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3" r:id="rId1"/>
  </p:sldMasterIdLst>
  <p:notesMasterIdLst>
    <p:notesMasterId r:id="rId27"/>
  </p:notesMasterIdLst>
  <p:sldIdLst>
    <p:sldId id="256" r:id="rId2"/>
    <p:sldId id="263" r:id="rId3"/>
    <p:sldId id="265" r:id="rId4"/>
    <p:sldId id="281" r:id="rId5"/>
    <p:sldId id="282" r:id="rId6"/>
    <p:sldId id="257" r:id="rId7"/>
    <p:sldId id="258" r:id="rId8"/>
    <p:sldId id="266" r:id="rId9"/>
    <p:sldId id="267" r:id="rId10"/>
    <p:sldId id="259" r:id="rId11"/>
    <p:sldId id="268" r:id="rId12"/>
    <p:sldId id="269" r:id="rId13"/>
    <p:sldId id="270" r:id="rId14"/>
    <p:sldId id="271" r:id="rId15"/>
    <p:sldId id="262" r:id="rId16"/>
    <p:sldId id="264"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7" d="100"/>
          <a:sy n="77" d="100"/>
        </p:scale>
        <p:origin x="49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A691E-854F-4D55-A766-227B78F978F6}" type="datetimeFigureOut">
              <a:rPr lang="en-US" smtClean="0"/>
              <a:pPr/>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C6C8E-3FE2-4573-B694-E331937C57A7}" type="slidenum">
              <a:rPr lang="en-US" smtClean="0"/>
              <a:pPr/>
              <a:t>‹#›</a:t>
            </a:fld>
            <a:endParaRPr lang="en-US"/>
          </a:p>
        </p:txBody>
      </p:sp>
    </p:spTree>
    <p:extLst>
      <p:ext uri="{BB962C8B-B14F-4D97-AF65-F5344CB8AC3E}">
        <p14:creationId xmlns:p14="http://schemas.microsoft.com/office/powerpoint/2010/main" val="146539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H.C.F. of 513, 1134 and 1215 = 3 × 3 × 3 = 27</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L.C.M. = 3 × 4 × 5 × 1 × 1 × 1 = 60</a:t>
            </a:r>
            <a:br>
              <a:rPr lang="en-US" dirty="0"/>
            </a:br>
            <a:r>
              <a:rPr lang="en-US" sz="1200" b="0" i="0" kern="1200" dirty="0">
                <a:solidFill>
                  <a:schemeClr val="tx1"/>
                </a:solidFill>
                <a:effectLst/>
                <a:latin typeface="+mn-lt"/>
                <a:ea typeface="+mn-ea"/>
                <a:cs typeface="+mn-cs"/>
              </a:rPr>
              <a:t>Hence, the required least number = 60</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11</a:t>
            </a:fld>
            <a:endParaRPr lang="en-US"/>
          </a:p>
        </p:txBody>
      </p:sp>
    </p:spTree>
    <p:extLst>
      <p:ext uri="{BB962C8B-B14F-4D97-AF65-F5344CB8AC3E}">
        <p14:creationId xmlns:p14="http://schemas.microsoft.com/office/powerpoint/2010/main" val="213677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16. L.C.M. of 250, 300 and 150 = 1500 sec</a:t>
            </a:r>
            <a:br>
              <a:rPr lang="en-US" dirty="0"/>
            </a:br>
            <a:r>
              <a:rPr lang="en-US" sz="1200" b="0" i="0" kern="1200" dirty="0">
                <a:solidFill>
                  <a:schemeClr val="tx1"/>
                </a:solidFill>
                <a:effectLst/>
                <a:latin typeface="+mn-lt"/>
                <a:ea typeface="+mn-ea"/>
                <a:cs typeface="+mn-cs"/>
              </a:rPr>
              <a:t>Dividing 1500 by 60 we get 25, which mean 25 minutes. </a:t>
            </a:r>
            <a:br>
              <a:rPr lang="en-US" dirty="0"/>
            </a:br>
            <a:r>
              <a:rPr lang="en-US" sz="1200" b="0" i="0" kern="1200" dirty="0">
                <a:solidFill>
                  <a:schemeClr val="tx1"/>
                </a:solidFill>
                <a:effectLst/>
                <a:latin typeface="+mn-lt"/>
                <a:ea typeface="+mn-ea"/>
                <a:cs typeface="+mn-cs"/>
              </a:rPr>
              <a:t>John, Smith and Kate meet after 25 minutes.</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20</a:t>
            </a:fld>
            <a:endParaRPr lang="en-US"/>
          </a:p>
        </p:txBody>
      </p:sp>
    </p:spTree>
    <p:extLst>
      <p:ext uri="{BB962C8B-B14F-4D97-AF65-F5344CB8AC3E}">
        <p14:creationId xmlns:p14="http://schemas.microsoft.com/office/powerpoint/2010/main" val="195626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17. </a:t>
            </a:r>
            <a:r>
              <a:rPr lang="en-US" sz="1200" b="0" i="0" kern="1200" dirty="0">
                <a:solidFill>
                  <a:schemeClr val="tx1"/>
                </a:solidFill>
                <a:effectLst/>
                <a:latin typeface="+mn-lt"/>
                <a:ea typeface="+mn-ea"/>
                <a:cs typeface="+mn-cs"/>
              </a:rPr>
              <a:t>3.78 meters =378 cm = 2 × 3 × 3 × 3 × 7</a:t>
            </a:r>
          </a:p>
          <a:p>
            <a:r>
              <a:rPr lang="en-US" sz="1200" b="0" i="0" kern="1200" dirty="0">
                <a:solidFill>
                  <a:schemeClr val="tx1"/>
                </a:solidFill>
                <a:effectLst/>
                <a:latin typeface="+mn-lt"/>
                <a:ea typeface="+mn-ea"/>
                <a:cs typeface="+mn-cs"/>
              </a:rPr>
              <a:t>5.25 meters=525 cm = 5 × 5 × 3 × 7</a:t>
            </a:r>
          </a:p>
          <a:p>
            <a:r>
              <a:rPr lang="en-US" sz="1200" b="0" i="0" kern="1200" dirty="0">
                <a:solidFill>
                  <a:schemeClr val="tx1"/>
                </a:solidFill>
                <a:effectLst/>
                <a:latin typeface="+mn-lt"/>
                <a:ea typeface="+mn-ea"/>
                <a:cs typeface="+mn-cs"/>
              </a:rPr>
              <a:t>Hence common factors are 3 and 7</a:t>
            </a:r>
          </a:p>
          <a:p>
            <a:r>
              <a:rPr lang="en-US" sz="1200" b="0" i="0" kern="1200" dirty="0">
                <a:solidFill>
                  <a:schemeClr val="tx1"/>
                </a:solidFill>
                <a:effectLst/>
                <a:latin typeface="+mn-lt"/>
                <a:ea typeface="+mn-ea"/>
                <a:cs typeface="+mn-cs"/>
              </a:rPr>
              <a:t>Hence LCM = 3 × 7 = 21</a:t>
            </a:r>
          </a:p>
          <a:p>
            <a:r>
              <a:rPr lang="en-US" sz="1200" b="0" i="0" kern="1200" dirty="0">
                <a:solidFill>
                  <a:schemeClr val="tx1"/>
                </a:solidFill>
                <a:effectLst/>
                <a:latin typeface="+mn-lt"/>
                <a:ea typeface="+mn-ea"/>
                <a:cs typeface="+mn-cs"/>
              </a:rPr>
              <a:t>Hence largest size of square tiles that can be paved exactly with square tiles is 21 cm.</a:t>
            </a:r>
          </a:p>
          <a:p>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21</a:t>
            </a:fld>
            <a:endParaRPr lang="en-US"/>
          </a:p>
        </p:txBody>
      </p:sp>
    </p:spTree>
    <p:extLst>
      <p:ext uri="{BB962C8B-B14F-4D97-AF65-F5344CB8AC3E}">
        <p14:creationId xmlns:p14="http://schemas.microsoft.com/office/powerpoint/2010/main" val="374739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18. </a:t>
            </a:r>
            <a:r>
              <a:rPr lang="en-US" sz="1200" b="0" i="0" kern="1200" dirty="0">
                <a:solidFill>
                  <a:schemeClr val="tx1"/>
                </a:solidFill>
                <a:effectLst/>
                <a:latin typeface="+mn-lt"/>
                <a:ea typeface="+mn-ea"/>
                <a:cs typeface="+mn-cs"/>
              </a:rPr>
              <a:t>Product of numbers = 11 x 385 = 4235</a:t>
            </a:r>
          </a:p>
          <a:p>
            <a:r>
              <a:rPr lang="en-US" sz="1200" b="0" i="0" kern="1200" dirty="0">
                <a:solidFill>
                  <a:schemeClr val="tx1"/>
                </a:solidFill>
                <a:effectLst/>
                <a:latin typeface="+mn-lt"/>
                <a:ea typeface="+mn-ea"/>
                <a:cs typeface="+mn-cs"/>
              </a:rPr>
              <a:t>Let the numbers be 11a and 11b . Then , 11a x 11b = 4235    ab = 35</a:t>
            </a:r>
          </a:p>
          <a:p>
            <a:r>
              <a:rPr lang="en-US" sz="1200" b="0" i="0" kern="1200" dirty="0">
                <a:solidFill>
                  <a:schemeClr val="tx1"/>
                </a:solidFill>
                <a:effectLst/>
                <a:latin typeface="+mn-lt"/>
                <a:ea typeface="+mn-ea"/>
                <a:cs typeface="+mn-cs"/>
              </a:rPr>
              <a:t>Now, co-primes with product  35 are (1,35) and (5,7)</a:t>
            </a:r>
          </a:p>
          <a:p>
            <a:r>
              <a:rPr lang="en-US" sz="1200" b="0" i="0" kern="1200" dirty="0">
                <a:solidFill>
                  <a:schemeClr val="tx1"/>
                </a:solidFill>
                <a:effectLst/>
                <a:latin typeface="+mn-lt"/>
                <a:ea typeface="+mn-ea"/>
                <a:cs typeface="+mn-cs"/>
              </a:rPr>
              <a:t>So, the numbers are ( 11 x 1, 11 x 35)  and (11 x 5, 11 x 7)</a:t>
            </a:r>
          </a:p>
          <a:p>
            <a:r>
              <a:rPr lang="en-US" sz="1200" b="0" i="0" kern="1200" dirty="0">
                <a:solidFill>
                  <a:schemeClr val="tx1"/>
                </a:solidFill>
                <a:effectLst/>
                <a:latin typeface="+mn-lt"/>
                <a:ea typeface="+mn-ea"/>
                <a:cs typeface="+mn-cs"/>
              </a:rPr>
              <a:t>Since one number lies 75 and 125, the suitable pair is  (55,77)</a:t>
            </a:r>
          </a:p>
          <a:p>
            <a:r>
              <a:rPr lang="en-US" sz="1200" b="0" i="0" kern="1200" dirty="0">
                <a:solidFill>
                  <a:schemeClr val="tx1"/>
                </a:solidFill>
                <a:effectLst/>
                <a:latin typeface="+mn-lt"/>
                <a:ea typeface="+mn-ea"/>
                <a:cs typeface="+mn-cs"/>
              </a:rPr>
              <a:t>Hence , required number = 77</a:t>
            </a:r>
          </a:p>
          <a:p>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22</a:t>
            </a:fld>
            <a:endParaRPr lang="en-US"/>
          </a:p>
        </p:txBody>
      </p:sp>
    </p:spTree>
    <p:extLst>
      <p:ext uri="{BB962C8B-B14F-4D97-AF65-F5344CB8AC3E}">
        <p14:creationId xmlns:p14="http://schemas.microsoft.com/office/powerpoint/2010/main" val="399450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19. </a:t>
            </a:r>
            <a:r>
              <a:rPr lang="en-US" sz="1200" b="0" i="0" kern="1200" dirty="0">
                <a:solidFill>
                  <a:schemeClr val="tx1"/>
                </a:solidFill>
                <a:effectLst/>
                <a:latin typeface="+mn-lt"/>
                <a:ea typeface="+mn-ea"/>
                <a:cs typeface="+mn-cs"/>
              </a:rPr>
              <a:t>The smallest possible number of books = L.C.M of 5, 9 and 13.</a:t>
            </a:r>
            <a:br>
              <a:rPr lang="en-US" dirty="0"/>
            </a:br>
            <a:r>
              <a:rPr lang="en-US" sz="1200" b="0" i="0" kern="1200" dirty="0">
                <a:solidFill>
                  <a:schemeClr val="tx1"/>
                </a:solidFill>
                <a:effectLst/>
                <a:latin typeface="+mn-lt"/>
                <a:ea typeface="+mn-ea"/>
                <a:cs typeface="+mn-cs"/>
              </a:rPr>
              <a:t>Therefore, L.C.M of 5,9 and 13 is = 5 x 9 x 13 = 585.</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23</a:t>
            </a:fld>
            <a:endParaRPr lang="en-US" dirty="0"/>
          </a:p>
        </p:txBody>
      </p:sp>
    </p:spTree>
    <p:extLst>
      <p:ext uri="{BB962C8B-B14F-4D97-AF65-F5344CB8AC3E}">
        <p14:creationId xmlns:p14="http://schemas.microsoft.com/office/powerpoint/2010/main" val="125235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20. </a:t>
            </a:r>
            <a:r>
              <a:rPr lang="en-US" sz="1200" b="0" i="0" kern="1200" dirty="0">
                <a:solidFill>
                  <a:schemeClr val="tx1"/>
                </a:solidFill>
                <a:effectLst/>
                <a:latin typeface="+mn-lt"/>
                <a:ea typeface="+mn-ea"/>
                <a:cs typeface="+mn-cs"/>
              </a:rPr>
              <a:t>The number of liters in each can = HCF of 80, 144 and 368 = 16 liters.</a:t>
            </a:r>
            <a:br>
              <a:rPr lang="en-US" dirty="0"/>
            </a:br>
            <a:r>
              <a:rPr lang="en-US" sz="1200" b="0" i="0" kern="1200" dirty="0">
                <a:solidFill>
                  <a:schemeClr val="tx1"/>
                </a:solidFill>
                <a:effectLst/>
                <a:latin typeface="+mn-lt"/>
                <a:ea typeface="+mn-ea"/>
                <a:cs typeface="+mn-cs"/>
              </a:rPr>
              <a:t>Number of cans of </a:t>
            </a:r>
            <a:r>
              <a:rPr lang="en-US" sz="1200" b="0" i="0" kern="1200" dirty="0" err="1">
                <a:solidFill>
                  <a:schemeClr val="tx1"/>
                </a:solidFill>
                <a:effectLst/>
                <a:latin typeface="+mn-lt"/>
                <a:ea typeface="+mn-ea"/>
                <a:cs typeface="+mn-cs"/>
              </a:rPr>
              <a:t>Maaza</a:t>
            </a:r>
            <a:r>
              <a:rPr lang="en-US" sz="1200" b="0" i="0" kern="1200" dirty="0">
                <a:solidFill>
                  <a:schemeClr val="tx1"/>
                </a:solidFill>
                <a:effectLst/>
                <a:latin typeface="+mn-lt"/>
                <a:ea typeface="+mn-ea"/>
                <a:cs typeface="+mn-cs"/>
              </a:rPr>
              <a:t> = 368/16 = 23</a:t>
            </a:r>
            <a:br>
              <a:rPr lang="en-US" dirty="0"/>
            </a:br>
            <a:r>
              <a:rPr lang="en-US" sz="1200" b="0" i="0" kern="1200" dirty="0">
                <a:solidFill>
                  <a:schemeClr val="tx1"/>
                </a:solidFill>
                <a:effectLst/>
                <a:latin typeface="+mn-lt"/>
                <a:ea typeface="+mn-ea"/>
                <a:cs typeface="+mn-cs"/>
              </a:rPr>
              <a:t>Number of cans of Pepsi = 80/16 = 5</a:t>
            </a:r>
            <a:br>
              <a:rPr lang="en-US" dirty="0"/>
            </a:br>
            <a:r>
              <a:rPr lang="en-US" sz="1200" b="0" i="0" kern="1200" dirty="0">
                <a:solidFill>
                  <a:schemeClr val="tx1"/>
                </a:solidFill>
                <a:effectLst/>
                <a:latin typeface="+mn-lt"/>
                <a:ea typeface="+mn-ea"/>
                <a:cs typeface="+mn-cs"/>
              </a:rPr>
              <a:t>Number of cans of Sprite = 144/16 = 9</a:t>
            </a:r>
            <a:br>
              <a:rPr lang="en-US" dirty="0"/>
            </a:br>
            <a:r>
              <a:rPr lang="en-US" sz="1200" b="0" i="0" kern="1200" dirty="0">
                <a:solidFill>
                  <a:schemeClr val="tx1"/>
                </a:solidFill>
                <a:effectLst/>
                <a:latin typeface="+mn-lt"/>
                <a:ea typeface="+mn-ea"/>
                <a:cs typeface="+mn-cs"/>
              </a:rPr>
              <a:t>The total number of cans required = 23 + 5 + 9 = 37 cans.</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24</a:t>
            </a:fld>
            <a:endParaRPr lang="en-US"/>
          </a:p>
        </p:txBody>
      </p:sp>
    </p:spTree>
    <p:extLst>
      <p:ext uri="{BB962C8B-B14F-4D97-AF65-F5344CB8AC3E}">
        <p14:creationId xmlns:p14="http://schemas.microsoft.com/office/powerpoint/2010/main" val="39765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3. </a:t>
            </a:r>
            <a:r>
              <a:rPr lang="en-US" sz="1200" b="0" i="0" kern="1200" dirty="0">
                <a:solidFill>
                  <a:schemeClr val="tx1"/>
                </a:solidFill>
                <a:effectLst/>
                <a:latin typeface="+mn-lt"/>
                <a:ea typeface="+mn-ea"/>
                <a:cs typeface="+mn-cs"/>
              </a:rPr>
              <a:t>H.C.F. of 63 and 105 is 21. </a:t>
            </a:r>
            <a:br>
              <a:rPr lang="en-US" dirty="0"/>
            </a:br>
            <a:r>
              <a:rPr lang="en-US" sz="1200" b="0" i="0" kern="1200" dirty="0">
                <a:solidFill>
                  <a:schemeClr val="tx1"/>
                </a:solidFill>
                <a:effectLst/>
                <a:latin typeface="+mn-lt"/>
                <a:ea typeface="+mn-ea"/>
                <a:cs typeface="+mn-cs"/>
              </a:rPr>
              <a:t>In decimal form: H.C.F. = 0.21</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Let the two numbers be 15y and 11y</a:t>
            </a:r>
            <a:br>
              <a:rPr lang="en-US" dirty="0"/>
            </a:br>
            <a:r>
              <a:rPr lang="en-US" sz="1200" b="0" i="0" kern="1200" dirty="0">
                <a:solidFill>
                  <a:schemeClr val="tx1"/>
                </a:solidFill>
                <a:effectLst/>
                <a:latin typeface="+mn-lt"/>
                <a:ea typeface="+mn-ea"/>
                <a:cs typeface="+mn-cs"/>
              </a:rPr>
              <a:t>H.C.F. is the product of common factors</a:t>
            </a:r>
            <a:br>
              <a:rPr lang="en-US" dirty="0"/>
            </a:br>
            <a:r>
              <a:rPr lang="en-US" sz="1200" b="0" i="0" kern="1200" dirty="0">
                <a:solidFill>
                  <a:schemeClr val="tx1"/>
                </a:solidFill>
                <a:effectLst/>
                <a:latin typeface="+mn-lt"/>
                <a:ea typeface="+mn-ea"/>
                <a:cs typeface="+mn-cs"/>
              </a:rPr>
              <a:t>Therefore, H.C.F. is y. So y = 13</a:t>
            </a:r>
            <a:br>
              <a:rPr lang="en-US" dirty="0"/>
            </a:br>
            <a:br>
              <a:rPr lang="en-US" dirty="0"/>
            </a:br>
            <a:r>
              <a:rPr lang="en-US" sz="1200" b="0" i="0" kern="1200" dirty="0">
                <a:solidFill>
                  <a:schemeClr val="tx1"/>
                </a:solidFill>
                <a:effectLst/>
                <a:latin typeface="+mn-lt"/>
                <a:ea typeface="+mn-ea"/>
                <a:cs typeface="+mn-cs"/>
              </a:rPr>
              <a:t>The two numbers are: </a:t>
            </a:r>
            <a:br>
              <a:rPr lang="en-US" dirty="0"/>
            </a:br>
            <a:r>
              <a:rPr lang="en-US" sz="1200" b="0" i="0" kern="1200" dirty="0">
                <a:solidFill>
                  <a:schemeClr val="tx1"/>
                </a:solidFill>
                <a:effectLst/>
                <a:latin typeface="+mn-lt"/>
                <a:ea typeface="+mn-ea"/>
                <a:cs typeface="+mn-cs"/>
              </a:rPr>
              <a:t>15y = 15 × 13 = 195</a:t>
            </a:r>
            <a:br>
              <a:rPr lang="en-US" dirty="0"/>
            </a:br>
            <a:r>
              <a:rPr lang="en-US" sz="1200" b="0" i="0" kern="1200" dirty="0">
                <a:solidFill>
                  <a:schemeClr val="tx1"/>
                </a:solidFill>
                <a:effectLst/>
                <a:latin typeface="+mn-lt"/>
                <a:ea typeface="+mn-ea"/>
                <a:cs typeface="+mn-cs"/>
              </a:rPr>
              <a:t>11y = 11 × 13 = 143</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12</a:t>
            </a:fld>
            <a:endParaRPr lang="en-US"/>
          </a:p>
        </p:txBody>
      </p:sp>
    </p:spTree>
    <p:extLst>
      <p:ext uri="{BB962C8B-B14F-4D97-AF65-F5344CB8AC3E}">
        <p14:creationId xmlns:p14="http://schemas.microsoft.com/office/powerpoint/2010/main" val="271179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5. The number on dividing 1657 and 2037 leaves remainders 6 and 5 respectively.</a:t>
            </a:r>
            <a:br>
              <a:rPr lang="en-US" dirty="0"/>
            </a:br>
            <a:r>
              <a:rPr lang="en-US" sz="1200" b="1" i="0" kern="1200" dirty="0">
                <a:solidFill>
                  <a:schemeClr val="tx1"/>
                </a:solidFill>
                <a:effectLst/>
                <a:latin typeface="+mn-lt"/>
                <a:ea typeface="+mn-ea"/>
                <a:cs typeface="+mn-cs"/>
              </a:rPr>
              <a:t>Hence, make the dividend completely divisible by the divisor. This is possible, if we subtract remainder from the dividend.</a:t>
            </a:r>
            <a:br>
              <a:rPr lang="en-US" dirty="0"/>
            </a:br>
            <a:r>
              <a:rPr lang="en-US" sz="1200" b="0" i="0" kern="1200" dirty="0">
                <a:solidFill>
                  <a:schemeClr val="tx1"/>
                </a:solidFill>
                <a:effectLst/>
                <a:latin typeface="+mn-lt"/>
                <a:ea typeface="+mn-ea"/>
                <a:cs typeface="+mn-cs"/>
              </a:rPr>
              <a:t>Therefore,</a:t>
            </a:r>
            <a:br>
              <a:rPr lang="en-US" dirty="0"/>
            </a:br>
            <a:r>
              <a:rPr lang="en-US" sz="1200" b="0" i="0" kern="1200" dirty="0">
                <a:solidFill>
                  <a:schemeClr val="tx1"/>
                </a:solidFill>
                <a:effectLst/>
                <a:latin typeface="+mn-lt"/>
                <a:ea typeface="+mn-ea"/>
                <a:cs typeface="+mn-cs"/>
              </a:rPr>
              <a:t>1657 – 6 = 1651</a:t>
            </a:r>
            <a:br>
              <a:rPr lang="en-US" dirty="0"/>
            </a:br>
            <a:r>
              <a:rPr lang="en-US" sz="1200" b="0" i="0" kern="1200" dirty="0">
                <a:solidFill>
                  <a:schemeClr val="tx1"/>
                </a:solidFill>
                <a:effectLst/>
                <a:latin typeface="+mn-lt"/>
                <a:ea typeface="+mn-ea"/>
                <a:cs typeface="+mn-cs"/>
              </a:rPr>
              <a:t>2037 – 5 = 2032</a:t>
            </a:r>
            <a:br>
              <a:rPr lang="en-US" dirty="0"/>
            </a:br>
            <a:r>
              <a:rPr lang="en-US" sz="1200" b="0" i="0" kern="1200" dirty="0">
                <a:solidFill>
                  <a:schemeClr val="tx1"/>
                </a:solidFill>
                <a:effectLst/>
                <a:latin typeface="+mn-lt"/>
                <a:ea typeface="+mn-ea"/>
                <a:cs typeface="+mn-cs"/>
              </a:rPr>
              <a:t>H.C.F. of 1651 and 2032 is 127. 127 is the common factor. </a:t>
            </a:r>
            <a:br>
              <a:rPr lang="en-US" dirty="0"/>
            </a:br>
            <a:r>
              <a:rPr lang="en-US" sz="1200" b="1" i="0" kern="1200" dirty="0">
                <a:solidFill>
                  <a:schemeClr val="tx1"/>
                </a:solidFill>
                <a:effectLst/>
                <a:latin typeface="+mn-lt"/>
                <a:ea typeface="+mn-ea"/>
                <a:cs typeface="+mn-cs"/>
              </a:rPr>
              <a:t>127 × 13 = 1651 </a:t>
            </a:r>
            <a:br>
              <a:rPr lang="en-US" dirty="0"/>
            </a:br>
            <a:r>
              <a:rPr lang="en-US" sz="1200" b="1" i="0" kern="1200" dirty="0">
                <a:solidFill>
                  <a:schemeClr val="tx1"/>
                </a:solidFill>
                <a:effectLst/>
                <a:latin typeface="+mn-lt"/>
                <a:ea typeface="+mn-ea"/>
                <a:cs typeface="+mn-cs"/>
              </a:rPr>
              <a:t>Thus by adding 6, we get 1651 + 6 = 1657 </a:t>
            </a:r>
            <a:br>
              <a:rPr lang="en-US" dirty="0"/>
            </a:br>
            <a:r>
              <a:rPr lang="en-US" sz="1200" b="0" i="0" kern="1200" dirty="0">
                <a:solidFill>
                  <a:schemeClr val="tx1"/>
                </a:solidFill>
                <a:effectLst/>
                <a:latin typeface="+mn-lt"/>
                <a:ea typeface="+mn-ea"/>
                <a:cs typeface="+mn-cs"/>
              </a:rPr>
              <a:t>127 is the correct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We are given that, the least number, when divided by 12, 15, 20 and 54 leaves a remainder of 8 in each case. </a:t>
            </a:r>
            <a:br>
              <a:rPr lang="en-US" dirty="0"/>
            </a:br>
            <a:r>
              <a:rPr lang="en-US" sz="1200" b="0" i="0" kern="1200" dirty="0">
                <a:solidFill>
                  <a:schemeClr val="tx1"/>
                </a:solidFill>
                <a:effectLst/>
                <a:latin typeface="+mn-lt"/>
                <a:ea typeface="+mn-ea"/>
                <a:cs typeface="+mn-cs"/>
              </a:rPr>
              <a:t>Therefore, add remainder 8 to the L.C.M. of divisors. </a:t>
            </a:r>
            <a:br>
              <a:rPr lang="en-US" dirty="0"/>
            </a:br>
            <a:r>
              <a:rPr lang="en-US" sz="1200" b="0" i="0" kern="1200" dirty="0">
                <a:solidFill>
                  <a:schemeClr val="tx1"/>
                </a:solidFill>
                <a:effectLst/>
                <a:latin typeface="+mn-lt"/>
                <a:ea typeface="+mn-ea"/>
                <a:cs typeface="+mn-cs"/>
              </a:rPr>
              <a:t>The required least number = (L.C.M. of 12, 15, 20 and 54) + remainder (8) </a:t>
            </a:r>
            <a:br>
              <a:rPr lang="en-US" dirty="0"/>
            </a:br>
            <a:r>
              <a:rPr lang="en-US" sz="1200" b="0" i="0" kern="1200" dirty="0">
                <a:solidFill>
                  <a:schemeClr val="tx1"/>
                </a:solidFill>
                <a:effectLst/>
                <a:latin typeface="+mn-lt"/>
                <a:ea typeface="+mn-ea"/>
                <a:cs typeface="+mn-cs"/>
              </a:rPr>
              <a:t>L.C.M. of 12, 15, 20 and 54= 540.</a:t>
            </a:r>
          </a:p>
          <a:p>
            <a:r>
              <a:rPr lang="en-US" sz="1200" b="0" i="0" kern="1200" dirty="0">
                <a:solidFill>
                  <a:schemeClr val="tx1"/>
                </a:solidFill>
                <a:effectLst/>
                <a:latin typeface="+mn-lt"/>
                <a:ea typeface="+mn-ea"/>
                <a:cs typeface="+mn-cs"/>
              </a:rPr>
              <a:t>The required least number = (540) + (8) = 548.</a:t>
            </a:r>
            <a:br>
              <a:rPr lang="en-US" dirty="0"/>
            </a:b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13</a:t>
            </a:fld>
            <a:endParaRPr lang="en-US"/>
          </a:p>
        </p:txBody>
      </p:sp>
    </p:spTree>
    <p:extLst>
      <p:ext uri="{BB962C8B-B14F-4D97-AF65-F5344CB8AC3E}">
        <p14:creationId xmlns:p14="http://schemas.microsoft.com/office/powerpoint/2010/main" val="120524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In this case we will evaluate </a:t>
            </a:r>
            <a:r>
              <a:rPr lang="en-US" sz="1200" b="0" i="0" kern="1200" dirty="0" err="1">
                <a:solidFill>
                  <a:schemeClr val="tx1"/>
                </a:solidFill>
                <a:effectLst/>
                <a:latin typeface="+mn-lt"/>
                <a:ea typeface="+mn-ea"/>
                <a:cs typeface="+mn-cs"/>
              </a:rPr>
              <a:t>l.c.m</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ii) Here the difference between every divisor and remainder is same i.e. 17.</a:t>
            </a:r>
            <a:br>
              <a:rPr lang="en-US" dirty="0"/>
            </a:br>
            <a:r>
              <a:rPr lang="en-US" sz="1200" b="0" i="0" kern="1200" dirty="0">
                <a:solidFill>
                  <a:schemeClr val="tx1"/>
                </a:solidFill>
                <a:effectLst/>
                <a:latin typeface="+mn-lt"/>
                <a:ea typeface="+mn-ea"/>
                <a:cs typeface="+mn-cs"/>
              </a:rPr>
              <a:t>                  Therefore, required number = </a:t>
            </a:r>
            <a:r>
              <a:rPr lang="en-US" sz="1200" b="0" i="0" kern="1200" dirty="0" err="1">
                <a:solidFill>
                  <a:schemeClr val="tx1"/>
                </a:solidFill>
                <a:effectLst/>
                <a:latin typeface="+mn-lt"/>
                <a:ea typeface="+mn-ea"/>
                <a:cs typeface="+mn-cs"/>
              </a:rPr>
              <a:t>l.c.m</a:t>
            </a:r>
            <a:r>
              <a:rPr lang="en-US" sz="1200" b="0" i="0" kern="1200" dirty="0">
                <a:solidFill>
                  <a:schemeClr val="tx1"/>
                </a:solidFill>
                <a:effectLst/>
                <a:latin typeface="+mn-lt"/>
                <a:ea typeface="+mn-ea"/>
                <a:cs typeface="+mn-cs"/>
              </a:rPr>
              <a:t>. of (35,45,55)-17 = (3465-17)= 3448.</a:t>
            </a:r>
          </a:p>
          <a:p>
            <a:pPr marL="285750" marR="0" indent="-285750" algn="l" defTabSz="914400" rtl="0" eaLnBrk="1" fontAlgn="auto" latinLnBrk="0" hangingPunct="1">
              <a:lnSpc>
                <a:spcPct val="100000"/>
              </a:lnSpc>
              <a:spcBef>
                <a:spcPts val="0"/>
              </a:spcBef>
              <a:spcAft>
                <a:spcPts val="0"/>
              </a:spcAft>
              <a:buClrTx/>
              <a:buSzTx/>
              <a:buFontTx/>
              <a:buAutoNum type="romanLcParenR"/>
              <a:tabLst/>
              <a:defRPr/>
            </a:pPr>
            <a:endParaRPr lang="en-US" sz="1200" b="0" i="0" kern="1200" dirty="0">
              <a:solidFill>
                <a:schemeClr val="tx1"/>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Tx/>
              <a:buAutoNum type="romanLcParenR"/>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8. </a:t>
            </a:r>
            <a:r>
              <a:rPr lang="en-US" sz="1200" b="0" i="0" kern="1200" dirty="0" err="1">
                <a:solidFill>
                  <a:schemeClr val="tx1"/>
                </a:solidFill>
                <a:effectLst/>
                <a:latin typeface="+mn-lt"/>
                <a:ea typeface="+mn-ea"/>
                <a:cs typeface="+mn-cs"/>
              </a:rPr>
              <a:t>l.c.m</a:t>
            </a:r>
            <a:r>
              <a:rPr lang="en-US" sz="1200" b="0" i="0" kern="1200" dirty="0">
                <a:solidFill>
                  <a:schemeClr val="tx1"/>
                </a:solidFill>
                <a:effectLst/>
                <a:latin typeface="+mn-lt"/>
                <a:ea typeface="+mn-ea"/>
                <a:cs typeface="+mn-cs"/>
              </a:rPr>
              <a:t>. of 5,6,7,8 = 840</a:t>
            </a:r>
            <a:br>
              <a:rPr lang="en-US" dirty="0"/>
            </a:br>
            <a:r>
              <a:rPr lang="en-US" sz="1200" b="0" i="0" kern="1200" dirty="0">
                <a:solidFill>
                  <a:schemeClr val="tx1"/>
                </a:solidFill>
                <a:effectLst/>
                <a:latin typeface="+mn-lt"/>
                <a:ea typeface="+mn-ea"/>
                <a:cs typeface="+mn-cs"/>
              </a:rPr>
              <a:t>                 Required number = 840 k + 3</a:t>
            </a:r>
            <a:br>
              <a:rPr lang="en-US" dirty="0"/>
            </a:br>
            <a:r>
              <a:rPr lang="en-US" sz="1200" b="0" i="0" kern="1200" dirty="0">
                <a:solidFill>
                  <a:schemeClr val="tx1"/>
                </a:solidFill>
                <a:effectLst/>
                <a:latin typeface="+mn-lt"/>
                <a:ea typeface="+mn-ea"/>
                <a:cs typeface="+mn-cs"/>
              </a:rPr>
              <a:t>                 Least value of k for which (840 k + 3) is divided by 9 is 2</a:t>
            </a:r>
            <a:br>
              <a:rPr lang="en-US" dirty="0"/>
            </a:br>
            <a:r>
              <a:rPr lang="en-US" sz="1200" b="0" i="0" kern="1200" dirty="0">
                <a:solidFill>
                  <a:schemeClr val="tx1"/>
                </a:solidFill>
                <a:effectLst/>
                <a:latin typeface="+mn-lt"/>
                <a:ea typeface="+mn-ea"/>
                <a:cs typeface="+mn-cs"/>
              </a:rPr>
              <a:t>Therefore, required number = 840*2 + 3</a:t>
            </a:r>
            <a:br>
              <a:rPr lang="en-US" dirty="0"/>
            </a:br>
            <a:r>
              <a:rPr lang="en-US" sz="1200" b="0" i="0" kern="1200" dirty="0">
                <a:solidFill>
                  <a:schemeClr val="tx1"/>
                </a:solidFill>
                <a:effectLst/>
                <a:latin typeface="+mn-lt"/>
                <a:ea typeface="+mn-ea"/>
                <a:cs typeface="+mn-cs"/>
              </a:rPr>
              <a:t>                                            = 1683</a:t>
            </a:r>
            <a:endParaRPr lang="en-US" dirty="0"/>
          </a:p>
          <a:p>
            <a:pPr marL="285750" marR="0" indent="-285750" algn="l" defTabSz="914400" rtl="0" eaLnBrk="1" fontAlgn="auto" latinLnBrk="0" hangingPunct="1">
              <a:lnSpc>
                <a:spcPct val="100000"/>
              </a:lnSpc>
              <a:spcBef>
                <a:spcPts val="0"/>
              </a:spcBef>
              <a:spcAft>
                <a:spcPts val="0"/>
              </a:spcAft>
              <a:buClrTx/>
              <a:buSzTx/>
              <a:buFontTx/>
              <a:buAutoNum type="romanLcParen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14</a:t>
            </a:fld>
            <a:endParaRPr lang="en-US"/>
          </a:p>
        </p:txBody>
      </p:sp>
    </p:spTree>
    <p:extLst>
      <p:ext uri="{BB962C8B-B14F-4D97-AF65-F5344CB8AC3E}">
        <p14:creationId xmlns:p14="http://schemas.microsoft.com/office/powerpoint/2010/main" val="37589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9. </a:t>
            </a:r>
            <a:r>
              <a:rPr lang="en-US" sz="1200" b="0" i="0" kern="1200" dirty="0" err="1">
                <a:solidFill>
                  <a:schemeClr val="tx1"/>
                </a:solidFill>
                <a:effectLst/>
                <a:latin typeface="+mn-lt"/>
                <a:ea typeface="+mn-ea"/>
                <a:cs typeface="+mn-cs"/>
              </a:rPr>
              <a:t>l.c.m</a:t>
            </a:r>
            <a:r>
              <a:rPr lang="en-US" sz="1200" b="0" i="0" kern="1200" dirty="0">
                <a:solidFill>
                  <a:schemeClr val="tx1"/>
                </a:solidFill>
                <a:effectLst/>
                <a:latin typeface="+mn-lt"/>
                <a:ea typeface="+mn-ea"/>
                <a:cs typeface="+mn-cs"/>
              </a:rPr>
              <a:t>. of 12,18,21,28 = 254</a:t>
            </a:r>
            <a:br>
              <a:rPr lang="en-US" dirty="0"/>
            </a:br>
            <a:r>
              <a:rPr lang="en-US" sz="1200" b="0" i="0" kern="1200" dirty="0">
                <a:solidFill>
                  <a:schemeClr val="tx1"/>
                </a:solidFill>
                <a:effectLst/>
                <a:latin typeface="+mn-lt"/>
                <a:ea typeface="+mn-ea"/>
                <a:cs typeface="+mn-cs"/>
              </a:rPr>
              <a:t>               Therefore, required number must be divisible by 254.</a:t>
            </a:r>
            <a:br>
              <a:rPr lang="en-US" dirty="0"/>
            </a:br>
            <a:r>
              <a:rPr lang="en-US" sz="1200" b="0" i="0" kern="1200" dirty="0">
                <a:solidFill>
                  <a:schemeClr val="tx1"/>
                </a:solidFill>
                <a:effectLst/>
                <a:latin typeface="+mn-lt"/>
                <a:ea typeface="+mn-ea"/>
                <a:cs typeface="+mn-cs"/>
              </a:rPr>
              <a:t>               Greatest four digit number = 9999</a:t>
            </a:r>
            <a:br>
              <a:rPr lang="en-US" dirty="0"/>
            </a:br>
            <a:r>
              <a:rPr lang="en-US" sz="1200" b="0" i="0" kern="1200" dirty="0">
                <a:solidFill>
                  <a:schemeClr val="tx1"/>
                </a:solidFill>
                <a:effectLst/>
                <a:latin typeface="+mn-lt"/>
                <a:ea typeface="+mn-ea"/>
                <a:cs typeface="+mn-cs"/>
              </a:rPr>
              <a:t>               On dividing 9999 by 252, remainder = 171</a:t>
            </a:r>
            <a:br>
              <a:rPr lang="en-US" dirty="0"/>
            </a:br>
            <a:r>
              <a:rPr lang="en-US" sz="1200" b="0" i="0" kern="1200" dirty="0">
                <a:solidFill>
                  <a:schemeClr val="tx1"/>
                </a:solidFill>
                <a:effectLst/>
                <a:latin typeface="+mn-lt"/>
                <a:ea typeface="+mn-ea"/>
                <a:cs typeface="+mn-cs"/>
              </a:rPr>
              <a:t>               Therefore, 9999-171 = 9828.</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10. Since the numbers are co-prime, they contain only 1 as the common factor.</a:t>
            </a:r>
            <a:br>
              <a:rPr lang="en-US" dirty="0"/>
            </a:br>
            <a:r>
              <a:rPr lang="en-US" sz="1200" b="0" i="0" kern="1200" dirty="0">
                <a:solidFill>
                  <a:schemeClr val="tx1"/>
                </a:solidFill>
                <a:effectLst/>
                <a:latin typeface="+mn-lt"/>
                <a:ea typeface="+mn-ea"/>
                <a:cs typeface="+mn-cs"/>
              </a:rPr>
              <a:t>Also, the given two products have the middle number in common.</a:t>
            </a:r>
            <a:br>
              <a:rPr lang="en-US" dirty="0"/>
            </a:br>
            <a:r>
              <a:rPr lang="en-US" sz="1200" b="0" i="0" kern="1200" dirty="0">
                <a:solidFill>
                  <a:schemeClr val="tx1"/>
                </a:solidFill>
                <a:effectLst/>
                <a:latin typeface="+mn-lt"/>
                <a:ea typeface="+mn-ea"/>
                <a:cs typeface="+mn-cs"/>
              </a:rPr>
              <a:t>So, middle number = H.C.F. of 551 and 1073 = 29;</a:t>
            </a:r>
            <a:br>
              <a:rPr lang="en-US" dirty="0"/>
            </a:br>
            <a:r>
              <a:rPr lang="en-US" sz="1200" b="0" i="0" kern="1200" dirty="0">
                <a:solidFill>
                  <a:schemeClr val="tx1"/>
                </a:solidFill>
                <a:effectLst/>
                <a:latin typeface="+mn-lt"/>
                <a:ea typeface="+mn-ea"/>
                <a:cs typeface="+mn-cs"/>
              </a:rPr>
              <a:t>First number = 551/29 = 19; Third number = 1073/29 = 37.</a:t>
            </a:r>
            <a:br>
              <a:rPr lang="en-US" dirty="0"/>
            </a:br>
            <a:r>
              <a:rPr lang="en-US" sz="1200" b="0" i="0" kern="1200" dirty="0">
                <a:solidFill>
                  <a:schemeClr val="tx1"/>
                </a:solidFill>
                <a:effectLst/>
                <a:latin typeface="+mn-lt"/>
                <a:ea typeface="+mn-ea"/>
                <a:cs typeface="+mn-cs"/>
              </a:rPr>
              <a:t>Required sum = (19 + 29 + 37) = 85.</a:t>
            </a:r>
          </a:p>
          <a:p>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15</a:t>
            </a:fld>
            <a:endParaRPr lang="en-US"/>
          </a:p>
        </p:txBody>
      </p:sp>
    </p:spTree>
    <p:extLst>
      <p:ext uri="{BB962C8B-B14F-4D97-AF65-F5344CB8AC3E}">
        <p14:creationId xmlns:p14="http://schemas.microsoft.com/office/powerpoint/2010/main" val="1900703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11. </a:t>
            </a:r>
            <a:r>
              <a:rPr lang="en-US" sz="1200" b="0" i="0" kern="1200" dirty="0">
                <a:solidFill>
                  <a:schemeClr val="tx1"/>
                </a:solidFill>
                <a:effectLst/>
                <a:latin typeface="+mn-lt"/>
                <a:ea typeface="+mn-ea"/>
                <a:cs typeface="+mn-cs"/>
              </a:rPr>
              <a:t>Option A, 176 = 1 x 2 x 2 x 2 x 2 x 11.</a:t>
            </a:r>
            <a:br>
              <a:rPr lang="en-US" dirty="0"/>
            </a:br>
            <a:r>
              <a:rPr lang="en-US" sz="1200" b="0" i="0" kern="1200" dirty="0">
                <a:solidFill>
                  <a:schemeClr val="tx1"/>
                </a:solidFill>
                <a:effectLst/>
                <a:latin typeface="+mn-lt"/>
                <a:ea typeface="+mn-ea"/>
                <a:cs typeface="+mn-cs"/>
              </a:rPr>
              <a:t>Option B, 182 = 1 x 2 x 7 x 13. </a:t>
            </a:r>
            <a:br>
              <a:rPr lang="en-US" dirty="0"/>
            </a:br>
            <a:r>
              <a:rPr lang="en-US" sz="1200" b="0" i="0" kern="1200" dirty="0">
                <a:solidFill>
                  <a:schemeClr val="tx1"/>
                </a:solidFill>
                <a:effectLst/>
                <a:latin typeface="+mn-lt"/>
                <a:ea typeface="+mn-ea"/>
                <a:cs typeface="+mn-cs"/>
              </a:rPr>
              <a:t>Option C, 99 = 1 x 3 x 3 x 11. </a:t>
            </a:r>
            <a:br>
              <a:rPr lang="en-US" dirty="0"/>
            </a:br>
            <a:r>
              <a:rPr lang="en-US" sz="1200" b="0" i="0" kern="1200" dirty="0">
                <a:solidFill>
                  <a:schemeClr val="tx1"/>
                </a:solidFill>
                <a:effectLst/>
                <a:latin typeface="+mn-lt"/>
                <a:ea typeface="+mn-ea"/>
                <a:cs typeface="+mn-cs"/>
              </a:rPr>
              <a:t>Option D, 101 = 1 x 101.</a:t>
            </a:r>
            <a:br>
              <a:rPr lang="en-US" dirty="0"/>
            </a:br>
            <a:r>
              <a:rPr lang="en-US" sz="1200" b="0" i="0" kern="1200" dirty="0">
                <a:solidFill>
                  <a:schemeClr val="tx1"/>
                </a:solidFill>
                <a:effectLst/>
                <a:latin typeface="+mn-lt"/>
                <a:ea typeface="+mn-ea"/>
                <a:cs typeface="+mn-cs"/>
              </a:rPr>
              <a:t>Divisors of 99 are 1, 3, 9, 11, 33, 99.</a:t>
            </a:r>
            <a:br>
              <a:rPr lang="en-US" dirty="0"/>
            </a:br>
            <a:r>
              <a:rPr lang="en-US" sz="1200" b="0" i="0" kern="1200" dirty="0">
                <a:solidFill>
                  <a:schemeClr val="tx1"/>
                </a:solidFill>
                <a:effectLst/>
                <a:latin typeface="+mn-lt"/>
                <a:ea typeface="+mn-ea"/>
                <a:cs typeface="+mn-cs"/>
              </a:rPr>
              <a:t>Divisors of 176 are 1, 2, 4, 8, 11, 16, 22, 44, 88 and 176. </a:t>
            </a:r>
            <a:br>
              <a:rPr lang="en-US" dirty="0"/>
            </a:br>
            <a:r>
              <a:rPr lang="en-US" sz="1200" b="0" i="0" kern="1200" dirty="0">
                <a:solidFill>
                  <a:schemeClr val="tx1"/>
                </a:solidFill>
                <a:effectLst/>
                <a:latin typeface="+mn-lt"/>
                <a:ea typeface="+mn-ea"/>
                <a:cs typeface="+mn-cs"/>
              </a:rPr>
              <a:t>Divisors of 182 are 1, 2, 7, 13, 14, 26, 91 and 182.. </a:t>
            </a:r>
            <a:br>
              <a:rPr lang="en-US" dirty="0"/>
            </a:br>
            <a:r>
              <a:rPr lang="en-US" sz="1200" b="0" i="0" kern="1200" dirty="0">
                <a:solidFill>
                  <a:schemeClr val="tx1"/>
                </a:solidFill>
                <a:effectLst/>
                <a:latin typeface="+mn-lt"/>
                <a:ea typeface="+mn-ea"/>
                <a:cs typeface="+mn-cs"/>
              </a:rPr>
              <a:t>Hence, 176 have the most number of divisors..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12. L.C.M. of 5, 6, 4 and 3 = 60. </a:t>
            </a:r>
            <a:br>
              <a:rPr lang="en-US" dirty="0"/>
            </a:br>
            <a:r>
              <a:rPr lang="en-US" sz="1200" b="0" i="0" kern="1200" dirty="0">
                <a:solidFill>
                  <a:schemeClr val="tx1"/>
                </a:solidFill>
                <a:effectLst/>
                <a:latin typeface="+mn-lt"/>
                <a:ea typeface="+mn-ea"/>
                <a:cs typeface="+mn-cs"/>
              </a:rPr>
              <a:t>On dividing 2497 by 60, the remainder is 37.</a:t>
            </a:r>
            <a:br>
              <a:rPr lang="en-US" dirty="0"/>
            </a:br>
            <a:r>
              <a:rPr lang="en-US" sz="1200" b="0" i="0" kern="1200" dirty="0">
                <a:solidFill>
                  <a:schemeClr val="tx1"/>
                </a:solidFill>
                <a:effectLst/>
                <a:latin typeface="+mn-lt"/>
                <a:ea typeface="+mn-ea"/>
                <a:cs typeface="+mn-cs"/>
              </a:rPr>
              <a:t>Number to be added = (60 - 37) = 23.</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16</a:t>
            </a:fld>
            <a:endParaRPr lang="en-US"/>
          </a:p>
        </p:txBody>
      </p:sp>
    </p:spTree>
    <p:extLst>
      <p:ext uri="{BB962C8B-B14F-4D97-AF65-F5344CB8AC3E}">
        <p14:creationId xmlns:p14="http://schemas.microsoft.com/office/powerpoint/2010/main" val="234210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13. Traffic lights at three different road crossings change after every 40 sec, 72 sec and 108 sec respectively.</a:t>
            </a:r>
            <a:br>
              <a:rPr lang="en-US" dirty="0"/>
            </a:br>
            <a:r>
              <a:rPr lang="en-US" sz="1200" b="0" i="0" kern="1200" dirty="0">
                <a:solidFill>
                  <a:schemeClr val="tx1"/>
                </a:solidFill>
                <a:effectLst/>
                <a:latin typeface="+mn-lt"/>
                <a:ea typeface="+mn-ea"/>
                <a:cs typeface="+mn-cs"/>
              </a:rPr>
              <a:t>Therefore, find the L.C.M. of 40, 72 and 108. </a:t>
            </a:r>
            <a:br>
              <a:rPr lang="en-US" dirty="0"/>
            </a:br>
            <a:r>
              <a:rPr lang="en-US" sz="1200" b="0" i="0" kern="1200" dirty="0">
                <a:solidFill>
                  <a:schemeClr val="tx1"/>
                </a:solidFill>
                <a:effectLst/>
                <a:latin typeface="+mn-lt"/>
                <a:ea typeface="+mn-ea"/>
                <a:cs typeface="+mn-cs"/>
              </a:rPr>
              <a:t>L.C.M. of 40, 72 and 108 = 1080</a:t>
            </a:r>
            <a:br>
              <a:rPr lang="en-US" dirty="0"/>
            </a:br>
            <a:r>
              <a:rPr lang="en-US" sz="1200" b="0" i="0" kern="1200" dirty="0">
                <a:solidFill>
                  <a:schemeClr val="tx1"/>
                </a:solidFill>
                <a:effectLst/>
                <a:latin typeface="+mn-lt"/>
                <a:ea typeface="+mn-ea"/>
                <a:cs typeface="+mn-cs"/>
              </a:rPr>
              <a:t>The traffic lights will change again after 1080 seconds = 18 min</a:t>
            </a:r>
            <a:br>
              <a:rPr lang="en-US" dirty="0"/>
            </a:br>
            <a:r>
              <a:rPr lang="en-US" sz="1200" b="0" i="0" kern="1200" dirty="0">
                <a:solidFill>
                  <a:schemeClr val="tx1"/>
                </a:solidFill>
                <a:effectLst/>
                <a:latin typeface="+mn-lt"/>
                <a:ea typeface="+mn-ea"/>
                <a:cs typeface="+mn-cs"/>
              </a:rPr>
              <a:t>The next simultaneous change takes place at 5 : 38 : 00 hrs.</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17</a:t>
            </a:fld>
            <a:endParaRPr lang="en-US"/>
          </a:p>
        </p:txBody>
      </p:sp>
    </p:spTree>
    <p:extLst>
      <p:ext uri="{BB962C8B-B14F-4D97-AF65-F5344CB8AC3E}">
        <p14:creationId xmlns:p14="http://schemas.microsoft.com/office/powerpoint/2010/main" val="87013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14. </a:t>
            </a:r>
            <a:r>
              <a:rPr lang="en-US" sz="1200" b="1" i="0" kern="1200" dirty="0">
                <a:solidFill>
                  <a:schemeClr val="tx1"/>
                </a:solidFill>
                <a:effectLst/>
                <a:latin typeface="+mn-lt"/>
                <a:ea typeface="+mn-ea"/>
                <a:cs typeface="+mn-cs"/>
              </a:rPr>
              <a:t>Step 1: </a:t>
            </a:r>
            <a:r>
              <a:rPr lang="en-US" sz="1200" b="0" i="0" kern="1200" dirty="0">
                <a:solidFill>
                  <a:schemeClr val="tx1"/>
                </a:solidFill>
                <a:effectLst/>
                <a:latin typeface="+mn-lt"/>
                <a:ea typeface="+mn-ea"/>
                <a:cs typeface="+mn-cs"/>
              </a:rPr>
              <a:t>Covert numbers without decimal places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455 cm and 525 cm</a:t>
            </a:r>
            <a:br>
              <a:rPr lang="en-US" dirty="0"/>
            </a:br>
            <a:r>
              <a:rPr lang="en-US" sz="1200" b="1" i="0" kern="1200" dirty="0">
                <a:solidFill>
                  <a:schemeClr val="tx1"/>
                </a:solidFill>
                <a:effectLst/>
                <a:latin typeface="+mn-lt"/>
                <a:ea typeface="+mn-ea"/>
                <a:cs typeface="+mn-cs"/>
              </a:rPr>
              <a:t>Step 2: </a:t>
            </a:r>
            <a:r>
              <a:rPr lang="en-US" sz="1200" b="0" i="0" kern="1200" dirty="0">
                <a:solidFill>
                  <a:schemeClr val="tx1"/>
                </a:solidFill>
                <a:effectLst/>
                <a:latin typeface="+mn-lt"/>
                <a:ea typeface="+mn-ea"/>
                <a:cs typeface="+mn-cs"/>
              </a:rPr>
              <a:t>Find the H.C.F. of 455 and 525</a:t>
            </a:r>
            <a:br>
              <a:rPr lang="en-US" dirty="0"/>
            </a:br>
            <a:r>
              <a:rPr lang="en-US" sz="1200" b="0" i="0" kern="1200" dirty="0">
                <a:solidFill>
                  <a:schemeClr val="tx1"/>
                </a:solidFill>
                <a:effectLst/>
                <a:latin typeface="+mn-lt"/>
                <a:ea typeface="+mn-ea"/>
                <a:cs typeface="+mn-cs"/>
              </a:rPr>
              <a:t>H.C.F. of 455 and 525 = 35 cm</a:t>
            </a:r>
            <a:br>
              <a:rPr lang="en-US" dirty="0"/>
            </a:br>
            <a:r>
              <a:rPr lang="en-US" sz="1200" b="0" i="0" kern="1200" dirty="0">
                <a:solidFill>
                  <a:schemeClr val="tx1"/>
                </a:solidFill>
                <a:effectLst/>
                <a:latin typeface="+mn-lt"/>
                <a:ea typeface="+mn-ea"/>
                <a:cs typeface="+mn-cs"/>
              </a:rPr>
              <a:t>Hence, the largest size of the tile is 35 cm.</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18</a:t>
            </a:fld>
            <a:endParaRPr lang="en-US"/>
          </a:p>
        </p:txBody>
      </p:sp>
    </p:spTree>
    <p:extLst>
      <p:ext uri="{BB962C8B-B14F-4D97-AF65-F5344CB8AC3E}">
        <p14:creationId xmlns:p14="http://schemas.microsoft.com/office/powerpoint/2010/main" val="270407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15. </a:t>
            </a:r>
            <a:r>
              <a:rPr lang="en-US" sz="1200" b="0" i="0" kern="1200" dirty="0">
                <a:solidFill>
                  <a:schemeClr val="tx1"/>
                </a:solidFill>
                <a:effectLst/>
                <a:latin typeface="+mn-lt"/>
                <a:ea typeface="+mn-ea"/>
                <a:cs typeface="+mn-cs"/>
              </a:rPr>
              <a:t>5 bells commence tolling together and toll at intervals 2, 4, 6, 8 and 10 seconds respectively</a:t>
            </a:r>
            <a:br>
              <a:rPr lang="en-US" dirty="0"/>
            </a:br>
            <a:r>
              <a:rPr lang="en-US" sz="1200" b="0" i="0" kern="1200" dirty="0">
                <a:solidFill>
                  <a:schemeClr val="tx1"/>
                </a:solidFill>
                <a:effectLst/>
                <a:latin typeface="+mn-lt"/>
                <a:ea typeface="+mn-ea"/>
                <a:cs typeface="+mn-cs"/>
              </a:rPr>
              <a:t>Hence, find the L.C.M. of 2, 4, 6, 8 and 10 seconds.</a:t>
            </a:r>
          </a:p>
          <a:p>
            <a:r>
              <a:rPr lang="en-US" sz="1200" b="0" i="0" kern="1200" dirty="0">
                <a:solidFill>
                  <a:schemeClr val="tx1"/>
                </a:solidFill>
                <a:effectLst/>
                <a:latin typeface="+mn-lt"/>
                <a:ea typeface="+mn-ea"/>
                <a:cs typeface="+mn-cs"/>
              </a:rPr>
              <a:t>L.C.M. of 2, 4, 6, 8 and 10 = 2 × 2 × 2 × 3 × 5 × 1 = 120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Hence, the bells toll together after 120 seconds = 2 min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are asked to find, how many times they will toll together in 40 min.</a:t>
            </a:r>
          </a:p>
          <a:p>
            <a:r>
              <a:rPr lang="en-US" b="0" dirty="0">
                <a:effectLst/>
              </a:rPr>
              <a:t>In 40 min, they toll together for =(40/2+ 1)= 21 times</a:t>
            </a:r>
            <a:endParaRPr lang="en-US" dirty="0"/>
          </a:p>
        </p:txBody>
      </p:sp>
      <p:sp>
        <p:nvSpPr>
          <p:cNvPr id="4" name="Slide Number Placeholder 3"/>
          <p:cNvSpPr>
            <a:spLocks noGrp="1"/>
          </p:cNvSpPr>
          <p:nvPr>
            <p:ph type="sldNum" sz="quarter" idx="10"/>
          </p:nvPr>
        </p:nvSpPr>
        <p:spPr/>
        <p:txBody>
          <a:bodyPr/>
          <a:lstStyle/>
          <a:p>
            <a:fld id="{D2AC6C8E-3FE2-4573-B694-E331937C57A7}" type="slidenum">
              <a:rPr lang="en-US" smtClean="0"/>
              <a:pPr/>
              <a:t>19</a:t>
            </a:fld>
            <a:endParaRPr lang="en-US"/>
          </a:p>
        </p:txBody>
      </p:sp>
    </p:spTree>
    <p:extLst>
      <p:ext uri="{BB962C8B-B14F-4D97-AF65-F5344CB8AC3E}">
        <p14:creationId xmlns:p14="http://schemas.microsoft.com/office/powerpoint/2010/main" val="137090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389646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5" name="Footer Placeholder 4"/>
          <p:cNvSpPr>
            <a:spLocks noGrp="1"/>
          </p:cNvSpPr>
          <p:nvPr>
            <p:ph type="ftr" sz="quarter" idx="11"/>
          </p:nvPr>
        </p:nvSpPr>
        <p:spPr>
          <a:xfrm>
            <a:off x="1108142" y="3959278"/>
            <a:ext cx="7619999" cy="365125"/>
          </a:xfrm>
          <a:prstGeom prst="rect">
            <a:avLst/>
          </a:prstGeom>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5925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01275AD9-42E5-4583-A755-4DD9576DEB0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395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242617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01275AD9-42E5-4583-A755-4DD9576DEB0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1689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6" name="Footer Placeholder 5"/>
          <p:cNvSpPr>
            <a:spLocks noGrp="1"/>
          </p:cNvSpPr>
          <p:nvPr>
            <p:ph type="ftr" sz="quarter" idx="11"/>
          </p:nvPr>
        </p:nvSpPr>
        <p:spPr>
          <a:xfrm>
            <a:off x="1108142" y="3959278"/>
            <a:ext cx="7619999" cy="365125"/>
          </a:xfrm>
          <a:prstGeom prst="rect">
            <a:avLst/>
          </a:prstGeom>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86856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14508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398834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5" name="Footer Placeholder 4"/>
          <p:cNvSpPr>
            <a:spLocks noGrp="1"/>
          </p:cNvSpPr>
          <p:nvPr>
            <p:ph type="ftr" sz="quarter" idx="11"/>
          </p:nvPr>
        </p:nvSpPr>
        <p:spPr>
          <a:xfrm>
            <a:off x="3684104" y="6003235"/>
            <a:ext cx="5168348" cy="649356"/>
          </a:xfrm>
          <a:prstGeom prst="rect">
            <a:avLst/>
          </a:prstGeom>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351700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395C6-3BBA-4773-8C48-F1E3910A350B}" type="datetimeFigureOut">
              <a:rPr lang="en-US" smtClean="0"/>
              <a:pPr/>
              <a:t>8/13/2022</a:t>
            </a:fld>
            <a:endParaRPr lang="en-US"/>
          </a:p>
        </p:txBody>
      </p:sp>
      <p:sp>
        <p:nvSpPr>
          <p:cNvPr id="5" name="Footer Placeholder 4"/>
          <p:cNvSpPr>
            <a:spLocks noGrp="1"/>
          </p:cNvSpPr>
          <p:nvPr>
            <p:ph type="ftr" sz="quarter" idx="11"/>
          </p:nvPr>
        </p:nvSpPr>
        <p:spPr>
          <a:xfrm>
            <a:off x="1108142" y="3959278"/>
            <a:ext cx="7619999" cy="365125"/>
          </a:xfrm>
          <a:prstGeom prst="rect">
            <a:avLst/>
          </a:prstGeom>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50735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6" name="Footer Placeholder 5"/>
          <p:cNvSpPr>
            <a:spLocks noGrp="1"/>
          </p:cNvSpPr>
          <p:nvPr>
            <p:ph type="ftr" sz="quarter" idx="11"/>
          </p:nvPr>
        </p:nvSpPr>
        <p:spPr>
          <a:xfrm>
            <a:off x="1108142" y="3959278"/>
            <a:ext cx="7619999" cy="365125"/>
          </a:xfrm>
          <a:prstGeom prst="rect">
            <a:avLst/>
          </a:prstGeom>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50476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395C6-3BBA-4773-8C48-F1E3910A350B}" type="datetimeFigureOut">
              <a:rPr lang="en-US" smtClean="0"/>
              <a:pPr/>
              <a:t>8/13/2022</a:t>
            </a:fld>
            <a:endParaRPr lang="en-US"/>
          </a:p>
        </p:txBody>
      </p:sp>
      <p:sp>
        <p:nvSpPr>
          <p:cNvPr id="8" name="Footer Placeholder 7"/>
          <p:cNvSpPr>
            <a:spLocks noGrp="1"/>
          </p:cNvSpPr>
          <p:nvPr>
            <p:ph type="ftr" sz="quarter" idx="11"/>
          </p:nvPr>
        </p:nvSpPr>
        <p:spPr>
          <a:xfrm>
            <a:off x="1108142" y="3959278"/>
            <a:ext cx="7619999" cy="365125"/>
          </a:xfrm>
          <a:prstGeom prst="rect">
            <a:avLst/>
          </a:prstGeom>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31800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395C6-3BBA-4773-8C48-F1E3910A350B}" type="datetimeFigureOut">
              <a:rPr lang="en-US" smtClean="0"/>
              <a:pPr/>
              <a:t>8/13/2022</a:t>
            </a:fld>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7963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395C6-3BBA-4773-8C48-F1E3910A350B}" type="datetimeFigureOut">
              <a:rPr lang="en-US" smtClean="0"/>
              <a:pPr/>
              <a:t>8/13/2022</a:t>
            </a:fld>
            <a:endParaRPr lang="en-US"/>
          </a:p>
        </p:txBody>
      </p:sp>
      <p:sp>
        <p:nvSpPr>
          <p:cNvPr id="3" name="Footer Placeholder 2"/>
          <p:cNvSpPr>
            <a:spLocks noGrp="1"/>
          </p:cNvSpPr>
          <p:nvPr>
            <p:ph type="ftr" sz="quarter" idx="11"/>
          </p:nvPr>
        </p:nvSpPr>
        <p:spPr>
          <a:xfrm>
            <a:off x="1108142" y="3959278"/>
            <a:ext cx="7619999" cy="365125"/>
          </a:xfrm>
          <a:prstGeom prst="rect">
            <a:avLst/>
          </a:prstGeom>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94463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6" name="Footer Placeholder 5"/>
          <p:cNvSpPr>
            <a:spLocks noGrp="1"/>
          </p:cNvSpPr>
          <p:nvPr>
            <p:ph type="ftr" sz="quarter" idx="11"/>
          </p:nvPr>
        </p:nvSpPr>
        <p:spPr>
          <a:xfrm>
            <a:off x="1108142" y="3959278"/>
            <a:ext cx="7619999" cy="365125"/>
          </a:xfrm>
          <a:prstGeom prst="rect">
            <a:avLst/>
          </a:prstGeom>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15045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395C6-3BBA-4773-8C48-F1E3910A350B}" type="datetimeFigureOut">
              <a:rPr lang="en-US" smtClean="0"/>
              <a:pPr/>
              <a:t>8/13/2022</a:t>
            </a:fld>
            <a:endParaRPr lang="en-US"/>
          </a:p>
        </p:txBody>
      </p:sp>
      <p:sp>
        <p:nvSpPr>
          <p:cNvPr id="6" name="Footer Placeholder 5"/>
          <p:cNvSpPr>
            <a:spLocks noGrp="1"/>
          </p:cNvSpPr>
          <p:nvPr>
            <p:ph type="ftr" sz="quarter" idx="11"/>
          </p:nvPr>
        </p:nvSpPr>
        <p:spPr>
          <a:xfrm>
            <a:off x="1108142" y="3959278"/>
            <a:ext cx="7619999" cy="365125"/>
          </a:xfrm>
          <a:prstGeom prst="rect">
            <a:avLst/>
          </a:prstGeom>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01275AD9-42E5-4583-A755-4DD9576DEB08}" type="slidenum">
              <a:rPr lang="en-US" smtClean="0"/>
              <a:pPr/>
              <a:t>‹#›</a:t>
            </a:fld>
            <a:endParaRPr lang="en-US"/>
          </a:p>
        </p:txBody>
      </p:sp>
    </p:spTree>
    <p:extLst>
      <p:ext uri="{BB962C8B-B14F-4D97-AF65-F5344CB8AC3E}">
        <p14:creationId xmlns:p14="http://schemas.microsoft.com/office/powerpoint/2010/main" val="407319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5"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3395C6-3BBA-4773-8C48-F1E3910A350B}" type="datetimeFigureOut">
              <a:rPr lang="en-US" smtClean="0"/>
              <a:pPr/>
              <a:t>8/13/2022</a:t>
            </a:fld>
            <a:endParaRPr lang="en-US"/>
          </a:p>
        </p:txBody>
      </p:sp>
    </p:spTree>
    <p:extLst>
      <p:ext uri="{BB962C8B-B14F-4D97-AF65-F5344CB8AC3E}">
        <p14:creationId xmlns:p14="http://schemas.microsoft.com/office/powerpoint/2010/main" val="155885295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 y="95536"/>
            <a:ext cx="11808424" cy="968991"/>
          </a:xfrm>
        </p:spPr>
        <p:txBody>
          <a:bodyPr>
            <a:normAutofit/>
          </a:bodyPr>
          <a:lstStyle/>
          <a:p>
            <a:pPr algn="ctr"/>
            <a:r>
              <a:rPr lang="en-US" sz="5400" b="1" dirty="0">
                <a:effectLst>
                  <a:outerShdw blurRad="38100" dist="38100" dir="2700000" algn="tl">
                    <a:srgbClr val="000000">
                      <a:alpha val="43137"/>
                    </a:srgbClr>
                  </a:outerShdw>
                </a:effectLst>
              </a:rPr>
              <a:t>LCM AND HCF</a:t>
            </a:r>
          </a:p>
        </p:txBody>
      </p:sp>
      <p:sp>
        <p:nvSpPr>
          <p:cNvPr id="3" name="Subtitle 2"/>
          <p:cNvSpPr>
            <a:spLocks noGrp="1"/>
          </p:cNvSpPr>
          <p:nvPr>
            <p:ph type="subTitle" idx="1"/>
          </p:nvPr>
        </p:nvSpPr>
        <p:spPr>
          <a:xfrm>
            <a:off x="1883392" y="1064526"/>
            <a:ext cx="9318009" cy="5244835"/>
          </a:xfrm>
        </p:spPr>
        <p:txBody>
          <a:bodyPr>
            <a:noAutofit/>
          </a:bodyPr>
          <a:lstStyle/>
          <a:p>
            <a:pPr marL="571500" indent="-571500">
              <a:buFont typeface="Wingdings" panose="05000000000000000000" pitchFamily="2" charset="2"/>
              <a:buChar char="Ø"/>
            </a:pPr>
            <a:r>
              <a:rPr lang="en-US" sz="3600" b="1" dirty="0">
                <a:solidFill>
                  <a:srgbClr val="7030A0"/>
                </a:solidFill>
                <a:latin typeface="+mj-lt"/>
              </a:rPr>
              <a:t>Highest Common Factor (H.C.F) :</a:t>
            </a:r>
          </a:p>
          <a:p>
            <a:r>
              <a:rPr lang="en-US" sz="2800" b="1" dirty="0">
                <a:solidFill>
                  <a:schemeClr val="tx2">
                    <a:lumMod val="50000"/>
                  </a:schemeClr>
                </a:solidFill>
                <a:latin typeface="+mj-lt"/>
              </a:rPr>
              <a:t>Also know as </a:t>
            </a:r>
            <a:r>
              <a:rPr lang="en-US" sz="2800" b="1" u="sng" dirty="0">
                <a:solidFill>
                  <a:schemeClr val="tx2">
                    <a:lumMod val="50000"/>
                  </a:schemeClr>
                </a:solidFill>
                <a:latin typeface="+mj-lt"/>
              </a:rPr>
              <a:t>greatest common divisor</a:t>
            </a:r>
            <a:r>
              <a:rPr lang="en-US" sz="2800" b="1" dirty="0">
                <a:solidFill>
                  <a:schemeClr val="tx2">
                    <a:lumMod val="50000"/>
                  </a:schemeClr>
                </a:solidFill>
                <a:latin typeface="+mj-lt"/>
              </a:rPr>
              <a:t>, the greatest number which exactly divides all the given numbers.</a:t>
            </a:r>
          </a:p>
          <a:p>
            <a:endParaRPr lang="en-US" sz="2800" b="1" dirty="0">
              <a:solidFill>
                <a:schemeClr val="tx2">
                  <a:lumMod val="50000"/>
                </a:schemeClr>
              </a:solidFill>
              <a:latin typeface="+mj-lt"/>
            </a:endParaRPr>
          </a:p>
          <a:p>
            <a:pPr marL="457200" indent="-457200">
              <a:buFont typeface="Wingdings" panose="05000000000000000000" pitchFamily="2" charset="2"/>
              <a:buChar char="v"/>
            </a:pPr>
            <a:r>
              <a:rPr lang="en-US" sz="2800" b="1" dirty="0">
                <a:solidFill>
                  <a:schemeClr val="tx2">
                    <a:lumMod val="50000"/>
                  </a:schemeClr>
                </a:solidFill>
                <a:latin typeface="+mj-lt"/>
              </a:rPr>
              <a:t>There are two methods to find H.C.F of given numbers, they are: </a:t>
            </a:r>
          </a:p>
          <a:p>
            <a:pPr marL="571500" indent="-571500">
              <a:buFont typeface="+mj-lt"/>
              <a:buAutoNum type="romanLcPeriod"/>
            </a:pPr>
            <a:r>
              <a:rPr lang="en-US" sz="2800" b="1" dirty="0">
                <a:solidFill>
                  <a:schemeClr val="tx2">
                    <a:lumMod val="50000"/>
                  </a:schemeClr>
                </a:solidFill>
                <a:latin typeface="+mj-lt"/>
              </a:rPr>
              <a:t>Prime factorization method. </a:t>
            </a:r>
          </a:p>
          <a:p>
            <a:pPr marL="571500" indent="-571500">
              <a:buFont typeface="+mj-lt"/>
              <a:buAutoNum type="romanLcPeriod"/>
            </a:pPr>
            <a:r>
              <a:rPr lang="en-US" sz="2800" b="1" dirty="0">
                <a:solidFill>
                  <a:schemeClr val="tx2">
                    <a:lumMod val="50000"/>
                  </a:schemeClr>
                </a:solidFill>
                <a:latin typeface="+mj-lt"/>
              </a:rPr>
              <a:t>Division Method</a:t>
            </a:r>
            <a:r>
              <a:rPr lang="en-US" sz="2800" dirty="0">
                <a:solidFill>
                  <a:schemeClr val="tx1"/>
                </a:solidFill>
                <a:latin typeface="+mj-lt"/>
              </a:rPr>
              <a:t>. </a:t>
            </a:r>
          </a:p>
        </p:txBody>
      </p:sp>
    </p:spTree>
    <p:extLst>
      <p:ext uri="{BB962C8B-B14F-4D97-AF65-F5344CB8AC3E}">
        <p14:creationId xmlns:p14="http://schemas.microsoft.com/office/powerpoint/2010/main" val="106511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680" y="373488"/>
            <a:ext cx="9195515" cy="4401205"/>
          </a:xfrm>
          <a:prstGeom prst="rect">
            <a:avLst/>
          </a:prstGeom>
        </p:spPr>
        <p:txBody>
          <a:bodyPr wrap="square">
            <a:spAutoFit/>
          </a:bodyPr>
          <a:lstStyle/>
          <a:p>
            <a:endParaRPr lang="en-US" sz="2800" dirty="0">
              <a:latin typeface="+mj-lt"/>
            </a:endParaRPr>
          </a:p>
          <a:p>
            <a:pPr marL="457200" indent="-457200">
              <a:buFont typeface="Wingdings" panose="05000000000000000000" pitchFamily="2" charset="2"/>
              <a:buChar char="Ø"/>
            </a:pPr>
            <a:r>
              <a:rPr lang="en-US" sz="2800" dirty="0">
                <a:latin typeface="+mj-lt"/>
              </a:rPr>
              <a:t>The smallest number which when divided by x, y and z leaves remainder of a, b, c (x – a), (y - b), (z - c) are multiples of K Required number = (L.C.M of x, y and z) – K</a:t>
            </a:r>
          </a:p>
          <a:p>
            <a:endParaRPr lang="en-US" sz="2800" cap="small" dirty="0">
              <a:solidFill>
                <a:srgbClr val="880000"/>
              </a:solidFill>
              <a:latin typeface="+mj-lt"/>
            </a:endParaRPr>
          </a:p>
          <a:p>
            <a:r>
              <a:rPr lang="en-US" sz="2800" dirty="0">
                <a:latin typeface="+mj-lt"/>
              </a:rPr>
              <a:t> </a:t>
            </a:r>
          </a:p>
          <a:p>
            <a:pPr marL="457200" indent="-457200">
              <a:buFont typeface="Wingdings" panose="05000000000000000000" pitchFamily="2" charset="2"/>
              <a:buChar char="Ø"/>
            </a:pPr>
            <a:r>
              <a:rPr lang="en-US" sz="2800" dirty="0">
                <a:latin typeface="+mj-lt"/>
              </a:rPr>
              <a:t>Largest number which divides </a:t>
            </a:r>
            <a:r>
              <a:rPr lang="en-US" sz="2800" dirty="0" err="1">
                <a:latin typeface="+mj-lt"/>
              </a:rPr>
              <a:t>x,y,z</a:t>
            </a:r>
            <a:r>
              <a:rPr lang="en-US" sz="2800" dirty="0">
                <a:latin typeface="+mj-lt"/>
              </a:rPr>
              <a:t> to leave same remainder = HCF of y-x, z-y, z-x.</a:t>
            </a:r>
            <a:br>
              <a:rPr lang="en-US" sz="2800" dirty="0">
                <a:latin typeface="+mj-lt"/>
              </a:rPr>
            </a:br>
            <a:br>
              <a:rPr lang="en-US" sz="2800" dirty="0">
                <a:latin typeface="+mj-lt"/>
              </a:rPr>
            </a:br>
            <a:endParaRPr lang="en-US" sz="2800" b="0" i="0" cap="small" dirty="0">
              <a:solidFill>
                <a:srgbClr val="880000"/>
              </a:solidFill>
              <a:effectLst/>
              <a:latin typeface="+mj-lt"/>
            </a:endParaRPr>
          </a:p>
        </p:txBody>
      </p:sp>
    </p:spTree>
    <p:extLst>
      <p:ext uri="{BB962C8B-B14F-4D97-AF65-F5344CB8AC3E}">
        <p14:creationId xmlns:p14="http://schemas.microsoft.com/office/powerpoint/2010/main" val="163758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037" y="177835"/>
            <a:ext cx="7716981" cy="888965"/>
          </a:xfrm>
        </p:spPr>
        <p:txBody>
          <a:bodyPr>
            <a:normAutofit/>
          </a:bodyPr>
          <a:lstStyle/>
          <a:p>
            <a:pPr algn="ctr"/>
            <a:r>
              <a:rPr lang="en-US" sz="4000" b="1" dirty="0"/>
              <a:t>QUESTIONS:</a:t>
            </a:r>
          </a:p>
        </p:txBody>
      </p:sp>
      <p:sp>
        <p:nvSpPr>
          <p:cNvPr id="3" name="Content Placeholder 2"/>
          <p:cNvSpPr>
            <a:spLocks noGrp="1"/>
          </p:cNvSpPr>
          <p:nvPr>
            <p:ph idx="1"/>
          </p:nvPr>
        </p:nvSpPr>
        <p:spPr>
          <a:xfrm>
            <a:off x="1624084" y="1177409"/>
            <a:ext cx="9880528" cy="4733814"/>
          </a:xfrm>
        </p:spPr>
        <p:txBody>
          <a:bodyPr>
            <a:noAutofit/>
          </a:bodyPr>
          <a:lstStyle/>
          <a:p>
            <a:pPr marL="0" indent="0">
              <a:buNone/>
            </a:pPr>
            <a:r>
              <a:rPr lang="en-US" sz="2800" dirty="0">
                <a:solidFill>
                  <a:schemeClr val="tx1">
                    <a:lumMod val="95000"/>
                    <a:lumOff val="5000"/>
                  </a:schemeClr>
                </a:solidFill>
                <a:latin typeface="+mj-lt"/>
              </a:rPr>
              <a:t>1. H.C.F. of 513, 1134 and 1215 is _____________</a:t>
            </a:r>
            <a:br>
              <a:rPr lang="en-US" sz="2800" dirty="0">
                <a:solidFill>
                  <a:schemeClr val="tx1">
                    <a:lumMod val="95000"/>
                    <a:lumOff val="5000"/>
                  </a:schemeClr>
                </a:solidFill>
                <a:latin typeface="+mj-lt"/>
              </a:rPr>
            </a:br>
            <a:r>
              <a:rPr lang="en-US" sz="2800" dirty="0">
                <a:solidFill>
                  <a:schemeClr val="tx1">
                    <a:lumMod val="95000"/>
                    <a:lumOff val="5000"/>
                  </a:schemeClr>
                </a:solidFill>
                <a:latin typeface="+mj-lt"/>
              </a:rPr>
              <a:t>A. 18     B. 27    C. 33    D. 36</a:t>
            </a:r>
          </a:p>
          <a:p>
            <a:pPr marL="0" indent="0">
              <a:buNone/>
            </a:pPr>
            <a:endParaRPr lang="en-US" sz="2800" dirty="0">
              <a:solidFill>
                <a:schemeClr val="tx1">
                  <a:lumMod val="95000"/>
                  <a:lumOff val="5000"/>
                </a:schemeClr>
              </a:solidFill>
              <a:latin typeface="+mj-lt"/>
            </a:endParaRPr>
          </a:p>
          <a:p>
            <a:pPr marL="0" indent="0">
              <a:buNone/>
            </a:pPr>
            <a:r>
              <a:rPr lang="en-US" sz="2800" b="1" dirty="0">
                <a:solidFill>
                  <a:schemeClr val="tx1">
                    <a:lumMod val="95000"/>
                    <a:lumOff val="5000"/>
                  </a:schemeClr>
                </a:solidFill>
                <a:latin typeface="+mj-lt"/>
              </a:rPr>
              <a:t>SOL. B</a:t>
            </a:r>
          </a:p>
          <a:p>
            <a:pPr marL="0" indent="0">
              <a:buNone/>
            </a:pPr>
            <a:endParaRPr lang="en-US" sz="2800" dirty="0">
              <a:solidFill>
                <a:schemeClr val="tx1">
                  <a:lumMod val="95000"/>
                  <a:lumOff val="5000"/>
                </a:schemeClr>
              </a:solidFill>
              <a:latin typeface="+mj-lt"/>
            </a:endParaRPr>
          </a:p>
          <a:p>
            <a:pPr marL="0" indent="0">
              <a:buNone/>
            </a:pPr>
            <a:r>
              <a:rPr lang="en-US" sz="2800" dirty="0">
                <a:solidFill>
                  <a:schemeClr val="tx1">
                    <a:lumMod val="95000"/>
                    <a:lumOff val="5000"/>
                  </a:schemeClr>
                </a:solidFill>
                <a:latin typeface="+mj-lt"/>
              </a:rPr>
              <a:t>2. </a:t>
            </a:r>
            <a:r>
              <a:rPr lang="en-US" sz="2800" b="1" dirty="0">
                <a:solidFill>
                  <a:schemeClr val="tx1">
                    <a:lumMod val="95000"/>
                    <a:lumOff val="5000"/>
                  </a:schemeClr>
                </a:solidFill>
                <a:latin typeface="+mj-lt"/>
              </a:rPr>
              <a:t> </a:t>
            </a:r>
            <a:r>
              <a:rPr lang="en-US" sz="2800" dirty="0">
                <a:solidFill>
                  <a:schemeClr val="tx1">
                    <a:lumMod val="95000"/>
                    <a:lumOff val="5000"/>
                  </a:schemeClr>
                </a:solidFill>
                <a:latin typeface="+mj-lt"/>
              </a:rPr>
              <a:t>Find the least number which is exactly divisible by 12, 15, and 20. </a:t>
            </a:r>
            <a:br>
              <a:rPr lang="en-US" sz="2800" dirty="0">
                <a:solidFill>
                  <a:schemeClr val="tx1">
                    <a:lumMod val="95000"/>
                    <a:lumOff val="5000"/>
                  </a:schemeClr>
                </a:solidFill>
                <a:latin typeface="+mj-lt"/>
              </a:rPr>
            </a:br>
            <a:r>
              <a:rPr lang="en-US" sz="2800" dirty="0">
                <a:solidFill>
                  <a:schemeClr val="tx1">
                    <a:lumMod val="95000"/>
                    <a:lumOff val="5000"/>
                  </a:schemeClr>
                </a:solidFill>
                <a:latin typeface="+mj-lt"/>
              </a:rPr>
              <a:t>A. 40   B. 50   C. 60   D. 80 </a:t>
            </a:r>
          </a:p>
          <a:p>
            <a:pPr marL="0" indent="0">
              <a:buNone/>
            </a:pPr>
            <a:endParaRPr lang="en-US" sz="2800" dirty="0">
              <a:solidFill>
                <a:schemeClr val="tx1">
                  <a:lumMod val="95000"/>
                  <a:lumOff val="5000"/>
                </a:schemeClr>
              </a:solidFill>
              <a:latin typeface="+mj-lt"/>
            </a:endParaRPr>
          </a:p>
          <a:p>
            <a:pPr marL="0" indent="0">
              <a:buNone/>
            </a:pPr>
            <a:r>
              <a:rPr lang="en-US" sz="2800" b="1" dirty="0">
                <a:solidFill>
                  <a:schemeClr val="tx1">
                    <a:lumMod val="95000"/>
                    <a:lumOff val="5000"/>
                  </a:schemeClr>
                </a:solidFill>
                <a:latin typeface="+mj-lt"/>
              </a:rPr>
              <a:t>SOL. C</a:t>
            </a:r>
          </a:p>
        </p:txBody>
      </p:sp>
    </p:spTree>
    <p:extLst>
      <p:ext uri="{BB962C8B-B14F-4D97-AF65-F5344CB8AC3E}">
        <p14:creationId xmlns:p14="http://schemas.microsoft.com/office/powerpoint/2010/main" val="35712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0" y="472440"/>
            <a:ext cx="9490710" cy="6124754"/>
          </a:xfrm>
          <a:prstGeom prst="rect">
            <a:avLst/>
          </a:prstGeom>
        </p:spPr>
        <p:txBody>
          <a:bodyPr wrap="square">
            <a:spAutoFit/>
          </a:bodyPr>
          <a:lstStyle/>
          <a:p>
            <a:r>
              <a:rPr lang="en-US" sz="2800" dirty="0">
                <a:solidFill>
                  <a:srgbClr val="000000"/>
                </a:solidFill>
                <a:latin typeface="+mj-lt"/>
              </a:rPr>
              <a:t>3. Find H.C.F. of 0.63 and 1.05</a:t>
            </a:r>
            <a:br>
              <a:rPr lang="en-US" sz="2800" dirty="0">
                <a:latin typeface="+mj-lt"/>
              </a:rPr>
            </a:br>
            <a:endParaRPr lang="en-US" sz="2800" dirty="0">
              <a:latin typeface="+mj-lt"/>
            </a:endParaRPr>
          </a:p>
          <a:p>
            <a:r>
              <a:rPr lang="en-US" sz="2800" dirty="0">
                <a:latin typeface="+mj-lt"/>
              </a:rPr>
              <a:t>A. </a:t>
            </a:r>
            <a:r>
              <a:rPr lang="en-US" sz="2800" dirty="0">
                <a:solidFill>
                  <a:srgbClr val="000000"/>
                </a:solidFill>
                <a:latin typeface="+mj-lt"/>
              </a:rPr>
              <a:t>0.21 </a:t>
            </a:r>
            <a:r>
              <a:rPr lang="en-US" sz="2800" dirty="0">
                <a:latin typeface="+mj-lt"/>
              </a:rPr>
              <a:t>  B. </a:t>
            </a:r>
            <a:r>
              <a:rPr lang="en-US" sz="2800" dirty="0">
                <a:solidFill>
                  <a:srgbClr val="000000"/>
                </a:solidFill>
                <a:latin typeface="+mj-lt"/>
              </a:rPr>
              <a:t>0.28 </a:t>
            </a:r>
            <a:r>
              <a:rPr lang="en-US" sz="2800" dirty="0">
                <a:latin typeface="+mj-lt"/>
              </a:rPr>
              <a:t>  C. </a:t>
            </a:r>
            <a:r>
              <a:rPr lang="en-US" sz="2800" dirty="0">
                <a:solidFill>
                  <a:srgbClr val="000000"/>
                </a:solidFill>
                <a:latin typeface="+mj-lt"/>
              </a:rPr>
              <a:t> 0.56</a:t>
            </a:r>
            <a:r>
              <a:rPr lang="en-US" sz="2800" dirty="0">
                <a:latin typeface="+mj-lt"/>
              </a:rPr>
              <a:t>    D. </a:t>
            </a:r>
            <a:r>
              <a:rPr lang="en-US" sz="2800" dirty="0">
                <a:solidFill>
                  <a:srgbClr val="000000"/>
                </a:solidFill>
                <a:latin typeface="+mj-lt"/>
              </a:rPr>
              <a:t>0.84</a:t>
            </a:r>
          </a:p>
          <a:p>
            <a:endParaRPr lang="en-US" sz="2800" dirty="0">
              <a:solidFill>
                <a:srgbClr val="000000"/>
              </a:solidFill>
              <a:latin typeface="+mj-lt"/>
            </a:endParaRPr>
          </a:p>
          <a:p>
            <a:r>
              <a:rPr lang="en-US" sz="2800" b="1" dirty="0">
                <a:solidFill>
                  <a:srgbClr val="000000"/>
                </a:solidFill>
                <a:latin typeface="+mj-lt"/>
              </a:rPr>
              <a:t>SOL .A</a:t>
            </a:r>
          </a:p>
          <a:p>
            <a:endParaRPr lang="en-US" sz="2800" dirty="0">
              <a:solidFill>
                <a:srgbClr val="000000"/>
              </a:solidFill>
              <a:latin typeface="+mj-lt"/>
            </a:endParaRPr>
          </a:p>
          <a:p>
            <a:r>
              <a:rPr lang="en-US" sz="2800" dirty="0">
                <a:solidFill>
                  <a:srgbClr val="000000"/>
                </a:solidFill>
                <a:latin typeface="+mj-lt"/>
              </a:rPr>
              <a:t>4. </a:t>
            </a:r>
            <a:r>
              <a:rPr lang="en-US" sz="2800" dirty="0">
                <a:latin typeface="+mj-lt"/>
              </a:rPr>
              <a:t>H.C.F. of two numbers is 13. If these two numbers are in the ratio of 15: 11, then find the numbers. </a:t>
            </a:r>
            <a:br>
              <a:rPr lang="en-US" sz="2800" dirty="0">
                <a:latin typeface="+mj-lt"/>
              </a:rPr>
            </a:br>
            <a:endParaRPr lang="en-US" sz="2800" dirty="0">
              <a:latin typeface="+mj-lt"/>
            </a:endParaRPr>
          </a:p>
          <a:p>
            <a:pPr marL="514350" indent="-514350">
              <a:buAutoNum type="alphaUcPeriod"/>
            </a:pPr>
            <a:r>
              <a:rPr lang="en-US" sz="2800" dirty="0">
                <a:latin typeface="+mj-lt"/>
              </a:rPr>
              <a:t>230, 140    B. 215, 130       C. 195, 143      D. 155, 115</a:t>
            </a:r>
          </a:p>
          <a:p>
            <a:endParaRPr lang="en-US" sz="2800" dirty="0">
              <a:solidFill>
                <a:srgbClr val="000000"/>
              </a:solidFill>
              <a:latin typeface="+mj-lt"/>
            </a:endParaRPr>
          </a:p>
          <a:p>
            <a:r>
              <a:rPr lang="en-US" sz="2800" b="1" dirty="0">
                <a:solidFill>
                  <a:srgbClr val="000000"/>
                </a:solidFill>
                <a:latin typeface="+mj-lt"/>
              </a:rPr>
              <a:t>SOL.C</a:t>
            </a:r>
          </a:p>
          <a:p>
            <a:endParaRPr lang="en-US" sz="2800" dirty="0">
              <a:solidFill>
                <a:srgbClr val="000000"/>
              </a:solidFill>
              <a:latin typeface="+mj-lt"/>
            </a:endParaRPr>
          </a:p>
          <a:p>
            <a:endParaRPr lang="en-US" sz="2800" dirty="0">
              <a:latin typeface="+mj-lt"/>
            </a:endParaRPr>
          </a:p>
        </p:txBody>
      </p:sp>
    </p:spTree>
    <p:extLst>
      <p:ext uri="{BB962C8B-B14F-4D97-AF65-F5344CB8AC3E}">
        <p14:creationId xmlns:p14="http://schemas.microsoft.com/office/powerpoint/2010/main" val="347970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 calcmode="lin" valueType="num">
                                      <p:cBhvr additive="base">
                                        <p:cTn id="1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975" y="236484"/>
            <a:ext cx="9627803" cy="5835703"/>
          </a:xfrm>
          <a:prstGeom prst="rect">
            <a:avLst/>
          </a:prstGeom>
        </p:spPr>
        <p:txBody>
          <a:bodyPr wrap="square">
            <a:spAutoFit/>
          </a:bodyPr>
          <a:lstStyle/>
          <a:p>
            <a:r>
              <a:rPr lang="en-US" sz="2800" dirty="0">
                <a:solidFill>
                  <a:srgbClr val="000000"/>
                </a:solidFill>
                <a:latin typeface="+mj-lt"/>
              </a:rPr>
              <a:t>5. Find the greatest number, which on dividing 1657 and 2037 leaves remainders 6 and 5 respectively.</a:t>
            </a:r>
            <a:br>
              <a:rPr lang="en-US" sz="2800" dirty="0">
                <a:latin typeface="+mj-lt"/>
              </a:rPr>
            </a:br>
            <a:br>
              <a:rPr lang="en-US" sz="2800" dirty="0">
                <a:latin typeface="+mj-lt"/>
              </a:rPr>
            </a:br>
            <a:r>
              <a:rPr lang="en-US" sz="2800" dirty="0">
                <a:solidFill>
                  <a:srgbClr val="000000"/>
                </a:solidFill>
                <a:latin typeface="+mj-lt"/>
              </a:rPr>
              <a:t>A.  127</a:t>
            </a:r>
            <a:r>
              <a:rPr lang="en-US" sz="2800" dirty="0">
                <a:latin typeface="+mj-lt"/>
              </a:rPr>
              <a:t>    B. </a:t>
            </a:r>
            <a:r>
              <a:rPr lang="en-US" sz="2800" dirty="0">
                <a:solidFill>
                  <a:srgbClr val="000000"/>
                </a:solidFill>
                <a:latin typeface="+mj-lt"/>
              </a:rPr>
              <a:t>132 </a:t>
            </a:r>
            <a:r>
              <a:rPr lang="en-US" sz="2800" dirty="0">
                <a:latin typeface="+mj-lt"/>
              </a:rPr>
              <a:t>    C. </a:t>
            </a:r>
            <a:r>
              <a:rPr lang="en-US" sz="2800" dirty="0">
                <a:solidFill>
                  <a:srgbClr val="000000"/>
                </a:solidFill>
                <a:latin typeface="+mj-lt"/>
              </a:rPr>
              <a:t>114</a:t>
            </a:r>
            <a:r>
              <a:rPr lang="en-US" sz="2800" dirty="0">
                <a:latin typeface="+mj-lt"/>
              </a:rPr>
              <a:t>   D. </a:t>
            </a:r>
            <a:r>
              <a:rPr lang="en-US" sz="2800" dirty="0">
                <a:solidFill>
                  <a:srgbClr val="000000"/>
                </a:solidFill>
                <a:latin typeface="+mj-lt"/>
              </a:rPr>
              <a:t>108</a:t>
            </a:r>
          </a:p>
          <a:p>
            <a:endParaRPr lang="en-US" sz="2800" dirty="0">
              <a:solidFill>
                <a:srgbClr val="000000"/>
              </a:solidFill>
              <a:latin typeface="+mj-lt"/>
            </a:endParaRPr>
          </a:p>
          <a:p>
            <a:r>
              <a:rPr lang="en-US" sz="2800" b="1" dirty="0">
                <a:solidFill>
                  <a:srgbClr val="000000"/>
                </a:solidFill>
                <a:latin typeface="+mj-lt"/>
              </a:rPr>
              <a:t>SOL. A</a:t>
            </a:r>
          </a:p>
          <a:p>
            <a:endParaRPr lang="en-US" sz="2800" dirty="0">
              <a:solidFill>
                <a:srgbClr val="000000"/>
              </a:solidFill>
              <a:latin typeface="+mj-lt"/>
            </a:endParaRPr>
          </a:p>
          <a:p>
            <a:r>
              <a:rPr lang="en-US" sz="2800" dirty="0">
                <a:solidFill>
                  <a:srgbClr val="000000"/>
                </a:solidFill>
                <a:latin typeface="+mj-lt"/>
              </a:rPr>
              <a:t>6. </a:t>
            </a:r>
            <a:r>
              <a:rPr lang="en-US" sz="2800" dirty="0">
                <a:latin typeface="+mj-lt"/>
              </a:rPr>
              <a:t>Find the least number, which when divided by 12, 15, 20 and 54 leaves a remainder of 8 in each case. </a:t>
            </a:r>
            <a:br>
              <a:rPr lang="en-US" sz="2800" dirty="0">
                <a:latin typeface="+mj-lt"/>
              </a:rPr>
            </a:br>
            <a:br>
              <a:rPr lang="en-US" sz="2800" dirty="0">
                <a:latin typeface="+mj-lt"/>
              </a:rPr>
            </a:br>
            <a:r>
              <a:rPr lang="en-US" sz="2800" dirty="0">
                <a:latin typeface="+mj-lt"/>
              </a:rPr>
              <a:t>A. 548    B. 540  C. 532    D. 524 </a:t>
            </a:r>
          </a:p>
          <a:p>
            <a:endParaRPr lang="en-US" sz="2800" dirty="0">
              <a:latin typeface="+mj-lt"/>
            </a:endParaRPr>
          </a:p>
          <a:p>
            <a:r>
              <a:rPr lang="en-US" sz="2800" b="1" dirty="0">
                <a:latin typeface="+mj-lt"/>
              </a:rPr>
              <a:t>SOL.A</a:t>
            </a:r>
          </a:p>
        </p:txBody>
      </p:sp>
    </p:spTree>
    <p:extLst>
      <p:ext uri="{BB962C8B-B14F-4D97-AF65-F5344CB8AC3E}">
        <p14:creationId xmlns:p14="http://schemas.microsoft.com/office/powerpoint/2010/main" val="25291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 calcmode="lin" valueType="num">
                                      <p:cBhvr additive="base">
                                        <p:cTn id="1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8838" y="302360"/>
            <a:ext cx="9616473" cy="6986528"/>
          </a:xfrm>
          <a:prstGeom prst="rect">
            <a:avLst/>
          </a:prstGeom>
        </p:spPr>
        <p:txBody>
          <a:bodyPr wrap="square">
            <a:spAutoFit/>
          </a:bodyPr>
          <a:lstStyle/>
          <a:p>
            <a:r>
              <a:rPr lang="en-US" sz="2800" dirty="0">
                <a:latin typeface="+mj-lt"/>
              </a:rPr>
              <a:t>7. Least number which when divided by 35,45,55 and leaves remainder 18,28,38; is?</a:t>
            </a:r>
          </a:p>
          <a:p>
            <a:endParaRPr lang="en-US" sz="2800" dirty="0">
              <a:latin typeface="+mj-lt"/>
            </a:endParaRPr>
          </a:p>
          <a:p>
            <a:pPr marL="342900" indent="-342900">
              <a:buAutoNum type="alphaUcPeriod"/>
            </a:pPr>
            <a:r>
              <a:rPr lang="en-US" sz="2800" dirty="0">
                <a:latin typeface="+mj-lt"/>
              </a:rPr>
              <a:t>3447  B. 3448  C.3445  D.3449</a:t>
            </a:r>
          </a:p>
          <a:p>
            <a:endParaRPr lang="en-US" sz="2800" dirty="0">
              <a:latin typeface="+mj-lt"/>
            </a:endParaRPr>
          </a:p>
          <a:p>
            <a:r>
              <a:rPr lang="en-US" sz="2800" b="1" dirty="0">
                <a:latin typeface="+mj-lt"/>
              </a:rPr>
              <a:t>SOL.B</a:t>
            </a:r>
          </a:p>
          <a:p>
            <a:endParaRPr lang="en-US" sz="2800" dirty="0">
              <a:latin typeface="+mj-lt"/>
            </a:endParaRPr>
          </a:p>
          <a:p>
            <a:r>
              <a:rPr lang="en-US" sz="2800" dirty="0">
                <a:solidFill>
                  <a:srgbClr val="222222"/>
                </a:solidFill>
                <a:latin typeface="+mj-lt"/>
              </a:rPr>
              <a:t>8. Least number which when divided by 5,6,7,8 and leaves remainder 3, but when divided by 9, leaves no remainder?</a:t>
            </a:r>
          </a:p>
          <a:p>
            <a:endParaRPr lang="en-US" sz="2800" dirty="0">
              <a:solidFill>
                <a:srgbClr val="222222"/>
              </a:solidFill>
              <a:latin typeface="+mj-lt"/>
            </a:endParaRPr>
          </a:p>
          <a:p>
            <a:pPr marL="342900" indent="-342900">
              <a:buAutoNum type="alphaUcPeriod"/>
            </a:pPr>
            <a:r>
              <a:rPr lang="en-US" sz="2800" dirty="0">
                <a:solidFill>
                  <a:srgbClr val="222222"/>
                </a:solidFill>
                <a:latin typeface="+mj-lt"/>
              </a:rPr>
              <a:t>1554  B. 1689   C.1683   D.1540</a:t>
            </a:r>
          </a:p>
          <a:p>
            <a:pPr marL="342900" indent="-342900">
              <a:buAutoNum type="alphaUcPeriod"/>
            </a:pPr>
            <a:endParaRPr lang="en-US" sz="2800" dirty="0">
              <a:solidFill>
                <a:srgbClr val="222222"/>
              </a:solidFill>
              <a:latin typeface="+mj-lt"/>
            </a:endParaRPr>
          </a:p>
          <a:p>
            <a:r>
              <a:rPr lang="en-US" sz="2800" b="1" dirty="0">
                <a:solidFill>
                  <a:srgbClr val="222222"/>
                </a:solidFill>
                <a:latin typeface="+mj-lt"/>
              </a:rPr>
              <a:t>SOL.C</a:t>
            </a:r>
            <a:endParaRPr lang="en-US" sz="2800" b="1" dirty="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34560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anim calcmode="lin" valueType="num">
                                      <p:cBhvr additive="base">
                                        <p:cTn id="1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3753" y="299546"/>
            <a:ext cx="9380481" cy="6124754"/>
          </a:xfrm>
          <a:prstGeom prst="rect">
            <a:avLst/>
          </a:prstGeom>
        </p:spPr>
        <p:txBody>
          <a:bodyPr wrap="square">
            <a:spAutoFit/>
          </a:bodyPr>
          <a:lstStyle/>
          <a:p>
            <a:r>
              <a:rPr lang="en-US" sz="2800" dirty="0">
                <a:solidFill>
                  <a:srgbClr val="222222"/>
                </a:solidFill>
                <a:latin typeface="+mj-lt"/>
              </a:rPr>
              <a:t> 9. Greater number of 4 digits which is divisible by each one of 12,18,21 and 28 is?</a:t>
            </a:r>
          </a:p>
          <a:p>
            <a:endParaRPr lang="en-US" sz="2800" dirty="0">
              <a:solidFill>
                <a:srgbClr val="222222"/>
              </a:solidFill>
              <a:latin typeface="+mj-lt"/>
            </a:endParaRPr>
          </a:p>
          <a:p>
            <a:pPr marL="342900" indent="-342900">
              <a:buAutoNum type="alphaUcPeriod"/>
            </a:pPr>
            <a:r>
              <a:rPr lang="en-US" sz="2800" dirty="0">
                <a:solidFill>
                  <a:srgbClr val="222222"/>
                </a:solidFill>
                <a:latin typeface="+mj-lt"/>
              </a:rPr>
              <a:t>9220  B.9880  C. 9870  D. 9828</a:t>
            </a:r>
          </a:p>
          <a:p>
            <a:endParaRPr lang="en-US" sz="2800" dirty="0">
              <a:solidFill>
                <a:srgbClr val="222222"/>
              </a:solidFill>
              <a:latin typeface="+mj-lt"/>
            </a:endParaRPr>
          </a:p>
          <a:p>
            <a:r>
              <a:rPr lang="en-US" sz="2800" b="1" dirty="0">
                <a:solidFill>
                  <a:srgbClr val="222222"/>
                </a:solidFill>
                <a:latin typeface="+mj-lt"/>
              </a:rPr>
              <a:t>SOL. D</a:t>
            </a:r>
          </a:p>
          <a:p>
            <a:endParaRPr lang="en-US" sz="2800" dirty="0">
              <a:solidFill>
                <a:srgbClr val="222222"/>
              </a:solidFill>
              <a:latin typeface="+mj-lt"/>
            </a:endParaRPr>
          </a:p>
          <a:p>
            <a:r>
              <a:rPr lang="en-US" sz="2800" dirty="0">
                <a:solidFill>
                  <a:srgbClr val="222222"/>
                </a:solidFill>
                <a:latin typeface="+mj-lt"/>
              </a:rPr>
              <a:t>10.</a:t>
            </a:r>
            <a:r>
              <a:rPr lang="en-US" sz="2800" dirty="0">
                <a:latin typeface="+mj-lt"/>
              </a:rPr>
              <a:t> Three numbers which are co-prime to each other are such that the product of the first two is 551 and that of the last two is 1073. The sum of the three numbers is:</a:t>
            </a:r>
          </a:p>
          <a:p>
            <a:r>
              <a:rPr lang="en-US" sz="2800" dirty="0">
                <a:latin typeface="+mj-lt"/>
              </a:rPr>
              <a:t> </a:t>
            </a:r>
          </a:p>
          <a:p>
            <a:pPr marL="514350" indent="-514350">
              <a:buAutoNum type="alphaUcPeriod"/>
            </a:pPr>
            <a:r>
              <a:rPr lang="en-US" sz="2800" dirty="0">
                <a:latin typeface="+mj-lt"/>
              </a:rPr>
              <a:t>85  B. 75  C. 65  D.60</a:t>
            </a:r>
          </a:p>
          <a:p>
            <a:endParaRPr lang="en-US" sz="2800" dirty="0">
              <a:latin typeface="+mj-lt"/>
            </a:endParaRPr>
          </a:p>
          <a:p>
            <a:r>
              <a:rPr lang="en-US" sz="2800" b="1" dirty="0">
                <a:latin typeface="+mj-lt"/>
              </a:rPr>
              <a:t>SOL. A</a:t>
            </a:r>
          </a:p>
        </p:txBody>
      </p:sp>
    </p:spTree>
    <p:extLst>
      <p:ext uri="{BB962C8B-B14F-4D97-AF65-F5344CB8AC3E}">
        <p14:creationId xmlns:p14="http://schemas.microsoft.com/office/powerpoint/2010/main" val="270891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3753" y="425670"/>
            <a:ext cx="9285889" cy="5262979"/>
          </a:xfrm>
          <a:prstGeom prst="rect">
            <a:avLst/>
          </a:prstGeom>
        </p:spPr>
        <p:txBody>
          <a:bodyPr wrap="square">
            <a:spAutoFit/>
          </a:bodyPr>
          <a:lstStyle/>
          <a:p>
            <a:r>
              <a:rPr lang="en-US" sz="2800" dirty="0">
                <a:solidFill>
                  <a:srgbClr val="333333"/>
                </a:solidFill>
                <a:latin typeface="+mj-lt"/>
              </a:rPr>
              <a:t>11. Which of the following has the most number of divisors? </a:t>
            </a:r>
          </a:p>
          <a:p>
            <a:endParaRPr lang="en-US" sz="2800" dirty="0">
              <a:solidFill>
                <a:srgbClr val="333333"/>
              </a:solidFill>
              <a:latin typeface="+mj-lt"/>
            </a:endParaRPr>
          </a:p>
          <a:p>
            <a:pPr marL="342900" indent="-342900">
              <a:buAutoNum type="alphaUcPeriod"/>
            </a:pPr>
            <a:r>
              <a:rPr lang="en-US" sz="2800" dirty="0">
                <a:solidFill>
                  <a:srgbClr val="333333"/>
                </a:solidFill>
                <a:latin typeface="+mj-lt"/>
              </a:rPr>
              <a:t>176  B. 182  C. 99  D. 101</a:t>
            </a:r>
          </a:p>
          <a:p>
            <a:pPr marL="342900" indent="-342900">
              <a:buAutoNum type="alphaUcPeriod"/>
            </a:pPr>
            <a:endParaRPr lang="en-US" sz="2800" dirty="0">
              <a:solidFill>
                <a:srgbClr val="333333"/>
              </a:solidFill>
              <a:latin typeface="+mj-lt"/>
            </a:endParaRPr>
          </a:p>
          <a:p>
            <a:r>
              <a:rPr lang="en-US" sz="2800" b="1" dirty="0">
                <a:solidFill>
                  <a:srgbClr val="333333"/>
                </a:solidFill>
                <a:latin typeface="+mj-lt"/>
              </a:rPr>
              <a:t>SOL. A</a:t>
            </a:r>
          </a:p>
          <a:p>
            <a:endParaRPr lang="en-US" sz="2800" dirty="0">
              <a:solidFill>
                <a:srgbClr val="333333"/>
              </a:solidFill>
              <a:latin typeface="+mj-lt"/>
            </a:endParaRPr>
          </a:p>
          <a:p>
            <a:r>
              <a:rPr lang="en-US" sz="2800" dirty="0">
                <a:solidFill>
                  <a:srgbClr val="333333"/>
                </a:solidFill>
                <a:latin typeface="+mj-lt"/>
              </a:rPr>
              <a:t>12. </a:t>
            </a:r>
            <a:r>
              <a:rPr lang="en-US" sz="2800" dirty="0">
                <a:latin typeface="+mj-lt"/>
              </a:rPr>
              <a:t> The least number which should be added to 2497 so that the sum is exactly divisible by 5, 6, 4 and 3 is: </a:t>
            </a:r>
          </a:p>
          <a:p>
            <a:endParaRPr lang="en-US" sz="2800" dirty="0">
              <a:latin typeface="+mj-lt"/>
            </a:endParaRPr>
          </a:p>
          <a:p>
            <a:pPr marL="342900" indent="-342900">
              <a:buAutoNum type="alphaUcPeriod"/>
            </a:pPr>
            <a:r>
              <a:rPr lang="en-US" sz="2800" dirty="0">
                <a:latin typeface="+mj-lt"/>
              </a:rPr>
              <a:t>13   B.33  C. 23  D.43</a:t>
            </a:r>
          </a:p>
          <a:p>
            <a:endParaRPr lang="en-US" sz="2800" dirty="0">
              <a:latin typeface="+mj-lt"/>
            </a:endParaRPr>
          </a:p>
          <a:p>
            <a:r>
              <a:rPr lang="en-US" sz="2800" b="1" dirty="0">
                <a:latin typeface="+mj-lt"/>
              </a:rPr>
              <a:t>SOL. C</a:t>
            </a:r>
          </a:p>
        </p:txBody>
      </p:sp>
    </p:spTree>
    <p:extLst>
      <p:ext uri="{BB962C8B-B14F-4D97-AF65-F5344CB8AC3E}">
        <p14:creationId xmlns:p14="http://schemas.microsoft.com/office/powerpoint/2010/main" val="192729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anim calcmode="lin" valueType="num">
                                      <p:cBhvr additive="base">
                                        <p:cTn id="1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7425" y="283780"/>
            <a:ext cx="9503652" cy="5262979"/>
          </a:xfrm>
          <a:prstGeom prst="rect">
            <a:avLst/>
          </a:prstGeom>
        </p:spPr>
        <p:txBody>
          <a:bodyPr wrap="square">
            <a:spAutoFit/>
          </a:bodyPr>
          <a:lstStyle/>
          <a:p>
            <a:r>
              <a:rPr lang="en-US" sz="2800" dirty="0">
                <a:solidFill>
                  <a:srgbClr val="000000"/>
                </a:solidFill>
                <a:latin typeface="+mj-lt"/>
              </a:rPr>
              <a:t>13. The traffic lights at three different road crossings change after every 40 sec, 72 sec and 108 sec respectively. If they all change simultaneously at 5 : 20 : 00 hours, then find the time at which they will change simultaneously. </a:t>
            </a:r>
            <a:br>
              <a:rPr lang="en-US" sz="2800" dirty="0">
                <a:latin typeface="+mj-lt"/>
              </a:rPr>
            </a:br>
            <a:br>
              <a:rPr lang="en-US" sz="2800" dirty="0">
                <a:latin typeface="+mj-lt"/>
              </a:rPr>
            </a:br>
            <a:r>
              <a:rPr lang="en-US" sz="2800" dirty="0">
                <a:solidFill>
                  <a:srgbClr val="000000"/>
                </a:solidFill>
                <a:latin typeface="+mj-lt"/>
              </a:rPr>
              <a:t>A. 5 : 28 : 00 hrs.</a:t>
            </a:r>
            <a:br>
              <a:rPr lang="en-US" sz="2800" dirty="0">
                <a:latin typeface="+mj-lt"/>
              </a:rPr>
            </a:br>
            <a:r>
              <a:rPr lang="en-US" sz="2800" dirty="0">
                <a:solidFill>
                  <a:srgbClr val="000000"/>
                </a:solidFill>
                <a:latin typeface="+mj-lt"/>
              </a:rPr>
              <a:t>B. 5 : 30 : 00 hrs.</a:t>
            </a:r>
            <a:br>
              <a:rPr lang="en-US" sz="2800" dirty="0">
                <a:latin typeface="+mj-lt"/>
              </a:rPr>
            </a:br>
            <a:r>
              <a:rPr lang="en-US" sz="2800" dirty="0">
                <a:solidFill>
                  <a:srgbClr val="000000"/>
                </a:solidFill>
                <a:latin typeface="+mj-lt"/>
              </a:rPr>
              <a:t>C. 5 : 38 : 00 hrs.</a:t>
            </a:r>
            <a:br>
              <a:rPr lang="en-US" sz="2800" dirty="0">
                <a:latin typeface="+mj-lt"/>
              </a:rPr>
            </a:br>
            <a:r>
              <a:rPr lang="en-US" sz="2800" dirty="0">
                <a:solidFill>
                  <a:srgbClr val="000000"/>
                </a:solidFill>
                <a:latin typeface="+mj-lt"/>
              </a:rPr>
              <a:t>D. 5 : 40 : 00 hrs.</a:t>
            </a:r>
          </a:p>
          <a:p>
            <a:endParaRPr lang="en-US" sz="2800" dirty="0">
              <a:solidFill>
                <a:srgbClr val="000000"/>
              </a:solidFill>
              <a:latin typeface="+mj-lt"/>
            </a:endParaRPr>
          </a:p>
          <a:p>
            <a:r>
              <a:rPr lang="en-US" sz="2800" dirty="0">
                <a:solidFill>
                  <a:srgbClr val="000000"/>
                </a:solidFill>
                <a:latin typeface="+mj-lt"/>
              </a:rPr>
              <a:t>SOL.C</a:t>
            </a:r>
            <a:endParaRPr lang="en-US" sz="2800" dirty="0">
              <a:latin typeface="+mj-lt"/>
            </a:endParaRPr>
          </a:p>
        </p:txBody>
      </p:sp>
    </p:spTree>
    <p:extLst>
      <p:ext uri="{BB962C8B-B14F-4D97-AF65-F5344CB8AC3E}">
        <p14:creationId xmlns:p14="http://schemas.microsoft.com/office/powerpoint/2010/main" val="227000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4470" y="441435"/>
            <a:ext cx="9475076" cy="4401205"/>
          </a:xfrm>
          <a:prstGeom prst="rect">
            <a:avLst/>
          </a:prstGeom>
        </p:spPr>
        <p:txBody>
          <a:bodyPr wrap="square">
            <a:spAutoFit/>
          </a:bodyPr>
          <a:lstStyle/>
          <a:p>
            <a:r>
              <a:rPr lang="en-US" sz="2800" dirty="0">
                <a:solidFill>
                  <a:srgbClr val="000000"/>
                </a:solidFill>
                <a:latin typeface="+mj-lt"/>
              </a:rPr>
              <a:t>14. A rectangular courtyard 4.55 meters long and 5.25 meters wide is paved exactly with square tiles of same size. Find the largest size of the tile used for this purpose? </a:t>
            </a:r>
            <a:br>
              <a:rPr lang="en-US" sz="2800" dirty="0">
                <a:latin typeface="+mj-lt"/>
              </a:rPr>
            </a:br>
            <a:br>
              <a:rPr lang="en-US" sz="2800" dirty="0">
                <a:latin typeface="+mj-lt"/>
              </a:rPr>
            </a:br>
            <a:r>
              <a:rPr lang="en-US" sz="2800" dirty="0">
                <a:solidFill>
                  <a:srgbClr val="000000"/>
                </a:solidFill>
                <a:latin typeface="+mj-lt"/>
              </a:rPr>
              <a:t>A. 25 cm </a:t>
            </a:r>
            <a:br>
              <a:rPr lang="en-US" sz="2800" dirty="0">
                <a:latin typeface="+mj-lt"/>
              </a:rPr>
            </a:br>
            <a:r>
              <a:rPr lang="en-US" sz="2800" dirty="0">
                <a:solidFill>
                  <a:srgbClr val="000000"/>
                </a:solidFill>
                <a:latin typeface="+mj-lt"/>
              </a:rPr>
              <a:t>B. 45 cm</a:t>
            </a:r>
            <a:br>
              <a:rPr lang="en-US" sz="2800" dirty="0">
                <a:latin typeface="+mj-lt"/>
              </a:rPr>
            </a:br>
            <a:r>
              <a:rPr lang="en-US" sz="2800" dirty="0">
                <a:solidFill>
                  <a:srgbClr val="000000"/>
                </a:solidFill>
                <a:latin typeface="+mj-lt"/>
              </a:rPr>
              <a:t>C. 21 cm </a:t>
            </a:r>
            <a:br>
              <a:rPr lang="en-US" sz="2800" dirty="0">
                <a:latin typeface="+mj-lt"/>
              </a:rPr>
            </a:br>
            <a:r>
              <a:rPr lang="en-US" sz="2800" dirty="0">
                <a:solidFill>
                  <a:srgbClr val="000000"/>
                </a:solidFill>
                <a:latin typeface="+mj-lt"/>
              </a:rPr>
              <a:t>D. 35 cm </a:t>
            </a:r>
          </a:p>
          <a:p>
            <a:endParaRPr lang="en-US" sz="2800" dirty="0">
              <a:solidFill>
                <a:srgbClr val="000000"/>
              </a:solidFill>
              <a:latin typeface="+mj-lt"/>
            </a:endParaRPr>
          </a:p>
          <a:p>
            <a:r>
              <a:rPr lang="en-US" sz="2800" dirty="0">
                <a:solidFill>
                  <a:srgbClr val="000000"/>
                </a:solidFill>
                <a:latin typeface="+mj-lt"/>
              </a:rPr>
              <a:t>SOL.D</a:t>
            </a:r>
            <a:endParaRPr lang="en-US" sz="2800" dirty="0">
              <a:latin typeface="+mj-lt"/>
            </a:endParaRPr>
          </a:p>
        </p:txBody>
      </p:sp>
    </p:spTree>
    <p:extLst>
      <p:ext uri="{BB962C8B-B14F-4D97-AF65-F5344CB8AC3E}">
        <p14:creationId xmlns:p14="http://schemas.microsoft.com/office/powerpoint/2010/main" val="64464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78373"/>
            <a:ext cx="9467192" cy="4401205"/>
          </a:xfrm>
          <a:prstGeom prst="rect">
            <a:avLst/>
          </a:prstGeom>
        </p:spPr>
        <p:txBody>
          <a:bodyPr wrap="square">
            <a:spAutoFit/>
          </a:bodyPr>
          <a:lstStyle/>
          <a:p>
            <a:r>
              <a:rPr lang="en-US" sz="2800" dirty="0">
                <a:solidFill>
                  <a:srgbClr val="000000"/>
                </a:solidFill>
                <a:latin typeface="+mj-lt"/>
              </a:rPr>
              <a:t>15. 5 bells commence tolling together and toll at intervals 2, 4, 6, 8 and 10 seconds respectively. Find in 40 minutes, how many times do they toll together? </a:t>
            </a:r>
            <a:br>
              <a:rPr lang="en-US" sz="2800" dirty="0">
                <a:latin typeface="+mj-lt"/>
              </a:rPr>
            </a:br>
            <a:br>
              <a:rPr lang="en-US" sz="2800" dirty="0">
                <a:latin typeface="+mj-lt"/>
              </a:rPr>
            </a:br>
            <a:r>
              <a:rPr lang="en-US" sz="2800" dirty="0">
                <a:solidFill>
                  <a:srgbClr val="000000"/>
                </a:solidFill>
                <a:latin typeface="+mj-lt"/>
              </a:rPr>
              <a:t>A. 8 times</a:t>
            </a:r>
            <a:br>
              <a:rPr lang="en-US" sz="2800" dirty="0">
                <a:latin typeface="+mj-lt"/>
              </a:rPr>
            </a:br>
            <a:r>
              <a:rPr lang="en-US" sz="2800" dirty="0">
                <a:solidFill>
                  <a:srgbClr val="000000"/>
                </a:solidFill>
                <a:latin typeface="+mj-lt"/>
              </a:rPr>
              <a:t>B. 19 times</a:t>
            </a:r>
            <a:br>
              <a:rPr lang="en-US" sz="2800" dirty="0">
                <a:latin typeface="+mj-lt"/>
              </a:rPr>
            </a:br>
            <a:r>
              <a:rPr lang="en-US" sz="2800" dirty="0">
                <a:solidFill>
                  <a:srgbClr val="000000"/>
                </a:solidFill>
                <a:latin typeface="+mj-lt"/>
              </a:rPr>
              <a:t>C. 21 times</a:t>
            </a:r>
            <a:br>
              <a:rPr lang="en-US" sz="2800" dirty="0">
                <a:latin typeface="+mj-lt"/>
              </a:rPr>
            </a:br>
            <a:r>
              <a:rPr lang="en-US" sz="2800" dirty="0">
                <a:solidFill>
                  <a:srgbClr val="000000"/>
                </a:solidFill>
                <a:latin typeface="+mj-lt"/>
              </a:rPr>
              <a:t>D. 30 times</a:t>
            </a:r>
          </a:p>
          <a:p>
            <a:endParaRPr lang="en-US" sz="2800" dirty="0">
              <a:solidFill>
                <a:srgbClr val="000000"/>
              </a:solidFill>
              <a:latin typeface="+mj-lt"/>
            </a:endParaRPr>
          </a:p>
          <a:p>
            <a:r>
              <a:rPr lang="en-US" sz="2800" dirty="0">
                <a:solidFill>
                  <a:srgbClr val="000000"/>
                </a:solidFill>
                <a:latin typeface="+mj-lt"/>
              </a:rPr>
              <a:t>SOL. C</a:t>
            </a:r>
            <a:endParaRPr lang="en-US" sz="2800" dirty="0">
              <a:latin typeface="+mj-lt"/>
            </a:endParaRPr>
          </a:p>
        </p:txBody>
      </p:sp>
    </p:spTree>
    <p:extLst>
      <p:ext uri="{BB962C8B-B14F-4D97-AF65-F5344CB8AC3E}">
        <p14:creationId xmlns:p14="http://schemas.microsoft.com/office/powerpoint/2010/main" val="33631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6292" y="533401"/>
            <a:ext cx="10541034" cy="4955203"/>
          </a:xfrm>
          <a:prstGeom prst="rect">
            <a:avLst/>
          </a:prstGeom>
        </p:spPr>
        <p:txBody>
          <a:bodyPr wrap="square">
            <a:spAutoFit/>
          </a:bodyPr>
          <a:lstStyle/>
          <a:p>
            <a:pPr marL="571500" indent="-571500" algn="ctr">
              <a:buFont typeface="Wingdings" panose="05000000000000000000" pitchFamily="2" charset="2"/>
              <a:buChar char="Ø"/>
            </a:pPr>
            <a:r>
              <a:rPr lang="en-US" sz="3600" b="1" dirty="0">
                <a:solidFill>
                  <a:srgbClr val="00B0F0"/>
                </a:solidFill>
                <a:latin typeface="+mj-lt"/>
              </a:rPr>
              <a:t>Least Common Multiple (L.C.M):</a:t>
            </a:r>
          </a:p>
          <a:p>
            <a:pPr algn="ctr"/>
            <a:endParaRPr lang="en-US" sz="2800" dirty="0">
              <a:latin typeface="+mj-lt"/>
            </a:endParaRPr>
          </a:p>
          <a:p>
            <a:r>
              <a:rPr lang="en-US" sz="2800" dirty="0">
                <a:latin typeface="+mj-lt"/>
              </a:rPr>
              <a:t>L.C.M is least common multiple, the smallest number which is exactly divisible by all the given</a:t>
            </a:r>
          </a:p>
          <a:p>
            <a:r>
              <a:rPr lang="en-US" sz="2800" dirty="0">
                <a:latin typeface="+mj-lt"/>
              </a:rPr>
              <a:t>numbers.</a:t>
            </a:r>
          </a:p>
          <a:p>
            <a:endParaRPr lang="en-US" sz="2800" dirty="0">
              <a:latin typeface="+mj-lt"/>
            </a:endParaRPr>
          </a:p>
          <a:p>
            <a:endParaRPr lang="en-US" sz="2800" dirty="0">
              <a:latin typeface="+mj-lt"/>
            </a:endParaRPr>
          </a:p>
          <a:p>
            <a:r>
              <a:rPr lang="en-US" sz="2800" dirty="0">
                <a:latin typeface="+mj-lt"/>
              </a:rPr>
              <a:t>There are two methods to find L.C.M of given numbers: </a:t>
            </a:r>
          </a:p>
          <a:p>
            <a:endParaRPr lang="en-US" sz="2800" dirty="0">
              <a:latin typeface="+mj-lt"/>
            </a:endParaRPr>
          </a:p>
          <a:p>
            <a:pPr marL="571500" indent="-571500">
              <a:buFont typeface="+mj-lt"/>
              <a:buAutoNum type="romanLcPeriod"/>
            </a:pPr>
            <a:r>
              <a:rPr lang="en-US" sz="2800" dirty="0">
                <a:latin typeface="+mj-lt"/>
              </a:rPr>
              <a:t> Prime factorization method.</a:t>
            </a:r>
          </a:p>
          <a:p>
            <a:pPr marL="571500" indent="-571500">
              <a:buFont typeface="+mj-lt"/>
              <a:buAutoNum type="romanLcPeriod"/>
            </a:pPr>
            <a:r>
              <a:rPr lang="en-US" sz="2800" dirty="0">
                <a:latin typeface="+mj-lt"/>
              </a:rPr>
              <a:t> Division Method.</a:t>
            </a:r>
          </a:p>
        </p:txBody>
      </p:sp>
    </p:spTree>
    <p:extLst>
      <p:ext uri="{BB962C8B-B14F-4D97-AF65-F5344CB8AC3E}">
        <p14:creationId xmlns:p14="http://schemas.microsoft.com/office/powerpoint/2010/main" val="357030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975" y="346841"/>
            <a:ext cx="9738164" cy="5262979"/>
          </a:xfrm>
          <a:prstGeom prst="rect">
            <a:avLst/>
          </a:prstGeom>
        </p:spPr>
        <p:txBody>
          <a:bodyPr wrap="square">
            <a:spAutoFit/>
          </a:bodyPr>
          <a:lstStyle/>
          <a:p>
            <a:r>
              <a:rPr lang="en-US" sz="2800" dirty="0">
                <a:solidFill>
                  <a:srgbClr val="000000"/>
                </a:solidFill>
                <a:latin typeface="+mj-lt"/>
              </a:rPr>
              <a:t>16. John, Smith and Kate start at same time, same point and in same direction to run around a circular ground. John completes a round in 250 seconds, Smith in 300 seconds and Kate in 150 seconds. Find after what time will they meet again at the starting point? </a:t>
            </a:r>
            <a:br>
              <a:rPr lang="en-US" sz="2800" dirty="0">
                <a:latin typeface="+mj-lt"/>
              </a:rPr>
            </a:br>
            <a:br>
              <a:rPr lang="en-US" sz="2800" dirty="0">
                <a:latin typeface="+mj-lt"/>
              </a:rPr>
            </a:br>
            <a:r>
              <a:rPr lang="en-US" sz="2800" dirty="0">
                <a:solidFill>
                  <a:srgbClr val="000000"/>
                </a:solidFill>
                <a:latin typeface="+mj-lt"/>
              </a:rPr>
              <a:t>A. 30 min </a:t>
            </a:r>
            <a:br>
              <a:rPr lang="en-US" sz="2800" dirty="0">
                <a:latin typeface="+mj-lt"/>
              </a:rPr>
            </a:br>
            <a:r>
              <a:rPr lang="en-US" sz="2800" dirty="0">
                <a:solidFill>
                  <a:srgbClr val="000000"/>
                </a:solidFill>
                <a:latin typeface="+mj-lt"/>
              </a:rPr>
              <a:t>B. 25 min</a:t>
            </a:r>
            <a:br>
              <a:rPr lang="en-US" sz="2800" dirty="0">
                <a:latin typeface="+mj-lt"/>
              </a:rPr>
            </a:br>
            <a:r>
              <a:rPr lang="en-US" sz="2800" dirty="0">
                <a:solidFill>
                  <a:srgbClr val="000000"/>
                </a:solidFill>
                <a:latin typeface="+mj-lt"/>
              </a:rPr>
              <a:t>C. 20 min</a:t>
            </a:r>
            <a:br>
              <a:rPr lang="en-US" sz="2800" dirty="0">
                <a:latin typeface="+mj-lt"/>
              </a:rPr>
            </a:br>
            <a:r>
              <a:rPr lang="en-US" sz="2800" dirty="0">
                <a:solidFill>
                  <a:srgbClr val="000000"/>
                </a:solidFill>
                <a:latin typeface="+mj-lt"/>
              </a:rPr>
              <a:t>D. 15 min</a:t>
            </a:r>
          </a:p>
          <a:p>
            <a:endParaRPr lang="en-US" sz="2800" dirty="0">
              <a:solidFill>
                <a:srgbClr val="000000"/>
              </a:solidFill>
              <a:latin typeface="+mj-lt"/>
            </a:endParaRPr>
          </a:p>
          <a:p>
            <a:r>
              <a:rPr lang="en-US" sz="2800" dirty="0">
                <a:solidFill>
                  <a:srgbClr val="000000"/>
                </a:solidFill>
                <a:latin typeface="+mj-lt"/>
              </a:rPr>
              <a:t>SOL. B</a:t>
            </a:r>
            <a:endParaRPr lang="en-US" sz="2800" dirty="0">
              <a:latin typeface="+mj-lt"/>
            </a:endParaRPr>
          </a:p>
        </p:txBody>
      </p:sp>
    </p:spTree>
    <p:extLst>
      <p:ext uri="{BB962C8B-B14F-4D97-AF65-F5344CB8AC3E}">
        <p14:creationId xmlns:p14="http://schemas.microsoft.com/office/powerpoint/2010/main" val="386346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4925" y="551793"/>
            <a:ext cx="9695793" cy="4832092"/>
          </a:xfrm>
          <a:prstGeom prst="rect">
            <a:avLst/>
          </a:prstGeom>
        </p:spPr>
        <p:txBody>
          <a:bodyPr wrap="square">
            <a:spAutoFit/>
          </a:bodyPr>
          <a:lstStyle/>
          <a:p>
            <a:r>
              <a:rPr lang="en-US" sz="2800" dirty="0">
                <a:solidFill>
                  <a:srgbClr val="2A2A2A"/>
                </a:solidFill>
                <a:latin typeface="+mj-lt"/>
              </a:rPr>
              <a:t>17. A rectangular courtyard 3.78 meters long 5.25 meters wide is to be paved exactly with square  tiles, all of the same size. what is the largest size of the tile which could be used for the purpose?</a:t>
            </a:r>
          </a:p>
          <a:p>
            <a:endParaRPr lang="en-US" sz="2800" dirty="0">
              <a:solidFill>
                <a:srgbClr val="2A2A2A"/>
              </a:solidFill>
              <a:latin typeface="+mj-lt"/>
            </a:endParaRPr>
          </a:p>
          <a:p>
            <a:pPr marL="342900" indent="-342900">
              <a:buAutoNum type="alphaUcPeriod"/>
            </a:pPr>
            <a:r>
              <a:rPr lang="en-US" sz="2800" dirty="0">
                <a:solidFill>
                  <a:srgbClr val="2A2A2A"/>
                </a:solidFill>
                <a:latin typeface="+mj-lt"/>
              </a:rPr>
              <a:t>14 cm</a:t>
            </a:r>
          </a:p>
          <a:p>
            <a:pPr marL="342900" indent="-342900">
              <a:buAutoNum type="alphaUcPeriod"/>
            </a:pPr>
            <a:r>
              <a:rPr lang="en-US" sz="2800" dirty="0">
                <a:solidFill>
                  <a:srgbClr val="2A2A2A"/>
                </a:solidFill>
                <a:latin typeface="+mj-lt"/>
              </a:rPr>
              <a:t>21cm</a:t>
            </a:r>
          </a:p>
          <a:p>
            <a:pPr marL="342900" indent="-342900">
              <a:buAutoNum type="alphaUcPeriod"/>
            </a:pPr>
            <a:r>
              <a:rPr lang="en-US" sz="2800" dirty="0">
                <a:solidFill>
                  <a:srgbClr val="2A2A2A"/>
                </a:solidFill>
                <a:latin typeface="+mj-lt"/>
              </a:rPr>
              <a:t>42 cm</a:t>
            </a:r>
          </a:p>
          <a:p>
            <a:pPr marL="342900" indent="-342900">
              <a:buAutoNum type="alphaUcPeriod"/>
            </a:pPr>
            <a:r>
              <a:rPr lang="en-US" sz="2800" dirty="0">
                <a:solidFill>
                  <a:srgbClr val="2A2A2A"/>
                </a:solidFill>
                <a:latin typeface="+mj-lt"/>
              </a:rPr>
              <a:t>NONE </a:t>
            </a:r>
          </a:p>
          <a:p>
            <a:pPr marL="342900" indent="-342900">
              <a:buAutoNum type="alphaUcPeriod"/>
            </a:pPr>
            <a:endParaRPr lang="en-US" sz="2800" dirty="0">
              <a:solidFill>
                <a:srgbClr val="2A2A2A"/>
              </a:solidFill>
              <a:latin typeface="+mj-lt"/>
            </a:endParaRPr>
          </a:p>
          <a:p>
            <a:r>
              <a:rPr lang="en-US" sz="2800" b="1" dirty="0">
                <a:solidFill>
                  <a:srgbClr val="2A2A2A"/>
                </a:solidFill>
                <a:latin typeface="+mj-lt"/>
              </a:rPr>
              <a:t>SOL. B</a:t>
            </a:r>
          </a:p>
          <a:p>
            <a:endParaRPr lang="en-US" sz="2800" dirty="0">
              <a:latin typeface="+mj-lt"/>
            </a:endParaRPr>
          </a:p>
        </p:txBody>
      </p:sp>
      <p:sp>
        <p:nvSpPr>
          <p:cNvPr id="5" name="Pentagon 4"/>
          <p:cNvSpPr/>
          <p:nvPr/>
        </p:nvSpPr>
        <p:spPr>
          <a:xfrm>
            <a:off x="4019376" y="6309362"/>
            <a:ext cx="4196551" cy="3651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711200" rtl="0">
              <a:lnSpc>
                <a:spcPct val="90000"/>
              </a:lnSpc>
              <a:spcBef>
                <a:spcPct val="0"/>
              </a:spcBef>
              <a:spcAft>
                <a:spcPct val="35000"/>
              </a:spcAft>
            </a:pPr>
            <a:r>
              <a:rPr lang="en-US" sz="1600" kern="1200" dirty="0"/>
              <a:t>DEPARTMENT OF CAREER DEVELOPMENT</a:t>
            </a:r>
          </a:p>
        </p:txBody>
      </p:sp>
    </p:spTree>
    <p:extLst>
      <p:ext uri="{BB962C8B-B14F-4D97-AF65-F5344CB8AC3E}">
        <p14:creationId xmlns:p14="http://schemas.microsoft.com/office/powerpoint/2010/main" val="326416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5285" y="378374"/>
            <a:ext cx="9301655" cy="4401205"/>
          </a:xfrm>
          <a:prstGeom prst="rect">
            <a:avLst/>
          </a:prstGeom>
        </p:spPr>
        <p:txBody>
          <a:bodyPr wrap="square">
            <a:spAutoFit/>
          </a:bodyPr>
          <a:lstStyle/>
          <a:p>
            <a:r>
              <a:rPr lang="en-US" sz="2800" dirty="0">
                <a:solidFill>
                  <a:srgbClr val="2A2A2A"/>
                </a:solidFill>
                <a:latin typeface="+mj-lt"/>
              </a:rPr>
              <a:t>18. The H.C.F and L.C.M of two numbers are 11 and 385 respectively. If one number lies between 75 and 125 , then that number is</a:t>
            </a:r>
          </a:p>
          <a:p>
            <a:endParaRPr lang="en-US" sz="2800" dirty="0">
              <a:solidFill>
                <a:srgbClr val="2A2A2A"/>
              </a:solidFill>
              <a:latin typeface="+mj-lt"/>
            </a:endParaRPr>
          </a:p>
          <a:p>
            <a:pPr marL="342900" indent="-342900">
              <a:buAutoNum type="alphaUcPeriod"/>
            </a:pPr>
            <a:r>
              <a:rPr lang="en-US" sz="2800" dirty="0">
                <a:solidFill>
                  <a:srgbClr val="2A2A2A"/>
                </a:solidFill>
                <a:latin typeface="+mj-lt"/>
              </a:rPr>
              <a:t>77</a:t>
            </a:r>
          </a:p>
          <a:p>
            <a:pPr marL="342900" indent="-342900">
              <a:buAutoNum type="alphaUcPeriod"/>
            </a:pPr>
            <a:r>
              <a:rPr lang="en-US" sz="2800" dirty="0">
                <a:solidFill>
                  <a:srgbClr val="2A2A2A"/>
                </a:solidFill>
                <a:latin typeface="+mj-lt"/>
              </a:rPr>
              <a:t>88</a:t>
            </a:r>
          </a:p>
          <a:p>
            <a:pPr marL="342900" indent="-342900">
              <a:buAutoNum type="alphaUcPeriod"/>
            </a:pPr>
            <a:r>
              <a:rPr lang="en-US" sz="2800" dirty="0">
                <a:solidFill>
                  <a:srgbClr val="2A2A2A"/>
                </a:solidFill>
                <a:latin typeface="+mj-lt"/>
              </a:rPr>
              <a:t>99</a:t>
            </a:r>
          </a:p>
          <a:p>
            <a:pPr marL="342900" indent="-342900">
              <a:buAutoNum type="alphaUcPeriod"/>
            </a:pPr>
            <a:r>
              <a:rPr lang="en-US" sz="2800" dirty="0">
                <a:solidFill>
                  <a:srgbClr val="2A2A2A"/>
                </a:solidFill>
                <a:latin typeface="+mj-lt"/>
              </a:rPr>
              <a:t>110</a:t>
            </a:r>
          </a:p>
          <a:p>
            <a:pPr marL="342900" indent="-342900">
              <a:buAutoNum type="alphaUcPeriod"/>
            </a:pPr>
            <a:endParaRPr lang="en-US" sz="2800" dirty="0">
              <a:solidFill>
                <a:srgbClr val="2A2A2A"/>
              </a:solidFill>
              <a:latin typeface="+mj-lt"/>
            </a:endParaRPr>
          </a:p>
          <a:p>
            <a:r>
              <a:rPr lang="en-US" sz="2800" b="1" dirty="0">
                <a:solidFill>
                  <a:srgbClr val="2A2A2A"/>
                </a:solidFill>
                <a:latin typeface="+mj-lt"/>
              </a:rPr>
              <a:t>SOL.A</a:t>
            </a:r>
            <a:endParaRPr lang="en-US" sz="2800" b="1" dirty="0">
              <a:latin typeface="+mj-lt"/>
            </a:endParaRPr>
          </a:p>
        </p:txBody>
      </p:sp>
    </p:spTree>
    <p:extLst>
      <p:ext uri="{BB962C8B-B14F-4D97-AF65-F5344CB8AC3E}">
        <p14:creationId xmlns:p14="http://schemas.microsoft.com/office/powerpoint/2010/main" val="287348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594" y="693684"/>
            <a:ext cx="9207063" cy="3970318"/>
          </a:xfrm>
          <a:prstGeom prst="rect">
            <a:avLst/>
          </a:prstGeom>
        </p:spPr>
        <p:txBody>
          <a:bodyPr wrap="square">
            <a:spAutoFit/>
          </a:bodyPr>
          <a:lstStyle/>
          <a:p>
            <a:r>
              <a:rPr lang="en-US" sz="2800" dirty="0">
                <a:solidFill>
                  <a:srgbClr val="2A2A2A"/>
                </a:solidFill>
                <a:latin typeface="+mj-lt"/>
              </a:rPr>
              <a:t>19. A student can divide her books into groups of 5, 9 and 13. what is the smallest possible number of the books ?</a:t>
            </a:r>
          </a:p>
          <a:p>
            <a:endParaRPr lang="en-US" sz="2800" dirty="0">
              <a:solidFill>
                <a:srgbClr val="2A2A2A"/>
              </a:solidFill>
              <a:latin typeface="+mj-lt"/>
            </a:endParaRPr>
          </a:p>
          <a:p>
            <a:pPr marL="342900" indent="-342900">
              <a:buAutoNum type="alphaUcPeriod"/>
            </a:pPr>
            <a:r>
              <a:rPr lang="en-US" sz="2800" dirty="0">
                <a:solidFill>
                  <a:srgbClr val="2A2A2A"/>
                </a:solidFill>
                <a:latin typeface="+mj-lt"/>
              </a:rPr>
              <a:t>487</a:t>
            </a:r>
          </a:p>
          <a:p>
            <a:pPr marL="342900" indent="-342900">
              <a:buAutoNum type="alphaUcPeriod"/>
            </a:pPr>
            <a:r>
              <a:rPr lang="en-US" sz="2800" dirty="0">
                <a:solidFill>
                  <a:srgbClr val="2A2A2A"/>
                </a:solidFill>
                <a:latin typeface="+mj-lt"/>
              </a:rPr>
              <a:t>585</a:t>
            </a:r>
          </a:p>
          <a:p>
            <a:pPr marL="342900" indent="-342900">
              <a:buAutoNum type="alphaUcPeriod"/>
            </a:pPr>
            <a:r>
              <a:rPr lang="en-US" sz="2800" dirty="0">
                <a:solidFill>
                  <a:srgbClr val="2A2A2A"/>
                </a:solidFill>
                <a:latin typeface="+mj-lt"/>
              </a:rPr>
              <a:t>635</a:t>
            </a:r>
          </a:p>
          <a:p>
            <a:pPr marL="342900" indent="-342900">
              <a:buAutoNum type="alphaUcPeriod"/>
            </a:pPr>
            <a:r>
              <a:rPr lang="en-US" sz="2800" dirty="0">
                <a:solidFill>
                  <a:srgbClr val="2A2A2A"/>
                </a:solidFill>
                <a:latin typeface="+mj-lt"/>
              </a:rPr>
              <a:t>705</a:t>
            </a:r>
          </a:p>
          <a:p>
            <a:pPr marL="342900" indent="-342900">
              <a:buAutoNum type="alphaUcPeriod"/>
            </a:pPr>
            <a:endParaRPr lang="en-US" sz="2800" dirty="0">
              <a:solidFill>
                <a:srgbClr val="2A2A2A"/>
              </a:solidFill>
              <a:latin typeface="+mj-lt"/>
            </a:endParaRPr>
          </a:p>
          <a:p>
            <a:r>
              <a:rPr lang="en-US" sz="2800" b="1" dirty="0">
                <a:solidFill>
                  <a:srgbClr val="2A2A2A"/>
                </a:solidFill>
                <a:latin typeface="+mj-lt"/>
              </a:rPr>
              <a:t>SOL.B</a:t>
            </a:r>
            <a:endParaRPr lang="en-US" sz="2800" b="1" dirty="0">
              <a:latin typeface="+mj-lt"/>
            </a:endParaRPr>
          </a:p>
        </p:txBody>
      </p:sp>
    </p:spTree>
    <p:extLst>
      <p:ext uri="{BB962C8B-B14F-4D97-AF65-F5344CB8AC3E}">
        <p14:creationId xmlns:p14="http://schemas.microsoft.com/office/powerpoint/2010/main" val="94413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1688" y="283780"/>
            <a:ext cx="9452905" cy="6124754"/>
          </a:xfrm>
          <a:prstGeom prst="rect">
            <a:avLst/>
          </a:prstGeom>
        </p:spPr>
        <p:txBody>
          <a:bodyPr wrap="square">
            <a:spAutoFit/>
          </a:bodyPr>
          <a:lstStyle/>
          <a:p>
            <a:r>
              <a:rPr lang="en-US" sz="2800" dirty="0">
                <a:solidFill>
                  <a:srgbClr val="2A2A2A"/>
                </a:solidFill>
                <a:latin typeface="+mj-lt"/>
              </a:rPr>
              <a:t>20. A drink vendor has 368 liters of </a:t>
            </a:r>
            <a:r>
              <a:rPr lang="en-US" sz="2800" dirty="0" err="1">
                <a:solidFill>
                  <a:srgbClr val="2A2A2A"/>
                </a:solidFill>
                <a:latin typeface="+mj-lt"/>
              </a:rPr>
              <a:t>Maaza</a:t>
            </a:r>
            <a:r>
              <a:rPr lang="en-US" sz="2800" dirty="0">
                <a:solidFill>
                  <a:srgbClr val="2A2A2A"/>
                </a:solidFill>
                <a:latin typeface="+mj-lt"/>
              </a:rPr>
              <a:t>, 80 liters of Pepsi and 144 liters of Sprite. He wants to pack them in cans, so that each can contains the same number of liters of a drink, and doesn't want to mix any two drinks in a can. What is the least number of cans required ?</a:t>
            </a:r>
          </a:p>
          <a:p>
            <a:endParaRPr lang="en-US" sz="2800" dirty="0">
              <a:solidFill>
                <a:srgbClr val="2A2A2A"/>
              </a:solidFill>
              <a:latin typeface="+mj-lt"/>
            </a:endParaRPr>
          </a:p>
          <a:p>
            <a:pPr marL="342900" indent="-342900">
              <a:buAutoNum type="alphaUcPeriod"/>
            </a:pPr>
            <a:r>
              <a:rPr lang="en-US" sz="2800" dirty="0">
                <a:solidFill>
                  <a:srgbClr val="2A2A2A"/>
                </a:solidFill>
                <a:latin typeface="+mj-lt"/>
              </a:rPr>
              <a:t>47</a:t>
            </a:r>
          </a:p>
          <a:p>
            <a:pPr marL="342900" indent="-342900">
              <a:buAutoNum type="alphaUcPeriod"/>
            </a:pPr>
            <a:r>
              <a:rPr lang="en-US" sz="2800" dirty="0">
                <a:solidFill>
                  <a:srgbClr val="2A2A2A"/>
                </a:solidFill>
                <a:latin typeface="+mj-lt"/>
              </a:rPr>
              <a:t>46</a:t>
            </a:r>
          </a:p>
          <a:p>
            <a:pPr marL="342900" indent="-342900">
              <a:buAutoNum type="alphaUcPeriod"/>
            </a:pPr>
            <a:r>
              <a:rPr lang="en-US" sz="2800" dirty="0">
                <a:solidFill>
                  <a:srgbClr val="2A2A2A"/>
                </a:solidFill>
                <a:latin typeface="+mj-lt"/>
              </a:rPr>
              <a:t>37</a:t>
            </a:r>
          </a:p>
          <a:p>
            <a:pPr marL="342900" indent="-342900">
              <a:buAutoNum type="alphaUcPeriod"/>
            </a:pPr>
            <a:r>
              <a:rPr lang="en-US" sz="2800" dirty="0">
                <a:solidFill>
                  <a:srgbClr val="2A2A2A"/>
                </a:solidFill>
                <a:latin typeface="+mj-lt"/>
              </a:rPr>
              <a:t>35</a:t>
            </a:r>
          </a:p>
          <a:p>
            <a:pPr marL="342900" indent="-342900">
              <a:buAutoNum type="alphaUcPeriod"/>
            </a:pPr>
            <a:endParaRPr lang="en-US" sz="2800" dirty="0">
              <a:solidFill>
                <a:srgbClr val="2A2A2A"/>
              </a:solidFill>
              <a:latin typeface="+mj-lt"/>
            </a:endParaRPr>
          </a:p>
          <a:p>
            <a:r>
              <a:rPr lang="en-US" sz="2800" b="1" dirty="0">
                <a:solidFill>
                  <a:srgbClr val="2A2A2A"/>
                </a:solidFill>
                <a:latin typeface="+mj-lt"/>
              </a:rPr>
              <a:t>SOL.C</a:t>
            </a:r>
          </a:p>
          <a:p>
            <a:endParaRPr lang="en-US" sz="2800" dirty="0">
              <a:latin typeface="+mj-lt"/>
            </a:endParaRPr>
          </a:p>
        </p:txBody>
      </p:sp>
    </p:spTree>
    <p:extLst>
      <p:ext uri="{BB962C8B-B14F-4D97-AF65-F5344CB8AC3E}">
        <p14:creationId xmlns:p14="http://schemas.microsoft.com/office/powerpoint/2010/main" val="164382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2">
                <a:tint val="45000"/>
                <a:satMod val="400000"/>
              </a:schemeClr>
            </a:duotone>
          </a:blip>
          <a:srcRect/>
          <a:stretch>
            <a:fillRect l="-12000" t="-17000" r="-20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78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63" y="442913"/>
            <a:ext cx="9985057" cy="5386090"/>
          </a:xfrm>
          <a:prstGeom prst="rect">
            <a:avLst/>
          </a:prstGeom>
        </p:spPr>
        <p:txBody>
          <a:bodyPr wrap="square">
            <a:spAutoFit/>
          </a:bodyPr>
          <a:lstStyle/>
          <a:p>
            <a:pPr marL="457200" indent="-457200" algn="ctr"/>
            <a:r>
              <a:rPr lang="en-IN" sz="3200" b="1" dirty="0">
                <a:latin typeface="+mj-lt"/>
              </a:rPr>
              <a:t>Prime Factorization Method</a:t>
            </a:r>
            <a:endParaRPr lang="en-US" sz="3200" b="1" dirty="0">
              <a:latin typeface="+mj-lt"/>
            </a:endParaRPr>
          </a:p>
          <a:p>
            <a:pPr marL="457200" indent="-457200">
              <a:buFont typeface="Wingdings" panose="05000000000000000000" pitchFamily="2" charset="2"/>
              <a:buChar char="v"/>
            </a:pPr>
            <a:r>
              <a:rPr lang="en-US" sz="2400" b="1" dirty="0">
                <a:latin typeface="+mj-lt"/>
              </a:rPr>
              <a:t>H.C.F</a:t>
            </a:r>
            <a:r>
              <a:rPr lang="en-US" sz="2400" dirty="0">
                <a:latin typeface="+mj-lt"/>
              </a:rPr>
              <a:t> of 12, 36, 48 </a:t>
            </a:r>
          </a:p>
          <a:p>
            <a:endParaRPr lang="en-US" sz="2400" dirty="0">
              <a:latin typeface="+mj-lt"/>
            </a:endParaRPr>
          </a:p>
          <a:p>
            <a:pPr marL="342900" indent="-342900">
              <a:buAutoNum type="arabicPeriod"/>
            </a:pPr>
            <a:r>
              <a:rPr lang="en-US" sz="2400" dirty="0">
                <a:latin typeface="+mj-lt"/>
              </a:rPr>
              <a:t>Express the numbers as product of prime factors </a:t>
            </a:r>
          </a:p>
          <a:p>
            <a:r>
              <a:rPr lang="en-US" sz="2400" dirty="0">
                <a:latin typeface="+mj-lt"/>
              </a:rPr>
              <a:t>12= 3*2^2</a:t>
            </a:r>
          </a:p>
          <a:p>
            <a:r>
              <a:rPr lang="en-US" sz="2400" dirty="0">
                <a:latin typeface="+mj-lt"/>
              </a:rPr>
              <a:t>36= 3^2*2^2</a:t>
            </a:r>
          </a:p>
          <a:p>
            <a:r>
              <a:rPr lang="en-US" sz="2400" dirty="0">
                <a:latin typeface="+mj-lt"/>
              </a:rPr>
              <a:t>48= 3*2^4 </a:t>
            </a:r>
          </a:p>
          <a:p>
            <a:r>
              <a:rPr lang="en-US" sz="2400" dirty="0">
                <a:latin typeface="+mj-lt"/>
              </a:rPr>
              <a:t>2. The common prime factors are 2 and 3 and the corresponding least indices are 2 and 1 respectively</a:t>
            </a:r>
          </a:p>
          <a:p>
            <a:r>
              <a:rPr lang="en-US" sz="2400" dirty="0">
                <a:latin typeface="+mj-lt"/>
              </a:rPr>
              <a:t> 3. The product of all the common prime factors with the respective least indices H.C.F of 12, 36, 48 = 2^2 *3 = 12 </a:t>
            </a:r>
          </a:p>
          <a:p>
            <a:endParaRPr lang="en-US" sz="2400" dirty="0">
              <a:latin typeface="+mj-lt"/>
            </a:endParaRPr>
          </a:p>
          <a:p>
            <a:pPr marL="457200" indent="-457200">
              <a:buFont typeface="Wingdings" panose="05000000000000000000" pitchFamily="2" charset="2"/>
              <a:buChar char="v"/>
            </a:pPr>
            <a:r>
              <a:rPr lang="en-US" sz="2400" b="1" dirty="0">
                <a:latin typeface="+mj-lt"/>
              </a:rPr>
              <a:t>LCM</a:t>
            </a:r>
            <a:r>
              <a:rPr lang="en-US" sz="2400" dirty="0">
                <a:latin typeface="+mj-lt"/>
              </a:rPr>
              <a:t> of the above numbers i.e. 12,36,48 is </a:t>
            </a:r>
          </a:p>
          <a:p>
            <a:r>
              <a:rPr lang="en-US" sz="2400" dirty="0">
                <a:latin typeface="+mj-lt"/>
              </a:rPr>
              <a:t>      2^4*3^2= 144</a:t>
            </a:r>
          </a:p>
        </p:txBody>
      </p:sp>
    </p:spTree>
    <p:extLst>
      <p:ext uri="{BB962C8B-B14F-4D97-AF65-F5344CB8AC3E}">
        <p14:creationId xmlns:p14="http://schemas.microsoft.com/office/powerpoint/2010/main" val="211302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63" y="442913"/>
            <a:ext cx="9985057" cy="8340745"/>
          </a:xfrm>
          <a:prstGeom prst="rect">
            <a:avLst/>
          </a:prstGeom>
        </p:spPr>
        <p:txBody>
          <a:bodyPr wrap="square">
            <a:spAutoFit/>
          </a:bodyPr>
          <a:lstStyle/>
          <a:p>
            <a:pPr marL="457200" indent="-457200" algn="ctr"/>
            <a:r>
              <a:rPr lang="en-IN" sz="3200" b="1" dirty="0">
                <a:latin typeface="+mj-lt"/>
              </a:rPr>
              <a:t>Long Division Method</a:t>
            </a:r>
            <a:endParaRPr lang="en-US" sz="3200" b="1" dirty="0">
              <a:latin typeface="+mj-lt"/>
            </a:endParaRPr>
          </a:p>
          <a:p>
            <a:pPr marL="457200" indent="-457200">
              <a:buFont typeface="Wingdings" panose="05000000000000000000" pitchFamily="2" charset="2"/>
              <a:buChar char="v"/>
            </a:pPr>
            <a:endParaRPr lang="en-US" sz="2400" b="1" dirty="0">
              <a:latin typeface="+mj-lt"/>
            </a:endParaRPr>
          </a:p>
          <a:p>
            <a:pPr marL="457200" indent="-457200">
              <a:buFont typeface="Wingdings" panose="05000000000000000000" pitchFamily="2" charset="2"/>
              <a:buChar char="v"/>
            </a:pPr>
            <a:r>
              <a:rPr lang="en-US" sz="2400" b="1" dirty="0">
                <a:latin typeface="+mj-lt"/>
              </a:rPr>
              <a:t>H.C.F</a:t>
            </a:r>
            <a:r>
              <a:rPr lang="en-US" sz="2400" dirty="0">
                <a:latin typeface="+mj-lt"/>
              </a:rPr>
              <a:t> of (30,18) </a:t>
            </a: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r>
              <a:rPr lang="en-IN" sz="2400" dirty="0">
                <a:latin typeface="+mj-lt"/>
              </a:rPr>
              <a:t>So HCF is </a:t>
            </a:r>
            <a:r>
              <a:rPr lang="en-IN" sz="2400" b="1" dirty="0">
                <a:latin typeface="+mj-lt"/>
              </a:rPr>
              <a:t>6</a:t>
            </a:r>
            <a:endParaRPr lang="en-US" sz="2400" b="1" dirty="0">
              <a:latin typeface="+mj-lt"/>
            </a:endParaRPr>
          </a:p>
          <a:p>
            <a:pPr marL="457200" indent="-457200"/>
            <a:endParaRPr lang="en-US" sz="2400" dirty="0">
              <a:latin typeface="+mj-lt"/>
            </a:endParaRPr>
          </a:p>
          <a:p>
            <a:pPr marL="457200" indent="-457200"/>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pPr marL="457200" indent="-457200">
              <a:buFont typeface="Wingdings" panose="05000000000000000000" pitchFamily="2" charset="2"/>
              <a:buChar char="v"/>
            </a:pPr>
            <a:endParaRPr lang="en-US" sz="2400" b="1" dirty="0">
              <a:latin typeface="+mj-lt"/>
            </a:endParaRPr>
          </a:p>
          <a:p>
            <a:pPr marL="457200" indent="-457200"/>
            <a:endParaRPr lang="en-US" sz="2400" b="1" dirty="0">
              <a:latin typeface="+mj-lt"/>
            </a:endParaRPr>
          </a:p>
        </p:txBody>
      </p:sp>
      <p:pic>
        <p:nvPicPr>
          <p:cNvPr id="3" name="Picture 2" descr="WhatsApp Image 2019-06-25 at 15.00.12 (1).jpeg"/>
          <p:cNvPicPr>
            <a:picLocks noChangeAspect="1"/>
          </p:cNvPicPr>
          <p:nvPr/>
        </p:nvPicPr>
        <p:blipFill>
          <a:blip r:embed="rId2"/>
          <a:stretch>
            <a:fillRect/>
          </a:stretch>
        </p:blipFill>
        <p:spPr>
          <a:xfrm>
            <a:off x="1685927" y="2005013"/>
            <a:ext cx="6300786" cy="3152775"/>
          </a:xfrm>
          <a:prstGeom prst="rect">
            <a:avLst/>
          </a:prstGeom>
        </p:spPr>
      </p:pic>
    </p:spTree>
    <p:extLst>
      <p:ext uri="{BB962C8B-B14F-4D97-AF65-F5344CB8AC3E}">
        <p14:creationId xmlns:p14="http://schemas.microsoft.com/office/powerpoint/2010/main" val="211302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63" y="442913"/>
            <a:ext cx="9985057" cy="9818072"/>
          </a:xfrm>
          <a:prstGeom prst="rect">
            <a:avLst/>
          </a:prstGeom>
        </p:spPr>
        <p:txBody>
          <a:bodyPr wrap="square">
            <a:spAutoFit/>
          </a:bodyPr>
          <a:lstStyle/>
          <a:p>
            <a:pPr marL="457200" indent="-457200" algn="ctr"/>
            <a:r>
              <a:rPr lang="en-IN" sz="3200" b="1" dirty="0">
                <a:latin typeface="+mj-lt"/>
              </a:rPr>
              <a:t>Long Division Method</a:t>
            </a:r>
            <a:endParaRPr lang="en-US" sz="3200" b="1" dirty="0">
              <a:latin typeface="+mj-lt"/>
            </a:endParaRPr>
          </a:p>
          <a:p>
            <a:pPr marL="457200" indent="-457200">
              <a:buFont typeface="Wingdings" panose="05000000000000000000" pitchFamily="2" charset="2"/>
              <a:buChar char="v"/>
            </a:pPr>
            <a:endParaRPr lang="en-US" sz="2400" b="1" dirty="0">
              <a:latin typeface="+mj-lt"/>
            </a:endParaRPr>
          </a:p>
          <a:p>
            <a:pPr marL="457200" indent="-457200">
              <a:buFont typeface="Wingdings" panose="05000000000000000000" pitchFamily="2" charset="2"/>
              <a:buChar char="v"/>
            </a:pPr>
            <a:r>
              <a:rPr lang="en-US" sz="2400" b="1" dirty="0">
                <a:latin typeface="+mj-lt"/>
              </a:rPr>
              <a:t>LCM</a:t>
            </a:r>
            <a:r>
              <a:rPr lang="en-US" sz="2400" dirty="0">
                <a:latin typeface="+mj-lt"/>
              </a:rPr>
              <a:t> of (48,108,140) </a:t>
            </a:r>
          </a:p>
          <a:p>
            <a:pPr marL="457200" indent="-457200"/>
            <a:endParaRPr lang="en-US"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endParaRPr lang="en-IN" sz="2400" dirty="0">
              <a:latin typeface="+mj-lt"/>
            </a:endParaRPr>
          </a:p>
          <a:p>
            <a:pPr marL="457200" indent="-457200"/>
            <a:r>
              <a:rPr lang="en-IN" sz="2400" dirty="0">
                <a:latin typeface="+mj-lt"/>
              </a:rPr>
              <a:t>108= 2^2 * 3^3</a:t>
            </a:r>
          </a:p>
          <a:p>
            <a:pPr marL="457200" indent="-457200"/>
            <a:r>
              <a:rPr lang="en-IN" sz="2400" dirty="0">
                <a:latin typeface="+mj-lt"/>
              </a:rPr>
              <a:t>140= 2^2 * 5*7</a:t>
            </a:r>
          </a:p>
          <a:p>
            <a:pPr marL="457200" indent="-457200"/>
            <a:r>
              <a:rPr lang="en-IN" sz="2400" dirty="0">
                <a:latin typeface="+mj-lt"/>
              </a:rPr>
              <a:t>48= 2^4 * 3</a:t>
            </a:r>
          </a:p>
          <a:p>
            <a:pPr marL="457200" indent="-457200"/>
            <a:r>
              <a:rPr lang="en-IN" sz="2400" dirty="0">
                <a:latin typeface="+mj-lt"/>
              </a:rPr>
              <a:t>LCM= 2^4 * 3^3 *5 *7 = 15120</a:t>
            </a:r>
          </a:p>
          <a:p>
            <a:pPr marL="457200" indent="-457200"/>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buFont typeface="Wingdings" panose="05000000000000000000" pitchFamily="2" charset="2"/>
              <a:buChar char="v"/>
            </a:pPr>
            <a:endParaRPr lang="en-IN" sz="2400" dirty="0">
              <a:latin typeface="+mj-lt"/>
            </a:endParaRPr>
          </a:p>
          <a:p>
            <a:pPr marL="457200" indent="-457200"/>
            <a:endParaRPr lang="en-US" sz="2400" dirty="0">
              <a:latin typeface="+mj-lt"/>
            </a:endParaRPr>
          </a:p>
          <a:p>
            <a:pPr marL="457200" indent="-457200"/>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pPr marL="457200" indent="-457200">
              <a:buFont typeface="Wingdings" panose="05000000000000000000" pitchFamily="2" charset="2"/>
              <a:buChar char="v"/>
            </a:pPr>
            <a:endParaRPr lang="en-US" sz="2400" b="1" dirty="0">
              <a:latin typeface="+mj-lt"/>
            </a:endParaRPr>
          </a:p>
          <a:p>
            <a:pPr marL="457200" indent="-457200"/>
            <a:endParaRPr lang="en-US" sz="2400" b="1" dirty="0">
              <a:latin typeface="+mj-lt"/>
            </a:endParaRPr>
          </a:p>
        </p:txBody>
      </p:sp>
      <p:pic>
        <p:nvPicPr>
          <p:cNvPr id="4" name="Picture 3" descr="WhatsApp Image 2019-06-25 at 15.00.53.jpeg"/>
          <p:cNvPicPr>
            <a:picLocks noChangeAspect="1"/>
          </p:cNvPicPr>
          <p:nvPr/>
        </p:nvPicPr>
        <p:blipFill>
          <a:blip r:embed="rId2"/>
          <a:stretch>
            <a:fillRect/>
          </a:stretch>
        </p:blipFill>
        <p:spPr>
          <a:xfrm>
            <a:off x="2014537" y="2033587"/>
            <a:ext cx="4505325" cy="2562225"/>
          </a:xfrm>
          <a:prstGeom prst="rect">
            <a:avLst/>
          </a:prstGeom>
        </p:spPr>
      </p:pic>
    </p:spTree>
    <p:extLst>
      <p:ext uri="{BB962C8B-B14F-4D97-AF65-F5344CB8AC3E}">
        <p14:creationId xmlns:p14="http://schemas.microsoft.com/office/powerpoint/2010/main" val="211302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88" y="502920"/>
            <a:ext cx="9434512" cy="5454967"/>
          </a:xfrm>
          <a:prstGeom prst="rect">
            <a:avLst/>
          </a:prstGeom>
        </p:spPr>
        <p:txBody>
          <a:bodyPr wrap="square">
            <a:spAutoFit/>
          </a:bodyPr>
          <a:lstStyle/>
          <a:p>
            <a:pPr marL="571500" indent="-571500">
              <a:buFont typeface="Wingdings" panose="05000000000000000000" pitchFamily="2" charset="2"/>
              <a:buChar char="v"/>
            </a:pPr>
            <a:r>
              <a:rPr lang="en-US" sz="3600" b="1" cap="small" dirty="0">
                <a:latin typeface="+mj-lt"/>
              </a:rPr>
              <a:t>Some important lcm and </a:t>
            </a:r>
            <a:r>
              <a:rPr lang="en-US" sz="3600" b="1" cap="small" dirty="0" err="1">
                <a:latin typeface="+mj-lt"/>
              </a:rPr>
              <a:t>hcf</a:t>
            </a:r>
            <a:r>
              <a:rPr lang="en-US" sz="3600" b="1" cap="small" dirty="0">
                <a:latin typeface="+mj-lt"/>
              </a:rPr>
              <a:t> tricks:</a:t>
            </a:r>
          </a:p>
          <a:p>
            <a:endParaRPr lang="en-US" sz="2800" dirty="0">
              <a:solidFill>
                <a:srgbClr val="222222"/>
              </a:solidFill>
              <a:latin typeface="+mj-lt"/>
            </a:endParaRPr>
          </a:p>
          <a:p>
            <a:pPr marL="971550" lvl="1" indent="-514350">
              <a:buAutoNum type="arabicParenR"/>
            </a:pPr>
            <a:r>
              <a:rPr lang="en-US" sz="2800" b="0" i="0" dirty="0">
                <a:solidFill>
                  <a:srgbClr val="222222"/>
                </a:solidFill>
                <a:effectLst/>
                <a:latin typeface="+mj-lt"/>
              </a:rPr>
              <a:t>Product of two numbers = Their </a:t>
            </a:r>
            <a:r>
              <a:rPr lang="en-US" sz="2800" dirty="0">
                <a:solidFill>
                  <a:srgbClr val="222222"/>
                </a:solidFill>
                <a:latin typeface="+mj-lt"/>
              </a:rPr>
              <a:t>HCF</a:t>
            </a:r>
            <a:r>
              <a:rPr lang="en-US" sz="2800" b="0" i="0" dirty="0">
                <a:solidFill>
                  <a:srgbClr val="222222"/>
                </a:solidFill>
                <a:effectLst/>
                <a:latin typeface="+mj-lt"/>
              </a:rPr>
              <a:t> * Their </a:t>
            </a:r>
            <a:r>
              <a:rPr lang="en-US" sz="2800" dirty="0">
                <a:solidFill>
                  <a:srgbClr val="222222"/>
                </a:solidFill>
                <a:latin typeface="+mj-lt"/>
              </a:rPr>
              <a:t>LCM</a:t>
            </a:r>
          </a:p>
          <a:p>
            <a:pPr marL="514350" indent="-514350"/>
            <a:r>
              <a:rPr lang="en-US" sz="2800" dirty="0"/>
              <a:t>		(NOTE: applicable only for two numbers) </a:t>
            </a:r>
            <a:br>
              <a:rPr lang="en-US" sz="2800" dirty="0">
                <a:latin typeface="+mj-lt"/>
              </a:rPr>
            </a:br>
            <a:br>
              <a:rPr lang="en-US" sz="2800" dirty="0">
                <a:latin typeface="+mj-lt"/>
              </a:rPr>
            </a:br>
            <a:r>
              <a:rPr lang="en-US" sz="2800" b="0" i="0" dirty="0">
                <a:solidFill>
                  <a:srgbClr val="222222"/>
                </a:solidFill>
                <a:effectLst/>
                <a:latin typeface="+mj-lt"/>
              </a:rPr>
              <a:t>2) HCF of given numbers always divides their </a:t>
            </a:r>
            <a:r>
              <a:rPr lang="en-US" sz="2800" dirty="0">
                <a:solidFill>
                  <a:srgbClr val="222222"/>
                </a:solidFill>
                <a:latin typeface="+mj-lt"/>
              </a:rPr>
              <a:t>LCM</a:t>
            </a:r>
            <a:r>
              <a:rPr lang="en-US" sz="2800" b="0" i="0" dirty="0">
                <a:solidFill>
                  <a:srgbClr val="222222"/>
                </a:solidFill>
                <a:effectLst/>
                <a:latin typeface="+mj-lt"/>
              </a:rPr>
              <a:t>.</a:t>
            </a:r>
            <a:br>
              <a:rPr lang="en-US" sz="2800" dirty="0">
                <a:latin typeface="+mj-lt"/>
              </a:rPr>
            </a:br>
            <a:br>
              <a:rPr lang="en-US" sz="2800" dirty="0">
                <a:latin typeface="+mj-lt"/>
              </a:rPr>
            </a:br>
            <a:r>
              <a:rPr lang="en-US" sz="2800" dirty="0">
                <a:latin typeface="+mj-lt"/>
              </a:rPr>
              <a:t>3) H.C.F of given fractions = HCF of numerators/LCM of denominator</a:t>
            </a:r>
          </a:p>
          <a:p>
            <a:endParaRPr lang="en-US" sz="2800" dirty="0">
              <a:latin typeface="+mj-lt"/>
            </a:endParaRPr>
          </a:p>
          <a:p>
            <a:r>
              <a:rPr lang="en-US" sz="2800" dirty="0">
                <a:latin typeface="+mj-lt"/>
              </a:rPr>
              <a:t>      4) LCM of given fraction = LCM of numerators/HCF of denominators</a:t>
            </a:r>
          </a:p>
        </p:txBody>
      </p:sp>
    </p:spTree>
    <p:extLst>
      <p:ext uri="{BB962C8B-B14F-4D97-AF65-F5344CB8AC3E}">
        <p14:creationId xmlns:p14="http://schemas.microsoft.com/office/powerpoint/2010/main" val="7992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775" y="771524"/>
            <a:ext cx="9054465" cy="4832092"/>
          </a:xfrm>
          <a:prstGeom prst="rect">
            <a:avLst/>
          </a:prstGeom>
        </p:spPr>
        <p:txBody>
          <a:bodyPr wrap="square">
            <a:spAutoFit/>
          </a:bodyPr>
          <a:lstStyle/>
          <a:p>
            <a:r>
              <a:rPr lang="en-US" sz="2800" b="0" i="0" dirty="0">
                <a:solidFill>
                  <a:srgbClr val="222222"/>
                </a:solidFill>
                <a:effectLst/>
                <a:latin typeface="+mj-lt"/>
              </a:rPr>
              <a:t>5) If d is the </a:t>
            </a:r>
            <a:r>
              <a:rPr lang="en-US" sz="2800" dirty="0">
                <a:solidFill>
                  <a:srgbClr val="222222"/>
                </a:solidFill>
                <a:latin typeface="+mj-lt"/>
              </a:rPr>
              <a:t>HCF </a:t>
            </a:r>
            <a:r>
              <a:rPr lang="en-US" sz="2800" b="0" i="0" dirty="0">
                <a:solidFill>
                  <a:srgbClr val="222222"/>
                </a:solidFill>
                <a:effectLst/>
                <a:latin typeface="+mj-lt"/>
              </a:rPr>
              <a:t> of two positive integer a and b, then there exist unique integer m and n, such that</a:t>
            </a:r>
            <a:br>
              <a:rPr lang="en-US" sz="2800" dirty="0">
                <a:latin typeface="+mj-lt"/>
              </a:rPr>
            </a:br>
            <a:r>
              <a:rPr lang="en-US" sz="2800" b="0" i="0" dirty="0">
                <a:solidFill>
                  <a:srgbClr val="222222"/>
                </a:solidFill>
                <a:effectLst/>
                <a:latin typeface="+mj-lt"/>
              </a:rPr>
              <a:t>     d = am + </a:t>
            </a:r>
            <a:r>
              <a:rPr lang="en-US" sz="2800" dirty="0">
                <a:solidFill>
                  <a:srgbClr val="222222"/>
                </a:solidFill>
                <a:latin typeface="+mj-lt"/>
              </a:rPr>
              <a:t>bn. </a:t>
            </a:r>
            <a:br>
              <a:rPr lang="en-US" sz="2800" dirty="0">
                <a:latin typeface="+mj-lt"/>
              </a:rPr>
            </a:br>
            <a:br>
              <a:rPr lang="en-US" sz="2800" dirty="0">
                <a:latin typeface="+mj-lt"/>
              </a:rPr>
            </a:br>
            <a:br>
              <a:rPr lang="en-US" sz="2800" dirty="0">
                <a:latin typeface="+mj-lt"/>
              </a:rPr>
            </a:br>
            <a:r>
              <a:rPr lang="en-US" sz="2800" dirty="0">
                <a:solidFill>
                  <a:srgbClr val="222222"/>
                </a:solidFill>
                <a:latin typeface="+mj-lt"/>
              </a:rPr>
              <a:t>6</a:t>
            </a:r>
            <a:r>
              <a:rPr lang="en-US" sz="2800" b="0" i="0" dirty="0">
                <a:solidFill>
                  <a:srgbClr val="222222"/>
                </a:solidFill>
                <a:effectLst/>
                <a:latin typeface="+mj-lt"/>
              </a:rPr>
              <a:t>) HCF of a given number always divides its </a:t>
            </a:r>
            <a:r>
              <a:rPr lang="en-US" sz="2800" dirty="0">
                <a:solidFill>
                  <a:srgbClr val="222222"/>
                </a:solidFill>
                <a:latin typeface="+mj-lt"/>
              </a:rPr>
              <a:t>LCM.</a:t>
            </a:r>
            <a:endParaRPr lang="en-US" sz="2800" b="0" i="0" dirty="0">
              <a:solidFill>
                <a:srgbClr val="222222"/>
              </a:solidFill>
              <a:effectLst/>
              <a:latin typeface="+mj-lt"/>
            </a:endParaRPr>
          </a:p>
          <a:p>
            <a:endParaRPr lang="en-US" sz="2800" dirty="0">
              <a:solidFill>
                <a:srgbClr val="222222"/>
              </a:solidFill>
              <a:latin typeface="+mj-lt"/>
            </a:endParaRPr>
          </a:p>
          <a:p>
            <a:r>
              <a:rPr lang="en-US" sz="2800" dirty="0">
                <a:latin typeface="+mj-lt"/>
              </a:rPr>
              <a:t>7)</a:t>
            </a:r>
            <a:r>
              <a:rPr lang="en-US" sz="2800" dirty="0"/>
              <a:t> </a:t>
            </a:r>
            <a:r>
              <a:rPr lang="en-US" sz="2800" dirty="0">
                <a:latin typeface="+mj-lt"/>
              </a:rPr>
              <a:t>Two numbers are said to be co-prime if their H.C.F is 1.</a:t>
            </a:r>
          </a:p>
          <a:p>
            <a:br>
              <a:rPr lang="en-US" sz="2800" dirty="0">
                <a:latin typeface="+mj-lt"/>
              </a:rPr>
            </a:br>
            <a:endParaRPr lang="en-US" sz="2800" dirty="0">
              <a:latin typeface="+mj-lt"/>
            </a:endParaRPr>
          </a:p>
        </p:txBody>
      </p:sp>
    </p:spTree>
    <p:extLst>
      <p:ext uri="{BB962C8B-B14F-4D97-AF65-F5344CB8AC3E}">
        <p14:creationId xmlns:p14="http://schemas.microsoft.com/office/powerpoint/2010/main" val="8919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440" y="0"/>
            <a:ext cx="9601200" cy="6307635"/>
          </a:xfrm>
          <a:prstGeom prst="rect">
            <a:avLst/>
          </a:prstGeom>
        </p:spPr>
        <p:txBody>
          <a:bodyPr wrap="square">
            <a:spAutoFit/>
          </a:bodyPr>
          <a:lstStyle/>
          <a:p>
            <a:pPr marL="457200" indent="-457200">
              <a:buFont typeface="Wingdings" panose="05000000000000000000" pitchFamily="2" charset="2"/>
              <a:buChar char="v"/>
            </a:pPr>
            <a:r>
              <a:rPr lang="en-US" sz="2800" b="1" dirty="0">
                <a:latin typeface="+mj-lt"/>
              </a:rPr>
              <a:t>Things to remember </a:t>
            </a:r>
          </a:p>
          <a:p>
            <a:r>
              <a:rPr lang="en-US" sz="2800" dirty="0">
                <a:latin typeface="+mj-lt"/>
              </a:rPr>
              <a:t>1. The H.C.F of two or more numbers is smaller than or equal to the smallest number of given numbers. </a:t>
            </a:r>
          </a:p>
          <a:p>
            <a:endParaRPr lang="en-US" sz="2800" dirty="0">
              <a:latin typeface="+mj-lt"/>
            </a:endParaRPr>
          </a:p>
          <a:p>
            <a:r>
              <a:rPr lang="en-US" sz="2800" dirty="0">
                <a:latin typeface="+mj-lt"/>
              </a:rPr>
              <a:t>2. The L.C.M of two or more numbers is greater than or equal to the greatest number of given numbers. </a:t>
            </a:r>
          </a:p>
          <a:p>
            <a:endParaRPr lang="en-US" sz="2800" dirty="0">
              <a:latin typeface="+mj-lt"/>
            </a:endParaRPr>
          </a:p>
          <a:p>
            <a:r>
              <a:rPr lang="en-US" sz="2800" dirty="0">
                <a:latin typeface="+mj-lt"/>
              </a:rPr>
              <a:t>3. The smallest number which is exactly divisible by x, y and z is L.C.M of x, y, z. </a:t>
            </a:r>
          </a:p>
          <a:p>
            <a:endParaRPr lang="en-US" sz="2800" dirty="0">
              <a:latin typeface="+mj-lt"/>
            </a:endParaRPr>
          </a:p>
          <a:p>
            <a:r>
              <a:rPr lang="en-US" sz="2800" dirty="0">
                <a:latin typeface="+mj-lt"/>
              </a:rPr>
              <a:t>4.If the H.C.F of the numbers a, b, c is K, then a, b, c can be written as multiples of K (</a:t>
            </a:r>
            <a:r>
              <a:rPr lang="en-US" sz="2800" dirty="0" err="1">
                <a:latin typeface="+mj-lt"/>
              </a:rPr>
              <a:t>Kx</a:t>
            </a:r>
            <a:r>
              <a:rPr lang="en-US" sz="2800" dirty="0">
                <a:latin typeface="+mj-lt"/>
              </a:rPr>
              <a:t>, </a:t>
            </a:r>
            <a:r>
              <a:rPr lang="en-US" sz="2800" dirty="0" err="1">
                <a:latin typeface="+mj-lt"/>
              </a:rPr>
              <a:t>Ky</a:t>
            </a:r>
            <a:r>
              <a:rPr lang="en-US" sz="2800" dirty="0">
                <a:latin typeface="+mj-lt"/>
              </a:rPr>
              <a:t>, </a:t>
            </a:r>
            <a:r>
              <a:rPr lang="en-US" sz="2800" dirty="0" err="1">
                <a:latin typeface="+mj-lt"/>
              </a:rPr>
              <a:t>Kz</a:t>
            </a:r>
            <a:r>
              <a:rPr lang="en-US" sz="2800" dirty="0">
                <a:latin typeface="+mj-lt"/>
              </a:rPr>
              <a:t>, where x, y, z are some numbers). K divides the numbers a, b, c, so the given numbers can be written as the multiples of K</a:t>
            </a:r>
          </a:p>
        </p:txBody>
      </p:sp>
    </p:spTree>
    <p:extLst>
      <p:ext uri="{BB962C8B-B14F-4D97-AF65-F5344CB8AC3E}">
        <p14:creationId xmlns:p14="http://schemas.microsoft.com/office/powerpoint/2010/main" val="43439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28600"/>
            <a:ext cx="9707880" cy="6740307"/>
          </a:xfrm>
          <a:prstGeom prst="rect">
            <a:avLst/>
          </a:prstGeom>
        </p:spPr>
        <p:txBody>
          <a:bodyPr wrap="square">
            <a:spAutoFit/>
          </a:bodyPr>
          <a:lstStyle/>
          <a:p>
            <a:pPr marL="457200" indent="-457200">
              <a:buFont typeface="Wingdings" panose="05000000000000000000" pitchFamily="2" charset="2"/>
              <a:buChar char="v"/>
            </a:pPr>
            <a:r>
              <a:rPr lang="en-US" sz="2400" b="1" dirty="0">
                <a:latin typeface="+mj-lt"/>
              </a:rPr>
              <a:t>Model questions</a:t>
            </a:r>
            <a:r>
              <a:rPr lang="en-US" sz="2400" dirty="0">
                <a:latin typeface="+mj-lt"/>
              </a:rPr>
              <a:t>: </a:t>
            </a:r>
          </a:p>
          <a:p>
            <a:pPr marL="457200" indent="-457200">
              <a:buFont typeface="Wingdings" panose="05000000000000000000" pitchFamily="2" charset="2"/>
              <a:buChar char="Ø"/>
            </a:pPr>
            <a:endParaRPr lang="en-US" sz="2400" dirty="0">
              <a:latin typeface="+mj-lt"/>
            </a:endParaRPr>
          </a:p>
          <a:p>
            <a:pPr marL="457200" indent="-457200">
              <a:buFont typeface="Wingdings" panose="05000000000000000000" pitchFamily="2" charset="2"/>
              <a:buChar char="Ø"/>
            </a:pPr>
            <a:r>
              <a:rPr lang="en-US" sz="2400" dirty="0">
                <a:latin typeface="+mj-lt"/>
              </a:rPr>
              <a:t>The smallest number which when divided by x, y and z leaves a remainder R in each case.</a:t>
            </a:r>
          </a:p>
          <a:p>
            <a:r>
              <a:rPr lang="en-US" sz="2400" dirty="0">
                <a:latin typeface="+mj-lt"/>
              </a:rPr>
              <a:t>      Required number = (L.C.M of x, y, z) + R  </a:t>
            </a:r>
          </a:p>
          <a:p>
            <a:endParaRPr lang="en-US" sz="2400" dirty="0">
              <a:latin typeface="+mj-lt"/>
            </a:endParaRPr>
          </a:p>
          <a:p>
            <a:pPr marL="457200" indent="-457200">
              <a:buFont typeface="Wingdings" panose="05000000000000000000" pitchFamily="2" charset="2"/>
              <a:buChar char="Ø"/>
            </a:pPr>
            <a:endParaRPr lang="en-US" sz="2400" dirty="0">
              <a:latin typeface="+mj-lt"/>
            </a:endParaRPr>
          </a:p>
          <a:p>
            <a:pPr marL="457200" indent="-457200">
              <a:buFont typeface="Wingdings" panose="05000000000000000000" pitchFamily="2" charset="2"/>
              <a:buChar char="Ø"/>
            </a:pPr>
            <a:r>
              <a:rPr lang="en-US" sz="2400" dirty="0">
                <a:latin typeface="+mj-lt"/>
              </a:rPr>
              <a:t>The greatest number which divides x, y and z to leave the remainder R is </a:t>
            </a:r>
          </a:p>
          <a:p>
            <a:r>
              <a:rPr lang="en-US" sz="2400" dirty="0">
                <a:latin typeface="+mj-lt"/>
              </a:rPr>
              <a:t>      H.C.F of (x – R), (y – R) and (z – R)</a:t>
            </a:r>
          </a:p>
          <a:p>
            <a:endParaRPr lang="en-US" sz="2400" dirty="0">
              <a:latin typeface="+mj-lt"/>
            </a:endParaRPr>
          </a:p>
          <a:p>
            <a:pPr marL="457200" indent="-457200">
              <a:buFont typeface="Wingdings" panose="05000000000000000000" pitchFamily="2" charset="2"/>
              <a:buChar char="Ø"/>
            </a:pPr>
            <a:endParaRPr lang="en-US" sz="2400" dirty="0">
              <a:latin typeface="+mj-lt"/>
            </a:endParaRPr>
          </a:p>
          <a:p>
            <a:pPr marL="457200" indent="-457200">
              <a:buFont typeface="Wingdings" panose="05000000000000000000" pitchFamily="2" charset="2"/>
              <a:buChar char="Ø"/>
            </a:pPr>
            <a:r>
              <a:rPr lang="en-US" sz="2400" dirty="0">
                <a:latin typeface="+mj-lt"/>
              </a:rPr>
              <a:t>The greatest number which divide x, y, z to leave remainders a, b, c is H.C.F of (x - a), (y - b) and (z - c)</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439988204"/>
      </p:ext>
    </p:extLst>
  </p:cSld>
  <p:clrMapOvr>
    <a:masterClrMapping/>
  </p:clrMapOvr>
</p:sld>
</file>

<file path=ppt/theme/theme1.xml><?xml version="1.0" encoding="utf-8"?>
<a:theme xmlns:a="http://schemas.openxmlformats.org/drawingml/2006/main" name="abc">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abc</Template>
  <TotalTime>0</TotalTime>
  <Words>3059</Words>
  <Application>Microsoft Office PowerPoint</Application>
  <PresentationFormat>Widescreen</PresentationFormat>
  <Paragraphs>266</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abc</vt:lpstr>
      <vt:lpstr>LCM AND HCF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2022-08-13T13:53:30Z</dcterms:created>
  <dcterms:modified xsi:type="dcterms:W3CDTF">2022-08-13T13:53:56Z</dcterms:modified>
</cp:coreProperties>
</file>