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36820" y="1356804"/>
            <a:ext cx="2597150" cy="464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352" y="461010"/>
            <a:ext cx="75672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616773"/>
            <a:ext cx="8070850" cy="420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354" y="2482532"/>
            <a:ext cx="55054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Process</a:t>
            </a:r>
            <a:r>
              <a:rPr dirty="0" spc="-50"/>
              <a:t> </a:t>
            </a:r>
            <a:r>
              <a:rPr dirty="0" spc="-10"/>
              <a:t>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944" y="461010"/>
            <a:ext cx="64706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</a:t>
            </a:r>
            <a:r>
              <a:rPr dirty="0" spc="10"/>
              <a:t>h</a:t>
            </a:r>
            <a:r>
              <a:rPr dirty="0" spc="10"/>
              <a:t>e</a:t>
            </a:r>
            <a:r>
              <a:rPr dirty="0" spc="-45"/>
              <a:t> </a:t>
            </a:r>
            <a:r>
              <a:rPr dirty="0" spc="-25"/>
              <a:t>C</a:t>
            </a:r>
            <a:r>
              <a:rPr dirty="0" spc="35"/>
              <a:t>r</a:t>
            </a:r>
            <a:r>
              <a:rPr dirty="0" spc="35"/>
              <a:t>i</a:t>
            </a:r>
            <a:r>
              <a:rPr dirty="0" spc="20"/>
              <a:t>t</a:t>
            </a:r>
            <a:r>
              <a:rPr dirty="0" spc="35"/>
              <a:t>i</a:t>
            </a:r>
            <a:r>
              <a:rPr dirty="0" spc="10"/>
              <a:t>c</a:t>
            </a:r>
            <a:r>
              <a:rPr dirty="0" spc="-10"/>
              <a:t>a</a:t>
            </a:r>
            <a:r>
              <a:rPr dirty="0" spc="55"/>
              <a:t>l</a:t>
            </a:r>
            <a:r>
              <a:rPr dirty="0" spc="-5"/>
              <a:t>-</a:t>
            </a:r>
            <a:r>
              <a:rPr dirty="0" spc="5"/>
              <a:t>S</a:t>
            </a:r>
            <a:r>
              <a:rPr dirty="0" spc="-30"/>
              <a:t>e</a:t>
            </a:r>
            <a:r>
              <a:rPr dirty="0" spc="10"/>
              <a:t>c</a:t>
            </a:r>
            <a:r>
              <a:rPr dirty="0" spc="25"/>
              <a:t>t</a:t>
            </a:r>
            <a:r>
              <a:rPr dirty="0" spc="35"/>
              <a:t>i</a:t>
            </a:r>
            <a:r>
              <a:rPr dirty="0" spc="10"/>
              <a:t>o</a:t>
            </a:r>
            <a:r>
              <a:rPr dirty="0" spc="15"/>
              <a:t>n</a:t>
            </a:r>
            <a:r>
              <a:rPr dirty="0" spc="-250"/>
              <a:t> </a:t>
            </a:r>
            <a:r>
              <a:rPr dirty="0" spc="-25"/>
              <a:t>P</a:t>
            </a:r>
            <a:r>
              <a:rPr dirty="0" spc="-35"/>
              <a:t>r</a:t>
            </a:r>
            <a:r>
              <a:rPr dirty="0" spc="10"/>
              <a:t>ob</a:t>
            </a:r>
            <a:r>
              <a:rPr dirty="0" spc="25"/>
              <a:t>l</a:t>
            </a:r>
            <a:r>
              <a:rPr dirty="0" spc="-15"/>
              <a:t>e</a:t>
            </a:r>
            <a:r>
              <a:rPr dirty="0" spc="2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793355" cy="403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5600" marR="5080" indent="-343535">
              <a:lnSpc>
                <a:spcPct val="1002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Each </a:t>
            </a:r>
            <a:r>
              <a:rPr dirty="0" sz="3200">
                <a:latin typeface="Calibri"/>
                <a:cs typeface="Calibri"/>
              </a:rPr>
              <a:t>process </a:t>
            </a:r>
            <a:r>
              <a:rPr dirty="0" sz="3200" spc="25">
                <a:latin typeface="Calibri"/>
                <a:cs typeface="Calibri"/>
              </a:rPr>
              <a:t>running </a:t>
            </a:r>
            <a:r>
              <a:rPr dirty="0" sz="3200" spc="10">
                <a:latin typeface="Calibri"/>
                <a:cs typeface="Calibri"/>
              </a:rPr>
              <a:t>in the </a:t>
            </a:r>
            <a:r>
              <a:rPr dirty="0" sz="3200" spc="-15">
                <a:latin typeface="Calibri"/>
                <a:cs typeface="Calibri"/>
              </a:rPr>
              <a:t>system </a:t>
            </a:r>
            <a:r>
              <a:rPr dirty="0" sz="3200" spc="30">
                <a:latin typeface="Calibri"/>
                <a:cs typeface="Calibri"/>
              </a:rPr>
              <a:t>has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segment </a:t>
            </a:r>
            <a:r>
              <a:rPr dirty="0" sz="3200" spc="20">
                <a:latin typeface="Calibri"/>
                <a:cs typeface="Calibri"/>
              </a:rPr>
              <a:t>of </a:t>
            </a:r>
            <a:r>
              <a:rPr dirty="0" sz="3200" spc="10">
                <a:latin typeface="Calibri"/>
                <a:cs typeface="Calibri"/>
              </a:rPr>
              <a:t>code, </a:t>
            </a:r>
            <a:r>
              <a:rPr dirty="0" sz="3200" spc="5">
                <a:latin typeface="Calibri"/>
                <a:cs typeface="Calibri"/>
              </a:rPr>
              <a:t>called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5" b="1">
                <a:latin typeface="Calibri"/>
                <a:cs typeface="Calibri"/>
              </a:rPr>
              <a:t>critical </a:t>
            </a:r>
            <a:r>
              <a:rPr dirty="0" sz="3200" spc="15" b="1">
                <a:latin typeface="Calibri"/>
                <a:cs typeface="Calibri"/>
              </a:rPr>
              <a:t>section</a:t>
            </a:r>
            <a:r>
              <a:rPr dirty="0" sz="3200" spc="15">
                <a:latin typeface="Calibri"/>
                <a:cs typeface="Calibri"/>
              </a:rPr>
              <a:t>, </a:t>
            </a:r>
            <a:r>
              <a:rPr dirty="0" sz="3200" spc="10">
                <a:latin typeface="Calibri"/>
                <a:cs typeface="Calibri"/>
              </a:rPr>
              <a:t>in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which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may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changing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common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0">
                <a:latin typeface="Calibri"/>
                <a:cs typeface="Calibri"/>
              </a:rPr>
              <a:t>v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ri</a:t>
            </a:r>
            <a:r>
              <a:rPr dirty="0" sz="3200" spc="40">
                <a:latin typeface="Calibri"/>
                <a:cs typeface="Calibri"/>
              </a:rPr>
              <a:t>a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upda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0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ab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5">
                <a:latin typeface="Calibri"/>
                <a:cs typeface="Calibri"/>
              </a:rPr>
              <a:t>ri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an</a:t>
            </a:r>
            <a:r>
              <a:rPr dirty="0" sz="3200" spc="5">
                <a:latin typeface="Calibri"/>
                <a:cs typeface="Calibri"/>
              </a:rPr>
              <a:t>d  </a:t>
            </a:r>
            <a:r>
              <a:rPr dirty="0" sz="3200" spc="15">
                <a:latin typeface="Calibri"/>
                <a:cs typeface="Calibri"/>
              </a:rPr>
              <a:t>so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  <a:p>
            <a:pPr algn="just" marL="355600" marR="266700" indent="-343535">
              <a:lnSpc>
                <a:spcPct val="100699"/>
              </a:lnSpc>
              <a:spcBef>
                <a:spcPts val="71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When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one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process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executing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its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critical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section then </a:t>
            </a:r>
            <a:r>
              <a:rPr dirty="0" sz="3200" spc="25">
                <a:latin typeface="Calibri"/>
                <a:cs typeface="Calibri"/>
              </a:rPr>
              <a:t>no </a:t>
            </a:r>
            <a:r>
              <a:rPr dirty="0" sz="3200" spc="5">
                <a:latin typeface="Calibri"/>
                <a:cs typeface="Calibri"/>
              </a:rPr>
              <a:t>other </a:t>
            </a:r>
            <a:r>
              <a:rPr dirty="0" sz="3200">
                <a:latin typeface="Calibri"/>
                <a:cs typeface="Calibri"/>
              </a:rPr>
              <a:t>process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5">
                <a:latin typeface="Calibri"/>
                <a:cs typeface="Calibri"/>
              </a:rPr>
              <a:t>allowed </a:t>
            </a:r>
            <a:r>
              <a:rPr dirty="0" sz="3200" spc="-5">
                <a:latin typeface="Calibri"/>
                <a:cs typeface="Calibri"/>
              </a:rPr>
              <a:t>to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enter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critical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section.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944" y="461010"/>
            <a:ext cx="64706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</a:t>
            </a:r>
            <a:r>
              <a:rPr dirty="0" spc="10"/>
              <a:t>h</a:t>
            </a:r>
            <a:r>
              <a:rPr dirty="0" spc="10"/>
              <a:t>e</a:t>
            </a:r>
            <a:r>
              <a:rPr dirty="0" spc="-45"/>
              <a:t> </a:t>
            </a:r>
            <a:r>
              <a:rPr dirty="0" spc="-25"/>
              <a:t>C</a:t>
            </a:r>
            <a:r>
              <a:rPr dirty="0" spc="35"/>
              <a:t>r</a:t>
            </a:r>
            <a:r>
              <a:rPr dirty="0" spc="35"/>
              <a:t>i</a:t>
            </a:r>
            <a:r>
              <a:rPr dirty="0" spc="20"/>
              <a:t>t</a:t>
            </a:r>
            <a:r>
              <a:rPr dirty="0" spc="35"/>
              <a:t>i</a:t>
            </a:r>
            <a:r>
              <a:rPr dirty="0" spc="10"/>
              <a:t>c</a:t>
            </a:r>
            <a:r>
              <a:rPr dirty="0" spc="-10"/>
              <a:t>a</a:t>
            </a:r>
            <a:r>
              <a:rPr dirty="0" spc="55"/>
              <a:t>l</a:t>
            </a:r>
            <a:r>
              <a:rPr dirty="0" spc="-5"/>
              <a:t>-</a:t>
            </a:r>
            <a:r>
              <a:rPr dirty="0" spc="5"/>
              <a:t>S</a:t>
            </a:r>
            <a:r>
              <a:rPr dirty="0" spc="-30"/>
              <a:t>e</a:t>
            </a:r>
            <a:r>
              <a:rPr dirty="0" spc="10"/>
              <a:t>c</a:t>
            </a:r>
            <a:r>
              <a:rPr dirty="0" spc="25"/>
              <a:t>t</a:t>
            </a:r>
            <a:r>
              <a:rPr dirty="0" spc="35"/>
              <a:t>i</a:t>
            </a:r>
            <a:r>
              <a:rPr dirty="0" spc="10"/>
              <a:t>o</a:t>
            </a:r>
            <a:r>
              <a:rPr dirty="0" spc="15"/>
              <a:t>n</a:t>
            </a:r>
            <a:r>
              <a:rPr dirty="0" spc="-250"/>
              <a:t> </a:t>
            </a:r>
            <a:r>
              <a:rPr dirty="0" spc="-25"/>
              <a:t>P</a:t>
            </a:r>
            <a:r>
              <a:rPr dirty="0" spc="-35"/>
              <a:t>r</a:t>
            </a:r>
            <a:r>
              <a:rPr dirty="0" spc="10"/>
              <a:t>ob</a:t>
            </a:r>
            <a:r>
              <a:rPr dirty="0" spc="25"/>
              <a:t>l</a:t>
            </a:r>
            <a:r>
              <a:rPr dirty="0" spc="-15"/>
              <a:t>e</a:t>
            </a:r>
            <a:r>
              <a:rPr dirty="0" spc="20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563" y="1786850"/>
            <a:ext cx="4022436" cy="3589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944" y="461010"/>
            <a:ext cx="64706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</a:t>
            </a:r>
            <a:r>
              <a:rPr dirty="0" spc="10"/>
              <a:t>h</a:t>
            </a:r>
            <a:r>
              <a:rPr dirty="0" spc="10"/>
              <a:t>e</a:t>
            </a:r>
            <a:r>
              <a:rPr dirty="0" spc="-45"/>
              <a:t> </a:t>
            </a:r>
            <a:r>
              <a:rPr dirty="0" spc="-25"/>
              <a:t>C</a:t>
            </a:r>
            <a:r>
              <a:rPr dirty="0" spc="35"/>
              <a:t>r</a:t>
            </a:r>
            <a:r>
              <a:rPr dirty="0" spc="35"/>
              <a:t>i</a:t>
            </a:r>
            <a:r>
              <a:rPr dirty="0" spc="20"/>
              <a:t>t</a:t>
            </a:r>
            <a:r>
              <a:rPr dirty="0" spc="35"/>
              <a:t>i</a:t>
            </a:r>
            <a:r>
              <a:rPr dirty="0" spc="10"/>
              <a:t>c</a:t>
            </a:r>
            <a:r>
              <a:rPr dirty="0" spc="-10"/>
              <a:t>a</a:t>
            </a:r>
            <a:r>
              <a:rPr dirty="0" spc="55"/>
              <a:t>l</a:t>
            </a:r>
            <a:r>
              <a:rPr dirty="0" spc="-5"/>
              <a:t>-</a:t>
            </a:r>
            <a:r>
              <a:rPr dirty="0" spc="5"/>
              <a:t>S</a:t>
            </a:r>
            <a:r>
              <a:rPr dirty="0" spc="-30"/>
              <a:t>e</a:t>
            </a:r>
            <a:r>
              <a:rPr dirty="0" spc="10"/>
              <a:t>c</a:t>
            </a:r>
            <a:r>
              <a:rPr dirty="0" spc="25"/>
              <a:t>t</a:t>
            </a:r>
            <a:r>
              <a:rPr dirty="0" spc="35"/>
              <a:t>i</a:t>
            </a:r>
            <a:r>
              <a:rPr dirty="0" spc="10"/>
              <a:t>o</a:t>
            </a:r>
            <a:r>
              <a:rPr dirty="0" spc="15"/>
              <a:t>n</a:t>
            </a:r>
            <a:r>
              <a:rPr dirty="0" spc="-250"/>
              <a:t> </a:t>
            </a:r>
            <a:r>
              <a:rPr dirty="0" spc="-25"/>
              <a:t>P</a:t>
            </a:r>
            <a:r>
              <a:rPr dirty="0" spc="-35"/>
              <a:t>r</a:t>
            </a:r>
            <a:r>
              <a:rPr dirty="0" spc="10"/>
              <a:t>ob</a:t>
            </a:r>
            <a:r>
              <a:rPr dirty="0" spc="25"/>
              <a:t>l</a:t>
            </a:r>
            <a:r>
              <a:rPr dirty="0" spc="-15"/>
              <a:t>e</a:t>
            </a:r>
            <a:r>
              <a:rPr dirty="0" spc="2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747000" cy="30626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The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solution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critical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section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problem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must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satisfy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following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three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requirements: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>
                <a:latin typeface="Calibri"/>
                <a:cs typeface="Calibri"/>
              </a:rPr>
              <a:t>Mutual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exclusion</a:t>
            </a:r>
            <a:endParaRPr sz="27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-5">
                <a:latin typeface="Calibri"/>
                <a:cs typeface="Calibri"/>
              </a:rPr>
              <a:t>Progress</a:t>
            </a:r>
            <a:endParaRPr sz="27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-5">
                <a:latin typeface="Calibri"/>
                <a:cs typeface="Calibri"/>
              </a:rPr>
              <a:t>Bounded</a:t>
            </a:r>
            <a:r>
              <a:rPr dirty="0" sz="2750" spc="22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Waiting</a:t>
            </a:r>
            <a:endParaRPr sz="27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15">
                <a:latin typeface="Calibri"/>
                <a:cs typeface="Calibri"/>
              </a:rPr>
              <a:t>No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assumption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02" y="500443"/>
            <a:ext cx="74790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/>
              <a:t>Solutions</a:t>
            </a:r>
            <a:r>
              <a:rPr dirty="0" sz="3950" spc="90"/>
              <a:t> </a:t>
            </a:r>
            <a:r>
              <a:rPr dirty="0" sz="3950" spc="-20"/>
              <a:t>to</a:t>
            </a:r>
            <a:r>
              <a:rPr dirty="0" sz="3950"/>
              <a:t> </a:t>
            </a:r>
            <a:r>
              <a:rPr dirty="0" sz="3950" spc="-10"/>
              <a:t>Critical</a:t>
            </a:r>
            <a:r>
              <a:rPr dirty="0" sz="3950" spc="140"/>
              <a:t> </a:t>
            </a:r>
            <a:r>
              <a:rPr dirty="0" sz="3950" spc="-5"/>
              <a:t>Section</a:t>
            </a:r>
            <a:r>
              <a:rPr dirty="0" sz="3950" spc="170"/>
              <a:t> </a:t>
            </a:r>
            <a:r>
              <a:rPr dirty="0" sz="3950" spc="-15"/>
              <a:t>Problem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6575" y="1503197"/>
            <a:ext cx="4021454" cy="164973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50">
                <a:latin typeface="Calibri"/>
                <a:cs typeface="Calibri"/>
              </a:rPr>
              <a:t>u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5">
                <a:latin typeface="Calibri"/>
                <a:cs typeface="Calibri"/>
              </a:rPr>
              <a:t>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C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1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5">
                <a:latin typeface="Calibri"/>
                <a:cs typeface="Calibri"/>
              </a:rPr>
              <a:t>Software</a:t>
            </a:r>
            <a:r>
              <a:rPr dirty="0" sz="2750" spc="-4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solution</a:t>
            </a:r>
            <a:endParaRPr sz="275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-5">
                <a:latin typeface="Calibri"/>
                <a:cs typeface="Calibri"/>
              </a:rPr>
              <a:t>Hardware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solution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204" y="461010"/>
            <a:ext cx="56210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Software-Based</a:t>
            </a:r>
            <a:r>
              <a:rPr dirty="0" spc="-65"/>
              <a:t> </a:t>
            </a:r>
            <a:r>
              <a:rPr dirty="0" spc="1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03197"/>
            <a:ext cx="7840345" cy="424434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u="heavy" sz="32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Peterson’s</a:t>
            </a:r>
            <a:r>
              <a:rPr dirty="0" u="heavy" sz="3200" spc="-1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2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  <a:p>
            <a:pPr lvl="1" marL="756285" marR="69215" indent="-286385">
              <a:lnSpc>
                <a:spcPct val="102400"/>
              </a:lnSpc>
              <a:spcBef>
                <a:spcPts val="66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-20">
                <a:latin typeface="Calibri"/>
                <a:cs typeface="Calibri"/>
              </a:rPr>
              <a:t>Peterson's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solution</a:t>
            </a:r>
            <a:r>
              <a:rPr dirty="0" sz="2750" spc="24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restricted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two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processes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that </a:t>
            </a:r>
            <a:r>
              <a:rPr dirty="0" sz="2750" spc="-5">
                <a:latin typeface="Calibri"/>
                <a:cs typeface="Calibri"/>
              </a:rPr>
              <a:t>alternate </a:t>
            </a:r>
            <a:r>
              <a:rPr dirty="0" sz="2750" spc="-20">
                <a:latin typeface="Calibri"/>
                <a:cs typeface="Calibri"/>
              </a:rPr>
              <a:t>execution</a:t>
            </a:r>
            <a:r>
              <a:rPr dirty="0" sz="2750" spc="-15">
                <a:latin typeface="Calibri"/>
                <a:cs typeface="Calibri"/>
              </a:rPr>
              <a:t> between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their </a:t>
            </a:r>
            <a:r>
              <a:rPr dirty="0" sz="2750" spc="5">
                <a:latin typeface="Calibri"/>
                <a:cs typeface="Calibri"/>
              </a:rPr>
              <a:t>critical 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sections </a:t>
            </a:r>
            <a:r>
              <a:rPr dirty="0" sz="2750" spc="5">
                <a:latin typeface="Calibri"/>
                <a:cs typeface="Calibri"/>
              </a:rPr>
              <a:t>and </a:t>
            </a:r>
            <a:r>
              <a:rPr dirty="0" sz="2750" spc="-5">
                <a:latin typeface="Calibri"/>
                <a:cs typeface="Calibri"/>
              </a:rPr>
              <a:t>remainder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sections.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 </a:t>
            </a:r>
            <a:r>
              <a:rPr dirty="0" sz="2750" spc="-10">
                <a:latin typeface="Calibri"/>
                <a:cs typeface="Calibri"/>
              </a:rPr>
              <a:t>processes 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are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numbered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P0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P1.</a:t>
            </a:r>
            <a:endParaRPr sz="2750">
              <a:latin typeface="Calibri"/>
              <a:cs typeface="Calibri"/>
            </a:endParaRPr>
          </a:p>
          <a:p>
            <a:pPr lvl="1" marL="756285" marR="5080" indent="-286385">
              <a:lnSpc>
                <a:spcPct val="1024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750" spc="-20">
                <a:latin typeface="Calibri"/>
                <a:cs typeface="Calibri"/>
              </a:rPr>
              <a:t>Peterson's</a:t>
            </a:r>
            <a:r>
              <a:rPr dirty="0" sz="2750" spc="23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solution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requires</a:t>
            </a:r>
            <a:r>
              <a:rPr dirty="0" sz="2750" spc="16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two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data</a:t>
            </a:r>
            <a:r>
              <a:rPr dirty="0" sz="2750" spc="-5">
                <a:latin typeface="Calibri"/>
                <a:cs typeface="Calibri"/>
              </a:rPr>
              <a:t> items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shared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between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two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processes:</a:t>
            </a:r>
            <a:endParaRPr sz="2750">
              <a:latin typeface="Calibri"/>
              <a:cs typeface="Calibri"/>
            </a:endParaRPr>
          </a:p>
          <a:p>
            <a:pPr lvl="2" marL="115697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156970" algn="l"/>
              </a:tabLst>
            </a:pPr>
            <a:r>
              <a:rPr dirty="0" sz="2400" spc="-10">
                <a:latin typeface="Calibri"/>
                <a:cs typeface="Calibri"/>
              </a:rPr>
              <a:t>int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turn;</a:t>
            </a:r>
            <a:endParaRPr sz="2400">
              <a:latin typeface="Calibri"/>
              <a:cs typeface="Calibri"/>
            </a:endParaRPr>
          </a:p>
          <a:p>
            <a:pPr lvl="2" marL="115697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970" algn="l"/>
              </a:tabLst>
            </a:pPr>
            <a:r>
              <a:rPr dirty="0" sz="2400" spc="-5">
                <a:latin typeface="Calibri"/>
                <a:cs typeface="Calibri"/>
              </a:rPr>
              <a:t>boolean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flag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[2]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204" y="208915"/>
            <a:ext cx="56210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Software-Based</a:t>
            </a:r>
            <a:r>
              <a:rPr dirty="0" spc="-65"/>
              <a:t> </a:t>
            </a:r>
            <a:r>
              <a:rPr dirty="0" spc="1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023302"/>
            <a:ext cx="4051300" cy="497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95"/>
              </a:spcBef>
            </a:pP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800" spc="-1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Flag[2];</a:t>
            </a:r>
            <a:r>
              <a:rPr dirty="0" sz="1800" spc="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800" spc="-1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turn;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Flag[0]=0</a:t>
            </a:r>
            <a:r>
              <a:rPr dirty="0" sz="1800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18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Flag[1]=0 </a:t>
            </a:r>
            <a:r>
              <a:rPr dirty="0" sz="1800" spc="-3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25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112770">
              <a:lnSpc>
                <a:spcPct val="118100"/>
              </a:lnSpc>
              <a:spcBef>
                <a:spcPts val="80"/>
              </a:spcBef>
            </a:pPr>
            <a:r>
              <a:rPr dirty="0" sz="1800" spc="-5">
                <a:latin typeface="Calibri"/>
                <a:cs typeface="Calibri"/>
              </a:rPr>
              <a:t>F</a:t>
            </a:r>
            <a:r>
              <a:rPr dirty="0" sz="1800" spc="25">
                <a:latin typeface="Calibri"/>
                <a:cs typeface="Calibri"/>
              </a:rPr>
              <a:t>l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 spc="-30">
                <a:latin typeface="Calibri"/>
                <a:cs typeface="Calibri"/>
              </a:rPr>
              <a:t>[</a:t>
            </a:r>
            <a:r>
              <a:rPr dirty="0" sz="1800" spc="-15">
                <a:latin typeface="Calibri"/>
                <a:cs typeface="Calibri"/>
              </a:rPr>
              <a:t>0</a:t>
            </a:r>
            <a:r>
              <a:rPr dirty="0" sz="1800" spc="-30">
                <a:latin typeface="Calibri"/>
                <a:cs typeface="Calibri"/>
              </a:rPr>
              <a:t>]</a:t>
            </a:r>
            <a:r>
              <a:rPr dirty="0" sz="1800" spc="-5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;  </a:t>
            </a:r>
            <a:r>
              <a:rPr dirty="0" sz="1800">
                <a:latin typeface="Calibri"/>
                <a:cs typeface="Calibri"/>
              </a:rPr>
              <a:t>turn=1;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>
                <a:latin typeface="Calibri"/>
                <a:cs typeface="Calibri"/>
              </a:rPr>
              <a:t>while(flag[1]=1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&amp;&amp; </a:t>
            </a:r>
            <a:r>
              <a:rPr dirty="0" sz="1800">
                <a:latin typeface="Calibri"/>
                <a:cs typeface="Calibri"/>
              </a:rPr>
              <a:t>turn==1)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10">
                <a:latin typeface="Calibri"/>
                <a:cs typeface="Calibri"/>
              </a:rPr>
              <a:t>do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nothing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 marR="2460625">
              <a:lnSpc>
                <a:spcPts val="263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&lt;critical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section&gt;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Flag[0]=0;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latin typeface="Calibri"/>
                <a:cs typeface="Calibri"/>
              </a:rPr>
              <a:t>&lt;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nd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Calibri"/>
                <a:cs typeface="Calibri"/>
              </a:rPr>
              <a:t>while(1);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pc="-30"/>
              <a:t>P2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pc="30"/>
              <a:t>do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{</a:t>
            </a:r>
          </a:p>
          <a:p>
            <a:pPr marL="12700" marR="1655445">
              <a:lnSpc>
                <a:spcPct val="118100"/>
              </a:lnSpc>
              <a:spcBef>
                <a:spcPts val="80"/>
              </a:spcBef>
            </a:pPr>
            <a:r>
              <a:rPr dirty="0" spc="-5"/>
              <a:t>F</a:t>
            </a:r>
            <a:r>
              <a:rPr dirty="0" spc="35"/>
              <a:t>la</a:t>
            </a:r>
            <a:r>
              <a:rPr dirty="0" spc="-25"/>
              <a:t>g[</a:t>
            </a:r>
            <a:r>
              <a:rPr dirty="0" spc="-15"/>
              <a:t>1</a:t>
            </a:r>
            <a:r>
              <a:rPr dirty="0" spc="-25"/>
              <a:t>]</a:t>
            </a:r>
            <a:r>
              <a:rPr dirty="0" spc="-5"/>
              <a:t>=</a:t>
            </a:r>
            <a:r>
              <a:rPr dirty="0" spc="-10"/>
              <a:t>1</a:t>
            </a:r>
            <a:r>
              <a:rPr dirty="0"/>
              <a:t>;  </a:t>
            </a:r>
            <a:r>
              <a:rPr dirty="0"/>
              <a:t>turn=0;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/>
              <a:t>while(flag[0]=1</a:t>
            </a:r>
            <a:r>
              <a:rPr dirty="0" spc="-85"/>
              <a:t> </a:t>
            </a:r>
            <a:r>
              <a:rPr dirty="0" spc="-5"/>
              <a:t>&amp;&amp;turn==0)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pc="10"/>
              <a:t>do</a:t>
            </a:r>
            <a:r>
              <a:rPr dirty="0" spc="-35"/>
              <a:t> </a:t>
            </a:r>
            <a:r>
              <a:rPr dirty="0" spc="15"/>
              <a:t>nothing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}</a:t>
            </a:r>
          </a:p>
          <a:p>
            <a:pPr marL="12700" marR="1001394">
              <a:lnSpc>
                <a:spcPts val="2630"/>
              </a:lnSpc>
              <a:spcBef>
                <a:spcPts val="90"/>
              </a:spcBef>
            </a:pPr>
            <a:r>
              <a:rPr dirty="0" spc="-5"/>
              <a:t>&lt;c</a:t>
            </a:r>
            <a:r>
              <a:rPr dirty="0" spc="-35"/>
              <a:t>r</a:t>
            </a:r>
            <a:r>
              <a:rPr dirty="0" spc="35"/>
              <a:t>i</a:t>
            </a:r>
            <a:r>
              <a:rPr dirty="0"/>
              <a:t>t</a:t>
            </a:r>
            <a:r>
              <a:rPr dirty="0" spc="30"/>
              <a:t>i</a:t>
            </a:r>
            <a:r>
              <a:rPr dirty="0" spc="-15"/>
              <a:t>c</a:t>
            </a:r>
            <a:r>
              <a:rPr dirty="0" spc="35"/>
              <a:t>a</a:t>
            </a:r>
            <a:r>
              <a:rPr dirty="0"/>
              <a:t>l</a:t>
            </a:r>
            <a:r>
              <a:rPr dirty="0" spc="-70"/>
              <a:t> </a:t>
            </a:r>
            <a:r>
              <a:rPr dirty="0" spc="-30"/>
              <a:t>s</a:t>
            </a:r>
            <a:r>
              <a:rPr dirty="0"/>
              <a:t>ec</a:t>
            </a:r>
            <a:r>
              <a:rPr dirty="0" spc="-10"/>
              <a:t>t</a:t>
            </a:r>
            <a:r>
              <a:rPr dirty="0" spc="35"/>
              <a:t>i</a:t>
            </a:r>
            <a:r>
              <a:rPr dirty="0" spc="20"/>
              <a:t>o</a:t>
            </a:r>
            <a:r>
              <a:rPr dirty="0" spc="25"/>
              <a:t>n</a:t>
            </a:r>
            <a:r>
              <a:rPr dirty="0"/>
              <a:t>&gt;  </a:t>
            </a:r>
            <a:r>
              <a:rPr dirty="0" spc="-5"/>
              <a:t>Flag[1]=0;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pc="-5"/>
              <a:t>&lt;</a:t>
            </a:r>
            <a:r>
              <a:rPr dirty="0" spc="-25"/>
              <a:t>r</a:t>
            </a:r>
            <a:r>
              <a:rPr dirty="0"/>
              <a:t>e</a:t>
            </a:r>
            <a:r>
              <a:rPr dirty="0" spc="-10"/>
              <a:t>m</a:t>
            </a:r>
            <a:r>
              <a:rPr dirty="0" spc="35"/>
              <a:t>ai</a:t>
            </a:r>
            <a:r>
              <a:rPr dirty="0" spc="25"/>
              <a:t>nd</a:t>
            </a:r>
            <a:r>
              <a:rPr dirty="0"/>
              <a:t>er</a:t>
            </a:r>
            <a:r>
              <a:rPr dirty="0" spc="-125"/>
              <a:t> </a:t>
            </a:r>
            <a:r>
              <a:rPr dirty="0" spc="-30"/>
              <a:t>s</a:t>
            </a:r>
            <a:r>
              <a:rPr dirty="0"/>
              <a:t>ec</a:t>
            </a:r>
            <a:r>
              <a:rPr dirty="0" spc="-10"/>
              <a:t>t</a:t>
            </a:r>
            <a:r>
              <a:rPr dirty="0" spc="35"/>
              <a:t>i</a:t>
            </a:r>
            <a:r>
              <a:rPr dirty="0" spc="20"/>
              <a:t>o</a:t>
            </a:r>
            <a:r>
              <a:rPr dirty="0" spc="25"/>
              <a:t>n</a:t>
            </a:r>
            <a:r>
              <a:rPr dirty="0"/>
              <a:t>&gt;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while(1);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00" y="461010"/>
            <a:ext cx="28479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25206"/>
            <a:ext cx="7969884" cy="336359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-5">
                <a:latin typeface="Calibri"/>
                <a:cs typeface="Calibri"/>
              </a:rPr>
              <a:t>It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synchronization</a:t>
            </a:r>
            <a:r>
              <a:rPr dirty="0" sz="2750" spc="3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tool.</a:t>
            </a:r>
            <a:endParaRPr sz="2750">
              <a:latin typeface="Calibri"/>
              <a:cs typeface="Calibri"/>
            </a:endParaRPr>
          </a:p>
          <a:p>
            <a:pPr marL="355600" marR="5080" indent="-343535">
              <a:lnSpc>
                <a:spcPct val="101299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15">
                <a:latin typeface="Calibri"/>
                <a:cs typeface="Calibri"/>
              </a:rPr>
              <a:t>A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semaphore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S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an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integer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variable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that,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apart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from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initialization,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is </a:t>
            </a:r>
            <a:r>
              <a:rPr dirty="0" sz="2750">
                <a:latin typeface="Calibri"/>
                <a:cs typeface="Calibri"/>
              </a:rPr>
              <a:t>accessed only </a:t>
            </a:r>
            <a:r>
              <a:rPr dirty="0" sz="2750" spc="-15">
                <a:latin typeface="Calibri"/>
                <a:cs typeface="Calibri"/>
              </a:rPr>
              <a:t>through</a:t>
            </a:r>
            <a:r>
              <a:rPr dirty="0" sz="2750" spc="-10">
                <a:latin typeface="Calibri"/>
                <a:cs typeface="Calibri"/>
              </a:rPr>
              <a:t> two </a:t>
            </a:r>
            <a:r>
              <a:rPr dirty="0" sz="2750" spc="-15">
                <a:latin typeface="Calibri"/>
                <a:cs typeface="Calibri"/>
              </a:rPr>
              <a:t>standard 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atomic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operations:</a:t>
            </a:r>
            <a:r>
              <a:rPr dirty="0" sz="2750" spc="204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wait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()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signal</a:t>
            </a:r>
            <a:r>
              <a:rPr dirty="0" sz="2750" spc="23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().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-15">
                <a:latin typeface="Calibri"/>
                <a:cs typeface="Calibri"/>
              </a:rPr>
              <a:t>Wait()-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test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–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also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called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P(proberen)semaphore</a:t>
            </a:r>
            <a:endParaRPr sz="2750">
              <a:latin typeface="Calibri"/>
              <a:cs typeface="Calibri"/>
            </a:endParaRPr>
          </a:p>
          <a:p>
            <a:pPr marL="355600" marR="804545" indent="-343535">
              <a:lnSpc>
                <a:spcPct val="1024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-10">
                <a:latin typeface="Calibri"/>
                <a:cs typeface="Calibri"/>
              </a:rPr>
              <a:t>Signal()-</a:t>
            </a:r>
            <a:r>
              <a:rPr dirty="0" sz="2750" spc="-5">
                <a:latin typeface="Calibri"/>
                <a:cs typeface="Calibri"/>
              </a:rPr>
              <a:t> to </a:t>
            </a:r>
            <a:r>
              <a:rPr dirty="0" sz="2750">
                <a:latin typeface="Calibri"/>
                <a:cs typeface="Calibri"/>
              </a:rPr>
              <a:t>increment </a:t>
            </a:r>
            <a:r>
              <a:rPr dirty="0" sz="2750" spc="10">
                <a:latin typeface="Calibri"/>
                <a:cs typeface="Calibri"/>
              </a:rPr>
              <a:t>– </a:t>
            </a:r>
            <a:r>
              <a:rPr dirty="0" sz="2750" spc="-5">
                <a:latin typeface="Calibri"/>
                <a:cs typeface="Calibri"/>
              </a:rPr>
              <a:t>also </a:t>
            </a:r>
            <a:r>
              <a:rPr dirty="0" sz="2750">
                <a:latin typeface="Calibri"/>
                <a:cs typeface="Calibri"/>
              </a:rPr>
              <a:t>called V(verhogen)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semaphore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00" y="461010"/>
            <a:ext cx="28479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563753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Definition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for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wait()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and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signal()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018" y="2650273"/>
            <a:ext cx="2693631" cy="16503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777" y="2535296"/>
            <a:ext cx="1689197" cy="1492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64" y="461010"/>
            <a:ext cx="14211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Us</a:t>
            </a:r>
            <a:r>
              <a:rPr dirty="0" spc="-10"/>
              <a:t>a</a:t>
            </a:r>
            <a:r>
              <a:rPr dirty="0" spc="20"/>
              <a:t>g</a:t>
            </a:r>
            <a:r>
              <a:rPr dirty="0" spc="1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4813300" cy="118872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5">
                <a:latin typeface="Calibri"/>
                <a:cs typeface="Calibri"/>
              </a:rPr>
              <a:t>Binary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Semaphores/Mutex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oun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g</a:t>
            </a:r>
            <a:r>
              <a:rPr dirty="0" sz="3200" spc="-22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40">
                <a:latin typeface="Calibri"/>
                <a:cs typeface="Calibri"/>
              </a:rPr>
              <a:t>aph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The</a:t>
            </a:r>
            <a:r>
              <a:rPr dirty="0" spc="-55"/>
              <a:t> </a:t>
            </a:r>
            <a:r>
              <a:rPr dirty="0" spc="10"/>
              <a:t>Dining</a:t>
            </a:r>
            <a:r>
              <a:rPr dirty="0" spc="-85"/>
              <a:t> </a:t>
            </a:r>
            <a:r>
              <a:rPr dirty="0" spc="5"/>
              <a:t>philosophers</a:t>
            </a:r>
            <a:r>
              <a:rPr dirty="0" spc="-185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26298"/>
            <a:ext cx="8013700" cy="35299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3535">
              <a:lnSpc>
                <a:spcPct val="102000"/>
              </a:lnSpc>
              <a:spcBef>
                <a:spcPts val="60"/>
              </a:spcBef>
              <a:buFont typeface="Arial MT"/>
              <a:buChar char="•"/>
              <a:tabLst>
                <a:tab pos="355600" algn="l"/>
                <a:tab pos="356235" algn="l"/>
                <a:tab pos="1946910" algn="l"/>
                <a:tab pos="2726690" algn="l"/>
                <a:tab pos="2869565" algn="l"/>
                <a:tab pos="3121660" algn="l"/>
                <a:tab pos="3183890" algn="l"/>
                <a:tab pos="5755005" algn="l"/>
              </a:tabLst>
            </a:pPr>
            <a:r>
              <a:rPr dirty="0" sz="2400" spc="-35">
                <a:latin typeface="Times New Roman"/>
                <a:cs typeface="Times New Roman"/>
              </a:rPr>
              <a:t>“</a:t>
            </a:r>
            <a:r>
              <a:rPr dirty="0" sz="2750" spc="-35">
                <a:latin typeface="Times New Roman"/>
                <a:cs typeface="Times New Roman"/>
              </a:rPr>
              <a:t>Five</a:t>
            </a:r>
            <a:r>
              <a:rPr dirty="0" sz="2750" spc="30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philosophers	</a:t>
            </a:r>
            <a:r>
              <a:rPr dirty="0" sz="2750" spc="-35">
                <a:latin typeface="Times New Roman"/>
                <a:cs typeface="Times New Roman"/>
              </a:rPr>
              <a:t>sit</a:t>
            </a:r>
            <a:r>
              <a:rPr dirty="0" sz="2750" spc="114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around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table,</a:t>
            </a:r>
            <a:r>
              <a:rPr dirty="0" sz="2750" spc="27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which</a:t>
            </a:r>
            <a:r>
              <a:rPr dirty="0" sz="2750" spc="170">
                <a:latin typeface="Times New Roman"/>
                <a:cs typeface="Times New Roman"/>
              </a:rPr>
              <a:t> </a:t>
            </a:r>
            <a:r>
              <a:rPr dirty="0" sz="2750" spc="-40">
                <a:latin typeface="Times New Roman"/>
                <a:cs typeface="Times New Roman"/>
              </a:rPr>
              <a:t>is</a:t>
            </a:r>
            <a:r>
              <a:rPr dirty="0" sz="2750" spc="10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set 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with</a:t>
            </a:r>
            <a:r>
              <a:rPr dirty="0" sz="2750" spc="16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5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plates</a:t>
            </a:r>
            <a:r>
              <a:rPr dirty="0" sz="2750" spc="25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(one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for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each</a:t>
            </a:r>
            <a:r>
              <a:rPr dirty="0" sz="2750" spc="16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philosopher),</a:t>
            </a:r>
            <a:r>
              <a:rPr dirty="0" sz="2750" spc="33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5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chopsticks, </a:t>
            </a:r>
            <a:r>
              <a:rPr dirty="0" sz="2750" spc="-67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</a:t>
            </a:r>
            <a:r>
              <a:rPr dirty="0" sz="2750" spc="3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bowl</a:t>
            </a:r>
            <a:r>
              <a:rPr dirty="0" sz="2750" spc="12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of</a:t>
            </a:r>
            <a:r>
              <a:rPr dirty="0" sz="2750" spc="45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rice.		</a:t>
            </a:r>
            <a:r>
              <a:rPr dirty="0" sz="2750">
                <a:latin typeface="Times New Roman"/>
                <a:cs typeface="Times New Roman"/>
              </a:rPr>
              <a:t>Each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philosopher	</a:t>
            </a:r>
            <a:r>
              <a:rPr dirty="0" sz="2750" spc="-20">
                <a:latin typeface="Times New Roman"/>
                <a:cs typeface="Times New Roman"/>
              </a:rPr>
              <a:t>alternately 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thinks</a:t>
            </a:r>
            <a:r>
              <a:rPr dirty="0" sz="2750" spc="114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114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eats.	</a:t>
            </a:r>
            <a:r>
              <a:rPr dirty="0" sz="2750" spc="-85">
                <a:latin typeface="Times New Roman"/>
                <a:cs typeface="Times New Roman"/>
              </a:rPr>
              <a:t>To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eat,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Times New Roman"/>
                <a:cs typeface="Times New Roman"/>
              </a:rPr>
              <a:t>he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needs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two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chopsticks 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next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to</a:t>
            </a:r>
            <a:r>
              <a:rPr dirty="0" sz="2750" spc="105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his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plate.		</a:t>
            </a:r>
            <a:r>
              <a:rPr dirty="0" sz="2750" spc="-5">
                <a:latin typeface="Times New Roman"/>
                <a:cs typeface="Times New Roman"/>
              </a:rPr>
              <a:t>When </a:t>
            </a:r>
            <a:r>
              <a:rPr dirty="0" sz="2750" spc="-20">
                <a:latin typeface="Times New Roman"/>
                <a:cs typeface="Times New Roman"/>
              </a:rPr>
              <a:t>finished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eating,</a:t>
            </a:r>
            <a:r>
              <a:rPr dirty="0" sz="2750" spc="-15">
                <a:latin typeface="Times New Roman"/>
                <a:cs typeface="Times New Roman"/>
              </a:rPr>
              <a:t> </a:t>
            </a:r>
            <a:r>
              <a:rPr dirty="0" sz="2750" spc="25">
                <a:latin typeface="Times New Roman"/>
                <a:cs typeface="Times New Roman"/>
              </a:rPr>
              <a:t>he </a:t>
            </a:r>
            <a:r>
              <a:rPr dirty="0" sz="2750">
                <a:latin typeface="Times New Roman"/>
                <a:cs typeface="Times New Roman"/>
              </a:rPr>
              <a:t>puts </a:t>
            </a:r>
            <a:r>
              <a:rPr dirty="0" sz="2750" spc="10">
                <a:latin typeface="Times New Roman"/>
                <a:cs typeface="Times New Roman"/>
              </a:rPr>
              <a:t>the 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chopsticks	</a:t>
            </a:r>
            <a:r>
              <a:rPr dirty="0" sz="2750" spc="-15">
                <a:latin typeface="Times New Roman"/>
                <a:cs typeface="Times New Roman"/>
              </a:rPr>
              <a:t>back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on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the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30">
                <a:latin typeface="Times New Roman"/>
                <a:cs typeface="Times New Roman"/>
              </a:rPr>
              <a:t>table,</a:t>
            </a:r>
            <a:r>
              <a:rPr dirty="0" sz="2750" spc="265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2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continues</a:t>
            </a:r>
            <a:r>
              <a:rPr dirty="0" sz="2750" spc="17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thinking.”</a:t>
            </a:r>
            <a:endParaRPr sz="2750">
              <a:latin typeface="Times New Roman"/>
              <a:cs typeface="Times New Roman"/>
            </a:endParaRPr>
          </a:p>
          <a:p>
            <a:pPr marL="355600" marR="1052830" indent="-343535">
              <a:lnSpc>
                <a:spcPct val="10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-10">
                <a:latin typeface="Times New Roman"/>
                <a:cs typeface="Times New Roman"/>
              </a:rPr>
              <a:t>Philosophers</a:t>
            </a:r>
            <a:r>
              <a:rPr dirty="0" sz="2750" spc="31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are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processes,</a:t>
            </a:r>
            <a:r>
              <a:rPr dirty="0" sz="2750" spc="33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and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chopsticks</a:t>
            </a:r>
            <a:r>
              <a:rPr dirty="0" sz="2750" spc="32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are </a:t>
            </a:r>
            <a:r>
              <a:rPr dirty="0" sz="2750" spc="-670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Times New Roman"/>
                <a:cs typeface="Times New Roman"/>
              </a:rPr>
              <a:t>resources.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583" y="461010"/>
            <a:ext cx="51282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Concurrent</a:t>
            </a:r>
            <a:r>
              <a:rPr dirty="0" spc="-30"/>
              <a:t> </a:t>
            </a:r>
            <a:r>
              <a:rPr dirty="0" spc="-5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932420" cy="36461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355600" marR="511809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The </a:t>
            </a:r>
            <a:r>
              <a:rPr dirty="0" sz="3200" spc="5">
                <a:latin typeface="Calibri"/>
                <a:cs typeface="Calibri"/>
              </a:rPr>
              <a:t>concurrent processing is </a:t>
            </a:r>
            <a:r>
              <a:rPr dirty="0" sz="3200" spc="30">
                <a:latin typeface="Calibri"/>
                <a:cs typeface="Calibri"/>
              </a:rPr>
              <a:t>done </a:t>
            </a:r>
            <a:r>
              <a:rPr dirty="0" sz="3200" spc="25">
                <a:latin typeface="Calibri"/>
                <a:cs typeface="Calibri"/>
              </a:rPr>
              <a:t>by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ich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oo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20">
                <a:latin typeface="Calibri"/>
                <a:cs typeface="Calibri"/>
              </a:rPr>
              <a:t>v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229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na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algn="just" marL="355600" marR="5080" indent="-343535">
              <a:lnSpc>
                <a:spcPts val="3829"/>
              </a:lnSpc>
              <a:spcBef>
                <a:spcPts val="82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They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information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exchanged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between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them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done </a:t>
            </a:r>
            <a:r>
              <a:rPr dirty="0" sz="3200">
                <a:latin typeface="Calibri"/>
                <a:cs typeface="Calibri"/>
              </a:rPr>
              <a:t>either through shared memory </a:t>
            </a:r>
            <a:r>
              <a:rPr dirty="0" sz="3200" spc="10">
                <a:latin typeface="Calibri"/>
                <a:cs typeface="Calibri"/>
              </a:rPr>
              <a:t>concept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of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message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passing</a:t>
            </a:r>
            <a:endParaRPr sz="3200">
              <a:latin typeface="Calibri"/>
              <a:cs typeface="Calibri"/>
            </a:endParaRPr>
          </a:p>
          <a:p>
            <a:pPr algn="just" marL="355600" marR="260350" indent="-343535">
              <a:lnSpc>
                <a:spcPct val="101699"/>
              </a:lnSpc>
              <a:spcBef>
                <a:spcPts val="55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Concurrent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access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shared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data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result </a:t>
            </a:r>
            <a:r>
              <a:rPr dirty="0" sz="3200" spc="-71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data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inconsistency.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The</a:t>
            </a:r>
            <a:r>
              <a:rPr dirty="0" spc="-55"/>
              <a:t> </a:t>
            </a:r>
            <a:r>
              <a:rPr dirty="0" spc="10"/>
              <a:t>Dining</a:t>
            </a:r>
            <a:r>
              <a:rPr dirty="0" spc="-85"/>
              <a:t> </a:t>
            </a:r>
            <a:r>
              <a:rPr dirty="0" spc="5"/>
              <a:t>philosophers</a:t>
            </a:r>
            <a:r>
              <a:rPr dirty="0" spc="-185"/>
              <a:t> </a:t>
            </a:r>
            <a:r>
              <a:rPr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24180"/>
            <a:ext cx="6858000" cy="45003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The</a:t>
            </a:r>
            <a:r>
              <a:rPr dirty="0" spc="-55"/>
              <a:t> </a:t>
            </a:r>
            <a:r>
              <a:rPr dirty="0" spc="10"/>
              <a:t>Dining</a:t>
            </a:r>
            <a:r>
              <a:rPr dirty="0" spc="-85"/>
              <a:t> </a:t>
            </a:r>
            <a:r>
              <a:rPr dirty="0" spc="5"/>
              <a:t>philosophers</a:t>
            </a:r>
            <a:r>
              <a:rPr dirty="0" spc="-185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8011795" cy="323977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450850" indent="-438784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450850" algn="l"/>
                <a:tab pos="451484" algn="l"/>
              </a:tabLst>
            </a:pPr>
            <a:r>
              <a:rPr dirty="0" sz="3200" spc="15">
                <a:latin typeface="Calibri"/>
                <a:cs typeface="Calibri"/>
              </a:rPr>
              <a:t>Methods:</a:t>
            </a:r>
            <a:endParaRPr sz="3200">
              <a:latin typeface="Calibri"/>
              <a:cs typeface="Calibri"/>
            </a:endParaRPr>
          </a:p>
          <a:p>
            <a:pPr lvl="1" marL="355600" marR="5080">
              <a:lnSpc>
                <a:spcPct val="100800"/>
              </a:lnSpc>
              <a:spcBef>
                <a:spcPts val="710"/>
              </a:spcBef>
              <a:buChar char="–"/>
              <a:tabLst>
                <a:tab pos="651510" algn="l"/>
              </a:tabLst>
            </a:pPr>
            <a:r>
              <a:rPr dirty="0" sz="3200" spc="-5">
                <a:latin typeface="Calibri"/>
                <a:cs typeface="Calibri"/>
              </a:rPr>
              <a:t>start_eating(i): </a:t>
            </a:r>
            <a:r>
              <a:rPr dirty="0" sz="3200" spc="5">
                <a:latin typeface="Calibri"/>
                <a:cs typeface="Calibri"/>
              </a:rPr>
              <a:t>if chopsticks[i] </a:t>
            </a:r>
            <a:r>
              <a:rPr dirty="0" sz="3200" spc="10">
                <a:latin typeface="Calibri"/>
                <a:cs typeface="Calibri"/>
              </a:rPr>
              <a:t>&lt; </a:t>
            </a:r>
            <a:r>
              <a:rPr dirty="0" sz="3200" spc="15">
                <a:latin typeface="Calibri"/>
                <a:cs typeface="Calibri"/>
              </a:rPr>
              <a:t>2, </a:t>
            </a:r>
            <a:r>
              <a:rPr dirty="0" sz="3200">
                <a:latin typeface="Calibri"/>
                <a:cs typeface="Calibri"/>
              </a:rPr>
              <a:t>then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philosopher</a:t>
            </a:r>
            <a:r>
              <a:rPr dirty="0" sz="3200" spc="-19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must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wait;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otherwise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decrement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35">
                <a:latin typeface="Calibri"/>
                <a:cs typeface="Calibri"/>
              </a:rPr>
              <a:t>p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30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ick</a:t>
            </a:r>
            <a:r>
              <a:rPr dirty="0" sz="3200" spc="-25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35">
                <a:latin typeface="Calibri"/>
                <a:cs typeface="Calibri"/>
              </a:rPr>
              <a:t>un</a:t>
            </a:r>
            <a:r>
              <a:rPr dirty="0" sz="3200" spc="-30">
                <a:latin typeface="Calibri"/>
                <a:cs typeface="Calibri"/>
              </a:rPr>
              <a:t>t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,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an</a:t>
            </a:r>
            <a:r>
              <a:rPr dirty="0" sz="3200" spc="10">
                <a:latin typeface="Calibri"/>
                <a:cs typeface="Calibri"/>
              </a:rPr>
              <a:t>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lvl="1" marL="355600" marR="262890">
              <a:lnSpc>
                <a:spcPct val="100000"/>
              </a:lnSpc>
              <a:spcBef>
                <a:spcPts val="740"/>
              </a:spcBef>
              <a:buChar char="–"/>
              <a:tabLst>
                <a:tab pos="651510" algn="l"/>
              </a:tabLst>
            </a:pP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25">
                <a:latin typeface="Calibri"/>
                <a:cs typeface="Calibri"/>
              </a:rPr>
              <a:t>_e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(i)</a:t>
            </a:r>
            <a:r>
              <a:rPr dirty="0" sz="3200" spc="5">
                <a:latin typeface="Calibri"/>
                <a:cs typeface="Calibri"/>
              </a:rPr>
              <a:t>: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 spc="40">
                <a:latin typeface="Calibri"/>
                <a:cs typeface="Calibri"/>
              </a:rPr>
              <a:t>hb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ri</a:t>
            </a:r>
            <a:r>
              <a:rPr dirty="0" sz="3200" spc="45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g  </a:t>
            </a:r>
            <a:r>
              <a:rPr dirty="0" sz="3200">
                <a:latin typeface="Calibri"/>
                <a:cs typeface="Calibri"/>
              </a:rPr>
              <a:t>chopstickscounts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19710"/>
            <a:ext cx="3686175" cy="64643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v</a:t>
            </a:r>
            <a:r>
              <a:rPr dirty="0" sz="3200" spc="5">
                <a:latin typeface="Calibri"/>
                <a:cs typeface="Calibri"/>
              </a:rPr>
              <a:t>oid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Philosopher</a:t>
            </a:r>
            <a:endParaRPr sz="32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spcBef>
                <a:spcPts val="745"/>
              </a:spcBef>
            </a:pPr>
            <a:r>
              <a:rPr dirty="0" sz="3200" spc="5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200" spc="10">
                <a:latin typeface="Calibri"/>
                <a:cs typeface="Calibri"/>
              </a:rPr>
              <a:t>while(1)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3200" spc="5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07950" marR="5080" indent="85725">
              <a:lnSpc>
                <a:spcPct val="120300"/>
              </a:lnSpc>
              <a:spcBef>
                <a:spcPts val="35"/>
              </a:spcBef>
            </a:pPr>
            <a:r>
              <a:rPr dirty="0" sz="3200" spc="-10">
                <a:latin typeface="Calibri"/>
                <a:cs typeface="Calibri"/>
              </a:rPr>
              <a:t>take_fork[i]; 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take_fork[ </a:t>
            </a:r>
            <a:r>
              <a:rPr dirty="0" sz="3200" spc="5">
                <a:latin typeface="Calibri"/>
                <a:cs typeface="Calibri"/>
              </a:rPr>
              <a:t>(i+1) </a:t>
            </a:r>
            <a:r>
              <a:rPr dirty="0" sz="3200" spc="20">
                <a:latin typeface="Calibri"/>
                <a:cs typeface="Calibri"/>
              </a:rPr>
              <a:t>% </a:t>
            </a:r>
            <a:r>
              <a:rPr dirty="0" sz="3200" spc="15">
                <a:latin typeface="Calibri"/>
                <a:cs typeface="Calibri"/>
              </a:rPr>
              <a:t>5] </a:t>
            </a:r>
            <a:r>
              <a:rPr dirty="0" sz="3200" spc="5">
                <a:latin typeface="Calibri"/>
                <a:cs typeface="Calibri"/>
              </a:rPr>
              <a:t>;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EATING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THE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NOODLE</a:t>
            </a:r>
            <a:endParaRPr sz="3200">
              <a:latin typeface="Calibri"/>
              <a:cs typeface="Calibri"/>
            </a:endParaRPr>
          </a:p>
          <a:p>
            <a:pPr marL="193675" marR="76835" indent="-85725">
              <a:lnSpc>
                <a:spcPts val="4580"/>
              </a:lnSpc>
              <a:spcBef>
                <a:spcPts val="275"/>
              </a:spcBef>
            </a:pPr>
            <a:r>
              <a:rPr dirty="0" sz="3200" spc="5">
                <a:latin typeface="Calibri"/>
                <a:cs typeface="Calibri"/>
              </a:rPr>
              <a:t>put_fork[i];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put_fork[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(i+1)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%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5]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spcBef>
                <a:spcPts val="545"/>
              </a:spcBef>
            </a:pPr>
            <a:r>
              <a:rPr dirty="0" sz="3200" spc="15">
                <a:latin typeface="Calibri"/>
                <a:cs typeface="Calibri"/>
              </a:rPr>
              <a:t>THINKING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740"/>
              </a:spcBef>
              <a:tabLst>
                <a:tab pos="508000" algn="l"/>
              </a:tabLst>
            </a:pPr>
            <a:r>
              <a:rPr dirty="0" sz="3200" spc="5">
                <a:latin typeface="Calibri"/>
                <a:cs typeface="Calibri"/>
              </a:rPr>
              <a:t>}	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959" y="461010"/>
            <a:ext cx="19208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So</a:t>
            </a:r>
            <a:r>
              <a:rPr dirty="0" spc="15"/>
              <a:t>l</a:t>
            </a:r>
            <a:r>
              <a:rPr dirty="0" spc="10"/>
              <a:t>u</a:t>
            </a:r>
            <a:r>
              <a:rPr dirty="0" spc="20"/>
              <a:t>t</a:t>
            </a:r>
            <a:r>
              <a:rPr dirty="0" spc="30"/>
              <a:t>i</a:t>
            </a:r>
            <a:r>
              <a:rPr dirty="0" spc="1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190105" cy="35413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8034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libri"/>
                <a:cs typeface="Calibri"/>
              </a:rPr>
              <a:t>One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simple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solution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represent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each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ick</a:t>
            </a:r>
            <a:r>
              <a:rPr dirty="0" sz="3200" spc="-18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15">
                <a:latin typeface="Calibri"/>
                <a:cs typeface="Calibri"/>
              </a:rPr>
              <a:t>h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40">
                <a:latin typeface="Calibri"/>
                <a:cs typeface="Calibri"/>
              </a:rPr>
              <a:t>aph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5">
                <a:latin typeface="Calibri"/>
                <a:cs typeface="Calibri"/>
              </a:rPr>
              <a:t>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philosopher</a:t>
            </a:r>
            <a:r>
              <a:rPr dirty="0" sz="3200" spc="-2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tries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to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grab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chopstick</a:t>
            </a:r>
            <a:r>
              <a:rPr dirty="0" sz="3200" spc="-17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executing </a:t>
            </a:r>
            <a:r>
              <a:rPr dirty="0" sz="3200" spc="10">
                <a:latin typeface="Calibri"/>
                <a:cs typeface="Calibri"/>
              </a:rPr>
              <a:t>a </a:t>
            </a:r>
            <a:r>
              <a:rPr dirty="0" sz="3200" spc="20">
                <a:latin typeface="Calibri"/>
                <a:cs typeface="Calibri"/>
              </a:rPr>
              <a:t>wait </a:t>
            </a:r>
            <a:r>
              <a:rPr dirty="0" sz="3200" spc="5">
                <a:latin typeface="Calibri"/>
                <a:cs typeface="Calibri"/>
              </a:rPr>
              <a:t>() operation </a:t>
            </a:r>
            <a:r>
              <a:rPr dirty="0" sz="3200" spc="20">
                <a:latin typeface="Calibri"/>
                <a:cs typeface="Calibri"/>
              </a:rPr>
              <a:t>on </a:t>
            </a:r>
            <a:r>
              <a:rPr dirty="0" sz="3200" spc="15">
                <a:latin typeface="Calibri"/>
                <a:cs typeface="Calibri"/>
              </a:rPr>
              <a:t>that 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semaphore;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he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releases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his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chopsticks</a:t>
            </a:r>
            <a:r>
              <a:rPr dirty="0" sz="3200" spc="-18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by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executing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15">
                <a:latin typeface="Calibri"/>
                <a:cs typeface="Calibri"/>
              </a:rPr>
              <a:t>signal() </a:t>
            </a:r>
            <a:r>
              <a:rPr dirty="0" sz="3200" spc="5">
                <a:latin typeface="Calibri"/>
                <a:cs typeface="Calibri"/>
              </a:rPr>
              <a:t>operation </a:t>
            </a:r>
            <a:r>
              <a:rPr dirty="0" sz="3200" spc="25">
                <a:latin typeface="Calibri"/>
                <a:cs typeface="Calibri"/>
              </a:rPr>
              <a:t>on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app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5">
                <a:latin typeface="Calibri"/>
                <a:cs typeface="Calibri"/>
              </a:rPr>
              <a:t>ri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229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40">
                <a:latin typeface="Calibri"/>
                <a:cs typeface="Calibri"/>
              </a:rPr>
              <a:t>aph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009" y="17843"/>
            <a:ext cx="18846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s</a:t>
            </a:r>
            <a:r>
              <a:rPr dirty="0"/>
              <a:t>o</a:t>
            </a:r>
            <a:r>
              <a:rPr dirty="0" spc="30"/>
              <a:t>l</a:t>
            </a:r>
            <a:r>
              <a:rPr dirty="0" spc="10"/>
              <a:t>u</a:t>
            </a:r>
            <a:r>
              <a:rPr dirty="0" spc="20"/>
              <a:t>t</a:t>
            </a:r>
            <a:r>
              <a:rPr dirty="0" spc="30"/>
              <a:t>i</a:t>
            </a:r>
            <a:r>
              <a:rPr dirty="0" spc="1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677799"/>
            <a:ext cx="3905250" cy="58820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libri"/>
                <a:cs typeface="Calibri"/>
              </a:rPr>
              <a:t>void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Philosopher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740"/>
              </a:spcBef>
            </a:pPr>
            <a:r>
              <a:rPr dirty="0" sz="3200" spc="5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815"/>
              </a:spcBef>
            </a:pPr>
            <a:r>
              <a:rPr dirty="0" sz="3200" spc="10">
                <a:latin typeface="Calibri"/>
                <a:cs typeface="Calibri"/>
              </a:rPr>
              <a:t>while(true)</a:t>
            </a:r>
            <a:endParaRPr sz="32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spcBef>
                <a:spcPts val="745"/>
              </a:spcBef>
              <a:tabLst>
                <a:tab pos="422275" algn="l"/>
              </a:tabLst>
            </a:pPr>
            <a:r>
              <a:rPr dirty="0" sz="3200" spc="5">
                <a:latin typeface="Calibri"/>
                <a:cs typeface="Calibri"/>
              </a:rPr>
              <a:t>{	</a:t>
            </a:r>
            <a:r>
              <a:rPr dirty="0" sz="3200" spc="15">
                <a:latin typeface="Calibri"/>
                <a:cs typeface="Calibri"/>
              </a:rPr>
              <a:t>wait(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F[i]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815"/>
              </a:spcBef>
            </a:pPr>
            <a:r>
              <a:rPr dirty="0" sz="3200" spc="15">
                <a:latin typeface="Calibri"/>
                <a:cs typeface="Calibri"/>
              </a:rPr>
              <a:t>wait(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F[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(i+1) </a:t>
            </a:r>
            <a:r>
              <a:rPr dirty="0" sz="3200" spc="20">
                <a:latin typeface="Calibri"/>
                <a:cs typeface="Calibri"/>
              </a:rPr>
              <a:t>%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5]);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3200" spc="35">
                <a:latin typeface="Calibri"/>
                <a:cs typeface="Calibri"/>
              </a:rPr>
              <a:t>/</a:t>
            </a:r>
            <a:r>
              <a:rPr dirty="0" sz="3200" spc="10">
                <a:latin typeface="Calibri"/>
                <a:cs typeface="Calibri"/>
              </a:rPr>
              <a:t>/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204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20">
                <a:latin typeface="Calibri"/>
                <a:cs typeface="Calibri"/>
              </a:rPr>
              <a:t>IN</a:t>
            </a:r>
            <a:r>
              <a:rPr dirty="0" sz="3200" spc="15">
                <a:latin typeface="Calibri"/>
                <a:cs typeface="Calibri"/>
              </a:rPr>
              <a:t>G</a:t>
            </a:r>
            <a:r>
              <a:rPr dirty="0" sz="3200" spc="-2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3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2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OOD</a:t>
            </a:r>
            <a:r>
              <a:rPr dirty="0" sz="3200" spc="5">
                <a:latin typeface="Calibri"/>
                <a:cs typeface="Calibri"/>
              </a:rPr>
              <a:t>LE</a:t>
            </a:r>
            <a:endParaRPr sz="32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spcBef>
                <a:spcPts val="815"/>
              </a:spcBef>
            </a:pPr>
            <a:r>
              <a:rPr dirty="0" sz="3200" spc="15">
                <a:latin typeface="Calibri"/>
                <a:cs typeface="Calibri"/>
              </a:rPr>
              <a:t>signal(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F[i]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);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745"/>
              </a:spcBef>
            </a:pPr>
            <a:r>
              <a:rPr dirty="0" sz="3200" spc="15">
                <a:latin typeface="Calibri"/>
                <a:cs typeface="Calibri"/>
              </a:rPr>
              <a:t>signal(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F[</a:t>
            </a:r>
            <a:r>
              <a:rPr dirty="0" sz="3200" spc="5">
                <a:latin typeface="Calibri"/>
                <a:cs typeface="Calibri"/>
              </a:rPr>
              <a:t> (i+1)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%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5]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)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740"/>
              </a:spcBef>
            </a:pPr>
            <a:r>
              <a:rPr dirty="0" sz="3200" spc="20">
                <a:latin typeface="Calibri"/>
                <a:cs typeface="Calibri"/>
              </a:rPr>
              <a:t>//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THINKING</a:t>
            </a:r>
            <a:endParaRPr sz="32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815"/>
              </a:spcBef>
              <a:tabLst>
                <a:tab pos="508000" algn="l"/>
              </a:tabLst>
            </a:pPr>
            <a:r>
              <a:rPr dirty="0" sz="3200" spc="5">
                <a:latin typeface="Calibri"/>
                <a:cs typeface="Calibri"/>
              </a:rPr>
              <a:t>}	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799" y="461010"/>
            <a:ext cx="60204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-50"/>
              <a:t> </a:t>
            </a:r>
            <a:r>
              <a:rPr dirty="0" spc="15"/>
              <a:t>with</a:t>
            </a:r>
            <a:r>
              <a:rPr dirty="0" spc="-110"/>
              <a:t> </a:t>
            </a:r>
            <a:r>
              <a:rPr dirty="0" spc="15"/>
              <a:t>this</a:t>
            </a:r>
            <a:r>
              <a:rPr dirty="0" spc="-114"/>
              <a:t> </a:t>
            </a:r>
            <a:r>
              <a:rPr dirty="0" spc="1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188463"/>
            <a:ext cx="8063230" cy="4428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5600" marR="5080" indent="-343535">
              <a:lnSpc>
                <a:spcPct val="1002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-70">
                <a:latin typeface="Calibri"/>
                <a:cs typeface="Calibri"/>
              </a:rPr>
              <a:t>We </a:t>
            </a:r>
            <a:r>
              <a:rPr dirty="0" sz="3200" spc="-5">
                <a:latin typeface="Calibri"/>
                <a:cs typeface="Calibri"/>
              </a:rPr>
              <a:t>have proven </a:t>
            </a:r>
            <a:r>
              <a:rPr dirty="0" sz="3200" spc="15">
                <a:latin typeface="Calibri"/>
                <a:cs typeface="Calibri"/>
              </a:rPr>
              <a:t>that </a:t>
            </a:r>
            <a:r>
              <a:rPr dirty="0" sz="3200" spc="25">
                <a:latin typeface="Calibri"/>
                <a:cs typeface="Calibri"/>
              </a:rPr>
              <a:t>no </a:t>
            </a:r>
            <a:r>
              <a:rPr dirty="0" sz="3200" spc="5">
                <a:latin typeface="Calibri"/>
                <a:cs typeface="Calibri"/>
              </a:rPr>
              <a:t>two </a:t>
            </a:r>
            <a:r>
              <a:rPr dirty="0" sz="3200" spc="20">
                <a:latin typeface="Calibri"/>
                <a:cs typeface="Calibri"/>
              </a:rPr>
              <a:t>neighboring 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philosophers </a:t>
            </a:r>
            <a:r>
              <a:rPr dirty="0" sz="3200" spc="10">
                <a:latin typeface="Calibri"/>
                <a:cs typeface="Calibri"/>
              </a:rPr>
              <a:t>can eat </a:t>
            </a:r>
            <a:r>
              <a:rPr dirty="0" sz="3200" spc="20">
                <a:latin typeface="Calibri"/>
                <a:cs typeface="Calibri"/>
              </a:rPr>
              <a:t>at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10">
                <a:latin typeface="Calibri"/>
                <a:cs typeface="Calibri"/>
              </a:rPr>
              <a:t>same </a:t>
            </a:r>
            <a:r>
              <a:rPr dirty="0" sz="3200" spc="-5">
                <a:latin typeface="Calibri"/>
                <a:cs typeface="Calibri"/>
              </a:rPr>
              <a:t>time </a:t>
            </a:r>
            <a:r>
              <a:rPr dirty="0" sz="3200" spc="25">
                <a:latin typeface="Calibri"/>
                <a:cs typeface="Calibri"/>
              </a:rPr>
              <a:t>using 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20">
                <a:latin typeface="Calibri"/>
                <a:cs typeface="Calibri"/>
              </a:rPr>
              <a:t>above </a:t>
            </a:r>
            <a:r>
              <a:rPr dirty="0" sz="3200" spc="15">
                <a:latin typeface="Calibri"/>
                <a:cs typeface="Calibri"/>
              </a:rPr>
              <a:t>solution </a:t>
            </a:r>
            <a:r>
              <a:rPr dirty="0" sz="3200" spc="-10">
                <a:latin typeface="Calibri"/>
                <a:cs typeface="Calibri"/>
              </a:rPr>
              <a:t>to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15" b="1">
                <a:latin typeface="Calibri"/>
                <a:cs typeface="Calibri"/>
              </a:rPr>
              <a:t>dining </a:t>
            </a:r>
            <a:r>
              <a:rPr dirty="0" sz="3200" spc="10" b="1">
                <a:latin typeface="Calibri"/>
                <a:cs typeface="Calibri"/>
              </a:rPr>
              <a:t>philosopher </a:t>
            </a:r>
            <a:r>
              <a:rPr dirty="0" sz="3200" spc="15" b="1">
                <a:latin typeface="Calibri"/>
                <a:cs typeface="Calibri"/>
              </a:rPr>
              <a:t> </a:t>
            </a:r>
            <a:r>
              <a:rPr dirty="0" sz="3200" spc="15" b="1">
                <a:latin typeface="Calibri"/>
                <a:cs typeface="Calibri"/>
              </a:rPr>
              <a:t>p</a:t>
            </a:r>
            <a:r>
              <a:rPr dirty="0" sz="3200" spc="-95" b="1">
                <a:latin typeface="Calibri"/>
                <a:cs typeface="Calibri"/>
              </a:rPr>
              <a:t>r</a:t>
            </a:r>
            <a:r>
              <a:rPr dirty="0" sz="3200" spc="5" b="1">
                <a:latin typeface="Calibri"/>
                <a:cs typeface="Calibri"/>
              </a:rPr>
              <a:t>o</a:t>
            </a:r>
            <a:r>
              <a:rPr dirty="0" sz="3200" spc="15" b="1">
                <a:latin typeface="Calibri"/>
                <a:cs typeface="Calibri"/>
              </a:rPr>
              <a:t>b</a:t>
            </a:r>
            <a:r>
              <a:rPr dirty="0" sz="3200" spc="30" b="1">
                <a:latin typeface="Calibri"/>
                <a:cs typeface="Calibri"/>
              </a:rPr>
              <a:t>le</a:t>
            </a:r>
            <a:r>
              <a:rPr dirty="0" sz="3200" spc="20" b="1">
                <a:latin typeface="Calibri"/>
                <a:cs typeface="Calibri"/>
              </a:rPr>
              <a:t>m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d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25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35">
                <a:latin typeface="Calibri"/>
                <a:cs typeface="Calibri"/>
              </a:rPr>
              <a:t>d</a:t>
            </a:r>
            <a:r>
              <a:rPr dirty="0" sz="3200" spc="-100">
                <a:latin typeface="Calibri"/>
                <a:cs typeface="Calibri"/>
              </a:rPr>
              <a:t>v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35">
                <a:latin typeface="Calibri"/>
                <a:cs typeface="Calibri"/>
              </a:rPr>
              <a:t>n</a:t>
            </a:r>
            <a:r>
              <a:rPr dirty="0" sz="3200" spc="-100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g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229">
                <a:latin typeface="Calibri"/>
                <a:cs typeface="Calibri"/>
              </a:rPr>
              <a:t> 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35">
                <a:latin typeface="Calibri"/>
                <a:cs typeface="Calibri"/>
              </a:rPr>
              <a:t>b</a:t>
            </a:r>
            <a:r>
              <a:rPr dirty="0" sz="3200" spc="30">
                <a:latin typeface="Calibri"/>
                <a:cs typeface="Calibri"/>
              </a:rPr>
              <a:t>o</a:t>
            </a:r>
            <a:r>
              <a:rPr dirty="0" sz="3200" spc="-25">
                <a:latin typeface="Calibri"/>
                <a:cs typeface="Calibri"/>
              </a:rPr>
              <a:t>v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15">
                <a:latin typeface="Calibri"/>
                <a:cs typeface="Calibri"/>
              </a:rPr>
              <a:t>approach </a:t>
            </a:r>
            <a:r>
              <a:rPr dirty="0" sz="3200" spc="5">
                <a:latin typeface="Calibri"/>
                <a:cs typeface="Calibri"/>
              </a:rPr>
              <a:t>is </a:t>
            </a:r>
            <a:r>
              <a:rPr dirty="0" sz="3200" spc="15">
                <a:latin typeface="Calibri"/>
                <a:cs typeface="Calibri"/>
              </a:rPr>
              <a:t>that </a:t>
            </a:r>
            <a:r>
              <a:rPr dirty="0" sz="3200" spc="5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may </a:t>
            </a:r>
            <a:r>
              <a:rPr dirty="0" sz="3200" spc="-5">
                <a:latin typeface="Calibri"/>
                <a:cs typeface="Calibri"/>
              </a:rPr>
              <a:t>result </a:t>
            </a:r>
            <a:r>
              <a:rPr dirty="0" sz="3200" spc="10">
                <a:latin typeface="Calibri"/>
                <a:cs typeface="Calibri"/>
              </a:rPr>
              <a:t>in a </a:t>
            </a:r>
            <a:r>
              <a:rPr dirty="0" sz="3200" spc="10" b="1">
                <a:latin typeface="Calibri"/>
                <a:cs typeface="Calibri"/>
              </a:rPr>
              <a:t>deadlock </a:t>
            </a:r>
            <a:r>
              <a:rPr dirty="0" sz="3200" spc="1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</a:t>
            </a:r>
            <a:r>
              <a:rPr dirty="0" sz="3200" spc="30" b="1">
                <a:latin typeface="Calibri"/>
                <a:cs typeface="Calibri"/>
              </a:rPr>
              <a:t>i</a:t>
            </a:r>
            <a:r>
              <a:rPr dirty="0" sz="3200" spc="10" b="1">
                <a:latin typeface="Calibri"/>
                <a:cs typeface="Calibri"/>
              </a:rPr>
              <a:t>tu</a:t>
            </a:r>
            <a:r>
              <a:rPr dirty="0" sz="3200" spc="-10" b="1">
                <a:latin typeface="Calibri"/>
                <a:cs typeface="Calibri"/>
              </a:rPr>
              <a:t>a</a:t>
            </a:r>
            <a:r>
              <a:rPr dirty="0" sz="3200" spc="10" b="1">
                <a:latin typeface="Calibri"/>
                <a:cs typeface="Calibri"/>
              </a:rPr>
              <a:t>t</a:t>
            </a:r>
            <a:r>
              <a:rPr dirty="0" sz="3200" spc="35" b="1">
                <a:latin typeface="Calibri"/>
                <a:cs typeface="Calibri"/>
              </a:rPr>
              <a:t>i</a:t>
            </a:r>
            <a:r>
              <a:rPr dirty="0" sz="3200" spc="5" b="1">
                <a:latin typeface="Calibri"/>
                <a:cs typeface="Calibri"/>
              </a:rPr>
              <a:t>o</a:t>
            </a:r>
            <a:r>
              <a:rPr dirty="0" sz="3200" spc="15" b="1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.</a:t>
            </a:r>
            <a:r>
              <a:rPr dirty="0" sz="3200" spc="-19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is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cc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ll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40">
                <a:latin typeface="Calibri"/>
                <a:cs typeface="Calibri"/>
              </a:rPr>
              <a:t>ph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10">
                <a:latin typeface="Calibri"/>
                <a:cs typeface="Calibri"/>
              </a:rPr>
              <a:t>ick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5">
                <a:latin typeface="Calibri"/>
                <a:cs typeface="Calibri"/>
              </a:rPr>
              <a:t>ir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f</a:t>
            </a:r>
            <a:r>
              <a:rPr dirty="0" sz="3200" spc="10">
                <a:latin typeface="Calibri"/>
                <a:cs typeface="Calibri"/>
              </a:rPr>
              <a:t>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80">
                <a:latin typeface="Calibri"/>
                <a:cs typeface="Calibri"/>
              </a:rPr>
              <a:t>f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rk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 spc="-10">
                <a:latin typeface="Calibri"/>
                <a:cs typeface="Calibri"/>
              </a:rPr>
              <a:t>time,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resulting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deadlock</a:t>
            </a:r>
            <a:r>
              <a:rPr dirty="0" sz="3200" spc="-16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situation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which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5">
                <a:latin typeface="Calibri"/>
                <a:cs typeface="Calibri"/>
              </a:rPr>
              <a:t>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ph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h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785" y="461010"/>
            <a:ext cx="46939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Solution</a:t>
            </a:r>
            <a:r>
              <a:rPr dirty="0" spc="-130"/>
              <a:t> </a:t>
            </a:r>
            <a:r>
              <a:rPr dirty="0" spc="-20"/>
              <a:t>to</a:t>
            </a:r>
            <a:r>
              <a:rPr dirty="0" spc="-55"/>
              <a:t> </a:t>
            </a:r>
            <a:r>
              <a:rPr dirty="0" spc="5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074"/>
            <a:ext cx="7963534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four </a:t>
            </a:r>
            <a:r>
              <a:rPr dirty="0" sz="2400" spc="-5">
                <a:latin typeface="Calibri"/>
                <a:cs typeface="Calibri"/>
              </a:rPr>
              <a:t>beginning </a:t>
            </a:r>
            <a:r>
              <a:rPr dirty="0" sz="2400" spc="-10">
                <a:latin typeface="Calibri"/>
                <a:cs typeface="Calibri"/>
              </a:rPr>
              <a:t>philosophers </a:t>
            </a:r>
            <a:r>
              <a:rPr dirty="0" sz="2400" spc="5">
                <a:latin typeface="Calibri"/>
                <a:cs typeface="Calibri"/>
              </a:rPr>
              <a:t>(P0, </a:t>
            </a:r>
            <a:r>
              <a:rPr dirty="0" sz="2400">
                <a:latin typeface="Calibri"/>
                <a:cs typeface="Calibri"/>
              </a:rPr>
              <a:t>P1, P2,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P3) should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choose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left </a:t>
            </a:r>
            <a:r>
              <a:rPr dirty="0" sz="2400">
                <a:latin typeface="Calibri"/>
                <a:cs typeface="Calibri"/>
              </a:rPr>
              <a:t>Fork </a:t>
            </a:r>
            <a:r>
              <a:rPr dirty="0" sz="2400" spc="-15">
                <a:latin typeface="Calibri"/>
                <a:cs typeface="Calibri"/>
              </a:rPr>
              <a:t>first, </a:t>
            </a:r>
            <a:r>
              <a:rPr dirty="0" sz="2400" spc="5">
                <a:latin typeface="Calibri"/>
                <a:cs typeface="Calibri"/>
              </a:rPr>
              <a:t>then the </a:t>
            </a:r>
            <a:r>
              <a:rPr dirty="0" sz="2400" spc="-10">
                <a:latin typeface="Calibri"/>
                <a:cs typeface="Calibri"/>
              </a:rPr>
              <a:t>right </a:t>
            </a:r>
            <a:r>
              <a:rPr dirty="0" sz="2400" spc="5">
                <a:latin typeface="Calibri"/>
                <a:cs typeface="Calibri"/>
              </a:rPr>
              <a:t>Fork, </a:t>
            </a:r>
            <a:r>
              <a:rPr dirty="0" sz="2400" spc="-10">
                <a:latin typeface="Calibri"/>
                <a:cs typeface="Calibri"/>
              </a:rPr>
              <a:t>while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philosopher </a:t>
            </a:r>
            <a:r>
              <a:rPr dirty="0" sz="2400" spc="5">
                <a:latin typeface="Calibri"/>
                <a:cs typeface="Calibri"/>
              </a:rPr>
              <a:t>(P4) should </a:t>
            </a:r>
            <a:r>
              <a:rPr dirty="0" sz="2400" spc="10">
                <a:latin typeface="Calibri"/>
                <a:cs typeface="Calibri"/>
              </a:rPr>
              <a:t>choose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right </a:t>
            </a:r>
            <a:r>
              <a:rPr dirty="0" sz="2400">
                <a:latin typeface="Calibri"/>
                <a:cs typeface="Calibri"/>
              </a:rPr>
              <a:t>Fork </a:t>
            </a:r>
            <a:r>
              <a:rPr dirty="0" sz="2400" spc="-15">
                <a:latin typeface="Calibri"/>
                <a:cs typeface="Calibri"/>
              </a:rPr>
              <a:t>first, </a:t>
            </a:r>
            <a:r>
              <a:rPr dirty="0" sz="2400" spc="5">
                <a:latin typeface="Calibri"/>
                <a:cs typeface="Calibri"/>
              </a:rPr>
              <a:t>then 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left </a:t>
            </a:r>
            <a:r>
              <a:rPr dirty="0" sz="2400" spc="-10">
                <a:latin typeface="Calibri"/>
                <a:cs typeface="Calibri"/>
              </a:rPr>
              <a:t>fork.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15">
                <a:latin typeface="Calibri"/>
                <a:cs typeface="Calibri"/>
              </a:rPr>
              <a:t>will </a:t>
            </a:r>
            <a:r>
              <a:rPr dirty="0" sz="2400" spc="-10">
                <a:latin typeface="Calibri"/>
                <a:cs typeface="Calibri"/>
              </a:rPr>
              <a:t>force </a:t>
            </a:r>
            <a:r>
              <a:rPr dirty="0" sz="2400" spc="15">
                <a:latin typeface="Calibri"/>
                <a:cs typeface="Calibri"/>
              </a:rPr>
              <a:t>P4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hold </a:t>
            </a:r>
            <a:r>
              <a:rPr dirty="0" sz="2400" spc="-10">
                <a:latin typeface="Calibri"/>
                <a:cs typeface="Calibri"/>
              </a:rPr>
              <a:t>his right </a:t>
            </a:r>
            <a:r>
              <a:rPr dirty="0" sz="2400">
                <a:latin typeface="Calibri"/>
                <a:cs typeface="Calibri"/>
              </a:rPr>
              <a:t>Fork </a:t>
            </a:r>
            <a:r>
              <a:rPr dirty="0" sz="2400" spc="-15">
                <a:latin typeface="Calibri"/>
                <a:cs typeface="Calibri"/>
              </a:rPr>
              <a:t>first </a:t>
            </a:r>
            <a:r>
              <a:rPr dirty="0" sz="2400" spc="5">
                <a:latin typeface="Calibri"/>
                <a:cs typeface="Calibri"/>
              </a:rPr>
              <a:t>because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P4's </a:t>
            </a:r>
            <a:r>
              <a:rPr dirty="0" sz="2400" spc="-10">
                <a:latin typeface="Calibri"/>
                <a:cs typeface="Calibri"/>
              </a:rPr>
              <a:t>right </a:t>
            </a:r>
            <a:r>
              <a:rPr dirty="0" sz="2400">
                <a:latin typeface="Calibri"/>
                <a:cs typeface="Calibri"/>
              </a:rPr>
              <a:t>Fork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F0, </a:t>
            </a:r>
            <a:r>
              <a:rPr dirty="0" sz="2400">
                <a:latin typeface="Calibri"/>
                <a:cs typeface="Calibri"/>
              </a:rPr>
              <a:t>which </a:t>
            </a:r>
            <a:r>
              <a:rPr dirty="0" sz="2400" spc="-15">
                <a:latin typeface="Calibri"/>
                <a:cs typeface="Calibri"/>
              </a:rPr>
              <a:t>is already </a:t>
            </a:r>
            <a:r>
              <a:rPr dirty="0" sz="2400" spc="-5">
                <a:latin typeface="Calibri"/>
                <a:cs typeface="Calibri"/>
              </a:rPr>
              <a:t>held </a:t>
            </a:r>
            <a:r>
              <a:rPr dirty="0" sz="2400" spc="5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philosopher </a:t>
            </a:r>
            <a:r>
              <a:rPr dirty="0" sz="2400" spc="15">
                <a:latin typeface="Calibri"/>
                <a:cs typeface="Calibri"/>
              </a:rPr>
              <a:t>P0 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10">
                <a:latin typeface="Calibri"/>
                <a:cs typeface="Calibri"/>
              </a:rPr>
              <a:t>whose </a:t>
            </a:r>
            <a:r>
              <a:rPr dirty="0" sz="2400" spc="-20">
                <a:latin typeface="Calibri"/>
                <a:cs typeface="Calibri"/>
              </a:rPr>
              <a:t>value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10">
                <a:latin typeface="Calibri"/>
                <a:cs typeface="Calibri"/>
              </a:rPr>
              <a:t>set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0, i.e., </a:t>
            </a:r>
            <a:r>
              <a:rPr dirty="0" sz="2400" spc="5">
                <a:latin typeface="Calibri"/>
                <a:cs typeface="Calibri"/>
              </a:rPr>
              <a:t>F0 </a:t>
            </a:r>
            <a:r>
              <a:rPr dirty="0" sz="2400" spc="-15">
                <a:latin typeface="Calibri"/>
                <a:cs typeface="Calibri"/>
              </a:rPr>
              <a:t>is already </a:t>
            </a:r>
            <a:r>
              <a:rPr dirty="0" sz="2400" spc="-10">
                <a:latin typeface="Calibri"/>
                <a:cs typeface="Calibri"/>
              </a:rPr>
              <a:t>0, </a:t>
            </a:r>
            <a:r>
              <a:rPr dirty="0" sz="2400" spc="-15">
                <a:latin typeface="Calibri"/>
                <a:cs typeface="Calibri"/>
              </a:rPr>
              <a:t>trapping </a:t>
            </a:r>
            <a:r>
              <a:rPr dirty="0" sz="2400" spc="15">
                <a:latin typeface="Calibri"/>
                <a:cs typeface="Calibri"/>
              </a:rPr>
              <a:t>P4 </a:t>
            </a:r>
            <a:r>
              <a:rPr dirty="0" sz="2400" spc="-15">
                <a:latin typeface="Calibri"/>
                <a:cs typeface="Calibri"/>
              </a:rPr>
              <a:t>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 </a:t>
            </a:r>
            <a:r>
              <a:rPr dirty="0" sz="2400" spc="-5">
                <a:latin typeface="Calibri"/>
                <a:cs typeface="Calibri"/>
              </a:rPr>
              <a:t>infinite loop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30">
                <a:latin typeface="Calibri"/>
                <a:cs typeface="Calibri"/>
              </a:rPr>
              <a:t>leaving </a:t>
            </a:r>
            <a:r>
              <a:rPr dirty="0" sz="2400">
                <a:latin typeface="Calibri"/>
                <a:cs typeface="Calibri"/>
              </a:rPr>
              <a:t>Fork </a:t>
            </a:r>
            <a:r>
              <a:rPr dirty="0" sz="2400" spc="5">
                <a:latin typeface="Calibri"/>
                <a:cs typeface="Calibri"/>
              </a:rPr>
              <a:t>F4 unoccupied. </a:t>
            </a:r>
            <a:r>
              <a:rPr dirty="0" sz="2400" spc="15">
                <a:latin typeface="Calibri"/>
                <a:cs typeface="Calibri"/>
              </a:rPr>
              <a:t>As </a:t>
            </a:r>
            <a:r>
              <a:rPr dirty="0" sz="2400">
                <a:latin typeface="Calibri"/>
                <a:cs typeface="Calibri"/>
              </a:rPr>
              <a:t>a result, </a:t>
            </a:r>
            <a:r>
              <a:rPr dirty="0" sz="2400" spc="5">
                <a:latin typeface="Calibri"/>
                <a:cs typeface="Calibri"/>
              </a:rPr>
              <a:t> because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philosopher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P3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both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left</a:t>
            </a:r>
            <a:r>
              <a:rPr dirty="0" sz="2400" spc="5">
                <a:latin typeface="Calibri"/>
                <a:cs typeface="Calibri"/>
              </a:rPr>
              <a:t> F3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right</a:t>
            </a:r>
            <a:r>
              <a:rPr dirty="0" sz="2400" spc="5">
                <a:latin typeface="Calibri"/>
                <a:cs typeface="Calibri"/>
              </a:rPr>
              <a:t> F4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Fork,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it will </a:t>
            </a:r>
            <a:r>
              <a:rPr dirty="0" sz="2400" spc="-5">
                <a:latin typeface="Calibri"/>
                <a:cs typeface="Calibri"/>
              </a:rPr>
              <a:t>begin eating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then put down both Forks </a:t>
            </a:r>
            <a:r>
              <a:rPr dirty="0" sz="2400" spc="10">
                <a:latin typeface="Calibri"/>
                <a:cs typeface="Calibri"/>
              </a:rPr>
              <a:t>once 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finished, </a:t>
            </a:r>
            <a:r>
              <a:rPr dirty="0" sz="2400" spc="-15">
                <a:latin typeface="Calibri"/>
                <a:cs typeface="Calibri"/>
              </a:rPr>
              <a:t>allowing </a:t>
            </a:r>
            <a:r>
              <a:rPr dirty="0" sz="2400" spc="-10">
                <a:latin typeface="Calibri"/>
                <a:cs typeface="Calibri"/>
              </a:rPr>
              <a:t>others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eat, </a:t>
            </a:r>
            <a:r>
              <a:rPr dirty="0" sz="2400" spc="5">
                <a:latin typeface="Calibri"/>
                <a:cs typeface="Calibri"/>
              </a:rPr>
              <a:t>thereby </a:t>
            </a:r>
            <a:r>
              <a:rPr dirty="0" sz="2400" spc="-10">
                <a:latin typeface="Calibri"/>
                <a:cs typeface="Calibri"/>
              </a:rPr>
              <a:t>resolving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deadlock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0"/>
            <a:ext cx="21120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Monitors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624522"/>
            <a:ext cx="8087995" cy="5828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high-level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synchronization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construct</a:t>
            </a:r>
            <a:r>
              <a:rPr dirty="0" sz="2000">
                <a:latin typeface="Calibri"/>
                <a:cs typeface="Calibri"/>
              </a:rPr>
              <a:t> is</a:t>
            </a:r>
            <a:r>
              <a:rPr dirty="0" sz="2000" spc="5">
                <a:latin typeface="Calibri"/>
                <a:cs typeface="Calibri"/>
              </a:rPr>
              <a:t> 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type.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 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 spc="-20">
                <a:latin typeface="Calibri"/>
                <a:cs typeface="Calibri"/>
              </a:rPr>
              <a:t>characterized </a:t>
            </a:r>
            <a:r>
              <a:rPr dirty="0" sz="2000">
                <a:latin typeface="Calibri"/>
                <a:cs typeface="Calibri"/>
              </a:rPr>
              <a:t>by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set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programmer-defined operators.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representation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consists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declarations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variables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whose </a:t>
            </a:r>
            <a:r>
              <a:rPr dirty="0" sz="2000" spc="-5">
                <a:latin typeface="Calibri"/>
                <a:cs typeface="Calibri"/>
              </a:rPr>
              <a:t>values </a:t>
            </a:r>
            <a:r>
              <a:rPr dirty="0" sz="2000" spc="-10">
                <a:latin typeface="Calibri"/>
                <a:cs typeface="Calibri"/>
              </a:rPr>
              <a:t>define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5">
                <a:latin typeface="Calibri"/>
                <a:cs typeface="Calibri"/>
              </a:rPr>
              <a:t>state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10">
                <a:latin typeface="Calibri"/>
                <a:cs typeface="Calibri"/>
              </a:rPr>
              <a:t>an </a:t>
            </a:r>
            <a:r>
              <a:rPr dirty="0" sz="2000">
                <a:latin typeface="Calibri"/>
                <a:cs typeface="Calibri"/>
              </a:rPr>
              <a:t>instance of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type, </a:t>
            </a:r>
            <a:r>
              <a:rPr dirty="0" sz="2000" spc="10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well </a:t>
            </a:r>
            <a:r>
              <a:rPr dirty="0" sz="2000" spc="10">
                <a:latin typeface="Calibri"/>
                <a:cs typeface="Calibri"/>
              </a:rPr>
              <a:t>as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bodies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15">
                <a:latin typeface="Calibri"/>
                <a:cs typeface="Calibri"/>
              </a:rPr>
              <a:t>procedures </a:t>
            </a:r>
            <a:r>
              <a:rPr dirty="0" sz="2000">
                <a:latin typeface="Calibri"/>
                <a:cs typeface="Calibri"/>
              </a:rPr>
              <a:t>or </a:t>
            </a:r>
            <a:r>
              <a:rPr dirty="0" sz="2000" spc="-5">
                <a:latin typeface="Calibri"/>
                <a:cs typeface="Calibri"/>
              </a:rPr>
              <a:t>functions </a:t>
            </a:r>
            <a:r>
              <a:rPr dirty="0" sz="2000" spc="5">
                <a:latin typeface="Calibri"/>
                <a:cs typeface="Calibri"/>
              </a:rPr>
              <a:t>that </a:t>
            </a:r>
            <a:r>
              <a:rPr dirty="0" sz="2000">
                <a:latin typeface="Calibri"/>
                <a:cs typeface="Calibri"/>
              </a:rPr>
              <a:t>implement </a:t>
            </a:r>
            <a:r>
              <a:rPr dirty="0" sz="2000" spc="-15">
                <a:latin typeface="Calibri"/>
                <a:cs typeface="Calibri"/>
              </a:rPr>
              <a:t>operations </a:t>
            </a:r>
            <a:r>
              <a:rPr dirty="0" sz="2000">
                <a:latin typeface="Calibri"/>
                <a:cs typeface="Calibri"/>
              </a:rPr>
              <a:t>on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type.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5">
                <a:latin typeface="Calibri"/>
                <a:cs typeface="Calibri"/>
              </a:rPr>
              <a:t>syntax</a:t>
            </a:r>
            <a:r>
              <a:rPr dirty="0" sz="2000">
                <a:latin typeface="Calibri"/>
                <a:cs typeface="Calibri"/>
              </a:rPr>
              <a:t> of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monitor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4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.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representation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monitor </a:t>
            </a:r>
            <a:r>
              <a:rPr dirty="0" sz="2000">
                <a:latin typeface="Calibri"/>
                <a:cs typeface="Calibri"/>
              </a:rPr>
              <a:t>type </a:t>
            </a:r>
            <a:r>
              <a:rPr dirty="0" sz="2000" spc="-5">
                <a:latin typeface="Calibri"/>
                <a:cs typeface="Calibri"/>
              </a:rPr>
              <a:t>cannot </a:t>
            </a:r>
            <a:r>
              <a:rPr dirty="0" sz="2000">
                <a:latin typeface="Calibri"/>
                <a:cs typeface="Calibri"/>
              </a:rPr>
              <a:t> be</a:t>
            </a:r>
            <a:r>
              <a:rPr dirty="0" sz="2000" spc="5">
                <a:latin typeface="Calibri"/>
                <a:cs typeface="Calibri"/>
              </a:rPr>
              <a:t> used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directly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by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various</a:t>
            </a:r>
            <a:r>
              <a:rPr dirty="0" sz="2000">
                <a:latin typeface="Calibri"/>
                <a:cs typeface="Calibri"/>
              </a:rPr>
              <a:t> processes.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Thus,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  </a:t>
            </a: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defined </a:t>
            </a:r>
            <a:r>
              <a:rPr dirty="0" sz="2000" spc="-5">
                <a:latin typeface="Calibri"/>
                <a:cs typeface="Calibri"/>
              </a:rPr>
              <a:t> within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monitor </a:t>
            </a:r>
            <a:r>
              <a:rPr dirty="0" sz="2000">
                <a:latin typeface="Calibri"/>
                <a:cs typeface="Calibri"/>
              </a:rPr>
              <a:t>can access </a:t>
            </a:r>
            <a:r>
              <a:rPr dirty="0" sz="2000" spc="-5">
                <a:latin typeface="Calibri"/>
                <a:cs typeface="Calibri"/>
              </a:rPr>
              <a:t>only </a:t>
            </a:r>
            <a:r>
              <a:rPr dirty="0" sz="2000" spc="10">
                <a:latin typeface="Calibri"/>
                <a:cs typeface="Calibri"/>
              </a:rPr>
              <a:t>those </a:t>
            </a:r>
            <a:r>
              <a:rPr dirty="0" sz="2000" spc="-5">
                <a:latin typeface="Calibri"/>
                <a:cs typeface="Calibri"/>
              </a:rPr>
              <a:t>variables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declared </a:t>
            </a:r>
            <a:r>
              <a:rPr dirty="0" sz="2000" spc="-5">
                <a:latin typeface="Calibri"/>
                <a:cs typeface="Calibri"/>
              </a:rPr>
              <a:t>locally within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 monitor and </a:t>
            </a:r>
            <a:r>
              <a:rPr dirty="0" sz="2000">
                <a:latin typeface="Calibri"/>
                <a:cs typeface="Calibri"/>
              </a:rPr>
              <a:t>its </a:t>
            </a:r>
            <a:r>
              <a:rPr dirty="0" sz="2000" spc="-10">
                <a:latin typeface="Calibri"/>
                <a:cs typeface="Calibri"/>
              </a:rPr>
              <a:t>formal </a:t>
            </a:r>
            <a:r>
              <a:rPr dirty="0" sz="2000" spc="-5">
                <a:latin typeface="Calibri"/>
                <a:cs typeface="Calibri"/>
              </a:rPr>
              <a:t>parameters. </a:t>
            </a:r>
            <a:r>
              <a:rPr dirty="0" sz="2000" spc="-20">
                <a:latin typeface="Calibri"/>
                <a:cs typeface="Calibri"/>
              </a:rPr>
              <a:t>Similarly,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local variables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accessed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by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only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procedures.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monitor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construct ensures </a:t>
            </a:r>
            <a:r>
              <a:rPr dirty="0" sz="2000" spc="5">
                <a:latin typeface="Calibri"/>
                <a:cs typeface="Calibri"/>
              </a:rPr>
              <a:t>that </a:t>
            </a:r>
            <a:r>
              <a:rPr dirty="0" sz="2000" spc="-5">
                <a:latin typeface="Calibri"/>
                <a:cs typeface="Calibri"/>
              </a:rPr>
              <a:t>only </a:t>
            </a: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spc="-15">
                <a:latin typeface="Calibri"/>
                <a:cs typeface="Calibri"/>
              </a:rPr>
              <a:t>process </a:t>
            </a:r>
            <a:r>
              <a:rPr dirty="0" sz="2000" spc="10">
                <a:latin typeface="Calibri"/>
                <a:cs typeface="Calibri"/>
              </a:rPr>
              <a:t>at a time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5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active within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monitor.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Consequently,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programmer</a:t>
            </a:r>
            <a:r>
              <a:rPr dirty="0" sz="2000" spc="-5">
                <a:latin typeface="Calibri"/>
                <a:cs typeface="Calibri"/>
              </a:rPr>
              <a:t> does</a:t>
            </a:r>
            <a:r>
              <a:rPr dirty="0" sz="2000">
                <a:latin typeface="Calibri"/>
                <a:cs typeface="Calibri"/>
              </a:rPr>
              <a:t> not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code</a:t>
            </a:r>
            <a:r>
              <a:rPr dirty="0" sz="2000">
                <a:latin typeface="Calibri"/>
                <a:cs typeface="Calibri"/>
              </a:rPr>
              <a:t> this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synchronization </a:t>
            </a:r>
            <a:r>
              <a:rPr dirty="0" sz="2000" spc="-10">
                <a:latin typeface="Calibri"/>
                <a:cs typeface="Calibri"/>
              </a:rPr>
              <a:t>constraint </a:t>
            </a:r>
            <a:r>
              <a:rPr dirty="0" sz="2000" spc="-20">
                <a:latin typeface="Calibri"/>
                <a:cs typeface="Calibri"/>
              </a:rPr>
              <a:t>explicitly. </a:t>
            </a:r>
            <a:r>
              <a:rPr dirty="0" sz="2000" spc="-30">
                <a:latin typeface="Calibri"/>
                <a:cs typeface="Calibri"/>
              </a:rPr>
              <a:t>However, </a:t>
            </a:r>
            <a:r>
              <a:rPr dirty="0" sz="2000" spc="5">
                <a:latin typeface="Calibri"/>
                <a:cs typeface="Calibri"/>
              </a:rPr>
              <a:t>the monitor </a:t>
            </a:r>
            <a:r>
              <a:rPr dirty="0" sz="2000" spc="-5">
                <a:latin typeface="Calibri"/>
                <a:cs typeface="Calibri"/>
              </a:rPr>
              <a:t>construct, </a:t>
            </a:r>
            <a:r>
              <a:rPr dirty="0" sz="2000" spc="15">
                <a:latin typeface="Calibri"/>
                <a:cs typeface="Calibri"/>
              </a:rPr>
              <a:t>as 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defined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so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60">
                <a:latin typeface="Calibri"/>
                <a:cs typeface="Calibri"/>
              </a:rPr>
              <a:t>far,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sufficiently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powerful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some 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synchronization </a:t>
            </a:r>
            <a:r>
              <a:rPr dirty="0" sz="2000" spc="-5">
                <a:latin typeface="Calibri"/>
                <a:cs typeface="Calibri"/>
              </a:rPr>
              <a:t>schemes. </a:t>
            </a:r>
            <a:r>
              <a:rPr dirty="0" sz="2000" spc="-10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this </a:t>
            </a:r>
            <a:r>
              <a:rPr dirty="0" sz="2000" spc="-5">
                <a:latin typeface="Calibri"/>
                <a:cs typeface="Calibri"/>
              </a:rPr>
              <a:t>purpose, </a:t>
            </a:r>
            <a:r>
              <a:rPr dirty="0" sz="2000" spc="5">
                <a:latin typeface="Calibri"/>
                <a:cs typeface="Calibri"/>
              </a:rPr>
              <a:t>we </a:t>
            </a:r>
            <a:r>
              <a:rPr dirty="0" sz="2000" spc="-10">
                <a:latin typeface="Calibri"/>
                <a:cs typeface="Calibri"/>
              </a:rPr>
              <a:t>need </a:t>
            </a:r>
            <a:r>
              <a:rPr dirty="0" sz="2000" spc="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define additional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synchronization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mechanisms.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These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mechanisms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provided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5">
                <a:latin typeface="Calibri"/>
                <a:cs typeface="Calibri"/>
              </a:rPr>
              <a:t> the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condition operations construct. </a:t>
            </a:r>
            <a:r>
              <a:rPr dirty="0" sz="2000" spc="15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programmer who </a:t>
            </a:r>
            <a:r>
              <a:rPr dirty="0" sz="2000" spc="-10">
                <a:latin typeface="Calibri"/>
                <a:cs typeface="Calibri"/>
              </a:rPr>
              <a:t>needs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write </a:t>
            </a:r>
            <a:r>
              <a:rPr dirty="0" sz="2000" spc="15">
                <a:latin typeface="Calibri"/>
                <a:cs typeface="Calibri"/>
              </a:rPr>
              <a:t>her 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own </a:t>
            </a:r>
            <a:r>
              <a:rPr dirty="0" sz="2000">
                <a:latin typeface="Calibri"/>
                <a:cs typeface="Calibri"/>
              </a:rPr>
              <a:t>tailor-made </a:t>
            </a:r>
            <a:r>
              <a:rPr dirty="0" sz="2000" spc="-10">
                <a:latin typeface="Calibri"/>
                <a:cs typeface="Calibri"/>
              </a:rPr>
              <a:t>synchronization </a:t>
            </a:r>
            <a:r>
              <a:rPr dirty="0" sz="2000" spc="10">
                <a:latin typeface="Calibri"/>
                <a:cs typeface="Calibri"/>
              </a:rPr>
              <a:t>scheme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define </a:t>
            </a:r>
            <a:r>
              <a:rPr dirty="0" sz="2000">
                <a:latin typeface="Calibri"/>
                <a:cs typeface="Calibri"/>
              </a:rPr>
              <a:t>one or </a:t>
            </a:r>
            <a:r>
              <a:rPr dirty="0" sz="2000" spc="5">
                <a:latin typeface="Calibri"/>
                <a:cs typeface="Calibri"/>
              </a:rPr>
              <a:t>more </a:t>
            </a:r>
            <a:r>
              <a:rPr dirty="0" sz="2000" spc="-5">
                <a:latin typeface="Calibri"/>
                <a:cs typeface="Calibri"/>
              </a:rPr>
              <a:t>variables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condition: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6687"/>
            <a:ext cx="8046084" cy="624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10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he </a:t>
            </a:r>
            <a:r>
              <a:rPr dirty="0" sz="2400" spc="-5">
                <a:latin typeface="Calibri"/>
                <a:cs typeface="Calibri"/>
              </a:rPr>
              <a:t>only </a:t>
            </a:r>
            <a:r>
              <a:rPr dirty="0" sz="2400" spc="-10">
                <a:latin typeface="Calibri"/>
                <a:cs typeface="Calibri"/>
              </a:rPr>
              <a:t>operations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can </a:t>
            </a:r>
            <a:r>
              <a:rPr dirty="0" sz="2400" spc="5">
                <a:latin typeface="Calibri"/>
                <a:cs typeface="Calibri"/>
              </a:rPr>
              <a:t>be </a:t>
            </a:r>
            <a:r>
              <a:rPr dirty="0" sz="2400" spc="-25">
                <a:latin typeface="Calibri"/>
                <a:cs typeface="Calibri"/>
              </a:rPr>
              <a:t>invoked </a:t>
            </a:r>
            <a:r>
              <a:rPr dirty="0" sz="2400">
                <a:latin typeface="Calibri"/>
                <a:cs typeface="Calibri"/>
              </a:rPr>
              <a:t>on a condition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variable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wait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signal.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operation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 spc="-15">
                <a:latin typeface="Calibri"/>
                <a:cs typeface="Calibri"/>
              </a:rPr>
              <a:t>invoking </a:t>
            </a: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 spc="-15">
                <a:latin typeface="Calibri"/>
                <a:cs typeface="Calibri"/>
              </a:rPr>
              <a:t>operation is </a:t>
            </a:r>
            <a:r>
              <a:rPr dirty="0" sz="2400" spc="10">
                <a:latin typeface="Calibri"/>
                <a:cs typeface="Calibri"/>
              </a:rPr>
              <a:t>suspended </a:t>
            </a:r>
            <a:r>
              <a:rPr dirty="0" sz="2400">
                <a:latin typeface="Calibri"/>
                <a:cs typeface="Calibri"/>
              </a:rPr>
              <a:t>until another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 spc="-25">
                <a:latin typeface="Calibri"/>
                <a:cs typeface="Calibri"/>
              </a:rPr>
              <a:t>invokes </a:t>
            </a:r>
            <a:r>
              <a:rPr dirty="0" sz="2400" spc="10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x . </a:t>
            </a:r>
            <a:r>
              <a:rPr dirty="0" sz="2400" spc="-5">
                <a:latin typeface="Calibri"/>
                <a:cs typeface="Calibri"/>
              </a:rPr>
              <a:t>signal </a:t>
            </a:r>
            <a:r>
              <a:rPr dirty="0" sz="2400" spc="5">
                <a:latin typeface="Calibri"/>
                <a:cs typeface="Calibri"/>
              </a:rPr>
              <a:t>(1 </a:t>
            </a:r>
            <a:r>
              <a:rPr dirty="0" sz="2400" spc="-15">
                <a:latin typeface="Calibri"/>
                <a:cs typeface="Calibri"/>
              </a:rPr>
              <a:t>operation </a:t>
            </a:r>
            <a:r>
              <a:rPr dirty="0" sz="2400" spc="5">
                <a:latin typeface="Calibri"/>
                <a:cs typeface="Calibri"/>
              </a:rPr>
              <a:t>resumes </a:t>
            </a:r>
            <a:r>
              <a:rPr dirty="0" sz="2400" spc="-15">
                <a:latin typeface="Calibri"/>
                <a:cs typeface="Calibri"/>
              </a:rPr>
              <a:t>exactly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one </a:t>
            </a:r>
            <a:r>
              <a:rPr dirty="0" sz="2400" spc="10">
                <a:latin typeface="Calibri"/>
                <a:cs typeface="Calibri"/>
              </a:rPr>
              <a:t>suspended </a:t>
            </a:r>
            <a:r>
              <a:rPr dirty="0" sz="2400">
                <a:latin typeface="Calibri"/>
                <a:cs typeface="Calibri"/>
              </a:rPr>
              <a:t>process. If </a:t>
            </a:r>
            <a:r>
              <a:rPr dirty="0" sz="2400" spc="5">
                <a:latin typeface="Calibri"/>
                <a:cs typeface="Calibri"/>
              </a:rPr>
              <a:t>no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10">
                <a:latin typeface="Calibri"/>
                <a:cs typeface="Calibri"/>
              </a:rPr>
              <a:t>suspended, </a:t>
            </a:r>
            <a:r>
              <a:rPr dirty="0" sz="2400" spc="5">
                <a:latin typeface="Calibri"/>
                <a:cs typeface="Calibri"/>
              </a:rPr>
              <a:t>then 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signal </a:t>
            </a:r>
            <a:r>
              <a:rPr dirty="0" sz="2400" spc="-15">
                <a:latin typeface="Calibri"/>
                <a:cs typeface="Calibri"/>
              </a:rPr>
              <a:t>operation </a:t>
            </a:r>
            <a:r>
              <a:rPr dirty="0" sz="2400" spc="-10">
                <a:latin typeface="Calibri"/>
                <a:cs typeface="Calibri"/>
              </a:rPr>
              <a:t>has </a:t>
            </a:r>
            <a:r>
              <a:rPr dirty="0" sz="2400" spc="5">
                <a:latin typeface="Calibri"/>
                <a:cs typeface="Calibri"/>
              </a:rPr>
              <a:t>no </a:t>
            </a:r>
            <a:r>
              <a:rPr dirty="0" sz="2400">
                <a:latin typeface="Calibri"/>
                <a:cs typeface="Calibri"/>
              </a:rPr>
              <a:t>effect;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is, </a:t>
            </a:r>
            <a:r>
              <a:rPr dirty="0" sz="2400" spc="5">
                <a:latin typeface="Calibri"/>
                <a:cs typeface="Calibri"/>
              </a:rPr>
              <a:t>the state </a:t>
            </a:r>
            <a:r>
              <a:rPr dirty="0" sz="2400">
                <a:latin typeface="Calibri"/>
                <a:cs typeface="Calibri"/>
              </a:rPr>
              <a:t>of x </a:t>
            </a:r>
            <a:r>
              <a:rPr dirty="0" sz="2400" spc="-15">
                <a:latin typeface="Calibri"/>
                <a:cs typeface="Calibri"/>
              </a:rPr>
              <a:t>is as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gh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8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65">
                <a:latin typeface="Calibri"/>
                <a:cs typeface="Calibri"/>
              </a:rPr>
              <a:t>x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c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ed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(F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gure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7</a:t>
            </a:r>
            <a:r>
              <a:rPr dirty="0" sz="2400" spc="-5">
                <a:latin typeface="Calibri"/>
                <a:cs typeface="Calibri"/>
              </a:rPr>
              <a:t>.</a:t>
            </a:r>
            <a:r>
              <a:rPr dirty="0" sz="2400" spc="-30">
                <a:latin typeface="Calibri"/>
                <a:cs typeface="Calibri"/>
              </a:rPr>
              <a:t>2</a:t>
            </a:r>
            <a:r>
              <a:rPr dirty="0" sz="2400" spc="-20">
                <a:latin typeface="Calibri"/>
                <a:cs typeface="Calibri"/>
              </a:rPr>
              <a:t>1</a:t>
            </a:r>
            <a:r>
              <a:rPr dirty="0" sz="2400" spc="15">
                <a:latin typeface="Calibri"/>
                <a:cs typeface="Calibri"/>
              </a:rPr>
              <a:t>)</a:t>
            </a:r>
            <a:r>
              <a:rPr dirty="0" sz="2400">
                <a:latin typeface="Calibri"/>
                <a:cs typeface="Calibri"/>
              </a:rPr>
              <a:t>.  </a:t>
            </a:r>
            <a:r>
              <a:rPr dirty="0" sz="2400" spc="-10">
                <a:latin typeface="Calibri"/>
                <a:cs typeface="Calibri"/>
              </a:rPr>
              <a:t>Contrast </a:t>
            </a: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 spc="-15">
                <a:latin typeface="Calibri"/>
                <a:cs typeface="Calibri"/>
              </a:rPr>
              <a:t>operation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signal </a:t>
            </a:r>
            <a:r>
              <a:rPr dirty="0" sz="2400" spc="-15">
                <a:latin typeface="Calibri"/>
                <a:cs typeface="Calibri"/>
              </a:rPr>
              <a:t>operation </a:t>
            </a:r>
            <a:r>
              <a:rPr dirty="0" sz="2400">
                <a:latin typeface="Calibri"/>
                <a:cs typeface="Calibri"/>
              </a:rPr>
              <a:t>associated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semaphores, </a:t>
            </a:r>
            <a:r>
              <a:rPr dirty="0" sz="2400">
                <a:latin typeface="Calibri"/>
                <a:cs typeface="Calibri"/>
              </a:rPr>
              <a:t>which </a:t>
            </a:r>
            <a:r>
              <a:rPr dirty="0" sz="2400" spc="-35">
                <a:latin typeface="Calibri"/>
                <a:cs typeface="Calibri"/>
              </a:rPr>
              <a:t>always </a:t>
            </a:r>
            <a:r>
              <a:rPr dirty="0" sz="2400" spc="-5">
                <a:latin typeface="Calibri"/>
                <a:cs typeface="Calibri"/>
              </a:rPr>
              <a:t>affects </a:t>
            </a:r>
            <a:r>
              <a:rPr dirty="0" sz="2400" spc="5">
                <a:latin typeface="Calibri"/>
                <a:cs typeface="Calibri"/>
              </a:rPr>
              <a:t>the state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semaphore.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Now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suppose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when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signal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()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operation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25">
                <a:latin typeface="Calibri"/>
                <a:cs typeface="Calibri"/>
              </a:rPr>
              <a:t>invoked </a:t>
            </a:r>
            <a:r>
              <a:rPr dirty="0" sz="2400" spc="5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 spc="-135">
                <a:latin typeface="Calibri"/>
                <a:cs typeface="Calibri"/>
              </a:rPr>
              <a:t>P, </a:t>
            </a:r>
            <a:r>
              <a:rPr dirty="0" sz="2400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10">
                <a:latin typeface="Calibri"/>
                <a:cs typeface="Calibri"/>
              </a:rPr>
              <a:t>suspended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>
                <a:latin typeface="Calibri"/>
                <a:cs typeface="Calibri"/>
              </a:rPr>
              <a:t>Q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associated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condition x. </a:t>
            </a:r>
            <a:r>
              <a:rPr dirty="0" sz="2400" spc="-40">
                <a:latin typeface="Calibri"/>
                <a:cs typeface="Calibri"/>
              </a:rPr>
              <a:t>Clearly, </a:t>
            </a:r>
            <a:r>
              <a:rPr dirty="0" sz="2400" spc="-15">
                <a:latin typeface="Calibri"/>
                <a:cs typeface="Calibri"/>
              </a:rPr>
              <a:t>if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operations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suspended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>
                <a:latin typeface="Calibri"/>
                <a:cs typeface="Calibri"/>
              </a:rPr>
              <a:t>Q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allowed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10">
                <a:latin typeface="Calibri"/>
                <a:cs typeface="Calibri"/>
              </a:rPr>
              <a:t>resume </a:t>
            </a:r>
            <a:r>
              <a:rPr dirty="0" sz="2400" spc="-5">
                <a:latin typeface="Calibri"/>
                <a:cs typeface="Calibri"/>
              </a:rPr>
              <a:t>its execution,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signaling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>
                <a:latin typeface="Calibri"/>
                <a:cs typeface="Calibri"/>
              </a:rPr>
              <a:t>P </a:t>
            </a:r>
            <a:r>
              <a:rPr dirty="0" sz="2400" spc="15">
                <a:latin typeface="Calibri"/>
                <a:cs typeface="Calibri"/>
              </a:rPr>
              <a:t>must </a:t>
            </a:r>
            <a:r>
              <a:rPr dirty="0" sz="2400" spc="-10">
                <a:latin typeface="Calibri"/>
                <a:cs typeface="Calibri"/>
              </a:rPr>
              <a:t>wait. </a:t>
            </a:r>
            <a:r>
              <a:rPr dirty="0" sz="2400">
                <a:latin typeface="Calibri"/>
                <a:cs typeface="Calibri"/>
              </a:rPr>
              <a:t>Otherwise, </a:t>
            </a:r>
            <a:r>
              <a:rPr dirty="0" sz="2400" spc="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P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Q </a:t>
            </a:r>
            <a:r>
              <a:rPr dirty="0" sz="2400" spc="-15">
                <a:latin typeface="Calibri"/>
                <a:cs typeface="Calibri"/>
              </a:rPr>
              <a:t>will </a:t>
            </a:r>
            <a:r>
              <a:rPr dirty="0" sz="2400" spc="5">
                <a:latin typeface="Calibri"/>
                <a:cs typeface="Calibri"/>
              </a:rPr>
              <a:t>be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active </a:t>
            </a:r>
            <a:r>
              <a:rPr dirty="0" sz="2400">
                <a:latin typeface="Calibri"/>
                <a:cs typeface="Calibri"/>
              </a:rPr>
              <a:t>simultaneously </a:t>
            </a:r>
            <a:r>
              <a:rPr dirty="0" sz="2400" spc="-5">
                <a:latin typeface="Calibri"/>
                <a:cs typeface="Calibri"/>
              </a:rPr>
              <a:t>within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30">
                <a:latin typeface="Calibri"/>
                <a:cs typeface="Calibri"/>
              </a:rPr>
              <a:t>monitor. </a:t>
            </a:r>
            <a:r>
              <a:rPr dirty="0" sz="2400" spc="5">
                <a:latin typeface="Calibri"/>
                <a:cs typeface="Calibri"/>
              </a:rPr>
              <a:t>Note, </a:t>
            </a:r>
            <a:r>
              <a:rPr dirty="0" sz="2400" spc="-35">
                <a:latin typeface="Calibri"/>
                <a:cs typeface="Calibri"/>
              </a:rPr>
              <a:t>however,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processes can conceptually </a:t>
            </a:r>
            <a:r>
              <a:rPr dirty="0" sz="2400" spc="5">
                <a:latin typeface="Calibri"/>
                <a:cs typeface="Calibri"/>
              </a:rPr>
              <a:t>continue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execution.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Two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possibilities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exist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16392"/>
            <a:ext cx="8042909" cy="3997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20">
                <a:latin typeface="Calibri"/>
                <a:cs typeface="Calibri"/>
              </a:rPr>
              <a:t>1</a:t>
            </a:r>
            <a:r>
              <a:rPr dirty="0" sz="2000" spc="20">
                <a:latin typeface="Calibri"/>
                <a:cs typeface="Calibri"/>
              </a:rPr>
              <a:t>.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P </a:t>
            </a:r>
            <a:r>
              <a:rPr dirty="0" sz="2000" spc="-10">
                <a:latin typeface="Calibri"/>
                <a:cs typeface="Calibri"/>
              </a:rPr>
              <a:t>either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until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Q</a:t>
            </a:r>
            <a:r>
              <a:rPr dirty="0" sz="2000" spc="-10">
                <a:latin typeface="Calibri"/>
                <a:cs typeface="Calibri"/>
              </a:rPr>
              <a:t> leaves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monitor,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for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another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condition.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dirty="0" sz="2000" spc="20">
                <a:latin typeface="Calibri"/>
                <a:cs typeface="Calibri"/>
              </a:rPr>
              <a:t>2. </a:t>
            </a:r>
            <a:r>
              <a:rPr dirty="0" sz="2000" spc="15">
                <a:latin typeface="Calibri"/>
                <a:cs typeface="Calibri"/>
              </a:rPr>
              <a:t>Q </a:t>
            </a:r>
            <a:r>
              <a:rPr dirty="0" sz="2000" spc="-10">
                <a:latin typeface="Calibri"/>
                <a:cs typeface="Calibri"/>
              </a:rPr>
              <a:t>either </a:t>
            </a:r>
            <a:r>
              <a:rPr dirty="0" sz="2000">
                <a:latin typeface="Calibri"/>
                <a:cs typeface="Calibri"/>
              </a:rPr>
              <a:t>waits </a:t>
            </a:r>
            <a:r>
              <a:rPr dirty="0" sz="2000" spc="-5">
                <a:latin typeface="Calibri"/>
                <a:cs typeface="Calibri"/>
              </a:rPr>
              <a:t>until </a:t>
            </a:r>
            <a:r>
              <a:rPr dirty="0" sz="2000" spc="10">
                <a:latin typeface="Calibri"/>
                <a:cs typeface="Calibri"/>
              </a:rPr>
              <a:t>P </a:t>
            </a:r>
            <a:r>
              <a:rPr dirty="0" sz="2000" spc="-10">
                <a:latin typeface="Calibri"/>
                <a:cs typeface="Calibri"/>
              </a:rPr>
              <a:t>leaves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monitor, </a:t>
            </a:r>
            <a:r>
              <a:rPr dirty="0" sz="2000">
                <a:latin typeface="Calibri"/>
                <a:cs typeface="Calibri"/>
              </a:rPr>
              <a:t>or waits </a:t>
            </a:r>
            <a:r>
              <a:rPr dirty="0" sz="2000" spc="-30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another </a:t>
            </a:r>
            <a:r>
              <a:rPr dirty="0" sz="2000" spc="-10">
                <a:latin typeface="Calibri"/>
                <a:cs typeface="Calibri"/>
              </a:rPr>
              <a:t>condition.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There </a:t>
            </a:r>
            <a:r>
              <a:rPr dirty="0" sz="2000">
                <a:latin typeface="Calibri"/>
                <a:cs typeface="Calibri"/>
              </a:rPr>
              <a:t>are reasonable </a:t>
            </a:r>
            <a:r>
              <a:rPr dirty="0" sz="2000" spc="5">
                <a:latin typeface="Calibri"/>
                <a:cs typeface="Calibri"/>
              </a:rPr>
              <a:t>arguments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15">
                <a:latin typeface="Calibri"/>
                <a:cs typeface="Calibri"/>
              </a:rPr>
              <a:t>favor </a:t>
            </a:r>
            <a:r>
              <a:rPr dirty="0" sz="2000">
                <a:latin typeface="Calibri"/>
                <a:cs typeface="Calibri"/>
              </a:rPr>
              <a:t>of adopting </a:t>
            </a:r>
            <a:r>
              <a:rPr dirty="0" sz="2000" spc="-10">
                <a:latin typeface="Calibri"/>
                <a:cs typeface="Calibri"/>
              </a:rPr>
              <a:t>either </a:t>
            </a:r>
            <a:r>
              <a:rPr dirty="0" sz="2000" spc="-5">
                <a:latin typeface="Calibri"/>
                <a:cs typeface="Calibri"/>
              </a:rPr>
              <a:t>option </a:t>
            </a:r>
            <a:r>
              <a:rPr dirty="0" sz="2000" spc="10">
                <a:latin typeface="Calibri"/>
                <a:cs typeface="Calibri"/>
              </a:rPr>
              <a:t>1 </a:t>
            </a:r>
            <a:r>
              <a:rPr dirty="0" sz="2000">
                <a:latin typeface="Calibri"/>
                <a:cs typeface="Calibri"/>
              </a:rPr>
              <a:t>or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option </a:t>
            </a:r>
            <a:r>
              <a:rPr dirty="0" sz="2000" spc="20">
                <a:latin typeface="Calibri"/>
                <a:cs typeface="Calibri"/>
              </a:rPr>
              <a:t>2. </a:t>
            </a:r>
            <a:r>
              <a:rPr dirty="0" sz="2000" spc="-10">
                <a:latin typeface="Calibri"/>
                <a:cs typeface="Calibri"/>
              </a:rPr>
              <a:t>Since </a:t>
            </a:r>
            <a:r>
              <a:rPr dirty="0" sz="2000" spc="10">
                <a:latin typeface="Calibri"/>
                <a:cs typeface="Calibri"/>
              </a:rPr>
              <a:t>P </a:t>
            </a:r>
            <a:r>
              <a:rPr dirty="0" sz="2000" spc="5">
                <a:latin typeface="Calibri"/>
                <a:cs typeface="Calibri"/>
              </a:rPr>
              <a:t>was </a:t>
            </a:r>
            <a:r>
              <a:rPr dirty="0" sz="2000" spc="-5">
                <a:latin typeface="Calibri"/>
                <a:cs typeface="Calibri"/>
              </a:rPr>
              <a:t>already </a:t>
            </a:r>
            <a:r>
              <a:rPr dirty="0" sz="2000" spc="-15">
                <a:latin typeface="Calibri"/>
                <a:cs typeface="Calibri"/>
              </a:rPr>
              <a:t>executing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monitor, </a:t>
            </a:r>
            <a:r>
              <a:rPr dirty="0" sz="2000" spc="-10">
                <a:latin typeface="Calibri"/>
                <a:cs typeface="Calibri"/>
              </a:rPr>
              <a:t>choice </a:t>
            </a:r>
            <a:r>
              <a:rPr dirty="0" sz="2000" spc="10">
                <a:latin typeface="Calibri"/>
                <a:cs typeface="Calibri"/>
              </a:rPr>
              <a:t>2 seems 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more </a:t>
            </a:r>
            <a:r>
              <a:rPr dirty="0" sz="2000" spc="-5">
                <a:latin typeface="Calibri"/>
                <a:cs typeface="Calibri"/>
              </a:rPr>
              <a:t>reasonable. </a:t>
            </a:r>
            <a:r>
              <a:rPr dirty="0" sz="2000" spc="-30">
                <a:latin typeface="Calibri"/>
                <a:cs typeface="Calibri"/>
              </a:rPr>
              <a:t>However, </a:t>
            </a: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>
                <a:latin typeface="Calibri"/>
                <a:cs typeface="Calibri"/>
              </a:rPr>
              <a:t>we allow </a:t>
            </a:r>
            <a:r>
              <a:rPr dirty="0" sz="2000" spc="-5">
                <a:latin typeface="Calibri"/>
                <a:cs typeface="Calibri"/>
              </a:rPr>
              <a:t>process </a:t>
            </a:r>
            <a:r>
              <a:rPr dirty="0" sz="2000" spc="10">
                <a:latin typeface="Calibri"/>
                <a:cs typeface="Calibri"/>
              </a:rPr>
              <a:t>P to </a:t>
            </a:r>
            <a:r>
              <a:rPr dirty="0" sz="2000" spc="-10">
                <a:latin typeface="Calibri"/>
                <a:cs typeface="Calibri"/>
              </a:rPr>
              <a:t>continue,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"logical"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condition </a:t>
            </a:r>
            <a:r>
              <a:rPr dirty="0" sz="2000" spc="-30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which </a:t>
            </a:r>
            <a:r>
              <a:rPr dirty="0" sz="2000" spc="15">
                <a:latin typeface="Calibri"/>
                <a:cs typeface="Calibri"/>
              </a:rPr>
              <a:t>Q </a:t>
            </a:r>
            <a:r>
              <a:rPr dirty="0" sz="2000" spc="5">
                <a:latin typeface="Calibri"/>
                <a:cs typeface="Calibri"/>
              </a:rPr>
              <a:t>was </a:t>
            </a:r>
            <a:r>
              <a:rPr dirty="0" sz="2000">
                <a:latin typeface="Calibri"/>
                <a:cs typeface="Calibri"/>
              </a:rPr>
              <a:t>waiting </a:t>
            </a:r>
            <a:r>
              <a:rPr dirty="0" sz="2000" spc="25">
                <a:latin typeface="Calibri"/>
                <a:cs typeface="Calibri"/>
              </a:rPr>
              <a:t>may </a:t>
            </a:r>
            <a:r>
              <a:rPr dirty="0" sz="2000" spc="5">
                <a:latin typeface="Calibri"/>
                <a:cs typeface="Calibri"/>
              </a:rPr>
              <a:t>no </a:t>
            </a:r>
            <a:r>
              <a:rPr dirty="0" sz="2000" spc="-5">
                <a:latin typeface="Calibri"/>
                <a:cs typeface="Calibri"/>
              </a:rPr>
              <a:t>longer hold </a:t>
            </a:r>
            <a:r>
              <a:rPr dirty="0" sz="2000" spc="5">
                <a:latin typeface="Calibri"/>
                <a:cs typeface="Calibri"/>
              </a:rPr>
              <a:t>by the </a:t>
            </a:r>
            <a:r>
              <a:rPr dirty="0" sz="2000" spc="10">
                <a:latin typeface="Calibri"/>
                <a:cs typeface="Calibri"/>
              </a:rPr>
              <a:t>time </a:t>
            </a:r>
            <a:r>
              <a:rPr dirty="0" sz="2000" spc="15">
                <a:latin typeface="Calibri"/>
                <a:cs typeface="Calibri"/>
              </a:rPr>
              <a:t>Q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 resumed.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Choice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1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was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advocated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Hoare,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mainly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because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preceding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argument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15">
                <a:latin typeface="Calibri"/>
                <a:cs typeface="Calibri"/>
              </a:rPr>
              <a:t>favor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it translates </a:t>
            </a:r>
            <a:r>
              <a:rPr dirty="0" sz="2000" spc="-15">
                <a:latin typeface="Calibri"/>
                <a:cs typeface="Calibri"/>
              </a:rPr>
              <a:t>directly </a:t>
            </a:r>
            <a:r>
              <a:rPr dirty="0" sz="2000" spc="10">
                <a:latin typeface="Calibri"/>
                <a:cs typeface="Calibri"/>
              </a:rPr>
              <a:t>to </a:t>
            </a:r>
            <a:r>
              <a:rPr dirty="0" sz="2000" spc="5">
                <a:latin typeface="Calibri"/>
                <a:cs typeface="Calibri"/>
              </a:rPr>
              <a:t>simpler and more </a:t>
            </a:r>
            <a:r>
              <a:rPr dirty="0" sz="2000" spc="-5">
                <a:latin typeface="Calibri"/>
                <a:cs typeface="Calibri"/>
              </a:rPr>
              <a:t>elegant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proof </a:t>
            </a:r>
            <a:r>
              <a:rPr dirty="0" sz="2000" spc="-5">
                <a:latin typeface="Calibri"/>
                <a:cs typeface="Calibri"/>
              </a:rPr>
              <a:t>rules. </a:t>
            </a:r>
            <a:r>
              <a:rPr dirty="0" sz="2000" spc="15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compromise </a:t>
            </a:r>
            <a:r>
              <a:rPr dirty="0" sz="2000" spc="-10">
                <a:latin typeface="Calibri"/>
                <a:cs typeface="Calibri"/>
              </a:rPr>
              <a:t>between </a:t>
            </a:r>
            <a:r>
              <a:rPr dirty="0" sz="2000" spc="5">
                <a:latin typeface="Calibri"/>
                <a:cs typeface="Calibri"/>
              </a:rPr>
              <a:t>these </a:t>
            </a:r>
            <a:r>
              <a:rPr dirty="0" sz="2000">
                <a:latin typeface="Calibri"/>
                <a:cs typeface="Calibri"/>
              </a:rPr>
              <a:t>two </a:t>
            </a:r>
            <a:r>
              <a:rPr dirty="0" sz="2000" spc="-15">
                <a:latin typeface="Calibri"/>
                <a:cs typeface="Calibri"/>
              </a:rPr>
              <a:t>choices </a:t>
            </a:r>
            <a:r>
              <a:rPr dirty="0" sz="2000" spc="5">
                <a:latin typeface="Calibri"/>
                <a:cs typeface="Calibri"/>
              </a:rPr>
              <a:t>was </a:t>
            </a:r>
            <a:r>
              <a:rPr dirty="0" sz="2000">
                <a:latin typeface="Calibri"/>
                <a:cs typeface="Calibri"/>
              </a:rPr>
              <a:t>adopted in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language </a:t>
            </a:r>
            <a:r>
              <a:rPr dirty="0" sz="2000" spc="-15">
                <a:latin typeface="Calibri"/>
                <a:cs typeface="Calibri"/>
              </a:rPr>
              <a:t>Concurrent </a:t>
            </a:r>
            <a:r>
              <a:rPr dirty="0" sz="2000" spc="-10">
                <a:latin typeface="Calibri"/>
                <a:cs typeface="Calibri"/>
              </a:rPr>
              <a:t>C. </a:t>
            </a:r>
            <a:r>
              <a:rPr dirty="0" sz="2000">
                <a:latin typeface="Calibri"/>
                <a:cs typeface="Calibri"/>
              </a:rPr>
              <a:t>When </a:t>
            </a:r>
            <a:r>
              <a:rPr dirty="0" sz="2000" spc="-5">
                <a:latin typeface="Calibri"/>
                <a:cs typeface="Calibri"/>
              </a:rPr>
              <a:t>process </a:t>
            </a:r>
            <a:r>
              <a:rPr dirty="0" sz="2000" spc="10">
                <a:latin typeface="Calibri"/>
                <a:cs typeface="Calibri"/>
              </a:rPr>
              <a:t>P </a:t>
            </a:r>
            <a:r>
              <a:rPr dirty="0" sz="2000" spc="-15">
                <a:latin typeface="Calibri"/>
                <a:cs typeface="Calibri"/>
              </a:rPr>
              <a:t>executes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signal </a:t>
            </a:r>
            <a:r>
              <a:rPr dirty="0" sz="2000" spc="-15">
                <a:latin typeface="Calibri"/>
                <a:cs typeface="Calibri"/>
              </a:rPr>
              <a:t>operation, </a:t>
            </a:r>
            <a:r>
              <a:rPr dirty="0" sz="2000" spc="-10">
                <a:latin typeface="Calibri"/>
                <a:cs typeface="Calibri"/>
              </a:rPr>
              <a:t> process </a:t>
            </a:r>
            <a:r>
              <a:rPr dirty="0" sz="2000" spc="20">
                <a:latin typeface="Calibri"/>
                <a:cs typeface="Calibri"/>
              </a:rPr>
              <a:t>Q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immediately resumed. </a:t>
            </a: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>
                <a:latin typeface="Calibri"/>
                <a:cs typeface="Calibri"/>
              </a:rPr>
              <a:t>model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less </a:t>
            </a:r>
            <a:r>
              <a:rPr dirty="0" sz="2000" spc="-10">
                <a:latin typeface="Calibri"/>
                <a:cs typeface="Calibri"/>
              </a:rPr>
              <a:t>powerful </a:t>
            </a:r>
            <a:r>
              <a:rPr dirty="0" sz="2000" spc="5">
                <a:latin typeface="Calibri"/>
                <a:cs typeface="Calibri"/>
              </a:rPr>
              <a:t>than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Hoare's, </a:t>
            </a:r>
            <a:r>
              <a:rPr dirty="0" sz="2000">
                <a:latin typeface="Calibri"/>
                <a:cs typeface="Calibri"/>
              </a:rPr>
              <a:t>because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process cannot </a:t>
            </a:r>
            <a:r>
              <a:rPr dirty="0" sz="2000" spc="10">
                <a:latin typeface="Calibri"/>
                <a:cs typeface="Calibri"/>
              </a:rPr>
              <a:t>signal </a:t>
            </a:r>
            <a:r>
              <a:rPr dirty="0" sz="2000" spc="5">
                <a:latin typeface="Calibri"/>
                <a:cs typeface="Calibri"/>
              </a:rPr>
              <a:t>more than </a:t>
            </a:r>
            <a:r>
              <a:rPr dirty="0" sz="2000" spc="-5">
                <a:latin typeface="Calibri"/>
                <a:cs typeface="Calibri"/>
              </a:rPr>
              <a:t>once during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single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500443"/>
            <a:ext cx="59112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/>
              <a:t>Producer</a:t>
            </a:r>
            <a:r>
              <a:rPr dirty="0" sz="3950" spc="185"/>
              <a:t> </a:t>
            </a:r>
            <a:r>
              <a:rPr dirty="0" sz="3950" spc="5"/>
              <a:t>consumer</a:t>
            </a:r>
            <a:r>
              <a:rPr dirty="0" sz="3950" spc="110"/>
              <a:t> </a:t>
            </a:r>
            <a:r>
              <a:rPr dirty="0" sz="3950" spc="-10"/>
              <a:t>problem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6575" y="1616074"/>
            <a:ext cx="8027670" cy="4570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231775" indent="-3435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2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du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r-</a:t>
            </a:r>
            <a:r>
              <a:rPr dirty="0" sz="2400" spc="-5">
                <a:latin typeface="Calibri"/>
                <a:cs typeface="Calibri"/>
              </a:rPr>
              <a:t>Co</a:t>
            </a:r>
            <a:r>
              <a:rPr dirty="0" sz="2400" spc="5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18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em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-30">
                <a:latin typeface="Calibri"/>
                <a:cs typeface="Calibri"/>
              </a:rPr>
              <a:t>la</a:t>
            </a:r>
            <a:r>
              <a:rPr dirty="0" sz="2400" spc="30">
                <a:latin typeface="Calibri"/>
                <a:cs typeface="Calibri"/>
              </a:rPr>
              <a:t>ss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55">
                <a:latin typeface="Calibri"/>
                <a:cs typeface="Calibri"/>
              </a:rPr>
              <a:t>i</a:t>
            </a:r>
            <a:r>
              <a:rPr dirty="0" sz="2400" spc="10">
                <a:latin typeface="Calibri"/>
                <a:cs typeface="Calibri"/>
              </a:rPr>
              <a:t>-p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s  </a:t>
            </a:r>
            <a:r>
              <a:rPr dirty="0" sz="2400" spc="-15">
                <a:latin typeface="Calibri"/>
                <a:cs typeface="Calibri"/>
              </a:rPr>
              <a:t>synchronization </a:t>
            </a:r>
            <a:r>
              <a:rPr dirty="0" sz="2400" spc="-10">
                <a:latin typeface="Calibri"/>
                <a:cs typeface="Calibri"/>
              </a:rPr>
              <a:t>problem,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we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10">
                <a:latin typeface="Calibri"/>
                <a:cs typeface="Calibri"/>
              </a:rPr>
              <a:t>trying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achieve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synchronization </a:t>
            </a:r>
            <a:r>
              <a:rPr dirty="0" sz="2400" spc="5">
                <a:latin typeface="Calibri"/>
                <a:cs typeface="Calibri"/>
              </a:rPr>
              <a:t>between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more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marR="459740" indent="-343535">
              <a:lnSpc>
                <a:spcPct val="997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2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du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du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0">
                <a:latin typeface="Calibri"/>
                <a:cs typeface="Calibri"/>
              </a:rPr>
              <a:t>r</a:t>
            </a:r>
            <a:r>
              <a:rPr dirty="0" sz="2400" spc="15">
                <a:latin typeface="Calibri"/>
                <a:cs typeface="Calibri"/>
              </a:rPr>
              <a:t>-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254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p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0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,  </a:t>
            </a:r>
            <a:r>
              <a:rPr dirty="0" sz="2400">
                <a:latin typeface="Calibri"/>
                <a:cs typeface="Calibri"/>
              </a:rPr>
              <a:t>Producer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producing </a:t>
            </a:r>
            <a:r>
              <a:rPr dirty="0" sz="2400" spc="15">
                <a:latin typeface="Calibri"/>
                <a:cs typeface="Calibri"/>
              </a:rPr>
              <a:t>some </a:t>
            </a:r>
            <a:r>
              <a:rPr dirty="0" sz="2400" spc="5">
                <a:latin typeface="Calibri"/>
                <a:cs typeface="Calibri"/>
              </a:rPr>
              <a:t>items, </a:t>
            </a:r>
            <a:r>
              <a:rPr dirty="0" sz="2400" spc="-5">
                <a:latin typeface="Calibri"/>
                <a:cs typeface="Calibri"/>
              </a:rPr>
              <a:t>whereas </a:t>
            </a:r>
            <a:r>
              <a:rPr dirty="0" sz="2400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one </a:t>
            </a:r>
            <a:r>
              <a:rPr dirty="0" sz="2400" spc="10">
                <a:latin typeface="Calibri"/>
                <a:cs typeface="Calibri"/>
              </a:rPr>
              <a:t> Consumer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10">
                <a:latin typeface="Calibri"/>
                <a:cs typeface="Calibri"/>
              </a:rPr>
              <a:t>consuming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items </a:t>
            </a:r>
            <a:r>
              <a:rPr dirty="0" sz="2400" spc="-5">
                <a:latin typeface="Calibri"/>
                <a:cs typeface="Calibri"/>
              </a:rPr>
              <a:t>produced </a:t>
            </a:r>
            <a:r>
              <a:rPr dirty="0" sz="2400" spc="5">
                <a:latin typeface="Calibri"/>
                <a:cs typeface="Calibri"/>
              </a:rPr>
              <a:t>by 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Producer. </a:t>
            </a:r>
            <a:r>
              <a:rPr dirty="0" sz="2400" spc="1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same memory </a:t>
            </a:r>
            <a:r>
              <a:rPr dirty="0" sz="2400" spc="-5">
                <a:latin typeface="Calibri"/>
                <a:cs typeface="Calibri"/>
              </a:rPr>
              <a:t>buffer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shared by </a:t>
            </a:r>
            <a:r>
              <a:rPr dirty="0" sz="2400" spc="5">
                <a:latin typeface="Calibri"/>
                <a:cs typeface="Calibri"/>
              </a:rPr>
              <a:t>both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producers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consumers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fixed-size.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Producer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produce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item,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put </a:t>
            </a:r>
            <a:r>
              <a:rPr dirty="0" sz="2400" spc="-15">
                <a:latin typeface="Calibri"/>
                <a:cs typeface="Calibri"/>
              </a:rPr>
              <a:t>it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memory </a:t>
            </a:r>
            <a:r>
              <a:rPr dirty="0" sz="2400" spc="-40">
                <a:latin typeface="Calibri"/>
                <a:cs typeface="Calibri"/>
              </a:rPr>
              <a:t>buffer,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35">
                <a:latin typeface="Calibri"/>
                <a:cs typeface="Calibri"/>
              </a:rPr>
              <a:t>again </a:t>
            </a:r>
            <a:r>
              <a:rPr dirty="0" sz="2400">
                <a:latin typeface="Calibri"/>
                <a:cs typeface="Calibri"/>
              </a:rPr>
              <a:t>start </a:t>
            </a:r>
            <a:r>
              <a:rPr dirty="0" sz="2400" spc="-10">
                <a:latin typeface="Calibri"/>
                <a:cs typeface="Calibri"/>
              </a:rPr>
              <a:t>producing </a:t>
            </a:r>
            <a:r>
              <a:rPr dirty="0" sz="2400" spc="5">
                <a:latin typeface="Calibri"/>
                <a:cs typeface="Calibri"/>
              </a:rPr>
              <a:t>items. </a:t>
            </a:r>
            <a:r>
              <a:rPr dirty="0" sz="2400" spc="-10">
                <a:latin typeface="Calibri"/>
                <a:cs typeface="Calibri"/>
              </a:rPr>
              <a:t>Whereas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 of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Consumer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15">
                <a:latin typeface="Calibri"/>
                <a:cs typeface="Calibri"/>
              </a:rPr>
              <a:t>consume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item </a:t>
            </a:r>
            <a:r>
              <a:rPr dirty="0" sz="2400" spc="-20">
                <a:latin typeface="Calibri"/>
                <a:cs typeface="Calibri"/>
              </a:rPr>
              <a:t>from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memory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buffer.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562798"/>
            <a:ext cx="2524125" cy="51479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41300" marR="5080" indent="-229235">
              <a:lnSpc>
                <a:spcPct val="120500"/>
              </a:lnSpc>
              <a:spcBef>
                <a:spcPts val="55"/>
              </a:spcBef>
            </a:pPr>
            <a:r>
              <a:rPr dirty="0" sz="2000">
                <a:latin typeface="Calibri"/>
                <a:cs typeface="Calibri"/>
              </a:rPr>
              <a:t>Monitor monitorName{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_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25">
                <a:latin typeface="Calibri"/>
                <a:cs typeface="Calibri"/>
              </a:rPr>
              <a:t>ec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100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at</a:t>
            </a:r>
            <a:r>
              <a:rPr dirty="0" sz="2000" spc="-10">
                <a:latin typeface="Calibri"/>
                <a:cs typeface="Calibri"/>
              </a:rPr>
              <a:t>io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;  </a:t>
            </a:r>
            <a:r>
              <a:rPr dirty="0" sz="2000" spc="-10">
                <a:latin typeface="Calibri"/>
                <a:cs typeface="Calibri"/>
              </a:rPr>
              <a:t>condition_variables;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p1{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...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0"/>
              </a:spcBef>
            </a:pP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p2{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...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dirty="0" sz="2000" spc="15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30"/>
              </a:spcBef>
            </a:pP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pn{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...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5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dirty="0" sz="2000" spc="-5">
                <a:latin typeface="Calibri"/>
                <a:cs typeface="Calibri"/>
              </a:rPr>
              <a:t>initializing_code;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dirty="0" sz="2000" spc="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52" y="124777"/>
            <a:ext cx="759205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 b="1">
                <a:latin typeface="Calibri"/>
                <a:cs typeface="Calibri"/>
              </a:rPr>
              <a:t>Characteristics</a:t>
            </a:r>
            <a:r>
              <a:rPr dirty="0" spc="-155" b="1">
                <a:latin typeface="Calibri"/>
                <a:cs typeface="Calibri"/>
              </a:rPr>
              <a:t> </a:t>
            </a:r>
            <a:r>
              <a:rPr dirty="0" spc="20" b="1">
                <a:latin typeface="Calibri"/>
                <a:cs typeface="Calibri"/>
              </a:rPr>
              <a:t>of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Monitors</a:t>
            </a:r>
            <a:r>
              <a:rPr dirty="0" spc="-15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in</a:t>
            </a:r>
            <a:r>
              <a:rPr dirty="0" spc="55" b="1">
                <a:latin typeface="Calibri"/>
                <a:cs typeface="Calibri"/>
              </a:rPr>
              <a:t> </a:t>
            </a:r>
            <a:r>
              <a:rPr dirty="0" spc="10" b="1">
                <a:latin typeface="Calibri"/>
                <a:cs typeface="Calibri"/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2798"/>
            <a:ext cx="8006715" cy="313499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>
                <a:latin typeface="Calibri"/>
                <a:cs typeface="Calibri"/>
              </a:rPr>
              <a:t>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has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following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characteristics: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25">
                <a:latin typeface="Calibri"/>
                <a:cs typeface="Calibri"/>
              </a:rPr>
              <a:t>We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time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inside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monitor.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ni</a:t>
            </a:r>
            <a:r>
              <a:rPr dirty="0" sz="2000" spc="1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5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-100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at</a:t>
            </a:r>
            <a:r>
              <a:rPr dirty="0" sz="2000" spc="-2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10">
                <a:latin typeface="Calibri"/>
                <a:cs typeface="Calibri"/>
              </a:rPr>
              <a:t>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y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t</a:t>
            </a:r>
            <a:r>
              <a:rPr dirty="0" sz="2000" spc="-35">
                <a:latin typeface="Calibri"/>
                <a:cs typeface="Calibri"/>
              </a:rPr>
              <a:t>e</a:t>
            </a:r>
            <a:r>
              <a:rPr dirty="0" sz="2000" spc="20">
                <a:latin typeface="Calibri"/>
                <a:cs typeface="Calibri"/>
              </a:rPr>
              <a:t>m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fin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d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g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15">
                <a:latin typeface="Calibri"/>
                <a:cs typeface="Calibri"/>
              </a:rPr>
              <a:t>p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45">
                <a:latin typeface="Calibri"/>
                <a:cs typeface="Calibri"/>
              </a:rPr>
              <a:t>m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ho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15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libri"/>
                <a:cs typeface="Calibri"/>
              </a:rPr>
              <a:t>fi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10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ec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5">
                <a:latin typeface="Calibri"/>
                <a:cs typeface="Calibri"/>
              </a:rPr>
              <a:t>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5">
                <a:latin typeface="Calibri"/>
                <a:cs typeface="Calibri"/>
              </a:rPr>
              <a:t>y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c</a:t>
            </a:r>
            <a:r>
              <a:rPr dirty="0" sz="2000" spc="-15">
                <a:latin typeface="Calibri"/>
                <a:cs typeface="Calibri"/>
              </a:rPr>
              <a:t>k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30">
                <a:latin typeface="Calibri"/>
                <a:cs typeface="Calibri"/>
              </a:rPr>
              <a:t>g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program </a:t>
            </a:r>
            <a:r>
              <a:rPr dirty="0" sz="2000" spc="-5">
                <a:latin typeface="Calibri"/>
                <a:cs typeface="Calibri"/>
              </a:rPr>
              <a:t>cannot </a:t>
            </a:r>
            <a:r>
              <a:rPr dirty="0" sz="2000">
                <a:latin typeface="Calibri"/>
                <a:cs typeface="Calibri"/>
              </a:rPr>
              <a:t>access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monitor's </a:t>
            </a:r>
            <a:r>
              <a:rPr dirty="0" sz="2000" spc="-5">
                <a:latin typeface="Calibri"/>
                <a:cs typeface="Calibri"/>
              </a:rPr>
              <a:t>internal variable if it is running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outside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monitor.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Although,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program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monitor's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functions.</a:t>
            </a:r>
            <a:endParaRPr sz="2000">
              <a:latin typeface="Calibri"/>
              <a:cs typeface="Calibri"/>
            </a:endParaRPr>
          </a:p>
          <a:p>
            <a:pPr marL="355600" marR="123571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Monitors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were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created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make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synchronization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problems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less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complicated.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Monitors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high</a:t>
            </a:r>
            <a:r>
              <a:rPr dirty="0" sz="2000" spc="-15">
                <a:latin typeface="Calibri"/>
                <a:cs typeface="Calibri"/>
              </a:rPr>
              <a:t> level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synchronization</a:t>
            </a:r>
            <a:r>
              <a:rPr dirty="0" sz="2000" spc="-1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between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394" y="0"/>
            <a:ext cx="6877684" cy="136842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452245" marR="5080" indent="-1439545">
              <a:lnSpc>
                <a:spcPts val="5260"/>
              </a:lnSpc>
              <a:spcBef>
                <a:spcPts val="250"/>
              </a:spcBef>
            </a:pPr>
            <a:r>
              <a:rPr dirty="0" spc="10" b="1">
                <a:latin typeface="Calibri"/>
                <a:cs typeface="Calibri"/>
              </a:rPr>
              <a:t>Components</a:t>
            </a:r>
            <a:r>
              <a:rPr dirty="0" spc="-235" b="1">
                <a:latin typeface="Calibri"/>
                <a:cs typeface="Calibri"/>
              </a:rPr>
              <a:t> </a:t>
            </a:r>
            <a:r>
              <a:rPr dirty="0" spc="20" b="1">
                <a:latin typeface="Calibri"/>
                <a:cs typeface="Calibri"/>
              </a:rPr>
              <a:t>of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Monitor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in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spc="15" b="1">
                <a:latin typeface="Calibri"/>
                <a:cs typeface="Calibri"/>
              </a:rPr>
              <a:t>an </a:t>
            </a:r>
            <a:r>
              <a:rPr dirty="0" spc="-98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operating</a:t>
            </a:r>
            <a:r>
              <a:rPr dirty="0" spc="-100" b="1">
                <a:latin typeface="Calibri"/>
                <a:cs typeface="Calibri"/>
              </a:rPr>
              <a:t> </a:t>
            </a:r>
            <a:r>
              <a:rPr dirty="0" spc="-15" b="1">
                <a:latin typeface="Calibri"/>
                <a:cs typeface="Calibri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2798"/>
            <a:ext cx="8004175" cy="399351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Th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10">
                <a:latin typeface="Calibri"/>
                <a:cs typeface="Calibri"/>
              </a:rPr>
              <a:t>p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9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5" b="1">
                <a:latin typeface="Calibri"/>
                <a:cs typeface="Calibri"/>
              </a:rPr>
              <a:t>Initialization:</a:t>
            </a:r>
            <a:r>
              <a:rPr dirty="0" sz="2000" spc="-1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initialization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included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package,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just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once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creating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the</a:t>
            </a:r>
            <a:r>
              <a:rPr dirty="0" sz="2000" spc="20" b="1">
                <a:latin typeface="Calibri"/>
                <a:cs typeface="Calibri"/>
              </a:rPr>
              <a:t> monitors</a:t>
            </a:r>
            <a:r>
              <a:rPr dirty="0" sz="2000" spc="2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2413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5" b="1">
                <a:latin typeface="Calibri"/>
                <a:cs typeface="Calibri"/>
              </a:rPr>
              <a:t>Private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Data: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It</a:t>
            </a:r>
            <a:r>
              <a:rPr dirty="0" sz="2000" spc="-5">
                <a:latin typeface="Calibri"/>
                <a:cs typeface="Calibri"/>
              </a:rPr>
              <a:t> 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feature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operating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system</a:t>
            </a:r>
            <a:r>
              <a:rPr dirty="0" sz="2000" spc="-12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make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 data </a:t>
            </a:r>
            <a:r>
              <a:rPr dirty="0" sz="2000" spc="-5">
                <a:latin typeface="Calibri"/>
                <a:cs typeface="Calibri"/>
              </a:rPr>
              <a:t>private. </a:t>
            </a:r>
            <a:r>
              <a:rPr dirty="0" sz="2000" spc="10">
                <a:latin typeface="Calibri"/>
                <a:cs typeface="Calibri"/>
              </a:rPr>
              <a:t>It </a:t>
            </a:r>
            <a:r>
              <a:rPr dirty="0" sz="2000" spc="-5">
                <a:latin typeface="Calibri"/>
                <a:cs typeface="Calibri"/>
              </a:rPr>
              <a:t>holds </a:t>
            </a:r>
            <a:r>
              <a:rPr dirty="0" sz="2000">
                <a:latin typeface="Calibri"/>
                <a:cs typeface="Calibri"/>
              </a:rPr>
              <a:t>all of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monitor's </a:t>
            </a:r>
            <a:r>
              <a:rPr dirty="0" sz="2000" spc="-10">
                <a:latin typeface="Calibri"/>
                <a:cs typeface="Calibri"/>
              </a:rPr>
              <a:t>secret </a:t>
            </a:r>
            <a:r>
              <a:rPr dirty="0" sz="2000" spc="5">
                <a:latin typeface="Calibri"/>
                <a:cs typeface="Calibri"/>
              </a:rPr>
              <a:t>data, </a:t>
            </a:r>
            <a:r>
              <a:rPr dirty="0" sz="2000" spc="-10">
                <a:latin typeface="Calibri"/>
                <a:cs typeface="Calibri"/>
              </a:rPr>
              <a:t>which includes </a:t>
            </a:r>
            <a:r>
              <a:rPr dirty="0" sz="2000" spc="-5">
                <a:latin typeface="Calibri"/>
                <a:cs typeface="Calibri"/>
              </a:rPr>
              <a:t> private </a:t>
            </a:r>
            <a:r>
              <a:rPr dirty="0" sz="2000" spc="-10">
                <a:latin typeface="Calibri"/>
                <a:cs typeface="Calibri"/>
              </a:rPr>
              <a:t>functions </a:t>
            </a:r>
            <a:r>
              <a:rPr dirty="0" sz="2000" spc="5">
                <a:latin typeface="Calibri"/>
                <a:cs typeface="Calibri"/>
              </a:rPr>
              <a:t>that </a:t>
            </a:r>
            <a:r>
              <a:rPr dirty="0" sz="2000" spc="25">
                <a:latin typeface="Calibri"/>
                <a:cs typeface="Calibri"/>
              </a:rPr>
              <a:t>may </a:t>
            </a:r>
            <a:r>
              <a:rPr dirty="0" sz="2000" spc="-5">
                <a:latin typeface="Calibri"/>
                <a:cs typeface="Calibri"/>
              </a:rPr>
              <a:t>only </a:t>
            </a:r>
            <a:r>
              <a:rPr dirty="0" sz="2000" spc="5">
                <a:latin typeface="Calibri"/>
                <a:cs typeface="Calibri"/>
              </a:rPr>
              <a:t>be </a:t>
            </a:r>
            <a:r>
              <a:rPr dirty="0" sz="2000" spc="-15">
                <a:latin typeface="Calibri"/>
                <a:cs typeface="Calibri"/>
              </a:rPr>
              <a:t>utilized </a:t>
            </a:r>
            <a:r>
              <a:rPr dirty="0" sz="2000" spc="-5">
                <a:latin typeface="Calibri"/>
                <a:cs typeface="Calibri"/>
              </a:rPr>
              <a:t>within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-30">
                <a:latin typeface="Calibri"/>
                <a:cs typeface="Calibri"/>
              </a:rPr>
              <a:t>monitor. </a:t>
            </a:r>
            <a:r>
              <a:rPr dirty="0" sz="2000" spc="20">
                <a:latin typeface="Calibri"/>
                <a:cs typeface="Calibri"/>
              </a:rPr>
              <a:t>As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result,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fields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visible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outside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monitor.</a:t>
            </a:r>
            <a:endParaRPr sz="2000">
              <a:latin typeface="Calibri"/>
              <a:cs typeface="Calibri"/>
            </a:endParaRPr>
          </a:p>
          <a:p>
            <a:pPr marL="355600" marR="401955" indent="-343535">
              <a:lnSpc>
                <a:spcPct val="100000"/>
              </a:lnSpc>
              <a:spcBef>
                <a:spcPts val="46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 b="1">
                <a:latin typeface="Calibri"/>
                <a:cs typeface="Calibri"/>
              </a:rPr>
              <a:t>Monitor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Procedure:</a:t>
            </a:r>
            <a:r>
              <a:rPr dirty="0" sz="2000" spc="-15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Procedures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invoked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from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35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k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w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as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15" b="1">
                <a:latin typeface="Calibri"/>
                <a:cs typeface="Calibri"/>
              </a:rPr>
              <a:t>m</a:t>
            </a:r>
            <a:r>
              <a:rPr dirty="0" sz="2000" spc="45" b="1">
                <a:latin typeface="Calibri"/>
                <a:cs typeface="Calibri"/>
              </a:rPr>
              <a:t>o</a:t>
            </a:r>
            <a:r>
              <a:rPr dirty="0" sz="2000" spc="-30" b="1">
                <a:latin typeface="Calibri"/>
                <a:cs typeface="Calibri"/>
              </a:rPr>
              <a:t>n</a:t>
            </a:r>
            <a:r>
              <a:rPr dirty="0" sz="2000" spc="30" b="1">
                <a:latin typeface="Calibri"/>
                <a:cs typeface="Calibri"/>
              </a:rPr>
              <a:t>i</a:t>
            </a:r>
            <a:r>
              <a:rPr dirty="0" sz="2000" spc="-25" b="1">
                <a:latin typeface="Calibri"/>
                <a:cs typeface="Calibri"/>
              </a:rPr>
              <a:t>t</a:t>
            </a:r>
            <a:r>
              <a:rPr dirty="0" sz="2000" spc="45" b="1">
                <a:latin typeface="Calibri"/>
                <a:cs typeface="Calibri"/>
              </a:rPr>
              <a:t>o</a:t>
            </a:r>
            <a:r>
              <a:rPr dirty="0" sz="2000" spc="5" b="1">
                <a:latin typeface="Calibri"/>
                <a:cs typeface="Calibri"/>
              </a:rPr>
              <a:t>r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p</a:t>
            </a:r>
            <a:r>
              <a:rPr dirty="0" sz="2000" spc="30" b="1">
                <a:latin typeface="Calibri"/>
                <a:cs typeface="Calibri"/>
              </a:rPr>
              <a:t>r</a:t>
            </a:r>
            <a:r>
              <a:rPr dirty="0" sz="2000" spc="45" b="1">
                <a:latin typeface="Calibri"/>
                <a:cs typeface="Calibri"/>
              </a:rPr>
              <a:t>o</a:t>
            </a:r>
            <a:r>
              <a:rPr dirty="0" sz="2000" spc="-15" b="1">
                <a:latin typeface="Calibri"/>
                <a:cs typeface="Calibri"/>
              </a:rPr>
              <a:t>c</a:t>
            </a:r>
            <a:r>
              <a:rPr dirty="0" sz="2000" spc="35" b="1">
                <a:latin typeface="Calibri"/>
                <a:cs typeface="Calibri"/>
              </a:rPr>
              <a:t>e</a:t>
            </a:r>
            <a:r>
              <a:rPr dirty="0" sz="2000" spc="-30" b="1">
                <a:latin typeface="Calibri"/>
                <a:cs typeface="Calibri"/>
              </a:rPr>
              <a:t>du</a:t>
            </a:r>
            <a:r>
              <a:rPr dirty="0" sz="2000" spc="35" b="1">
                <a:latin typeface="Calibri"/>
                <a:cs typeface="Calibri"/>
              </a:rPr>
              <a:t>re</a:t>
            </a:r>
            <a:r>
              <a:rPr dirty="0" sz="2000" spc="25" b="1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297815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 b="1">
                <a:latin typeface="Calibri"/>
                <a:cs typeface="Calibri"/>
              </a:rPr>
              <a:t>Monitor</a:t>
            </a:r>
            <a:r>
              <a:rPr dirty="0" sz="2000" spc="-1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Entry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Queue: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component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monitor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Monitor </a:t>
            </a:r>
            <a:r>
              <a:rPr dirty="0" sz="2000" spc="-5">
                <a:latin typeface="Calibri"/>
                <a:cs typeface="Calibri"/>
              </a:rPr>
              <a:t>Entry </a:t>
            </a:r>
            <a:r>
              <a:rPr dirty="0" sz="2000" spc="-10">
                <a:latin typeface="Calibri"/>
                <a:cs typeface="Calibri"/>
              </a:rPr>
              <a:t>Queue. </a:t>
            </a:r>
            <a:r>
              <a:rPr dirty="0" sz="2000" spc="10">
                <a:latin typeface="Calibri"/>
                <a:cs typeface="Calibri"/>
              </a:rPr>
              <a:t>It </a:t>
            </a:r>
            <a:r>
              <a:rPr dirty="0" sz="2000" spc="-5">
                <a:latin typeface="Calibri"/>
                <a:cs typeface="Calibri"/>
              </a:rPr>
              <a:t>contains </a:t>
            </a:r>
            <a:r>
              <a:rPr dirty="0" sz="2000">
                <a:latin typeface="Calibri"/>
                <a:cs typeface="Calibri"/>
              </a:rPr>
              <a:t>all of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threads, </a:t>
            </a:r>
            <a:r>
              <a:rPr dirty="0" sz="2000" spc="-10">
                <a:latin typeface="Calibri"/>
                <a:cs typeface="Calibri"/>
              </a:rPr>
              <a:t>which </a:t>
            </a:r>
            <a:r>
              <a:rPr dirty="0" sz="2000">
                <a:latin typeface="Calibri"/>
                <a:cs typeface="Calibri"/>
              </a:rPr>
              <a:t>are </a:t>
            </a:r>
            <a:r>
              <a:rPr dirty="0" sz="2000" spc="5">
                <a:latin typeface="Calibri"/>
                <a:cs typeface="Calibri"/>
              </a:rPr>
              <a:t> commonly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referred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procedures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only.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16074"/>
            <a:ext cx="7996555" cy="4417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here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two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sorts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operations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dirty="0" sz="2400" spc="30">
                <a:latin typeface="Calibri"/>
                <a:cs typeface="Calibri"/>
              </a:rPr>
              <a:t>m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's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nd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6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v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ia</a:t>
            </a:r>
            <a:r>
              <a:rPr dirty="0" sz="2400" spc="10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45"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Signal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Consider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variable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(y)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declared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monitor: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ts val="285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25" b="1">
                <a:latin typeface="Calibri"/>
                <a:cs typeface="Calibri"/>
              </a:rPr>
              <a:t>y.wait(): </a:t>
            </a:r>
            <a:r>
              <a:rPr dirty="0" sz="2400" spc="1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activity/process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0">
                <a:latin typeface="Calibri"/>
                <a:cs typeface="Calibri"/>
              </a:rPr>
              <a:t>applies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wait operation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nd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v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ia</a:t>
            </a:r>
            <a:r>
              <a:rPr dirty="0" sz="2400" spc="5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</a:t>
            </a:r>
            <a:r>
              <a:rPr dirty="0" sz="2400" spc="-30">
                <a:latin typeface="Calibri"/>
                <a:cs typeface="Calibri"/>
              </a:rPr>
              <a:t>il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7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ed  </a:t>
            </a:r>
            <a:r>
              <a:rPr dirty="0" sz="2400" spc="-5">
                <a:latin typeface="Calibri"/>
                <a:cs typeface="Calibri"/>
              </a:rPr>
              <a:t>process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located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variable's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block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  <a:p>
            <a:pPr marL="355600" marR="352425" indent="-343535">
              <a:lnSpc>
                <a:spcPct val="99100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15" b="1">
                <a:latin typeface="Calibri"/>
                <a:cs typeface="Calibri"/>
              </a:rPr>
              <a:t>y.signal():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activity/process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applies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signal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 on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condition </a:t>
            </a:r>
            <a:r>
              <a:rPr dirty="0" sz="2400" spc="-20">
                <a:latin typeface="Calibri"/>
                <a:cs typeface="Calibri"/>
              </a:rPr>
              <a:t>variable, </a:t>
            </a:r>
            <a:r>
              <a:rPr dirty="0" sz="2400" spc="5">
                <a:latin typeface="Calibri"/>
                <a:cs typeface="Calibri"/>
              </a:rPr>
              <a:t>then </a:t>
            </a:r>
            <a:r>
              <a:rPr dirty="0" sz="2400">
                <a:latin typeface="Calibri"/>
                <a:cs typeface="Calibri"/>
              </a:rPr>
              <a:t>one of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blocked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activity/processes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monitor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given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chance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644" y="124777"/>
            <a:ext cx="670305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 b="1">
                <a:latin typeface="Calibri"/>
                <a:cs typeface="Calibri"/>
              </a:rPr>
              <a:t>Advantages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spc="20" b="1">
                <a:latin typeface="Calibri"/>
                <a:cs typeface="Calibri"/>
              </a:rPr>
              <a:t>of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Monitor</a:t>
            </a:r>
            <a:r>
              <a:rPr dirty="0" spc="-10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in</a:t>
            </a:r>
            <a:r>
              <a:rPr dirty="0" spc="60" b="1">
                <a:latin typeface="Calibri"/>
                <a:cs typeface="Calibri"/>
              </a:rPr>
              <a:t> </a:t>
            </a:r>
            <a:r>
              <a:rPr dirty="0" spc="10" b="1">
                <a:latin typeface="Calibri"/>
                <a:cs typeface="Calibri"/>
              </a:rPr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773"/>
            <a:ext cx="7915909" cy="420687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5600" marR="223520" indent="-343535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>
                <a:latin typeface="Calibri"/>
                <a:cs typeface="Calibri"/>
              </a:rPr>
              <a:t>Monitors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offer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the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benefit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of </a:t>
            </a:r>
            <a:r>
              <a:rPr dirty="0" sz="2750" spc="5">
                <a:latin typeface="Calibri"/>
                <a:cs typeface="Calibri"/>
              </a:rPr>
              <a:t>making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concurrent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or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parallel</a:t>
            </a:r>
            <a:r>
              <a:rPr dirty="0" sz="2750" spc="16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programming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easier</a:t>
            </a:r>
            <a:r>
              <a:rPr dirty="0" sz="2750" spc="204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less</a:t>
            </a:r>
            <a:r>
              <a:rPr dirty="0" sz="2750" spc="1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error-prone 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than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semaphore-based</a:t>
            </a:r>
            <a:r>
              <a:rPr dirty="0" sz="2750" spc="3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solutions.</a:t>
            </a:r>
            <a:endParaRPr sz="2750">
              <a:latin typeface="Calibri"/>
              <a:cs typeface="Calibri"/>
            </a:endParaRPr>
          </a:p>
          <a:p>
            <a:pPr marL="355600" marR="256540" indent="-343535">
              <a:lnSpc>
                <a:spcPct val="102299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 spc="-5">
                <a:latin typeface="Calibri"/>
                <a:cs typeface="Calibri"/>
              </a:rPr>
              <a:t>It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helps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process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synchronization</a:t>
            </a:r>
            <a:r>
              <a:rPr dirty="0" sz="2750" spc="3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the</a:t>
            </a:r>
            <a:r>
              <a:rPr dirty="0" sz="2750" spc="17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operating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system.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>
                <a:latin typeface="Calibri"/>
                <a:cs typeface="Calibri"/>
              </a:rPr>
              <a:t>Monitors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have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built-in</a:t>
            </a:r>
            <a:r>
              <a:rPr dirty="0" sz="2750" spc="3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mutual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exclusion.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>
                <a:latin typeface="Calibri"/>
                <a:cs typeface="Calibri"/>
              </a:rPr>
              <a:t>Monitors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are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easier</a:t>
            </a:r>
            <a:r>
              <a:rPr dirty="0" sz="2750" spc="204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to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set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up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than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semaphores.</a:t>
            </a:r>
            <a:endParaRPr sz="2750">
              <a:latin typeface="Calibri"/>
              <a:cs typeface="Calibri"/>
            </a:endParaRPr>
          </a:p>
          <a:p>
            <a:pPr marL="355600" marR="5080" indent="-343535">
              <a:lnSpc>
                <a:spcPct val="10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750">
                <a:latin typeface="Calibri"/>
                <a:cs typeface="Calibri"/>
              </a:rPr>
              <a:t>Monitors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may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able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correct</a:t>
            </a:r>
            <a:r>
              <a:rPr dirty="0" sz="2750" spc="-5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for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timing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faults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that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15" b="1">
                <a:latin typeface="Calibri"/>
                <a:cs typeface="Calibri"/>
              </a:rPr>
              <a:t>semaphores</a:t>
            </a:r>
            <a:r>
              <a:rPr dirty="0" sz="2750" spc="-5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cause</a:t>
            </a:r>
            <a:r>
              <a:rPr dirty="0" sz="2750" spc="1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96995"/>
            <a:ext cx="7821930" cy="43173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10" b="1">
                <a:latin typeface="Calibri"/>
                <a:cs typeface="Calibri"/>
              </a:rPr>
              <a:t>D</a:t>
            </a:r>
            <a:r>
              <a:rPr dirty="0" sz="3200" spc="25" b="1">
                <a:latin typeface="Calibri"/>
                <a:cs typeface="Calibri"/>
              </a:rPr>
              <a:t>i</a:t>
            </a:r>
            <a:r>
              <a:rPr dirty="0" sz="3200" spc="-5" b="1">
                <a:latin typeface="Calibri"/>
                <a:cs typeface="Calibri"/>
              </a:rPr>
              <a:t>sa</a:t>
            </a:r>
            <a:r>
              <a:rPr dirty="0" sz="3200" spc="10" b="1">
                <a:latin typeface="Calibri"/>
                <a:cs typeface="Calibri"/>
              </a:rPr>
              <a:t>d</a:t>
            </a:r>
            <a:r>
              <a:rPr dirty="0" sz="3200" spc="-100" b="1">
                <a:latin typeface="Calibri"/>
                <a:cs typeface="Calibri"/>
              </a:rPr>
              <a:t>v</a:t>
            </a:r>
            <a:r>
              <a:rPr dirty="0" sz="3200" spc="-5" b="1">
                <a:latin typeface="Calibri"/>
                <a:cs typeface="Calibri"/>
              </a:rPr>
              <a:t>a</a:t>
            </a:r>
            <a:r>
              <a:rPr dirty="0" sz="3200" spc="10" b="1">
                <a:latin typeface="Calibri"/>
                <a:cs typeface="Calibri"/>
              </a:rPr>
              <a:t>nt</a:t>
            </a:r>
            <a:r>
              <a:rPr dirty="0" sz="3200" spc="-5" b="1">
                <a:latin typeface="Calibri"/>
                <a:cs typeface="Calibri"/>
              </a:rPr>
              <a:t>a</a:t>
            </a:r>
            <a:r>
              <a:rPr dirty="0" sz="3200" spc="-20" b="1">
                <a:latin typeface="Calibri"/>
                <a:cs typeface="Calibri"/>
              </a:rPr>
              <a:t>g</a:t>
            </a:r>
            <a:r>
              <a:rPr dirty="0" sz="3200" spc="30" b="1">
                <a:latin typeface="Calibri"/>
                <a:cs typeface="Calibri"/>
              </a:rPr>
              <a:t>e</a:t>
            </a:r>
            <a:r>
              <a:rPr dirty="0" sz="3200" spc="10" b="1">
                <a:latin typeface="Calibri"/>
                <a:cs typeface="Calibri"/>
              </a:rPr>
              <a:t>s</a:t>
            </a:r>
            <a:r>
              <a:rPr dirty="0" sz="3200" spc="-210" b="1">
                <a:latin typeface="Calibri"/>
                <a:cs typeface="Calibri"/>
              </a:rPr>
              <a:t> </a:t>
            </a:r>
            <a:r>
              <a:rPr dirty="0" sz="3200" spc="10" b="1">
                <a:latin typeface="Calibri"/>
                <a:cs typeface="Calibri"/>
              </a:rPr>
              <a:t>of</a:t>
            </a:r>
            <a:r>
              <a:rPr dirty="0" sz="3200" spc="40" b="1">
                <a:latin typeface="Calibri"/>
                <a:cs typeface="Calibri"/>
              </a:rPr>
              <a:t> </a:t>
            </a:r>
            <a:r>
              <a:rPr dirty="0" sz="3200" spc="45" b="1">
                <a:latin typeface="Calibri"/>
                <a:cs typeface="Calibri"/>
              </a:rPr>
              <a:t>M</a:t>
            </a:r>
            <a:r>
              <a:rPr dirty="0" sz="3200" spc="10" b="1">
                <a:latin typeface="Calibri"/>
                <a:cs typeface="Calibri"/>
              </a:rPr>
              <a:t>o</a:t>
            </a:r>
            <a:r>
              <a:rPr dirty="0" sz="3200" spc="-5" b="1">
                <a:latin typeface="Calibri"/>
                <a:cs typeface="Calibri"/>
              </a:rPr>
              <a:t>n</a:t>
            </a:r>
            <a:r>
              <a:rPr dirty="0" sz="3200" spc="35" b="1">
                <a:latin typeface="Calibri"/>
                <a:cs typeface="Calibri"/>
              </a:rPr>
              <a:t>i</a:t>
            </a:r>
            <a:r>
              <a:rPr dirty="0" sz="3200" spc="10" b="1">
                <a:latin typeface="Calibri"/>
                <a:cs typeface="Calibri"/>
              </a:rPr>
              <a:t>tor</a:t>
            </a:r>
            <a:r>
              <a:rPr dirty="0" sz="3200" spc="-150" b="1">
                <a:latin typeface="Calibri"/>
                <a:cs typeface="Calibri"/>
              </a:rPr>
              <a:t> </a:t>
            </a:r>
            <a:r>
              <a:rPr dirty="0" sz="3200" spc="35" b="1">
                <a:latin typeface="Calibri"/>
                <a:cs typeface="Calibri"/>
              </a:rPr>
              <a:t>i</a:t>
            </a:r>
            <a:r>
              <a:rPr dirty="0" sz="3200" spc="10" b="1">
                <a:latin typeface="Calibri"/>
                <a:cs typeface="Calibri"/>
              </a:rPr>
              <a:t>n</a:t>
            </a:r>
            <a:r>
              <a:rPr dirty="0" sz="3200" spc="-55" b="1">
                <a:latin typeface="Calibri"/>
                <a:cs typeface="Calibri"/>
              </a:rPr>
              <a:t> </a:t>
            </a:r>
            <a:r>
              <a:rPr dirty="0" sz="3200" spc="10" b="1"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  <a:p>
            <a:pPr marL="355600" marR="683895" indent="-343535">
              <a:lnSpc>
                <a:spcPct val="101699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35">
                <a:latin typeface="Calibri"/>
                <a:cs typeface="Calibri"/>
              </a:rPr>
              <a:t>M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1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40">
                <a:latin typeface="Calibri"/>
                <a:cs typeface="Calibri"/>
              </a:rPr>
              <a:t>u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10">
                <a:latin typeface="Calibri"/>
                <a:cs typeface="Calibri"/>
              </a:rPr>
              <a:t>t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40">
                <a:latin typeface="Calibri"/>
                <a:cs typeface="Calibri"/>
              </a:rPr>
              <a:t>b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30" b="1">
                <a:latin typeface="Calibri"/>
                <a:cs typeface="Calibri"/>
              </a:rPr>
              <a:t>i</a:t>
            </a:r>
            <a:r>
              <a:rPr dirty="0" sz="3200" spc="15" b="1">
                <a:latin typeface="Calibri"/>
                <a:cs typeface="Calibri"/>
              </a:rPr>
              <a:t>mp</a:t>
            </a:r>
            <a:r>
              <a:rPr dirty="0" sz="3200" spc="20" b="1">
                <a:latin typeface="Calibri"/>
                <a:cs typeface="Calibri"/>
              </a:rPr>
              <a:t>l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15" b="1">
                <a:latin typeface="Calibri"/>
                <a:cs typeface="Calibri"/>
              </a:rPr>
              <a:t>m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15" b="1">
                <a:latin typeface="Calibri"/>
                <a:cs typeface="Calibri"/>
              </a:rPr>
              <a:t>n</a:t>
            </a:r>
            <a:r>
              <a:rPr dirty="0" sz="3200" spc="-70" b="1">
                <a:latin typeface="Calibri"/>
                <a:cs typeface="Calibri"/>
              </a:rPr>
              <a:t>t</a:t>
            </a:r>
            <a:r>
              <a:rPr dirty="0" sz="3200" spc="35" b="1">
                <a:latin typeface="Calibri"/>
                <a:cs typeface="Calibri"/>
              </a:rPr>
              <a:t>e</a:t>
            </a:r>
            <a:r>
              <a:rPr dirty="0" sz="3200" spc="15" b="1">
                <a:latin typeface="Calibri"/>
                <a:cs typeface="Calibri"/>
              </a:rPr>
              <a:t>d</a:t>
            </a:r>
            <a:r>
              <a:rPr dirty="0" sz="3200" spc="-250" b="1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0">
                <a:latin typeface="Calibri"/>
                <a:cs typeface="Calibri"/>
              </a:rPr>
              <a:t>t</a:t>
            </a:r>
            <a:r>
              <a:rPr dirty="0" sz="3200" spc="15">
                <a:latin typeface="Calibri"/>
                <a:cs typeface="Calibri"/>
              </a:rPr>
              <a:t>h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5">
                <a:latin typeface="Calibri"/>
                <a:cs typeface="Calibri"/>
              </a:rPr>
              <a:t>e  </a:t>
            </a:r>
            <a:r>
              <a:rPr dirty="0" sz="3200">
                <a:latin typeface="Calibri"/>
                <a:cs typeface="Calibri"/>
              </a:rPr>
              <a:t>programming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language.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35">
                <a:latin typeface="Calibri"/>
                <a:cs typeface="Calibri"/>
              </a:rPr>
              <a:t>M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40">
                <a:latin typeface="Calibri"/>
                <a:cs typeface="Calibri"/>
              </a:rPr>
              <a:t>n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-15">
                <a:latin typeface="Calibri"/>
                <a:cs typeface="Calibri"/>
              </a:rPr>
              <a:t>t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20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5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35">
                <a:latin typeface="Calibri"/>
                <a:cs typeface="Calibri"/>
              </a:rPr>
              <a:t>a</a:t>
            </a:r>
            <a:r>
              <a:rPr dirty="0" sz="3200" spc="1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</a:t>
            </a:r>
            <a:r>
              <a:rPr dirty="0" sz="3200" spc="40">
                <a:latin typeface="Calibri"/>
                <a:cs typeface="Calibri"/>
              </a:rPr>
              <a:t>h</a:t>
            </a:r>
            <a:r>
              <a:rPr dirty="0" sz="3200" spc="1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m</a:t>
            </a:r>
            <a:r>
              <a:rPr dirty="0" sz="3200" spc="40">
                <a:latin typeface="Calibri"/>
                <a:cs typeface="Calibri"/>
              </a:rPr>
              <a:t>p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 spc="15">
                <a:latin typeface="Calibri"/>
                <a:cs typeface="Calibri"/>
              </a:rPr>
              <a:t>l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-40">
                <a:latin typeface="Calibri"/>
                <a:cs typeface="Calibri"/>
              </a:rPr>
              <a:t>'</a:t>
            </a:r>
            <a:r>
              <a:rPr dirty="0" sz="3200" spc="10">
                <a:latin typeface="Calibri"/>
                <a:cs typeface="Calibri"/>
              </a:rPr>
              <a:t>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35">
                <a:latin typeface="Calibri"/>
                <a:cs typeface="Calibri"/>
              </a:rPr>
              <a:t>w</a:t>
            </a:r>
            <a:r>
              <a:rPr dirty="0" sz="3200" spc="3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r</a:t>
            </a:r>
            <a:r>
              <a:rPr dirty="0" sz="3200" spc="35">
                <a:latin typeface="Calibri"/>
                <a:cs typeface="Calibri"/>
              </a:rPr>
              <a:t>k</a:t>
            </a:r>
            <a:r>
              <a:rPr dirty="0" sz="3200" spc="5">
                <a:latin typeface="Calibri"/>
                <a:cs typeface="Calibri"/>
              </a:rPr>
              <a:t>l</a:t>
            </a:r>
            <a:r>
              <a:rPr dirty="0" sz="3200" spc="45">
                <a:latin typeface="Calibri"/>
                <a:cs typeface="Calibri"/>
              </a:rPr>
              <a:t>o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 spc="40">
                <a:latin typeface="Calibri"/>
                <a:cs typeface="Calibri"/>
              </a:rPr>
              <a:t>d</a:t>
            </a:r>
            <a:r>
              <a:rPr dirty="0" sz="3200" spc="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libri"/>
                <a:cs typeface="Calibri"/>
              </a:rPr>
              <a:t>The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15">
                <a:latin typeface="Calibri"/>
                <a:cs typeface="Calibri"/>
              </a:rPr>
              <a:t>monitor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requires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understand</a:t>
            </a:r>
            <a:endParaRPr sz="3200">
              <a:latin typeface="Calibri"/>
              <a:cs typeface="Calibri"/>
            </a:endParaRPr>
          </a:p>
          <a:p>
            <a:pPr algn="just" marL="355600" marR="5080">
              <a:lnSpc>
                <a:spcPct val="100000"/>
              </a:lnSpc>
              <a:spcBef>
                <a:spcPts val="70"/>
              </a:spcBef>
            </a:pPr>
            <a:r>
              <a:rPr dirty="0" sz="3200" spc="30">
                <a:latin typeface="Calibri"/>
                <a:cs typeface="Calibri"/>
              </a:rPr>
              <a:t>what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operating</a:t>
            </a:r>
            <a:r>
              <a:rPr dirty="0" sz="3200" spc="-150" b="1">
                <a:latin typeface="Calibri"/>
                <a:cs typeface="Calibri"/>
              </a:rPr>
              <a:t> </a:t>
            </a:r>
            <a:r>
              <a:rPr dirty="0" sz="3200" spc="-20" b="1">
                <a:latin typeface="Calibri"/>
                <a:cs typeface="Calibri"/>
              </a:rPr>
              <a:t>system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features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</a:t>
            </a:r>
            <a:r>
              <a:rPr dirty="0" sz="3200">
                <a:latin typeface="Calibri"/>
                <a:cs typeface="Calibri"/>
              </a:rPr>
              <a:t> available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for </a:t>
            </a:r>
            <a:r>
              <a:rPr dirty="0" sz="3200" spc="5" b="1">
                <a:latin typeface="Calibri"/>
                <a:cs typeface="Calibri"/>
              </a:rPr>
              <a:t>controlling crucial </a:t>
            </a:r>
            <a:r>
              <a:rPr dirty="0" sz="3200" spc="5">
                <a:latin typeface="Calibri"/>
                <a:cs typeface="Calibri"/>
              </a:rPr>
              <a:t>sections </a:t>
            </a:r>
            <a:r>
              <a:rPr dirty="0" sz="3200" spc="10">
                <a:latin typeface="Calibri"/>
                <a:cs typeface="Calibri"/>
              </a:rPr>
              <a:t>in </a:t>
            </a:r>
            <a:r>
              <a:rPr dirty="0" sz="3200" spc="5">
                <a:latin typeface="Calibri"/>
                <a:cs typeface="Calibri"/>
              </a:rPr>
              <a:t>the parallel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procedures.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75" y="461010"/>
            <a:ext cx="332612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Producer</a:t>
            </a:r>
            <a:r>
              <a:rPr dirty="0" spc="-150"/>
              <a:t> </a:t>
            </a:r>
            <a:r>
              <a:rPr dirty="0" spc="1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05000"/>
            <a:ext cx="5553075" cy="2935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395" y="461010"/>
            <a:ext cx="358647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Consumer</a:t>
            </a:r>
            <a:r>
              <a:rPr dirty="0" spc="-55"/>
              <a:t> </a:t>
            </a:r>
            <a:r>
              <a:rPr dirty="0" spc="1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1981200"/>
            <a:ext cx="5305425" cy="2900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322770"/>
            <a:ext cx="7983220" cy="4785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used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producer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code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represent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next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empty</a:t>
            </a:r>
            <a:r>
              <a:rPr dirty="0" sz="2400" spc="4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10">
                <a:latin typeface="Calibri"/>
                <a:cs typeface="Calibri"/>
              </a:rPr>
              <a:t>"</a:t>
            </a:r>
            <a:r>
              <a:rPr dirty="0" sz="2400" spc="-15" b="1">
                <a:latin typeface="Calibri"/>
                <a:cs typeface="Calibri"/>
              </a:rPr>
              <a:t>ou</a:t>
            </a:r>
            <a:r>
              <a:rPr dirty="0" sz="2400" spc="-10" b="1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180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p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f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-90">
                <a:latin typeface="Calibri"/>
                <a:cs typeface="Calibri"/>
              </a:rPr>
              <a:t>r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f</a:t>
            </a:r>
            <a:r>
              <a:rPr dirty="0" sz="2400" spc="5" b="1">
                <a:latin typeface="Calibri"/>
                <a:cs typeface="Calibri"/>
              </a:rPr>
              <a:t>ill</a:t>
            </a:r>
            <a:r>
              <a:rPr dirty="0" sz="2400" spc="-1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d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buf</a:t>
            </a:r>
            <a:r>
              <a:rPr dirty="0" sz="2400" spc="-90" b="1">
                <a:latin typeface="Calibri"/>
                <a:cs typeface="Calibri"/>
              </a:rPr>
              <a:t>f</a:t>
            </a:r>
            <a:r>
              <a:rPr dirty="0" sz="2400" spc="-1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un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ee</a:t>
            </a:r>
            <a:r>
              <a:rPr dirty="0" sz="2400" spc="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un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nu</a:t>
            </a:r>
            <a:r>
              <a:rPr dirty="0" sz="2400" spc="30">
                <a:latin typeface="Calibri"/>
                <a:cs typeface="Calibri"/>
              </a:rPr>
              <a:t>m</a:t>
            </a:r>
            <a:r>
              <a:rPr dirty="0" sz="2400" spc="1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0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nt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buf</a:t>
            </a:r>
            <a:r>
              <a:rPr dirty="0" sz="2400" spc="-60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10">
                <a:latin typeface="Calibri"/>
                <a:cs typeface="Calibri"/>
              </a:rPr>
              <a:t>count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further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divided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lines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represented</a:t>
            </a:r>
            <a:r>
              <a:rPr dirty="0" sz="2400" spc="-229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400">
                <a:latin typeface="Calibri"/>
                <a:cs typeface="Calibri"/>
              </a:rPr>
              <a:t>block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both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producer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consumer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talk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about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Producer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first: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--Rp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">
                <a:latin typeface="Calibri"/>
                <a:cs typeface="Calibri"/>
              </a:rPr>
              <a:t> keeps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value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10">
                <a:latin typeface="Calibri"/>
                <a:cs typeface="Calibri"/>
              </a:rPr>
              <a:t>m[count]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--Rp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incremented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(As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added </a:t>
            </a:r>
            <a:r>
              <a:rPr dirty="0" sz="2400" spc="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buffer)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--an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Incremented</a:t>
            </a:r>
            <a:r>
              <a:rPr dirty="0" sz="2400" spc="-2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value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Rp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stored</a:t>
            </a:r>
            <a:r>
              <a:rPr dirty="0" sz="2400" spc="-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back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m[count]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35">
                <a:latin typeface="Calibri"/>
                <a:cs typeface="Calibri"/>
              </a:rPr>
              <a:t>Similarly,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if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talk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 </a:t>
            </a:r>
            <a:r>
              <a:rPr dirty="0" sz="2400" spc="10">
                <a:latin typeface="Calibri"/>
                <a:cs typeface="Calibri"/>
              </a:rPr>
              <a:t>Consumer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code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next: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--Rc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">
                <a:latin typeface="Calibri"/>
                <a:cs typeface="Calibri"/>
              </a:rPr>
              <a:t> keeps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value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m[count]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829" y="461010"/>
            <a:ext cx="55219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Solution</a:t>
            </a:r>
            <a:r>
              <a:rPr dirty="0" spc="-130"/>
              <a:t> </a:t>
            </a:r>
            <a:r>
              <a:rPr dirty="0" spc="-20"/>
              <a:t>to</a:t>
            </a:r>
            <a:r>
              <a:rPr dirty="0" spc="-60"/>
              <a:t> </a:t>
            </a:r>
            <a:r>
              <a:rPr dirty="0" spc="15"/>
              <a:t>this</a:t>
            </a:r>
            <a:r>
              <a:rPr dirty="0" spc="-130"/>
              <a:t> </a:t>
            </a:r>
            <a:r>
              <a:rPr dirty="0" spc="5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90750"/>
            <a:ext cx="2362200" cy="335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2362200"/>
            <a:ext cx="19812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610" y="2163127"/>
            <a:ext cx="6266180" cy="16738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20">
                <a:latin typeface="Arial MT"/>
                <a:cs typeface="Arial MT"/>
              </a:rPr>
              <a:t>"</a:t>
            </a:r>
            <a:r>
              <a:rPr dirty="0" sz="1800" spc="20" b="1">
                <a:latin typeface="Arial"/>
                <a:cs typeface="Arial"/>
              </a:rPr>
              <a:t>in</a:t>
            </a:r>
            <a:r>
              <a:rPr dirty="0" sz="1800" spc="20">
                <a:latin typeface="Arial MT"/>
                <a:cs typeface="Arial MT"/>
              </a:rPr>
              <a:t>"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10">
                <a:latin typeface="Arial MT"/>
                <a:cs typeface="Arial MT"/>
              </a:rPr>
              <a:t>producer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code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represent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20">
                <a:latin typeface="Arial MT"/>
                <a:cs typeface="Arial MT"/>
              </a:rPr>
              <a:t>the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next</a:t>
            </a:r>
            <a:r>
              <a:rPr dirty="0" sz="1800" spc="100">
                <a:latin typeface="Arial MT"/>
                <a:cs typeface="Arial MT"/>
              </a:rPr>
              <a:t> </a:t>
            </a:r>
            <a:r>
              <a:rPr dirty="0" sz="1800" spc="-10" b="1">
                <a:latin typeface="Arial"/>
                <a:cs typeface="Arial"/>
              </a:rPr>
              <a:t>empty</a:t>
            </a:r>
            <a:r>
              <a:rPr dirty="0" sz="1800" spc="5" b="1">
                <a:latin typeface="Arial"/>
                <a:cs typeface="Arial"/>
              </a:rPr>
              <a:t> buffer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15">
                <a:latin typeface="Arial MT"/>
                <a:cs typeface="Arial MT"/>
              </a:rPr>
              <a:t>"</a:t>
            </a:r>
            <a:r>
              <a:rPr dirty="0" sz="1800" spc="15" b="1">
                <a:latin typeface="Arial"/>
                <a:cs typeface="Arial"/>
              </a:rPr>
              <a:t>out</a:t>
            </a:r>
            <a:r>
              <a:rPr dirty="0" sz="1800" spc="15">
                <a:latin typeface="Arial MT"/>
                <a:cs typeface="Arial MT"/>
              </a:rPr>
              <a:t>" </a:t>
            </a:r>
            <a:r>
              <a:rPr dirty="0" sz="1800">
                <a:latin typeface="Arial MT"/>
                <a:cs typeface="Arial MT"/>
              </a:rPr>
              <a:t>used </a:t>
            </a:r>
            <a:r>
              <a:rPr dirty="0" sz="1800" spc="-15">
                <a:latin typeface="Arial MT"/>
                <a:cs typeface="Arial MT"/>
              </a:rPr>
              <a:t>in </a:t>
            </a:r>
            <a:r>
              <a:rPr dirty="0" sz="1800" spc="5">
                <a:latin typeface="Arial MT"/>
                <a:cs typeface="Arial MT"/>
              </a:rPr>
              <a:t>consumer </a:t>
            </a:r>
            <a:r>
              <a:rPr dirty="0" sz="1800">
                <a:latin typeface="Arial MT"/>
                <a:cs typeface="Arial MT"/>
              </a:rPr>
              <a:t>code represent </a:t>
            </a:r>
            <a:r>
              <a:rPr dirty="0" sz="1800" spc="-5">
                <a:latin typeface="Arial MT"/>
                <a:cs typeface="Arial MT"/>
              </a:rPr>
              <a:t>first </a:t>
            </a:r>
            <a:r>
              <a:rPr dirty="0" sz="1800" spc="5" b="1">
                <a:latin typeface="Arial"/>
                <a:cs typeface="Arial"/>
              </a:rPr>
              <a:t>filled </a:t>
            </a:r>
            <a:r>
              <a:rPr dirty="0" sz="1800" b="1">
                <a:latin typeface="Arial"/>
                <a:cs typeface="Arial"/>
              </a:rPr>
              <a:t>buffer 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"</a:t>
            </a:r>
            <a:r>
              <a:rPr dirty="0" sz="1800" spc="-5" b="1">
                <a:latin typeface="Arial"/>
                <a:cs typeface="Arial"/>
              </a:rPr>
              <a:t>empty</a:t>
            </a:r>
            <a:r>
              <a:rPr dirty="0" sz="1800" spc="-5">
                <a:latin typeface="Arial MT"/>
                <a:cs typeface="Arial MT"/>
              </a:rPr>
              <a:t>" </a:t>
            </a:r>
            <a:r>
              <a:rPr dirty="0" sz="1800" spc="-15">
                <a:latin typeface="Arial MT"/>
                <a:cs typeface="Arial MT"/>
              </a:rPr>
              <a:t>is </a:t>
            </a:r>
            <a:r>
              <a:rPr dirty="0" sz="1800" spc="10">
                <a:latin typeface="Arial MT"/>
                <a:cs typeface="Arial MT"/>
              </a:rPr>
              <a:t>counting </a:t>
            </a:r>
            <a:r>
              <a:rPr dirty="0" sz="1800">
                <a:latin typeface="Arial MT"/>
                <a:cs typeface="Arial MT"/>
              </a:rPr>
              <a:t>semaphore </a:t>
            </a:r>
            <a:r>
              <a:rPr dirty="0" sz="1800" spc="-5">
                <a:latin typeface="Arial MT"/>
                <a:cs typeface="Arial MT"/>
              </a:rPr>
              <a:t>which keeps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score </a:t>
            </a:r>
            <a:r>
              <a:rPr dirty="0" sz="1800" spc="-15">
                <a:latin typeface="Arial MT"/>
                <a:cs typeface="Arial MT"/>
              </a:rPr>
              <a:t>of </a:t>
            </a:r>
            <a:r>
              <a:rPr dirty="0" sz="1800" spc="5">
                <a:latin typeface="Arial MT"/>
                <a:cs typeface="Arial MT"/>
              </a:rPr>
              <a:t>no. </a:t>
            </a:r>
            <a:r>
              <a:rPr dirty="0" sz="1800" spc="-15">
                <a:latin typeface="Arial MT"/>
                <a:cs typeface="Arial MT"/>
              </a:rPr>
              <a:t>of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empty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buffer</a:t>
            </a:r>
            <a:endParaRPr sz="1800">
              <a:latin typeface="Arial MT"/>
              <a:cs typeface="Arial MT"/>
            </a:endParaRPr>
          </a:p>
          <a:p>
            <a:pPr marL="12700" marR="86995">
              <a:lnSpc>
                <a:spcPts val="2100"/>
              </a:lnSpc>
              <a:spcBef>
                <a:spcPts val="135"/>
              </a:spcBef>
            </a:pPr>
            <a:r>
              <a:rPr dirty="0" sz="1800" spc="15">
                <a:latin typeface="Arial MT"/>
                <a:cs typeface="Arial MT"/>
              </a:rPr>
              <a:t>"</a:t>
            </a:r>
            <a:r>
              <a:rPr dirty="0" sz="1800" spc="15" b="1">
                <a:latin typeface="Arial"/>
                <a:cs typeface="Arial"/>
              </a:rPr>
              <a:t>full</a:t>
            </a:r>
            <a:r>
              <a:rPr dirty="0" sz="1800" spc="15">
                <a:latin typeface="Arial MT"/>
                <a:cs typeface="Arial MT"/>
              </a:rPr>
              <a:t>"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counting</a:t>
            </a:r>
            <a:r>
              <a:rPr dirty="0" sz="1800" spc="-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semaphore </a:t>
            </a:r>
            <a:r>
              <a:rPr dirty="0" sz="1800" spc="-5">
                <a:latin typeface="Arial MT"/>
                <a:cs typeface="Arial MT"/>
              </a:rPr>
              <a:t>which </a:t>
            </a:r>
            <a:r>
              <a:rPr dirty="0" sz="1800" spc="-10">
                <a:latin typeface="Arial MT"/>
                <a:cs typeface="Arial MT"/>
              </a:rPr>
              <a:t>scores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of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no.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25">
                <a:latin typeface="Arial MT"/>
                <a:cs typeface="Arial MT"/>
              </a:rPr>
              <a:t>full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buffer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"</a:t>
            </a:r>
            <a:r>
              <a:rPr dirty="0" sz="1800" spc="10" b="1">
                <a:latin typeface="Arial"/>
                <a:cs typeface="Arial"/>
              </a:rPr>
              <a:t>S</a:t>
            </a:r>
            <a:r>
              <a:rPr dirty="0" sz="1800" spc="10">
                <a:latin typeface="Arial MT"/>
                <a:cs typeface="Arial MT"/>
              </a:rPr>
              <a:t>"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5">
                <a:latin typeface="Arial MT"/>
                <a:cs typeface="Arial MT"/>
              </a:rPr>
              <a:t>binary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semaphore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545" y="461010"/>
            <a:ext cx="34671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Race</a:t>
            </a:r>
            <a:r>
              <a:rPr dirty="0" spc="-105"/>
              <a:t> </a:t>
            </a:r>
            <a:r>
              <a:rPr dirty="0" spc="1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8090534" cy="2472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5600" marR="5080" indent="-343535">
              <a:lnSpc>
                <a:spcPct val="100200"/>
              </a:lnSpc>
              <a:spcBef>
                <a:spcPts val="12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Where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several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processes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access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and 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manipulate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the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same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data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concurrently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and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outcome </a:t>
            </a:r>
            <a:r>
              <a:rPr dirty="0" sz="3200" spc="20">
                <a:latin typeface="Calibri"/>
                <a:cs typeface="Calibri"/>
              </a:rPr>
              <a:t>of </a:t>
            </a:r>
            <a:r>
              <a:rPr dirty="0" sz="3200" spc="5">
                <a:latin typeface="Calibri"/>
                <a:cs typeface="Calibri"/>
              </a:rPr>
              <a:t>the </a:t>
            </a:r>
            <a:r>
              <a:rPr dirty="0" sz="3200" spc="-25">
                <a:latin typeface="Calibri"/>
                <a:cs typeface="Calibri"/>
              </a:rPr>
              <a:t>execution </a:t>
            </a:r>
            <a:r>
              <a:rPr dirty="0" sz="3200" spc="-5">
                <a:latin typeface="Calibri"/>
                <a:cs typeface="Calibri"/>
              </a:rPr>
              <a:t>depends </a:t>
            </a:r>
            <a:r>
              <a:rPr dirty="0" sz="3200" spc="25">
                <a:latin typeface="Calibri"/>
                <a:cs typeface="Calibri"/>
              </a:rPr>
              <a:t>on </a:t>
            </a:r>
            <a:r>
              <a:rPr dirty="0" sz="3200" spc="-1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particular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order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which</a:t>
            </a:r>
            <a:r>
              <a:rPr dirty="0" sz="3200" spc="10">
                <a:latin typeface="Calibri"/>
                <a:cs typeface="Calibri"/>
              </a:rPr>
              <a:t> the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access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takes 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place,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is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called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race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20">
                <a:latin typeface="Calibri"/>
                <a:cs typeface="Calibri"/>
              </a:rPr>
              <a:t>condition.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2023-07-29T19:05:55Z</dcterms:created>
  <dcterms:modified xsi:type="dcterms:W3CDTF">2023-07-29T19:05:55Z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2023-07-29T00:00:00Z</vt:filetime>
  </property>
</Properties>
</file>