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AF31F3-549D-4877-823C-79426D7257D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96752CF-80C9-4E0B-AC22-AFA6147C8FE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C7C1020-61BE-4B0A-8751-A9986B01386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97C8C21-3B69-412A-BC64-8728C783B71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ADBAD5C-2416-4C4D-A349-6D3B43DBD0A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26D8932-C0AC-4E5C-BEB0-D96A8370DFC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512E227-7929-4EAB-A9C2-1A8F7A4D26D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5AE70E7-460C-43DA-9D47-9720BE34967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5D6B323-CAC8-4E06-96DD-71D96F87C73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58C7F5D-BF1A-4F72-923F-10BDB037F60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6060D6C-C561-45ED-86C0-3A6BEF3D0A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5F0349A-8351-4088-A7EC-FA5E4F065E20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B42C3CE-5CD1-49E4-8402-6A3D8CD1148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FB902EF-F6E7-4B29-A4B3-C4BBED70499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F0A857C-9163-4835-8A05-BAC29BF2C81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1288C5D-4A1A-4A42-9DAB-05F605B1D59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A671C9F-51DE-44C0-9B77-ADD772C5DFD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CD5D4E9-A3DD-434D-99FE-8E6E2A473F4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8E7385C-1539-4E34-835D-6952BF85DD8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D492CD1-7F26-4D20-A5CA-0AC18925DE3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FE9FA51-9C16-48A2-B35A-F1E8CAAB4DB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A9C6B94-CC9D-4005-B01C-DDEF2716DE3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BE51DC-74A0-49F8-817B-F2FF6DD1335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EB3D1D6-55A7-4583-80BC-91479573AFF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8F13320-52E2-4871-B329-C9C8CA06E79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B1E9E24-8CE4-4CDD-9BE3-9FA6AF1F37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50036EC-9672-4662-BBDC-6E21FDB3FF3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9ABE102-99C9-4DD7-9FEC-FB5909707BF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0FC8552-77DC-430B-953A-19B53184BBF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4A44439-4447-48D4-BA44-BC286C1B07D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85AED3-E071-4DAC-A157-C07BF43AE43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EF85654-2B6F-4FB8-9894-890900603B1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1A4604E-362D-478C-87AC-D42810D278A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314395-F4FC-40E9-B111-AB48B427ED1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C44FAC1-AEFC-4462-9A82-387AA84ABA7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7F126D-C604-4867-9710-79AAFB073A1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394313-D796-49EA-B354-64D00517272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8A8CD2-94A8-4752-AC48-975E25DDB11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36E6C2-5798-43E9-ADAF-D057835DF30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Times New Roman"/>
              </a:rPr>
              <a:t>LOGARITHM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5068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9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Times New Roman"/>
              </a:rPr>
              <a:t>In mathematics logarithms were developed for making complicated calculations simple.</a:t>
            </a:r>
            <a:br>
              <a:rPr sz="4400"/>
            </a:b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Picture 2"/>
          <p:cNvPicPr/>
          <p:nvPr/>
        </p:nvPicPr>
        <p:blipFill>
          <a:blip r:embed="rId2"/>
          <a:stretch/>
        </p:blipFill>
        <p:spPr>
          <a:xfrm>
            <a:off x="1609920" y="1816200"/>
            <a:ext cx="8847360" cy="44323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Times New Roman"/>
              </a:rPr>
              <a:t>Q: The  value of log</a:t>
            </a:r>
            <a:r>
              <a:rPr lang="en-IN" sz="4400" b="0" strike="noStrike" spc="-1" baseline="-8000">
                <a:solidFill>
                  <a:srgbClr val="000000"/>
                </a:solidFill>
                <a:latin typeface="Times New Roman"/>
              </a:rPr>
              <a:t>(.01)</a:t>
            </a:r>
            <a:r>
              <a:rPr lang="en-IN" sz="4400" b="0" strike="noStrike" spc="-1">
                <a:solidFill>
                  <a:srgbClr val="000000"/>
                </a:solidFill>
                <a:latin typeface="Times New Roman"/>
              </a:rPr>
              <a:t>(1000) is: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41080" y="457200"/>
            <a:ext cx="96696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7000"/>
          </a:bodyPr>
          <a:lstStyle/>
          <a:p>
            <a:pPr>
              <a:lnSpc>
                <a:spcPct val="10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Times New Roman"/>
              </a:rPr>
              <a:t>Q: The logarithm of 0.0625 to the base 2 is</a:t>
            </a: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:</a:t>
            </a:r>
            <a:br>
              <a:rPr sz="4400"/>
            </a:b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28120" y="274680"/>
            <a:ext cx="1016100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Q: If log </a:t>
            </a:r>
            <a:r>
              <a:rPr lang="en-IN" sz="4000" b="0" strike="noStrike" spc="-1" baseline="-25000">
                <a:solidFill>
                  <a:srgbClr val="000000"/>
                </a:solidFill>
                <a:latin typeface="Times New Roman"/>
              </a:rPr>
              <a:t>8 </a:t>
            </a: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X= 2/3, then the value of x is :</a:t>
            </a:r>
            <a:br>
              <a:rPr sz="4400"/>
            </a:b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21840" y="274680"/>
            <a:ext cx="1126008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Q: If log</a:t>
            </a:r>
            <a:r>
              <a:rPr lang="en-IN" sz="3600" b="0" strike="noStrike" spc="-1" baseline="-250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 y = 100 and log</a:t>
            </a:r>
            <a:r>
              <a:rPr lang="en-IN" sz="36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 x = 10, then the value of y is :</a:t>
            </a:r>
            <a:br>
              <a:rPr sz="3600"/>
            </a:b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lstStyle/>
          <a:p>
            <a:pPr>
              <a:lnSpc>
                <a:spcPct val="10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Times New Roman"/>
              </a:rPr>
              <a:t>Q: The value of log </a:t>
            </a:r>
            <a:r>
              <a:rPr lang="en-IN" sz="4400" b="0" strike="noStrike" spc="-1" baseline="-25000">
                <a:solidFill>
                  <a:srgbClr val="000000"/>
                </a:solidFill>
                <a:latin typeface="Times New Roman"/>
              </a:rPr>
              <a:t>2 </a:t>
            </a:r>
            <a:r>
              <a:rPr lang="en-IN" sz="4400" b="0" strike="noStrike" spc="-1">
                <a:solidFill>
                  <a:srgbClr val="000000"/>
                </a:solidFill>
                <a:latin typeface="Times New Roman"/>
              </a:rPr>
              <a:t>(log</a:t>
            </a:r>
            <a:r>
              <a:rPr lang="en-IN" sz="4400" b="0" strike="noStrike" spc="-1" baseline="-25000">
                <a:solidFill>
                  <a:srgbClr val="000000"/>
                </a:solidFill>
                <a:latin typeface="Times New Roman"/>
              </a:rPr>
              <a:t>5</a:t>
            </a:r>
            <a:r>
              <a:rPr lang="en-IN" sz="4400" b="0" strike="noStrike" spc="-1">
                <a:solidFill>
                  <a:srgbClr val="000000"/>
                </a:solidFill>
                <a:latin typeface="Times New Roman"/>
              </a:rPr>
              <a:t> 625) is:</a:t>
            </a:r>
            <a:br>
              <a:rPr sz="4400"/>
            </a:b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lstStyle/>
          <a:p>
            <a:pPr>
              <a:lnSpc>
                <a:spcPct val="10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Times New Roman"/>
              </a:rPr>
              <a:t>Q: If log </a:t>
            </a:r>
            <a:r>
              <a:rPr lang="en-IN" sz="4400" b="0" strike="noStrike" spc="-1" baseline="-25000">
                <a:solidFill>
                  <a:srgbClr val="000000"/>
                </a:solidFill>
                <a:latin typeface="Times New Roman"/>
              </a:rPr>
              <a:t>2  </a:t>
            </a:r>
            <a:r>
              <a:rPr lang="en-IN" sz="4400" b="0" strike="noStrike" spc="-1">
                <a:solidFill>
                  <a:srgbClr val="000000"/>
                </a:solidFill>
                <a:latin typeface="Times New Roman"/>
              </a:rPr>
              <a:t>[log</a:t>
            </a:r>
            <a:r>
              <a:rPr lang="en-IN" sz="4400" b="0" strike="noStrike" spc="-1" baseline="-25000">
                <a:solidFill>
                  <a:srgbClr val="000000"/>
                </a:solidFill>
                <a:latin typeface="Times New Roman"/>
              </a:rPr>
              <a:t>3 </a:t>
            </a:r>
            <a:r>
              <a:rPr lang="en-IN" sz="4400" b="0" strike="noStrike" spc="-1">
                <a:solidFill>
                  <a:srgbClr val="000000"/>
                </a:solidFill>
                <a:latin typeface="Times New Roman"/>
              </a:rPr>
              <a:t>(log </a:t>
            </a:r>
            <a:r>
              <a:rPr lang="en-IN" sz="4400" b="0" strike="noStrike" spc="-1" baseline="-25000">
                <a:solidFill>
                  <a:srgbClr val="000000"/>
                </a:solidFill>
                <a:latin typeface="Times New Roman"/>
              </a:rPr>
              <a:t>2 </a:t>
            </a:r>
            <a:r>
              <a:rPr lang="en-IN" sz="4400" b="0" strike="noStrike" spc="-1">
                <a:solidFill>
                  <a:srgbClr val="000000"/>
                </a:solidFill>
                <a:latin typeface="Times New Roman"/>
              </a:rPr>
              <a:t>X) ] =1, then x is equal to:</a:t>
            </a:r>
            <a:br>
              <a:rPr sz="4400"/>
            </a:b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lstStyle/>
          <a:p>
            <a:pPr>
              <a:lnSpc>
                <a:spcPct val="10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Times New Roman"/>
              </a:rPr>
              <a:t>Q: If log</a:t>
            </a:r>
            <a:r>
              <a:rPr lang="en-IN" sz="4400" b="0" strike="noStrike" spc="-1" baseline="-25000">
                <a:solidFill>
                  <a:srgbClr val="000000"/>
                </a:solidFill>
                <a:latin typeface="Times New Roman"/>
              </a:rPr>
              <a:t>10</a:t>
            </a:r>
            <a:r>
              <a:rPr lang="en-IN" sz="4400" b="0" strike="noStrike" spc="-1">
                <a:solidFill>
                  <a:srgbClr val="000000"/>
                </a:solidFill>
                <a:latin typeface="Times New Roman"/>
              </a:rPr>
              <a:t> 125 + log</a:t>
            </a:r>
            <a:r>
              <a:rPr lang="en-IN" sz="4400" b="0" strike="noStrike" spc="-1" baseline="-25000">
                <a:solidFill>
                  <a:srgbClr val="000000"/>
                </a:solidFill>
                <a:latin typeface="Times New Roman"/>
              </a:rPr>
              <a:t>10</a:t>
            </a:r>
            <a:r>
              <a:rPr lang="en-IN" sz="4400" b="0" strike="noStrike" spc="-1">
                <a:solidFill>
                  <a:srgbClr val="000000"/>
                </a:solidFill>
                <a:latin typeface="Times New Roman"/>
              </a:rPr>
              <a:t> 8 = x, then x is equal to :</a:t>
            </a:r>
            <a:br>
              <a:rPr sz="4400"/>
            </a:b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lstStyle/>
          <a:p>
            <a:pPr>
              <a:lnSpc>
                <a:spcPct val="10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Times New Roman"/>
              </a:rPr>
              <a:t>Q: (log</a:t>
            </a:r>
            <a:r>
              <a:rPr lang="en-IN" sz="4400" b="0" strike="noStrike" spc="-1" baseline="-25000">
                <a:solidFill>
                  <a:srgbClr val="000000"/>
                </a:solidFill>
                <a:latin typeface="Times New Roman"/>
              </a:rPr>
              <a:t>5</a:t>
            </a:r>
            <a:r>
              <a:rPr lang="en-IN" sz="4400" b="0" strike="noStrike" spc="-1">
                <a:solidFill>
                  <a:srgbClr val="000000"/>
                </a:solidFill>
                <a:latin typeface="Times New Roman"/>
              </a:rPr>
              <a:t> 3) x (log</a:t>
            </a:r>
            <a:r>
              <a:rPr lang="en-IN" sz="4400" b="0" strike="noStrike" spc="-1" baseline="-2500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IN" sz="4400" b="0" strike="noStrike" spc="-1">
                <a:solidFill>
                  <a:srgbClr val="000000"/>
                </a:solidFill>
                <a:latin typeface="Times New Roman"/>
              </a:rPr>
              <a:t> 625) equals : </a:t>
            </a:r>
            <a:br>
              <a:rPr sz="4400"/>
            </a:b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lstStyle/>
          <a:p>
            <a:pPr>
              <a:lnSpc>
                <a:spcPct val="10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Times New Roman"/>
              </a:rPr>
              <a:t>Q: If log</a:t>
            </a:r>
            <a:r>
              <a:rPr lang="en-IN" sz="4400" b="0" strike="noStrike" spc="-1" baseline="-25000">
                <a:solidFill>
                  <a:srgbClr val="000000"/>
                </a:solidFill>
                <a:latin typeface="Times New Roman"/>
              </a:rPr>
              <a:t>12</a:t>
            </a:r>
            <a:r>
              <a:rPr lang="en-IN" sz="4400" b="0" strike="noStrike" spc="-1">
                <a:solidFill>
                  <a:srgbClr val="000000"/>
                </a:solidFill>
                <a:latin typeface="Times New Roman"/>
              </a:rPr>
              <a:t> 27 = a, then log</a:t>
            </a:r>
            <a:r>
              <a:rPr lang="en-IN" sz="4400" b="0" strike="noStrike" spc="-1" baseline="-25000">
                <a:solidFill>
                  <a:srgbClr val="000000"/>
                </a:solidFill>
                <a:latin typeface="Times New Roman"/>
              </a:rPr>
              <a:t>6</a:t>
            </a:r>
            <a:r>
              <a:rPr lang="en-IN" sz="4400" b="0" strike="noStrike" spc="-1">
                <a:solidFill>
                  <a:srgbClr val="000000"/>
                </a:solidFill>
                <a:latin typeface="Times New Roman"/>
              </a:rPr>
              <a:t> 16 is :</a:t>
            </a: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 </a:t>
            </a:r>
            <a:br>
              <a:rPr sz="4400"/>
            </a:b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WHAT IS LOGARITHM?????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 logarithm is the power to which a number must be raised in order to get some other number.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For example, the base ten logarithm of 100 is 2, because ten raised to the power of two is 100: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3716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log 100 = 2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3716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because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3716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10</a:t>
            </a:r>
            <a:r>
              <a:rPr lang="en-US" sz="2400" b="1" strike="noStrike" spc="-1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 = 100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The base unit is the number being raised to a power.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There are logarithms using different base units.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22800" y="446760"/>
            <a:ext cx="10972440" cy="1209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5000"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Q: The value of (log</a:t>
            </a:r>
            <a:r>
              <a:rPr lang="en-IN" sz="3600" b="0" strike="noStrike" spc="-1" baseline="-2500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 4) (log</a:t>
            </a:r>
            <a:r>
              <a:rPr lang="en-IN" sz="3600" b="0" strike="noStrike" spc="-1" baseline="-25000">
                <a:solidFill>
                  <a:srgbClr val="000000"/>
                </a:solidFill>
                <a:latin typeface="Times New Roman"/>
              </a:rPr>
              <a:t>4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 5) (log</a:t>
            </a:r>
            <a:r>
              <a:rPr lang="en-IN" sz="3600" b="0" strike="noStrike" spc="-1" baseline="-25000">
                <a:solidFill>
                  <a:srgbClr val="000000"/>
                </a:solidFill>
                <a:latin typeface="Times New Roman"/>
              </a:rPr>
              <a:t>5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 6) (log</a:t>
            </a:r>
            <a:r>
              <a:rPr lang="en-IN" sz="3600" b="0" strike="noStrike" spc="-1" baseline="-25000">
                <a:solidFill>
                  <a:srgbClr val="000000"/>
                </a:solidFill>
                <a:latin typeface="Times New Roman"/>
              </a:rPr>
              <a:t>6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 7) (log</a:t>
            </a:r>
            <a:r>
              <a:rPr lang="en-IN" sz="3600" b="0" strike="noStrike" spc="-1" baseline="-25000">
                <a:solidFill>
                  <a:srgbClr val="000000"/>
                </a:solidFill>
                <a:latin typeface="Times New Roman"/>
              </a:rPr>
              <a:t>7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 8) (log</a:t>
            </a:r>
            <a:r>
              <a:rPr lang="en-IN" sz="3600" b="0" strike="noStrike" spc="-1" baseline="-25000">
                <a:solidFill>
                  <a:srgbClr val="000000"/>
                </a:solidFill>
                <a:latin typeface="Times New Roman"/>
              </a:rPr>
              <a:t>8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 9) is: </a:t>
            </a:r>
            <a:br>
              <a:rPr sz="4400"/>
            </a:b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0" y="274680"/>
            <a:ext cx="1158192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</a:rPr>
              <a:t>Q: If 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log</a:t>
            </a:r>
            <a:r>
              <a:rPr lang="en-IN" sz="3600" b="0" strike="noStrike" spc="-1" baseline="-25000">
                <a:solidFill>
                  <a:srgbClr val="000000"/>
                </a:solidFill>
                <a:latin typeface="Times New Roman"/>
              </a:rPr>
              <a:t>10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 2=0.3010, what is the number of digits in 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74" name="Picture 31"/>
          <p:cNvGraphicFramePr/>
          <p:nvPr/>
        </p:nvGraphicFramePr>
        <p:xfrm>
          <a:off x="9669960" y="482400"/>
          <a:ext cx="703080" cy="6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175" name="Picture 31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9669960" y="482400"/>
                        <a:ext cx="703080" cy="6202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838080" y="605160"/>
            <a:ext cx="10515240" cy="5571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We can also take 2 as the base unit.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For instance, the base two logarithm of eight is three, because two raised to the power of three equals eight: 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log</a:t>
            </a:r>
            <a:r>
              <a:rPr lang="en-US" sz="2800" b="1" strike="noStrike" spc="-1" baseline="-30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 8 = 3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because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800" b="1" strike="noStrike" spc="-1" baseline="3000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 = 8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Base Ten Logarithms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Base ten logarithms are expressions in which the number being raised to a power is ten. The base ten log of 1000 is three: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sv-SE" sz="2800" b="1" strike="noStrike" spc="-1">
                <a:solidFill>
                  <a:srgbClr val="000000"/>
                </a:solidFill>
                <a:latin typeface="Times New Roman"/>
              </a:rPr>
              <a:t>		log 1000 = 3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sv-SE" sz="2800" b="1" strike="noStrike" spc="-1">
                <a:solidFill>
                  <a:srgbClr val="000000"/>
                </a:solidFill>
                <a:latin typeface="Times New Roman"/>
              </a:rPr>
              <a:t>		10</a:t>
            </a:r>
            <a:r>
              <a:rPr lang="sv-SE" sz="2800" b="1" strike="noStrike" spc="-1" baseline="30000">
                <a:solidFill>
                  <a:srgbClr val="000000"/>
                </a:solidFill>
                <a:latin typeface="Times New Roman"/>
              </a:rPr>
              <a:t>3</a:t>
            </a:r>
            <a:r>
              <a:rPr lang="sv-SE" sz="2800" b="1" strike="noStrike" spc="-1">
                <a:solidFill>
                  <a:srgbClr val="000000"/>
                </a:solidFill>
                <a:latin typeface="Times New Roman"/>
              </a:rPr>
              <a:t> = 1000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 base ten log is written as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		log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 and in equation form as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		log a = r 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imes New Roman"/>
              </a:rPr>
              <a:t>Natural Logarithms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Logarithms with a base of 'e' are called natural logarithms.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What is 'e'?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'e' is a very special number approximately equal to 2.718. 'e' is a little bit like pi in that it is the result of an equation and it's a big long number that never ends.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 natural logarithm is written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		ln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and in equation form as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		ln a = r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12291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800" b="1" strike="noStrike" spc="-1">
                <a:solidFill>
                  <a:srgbClr val="000000"/>
                </a:solidFill>
                <a:latin typeface="Times New Roman"/>
              </a:rPr>
              <a:t>Relationship between Logarithm and Exponential</a:t>
            </a:r>
            <a:endParaRPr lang="en-US" sz="3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Logarithms are the "opposite" of exponentials, just as subtraction is the opposite of addition and division is the opposite of multiplication.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Logs "undo" exponentials or we can say logs are the inverses of exponentials.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7432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		     antilog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7432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7432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1800" b="1" strike="noStrike" spc="-1" baseline="300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 = m	…………is equivalent to……….. log</a:t>
            </a:r>
            <a:r>
              <a:rPr lang="en-US" sz="1800" b="1" strike="noStrike" spc="-1" baseline="-3000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 m = x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7432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7432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		          log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7432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urved Connector 5"/>
          <p:cNvSpPr/>
          <p:nvPr/>
        </p:nvSpPr>
        <p:spPr>
          <a:xfrm>
            <a:off x="4159800" y="4674960"/>
            <a:ext cx="1622520" cy="282960"/>
          </a:xfrm>
          <a:prstGeom prst="curvedConnector3">
            <a:avLst>
              <a:gd name="adj1" fmla="val -10317"/>
            </a:avLst>
          </a:prstGeom>
          <a:noFill/>
          <a:ln w="28575"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5" name="Curved Connector 7"/>
          <p:cNvSpPr/>
          <p:nvPr/>
        </p:nvSpPr>
        <p:spPr>
          <a:xfrm flipV="1">
            <a:off x="6915960" y="4572000"/>
            <a:ext cx="1828440" cy="385920"/>
          </a:xfrm>
          <a:prstGeom prst="curvedConnector3">
            <a:avLst>
              <a:gd name="adj1" fmla="val 124648"/>
            </a:avLst>
          </a:prstGeom>
          <a:noFill/>
          <a:ln w="28575"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6" name="Curved Connector 15"/>
          <p:cNvSpPr/>
          <p:nvPr/>
        </p:nvSpPr>
        <p:spPr>
          <a:xfrm rot="10800000">
            <a:off x="6761880" y="3696480"/>
            <a:ext cx="1982880" cy="424800"/>
          </a:xfrm>
          <a:prstGeom prst="curvedConnector3">
            <a:avLst>
              <a:gd name="adj1" fmla="val -18182"/>
            </a:avLst>
          </a:prstGeom>
          <a:noFill/>
          <a:ln w="28575"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7" name="Curved Connector 21"/>
          <p:cNvSpPr/>
          <p:nvPr/>
        </p:nvSpPr>
        <p:spPr>
          <a:xfrm rot="10800000" flipV="1">
            <a:off x="3932280" y="3696480"/>
            <a:ext cx="1554120" cy="424800"/>
          </a:xfrm>
          <a:prstGeom prst="curvedConnector3">
            <a:avLst>
              <a:gd name="adj1" fmla="val 118376"/>
            </a:avLst>
          </a:prstGeom>
          <a:noFill/>
          <a:ln w="28575"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Characteristic and Mantissa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5240" cy="448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CHARACTERISTIC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It is the integral part of the value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MANTISSA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It is the decimal part of the value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AutoShape 2"/>
          <p:cNvSpPr/>
          <p:nvPr/>
        </p:nvSpPr>
        <p:spPr>
          <a:xfrm>
            <a:off x="167940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1" name="Picture 3"/>
          <p:cNvPicPr/>
          <p:nvPr/>
        </p:nvPicPr>
        <p:blipFill>
          <a:blip r:embed="rId2"/>
          <a:stretch/>
        </p:blipFill>
        <p:spPr>
          <a:xfrm>
            <a:off x="3352680" y="4038480"/>
            <a:ext cx="4952520" cy="13712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Laws of Logarithms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Product rule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- multiplication becomes addition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Quotient rule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- division becomes subtraction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Power rule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- exponent becomes multiplier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4" name="Picture 53"/>
          <p:cNvGraphicFramePr/>
          <p:nvPr/>
        </p:nvGraphicFramePr>
        <p:xfrm>
          <a:off x="2978280" y="2505600"/>
          <a:ext cx="3207960" cy="46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145" name="Picture 53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978280" y="2505600"/>
                        <a:ext cx="3207960" cy="4615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Picture 54"/>
          <p:cNvGraphicFramePr/>
          <p:nvPr/>
        </p:nvGraphicFramePr>
        <p:xfrm>
          <a:off x="2928960" y="3793680"/>
          <a:ext cx="3454200" cy="99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47" name="Picture 54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928960" y="3793680"/>
                        <a:ext cx="3454200" cy="9964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Picture 55"/>
          <p:cNvGraphicFramePr/>
          <p:nvPr/>
        </p:nvGraphicFramePr>
        <p:xfrm>
          <a:off x="2943360" y="5511240"/>
          <a:ext cx="2601720" cy="52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149" name="Picture 55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2943360" y="5511240"/>
                        <a:ext cx="2601720" cy="526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Laws of Logarithms</a:t>
            </a:r>
            <a:br>
              <a:rPr sz="4400"/>
            </a:b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991800"/>
            <a:ext cx="10972440" cy="5627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Change of Base Formula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If base is not mentioned, then base will be 10.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Rectangle 2"/>
          <p:cNvSpPr/>
          <p:nvPr/>
        </p:nvSpPr>
        <p:spPr>
          <a:xfrm>
            <a:off x="198108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53" name="Picture 118"/>
          <p:cNvGraphicFramePr/>
          <p:nvPr/>
        </p:nvGraphicFramePr>
        <p:xfrm>
          <a:off x="1314720" y="1071000"/>
          <a:ext cx="1410840" cy="46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154" name="Picture 118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1314720" y="1071000"/>
                        <a:ext cx="1410840" cy="4615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Picture 119"/>
          <p:cNvGraphicFramePr/>
          <p:nvPr/>
        </p:nvGraphicFramePr>
        <p:xfrm>
          <a:off x="1314720" y="1643040"/>
          <a:ext cx="1325160" cy="49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56" name="Picture 119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1314720" y="1643040"/>
                        <a:ext cx="1325160" cy="498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Picture 120"/>
          <p:cNvGraphicFramePr/>
          <p:nvPr/>
        </p:nvGraphicFramePr>
        <p:xfrm>
          <a:off x="1314720" y="2139120"/>
          <a:ext cx="2214360" cy="94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158" name="Picture 120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1314720" y="2139120"/>
                        <a:ext cx="2214360" cy="9424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Picture 121"/>
          <p:cNvGraphicFramePr/>
          <p:nvPr/>
        </p:nvGraphicFramePr>
        <p:xfrm>
          <a:off x="2743200" y="4098600"/>
          <a:ext cx="2361960" cy="108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160" name="Picture 121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2743200" y="4098600"/>
                        <a:ext cx="2361960" cy="1084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593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Equation.3</vt:lpstr>
      <vt:lpstr>LOGARITHM</vt:lpstr>
      <vt:lpstr>WHAT IS LOGARITHM?????</vt:lpstr>
      <vt:lpstr>PowerPoint Presentation</vt:lpstr>
      <vt:lpstr>Base Ten Logarithms</vt:lpstr>
      <vt:lpstr>Natural Logarithms</vt:lpstr>
      <vt:lpstr>Relationship between Logarithm and Exponential</vt:lpstr>
      <vt:lpstr>Characteristic and Mantissa</vt:lpstr>
      <vt:lpstr>Laws of Logarithms</vt:lpstr>
      <vt:lpstr>Laws of Logarithms </vt:lpstr>
      <vt:lpstr>In mathematics logarithms were developed for making complicated calculations simple. </vt:lpstr>
      <vt:lpstr>Q: The  value of log(.01)(1000) is:</vt:lpstr>
      <vt:lpstr>Q: The logarithm of 0.0625 to the base 2 is: </vt:lpstr>
      <vt:lpstr>Q: If log 8 X= 2/3, then the value of x is : </vt:lpstr>
      <vt:lpstr>Q: If logx y = 100 and log2 x = 10, then the value of y is : </vt:lpstr>
      <vt:lpstr>Q: The value of log 2 (log5 625) is: </vt:lpstr>
      <vt:lpstr>Q: If log 2  [log3 (log 2 X) ] =1, then x is equal to: </vt:lpstr>
      <vt:lpstr>Q: If log10 125 + log10 8 = x, then x is equal to : </vt:lpstr>
      <vt:lpstr>Q: (log5 3) x (log3 625) equals :  </vt:lpstr>
      <vt:lpstr>Q: If log12 27 = a, then log6 16 is :  </vt:lpstr>
      <vt:lpstr>Q: The value of (log3 4) (log4 5) (log5 6) (log6 7) (log7 8) (log8 9) is:  </vt:lpstr>
      <vt:lpstr>Q: If log10 2=0.3010, what is the number of digits 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Raman</dc:creator>
  <dc:description/>
  <cp:lastModifiedBy>NITESH KUMAR</cp:lastModifiedBy>
  <cp:revision>38</cp:revision>
  <dcterms:created xsi:type="dcterms:W3CDTF">2016-06-21T13:42:26Z</dcterms:created>
  <dcterms:modified xsi:type="dcterms:W3CDTF">2023-01-05T14:28:12Z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24</vt:i4>
  </property>
</Properties>
</file>