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310" r:id="rId3"/>
    <p:sldId id="257" r:id="rId4"/>
    <p:sldId id="297" r:id="rId5"/>
    <p:sldId id="298" r:id="rId6"/>
    <p:sldId id="300" r:id="rId7"/>
    <p:sldId id="274" r:id="rId8"/>
    <p:sldId id="275" r:id="rId9"/>
    <p:sldId id="277" r:id="rId10"/>
    <p:sldId id="278" r:id="rId11"/>
    <p:sldId id="279" r:id="rId12"/>
    <p:sldId id="280" r:id="rId13"/>
    <p:sldId id="282" r:id="rId14"/>
    <p:sldId id="283" r:id="rId15"/>
    <p:sldId id="284" r:id="rId16"/>
    <p:sldId id="285" r:id="rId17"/>
    <p:sldId id="286" r:id="rId18"/>
    <p:sldId id="287" r:id="rId19"/>
    <p:sldId id="288" r:id="rId20"/>
    <p:sldId id="289" r:id="rId21"/>
    <p:sldId id="290" r:id="rId22"/>
    <p:sldId id="291" r:id="rId23"/>
    <p:sldId id="293" r:id="rId24"/>
    <p:sldId id="317" r:id="rId25"/>
    <p:sldId id="301" r:id="rId26"/>
    <p:sldId id="302" r:id="rId27"/>
    <p:sldId id="303" r:id="rId28"/>
    <p:sldId id="316" r:id="rId29"/>
    <p:sldId id="304" r:id="rId30"/>
    <p:sldId id="305" r:id="rId31"/>
    <p:sldId id="306" r:id="rId32"/>
    <p:sldId id="307" r:id="rId33"/>
    <p:sldId id="308" r:id="rId34"/>
    <p:sldId id="309" r:id="rId35"/>
    <p:sldId id="311" r:id="rId36"/>
    <p:sldId id="312" r:id="rId37"/>
    <p:sldId id="313" r:id="rId38"/>
    <p:sldId id="314" r:id="rId39"/>
    <p:sldId id="315" r:id="rId40"/>
    <p:sldId id="318" r:id="rId41"/>
    <p:sldId id="319" r:id="rId42"/>
    <p:sldId id="320"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18:11.907"/>
    </inkml:context>
    <inkml:brush xml:id="br0">
      <inkml:brushProperty name="width" value="0.05292" units="cm"/>
      <inkml:brushProperty name="height" value="0.05292" units="cm"/>
      <inkml:brushProperty name="color" value="#FF0000"/>
    </inkml:brush>
  </inkml:definitions>
  <inkml:trace contextRef="#ctx0" brushRef="#br0">19398 10542,'0'25,"24"0,1 24,0 1,0-25,0 24,-1-49,-24 25,50 25,-50-26,25-24,-25 25,25-25,-1 50,1-1,50 75,-75-74,124 25,-99-51,24 26,1 49,-1-49,100 198,-25-174,-74 100,74 24,-50-123,25 123,25-49,-24-99,-1 98,25-48,-74 24,49-50,-25 25,-74-74,75 50,-51-26,-24-24,50 0,-25 24,99 150,-25-75,-49-75,-50 1,24-50,-24 25,50 0,-50-1,50 26,-26 0,26 24,25 25,-75-24,49 24,-49-74,25-25,-25 25,0-1,25 1,0 25,-25-25,24 49,-24-49</inkml:trace>
  <inkml:trace contextRef="#ctx0" brushRef="#br0" timeOffset="2238.27">22052 10542,'-25'0,"0"0,25 74,-74-49,-50 149,24-50,-24 49,50-173,-50 125,50-26,49 0,-25-49,25-1,-74 75,50-74,-1 24,-24 75,-26-75,26 26,-1 49,-24-50,25-25,-25 100,-25-50,24-25,1 25,74 0,-49-99,49 24,-24 51,-1-51,25-24,-25 99,1-124,24 50,0-1,0-24,1 25,-26-1,-24 26,49-26,0 1,-25-25,26 49,-1-74,0 25,25 25,0 24,-50-24,50-26,-24 1,24 0,-50 99,25-124</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19:17.370"/>
    </inkml:context>
    <inkml:brush xml:id="br0">
      <inkml:brushProperty name="width" value="0.05292" units="cm"/>
      <inkml:brushProperty name="height" value="0.05292" units="cm"/>
      <inkml:brushProperty name="color" value="#FF0000"/>
    </inkml:brush>
  </inkml:definitions>
  <inkml:trace contextRef="#ctx0" brushRef="#br0">18281 12626,'25'0,"0"0,49 49,50 50,50 50,25-50,123 298,-173-198,74 24,124 99,-198-198,99 50,-173-75,-1-24,75 74,-124-125,49 51,-49-75,49 49,26 75,98 25,-49-50,-50 50,-25-99,-24-25,-25 24,0-49,-25 25,24-25,26 25,-50 0</inkml:trace>
  <inkml:trace contextRef="#ctx0" brushRef="#br0" timeOffset="1291.34">21134 12874,'-25'0,"-24"0,24 49,-25-24,1 0,-100 74,49-25,-24 26,-49 73,98-73,1-26,0 124,49-198,-74 124,24 100,26-100,-100 25,49-1,-148 224,124-223,50 0,-25-25,74-49,-25-26,-24 1,49 24,-24 1,-1-51,25 76,-25-26,-74 100,50-100,49 0,-24 1,-1-26,25-24,0 0,25 0,-24 25,24-26,0 1</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20:19.087"/>
    </inkml:context>
    <inkml:brush xml:id="br0">
      <inkml:brushProperty name="width" value="0.05292" units="cm"/>
      <inkml:brushProperty name="height" value="0.05292" units="cm"/>
      <inkml:brushProperty name="color" value="#FF0000"/>
    </inkml:brush>
  </inkml:definitions>
  <inkml:trace contextRef="#ctx0" brushRef="#br0">20018 12204,'0'0,"25"25,49 49,0-49,-24 124,49-100,50 51,-50 24,0-50,-24 0,-50-24,124 99,-125-100,76 150,-1-100,0 50,50 0,-75-25,-24-75,-25 26,-1-75,1 49,50 1,24 49,-25 50,-24-25,-1-99,-49 0,50-25,-50 49,50-24,-50 0,49 25,1 24,0 25,-26-99,1 50,25-1,-50-24,25 0,-1 0,1-25,-25 124,75-75,-26 1,-24-25,-25 0</inkml:trace>
  <inkml:trace contextRef="#ctx0" brushRef="#br0" timeOffset="1796.09">22201 12105,'0'24,"-25"1,25 0,-25-25,25 25,0 0,-50 49,26-74,-26 25,25 25,0-1,0-49,1 50,-26 24,50-49,-25-25,0 25,25 49,-49-24,-1-1,-24 75,24-99,1 50,49 24,-50 0,-24-49,-1 49,26 0,24-99,-25 124,25-99,-49 49,24 26,1 98,-26-124,-24 26,-25 24,0 99,50-99,-1 25,26-124,-26 49,1 100,49-125,-49 125,24-100,0 1,-24 74,-50 24,-50 26,50-51,-25-48,50 24,0-50,49 1,26-51,24 1</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30T07:21:52.660"/>
    </inkml:context>
    <inkml:brush xml:id="br0">
      <inkml:brushProperty name="width" value="0.05292" units="cm"/>
      <inkml:brushProperty name="height" value="0.05292" units="cm"/>
      <inkml:brushProperty name="color" value="#FF0000"/>
    </inkml:brush>
  </inkml:definitions>
  <inkml:trace contextRef="#ctx0" brushRef="#br0">20142 8285,'0'25,"25"-25,-1 0,-24 24,25 1,25 0,24 74,-24-74,49 49,-49-49,123 74,-98-49,24 74,-25-50,26 26,-1-1,50 99,-25-148,-75 0,1 24,24-49,-24 124,99-25,-75-75,25 100,-74-124,50 25,-26 49,150 74,-125-73,0-76,75 76,-50-1,-24 25,24 49,-49-123,24 0,-24 24,24 1,25 73,1-48,-51-76,1-24,-50 25,0 0,49-25,-49 25,25 0,0-1,0 1,0 25,-25-25,24-25</inkml:trace>
  <inkml:trace contextRef="#ctx0" brushRef="#br0" timeOffset="1494.5">22845 7937,'0'25,"-24"0,24 25,-50 24,-74 100,25-50,0 74,-25-99,99 25,-99 50,74-99,25-1,-24 25,24-49,-99 148,25-49,24-75,1 75,-50-25,49 75,26-150,24 224,-25-248,1 74,-1 25,-24 0,24-124,50 75,-25-1,-24-24,24 24,-25 50,-49-74,49 74,-49-75,74 26,-24-50,24 49,0 50,0-99,-24 24,49-24,-25 25,25-1,-50-49,50 25,0 0,-24-25,24-25,0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9.7093" units="1/cm"/>
          <inkml:channelProperty channel="Y" name="resolution" value="39.58763" units="1/cm"/>
        </inkml:channelProperties>
      </inkml:inkSource>
      <inkml:timestamp xml:id="ts0" timeString="2020-06-23T05:35:35.871"/>
    </inkml:context>
    <inkml:brush xml:id="br0">
      <inkml:brushProperty name="width" value="0.05292" units="cm"/>
      <inkml:brushProperty name="height" value="0.05292" units="cm"/>
      <inkml:brushProperty name="color" value="#FF0000"/>
    </inkml:brush>
  </inkml:definitions>
  <inkml:trace contextRef="#ctx0" brushRef="#br0">14685 14287,'-25'0,"0"0,0 0,1 0,-1 0,0 0,-25 0,25 0,1 25,-1-25,-25 25,50 0,-49-25,49 50,-25-50,25 24,0 1,-50 0,50 0,-25 0,25-1,-24-24,-1 50,25 0,-25-50,25 24,0 1,-25 0,25 0,0 0,0-1,0 1,0 0,0 0,0 0,0 24,0 26,0-1,0-49,0 49,0-24,0-25,0-1,0 1,25-25,-25 25,25-25,-25 25,25 0,-1 0,1-25,0 24,0-24,0 50,24-50,-49 25,25 0,49-25,-74 24,25-24,0 25,0 0,25 0,-26-25,1 0,0 0,0 0,0 0,-25 25,24-25,1 0,0 0,0 0,49 0,-49 0,25 0,-1-25,26 0,-51 0,1 25,25 0,-25 0,-1 0,1 0,0-49,0 24,0 25,-25-25,0 0,24 0,1 1,0-1,-25 0,25 0,0 0,-1-49,-24-1,25 51,0-1,-25 0,0 0,0-24,25-26,-25 50,49-24,-49 24,0 0,0 0,0 1,0-26,0 25,0 0,0 1,0-1,0-25,0 25,0-24,0 24,0 0,0-24,-24 49,-1-25,0 25,0-25,0 25,1 0,-1-25,0 25,25-25,-25 25,0 0,1 0,-1 0,0 0,0-25,0 25,1 0,-1 0,0 0,0 0,0 0,1 0,-1 0,0 0,0 0,0 0,1-24,-1 24,0 0,0-25,0 25,1 0,-1 0,0 0,0 0,0 0,25-25,-24 25,-1 0,0 0,0 0,0 0,25 25,0 0,-24-25,-1 0,0 24,0-24,0 25,25 0,-25-25</inkml:trace>
  <inkml:trace contextRef="#ctx0" brushRef="#br0" timeOffset="1583.99">14362 14387,'25'0,"0"0,-25 25,25-1,-25 1,24 0,1 0,-25 0,25-25,-25 24,25-24,0 50,-25-25,25-25,-1 25,-24-1,0 1,25-25,-25 50,25-50,-25 25,0-1,25 1,0 25,-1-1,1-24,0 0,0 25,0-26,-1 26,26-25,-50 0,50 49,-26-74,-24 25,0 0,25-1,0 1,-25 0,0 0,50-25,-50 50,49-50,-49 24,0 1,25 0,0 0,0-25,-25 25,24-25,-24 24</inkml:trace>
  <inkml:trace contextRef="#ctx0" brushRef="#br0" timeOffset="3481.62">15305 14511,'-25'0,"0"0,0 0,1 25,-1-25,0 24,25 1,-25-25,25 25,-25 0,1-25,24 25,-25-25,25 24,-25-24,0 25,0 0,25 0,-24-25,24 25,0-1,-25 1,0 0,0 0,25 0,-25-1,1 1,-1 0,25 0,-25 0,0-25,25 24,-25 1,25 25,-49-1,49-24,-25 0,0 0,0 0,25-1,-24 1,24 0,-25 0,0 0,0 0,0-25,0 0,1 49,24-24,-25 0,0-25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76F326E-FDF3-4EE0-B85D-A9E02C848326}"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F326E-FDF3-4EE0-B85D-A9E02C848326}"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F326E-FDF3-4EE0-B85D-A9E02C848326}"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76F326E-FDF3-4EE0-B85D-A9E02C848326}"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6F326E-FDF3-4EE0-B85D-A9E02C848326}" type="datetimeFigureOut">
              <a:rPr lang="en-US" smtClean="0"/>
              <a:pPr/>
              <a:t>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76F326E-FDF3-4EE0-B85D-A9E02C848326}"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6F326E-FDF3-4EE0-B85D-A9E02C848326}" type="datetimeFigureOut">
              <a:rPr lang="en-US" smtClean="0"/>
              <a:pPr/>
              <a:t>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76F326E-FDF3-4EE0-B85D-A9E02C848326}" type="datetimeFigureOut">
              <a:rPr lang="en-US" smtClean="0"/>
              <a:pPr/>
              <a:t>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6F326E-FDF3-4EE0-B85D-A9E02C848326}" type="datetimeFigureOut">
              <a:rPr lang="en-US" smtClean="0"/>
              <a:pPr/>
              <a:t>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F326E-FDF3-4EE0-B85D-A9E02C848326}"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6F326E-FDF3-4EE0-B85D-A9E02C848326}" type="datetimeFigureOut">
              <a:rPr lang="en-US" smtClean="0"/>
              <a:pPr/>
              <a:t>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3FC9B-ABA1-41AD-A222-4429DB4B459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6F326E-FDF3-4EE0-B85D-A9E02C848326}" type="datetimeFigureOut">
              <a:rPr lang="en-US" smtClean="0"/>
              <a:pPr/>
              <a:t>2/8/2023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3FC9B-ABA1-41AD-A222-4429DB4B459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20.emf"/></Relationships>
</file>

<file path=ppt/slides/_rels/slide2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22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404664"/>
            <a:ext cx="7992888" cy="3744416"/>
          </a:xfrm>
        </p:spPr>
        <p:txBody>
          <a:bodyPr>
            <a:normAutofit/>
          </a:bodyPr>
          <a:lstStyle/>
          <a:p>
            <a:br>
              <a:rPr lang="en-US" dirty="0"/>
            </a:br>
            <a:r>
              <a:rPr lang="en-US" dirty="0"/>
              <a:t>Topic:</a:t>
            </a:r>
            <a:br>
              <a:rPr lang="en-US" dirty="0"/>
            </a:br>
            <a:r>
              <a:rPr lang="en-US" b="1" dirty="0"/>
              <a:t>Syllogism</a:t>
            </a:r>
          </a:p>
        </p:txBody>
      </p:sp>
      <p:sp>
        <p:nvSpPr>
          <p:cNvPr id="3" name="Subtitle 2"/>
          <p:cNvSpPr>
            <a:spLocks noGrp="1"/>
          </p:cNvSpPr>
          <p:nvPr>
            <p:ph type="subTitle" idx="1"/>
          </p:nvPr>
        </p:nvSpPr>
        <p:spPr>
          <a:xfrm>
            <a:off x="323528" y="5877272"/>
            <a:ext cx="8748464" cy="864096"/>
          </a:xfrm>
        </p:spPr>
        <p:txBody>
          <a:bodyPr>
            <a:normAutofit/>
          </a:bodyPr>
          <a:lstStyle/>
          <a:p>
            <a:r>
              <a:rPr lang="en-US" sz="2800" dirty="0">
                <a:solidFill>
                  <a:srgbClr val="FF0000"/>
                </a:solidFill>
              </a:rPr>
              <a:t> </a:t>
            </a:r>
          </a:p>
        </p:txBody>
      </p:sp>
      <p:pic>
        <p:nvPicPr>
          <p:cNvPr id="4"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63888" y="4149080"/>
            <a:ext cx="3666399" cy="2244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70000" lnSpcReduction="20000"/>
          </a:bodyPr>
          <a:lstStyle/>
          <a:p>
            <a:r>
              <a:rPr lang="en-US" dirty="0"/>
              <a:t>Statements: Most CPUs are keyboards. No keyboard is a Mouse. All </a:t>
            </a:r>
            <a:r>
              <a:rPr lang="en-US" dirty="0" err="1"/>
              <a:t>Mouses</a:t>
            </a:r>
            <a:r>
              <a:rPr lang="en-US" dirty="0"/>
              <a:t> are CPU.</a:t>
            </a:r>
            <a:br>
              <a:rPr lang="en-US" dirty="0"/>
            </a:br>
            <a:r>
              <a:rPr lang="en-US" dirty="0"/>
              <a:t>Conclusion:</a:t>
            </a:r>
          </a:p>
          <a:p>
            <a:pPr>
              <a:buNone/>
            </a:pPr>
            <a:r>
              <a:rPr lang="en-US" dirty="0"/>
              <a:t>I. Some keyboards are CPU</a:t>
            </a:r>
          </a:p>
          <a:p>
            <a:pPr>
              <a:buNone/>
            </a:pPr>
            <a:r>
              <a:rPr lang="en-US" dirty="0"/>
              <a:t>II. All CPU’s are Mouse</a:t>
            </a:r>
          </a:p>
          <a:p>
            <a:pPr>
              <a:buNone/>
            </a:pPr>
            <a:r>
              <a:rPr lang="en-US" dirty="0"/>
              <a:t>III. No Mouse is a keyboard</a:t>
            </a:r>
          </a:p>
          <a:p>
            <a:pPr>
              <a:buNone/>
            </a:pPr>
            <a:r>
              <a:rPr lang="en-US" dirty="0"/>
              <a:t>IV. Some Mouse are keyboard</a:t>
            </a:r>
          </a:p>
          <a:p>
            <a:r>
              <a:rPr lang="en-US" dirty="0"/>
              <a:t>1. Only I follows</a:t>
            </a:r>
          </a:p>
          <a:p>
            <a:r>
              <a:rPr lang="en-US" dirty="0"/>
              <a:t>2. Only II and III follow</a:t>
            </a:r>
          </a:p>
          <a:p>
            <a:r>
              <a:rPr lang="en-US" dirty="0"/>
              <a:t>3. Only I and III follow</a:t>
            </a:r>
          </a:p>
          <a:p>
            <a:r>
              <a:rPr lang="en-US" dirty="0"/>
              <a:t>4. Only II follows</a:t>
            </a:r>
          </a:p>
          <a:p>
            <a:r>
              <a:rPr lang="en-US" dirty="0"/>
              <a:t>Ans:3</a:t>
            </a:r>
          </a:p>
          <a:p>
            <a:r>
              <a:rPr lang="en-US" dirty="0"/>
              <a:t>Clearly from the diagram, I and III are true.</a:t>
            </a:r>
          </a:p>
          <a:p>
            <a:br>
              <a:rPr lang="en-US" dirty="0"/>
            </a:br>
            <a:endParaRPr lang="en-US" dirty="0"/>
          </a:p>
        </p:txBody>
      </p:sp>
      <p:pic>
        <p:nvPicPr>
          <p:cNvPr id="4" name="Picture 3" descr="Syllogism-Questions-02-4.png"/>
          <p:cNvPicPr>
            <a:picLocks noChangeAspect="1"/>
          </p:cNvPicPr>
          <p:nvPr/>
        </p:nvPicPr>
        <p:blipFill>
          <a:blip r:embed="rId2" cstate="print"/>
          <a:stretch>
            <a:fillRect/>
          </a:stretch>
        </p:blipFill>
        <p:spPr>
          <a:xfrm>
            <a:off x="5292081" y="2276872"/>
            <a:ext cx="3330904" cy="2160240"/>
          </a:xfrm>
          <a:prstGeom prst="rect">
            <a:avLst/>
          </a:prstGeom>
        </p:spPr>
      </p:pic>
      <p:cxnSp>
        <p:nvCxnSpPr>
          <p:cNvPr id="5" name="Straight Connector 4"/>
          <p:cNvCxnSpPr/>
          <p:nvPr/>
        </p:nvCxnSpPr>
        <p:spPr>
          <a:xfrm>
            <a:off x="6588224" y="3601616"/>
            <a:ext cx="141390"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t>Statements: </a:t>
            </a:r>
            <a:r>
              <a:rPr lang="en-US" dirty="0" err="1"/>
              <a:t>Samosas</a:t>
            </a:r>
            <a:r>
              <a:rPr lang="en-US" dirty="0"/>
              <a:t> are </a:t>
            </a:r>
            <a:r>
              <a:rPr lang="en-US" dirty="0" err="1"/>
              <a:t>Jalebi</a:t>
            </a:r>
            <a:r>
              <a:rPr lang="en-US" dirty="0"/>
              <a:t>. All </a:t>
            </a:r>
            <a:r>
              <a:rPr lang="en-US" dirty="0" err="1"/>
              <a:t>Jalebis</a:t>
            </a:r>
            <a:r>
              <a:rPr lang="en-US" dirty="0"/>
              <a:t> are </a:t>
            </a:r>
            <a:r>
              <a:rPr lang="en-US" dirty="0" err="1"/>
              <a:t>Tikki</a:t>
            </a:r>
            <a:r>
              <a:rPr lang="en-US" dirty="0"/>
              <a:t>. All </a:t>
            </a:r>
            <a:r>
              <a:rPr lang="en-US" dirty="0" err="1"/>
              <a:t>Tikkis</a:t>
            </a:r>
            <a:r>
              <a:rPr lang="en-US" dirty="0"/>
              <a:t> are </a:t>
            </a:r>
            <a:r>
              <a:rPr lang="en-US" dirty="0" err="1"/>
              <a:t>Barfi</a:t>
            </a:r>
            <a:br>
              <a:rPr lang="en-US" dirty="0"/>
            </a:br>
            <a:r>
              <a:rPr lang="en-US" dirty="0"/>
              <a:t>Conclusion:</a:t>
            </a:r>
          </a:p>
          <a:p>
            <a:pPr>
              <a:buNone/>
            </a:pPr>
            <a:r>
              <a:rPr lang="en-US" dirty="0"/>
              <a:t>I. All </a:t>
            </a:r>
            <a:r>
              <a:rPr lang="en-US" dirty="0" err="1"/>
              <a:t>Jalebis</a:t>
            </a:r>
            <a:r>
              <a:rPr lang="en-US" dirty="0"/>
              <a:t> are </a:t>
            </a:r>
            <a:r>
              <a:rPr lang="en-US" dirty="0" err="1"/>
              <a:t>Barfi</a:t>
            </a:r>
            <a:endParaRPr lang="en-US" dirty="0"/>
          </a:p>
          <a:p>
            <a:pPr>
              <a:buNone/>
            </a:pPr>
            <a:r>
              <a:rPr lang="en-US" dirty="0"/>
              <a:t>II. All </a:t>
            </a:r>
            <a:r>
              <a:rPr lang="en-US" dirty="0" err="1"/>
              <a:t>Tikkis</a:t>
            </a:r>
            <a:r>
              <a:rPr lang="en-US" dirty="0"/>
              <a:t> are </a:t>
            </a:r>
            <a:r>
              <a:rPr lang="en-US" dirty="0" err="1"/>
              <a:t>Samosas</a:t>
            </a:r>
            <a:endParaRPr lang="en-US" dirty="0"/>
          </a:p>
          <a:p>
            <a:pPr>
              <a:buNone/>
            </a:pPr>
            <a:r>
              <a:rPr lang="en-US" dirty="0"/>
              <a:t>III. All </a:t>
            </a:r>
            <a:r>
              <a:rPr lang="en-US" dirty="0" err="1"/>
              <a:t>Samosas</a:t>
            </a:r>
            <a:r>
              <a:rPr lang="en-US" dirty="0"/>
              <a:t> are </a:t>
            </a:r>
            <a:r>
              <a:rPr lang="en-US" dirty="0" err="1"/>
              <a:t>Barfi</a:t>
            </a:r>
            <a:endParaRPr lang="en-US" dirty="0"/>
          </a:p>
          <a:p>
            <a:pPr>
              <a:buNone/>
            </a:pPr>
            <a:r>
              <a:rPr lang="en-US" dirty="0"/>
              <a:t>IV. All </a:t>
            </a:r>
            <a:r>
              <a:rPr lang="en-US" dirty="0" err="1"/>
              <a:t>Barfi</a:t>
            </a:r>
            <a:r>
              <a:rPr lang="en-US" dirty="0"/>
              <a:t> are </a:t>
            </a:r>
            <a:r>
              <a:rPr lang="en-US" dirty="0" err="1"/>
              <a:t>Jalebi</a:t>
            </a:r>
            <a:endParaRPr lang="en-US" dirty="0"/>
          </a:p>
          <a:p>
            <a:r>
              <a:rPr lang="en-US" dirty="0"/>
              <a:t>1. Only I and II follow</a:t>
            </a:r>
          </a:p>
          <a:p>
            <a:r>
              <a:rPr lang="en-US" dirty="0"/>
              <a:t>2. Only I and III follow</a:t>
            </a:r>
          </a:p>
          <a:p>
            <a:r>
              <a:rPr lang="en-US" dirty="0"/>
              <a:t>3. Only II and III follow</a:t>
            </a:r>
          </a:p>
          <a:p>
            <a:r>
              <a:rPr lang="en-US" dirty="0"/>
              <a:t>4. All follow</a:t>
            </a:r>
          </a:p>
          <a:p>
            <a:r>
              <a:rPr lang="en-US" dirty="0"/>
              <a:t>Ans:2</a:t>
            </a:r>
          </a:p>
          <a:p>
            <a:r>
              <a:rPr lang="en-US" dirty="0"/>
              <a:t>Clearly from the diagram, I and III are true.</a:t>
            </a:r>
            <a:br>
              <a:rPr lang="en-US" dirty="0"/>
            </a:br>
            <a:endParaRPr lang="en-US" dirty="0"/>
          </a:p>
        </p:txBody>
      </p:sp>
      <p:pic>
        <p:nvPicPr>
          <p:cNvPr id="4" name="Picture 3" descr="Syllogism-Questions-02-5.png"/>
          <p:cNvPicPr>
            <a:picLocks noChangeAspect="1"/>
          </p:cNvPicPr>
          <p:nvPr/>
        </p:nvPicPr>
        <p:blipFill>
          <a:blip r:embed="rId2" cstate="print"/>
          <a:stretch>
            <a:fillRect/>
          </a:stretch>
        </p:blipFill>
        <p:spPr>
          <a:xfrm>
            <a:off x="4413578" y="1844824"/>
            <a:ext cx="4378162" cy="27363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animEffect transition="in" filter="fade">
                                      <p:cBhvr>
                                        <p:cTn id="1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buNone/>
            </a:pPr>
            <a:r>
              <a:rPr lang="en-US" sz="2400" dirty="0"/>
              <a:t>Statements: All locks are keys.</a:t>
            </a:r>
          </a:p>
          <a:p>
            <a:r>
              <a:rPr lang="en-US" sz="2400" dirty="0"/>
              <a:t>All keys are bats.</a:t>
            </a:r>
          </a:p>
          <a:p>
            <a:pPr>
              <a:buNone/>
            </a:pPr>
            <a:r>
              <a:rPr lang="en-US" sz="2400" dirty="0"/>
              <a:t>Conclusions:</a:t>
            </a:r>
          </a:p>
          <a:p>
            <a:r>
              <a:rPr lang="en-US" sz="2400" dirty="0"/>
              <a:t>I. Some bats are locks.</a:t>
            </a:r>
          </a:p>
          <a:p>
            <a:r>
              <a:rPr lang="en-US" sz="2400" dirty="0"/>
              <a:t>II. Some locks are keys.</a:t>
            </a:r>
          </a:p>
          <a:p>
            <a:pPr marL="514350" indent="-514350">
              <a:buAutoNum type="arabicParenBoth"/>
            </a:pPr>
            <a:r>
              <a:rPr lang="en-US" sz="2400" dirty="0"/>
              <a:t>if only conclusion I follows.</a:t>
            </a:r>
          </a:p>
          <a:p>
            <a:pPr marL="514350" indent="-514350">
              <a:buAutoNum type="arabicParenBoth"/>
            </a:pPr>
            <a:r>
              <a:rPr lang="en-US" sz="2400" dirty="0"/>
              <a:t> if only conclusion II follows.</a:t>
            </a:r>
          </a:p>
          <a:p>
            <a:pPr marL="514350" indent="-514350">
              <a:buAutoNum type="arabicParenBoth"/>
            </a:pPr>
            <a:r>
              <a:rPr lang="en-US" sz="2400" dirty="0"/>
              <a:t>if both conclusions I &amp; II follow.</a:t>
            </a:r>
          </a:p>
          <a:p>
            <a:pPr marL="514350" indent="-514350">
              <a:buAutoNum type="arabicParenBoth"/>
            </a:pPr>
            <a:r>
              <a:rPr lang="en-US" sz="2400" dirty="0"/>
              <a:t>if no conclusion follows.</a:t>
            </a:r>
          </a:p>
          <a:p>
            <a:pPr marL="514350" indent="-514350">
              <a:buNone/>
            </a:pPr>
            <a:r>
              <a:rPr lang="en-US" dirty="0" err="1"/>
              <a:t>Ans</a:t>
            </a:r>
            <a:r>
              <a:rPr lang="en-US" dirty="0"/>
              <a:t>: 3</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933056"/>
            <a:ext cx="2871787" cy="244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US" sz="2400" dirty="0"/>
              <a:t>Statements: Some cups are pots.</a:t>
            </a:r>
          </a:p>
          <a:p>
            <a:r>
              <a:rPr lang="en-US" sz="2400" dirty="0"/>
              <a:t>All pots are tubes.</a:t>
            </a:r>
          </a:p>
          <a:p>
            <a:r>
              <a:rPr lang="en-US" sz="2400" dirty="0"/>
              <a:t>Conclusions:</a:t>
            </a:r>
          </a:p>
          <a:p>
            <a:r>
              <a:rPr lang="en-US" sz="2400" dirty="0"/>
              <a:t>I. Some pots are cups.</a:t>
            </a:r>
          </a:p>
          <a:p>
            <a:r>
              <a:rPr lang="en-US" sz="2400" dirty="0"/>
              <a:t>II. Some tubes are cups.</a:t>
            </a:r>
          </a:p>
          <a:p>
            <a:pPr marL="514350" indent="-514350">
              <a:buAutoNum type="arabicParenBoth"/>
            </a:pPr>
            <a:r>
              <a:rPr lang="en-US" sz="2400" dirty="0"/>
              <a:t>if only conclusion I follows.</a:t>
            </a:r>
          </a:p>
          <a:p>
            <a:pPr marL="514350" indent="-514350">
              <a:buAutoNum type="arabicParenBoth"/>
            </a:pPr>
            <a:r>
              <a:rPr lang="en-US" sz="2400" dirty="0"/>
              <a:t> if only conclusion II follows.</a:t>
            </a:r>
          </a:p>
          <a:p>
            <a:pPr marL="514350" indent="-514350">
              <a:buAutoNum type="arabicParenBoth"/>
            </a:pPr>
            <a:r>
              <a:rPr lang="en-US" sz="2400" dirty="0"/>
              <a:t>if both conclusions I &amp; II follow.</a:t>
            </a:r>
          </a:p>
          <a:p>
            <a:pPr marL="514350" indent="-514350">
              <a:buAutoNum type="arabicParenBoth"/>
            </a:pPr>
            <a:r>
              <a:rPr lang="en-US" sz="2400" dirty="0"/>
              <a:t>if no conclusion follows.</a:t>
            </a:r>
          </a:p>
          <a:p>
            <a:pPr marL="514350" indent="-514350">
              <a:buNone/>
            </a:pPr>
            <a:r>
              <a:rPr lang="en-US" sz="2400" dirty="0" err="1"/>
              <a:t>Ans</a:t>
            </a:r>
            <a:r>
              <a:rPr lang="en-US" sz="2400" dirty="0"/>
              <a:t>: 3</a:t>
            </a:r>
          </a:p>
          <a:p>
            <a:endParaRPr lang="en-US"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5976" y="3933056"/>
            <a:ext cx="3182937" cy="2084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192688"/>
          </a:xfrm>
        </p:spPr>
        <p:txBody>
          <a:bodyPr>
            <a:normAutofit/>
          </a:bodyPr>
          <a:lstStyle/>
          <a:p>
            <a:r>
              <a:rPr lang="en-US" sz="2400" dirty="0"/>
              <a:t>Statements: All bags are books.</a:t>
            </a:r>
          </a:p>
          <a:p>
            <a:r>
              <a:rPr lang="en-US" sz="2400" dirty="0"/>
              <a:t>Some purses are bags.</a:t>
            </a:r>
          </a:p>
          <a:p>
            <a:r>
              <a:rPr lang="en-US" sz="2400" dirty="0"/>
              <a:t>Conclusions:</a:t>
            </a:r>
          </a:p>
          <a:p>
            <a:r>
              <a:rPr lang="en-US" sz="2400" dirty="0"/>
              <a:t>I. Some books are purses.</a:t>
            </a:r>
          </a:p>
          <a:p>
            <a:r>
              <a:rPr lang="en-US" sz="2400" dirty="0"/>
              <a:t>II. Some books are bags</a:t>
            </a:r>
          </a:p>
          <a:p>
            <a:pPr marL="514350" indent="-514350">
              <a:buAutoNum type="arabicParenBoth"/>
            </a:pPr>
            <a:r>
              <a:rPr lang="en-US" sz="2400" dirty="0"/>
              <a:t>if only conclusion I follows.</a:t>
            </a:r>
          </a:p>
          <a:p>
            <a:pPr marL="514350" indent="-514350">
              <a:buAutoNum type="arabicParenBoth"/>
            </a:pPr>
            <a:r>
              <a:rPr lang="en-US" sz="2400" dirty="0"/>
              <a:t> if only conclusion II follows.</a:t>
            </a:r>
          </a:p>
          <a:p>
            <a:pPr marL="514350" indent="-514350">
              <a:buAutoNum type="arabicParenBoth"/>
            </a:pPr>
            <a:r>
              <a:rPr lang="en-US" sz="2400" dirty="0"/>
              <a:t>if both conclusions I &amp; II follow.</a:t>
            </a:r>
          </a:p>
          <a:p>
            <a:pPr marL="514350" indent="-514350">
              <a:buAutoNum type="arabicParenBoth"/>
            </a:pPr>
            <a:r>
              <a:rPr lang="en-US" sz="2400" dirty="0"/>
              <a:t>if no conclusion follows.</a:t>
            </a:r>
          </a:p>
          <a:p>
            <a:pPr marL="514350" indent="-514350">
              <a:buNone/>
            </a:pPr>
            <a:r>
              <a:rPr lang="en-US" sz="2400" dirty="0" err="1"/>
              <a:t>Ans</a:t>
            </a:r>
            <a:r>
              <a:rPr lang="en-US" sz="2400" dirty="0"/>
              <a:t>: 3</a:t>
            </a:r>
          </a:p>
          <a:p>
            <a:endParaRPr lang="en-US" dirty="0"/>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16016" y="4221088"/>
            <a:ext cx="3743325" cy="2170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363272" cy="5832648"/>
          </a:xfrm>
        </p:spPr>
        <p:txBody>
          <a:bodyPr>
            <a:normAutofit/>
          </a:bodyPr>
          <a:lstStyle/>
          <a:p>
            <a:r>
              <a:rPr lang="en-US" sz="2400" dirty="0"/>
              <a:t>Statements: Some cars are jeeps.</a:t>
            </a:r>
          </a:p>
          <a:p>
            <a:r>
              <a:rPr lang="en-US" sz="2400" dirty="0"/>
              <a:t>All pens are cars.</a:t>
            </a:r>
          </a:p>
          <a:p>
            <a:r>
              <a:rPr lang="en-US" sz="2400" dirty="0"/>
              <a:t>Conclusions:</a:t>
            </a:r>
          </a:p>
          <a:p>
            <a:r>
              <a:rPr lang="en-US" sz="2400" dirty="0"/>
              <a:t>I. No pen is jeep</a:t>
            </a:r>
          </a:p>
          <a:p>
            <a:r>
              <a:rPr lang="en-US" sz="2400" dirty="0"/>
              <a:t>II. Some jeeps are cars.</a:t>
            </a:r>
          </a:p>
          <a:p>
            <a:pPr marL="514350" indent="-514350">
              <a:buAutoNum type="arabicParenBoth"/>
            </a:pPr>
            <a:r>
              <a:rPr lang="en-US" sz="2400" dirty="0"/>
              <a:t>if only conclusion I follows.</a:t>
            </a:r>
          </a:p>
          <a:p>
            <a:pPr marL="514350" indent="-514350">
              <a:buAutoNum type="arabicParenBoth"/>
            </a:pPr>
            <a:r>
              <a:rPr lang="en-US" sz="2400" dirty="0"/>
              <a:t> if only conclusion II follows.</a:t>
            </a:r>
          </a:p>
          <a:p>
            <a:pPr marL="514350" indent="-514350">
              <a:buAutoNum type="arabicParenBoth"/>
            </a:pPr>
            <a:r>
              <a:rPr lang="en-US" sz="2400" dirty="0"/>
              <a:t>if both conclusions I &amp; II follow.</a:t>
            </a:r>
          </a:p>
          <a:p>
            <a:pPr marL="514350" indent="-514350">
              <a:buAutoNum type="arabicParenBoth"/>
            </a:pPr>
            <a:r>
              <a:rPr lang="en-US" sz="2400" dirty="0"/>
              <a:t>if no conclusion follows.</a:t>
            </a:r>
          </a:p>
          <a:p>
            <a:pPr marL="514350" indent="-514350">
              <a:buNone/>
            </a:pPr>
            <a:r>
              <a:rPr lang="en-US" sz="2400" dirty="0" err="1"/>
              <a:t>Ans</a:t>
            </a:r>
            <a:r>
              <a:rPr lang="en-US" sz="2400" dirty="0"/>
              <a:t>: 2</a:t>
            </a:r>
          </a:p>
          <a:p>
            <a:endParaRPr lang="en-US" dirty="0"/>
          </a:p>
          <a:p>
            <a:endParaRPr lang="en-US" dirty="0"/>
          </a:p>
        </p:txBody>
      </p:sp>
      <p:pic>
        <p:nvPicPr>
          <p:cNvPr id="5" name="Picture 6"/>
          <p:cNvPicPr>
            <a:picLocks noChangeAspect="1" noChangeArrowheads="1"/>
          </p:cNvPicPr>
          <p:nvPr/>
        </p:nvPicPr>
        <p:blipFill>
          <a:blip r:embed="rId2" cstate="print"/>
          <a:srcRect/>
          <a:stretch>
            <a:fillRect/>
          </a:stretch>
        </p:blipFill>
        <p:spPr bwMode="auto">
          <a:xfrm>
            <a:off x="5436046" y="1700808"/>
            <a:ext cx="3600450" cy="19812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5793507"/>
          </a:xfrm>
        </p:spPr>
        <p:txBody>
          <a:bodyPr>
            <a:normAutofit/>
          </a:bodyPr>
          <a:lstStyle/>
          <a:p>
            <a:r>
              <a:rPr lang="en-US" sz="2400" dirty="0"/>
              <a:t>Statements: Some cats are dogs.</a:t>
            </a:r>
          </a:p>
          <a:p>
            <a:r>
              <a:rPr lang="en-US" sz="2400" dirty="0"/>
              <a:t>No dog is cow.</a:t>
            </a:r>
          </a:p>
          <a:p>
            <a:r>
              <a:rPr lang="en-US" sz="2400" dirty="0"/>
              <a:t>Conclusions:</a:t>
            </a:r>
          </a:p>
          <a:p>
            <a:r>
              <a:rPr lang="en-US" sz="2400" dirty="0"/>
              <a:t>I. No cow is cat.</a:t>
            </a:r>
          </a:p>
          <a:p>
            <a:r>
              <a:rPr lang="en-US" sz="2400" dirty="0"/>
              <a:t>II. No dog is cat.</a:t>
            </a:r>
          </a:p>
          <a:p>
            <a:pPr marL="514350" indent="-514350">
              <a:buAutoNum type="arabicParenBoth"/>
            </a:pPr>
            <a:r>
              <a:rPr lang="en-US" sz="2400" dirty="0"/>
              <a:t>if only conclusion I follows.</a:t>
            </a:r>
          </a:p>
          <a:p>
            <a:pPr marL="514350" indent="-514350">
              <a:buAutoNum type="arabicParenBoth"/>
            </a:pPr>
            <a:r>
              <a:rPr lang="en-US" sz="2400" dirty="0"/>
              <a:t> if only conclusion II follows.</a:t>
            </a:r>
          </a:p>
          <a:p>
            <a:pPr marL="514350" indent="-514350">
              <a:buAutoNum type="arabicParenBoth"/>
            </a:pPr>
            <a:r>
              <a:rPr lang="en-US" sz="2400" dirty="0"/>
              <a:t>if both conclusions I &amp; II follow.</a:t>
            </a:r>
          </a:p>
          <a:p>
            <a:pPr marL="514350" indent="-514350">
              <a:buAutoNum type="arabicParenBoth"/>
            </a:pPr>
            <a:r>
              <a:rPr lang="en-US" sz="2400" dirty="0"/>
              <a:t>if no conclusion follows.</a:t>
            </a:r>
          </a:p>
          <a:p>
            <a:pPr marL="514350" indent="-514350">
              <a:buNone/>
            </a:pPr>
            <a:r>
              <a:rPr lang="en-US" dirty="0" err="1"/>
              <a:t>Ans</a:t>
            </a:r>
            <a:r>
              <a:rPr lang="en-US" dirty="0"/>
              <a:t>: 4</a:t>
            </a:r>
          </a:p>
          <a:p>
            <a:endParaRPr lang="en-US" dirty="0"/>
          </a:p>
          <a:p>
            <a:endParaRPr lang="en-US" dirty="0"/>
          </a:p>
        </p:txBody>
      </p:sp>
      <p:pic>
        <p:nvPicPr>
          <p:cNvPr id="4" name="Picture 1"/>
          <p:cNvPicPr>
            <a:picLocks noChangeAspect="1" noChangeArrowheads="1"/>
          </p:cNvPicPr>
          <p:nvPr/>
        </p:nvPicPr>
        <p:blipFill>
          <a:blip r:embed="rId2" cstate="print"/>
          <a:srcRect/>
          <a:stretch>
            <a:fillRect/>
          </a:stretch>
        </p:blipFill>
        <p:spPr bwMode="auto">
          <a:xfrm>
            <a:off x="4768155" y="4509120"/>
            <a:ext cx="4124325" cy="1733550"/>
          </a:xfrm>
          <a:prstGeom prst="rect">
            <a:avLst/>
          </a:prstGeom>
          <a:noFill/>
          <a:ln w="9525">
            <a:noFill/>
            <a:miter lim="800000"/>
            <a:headEnd/>
            <a:tailEnd/>
          </a:ln>
        </p:spPr>
      </p:pic>
      <p:cxnSp>
        <p:nvCxnSpPr>
          <p:cNvPr id="5" name="Straight Connector 4"/>
          <p:cNvCxnSpPr/>
          <p:nvPr/>
        </p:nvCxnSpPr>
        <p:spPr>
          <a:xfrm>
            <a:off x="6228184" y="5229200"/>
            <a:ext cx="136815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435280" cy="5904656"/>
          </a:xfrm>
        </p:spPr>
        <p:txBody>
          <a:bodyPr>
            <a:normAutofit fontScale="70000" lnSpcReduction="20000"/>
          </a:bodyPr>
          <a:lstStyle/>
          <a:p>
            <a:r>
              <a:rPr lang="en-US" b="1" dirty="0"/>
              <a:t> Statement:</a:t>
            </a:r>
            <a:br>
              <a:rPr lang="en-US" dirty="0"/>
            </a:br>
            <a:r>
              <a:rPr lang="en-US" dirty="0" err="1"/>
              <a:t>i</a:t>
            </a:r>
            <a:r>
              <a:rPr lang="en-US" dirty="0"/>
              <a:t>) Some cats are white.</a:t>
            </a:r>
            <a:br>
              <a:rPr lang="en-US" dirty="0"/>
            </a:br>
            <a:r>
              <a:rPr lang="en-US" dirty="0"/>
              <a:t>ii) All white are dog.</a:t>
            </a:r>
            <a:br>
              <a:rPr lang="en-US" dirty="0"/>
            </a:br>
            <a:r>
              <a:rPr lang="en-US" dirty="0"/>
              <a:t>iii) No dog is snow.</a:t>
            </a:r>
            <a:br>
              <a:rPr lang="en-US" dirty="0"/>
            </a:br>
            <a:br>
              <a:rPr lang="en-US" dirty="0"/>
            </a:br>
            <a:r>
              <a:rPr lang="en-US" b="1" dirty="0"/>
              <a:t>Conclusion:</a:t>
            </a:r>
            <a:br>
              <a:rPr lang="en-US" dirty="0"/>
            </a:br>
            <a:r>
              <a:rPr lang="en-US" dirty="0" err="1"/>
              <a:t>i</a:t>
            </a:r>
            <a:r>
              <a:rPr lang="en-US" dirty="0"/>
              <a:t>) No cats are dogs.</a:t>
            </a:r>
            <a:br>
              <a:rPr lang="en-US" dirty="0"/>
            </a:br>
            <a:r>
              <a:rPr lang="en-US" dirty="0"/>
              <a:t>ii) Some cats are dogs.</a:t>
            </a:r>
            <a:br>
              <a:rPr lang="en-US" dirty="0"/>
            </a:br>
            <a:r>
              <a:rPr lang="en-US" dirty="0"/>
              <a:t>iii) No White is Snow.</a:t>
            </a:r>
          </a:p>
          <a:p>
            <a:pPr marL="514350" indent="-514350">
              <a:buAutoNum type="arabicParenBoth"/>
            </a:pPr>
            <a:r>
              <a:rPr lang="en-US" dirty="0"/>
              <a:t>if only conclusion I and II follows.</a:t>
            </a:r>
          </a:p>
          <a:p>
            <a:pPr marL="514350" indent="-514350">
              <a:buAutoNum type="arabicParenBoth"/>
            </a:pPr>
            <a:r>
              <a:rPr lang="en-US" dirty="0"/>
              <a:t> if only conclusion II and III follows.</a:t>
            </a:r>
          </a:p>
          <a:p>
            <a:pPr marL="514350" indent="-514350">
              <a:buAutoNum type="arabicParenBoth"/>
            </a:pPr>
            <a:r>
              <a:rPr lang="en-US" dirty="0"/>
              <a:t>if both conclusions I &amp; II follow.</a:t>
            </a:r>
          </a:p>
          <a:p>
            <a:pPr marL="514350" indent="-514350">
              <a:buAutoNum type="arabicParenBoth"/>
            </a:pPr>
            <a:r>
              <a:rPr lang="en-US" dirty="0"/>
              <a:t>if no conclusion follows.</a:t>
            </a:r>
          </a:p>
          <a:p>
            <a:r>
              <a:rPr lang="en-US" dirty="0" err="1"/>
              <a:t>Ans</a:t>
            </a:r>
            <a:r>
              <a:rPr lang="en-US" dirty="0"/>
              <a:t>: 2  </a:t>
            </a:r>
          </a:p>
          <a:p>
            <a:r>
              <a:rPr lang="en-US" dirty="0"/>
              <a:t>Statement one and two both are positive, so conclusion must be positive. Now, from given conclusion we can see that conclusion one is not at all correct because it is negative.</a:t>
            </a:r>
            <a:br>
              <a:rPr lang="en-US" dirty="0"/>
            </a:br>
            <a:r>
              <a:rPr lang="en-US" dirty="0"/>
              <a:t>Now, in conclusion two we can say that it might be correct because conclusion is positive but we have to solve it for knowing correct conclusion.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linds(horizontal)">
                                      <p:cBhvr>
                                        <p:cTn id="7" dur="500"/>
                                        <p:tgtEl>
                                          <p:spTgt spid="3">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a:bodyPr>
          <a:lstStyle/>
          <a:p>
            <a:r>
              <a:rPr lang="en-US" sz="2400" b="1" dirty="0">
                <a:latin typeface="+mj-lt"/>
              </a:rPr>
              <a:t>Statements:</a:t>
            </a:r>
            <a:r>
              <a:rPr lang="en-US" sz="2400" dirty="0">
                <a:latin typeface="+mj-lt"/>
              </a:rPr>
              <a:t> Some actors are singers. All the singers are dancers.</a:t>
            </a:r>
          </a:p>
          <a:p>
            <a:r>
              <a:rPr lang="en-US" sz="2400" b="1" dirty="0">
                <a:latin typeface="+mj-lt"/>
              </a:rPr>
              <a:t>Conclusions:</a:t>
            </a:r>
            <a:endParaRPr lang="en-US" sz="2400" dirty="0">
              <a:latin typeface="+mj-lt"/>
            </a:endParaRPr>
          </a:p>
          <a:p>
            <a:pPr>
              <a:buFont typeface="+mj-lt"/>
              <a:buAutoNum type="arabicPeriod"/>
            </a:pPr>
            <a:r>
              <a:rPr lang="en-US" sz="2400" dirty="0">
                <a:latin typeface="+mj-lt"/>
              </a:rPr>
              <a:t>Some actors are dancers.</a:t>
            </a:r>
          </a:p>
          <a:p>
            <a:pPr>
              <a:buFont typeface="+mj-lt"/>
              <a:buAutoNum type="arabicPeriod"/>
            </a:pPr>
            <a:r>
              <a:rPr lang="en-US" sz="2400" dirty="0">
                <a:latin typeface="+mj-lt"/>
              </a:rPr>
              <a:t>No singer is actor.</a:t>
            </a:r>
          </a:p>
          <a:p>
            <a:r>
              <a:rPr lang="en-US" sz="2400" b="1" dirty="0" err="1">
                <a:latin typeface="+mj-lt"/>
              </a:rPr>
              <a:t>A.</a:t>
            </a:r>
            <a:r>
              <a:rPr lang="en-US" sz="2400" dirty="0" err="1">
                <a:latin typeface="+mj-lt"/>
              </a:rPr>
              <a:t>Only</a:t>
            </a:r>
            <a:r>
              <a:rPr lang="en-US" sz="2400" dirty="0">
                <a:latin typeface="+mj-lt"/>
              </a:rPr>
              <a:t> (1) conclusion follows</a:t>
            </a:r>
          </a:p>
          <a:p>
            <a:r>
              <a:rPr lang="en-US" sz="2400" b="1" dirty="0" err="1">
                <a:latin typeface="+mj-lt"/>
              </a:rPr>
              <a:t>B.</a:t>
            </a:r>
            <a:r>
              <a:rPr lang="en-US" sz="2400" dirty="0" err="1">
                <a:latin typeface="+mj-lt"/>
              </a:rPr>
              <a:t>Only</a:t>
            </a:r>
            <a:r>
              <a:rPr lang="en-US" sz="2400" dirty="0">
                <a:latin typeface="+mj-lt"/>
              </a:rPr>
              <a:t> (2) conclusion follows</a:t>
            </a:r>
          </a:p>
          <a:p>
            <a:r>
              <a:rPr lang="en-US" sz="2400" b="1" dirty="0" err="1">
                <a:latin typeface="+mj-lt"/>
              </a:rPr>
              <a:t>C.</a:t>
            </a:r>
            <a:r>
              <a:rPr lang="en-US" sz="2400" dirty="0" err="1">
                <a:latin typeface="+mj-lt"/>
              </a:rPr>
              <a:t>Either</a:t>
            </a:r>
            <a:r>
              <a:rPr lang="en-US" sz="2400" dirty="0">
                <a:latin typeface="+mj-lt"/>
              </a:rPr>
              <a:t> (1) or (2) follows</a:t>
            </a:r>
          </a:p>
          <a:p>
            <a:r>
              <a:rPr lang="en-US" sz="2400" b="1" dirty="0" err="1">
                <a:latin typeface="+mj-lt"/>
              </a:rPr>
              <a:t>D.</a:t>
            </a:r>
            <a:r>
              <a:rPr lang="en-US" sz="2400" dirty="0" err="1">
                <a:latin typeface="+mj-lt"/>
              </a:rPr>
              <a:t>Neither</a:t>
            </a:r>
            <a:r>
              <a:rPr lang="en-US" sz="2400" dirty="0">
                <a:latin typeface="+mj-lt"/>
              </a:rPr>
              <a:t> (1) nor (2) follows</a:t>
            </a:r>
          </a:p>
          <a:p>
            <a:r>
              <a:rPr lang="en-US" sz="2400" b="1" dirty="0" err="1">
                <a:latin typeface="+mj-lt"/>
              </a:rPr>
              <a:t>E.</a:t>
            </a:r>
            <a:r>
              <a:rPr lang="en-US" sz="2400" dirty="0" err="1">
                <a:latin typeface="+mj-lt"/>
              </a:rPr>
              <a:t>Both</a:t>
            </a:r>
            <a:r>
              <a:rPr lang="en-US" sz="2400" dirty="0">
                <a:latin typeface="+mj-lt"/>
              </a:rPr>
              <a:t> (1) and (2) follow</a:t>
            </a:r>
          </a:p>
          <a:p>
            <a:r>
              <a:rPr lang="en-US" sz="2400" dirty="0" err="1">
                <a:latin typeface="+mj-lt"/>
              </a:rPr>
              <a:t>Ans:A</a:t>
            </a:r>
            <a:endParaRPr lang="en-US" sz="2400" dirty="0">
              <a:latin typeface="+mj-lt"/>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192" y="3212975"/>
            <a:ext cx="2016224" cy="2789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fade">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435280" cy="6408712"/>
          </a:xfrm>
        </p:spPr>
        <p:txBody>
          <a:bodyPr>
            <a:normAutofit/>
          </a:bodyPr>
          <a:lstStyle/>
          <a:p>
            <a:br>
              <a:rPr lang="en-US" b="1" dirty="0">
                <a:latin typeface="arial"/>
              </a:rPr>
            </a:br>
            <a:r>
              <a:rPr lang="en-US" sz="2400" b="1" dirty="0">
                <a:latin typeface="+mj-lt"/>
              </a:rPr>
              <a:t>Statements:</a:t>
            </a:r>
            <a:r>
              <a:rPr lang="en-US" sz="2400" dirty="0">
                <a:latin typeface="+mj-lt"/>
              </a:rPr>
              <a:t> Some mangoes are yellow. Some </a:t>
            </a:r>
            <a:r>
              <a:rPr lang="en-US" sz="2400" dirty="0" err="1">
                <a:latin typeface="+mj-lt"/>
              </a:rPr>
              <a:t>tixo</a:t>
            </a:r>
            <a:r>
              <a:rPr lang="en-US" sz="2400" dirty="0">
                <a:latin typeface="+mj-lt"/>
              </a:rPr>
              <a:t> are mangoes.</a:t>
            </a:r>
          </a:p>
          <a:p>
            <a:r>
              <a:rPr lang="en-US" sz="2400" b="1" dirty="0">
                <a:latin typeface="+mj-lt"/>
              </a:rPr>
              <a:t>Conclusions:</a:t>
            </a:r>
            <a:endParaRPr lang="en-US" sz="2400" dirty="0">
              <a:latin typeface="+mj-lt"/>
            </a:endParaRPr>
          </a:p>
          <a:p>
            <a:pPr>
              <a:buFont typeface="+mj-lt"/>
              <a:buAutoNum type="arabicPeriod"/>
            </a:pPr>
            <a:r>
              <a:rPr lang="en-US" sz="2400" dirty="0">
                <a:latin typeface="+mj-lt"/>
              </a:rPr>
              <a:t>Some mangoes are green.</a:t>
            </a:r>
          </a:p>
          <a:p>
            <a:pPr>
              <a:buFont typeface="+mj-lt"/>
              <a:buAutoNum type="arabicPeriod"/>
            </a:pPr>
            <a:r>
              <a:rPr lang="en-US" sz="2400" dirty="0" err="1">
                <a:latin typeface="+mj-lt"/>
              </a:rPr>
              <a:t>Tixo</a:t>
            </a:r>
            <a:r>
              <a:rPr lang="en-US" sz="2400" dirty="0">
                <a:latin typeface="+mj-lt"/>
              </a:rPr>
              <a:t> is a yellow.</a:t>
            </a:r>
          </a:p>
          <a:p>
            <a:r>
              <a:rPr lang="en-US" sz="2400" b="1" dirty="0" err="1">
                <a:latin typeface="+mj-lt"/>
              </a:rPr>
              <a:t>A.</a:t>
            </a:r>
            <a:r>
              <a:rPr lang="en-US" sz="2400" dirty="0" err="1">
                <a:latin typeface="+mj-lt"/>
              </a:rPr>
              <a:t>Only</a:t>
            </a:r>
            <a:r>
              <a:rPr lang="en-US" sz="2400" dirty="0">
                <a:latin typeface="+mj-lt"/>
              </a:rPr>
              <a:t> (1) conclusion follows</a:t>
            </a:r>
          </a:p>
          <a:p>
            <a:r>
              <a:rPr lang="en-US" sz="2400" b="1" dirty="0" err="1">
                <a:latin typeface="+mj-lt"/>
              </a:rPr>
              <a:t>B.</a:t>
            </a:r>
            <a:r>
              <a:rPr lang="en-US" sz="2400" dirty="0" err="1">
                <a:latin typeface="+mj-lt"/>
              </a:rPr>
              <a:t>Only</a:t>
            </a:r>
            <a:r>
              <a:rPr lang="en-US" sz="2400" dirty="0">
                <a:latin typeface="+mj-lt"/>
              </a:rPr>
              <a:t> (2) conclusion follows</a:t>
            </a:r>
          </a:p>
          <a:p>
            <a:r>
              <a:rPr lang="en-US" sz="2400" b="1" dirty="0" err="1">
                <a:latin typeface="+mj-lt"/>
              </a:rPr>
              <a:t>C.</a:t>
            </a:r>
            <a:r>
              <a:rPr lang="en-US" sz="2400" dirty="0" err="1">
                <a:latin typeface="+mj-lt"/>
              </a:rPr>
              <a:t>Either</a:t>
            </a:r>
            <a:r>
              <a:rPr lang="en-US" sz="2400" dirty="0">
                <a:latin typeface="+mj-lt"/>
              </a:rPr>
              <a:t> (1) or (2) follows</a:t>
            </a:r>
          </a:p>
          <a:p>
            <a:r>
              <a:rPr lang="en-US" sz="2400" b="1" dirty="0" err="1">
                <a:latin typeface="+mj-lt"/>
              </a:rPr>
              <a:t>D.</a:t>
            </a:r>
            <a:r>
              <a:rPr lang="en-US" sz="2400" dirty="0" err="1">
                <a:latin typeface="+mj-lt"/>
              </a:rPr>
              <a:t>Neither</a:t>
            </a:r>
            <a:r>
              <a:rPr lang="en-US" sz="2400" dirty="0">
                <a:latin typeface="+mj-lt"/>
              </a:rPr>
              <a:t> (1) nor (2) follows</a:t>
            </a:r>
          </a:p>
          <a:p>
            <a:r>
              <a:rPr lang="en-US" sz="2400" b="1" dirty="0" err="1">
                <a:latin typeface="+mj-lt"/>
              </a:rPr>
              <a:t>E.</a:t>
            </a:r>
            <a:r>
              <a:rPr lang="en-US" sz="2400" dirty="0" err="1">
                <a:latin typeface="+mj-lt"/>
              </a:rPr>
              <a:t>Both</a:t>
            </a:r>
            <a:r>
              <a:rPr lang="en-US" sz="2400" dirty="0">
                <a:latin typeface="+mj-lt"/>
              </a:rPr>
              <a:t> (1) and (2) follow</a:t>
            </a:r>
          </a:p>
          <a:p>
            <a:r>
              <a:rPr lang="en-US" sz="2400" dirty="0" err="1">
                <a:latin typeface="+mj-lt"/>
              </a:rPr>
              <a:t>Ans:D</a:t>
            </a:r>
            <a:endParaRPr lang="en-US" sz="2400" dirty="0">
              <a:latin typeface="+mj-lt"/>
            </a:endParaRPr>
          </a:p>
        </p:txBody>
      </p:sp>
      <p:pic>
        <p:nvPicPr>
          <p:cNvPr id="4" name="Picture 6" descr="https://www.indiabix.com/_files/images/verbal-reasoning/syllogism/4-33-1-13.png"/>
          <p:cNvPicPr>
            <a:picLocks noChangeAspect="1" noChangeArrowheads="1"/>
          </p:cNvPicPr>
          <p:nvPr/>
        </p:nvPicPr>
        <p:blipFill>
          <a:blip r:embed="rId2" cstate="print"/>
          <a:srcRect/>
          <a:stretch>
            <a:fillRect/>
          </a:stretch>
        </p:blipFill>
        <p:spPr bwMode="auto">
          <a:xfrm>
            <a:off x="4716016" y="3573015"/>
            <a:ext cx="4246880" cy="2301453"/>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11640" y="3795120"/>
              <a:ext cx="1089720" cy="1473840"/>
            </p14:xfrm>
          </p:contentPart>
        </mc:Choice>
        <mc:Fallback xmlns="">
          <p:pic>
            <p:nvPicPr>
              <p:cNvPr id="2" name="Ink 1"/>
              <p:cNvPicPr/>
              <p:nvPr/>
            </p:nvPicPr>
            <p:blipFill>
              <a:blip r:embed="rId4"/>
              <a:stretch>
                <a:fillRect/>
              </a:stretch>
            </p:blipFill>
            <p:spPr>
              <a:xfrm>
                <a:off x="6902280" y="3785760"/>
                <a:ext cx="1108440" cy="1492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lstStyle/>
          <a:p>
            <a:r>
              <a:rPr lang="en-US" dirty="0"/>
              <a:t>There are 3 relations in syllogism.</a:t>
            </a:r>
          </a:p>
          <a:p>
            <a:pPr marL="514350" indent="-514350">
              <a:buAutoNum type="arabicParenR"/>
            </a:pPr>
            <a:r>
              <a:rPr lang="en-US" dirty="0"/>
              <a:t>Definite relationship.</a:t>
            </a:r>
          </a:p>
          <a:p>
            <a:pPr marL="514350" indent="-514350">
              <a:buAutoNum type="arabicParenR"/>
            </a:pPr>
            <a:r>
              <a:rPr lang="en-US" dirty="0"/>
              <a:t>Either and OR</a:t>
            </a:r>
          </a:p>
          <a:p>
            <a:pPr marL="514350" indent="-514350">
              <a:buAutoNum type="arabicParenR"/>
            </a:pPr>
            <a:r>
              <a:rPr lang="en-US" dirty="0"/>
              <a:t>Possibility</a:t>
            </a:r>
          </a:p>
        </p:txBody>
      </p:sp>
    </p:spTree>
    <p:extLst>
      <p:ext uri="{BB962C8B-B14F-4D97-AF65-F5344CB8AC3E}">
        <p14:creationId xmlns:p14="http://schemas.microsoft.com/office/powerpoint/2010/main" val="359950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a:bodyPr>
          <a:lstStyle/>
          <a:p>
            <a:r>
              <a:rPr lang="en-US" sz="2400" b="1" dirty="0">
                <a:latin typeface="arial"/>
              </a:rPr>
              <a:t>Statements:</a:t>
            </a:r>
            <a:r>
              <a:rPr lang="en-US" sz="2400" dirty="0">
                <a:latin typeface="arial"/>
              </a:rPr>
              <a:t> Some ants are parrots. All the parrots are apples.</a:t>
            </a:r>
          </a:p>
          <a:p>
            <a:r>
              <a:rPr lang="en-US" sz="2400" b="1" dirty="0">
                <a:latin typeface="arial"/>
              </a:rPr>
              <a:t>Conclusions:</a:t>
            </a:r>
            <a:endParaRPr lang="en-US" sz="2400" dirty="0">
              <a:latin typeface="arial"/>
            </a:endParaRPr>
          </a:p>
          <a:p>
            <a:pPr>
              <a:buFont typeface="+mj-lt"/>
              <a:buAutoNum type="arabicPeriod"/>
            </a:pPr>
            <a:r>
              <a:rPr lang="en-US" sz="2400" dirty="0">
                <a:latin typeface="arial"/>
              </a:rPr>
              <a:t>All the apples are parrots.</a:t>
            </a:r>
          </a:p>
          <a:p>
            <a:pPr>
              <a:buFont typeface="+mj-lt"/>
              <a:buAutoNum type="arabicPeriod"/>
            </a:pPr>
            <a:r>
              <a:rPr lang="en-US" sz="2400" dirty="0">
                <a:latin typeface="arial"/>
              </a:rPr>
              <a:t>Some ants are apples.</a:t>
            </a:r>
          </a:p>
          <a:p>
            <a:r>
              <a:rPr lang="en-US" sz="2400" b="1" dirty="0" err="1">
                <a:latin typeface="arial"/>
              </a:rPr>
              <a:t>A.</a:t>
            </a:r>
            <a:r>
              <a:rPr lang="en-US" sz="2400" dirty="0" err="1">
                <a:latin typeface="arial"/>
              </a:rPr>
              <a:t>Only</a:t>
            </a:r>
            <a:r>
              <a:rPr lang="en-US" sz="2400" dirty="0">
                <a:latin typeface="arial"/>
              </a:rPr>
              <a:t> (1) conclusion follows</a:t>
            </a:r>
          </a:p>
          <a:p>
            <a:r>
              <a:rPr lang="en-US" sz="2400" b="1" dirty="0" err="1">
                <a:latin typeface="arial"/>
              </a:rPr>
              <a:t>B.</a:t>
            </a:r>
            <a:r>
              <a:rPr lang="en-US" sz="2400" dirty="0" err="1">
                <a:latin typeface="arial"/>
              </a:rPr>
              <a:t>Only</a:t>
            </a:r>
            <a:r>
              <a:rPr lang="en-US" sz="2400" dirty="0">
                <a:latin typeface="arial"/>
              </a:rPr>
              <a:t> (2) conclusion follows</a:t>
            </a:r>
          </a:p>
          <a:p>
            <a:r>
              <a:rPr lang="en-US" sz="2400" b="1" dirty="0" err="1">
                <a:latin typeface="arial"/>
              </a:rPr>
              <a:t>C.</a:t>
            </a:r>
            <a:r>
              <a:rPr lang="en-US" sz="2400" dirty="0" err="1">
                <a:latin typeface="arial"/>
              </a:rPr>
              <a:t>Either</a:t>
            </a:r>
            <a:r>
              <a:rPr lang="en-US" sz="2400" dirty="0">
                <a:latin typeface="arial"/>
              </a:rPr>
              <a:t> (1) or (2) follows</a:t>
            </a:r>
          </a:p>
          <a:p>
            <a:r>
              <a:rPr lang="en-US" sz="2400" b="1" dirty="0" err="1">
                <a:latin typeface="arial"/>
              </a:rPr>
              <a:t>D.</a:t>
            </a:r>
            <a:r>
              <a:rPr lang="en-US" sz="2400" dirty="0" err="1">
                <a:latin typeface="arial"/>
              </a:rPr>
              <a:t>Neither</a:t>
            </a:r>
            <a:r>
              <a:rPr lang="en-US" sz="2400" dirty="0">
                <a:latin typeface="arial"/>
              </a:rPr>
              <a:t> (1) nor (2) follows</a:t>
            </a:r>
          </a:p>
          <a:p>
            <a:r>
              <a:rPr lang="en-US" sz="2400" b="1" dirty="0" err="1">
                <a:latin typeface="arial"/>
              </a:rPr>
              <a:t>E.</a:t>
            </a:r>
            <a:r>
              <a:rPr lang="en-US" sz="2400" dirty="0" err="1">
                <a:latin typeface="arial"/>
              </a:rPr>
              <a:t>Both</a:t>
            </a:r>
            <a:r>
              <a:rPr lang="en-US" sz="2400" dirty="0">
                <a:latin typeface="arial"/>
              </a:rPr>
              <a:t> (1) and (2) follow</a:t>
            </a:r>
          </a:p>
          <a:p>
            <a:r>
              <a:rPr lang="en-US" sz="2400" dirty="0" err="1">
                <a:latin typeface="arial"/>
              </a:rPr>
              <a:t>Ans:B</a:t>
            </a:r>
            <a:r>
              <a:rPr lang="en-US" sz="2400" dirty="0">
                <a:latin typeface="arial"/>
              </a:rPr>
              <a:t> </a:t>
            </a:r>
          </a:p>
          <a:p>
            <a:endParaRPr lang="en-US" dirty="0"/>
          </a:p>
        </p:txBody>
      </p:sp>
      <p:pic>
        <p:nvPicPr>
          <p:cNvPr id="4" name="Picture 8" descr="https://www.indiabix.com/_files/images/verbal-reasoning/syllogism/4-33-1-11.png"/>
          <p:cNvPicPr>
            <a:picLocks noChangeAspect="1" noChangeArrowheads="1"/>
          </p:cNvPicPr>
          <p:nvPr/>
        </p:nvPicPr>
        <p:blipFill>
          <a:blip r:embed="rId2" cstate="print"/>
          <a:srcRect/>
          <a:stretch>
            <a:fillRect/>
          </a:stretch>
        </p:blipFill>
        <p:spPr bwMode="auto">
          <a:xfrm>
            <a:off x="4427984" y="4365104"/>
            <a:ext cx="4104456" cy="2243769"/>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581160" y="4545360"/>
              <a:ext cx="1206000" cy="1393200"/>
            </p14:xfrm>
          </p:contentPart>
        </mc:Choice>
        <mc:Fallback xmlns="">
          <p:pic>
            <p:nvPicPr>
              <p:cNvPr id="2" name="Ink 1"/>
              <p:cNvPicPr/>
              <p:nvPr/>
            </p:nvPicPr>
            <p:blipFill>
              <a:blip r:embed="rId4"/>
              <a:stretch>
                <a:fillRect/>
              </a:stretch>
            </p:blipFill>
            <p:spPr>
              <a:xfrm>
                <a:off x="6571800" y="4536000"/>
                <a:ext cx="1224720" cy="141192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91264" cy="5976664"/>
          </a:xfrm>
        </p:spPr>
        <p:txBody>
          <a:bodyPr>
            <a:normAutofit/>
          </a:bodyPr>
          <a:lstStyle/>
          <a:p>
            <a:r>
              <a:rPr lang="en-US" sz="2400" b="1" dirty="0">
                <a:latin typeface="arial"/>
              </a:rPr>
              <a:t>Statements:</a:t>
            </a:r>
            <a:r>
              <a:rPr lang="en-US" sz="2400" dirty="0">
                <a:latin typeface="arial"/>
              </a:rPr>
              <a:t> Some papers are pens. All the pencils are pens.</a:t>
            </a:r>
          </a:p>
          <a:p>
            <a:r>
              <a:rPr lang="en-US" sz="2400" b="1" dirty="0">
                <a:latin typeface="arial"/>
              </a:rPr>
              <a:t>Conclusions:</a:t>
            </a:r>
            <a:endParaRPr lang="en-US" sz="2400" dirty="0">
              <a:latin typeface="arial"/>
            </a:endParaRPr>
          </a:p>
          <a:p>
            <a:pPr>
              <a:buFont typeface="+mj-lt"/>
              <a:buAutoNum type="arabicPeriod"/>
            </a:pPr>
            <a:r>
              <a:rPr lang="en-US" sz="2400" dirty="0">
                <a:latin typeface="arial"/>
              </a:rPr>
              <a:t>Some pens are pencils.</a:t>
            </a:r>
          </a:p>
          <a:p>
            <a:pPr>
              <a:buFont typeface="+mj-lt"/>
              <a:buAutoNum type="arabicPeriod"/>
            </a:pPr>
            <a:r>
              <a:rPr lang="en-US" sz="2400" dirty="0">
                <a:latin typeface="arial"/>
              </a:rPr>
              <a:t>Some pens are papers.</a:t>
            </a:r>
          </a:p>
          <a:p>
            <a:r>
              <a:rPr lang="en-US" sz="2400" b="1" dirty="0" err="1">
                <a:latin typeface="arial"/>
              </a:rPr>
              <a:t>A.</a:t>
            </a:r>
            <a:r>
              <a:rPr lang="en-US" sz="2400" dirty="0" err="1">
                <a:latin typeface="arial"/>
              </a:rPr>
              <a:t>Only</a:t>
            </a:r>
            <a:r>
              <a:rPr lang="en-US" sz="2400" dirty="0">
                <a:latin typeface="arial"/>
              </a:rPr>
              <a:t> (1) conclusion follows</a:t>
            </a:r>
          </a:p>
          <a:p>
            <a:r>
              <a:rPr lang="en-US" sz="2400" b="1" dirty="0" err="1">
                <a:latin typeface="arial"/>
              </a:rPr>
              <a:t>B.</a:t>
            </a:r>
            <a:r>
              <a:rPr lang="en-US" sz="2400" dirty="0" err="1">
                <a:latin typeface="arial"/>
              </a:rPr>
              <a:t>Only</a:t>
            </a:r>
            <a:r>
              <a:rPr lang="en-US" sz="2400" dirty="0">
                <a:latin typeface="arial"/>
              </a:rPr>
              <a:t> (2) conclusion follows</a:t>
            </a:r>
          </a:p>
          <a:p>
            <a:r>
              <a:rPr lang="en-US" sz="2400" b="1" dirty="0" err="1">
                <a:latin typeface="arial"/>
              </a:rPr>
              <a:t>C.</a:t>
            </a:r>
            <a:r>
              <a:rPr lang="en-US" sz="2400" dirty="0" err="1">
                <a:latin typeface="arial"/>
              </a:rPr>
              <a:t>Either</a:t>
            </a:r>
            <a:r>
              <a:rPr lang="en-US" sz="2400" dirty="0">
                <a:latin typeface="arial"/>
              </a:rPr>
              <a:t> (1) or (2) follows</a:t>
            </a:r>
          </a:p>
          <a:p>
            <a:r>
              <a:rPr lang="en-US" sz="2400" b="1" dirty="0" err="1">
                <a:latin typeface="arial"/>
              </a:rPr>
              <a:t>D.</a:t>
            </a:r>
            <a:r>
              <a:rPr lang="en-US" sz="2400" dirty="0" err="1">
                <a:latin typeface="arial"/>
              </a:rPr>
              <a:t>Neither</a:t>
            </a:r>
            <a:r>
              <a:rPr lang="en-US" sz="2400" dirty="0">
                <a:latin typeface="arial"/>
              </a:rPr>
              <a:t> (1) nor (2) follows</a:t>
            </a:r>
          </a:p>
          <a:p>
            <a:r>
              <a:rPr lang="en-US" sz="2400" b="1" dirty="0" err="1">
                <a:latin typeface="arial"/>
              </a:rPr>
              <a:t>E.</a:t>
            </a:r>
            <a:r>
              <a:rPr lang="en-US" sz="2400" dirty="0" err="1">
                <a:latin typeface="arial"/>
              </a:rPr>
              <a:t>Both</a:t>
            </a:r>
            <a:r>
              <a:rPr lang="en-US" sz="2400" dirty="0">
                <a:latin typeface="arial"/>
              </a:rPr>
              <a:t> (1) and (2) follow</a:t>
            </a:r>
          </a:p>
          <a:p>
            <a:r>
              <a:rPr lang="en-US" sz="2400" dirty="0" err="1">
                <a:latin typeface="arial"/>
              </a:rPr>
              <a:t>Ans:E</a:t>
            </a:r>
            <a:endParaRPr lang="en-US" sz="2400" dirty="0"/>
          </a:p>
        </p:txBody>
      </p:sp>
      <p:pic>
        <p:nvPicPr>
          <p:cNvPr id="4" name="Picture 10" descr="https://www.indiabix.com/_files/images/verbal-reasoning/syllogism/4-33-1-3.png"/>
          <p:cNvPicPr>
            <a:picLocks noChangeAspect="1" noChangeArrowheads="1"/>
          </p:cNvPicPr>
          <p:nvPr/>
        </p:nvPicPr>
        <p:blipFill>
          <a:blip r:embed="rId2" cstate="print"/>
          <a:srcRect/>
          <a:stretch>
            <a:fillRect/>
          </a:stretch>
        </p:blipFill>
        <p:spPr bwMode="auto">
          <a:xfrm>
            <a:off x="5076056" y="4005064"/>
            <a:ext cx="3839931" cy="2304256"/>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894000" y="4357800"/>
              <a:ext cx="1214640" cy="1580760"/>
            </p14:xfrm>
          </p:contentPart>
        </mc:Choice>
        <mc:Fallback xmlns="">
          <p:pic>
            <p:nvPicPr>
              <p:cNvPr id="2" name="Ink 1"/>
              <p:cNvPicPr/>
              <p:nvPr/>
            </p:nvPicPr>
            <p:blipFill>
              <a:blip r:embed="rId4"/>
              <a:stretch>
                <a:fillRect/>
              </a:stretch>
            </p:blipFill>
            <p:spPr>
              <a:xfrm>
                <a:off x="6884640" y="4348440"/>
                <a:ext cx="1233360" cy="159948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animEffect transition="in" filter="fade">
                                      <p:cBhvr>
                                        <p:cTn id="1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6408712"/>
          </a:xfrm>
        </p:spPr>
        <p:txBody>
          <a:bodyPr>
            <a:normAutofit/>
          </a:bodyPr>
          <a:lstStyle/>
          <a:p>
            <a:r>
              <a:rPr lang="en-US" sz="2600" b="1" dirty="0">
                <a:latin typeface="arial"/>
              </a:rPr>
              <a:t>Statements:</a:t>
            </a:r>
            <a:r>
              <a:rPr lang="en-US" sz="2600" dirty="0">
                <a:latin typeface="arial"/>
              </a:rPr>
              <a:t> No door is dog. All the dogs are cats.</a:t>
            </a:r>
          </a:p>
          <a:p>
            <a:r>
              <a:rPr lang="en-US" sz="2600" b="1" dirty="0">
                <a:latin typeface="arial"/>
              </a:rPr>
              <a:t>Conclusions:</a:t>
            </a:r>
            <a:endParaRPr lang="en-US" sz="2600" dirty="0">
              <a:latin typeface="arial"/>
            </a:endParaRPr>
          </a:p>
          <a:p>
            <a:pPr>
              <a:buFont typeface="+mj-lt"/>
              <a:buAutoNum type="arabicPeriod"/>
            </a:pPr>
            <a:r>
              <a:rPr lang="en-US" sz="2600" dirty="0">
                <a:latin typeface="arial"/>
              </a:rPr>
              <a:t>No door is cat.</a:t>
            </a:r>
          </a:p>
          <a:p>
            <a:pPr>
              <a:buFont typeface="+mj-lt"/>
              <a:buAutoNum type="arabicPeriod"/>
            </a:pPr>
            <a:r>
              <a:rPr lang="en-US" sz="2600" dirty="0">
                <a:latin typeface="arial"/>
              </a:rPr>
              <a:t>No cat is door.</a:t>
            </a:r>
          </a:p>
          <a:p>
            <a:pPr>
              <a:buFont typeface="+mj-lt"/>
              <a:buAutoNum type="arabicPeriod"/>
            </a:pPr>
            <a:r>
              <a:rPr lang="en-US" sz="2600" dirty="0">
                <a:latin typeface="arial"/>
              </a:rPr>
              <a:t>Some cats are dogs.</a:t>
            </a:r>
          </a:p>
          <a:p>
            <a:pPr>
              <a:buFont typeface="+mj-lt"/>
              <a:buAutoNum type="arabicPeriod"/>
            </a:pPr>
            <a:r>
              <a:rPr lang="en-US" sz="2600" dirty="0">
                <a:latin typeface="arial"/>
              </a:rPr>
              <a:t>All the cats are dogs.</a:t>
            </a:r>
          </a:p>
          <a:p>
            <a:r>
              <a:rPr lang="en-US" sz="2600" b="1" dirty="0">
                <a:latin typeface="arial"/>
              </a:rPr>
              <a:t>A. </a:t>
            </a:r>
            <a:r>
              <a:rPr lang="en-US" sz="2600" dirty="0">
                <a:latin typeface="arial"/>
              </a:rPr>
              <a:t>Only (2) and (4)</a:t>
            </a:r>
          </a:p>
          <a:p>
            <a:r>
              <a:rPr lang="en-US" sz="2600" b="1" dirty="0">
                <a:latin typeface="arial"/>
              </a:rPr>
              <a:t>B. </a:t>
            </a:r>
            <a:r>
              <a:rPr lang="en-US" sz="2600" dirty="0">
                <a:latin typeface="arial"/>
              </a:rPr>
              <a:t>Only (1) and (3)</a:t>
            </a:r>
          </a:p>
          <a:p>
            <a:r>
              <a:rPr lang="en-US" sz="2600" b="1" dirty="0">
                <a:latin typeface="arial"/>
              </a:rPr>
              <a:t>C. </a:t>
            </a:r>
            <a:r>
              <a:rPr lang="en-US" sz="2600" dirty="0">
                <a:latin typeface="arial"/>
              </a:rPr>
              <a:t>Only (3) and (4)</a:t>
            </a:r>
          </a:p>
          <a:p>
            <a:r>
              <a:rPr lang="en-US" sz="2600" b="1" dirty="0">
                <a:latin typeface="arial"/>
              </a:rPr>
              <a:t>D. </a:t>
            </a:r>
            <a:r>
              <a:rPr lang="en-US" sz="2600" dirty="0">
                <a:latin typeface="arial"/>
              </a:rPr>
              <a:t>Only (3)</a:t>
            </a:r>
          </a:p>
          <a:p>
            <a:r>
              <a:rPr lang="en-US" sz="2600" b="1" dirty="0">
                <a:latin typeface="arial"/>
              </a:rPr>
              <a:t>E.</a:t>
            </a:r>
            <a:r>
              <a:rPr lang="en-US" sz="2600" b="1" dirty="0">
                <a:solidFill>
                  <a:srgbClr val="0077CC"/>
                </a:solidFill>
                <a:latin typeface="arial"/>
              </a:rPr>
              <a:t> </a:t>
            </a:r>
            <a:r>
              <a:rPr lang="en-US" sz="2600" dirty="0">
                <a:latin typeface="arial"/>
              </a:rPr>
              <a:t>All the four</a:t>
            </a:r>
          </a:p>
          <a:p>
            <a:r>
              <a:rPr lang="en-US" sz="2600" b="1" dirty="0">
                <a:latin typeface="arial"/>
              </a:rPr>
              <a:t>Answer:</a:t>
            </a:r>
            <a:r>
              <a:rPr lang="en-US" sz="2600" dirty="0">
                <a:latin typeface="arial"/>
              </a:rPr>
              <a:t> Option </a:t>
            </a:r>
            <a:r>
              <a:rPr lang="en-US" sz="2600" b="1" dirty="0">
                <a:latin typeface="arial"/>
              </a:rPr>
              <a:t>D</a:t>
            </a:r>
            <a:endParaRPr lang="en-US" sz="2600" dirty="0">
              <a:latin typeface="arial"/>
            </a:endParaRPr>
          </a:p>
          <a:p>
            <a:endParaRPr lang="en-US" dirty="0"/>
          </a:p>
        </p:txBody>
      </p:sp>
      <p:pic>
        <p:nvPicPr>
          <p:cNvPr id="4" name="Picture 12" descr="https://www.indiabix.com/_files/images/verbal-reasoning/syllogism/4-33-2-6.png"/>
          <p:cNvPicPr>
            <a:picLocks noChangeAspect="1" noChangeArrowheads="1"/>
          </p:cNvPicPr>
          <p:nvPr/>
        </p:nvPicPr>
        <p:blipFill>
          <a:blip r:embed="rId2" cstate="print"/>
          <a:srcRect/>
          <a:stretch>
            <a:fillRect/>
          </a:stretch>
        </p:blipFill>
        <p:spPr bwMode="auto">
          <a:xfrm>
            <a:off x="4466289" y="2924944"/>
            <a:ext cx="4498199" cy="2304256"/>
          </a:xfrm>
          <a:prstGeom prst="rect">
            <a:avLst/>
          </a:prstGeom>
          <a:noFill/>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7251120" y="2857320"/>
              <a:ext cx="1250280" cy="1482840"/>
            </p14:xfrm>
          </p:contentPart>
        </mc:Choice>
        <mc:Fallback xmlns="">
          <p:pic>
            <p:nvPicPr>
              <p:cNvPr id="2" name="Ink 1"/>
              <p:cNvPicPr/>
              <p:nvPr/>
            </p:nvPicPr>
            <p:blipFill>
              <a:blip r:embed="rId4"/>
              <a:stretch>
                <a:fillRect/>
              </a:stretch>
            </p:blipFill>
            <p:spPr>
              <a:xfrm>
                <a:off x="7241760" y="2847960"/>
                <a:ext cx="1269000" cy="1501560"/>
              </a:xfrm>
              <a:prstGeom prst="rect">
                <a:avLst/>
              </a:prstGeom>
            </p:spPr>
          </p:pic>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1" end="11"/>
                                            </p:txEl>
                                          </p:spTgt>
                                        </p:tgtEl>
                                        <p:attrNameLst>
                                          <p:attrName>style.visibility</p:attrName>
                                        </p:attrNameLst>
                                      </p:cBhvr>
                                      <p:to>
                                        <p:strVal val="visible"/>
                                      </p:to>
                                    </p:set>
                                    <p:animEffect transition="in" filter="fade">
                                      <p:cBhvr>
                                        <p:cTn id="1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a:bodyPr>
          <a:lstStyle/>
          <a:p>
            <a:r>
              <a:rPr lang="en-US" sz="2600" b="1" dirty="0">
                <a:latin typeface="arial"/>
              </a:rPr>
              <a:t>Statements:</a:t>
            </a:r>
            <a:r>
              <a:rPr lang="en-US" sz="2600" dirty="0">
                <a:latin typeface="arial"/>
              </a:rPr>
              <a:t> All green are blue. All blue are white.</a:t>
            </a:r>
          </a:p>
          <a:p>
            <a:r>
              <a:rPr lang="en-US" sz="2600" b="1" dirty="0">
                <a:latin typeface="arial"/>
              </a:rPr>
              <a:t>Conclusions:</a:t>
            </a:r>
            <a:endParaRPr lang="en-US" sz="2600" dirty="0">
              <a:latin typeface="arial"/>
            </a:endParaRPr>
          </a:p>
          <a:p>
            <a:pPr>
              <a:buFont typeface="+mj-lt"/>
              <a:buAutoNum type="arabicPeriod"/>
            </a:pPr>
            <a:r>
              <a:rPr lang="en-US" sz="2600" dirty="0">
                <a:latin typeface="arial"/>
              </a:rPr>
              <a:t>Some blue are green.</a:t>
            </a:r>
          </a:p>
          <a:p>
            <a:pPr>
              <a:buFont typeface="+mj-lt"/>
              <a:buAutoNum type="arabicPeriod"/>
            </a:pPr>
            <a:r>
              <a:rPr lang="en-US" sz="2600" dirty="0">
                <a:latin typeface="arial"/>
              </a:rPr>
              <a:t>Some white are green.</a:t>
            </a:r>
          </a:p>
          <a:p>
            <a:pPr>
              <a:buFont typeface="+mj-lt"/>
              <a:buAutoNum type="arabicPeriod"/>
            </a:pPr>
            <a:r>
              <a:rPr lang="en-US" sz="2600" dirty="0">
                <a:latin typeface="arial"/>
              </a:rPr>
              <a:t>Some green are not white.</a:t>
            </a:r>
          </a:p>
          <a:p>
            <a:pPr>
              <a:buFont typeface="+mj-lt"/>
              <a:buAutoNum type="arabicPeriod"/>
            </a:pPr>
            <a:r>
              <a:rPr lang="en-US" sz="2600" dirty="0">
                <a:latin typeface="arial"/>
              </a:rPr>
              <a:t>All white are blue.</a:t>
            </a:r>
          </a:p>
          <a:p>
            <a:r>
              <a:rPr lang="en-US" sz="2600" b="1" dirty="0" err="1">
                <a:latin typeface="arial"/>
              </a:rPr>
              <a:t>A.</a:t>
            </a:r>
            <a:r>
              <a:rPr lang="en-US" sz="2600" dirty="0" err="1">
                <a:latin typeface="arial"/>
              </a:rPr>
              <a:t>Only</a:t>
            </a:r>
            <a:r>
              <a:rPr lang="en-US" sz="2600" dirty="0">
                <a:latin typeface="arial"/>
              </a:rPr>
              <a:t> (1) and (2)</a:t>
            </a:r>
          </a:p>
          <a:p>
            <a:r>
              <a:rPr lang="en-US" sz="2600" b="1" dirty="0" err="1">
                <a:latin typeface="arial"/>
              </a:rPr>
              <a:t>B.</a:t>
            </a:r>
            <a:r>
              <a:rPr lang="en-US" sz="2600" dirty="0" err="1">
                <a:latin typeface="arial"/>
              </a:rPr>
              <a:t>Only</a:t>
            </a:r>
            <a:r>
              <a:rPr lang="en-US" sz="2600" dirty="0">
                <a:latin typeface="arial"/>
              </a:rPr>
              <a:t> (1) and (3)</a:t>
            </a:r>
          </a:p>
          <a:p>
            <a:r>
              <a:rPr lang="en-US" sz="2600" b="1" dirty="0" err="1">
                <a:latin typeface="arial"/>
              </a:rPr>
              <a:t>C.</a:t>
            </a:r>
            <a:r>
              <a:rPr lang="en-US" sz="2600" dirty="0" err="1">
                <a:latin typeface="arial"/>
              </a:rPr>
              <a:t>Only</a:t>
            </a:r>
            <a:r>
              <a:rPr lang="en-US" sz="2600" dirty="0">
                <a:latin typeface="arial"/>
              </a:rPr>
              <a:t> (1) and (4)</a:t>
            </a:r>
          </a:p>
          <a:p>
            <a:r>
              <a:rPr lang="en-US" sz="2600" b="1" dirty="0" err="1">
                <a:latin typeface="arial"/>
              </a:rPr>
              <a:t>D.</a:t>
            </a:r>
            <a:r>
              <a:rPr lang="en-US" sz="2600" dirty="0" err="1">
                <a:latin typeface="arial"/>
              </a:rPr>
              <a:t>Only</a:t>
            </a:r>
            <a:r>
              <a:rPr lang="en-US" sz="2600" dirty="0">
                <a:latin typeface="arial"/>
              </a:rPr>
              <a:t> (2) and (4)</a:t>
            </a:r>
          </a:p>
          <a:p>
            <a:r>
              <a:rPr lang="en-US" sz="2600" b="1" dirty="0">
                <a:latin typeface="arial"/>
              </a:rPr>
              <a:t>Answer:</a:t>
            </a:r>
            <a:r>
              <a:rPr lang="en-US" sz="2600" dirty="0">
                <a:latin typeface="arial"/>
              </a:rPr>
              <a:t> Option </a:t>
            </a:r>
            <a:r>
              <a:rPr lang="en-US" sz="2600" b="1" dirty="0">
                <a:latin typeface="arial"/>
              </a:rPr>
              <a:t>A</a:t>
            </a:r>
            <a:endParaRPr lang="en-US" sz="2600" dirty="0">
              <a:latin typeface="arial"/>
            </a:endParaRPr>
          </a:p>
          <a:p>
            <a:endParaRPr lang="en-US" dirty="0"/>
          </a:p>
        </p:txBody>
      </p:sp>
      <p:pic>
        <p:nvPicPr>
          <p:cNvPr id="4" name="Picture 1" descr="https://www.indiabix.com/_files/images/verbal-reasoning/syllogism/4-33-2-10.png"/>
          <p:cNvPicPr>
            <a:picLocks noChangeAspect="1" noChangeArrowheads="1"/>
          </p:cNvPicPr>
          <p:nvPr/>
        </p:nvPicPr>
        <p:blipFill>
          <a:blip r:embed="rId2" cstate="print"/>
          <a:srcRect/>
          <a:stretch>
            <a:fillRect/>
          </a:stretch>
        </p:blipFill>
        <p:spPr bwMode="auto">
          <a:xfrm>
            <a:off x="5220072" y="2204864"/>
            <a:ext cx="3348164" cy="2664296"/>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404664"/>
            <a:ext cx="8229600" cy="5721499"/>
          </a:xfrm>
        </p:spPr>
        <p:txBody>
          <a:bodyPr>
            <a:normAutofit fontScale="85000" lnSpcReduction="10000"/>
          </a:bodyPr>
          <a:lstStyle/>
          <a:p>
            <a:r>
              <a:rPr lang="en-US" dirty="0"/>
              <a:t>Statements:</a:t>
            </a:r>
          </a:p>
          <a:p>
            <a:r>
              <a:rPr lang="en-US" dirty="0"/>
              <a:t>Some receipts are </a:t>
            </a:r>
            <a:r>
              <a:rPr lang="en-US" dirty="0" err="1"/>
              <a:t>challans</a:t>
            </a:r>
            <a:r>
              <a:rPr lang="en-US" dirty="0"/>
              <a:t>. Some </a:t>
            </a:r>
            <a:r>
              <a:rPr lang="en-US" dirty="0" err="1"/>
              <a:t>challans</a:t>
            </a:r>
            <a:r>
              <a:rPr lang="en-US" dirty="0"/>
              <a:t> are papers. Some papers are books. All books are files.</a:t>
            </a:r>
          </a:p>
          <a:p>
            <a:r>
              <a:rPr lang="en-US" dirty="0"/>
              <a:t>Conclusions:</a:t>
            </a:r>
          </a:p>
          <a:p>
            <a:pPr marL="571500" indent="-571500">
              <a:buAutoNum type="romanUcPeriod"/>
            </a:pPr>
            <a:r>
              <a:rPr lang="en-US" dirty="0"/>
              <a:t>Some papers are files. </a:t>
            </a:r>
          </a:p>
          <a:p>
            <a:pPr marL="571500" indent="-571500">
              <a:buAutoNum type="romanUcPeriod"/>
            </a:pPr>
            <a:r>
              <a:rPr lang="en-US" dirty="0"/>
              <a:t>Some books are receipts.</a:t>
            </a:r>
          </a:p>
          <a:p>
            <a:pPr marL="571500" indent="-571500">
              <a:buAutoNum type="romanUcPeriod"/>
            </a:pPr>
            <a:r>
              <a:rPr lang="en-US" dirty="0"/>
              <a:t>No book is receipt.</a:t>
            </a:r>
          </a:p>
          <a:p>
            <a:pPr marL="514350" indent="-514350">
              <a:buAutoNum type="alphaLcParenBoth"/>
            </a:pPr>
            <a:r>
              <a:rPr lang="en-US" dirty="0"/>
              <a:t>Only I follows</a:t>
            </a:r>
          </a:p>
          <a:p>
            <a:pPr marL="514350" indent="-514350">
              <a:buAutoNum type="alphaLcParenBoth"/>
            </a:pPr>
            <a:r>
              <a:rPr lang="en-US" dirty="0"/>
              <a:t>Only I and II follow</a:t>
            </a:r>
          </a:p>
          <a:p>
            <a:pPr marL="514350" indent="-514350">
              <a:buAutoNum type="alphaLcParenBoth"/>
            </a:pPr>
            <a:r>
              <a:rPr lang="en-US" dirty="0"/>
              <a:t>Only I &amp; either II or III follow</a:t>
            </a:r>
          </a:p>
          <a:p>
            <a:pPr marL="514350" indent="-514350">
              <a:buAutoNum type="alphaLcParenBoth"/>
            </a:pPr>
            <a:r>
              <a:rPr lang="en-US" dirty="0"/>
              <a:t>Only I and III follow</a:t>
            </a:r>
          </a:p>
          <a:p>
            <a:pPr marL="0" indent="0">
              <a:buNone/>
            </a:pPr>
            <a:r>
              <a:rPr lang="en-US" dirty="0"/>
              <a:t>Ans. (C)</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1844824"/>
            <a:ext cx="4236318" cy="2132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6069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lstStyle/>
          <a:p>
            <a:r>
              <a:rPr lang="en-US" dirty="0"/>
              <a:t>Concept-5 Either &amp; OR Conditions</a:t>
            </a:r>
          </a:p>
          <a:p>
            <a:pPr marL="514350" indent="-514350">
              <a:buAutoNum type="arabicParenR"/>
            </a:pPr>
            <a:r>
              <a:rPr lang="en-US" dirty="0"/>
              <a:t>Two Conclusion</a:t>
            </a:r>
          </a:p>
          <a:p>
            <a:pPr marL="514350" indent="-514350">
              <a:buAutoNum type="arabicParenR"/>
            </a:pPr>
            <a:r>
              <a:rPr lang="en-US" dirty="0"/>
              <a:t>Individual statement wrong.</a:t>
            </a:r>
          </a:p>
          <a:p>
            <a:pPr marL="514350" indent="-514350">
              <a:buAutoNum type="arabicParenR"/>
            </a:pPr>
            <a:r>
              <a:rPr lang="en-US" dirty="0"/>
              <a:t>One positive other negative.</a:t>
            </a:r>
          </a:p>
          <a:p>
            <a:pPr marL="514350" indent="-514350">
              <a:buAutoNum type="arabicParenR"/>
            </a:pPr>
            <a:r>
              <a:rPr lang="en-US" dirty="0"/>
              <a:t>Subject and Predicate either should be same or replaceable to each other.</a:t>
            </a:r>
          </a:p>
          <a:p>
            <a:pPr marL="0" indent="0">
              <a:buNone/>
            </a:pPr>
            <a:endParaRPr lang="en-US" dirty="0"/>
          </a:p>
          <a:p>
            <a:pPr marL="0" indent="0">
              <a:buNone/>
            </a:pPr>
            <a:r>
              <a:rPr lang="en-US" dirty="0"/>
              <a:t>Note- There should be at least one particular statement.  </a:t>
            </a:r>
          </a:p>
          <a:p>
            <a:pPr marL="0" indent="0">
              <a:buNone/>
            </a:pPr>
            <a:endParaRPr lang="en-US" dirty="0"/>
          </a:p>
        </p:txBody>
      </p:sp>
    </p:spTree>
    <p:extLst>
      <p:ext uri="{BB962C8B-B14F-4D97-AF65-F5344CB8AC3E}">
        <p14:creationId xmlns:p14="http://schemas.microsoft.com/office/powerpoint/2010/main" val="215474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lstStyle/>
          <a:p>
            <a:pPr marL="0" indent="0">
              <a:buNone/>
            </a:pPr>
            <a:r>
              <a:rPr lang="en-GB" b="1" dirty="0"/>
              <a:t>Statement:</a:t>
            </a:r>
            <a:r>
              <a:rPr lang="en-GB" dirty="0"/>
              <a:t> All radios are pencils</a:t>
            </a:r>
            <a:br>
              <a:rPr lang="en-GB" dirty="0"/>
            </a:br>
            <a:r>
              <a:rPr lang="en-GB" dirty="0"/>
              <a:t>Some pencils are files</a:t>
            </a:r>
            <a:br>
              <a:rPr lang="en-GB" dirty="0"/>
            </a:br>
            <a:r>
              <a:rPr lang="en-GB" b="1" dirty="0"/>
              <a:t>Conclusion:</a:t>
            </a:r>
            <a:r>
              <a:rPr lang="en-GB" dirty="0"/>
              <a:t> I. No radio is file</a:t>
            </a:r>
            <a:br>
              <a:rPr lang="en-GB" dirty="0"/>
            </a:br>
            <a:r>
              <a:rPr lang="en-GB" dirty="0"/>
              <a:t>II. Some files are radio</a:t>
            </a:r>
            <a:br>
              <a:rPr lang="en-GB" dirty="0"/>
            </a:b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follows</a:t>
            </a:r>
            <a:br>
              <a:rPr lang="en-GB" dirty="0"/>
            </a:br>
            <a:r>
              <a:rPr lang="en-GB" dirty="0"/>
              <a:t>E) Both I and II follows</a:t>
            </a:r>
          </a:p>
          <a:p>
            <a:pPr marL="0" indent="0">
              <a:buNone/>
            </a:pPr>
            <a:r>
              <a:rPr lang="en-GB" dirty="0"/>
              <a:t>Ans. (C)</a:t>
            </a:r>
            <a:endParaRPr lang="en-US" dirty="0"/>
          </a:p>
        </p:txBody>
      </p:sp>
    </p:spTree>
    <p:extLst>
      <p:ext uri="{BB962C8B-B14F-4D97-AF65-F5344CB8AC3E}">
        <p14:creationId xmlns:p14="http://schemas.microsoft.com/office/powerpoint/2010/main" val="2263189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normAutofit lnSpcReduction="10000"/>
          </a:bodyPr>
          <a:lstStyle/>
          <a:p>
            <a:r>
              <a:rPr lang="en-GB" b="1" dirty="0"/>
              <a:t>Statements:</a:t>
            </a:r>
            <a:r>
              <a:rPr lang="en-GB" dirty="0"/>
              <a:t> Some diggers are jokers</a:t>
            </a:r>
            <a:br>
              <a:rPr lang="en-GB" dirty="0"/>
            </a:br>
            <a:r>
              <a:rPr lang="en-GB" dirty="0"/>
              <a:t>All jokers are cute.</a:t>
            </a:r>
            <a:br>
              <a:rPr lang="en-GB" dirty="0"/>
            </a:br>
            <a:r>
              <a:rPr lang="en-GB" b="1" dirty="0"/>
              <a:t>Conclusion:</a:t>
            </a:r>
            <a:r>
              <a:rPr lang="en-GB" dirty="0"/>
              <a:t> I. Some diggers are cute.</a:t>
            </a:r>
            <a:br>
              <a:rPr lang="en-GB" dirty="0"/>
            </a:br>
            <a:r>
              <a:rPr lang="en-GB" dirty="0"/>
              <a:t>II. No diggers are cute.</a:t>
            </a:r>
            <a:br>
              <a:rPr lang="en-GB" dirty="0"/>
            </a:br>
            <a:r>
              <a:rPr lang="en-GB" dirty="0"/>
              <a:t>III. Some diggers are not cute</a:t>
            </a:r>
            <a:br>
              <a:rPr lang="en-GB" dirty="0"/>
            </a:br>
            <a:r>
              <a:rPr lang="en-GB" dirty="0"/>
              <a:t>IV. All diggers are cute.</a:t>
            </a:r>
            <a:br>
              <a:rPr lang="en-GB" dirty="0"/>
            </a:br>
            <a:r>
              <a:rPr lang="en-GB" dirty="0"/>
              <a:t>A) I and III follows</a:t>
            </a:r>
            <a:br>
              <a:rPr lang="en-GB" dirty="0"/>
            </a:br>
            <a:r>
              <a:rPr lang="en-GB" dirty="0"/>
              <a:t>B) Either II or IV follows</a:t>
            </a:r>
            <a:br>
              <a:rPr lang="en-GB" dirty="0"/>
            </a:br>
            <a:r>
              <a:rPr lang="en-GB" dirty="0"/>
              <a:t>C) II and either III or IV follows</a:t>
            </a:r>
            <a:br>
              <a:rPr lang="en-GB" dirty="0"/>
            </a:br>
            <a:r>
              <a:rPr lang="en-GB" dirty="0"/>
              <a:t>D) Either III or IV and I follows</a:t>
            </a:r>
            <a:br>
              <a:rPr lang="en-GB" dirty="0"/>
            </a:br>
            <a:r>
              <a:rPr lang="en-GB" dirty="0"/>
              <a:t>E) Either I or II and either III and IV follows</a:t>
            </a:r>
          </a:p>
          <a:p>
            <a:r>
              <a:rPr lang="en-GB" dirty="0"/>
              <a:t>Ans. (D)</a:t>
            </a:r>
            <a:endParaRPr lang="en-US" dirty="0"/>
          </a:p>
        </p:txBody>
      </p:sp>
    </p:spTree>
    <p:extLst>
      <p:ext uri="{BB962C8B-B14F-4D97-AF65-F5344CB8AC3E}">
        <p14:creationId xmlns:p14="http://schemas.microsoft.com/office/powerpoint/2010/main" val="222129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normAutofit fontScale="92500" lnSpcReduction="10000"/>
          </a:bodyPr>
          <a:lstStyle/>
          <a:p>
            <a:r>
              <a:rPr lang="en-GB" b="1" dirty="0"/>
              <a:t>Statements:</a:t>
            </a:r>
            <a:r>
              <a:rPr lang="en-GB" dirty="0"/>
              <a:t> Some bags are pockets. No pocket is a pouch.</a:t>
            </a:r>
          </a:p>
          <a:p>
            <a:r>
              <a:rPr lang="en-GB" b="1" dirty="0"/>
              <a:t>Conclusions:</a:t>
            </a:r>
          </a:p>
          <a:p>
            <a:pPr marL="571500" indent="-571500">
              <a:buAutoNum type="romanUcPeriod"/>
            </a:pPr>
            <a:r>
              <a:rPr lang="en-GB" dirty="0"/>
              <a:t>No bag is a pouch.</a:t>
            </a:r>
          </a:p>
          <a:p>
            <a:pPr marL="571500" indent="-571500">
              <a:buAutoNum type="romanUcPeriod"/>
            </a:pPr>
            <a:r>
              <a:rPr lang="en-GB" dirty="0"/>
              <a:t>Some bags are not pouches.</a:t>
            </a:r>
          </a:p>
          <a:p>
            <a:pPr marL="571500" indent="-571500">
              <a:buAutoNum type="romanUcPeriod"/>
            </a:pPr>
            <a:r>
              <a:rPr lang="en-GB" dirty="0"/>
              <a:t>Some pockets are bags.</a:t>
            </a:r>
          </a:p>
          <a:p>
            <a:pPr marL="571500" indent="-571500">
              <a:buAutoNum type="romanUcPeriod"/>
            </a:pPr>
            <a:r>
              <a:rPr lang="en-GB" dirty="0"/>
              <a:t>No pocket is a bag.</a:t>
            </a:r>
            <a:br>
              <a:rPr lang="en-GB" dirty="0"/>
            </a:br>
            <a:r>
              <a:rPr lang="en-GB" dirty="0"/>
              <a:t>A) either I or IV follows</a:t>
            </a:r>
            <a:br>
              <a:rPr lang="en-GB" dirty="0"/>
            </a:br>
            <a:r>
              <a:rPr lang="en-GB" dirty="0"/>
              <a:t>B) II &amp; III follow</a:t>
            </a:r>
            <a:br>
              <a:rPr lang="en-GB" dirty="0"/>
            </a:br>
            <a:r>
              <a:rPr lang="en-GB" dirty="0"/>
              <a:t>C) I &amp; III follow</a:t>
            </a:r>
            <a:br>
              <a:rPr lang="en-GB"/>
            </a:br>
            <a:r>
              <a:rPr lang="en-GB"/>
              <a:t>D) </a:t>
            </a:r>
            <a:r>
              <a:rPr lang="en-GB" dirty="0"/>
              <a:t>All follow</a:t>
            </a:r>
          </a:p>
          <a:p>
            <a:r>
              <a:rPr lang="en-GB" dirty="0"/>
              <a:t>Ans. (B)</a:t>
            </a:r>
            <a:endParaRPr lang="en-US" dirty="0"/>
          </a:p>
          <a:p>
            <a:endParaRPr lang="en-US" dirty="0"/>
          </a:p>
        </p:txBody>
      </p:sp>
    </p:spTree>
    <p:extLst>
      <p:ext uri="{BB962C8B-B14F-4D97-AF65-F5344CB8AC3E}">
        <p14:creationId xmlns:p14="http://schemas.microsoft.com/office/powerpoint/2010/main" val="139721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normAutofit lnSpcReduction="10000"/>
          </a:bodyPr>
          <a:lstStyle/>
          <a:p>
            <a:r>
              <a:rPr lang="en-GB" b="1" dirty="0"/>
              <a:t>Statements:</a:t>
            </a:r>
            <a:r>
              <a:rPr lang="en-GB" dirty="0"/>
              <a:t> All cones are cylinders. Some cones are squares. No square is a rectangle.</a:t>
            </a:r>
            <a:br>
              <a:rPr lang="en-GB" dirty="0"/>
            </a:br>
            <a:r>
              <a:rPr lang="en-GB" b="1" dirty="0"/>
              <a:t>Conclusions:</a:t>
            </a:r>
            <a:br>
              <a:rPr lang="en-GB" b="1" dirty="0"/>
            </a:br>
            <a:r>
              <a:rPr lang="en-GB" dirty="0"/>
              <a:t>I. At least some cones being rectangle is a possibility.</a:t>
            </a:r>
            <a:br>
              <a:rPr lang="en-GB" dirty="0"/>
            </a:br>
            <a:r>
              <a:rPr lang="en-GB" dirty="0"/>
              <a:t>II. Some cylinders are cones.</a:t>
            </a:r>
            <a:br>
              <a:rPr lang="en-GB" dirty="0"/>
            </a:b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a:t>
            </a:r>
            <a:br>
              <a:rPr lang="en-GB" dirty="0"/>
            </a:br>
            <a:r>
              <a:rPr lang="en-GB" dirty="0"/>
              <a:t>E) both I and II follow</a:t>
            </a:r>
          </a:p>
          <a:p>
            <a:r>
              <a:rPr lang="en-GB" dirty="0"/>
              <a:t>Ans. (E)</a:t>
            </a:r>
            <a:endParaRPr lang="en-US" dirty="0"/>
          </a:p>
        </p:txBody>
      </p:sp>
    </p:spTree>
    <p:extLst>
      <p:ext uri="{BB962C8B-B14F-4D97-AF65-F5344CB8AC3E}">
        <p14:creationId xmlns:p14="http://schemas.microsoft.com/office/powerpoint/2010/main" val="710567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r>
              <a:rPr lang="en-US" u="sng" dirty="0"/>
              <a:t>CONCEPT 1  Some A is B. </a:t>
            </a:r>
            <a:endParaRPr lang="en-US" dirty="0"/>
          </a:p>
          <a:p>
            <a:r>
              <a:rPr lang="en-US" dirty="0"/>
              <a:t>The Diagram for Some A is B is</a:t>
            </a:r>
          </a:p>
          <a:p>
            <a:endParaRPr lang="en-US" dirty="0"/>
          </a:p>
          <a:p>
            <a:endParaRPr lang="en-US" dirty="0"/>
          </a:p>
          <a:p>
            <a:endParaRPr lang="en-US" dirty="0"/>
          </a:p>
          <a:p>
            <a:endParaRPr lang="en-US" dirty="0"/>
          </a:p>
          <a:p>
            <a:r>
              <a:rPr lang="en-US" dirty="0"/>
              <a:t>There are 2 definite conclusions,</a:t>
            </a:r>
          </a:p>
          <a:p>
            <a:r>
              <a:rPr lang="en-US" dirty="0"/>
              <a:t>1) Some A is B</a:t>
            </a:r>
          </a:p>
          <a:p>
            <a:r>
              <a:rPr lang="en-US" dirty="0"/>
              <a:t>2) Some B is A</a:t>
            </a:r>
          </a:p>
          <a:p>
            <a:pPr>
              <a:buNone/>
            </a:pPr>
            <a:endParaRPr lang="en-US" dirty="0"/>
          </a:p>
        </p:txBody>
      </p:sp>
      <p:pic>
        <p:nvPicPr>
          <p:cNvPr id="5" name="Picture 2"/>
          <p:cNvPicPr>
            <a:picLocks noChangeAspect="1" noChangeArrowheads="1"/>
          </p:cNvPicPr>
          <p:nvPr/>
        </p:nvPicPr>
        <p:blipFill>
          <a:blip r:embed="rId2" cstate="print"/>
          <a:srcRect/>
          <a:stretch>
            <a:fillRect/>
          </a:stretch>
        </p:blipFill>
        <p:spPr bwMode="auto">
          <a:xfrm>
            <a:off x="1259632" y="1557908"/>
            <a:ext cx="3438525" cy="19431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lstStyle/>
          <a:p>
            <a:r>
              <a:rPr lang="en-US" dirty="0"/>
              <a:t>Concept 6 – All A is B.</a:t>
            </a:r>
          </a:p>
          <a:p>
            <a:r>
              <a:rPr lang="en-US" dirty="0"/>
              <a:t>There are 2 possible case.</a:t>
            </a:r>
          </a:p>
          <a:p>
            <a:pPr marL="514350" indent="-514350">
              <a:buAutoNum type="arabicParenR"/>
            </a:pPr>
            <a:r>
              <a:rPr lang="en-US" dirty="0"/>
              <a:t>All B are A is Being possible.</a:t>
            </a:r>
          </a:p>
          <a:p>
            <a:pPr marL="514350" indent="-514350">
              <a:buAutoNum type="arabicParenR"/>
            </a:pPr>
            <a:r>
              <a:rPr lang="en-US" dirty="0"/>
              <a:t>Some B are not A is being possible.</a:t>
            </a:r>
          </a:p>
          <a:p>
            <a:pPr marL="0" indent="0">
              <a:buNone/>
            </a:pPr>
            <a:endParaRPr lang="en-US" dirty="0"/>
          </a:p>
          <a:p>
            <a:endParaRPr lang="en-US" dirty="0"/>
          </a:p>
        </p:txBody>
      </p:sp>
      <p:pic>
        <p:nvPicPr>
          <p:cNvPr id="4" name="Picture 4"/>
          <p:cNvPicPr>
            <a:picLocks noChangeAspect="1" noChangeArrowheads="1"/>
          </p:cNvPicPr>
          <p:nvPr/>
        </p:nvPicPr>
        <p:blipFill>
          <a:blip r:embed="rId2" cstate="print"/>
          <a:srcRect/>
          <a:stretch>
            <a:fillRect/>
          </a:stretch>
        </p:blipFill>
        <p:spPr bwMode="auto">
          <a:xfrm>
            <a:off x="5364088" y="3356992"/>
            <a:ext cx="3032770" cy="2278426"/>
          </a:xfrm>
          <a:prstGeom prst="rect">
            <a:avLst/>
          </a:prstGeom>
          <a:noFill/>
          <a:ln w="9525">
            <a:noFill/>
            <a:miter lim="800000"/>
            <a:headEnd/>
            <a:tailEnd/>
          </a:ln>
        </p:spPr>
      </p:pic>
    </p:spTree>
    <p:extLst>
      <p:ext uri="{BB962C8B-B14F-4D97-AF65-F5344CB8AC3E}">
        <p14:creationId xmlns:p14="http://schemas.microsoft.com/office/powerpoint/2010/main" val="84881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404664"/>
            <a:ext cx="8229600" cy="5721499"/>
          </a:xfrm>
        </p:spPr>
        <p:txBody>
          <a:bodyPr/>
          <a:lstStyle/>
          <a:p>
            <a:r>
              <a:rPr lang="en-US" dirty="0"/>
              <a:t>Concept 7- Some A are B.</a:t>
            </a:r>
          </a:p>
          <a:p>
            <a:r>
              <a:rPr lang="en-US" dirty="0"/>
              <a:t>There are 4 possible case.</a:t>
            </a:r>
          </a:p>
          <a:p>
            <a:pPr marL="514350" indent="-514350">
              <a:buAutoNum type="arabicParenR"/>
            </a:pPr>
            <a:r>
              <a:rPr lang="en-US" dirty="0"/>
              <a:t>All A are B is possibility.</a:t>
            </a:r>
          </a:p>
          <a:p>
            <a:pPr marL="514350" indent="-514350">
              <a:buAutoNum type="arabicParenR"/>
            </a:pPr>
            <a:r>
              <a:rPr lang="en-US" dirty="0"/>
              <a:t>All B are A is possibility.</a:t>
            </a:r>
          </a:p>
          <a:p>
            <a:pPr marL="514350" indent="-514350">
              <a:buAutoNum type="arabicParenR"/>
            </a:pPr>
            <a:r>
              <a:rPr lang="en-US" dirty="0"/>
              <a:t>Some A are not B is possibility.</a:t>
            </a:r>
          </a:p>
          <a:p>
            <a:pPr marL="514350" indent="-514350">
              <a:buAutoNum type="arabicParenR"/>
            </a:pPr>
            <a:r>
              <a:rPr lang="en-US" dirty="0"/>
              <a:t>Some B are not A is possibility.</a:t>
            </a:r>
          </a:p>
          <a:p>
            <a:pPr marL="0" indent="0">
              <a:buNone/>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2771800" y="4293096"/>
            <a:ext cx="3438525" cy="1943100"/>
          </a:xfrm>
          <a:prstGeom prst="rect">
            <a:avLst/>
          </a:prstGeom>
          <a:noFill/>
          <a:ln w="9525">
            <a:noFill/>
            <a:miter lim="800000"/>
            <a:headEnd/>
            <a:tailEnd/>
          </a:ln>
        </p:spPr>
      </p:pic>
    </p:spTree>
    <p:extLst>
      <p:ext uri="{BB962C8B-B14F-4D97-AF65-F5344CB8AC3E}">
        <p14:creationId xmlns:p14="http://schemas.microsoft.com/office/powerpoint/2010/main" val="2232136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lstStyle/>
          <a:p>
            <a:r>
              <a:rPr lang="en-US" dirty="0"/>
              <a:t>Concept-8 No A is B.</a:t>
            </a:r>
          </a:p>
          <a:p>
            <a:r>
              <a:rPr lang="en-US" dirty="0"/>
              <a:t>There are no possible case.</a:t>
            </a:r>
          </a:p>
        </p:txBody>
      </p:sp>
      <p:pic>
        <p:nvPicPr>
          <p:cNvPr id="4" name="Picture 2"/>
          <p:cNvPicPr>
            <a:picLocks noChangeAspect="1" noChangeArrowheads="1"/>
          </p:cNvPicPr>
          <p:nvPr/>
        </p:nvPicPr>
        <p:blipFill>
          <a:blip r:embed="rId2" cstate="print"/>
          <a:srcRect/>
          <a:stretch>
            <a:fillRect/>
          </a:stretch>
        </p:blipFill>
        <p:spPr bwMode="auto">
          <a:xfrm>
            <a:off x="4860032" y="1811660"/>
            <a:ext cx="3448050" cy="1257300"/>
          </a:xfrm>
          <a:prstGeom prst="rect">
            <a:avLst/>
          </a:prstGeom>
          <a:noFill/>
          <a:ln w="9525">
            <a:noFill/>
            <a:miter lim="800000"/>
            <a:headEnd/>
            <a:tailEnd/>
          </a:ln>
        </p:spPr>
      </p:pic>
    </p:spTree>
    <p:extLst>
      <p:ext uri="{BB962C8B-B14F-4D97-AF65-F5344CB8AC3E}">
        <p14:creationId xmlns:p14="http://schemas.microsoft.com/office/powerpoint/2010/main" val="2412929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lstStyle/>
          <a:p>
            <a:r>
              <a:rPr lang="en-US" dirty="0"/>
              <a:t>Concept- 9  Some A are not B.</a:t>
            </a:r>
          </a:p>
          <a:p>
            <a:r>
              <a:rPr lang="en-US" dirty="0"/>
              <a:t>There are 6 possible case</a:t>
            </a:r>
          </a:p>
          <a:p>
            <a:pPr marL="514350" indent="-514350">
              <a:buAutoNum type="arabicParenR"/>
            </a:pPr>
            <a:r>
              <a:rPr lang="en-US" dirty="0"/>
              <a:t>No A is B is possibility.</a:t>
            </a:r>
          </a:p>
          <a:p>
            <a:pPr marL="514350" indent="-514350">
              <a:buAutoNum type="arabicParenR"/>
            </a:pPr>
            <a:r>
              <a:rPr lang="en-US" dirty="0"/>
              <a:t>No B is A is possibility.</a:t>
            </a:r>
          </a:p>
          <a:p>
            <a:pPr marL="514350" indent="-514350">
              <a:buAutoNum type="arabicParenR"/>
            </a:pPr>
            <a:r>
              <a:rPr lang="en-US" dirty="0"/>
              <a:t>Some A is B is possibility.</a:t>
            </a:r>
          </a:p>
          <a:p>
            <a:pPr marL="514350" indent="-514350">
              <a:buAutoNum type="arabicParenR"/>
            </a:pPr>
            <a:r>
              <a:rPr lang="en-US" dirty="0"/>
              <a:t>Some B is A is possibility.</a:t>
            </a:r>
          </a:p>
          <a:p>
            <a:pPr marL="514350" indent="-514350">
              <a:buAutoNum type="arabicParenR"/>
            </a:pPr>
            <a:r>
              <a:rPr lang="en-US" dirty="0"/>
              <a:t>Some B are not A is possibility.</a:t>
            </a:r>
          </a:p>
          <a:p>
            <a:pPr marL="514350" indent="-514350">
              <a:buAutoNum type="arabicParenR"/>
            </a:pPr>
            <a:r>
              <a:rPr lang="en-US" dirty="0"/>
              <a:t>All B are A is possibility.</a:t>
            </a:r>
          </a:p>
          <a:p>
            <a:pPr marL="514350" indent="-514350">
              <a:buAutoNum type="arabicParenR"/>
            </a:pPr>
            <a:r>
              <a:rPr lang="en-US" dirty="0"/>
              <a:t>All A are B is possibility. </a:t>
            </a:r>
          </a:p>
          <a:p>
            <a:pPr marL="514350" indent="-514350">
              <a:buAutoNum type="arabicParenR"/>
            </a:pP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5695950" y="1484784"/>
            <a:ext cx="3448050" cy="1257300"/>
          </a:xfrm>
          <a:prstGeom prst="rect">
            <a:avLst/>
          </a:prstGeom>
          <a:noFill/>
          <a:ln w="9525">
            <a:noFill/>
            <a:miter lim="800000"/>
            <a:headEnd/>
            <a:tailEnd/>
          </a:ln>
        </p:spPr>
      </p:pic>
      <p:cxnSp>
        <p:nvCxnSpPr>
          <p:cNvPr id="6" name="Straight Connector 5"/>
          <p:cNvCxnSpPr/>
          <p:nvPr/>
        </p:nvCxnSpPr>
        <p:spPr>
          <a:xfrm>
            <a:off x="6732240" y="2113434"/>
            <a:ext cx="21602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9" name="Ink 8"/>
              <p14:cNvContentPartPr/>
              <p14:nvPr/>
            </p14:nvContentPartPr>
            <p14:xfrm>
              <a:off x="5081040" y="5116680"/>
              <a:ext cx="536040" cy="527400"/>
            </p14:xfrm>
          </p:contentPart>
        </mc:Choice>
        <mc:Fallback xmlns="">
          <p:pic>
            <p:nvPicPr>
              <p:cNvPr id="9" name="Ink 8"/>
              <p:cNvPicPr/>
              <p:nvPr/>
            </p:nvPicPr>
            <p:blipFill>
              <a:blip r:embed="rId4"/>
              <a:stretch>
                <a:fillRect/>
              </a:stretch>
            </p:blipFill>
            <p:spPr>
              <a:xfrm>
                <a:off x="5071680" y="5107320"/>
                <a:ext cx="554760" cy="546120"/>
              </a:xfrm>
              <a:prstGeom prst="rect">
                <a:avLst/>
              </a:prstGeom>
            </p:spPr>
          </p:pic>
        </mc:Fallback>
      </mc:AlternateContent>
    </p:spTree>
    <p:extLst>
      <p:ext uri="{BB962C8B-B14F-4D97-AF65-F5344CB8AC3E}">
        <p14:creationId xmlns:p14="http://schemas.microsoft.com/office/powerpoint/2010/main" val="2314233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500"/>
                                        <p:tgtEl>
                                          <p:spTgt spid="3">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7" end="7"/>
                                            </p:txEl>
                                          </p:spTgt>
                                        </p:tgtEl>
                                        <p:attrNameLst>
                                          <p:attrName>style.visibility</p:attrName>
                                        </p:attrNameLst>
                                      </p:cBhvr>
                                      <p:to>
                                        <p:strVal val="visible"/>
                                      </p:to>
                                    </p:set>
                                    <p:animEffect transition="in" filter="fade">
                                      <p:cBhvr>
                                        <p:cTn id="47" dur="500"/>
                                        <p:tgtEl>
                                          <p:spTgt spid="3">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8" end="8"/>
                                            </p:txEl>
                                          </p:spTgt>
                                        </p:tgtEl>
                                        <p:attrNameLst>
                                          <p:attrName>style.visibility</p:attrName>
                                        </p:attrNameLst>
                                      </p:cBhvr>
                                      <p:to>
                                        <p:strVal val="visible"/>
                                      </p:to>
                                    </p:set>
                                    <p:animEffect transition="in" filter="fade">
                                      <p:cBhvr>
                                        <p:cTn id="52" dur="500"/>
                                        <p:tgtEl>
                                          <p:spTgt spid="3">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fade">
                                      <p:cBhvr>
                                        <p:cTn id="5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188640"/>
            <a:ext cx="8229600" cy="5937523"/>
          </a:xfrm>
        </p:spPr>
        <p:txBody>
          <a:bodyPr>
            <a:normAutofit lnSpcReduction="10000"/>
          </a:bodyPr>
          <a:lstStyle/>
          <a:p>
            <a:pPr marL="0" indent="0">
              <a:buNone/>
            </a:pPr>
            <a:r>
              <a:rPr lang="en-US" dirty="0"/>
              <a:t>Statements- All B are A. All A are C. Some C are D. No D is G. Some G are X.</a:t>
            </a:r>
          </a:p>
          <a:p>
            <a:pPr marL="0" indent="0">
              <a:buNone/>
            </a:pPr>
            <a:r>
              <a:rPr lang="en-US" dirty="0"/>
              <a:t>Conclusions- </a:t>
            </a:r>
          </a:p>
          <a:p>
            <a:pPr marL="571500" indent="-571500">
              <a:buAutoNum type="romanUcPeriod"/>
            </a:pPr>
            <a:r>
              <a:rPr lang="en-US" dirty="0"/>
              <a:t>Some A are D is possibility.</a:t>
            </a:r>
          </a:p>
          <a:p>
            <a:pPr marL="571500" indent="-571500">
              <a:buFont typeface="Arial" pitchFamily="34" charset="0"/>
              <a:buAutoNum type="romanUcPeriod"/>
            </a:pPr>
            <a:r>
              <a:rPr lang="en-US" dirty="0"/>
              <a:t>Some B are D is possibility.</a:t>
            </a:r>
          </a:p>
          <a:p>
            <a:pPr marL="571500" indent="-571500">
              <a:buFont typeface="Arial" pitchFamily="34" charset="0"/>
              <a:buAutoNum type="romanUcPeriod"/>
            </a:pPr>
            <a:r>
              <a:rPr lang="en-US" dirty="0"/>
              <a:t>All C are G is possibility.</a:t>
            </a:r>
          </a:p>
          <a:p>
            <a:pPr marL="571500" indent="-571500">
              <a:buFont typeface="Arial" pitchFamily="34" charset="0"/>
              <a:buAutoNum type="romanUcPeriod"/>
            </a:pPr>
            <a:r>
              <a:rPr lang="en-US" dirty="0"/>
              <a:t>All X are A is possibility.</a:t>
            </a:r>
          </a:p>
          <a:p>
            <a:pPr marL="571500" indent="-571500">
              <a:buFont typeface="Arial" pitchFamily="34" charset="0"/>
              <a:buAutoNum type="romanUcPeriod"/>
            </a:pPr>
            <a:r>
              <a:rPr lang="en-US" dirty="0"/>
              <a:t>No G is D is possibility.</a:t>
            </a:r>
          </a:p>
          <a:p>
            <a:pPr marL="514350" indent="-514350">
              <a:buAutoNum type="alphaLcParenBoth"/>
            </a:pPr>
            <a:r>
              <a:rPr lang="en-US" dirty="0"/>
              <a:t>I &amp; II follows		(b) I, II &amp; IV follows</a:t>
            </a:r>
          </a:p>
          <a:p>
            <a:pPr marL="0" indent="0">
              <a:buNone/>
            </a:pPr>
            <a:r>
              <a:rPr lang="en-US" dirty="0"/>
              <a:t>(c) I, II &amp; V follows	(d) I, II, IV &amp; V follows</a:t>
            </a:r>
          </a:p>
          <a:p>
            <a:pPr marL="0" indent="0">
              <a:buNone/>
            </a:pPr>
            <a:r>
              <a:rPr lang="en-US" dirty="0"/>
              <a:t>Ans. (b)</a:t>
            </a:r>
          </a:p>
          <a:p>
            <a:pPr marL="571500" indent="-571500">
              <a:buFont typeface="Arial" pitchFamily="34" charset="0"/>
              <a:buAutoNum type="romanUcPeriod"/>
            </a:pPr>
            <a:endParaRPr lang="en-US" dirty="0"/>
          </a:p>
          <a:p>
            <a:pPr marL="571500" indent="-571500">
              <a:buAutoNum type="romanUcPeriod"/>
            </a:pPr>
            <a:endParaRPr lang="en-US" dirty="0"/>
          </a:p>
        </p:txBody>
      </p:sp>
    </p:spTree>
    <p:extLst>
      <p:ext uri="{BB962C8B-B14F-4D97-AF65-F5344CB8AC3E}">
        <p14:creationId xmlns:p14="http://schemas.microsoft.com/office/powerpoint/2010/main" val="19905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normAutofit fontScale="92500" lnSpcReduction="20000"/>
          </a:bodyPr>
          <a:lstStyle/>
          <a:p>
            <a:r>
              <a:rPr lang="en-GB" dirty="0"/>
              <a:t>Statements:</a:t>
            </a:r>
          </a:p>
          <a:p>
            <a:r>
              <a:rPr lang="en-GB" dirty="0"/>
              <a:t>Some cups are not bolts.</a:t>
            </a:r>
          </a:p>
          <a:p>
            <a:r>
              <a:rPr lang="en-GB" dirty="0"/>
              <a:t>All dusters are balls.</a:t>
            </a:r>
          </a:p>
          <a:p>
            <a:r>
              <a:rPr lang="en-GB" dirty="0"/>
              <a:t>All cups are balls.</a:t>
            </a:r>
          </a:p>
          <a:p>
            <a:r>
              <a:rPr lang="en-GB" dirty="0"/>
              <a:t>Conclusions:</a:t>
            </a:r>
          </a:p>
          <a:p>
            <a:r>
              <a:rPr lang="en-GB" dirty="0"/>
              <a:t>I. All bolts are cups.</a:t>
            </a:r>
          </a:p>
          <a:p>
            <a:r>
              <a:rPr lang="en-GB" dirty="0"/>
              <a:t>II. Some dusters are cups is a possibility. </a:t>
            </a:r>
          </a:p>
          <a:p>
            <a:pPr marL="0" indent="0">
              <a:buNone/>
            </a:pPr>
            <a:r>
              <a:rPr lang="en-GB" dirty="0"/>
              <a:t>A) Only I follows</a:t>
            </a:r>
            <a:br>
              <a:rPr lang="en-GB" dirty="0"/>
            </a:br>
            <a:r>
              <a:rPr lang="en-GB" dirty="0"/>
              <a:t>B) Only II follows</a:t>
            </a:r>
            <a:br>
              <a:rPr lang="en-GB" dirty="0"/>
            </a:br>
            <a:r>
              <a:rPr lang="en-GB" dirty="0"/>
              <a:t>C) Either I or II follows</a:t>
            </a:r>
            <a:br>
              <a:rPr lang="en-GB" dirty="0"/>
            </a:br>
            <a:r>
              <a:rPr lang="en-GB" dirty="0"/>
              <a:t>D) Neither I nor II follows</a:t>
            </a:r>
            <a:br>
              <a:rPr lang="en-GB" dirty="0"/>
            </a:br>
            <a:r>
              <a:rPr lang="en-GB" dirty="0"/>
              <a:t>E) Both I and II follows</a:t>
            </a:r>
          </a:p>
          <a:p>
            <a:pPr marL="0" indent="0">
              <a:buNone/>
            </a:pPr>
            <a:r>
              <a:rPr lang="en-GB" dirty="0"/>
              <a:t>Ans. (B)</a:t>
            </a:r>
          </a:p>
          <a:p>
            <a:endParaRPr lang="en-US" dirty="0"/>
          </a:p>
        </p:txBody>
      </p:sp>
    </p:spTree>
    <p:extLst>
      <p:ext uri="{BB962C8B-B14F-4D97-AF65-F5344CB8AC3E}">
        <p14:creationId xmlns:p14="http://schemas.microsoft.com/office/powerpoint/2010/main" val="323294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All marks are grades.</a:t>
            </a:r>
          </a:p>
          <a:p>
            <a:r>
              <a:rPr lang="en-US" dirty="0"/>
              <a:t>No grade is a score.</a:t>
            </a:r>
          </a:p>
          <a:p>
            <a:r>
              <a:rPr lang="en-US" dirty="0"/>
              <a:t>All scores are letters.</a:t>
            </a:r>
          </a:p>
          <a:p>
            <a:r>
              <a:rPr lang="en-US" dirty="0"/>
              <a:t>Some letters are characters.</a:t>
            </a:r>
          </a:p>
          <a:p>
            <a:r>
              <a:rPr lang="en-US" dirty="0"/>
              <a:t>Conclusions:</a:t>
            </a:r>
          </a:p>
          <a:p>
            <a:r>
              <a:rPr lang="en-US" dirty="0"/>
              <a:t>I. Some scores are characters.</a:t>
            </a:r>
          </a:p>
          <a:p>
            <a:r>
              <a:rPr lang="en-US" dirty="0"/>
              <a:t>II. All marks being letters is a possibility.</a:t>
            </a:r>
          </a:p>
          <a:p>
            <a:r>
              <a:rPr lang="en-US" dirty="0"/>
              <a:t>III. All characters are grades is a possibility.</a:t>
            </a:r>
          </a:p>
          <a:p>
            <a:pPr marL="0" indent="0">
              <a:buNone/>
            </a:pPr>
            <a:r>
              <a:rPr lang="en-GB" dirty="0"/>
              <a:t>A) Only II follows</a:t>
            </a:r>
            <a:br>
              <a:rPr lang="en-GB" dirty="0"/>
            </a:br>
            <a:r>
              <a:rPr lang="en-GB" dirty="0"/>
              <a:t>B) Only II and III follows</a:t>
            </a:r>
            <a:br>
              <a:rPr lang="en-GB" dirty="0"/>
            </a:br>
            <a:r>
              <a:rPr lang="en-GB" dirty="0"/>
              <a:t>C) All follows</a:t>
            </a:r>
            <a:br>
              <a:rPr lang="en-GB" dirty="0"/>
            </a:br>
            <a:r>
              <a:rPr lang="en-GB" dirty="0"/>
              <a:t>D) Only I nor III follows</a:t>
            </a:r>
            <a:br>
              <a:rPr lang="en-GB" dirty="0"/>
            </a:br>
            <a:r>
              <a:rPr lang="en-GB" dirty="0"/>
              <a:t>E) None of these</a:t>
            </a:r>
          </a:p>
          <a:p>
            <a:pPr marL="0" indent="0">
              <a:buNone/>
            </a:pPr>
            <a:r>
              <a:rPr lang="en-GB" dirty="0"/>
              <a:t>Ans. (B)</a:t>
            </a:r>
          </a:p>
          <a:p>
            <a:endParaRPr lang="en-US" dirty="0"/>
          </a:p>
          <a:p>
            <a:endParaRPr lang="en-US" dirty="0"/>
          </a:p>
        </p:txBody>
      </p:sp>
    </p:spTree>
    <p:extLst>
      <p:ext uri="{BB962C8B-B14F-4D97-AF65-F5344CB8AC3E}">
        <p14:creationId xmlns:p14="http://schemas.microsoft.com/office/powerpoint/2010/main" val="163626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No cat is rat.</a:t>
            </a:r>
          </a:p>
          <a:p>
            <a:r>
              <a:rPr lang="en-US" dirty="0"/>
              <a:t>All rats are dog.</a:t>
            </a:r>
          </a:p>
          <a:p>
            <a:r>
              <a:rPr lang="en-US" dirty="0"/>
              <a:t>Some dog are lion.</a:t>
            </a:r>
          </a:p>
          <a:p>
            <a:r>
              <a:rPr lang="en-US" dirty="0"/>
              <a:t>Conclusions:</a:t>
            </a:r>
          </a:p>
          <a:p>
            <a:r>
              <a:rPr lang="en-US" dirty="0"/>
              <a:t>I. No cat is lion.</a:t>
            </a:r>
          </a:p>
          <a:p>
            <a:r>
              <a:rPr lang="en-US" dirty="0"/>
              <a:t>II. No dog is a rat.</a:t>
            </a:r>
          </a:p>
          <a:p>
            <a:r>
              <a:rPr lang="en-US" dirty="0"/>
              <a:t>III. Some dog is rat is a possibility.</a:t>
            </a:r>
          </a:p>
          <a:p>
            <a:r>
              <a:rPr lang="en-US" dirty="0"/>
              <a:t>IV. At least some lions are cat.</a:t>
            </a:r>
          </a:p>
          <a:p>
            <a:pPr marL="0" indent="0">
              <a:buNone/>
            </a:pPr>
            <a:r>
              <a:rPr lang="en-GB" dirty="0"/>
              <a:t>A) </a:t>
            </a:r>
            <a:r>
              <a:rPr lang="en-US" dirty="0"/>
              <a:t>Either 1 or 2 and 3 follows</a:t>
            </a:r>
            <a:br>
              <a:rPr lang="en-GB" dirty="0"/>
            </a:br>
            <a:r>
              <a:rPr lang="en-GB" dirty="0"/>
              <a:t>B) </a:t>
            </a:r>
            <a:r>
              <a:rPr lang="en-US" dirty="0"/>
              <a:t>Either 1 or 4 follow </a:t>
            </a:r>
            <a:br>
              <a:rPr lang="en-GB" dirty="0"/>
            </a:br>
            <a:r>
              <a:rPr lang="en-GB" dirty="0"/>
              <a:t>C) </a:t>
            </a:r>
            <a:r>
              <a:rPr lang="en-US" dirty="0"/>
              <a:t>Either 1 or 4 and 3 follow</a:t>
            </a:r>
            <a:br>
              <a:rPr lang="en-GB" dirty="0"/>
            </a:br>
            <a:r>
              <a:rPr lang="en-GB" dirty="0"/>
              <a:t>D) </a:t>
            </a:r>
            <a:r>
              <a:rPr lang="en-US" dirty="0"/>
              <a:t>All follows</a:t>
            </a:r>
            <a:br>
              <a:rPr lang="en-GB" dirty="0"/>
            </a:br>
            <a:r>
              <a:rPr lang="en-GB" dirty="0"/>
              <a:t>E) None of these</a:t>
            </a:r>
          </a:p>
          <a:p>
            <a:r>
              <a:rPr lang="en-GB" dirty="0"/>
              <a:t>Ans. (B)</a:t>
            </a:r>
          </a:p>
          <a:p>
            <a:endParaRPr lang="en-US" dirty="0"/>
          </a:p>
        </p:txBody>
      </p:sp>
    </p:spTree>
    <p:extLst>
      <p:ext uri="{BB962C8B-B14F-4D97-AF65-F5344CB8AC3E}">
        <p14:creationId xmlns:p14="http://schemas.microsoft.com/office/powerpoint/2010/main" val="2448834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435280" cy="5793507"/>
          </a:xfrm>
        </p:spPr>
        <p:txBody>
          <a:bodyPr>
            <a:normAutofit fontScale="85000" lnSpcReduction="10000"/>
          </a:bodyPr>
          <a:lstStyle/>
          <a:p>
            <a:r>
              <a:rPr lang="en-US" dirty="0"/>
              <a:t>Question below contains two conclusions followed by statements. Find from which of the statements given, both the conclusions follow.</a:t>
            </a:r>
          </a:p>
          <a:p>
            <a:r>
              <a:rPr lang="en-US" dirty="0"/>
              <a:t>Conclusions:</a:t>
            </a:r>
          </a:p>
          <a:p>
            <a:r>
              <a:rPr lang="en-US" dirty="0"/>
              <a:t>I. Some Red is Blue</a:t>
            </a:r>
          </a:p>
          <a:p>
            <a:r>
              <a:rPr lang="en-US" dirty="0"/>
              <a:t>II. Some Blue is Black</a:t>
            </a:r>
          </a:p>
          <a:p>
            <a:r>
              <a:rPr lang="en-US" dirty="0"/>
              <a:t>Statements: </a:t>
            </a:r>
          </a:p>
          <a:p>
            <a:pPr marL="0" indent="0">
              <a:buNone/>
            </a:pPr>
            <a:r>
              <a:rPr lang="en-GB" dirty="0"/>
              <a:t>A) </a:t>
            </a:r>
            <a:r>
              <a:rPr lang="en-US" dirty="0"/>
              <a:t>All Red is yellow. All Yellow is Black. Some Black is Blue.</a:t>
            </a:r>
            <a:br>
              <a:rPr lang="en-GB" dirty="0"/>
            </a:br>
            <a:r>
              <a:rPr lang="en-GB" dirty="0"/>
              <a:t>B) </a:t>
            </a:r>
            <a:r>
              <a:rPr lang="en-US" dirty="0"/>
              <a:t>All Red is Yellow. Some Yellow is Black. All Black is Blue. </a:t>
            </a:r>
            <a:br>
              <a:rPr lang="en-GB" dirty="0"/>
            </a:br>
            <a:r>
              <a:rPr lang="en-GB" dirty="0"/>
              <a:t>C) </a:t>
            </a:r>
            <a:r>
              <a:rPr lang="en-US" dirty="0"/>
              <a:t>No Red is Yellow. All Yellow is Black. Some Black is Blue.</a:t>
            </a:r>
            <a:br>
              <a:rPr lang="en-GB" dirty="0"/>
            </a:br>
            <a:r>
              <a:rPr lang="en-GB" dirty="0"/>
              <a:t>D) </a:t>
            </a:r>
            <a:r>
              <a:rPr lang="en-US" dirty="0"/>
              <a:t>Some Red is Yellow. All Yellow is Black. No Black is Blue.</a:t>
            </a:r>
            <a:br>
              <a:rPr lang="en-GB" dirty="0"/>
            </a:br>
            <a:r>
              <a:rPr lang="en-GB" dirty="0"/>
              <a:t>E) None of these</a:t>
            </a:r>
          </a:p>
          <a:p>
            <a:r>
              <a:rPr lang="en-GB" dirty="0"/>
              <a:t>Ans. (E)</a:t>
            </a:r>
            <a:endParaRPr lang="en-US" dirty="0"/>
          </a:p>
        </p:txBody>
      </p:sp>
    </p:spTree>
    <p:extLst>
      <p:ext uri="{BB962C8B-B14F-4D97-AF65-F5344CB8AC3E}">
        <p14:creationId xmlns:p14="http://schemas.microsoft.com/office/powerpoint/2010/main" val="799155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188640"/>
            <a:ext cx="8229600" cy="5937523"/>
          </a:xfrm>
        </p:spPr>
        <p:txBody>
          <a:bodyPr>
            <a:normAutofit fontScale="77500" lnSpcReduction="20000"/>
          </a:bodyPr>
          <a:lstStyle/>
          <a:p>
            <a:r>
              <a:rPr lang="en-US" dirty="0"/>
              <a:t>Question below contains two conclusions followed by statements. Find from which of the statements given, both the conclusions follow.</a:t>
            </a:r>
          </a:p>
          <a:p>
            <a:r>
              <a:rPr lang="en-US" dirty="0"/>
              <a:t>Conclusions:</a:t>
            </a:r>
          </a:p>
          <a:p>
            <a:r>
              <a:rPr lang="en-US" dirty="0"/>
              <a:t>I. Some Oranges are not Kiwis</a:t>
            </a:r>
          </a:p>
          <a:p>
            <a:r>
              <a:rPr lang="en-US" dirty="0"/>
              <a:t>II. Some Apples are not Bananas</a:t>
            </a:r>
          </a:p>
          <a:p>
            <a:r>
              <a:rPr lang="en-US" dirty="0"/>
              <a:t>Statements:</a:t>
            </a:r>
          </a:p>
          <a:p>
            <a:pPr marL="0" indent="0">
              <a:buNone/>
            </a:pPr>
            <a:r>
              <a:rPr lang="en-GB" dirty="0"/>
              <a:t>A) </a:t>
            </a:r>
            <a:r>
              <a:rPr lang="en-US" dirty="0"/>
              <a:t>Some Kiwis are Apples. No Apple is Orange. All Orange are Bananas.</a:t>
            </a:r>
            <a:br>
              <a:rPr lang="en-GB" dirty="0"/>
            </a:br>
            <a:r>
              <a:rPr lang="en-GB" dirty="0"/>
              <a:t>B) </a:t>
            </a:r>
            <a:r>
              <a:rPr lang="en-US" dirty="0"/>
              <a:t>All Kiwis are Apples. Some Apples are Oranges. All Oranges are Bananas.</a:t>
            </a:r>
            <a:br>
              <a:rPr lang="en-GB" dirty="0"/>
            </a:br>
            <a:r>
              <a:rPr lang="en-GB" dirty="0"/>
              <a:t>C) </a:t>
            </a:r>
            <a:r>
              <a:rPr lang="en-US" dirty="0"/>
              <a:t>No Kiwi is Apple. All Apples are Oranges. No Orange is Banana.</a:t>
            </a:r>
            <a:br>
              <a:rPr lang="en-GB" dirty="0"/>
            </a:br>
            <a:r>
              <a:rPr lang="en-GB" dirty="0"/>
              <a:t>D) </a:t>
            </a:r>
            <a:r>
              <a:rPr lang="en-US" dirty="0"/>
              <a:t>No Kiwi is Apple. No Apple is Orange. All Oranges are Bananas.</a:t>
            </a:r>
            <a:br>
              <a:rPr lang="en-GB" dirty="0"/>
            </a:br>
            <a:r>
              <a:rPr lang="en-GB" dirty="0"/>
              <a:t>E) None of these</a:t>
            </a:r>
          </a:p>
          <a:p>
            <a:r>
              <a:rPr lang="en-GB" dirty="0"/>
              <a:t>Ans. (C)</a:t>
            </a:r>
            <a:endParaRPr lang="en-US" dirty="0"/>
          </a:p>
          <a:p>
            <a:pPr marL="0" indent="0">
              <a:buNone/>
            </a:pPr>
            <a:endParaRPr lang="en-US" dirty="0"/>
          </a:p>
        </p:txBody>
      </p:sp>
    </p:spTree>
    <p:extLst>
      <p:ext uri="{BB962C8B-B14F-4D97-AF65-F5344CB8AC3E}">
        <p14:creationId xmlns:p14="http://schemas.microsoft.com/office/powerpoint/2010/main" val="14966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332656"/>
            <a:ext cx="8229600" cy="5793507"/>
          </a:xfrm>
        </p:spPr>
        <p:txBody>
          <a:bodyPr>
            <a:normAutofit/>
          </a:bodyPr>
          <a:lstStyle/>
          <a:p>
            <a:r>
              <a:rPr lang="en-US" u="sng" dirty="0"/>
              <a:t>CONCEPT 2 – All A is B</a:t>
            </a:r>
            <a:endParaRPr lang="en-US" dirty="0"/>
          </a:p>
          <a:p>
            <a:r>
              <a:rPr lang="en-US" dirty="0"/>
              <a:t>There are 3 definite Conclusions,</a:t>
            </a:r>
          </a:p>
          <a:p>
            <a:pPr marL="514350" indent="-514350">
              <a:buAutoNum type="arabicParenR"/>
            </a:pPr>
            <a:r>
              <a:rPr lang="en-US" dirty="0"/>
              <a:t>All A is B. </a:t>
            </a:r>
          </a:p>
          <a:p>
            <a:pPr marL="514350" indent="-514350">
              <a:buAutoNum type="arabicParenR"/>
            </a:pPr>
            <a:r>
              <a:rPr lang="en-US" dirty="0"/>
              <a:t>Some A is B.</a:t>
            </a:r>
          </a:p>
          <a:p>
            <a:pPr marL="514350" indent="-514350">
              <a:buAutoNum type="arabicParenR"/>
            </a:pPr>
            <a:r>
              <a:rPr lang="en-US" dirty="0"/>
              <a:t>Some B is A.</a:t>
            </a:r>
          </a:p>
          <a:p>
            <a:pPr marL="0" indent="0">
              <a:buNone/>
            </a:pPr>
            <a:br>
              <a:rPr lang="en-US" dirty="0"/>
            </a:br>
            <a:endParaRPr lang="en-US" dirty="0"/>
          </a:p>
        </p:txBody>
      </p:sp>
      <p:pic>
        <p:nvPicPr>
          <p:cNvPr id="4" name="Picture 4"/>
          <p:cNvPicPr>
            <a:picLocks noChangeAspect="1" noChangeArrowheads="1"/>
          </p:cNvPicPr>
          <p:nvPr/>
        </p:nvPicPr>
        <p:blipFill>
          <a:blip r:embed="rId2" cstate="print"/>
          <a:srcRect/>
          <a:stretch>
            <a:fillRect/>
          </a:stretch>
        </p:blipFill>
        <p:spPr bwMode="auto">
          <a:xfrm>
            <a:off x="4923606" y="1772816"/>
            <a:ext cx="3752850" cy="2819400"/>
          </a:xfrm>
          <a:prstGeom prst="rect">
            <a:avLst/>
          </a:prstGeom>
          <a:noFill/>
          <a:ln w="9525">
            <a:noFill/>
            <a:miter lim="800000"/>
            <a:headEnd/>
            <a:tailEnd/>
          </a:ln>
        </p:spPr>
      </p:pic>
    </p:spTree>
    <p:extLst>
      <p:ext uri="{BB962C8B-B14F-4D97-AF65-F5344CB8AC3E}">
        <p14:creationId xmlns:p14="http://schemas.microsoft.com/office/powerpoint/2010/main" val="353242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normAutofit fontScale="85000" lnSpcReduction="20000"/>
          </a:bodyPr>
          <a:lstStyle/>
          <a:p>
            <a:r>
              <a:rPr lang="en-US" dirty="0"/>
              <a:t>Statements:</a:t>
            </a:r>
          </a:p>
          <a:p>
            <a:r>
              <a:rPr lang="en-US" dirty="0"/>
              <a:t>Some Rubber are Pen.</a:t>
            </a:r>
          </a:p>
          <a:p>
            <a:r>
              <a:rPr lang="en-US" dirty="0"/>
              <a:t>All Pen are Pencil.</a:t>
            </a:r>
          </a:p>
          <a:p>
            <a:r>
              <a:rPr lang="en-US" dirty="0"/>
              <a:t>All Rubber are scale.</a:t>
            </a:r>
          </a:p>
          <a:p>
            <a:r>
              <a:rPr lang="en-US" dirty="0"/>
              <a:t>Conclusions:</a:t>
            </a:r>
          </a:p>
          <a:p>
            <a:r>
              <a:rPr lang="en-US" dirty="0"/>
              <a:t>I. Some Rubber being Pencil is a possibility.</a:t>
            </a:r>
          </a:p>
          <a:p>
            <a:r>
              <a:rPr lang="en-US" dirty="0"/>
              <a:t>II. Some Scale being Pen is a possibility.</a:t>
            </a:r>
          </a:p>
          <a:p>
            <a:pPr marL="514350" indent="-514350">
              <a:buAutoNum type="alphaLcParenBoth"/>
            </a:pPr>
            <a:r>
              <a:rPr lang="en-US" dirty="0"/>
              <a:t>If only conclusion I follows</a:t>
            </a:r>
          </a:p>
          <a:p>
            <a:pPr marL="514350" indent="-514350">
              <a:buAutoNum type="alphaLcParenBoth"/>
            </a:pPr>
            <a:r>
              <a:rPr lang="en-US" dirty="0"/>
              <a:t>If only conclusion II follows</a:t>
            </a:r>
          </a:p>
          <a:p>
            <a:pPr marL="514350" indent="-514350">
              <a:buAutoNum type="alphaLcParenBoth"/>
            </a:pPr>
            <a:r>
              <a:rPr lang="en-US" dirty="0"/>
              <a:t>If either conclusion I or conclusion II follows</a:t>
            </a:r>
          </a:p>
          <a:p>
            <a:pPr marL="514350" indent="-514350">
              <a:buAutoNum type="alphaLcParenBoth"/>
            </a:pPr>
            <a:r>
              <a:rPr lang="en-US" dirty="0"/>
              <a:t>If neither conclusion I nor conclusion II follows</a:t>
            </a:r>
          </a:p>
          <a:p>
            <a:pPr marL="514350" indent="-514350">
              <a:buAutoNum type="alphaLcParenBoth"/>
            </a:pPr>
            <a:r>
              <a:rPr lang="en-US" dirty="0"/>
              <a:t>If both conclusion I and conclusion II follow</a:t>
            </a:r>
          </a:p>
          <a:p>
            <a:pPr marL="0" indent="0">
              <a:buNone/>
            </a:pPr>
            <a:r>
              <a:rPr lang="en-US" dirty="0"/>
              <a:t>Ans. (d)</a:t>
            </a:r>
          </a:p>
        </p:txBody>
      </p:sp>
    </p:spTree>
    <p:extLst>
      <p:ext uri="{BB962C8B-B14F-4D97-AF65-F5344CB8AC3E}">
        <p14:creationId xmlns:p14="http://schemas.microsoft.com/office/powerpoint/2010/main" val="54739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Effect transition="in" filter="fade">
                                      <p:cBhvr>
                                        <p:cTn id="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t>Statements:</a:t>
            </a:r>
          </a:p>
          <a:p>
            <a:r>
              <a:rPr lang="en-US" dirty="0"/>
              <a:t>All violet are green.</a:t>
            </a:r>
          </a:p>
          <a:p>
            <a:r>
              <a:rPr lang="en-US" dirty="0"/>
              <a:t>All yellow are orange.</a:t>
            </a:r>
          </a:p>
          <a:p>
            <a:r>
              <a:rPr lang="en-US" dirty="0"/>
              <a:t>Some violet are orange.</a:t>
            </a:r>
          </a:p>
          <a:p>
            <a:r>
              <a:rPr lang="en-US" dirty="0"/>
              <a:t>No yellow is violet.</a:t>
            </a:r>
          </a:p>
          <a:p>
            <a:r>
              <a:rPr lang="en-US" dirty="0"/>
              <a:t>Conclusions:</a:t>
            </a:r>
          </a:p>
          <a:p>
            <a:r>
              <a:rPr lang="en-US" dirty="0"/>
              <a:t>I. All orange can be violet.</a:t>
            </a:r>
          </a:p>
          <a:p>
            <a:r>
              <a:rPr lang="en-US" dirty="0"/>
              <a:t>II. All green being yellow is a possibility.</a:t>
            </a:r>
          </a:p>
          <a:p>
            <a:pPr marL="514350" indent="-514350">
              <a:buAutoNum type="alphaLcParenBoth"/>
            </a:pPr>
            <a:r>
              <a:rPr lang="en-US" dirty="0"/>
              <a:t>If only conclusion I follows</a:t>
            </a:r>
          </a:p>
          <a:p>
            <a:pPr marL="514350" indent="-514350">
              <a:buAutoNum type="alphaLcParenBoth"/>
            </a:pPr>
            <a:r>
              <a:rPr lang="en-US" dirty="0"/>
              <a:t>If only conclusion II follows</a:t>
            </a:r>
          </a:p>
          <a:p>
            <a:pPr marL="514350" indent="-514350">
              <a:buAutoNum type="alphaLcParenBoth"/>
            </a:pPr>
            <a:r>
              <a:rPr lang="en-US" dirty="0"/>
              <a:t>If either conclusion I or conclusion II follows</a:t>
            </a:r>
          </a:p>
          <a:p>
            <a:pPr marL="514350" indent="-514350">
              <a:buAutoNum type="alphaLcParenBoth"/>
            </a:pPr>
            <a:r>
              <a:rPr lang="en-US" dirty="0"/>
              <a:t>If neither conclusion I nor conclusion II follows</a:t>
            </a:r>
          </a:p>
          <a:p>
            <a:pPr marL="514350" indent="-514350">
              <a:buAutoNum type="alphaLcParenBoth"/>
            </a:pPr>
            <a:r>
              <a:rPr lang="en-US" dirty="0"/>
              <a:t>If both conclusion I and conclusion II follow</a:t>
            </a:r>
          </a:p>
          <a:p>
            <a:pPr marL="0" indent="0">
              <a:buNone/>
            </a:pPr>
            <a:r>
              <a:rPr lang="en-US" dirty="0"/>
              <a:t>Ans. (d)</a:t>
            </a:r>
          </a:p>
          <a:p>
            <a:pPr marL="0" indent="0">
              <a:buNone/>
            </a:pPr>
            <a:endParaRPr lang="en-US" dirty="0"/>
          </a:p>
        </p:txBody>
      </p:sp>
    </p:spTree>
    <p:extLst>
      <p:ext uri="{BB962C8B-B14F-4D97-AF65-F5344CB8AC3E}">
        <p14:creationId xmlns:p14="http://schemas.microsoft.com/office/powerpoint/2010/main" val="1522626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188640"/>
            <a:ext cx="8229600" cy="5937523"/>
          </a:xfrm>
        </p:spPr>
        <p:txBody>
          <a:bodyPr>
            <a:normAutofit fontScale="70000" lnSpcReduction="20000"/>
          </a:bodyPr>
          <a:lstStyle/>
          <a:p>
            <a:r>
              <a:rPr lang="en-US" dirty="0"/>
              <a:t>Statements:</a:t>
            </a:r>
          </a:p>
          <a:p>
            <a:r>
              <a:rPr lang="en-US" dirty="0"/>
              <a:t>All Bag is Pouch.</a:t>
            </a:r>
          </a:p>
          <a:p>
            <a:r>
              <a:rPr lang="en-US" dirty="0"/>
              <a:t>Some Bag is Curtain.</a:t>
            </a:r>
          </a:p>
          <a:p>
            <a:r>
              <a:rPr lang="en-US" dirty="0"/>
              <a:t>No Curtain is Cloth.</a:t>
            </a:r>
          </a:p>
          <a:p>
            <a:r>
              <a:rPr lang="en-US" dirty="0"/>
              <a:t>Some Pouch is Floor.</a:t>
            </a:r>
          </a:p>
          <a:p>
            <a:r>
              <a:rPr lang="en-US" dirty="0"/>
              <a:t>Conclusions:</a:t>
            </a:r>
          </a:p>
          <a:p>
            <a:r>
              <a:rPr lang="en-US" dirty="0"/>
              <a:t>I. Some Pouch are not Cloth.</a:t>
            </a:r>
          </a:p>
          <a:p>
            <a:r>
              <a:rPr lang="en-US" dirty="0"/>
              <a:t>II. All Floor can be Curtain.</a:t>
            </a:r>
          </a:p>
          <a:p>
            <a:r>
              <a:rPr lang="en-US" dirty="0"/>
              <a:t>III. All Pouch are Bag.</a:t>
            </a:r>
          </a:p>
          <a:p>
            <a:r>
              <a:rPr lang="en-US" dirty="0"/>
              <a:t>IV. Some Cloth can be Pouch.</a:t>
            </a:r>
          </a:p>
          <a:p>
            <a:pPr marL="514350" indent="-514350">
              <a:buAutoNum type="alphaLcParenBoth"/>
            </a:pPr>
            <a:r>
              <a:rPr lang="en-US" dirty="0"/>
              <a:t>None follows</a:t>
            </a:r>
          </a:p>
          <a:p>
            <a:pPr marL="514350" indent="-514350">
              <a:buAutoNum type="alphaLcParenBoth"/>
            </a:pPr>
            <a:r>
              <a:rPr lang="en-US" dirty="0"/>
              <a:t>Only I, II and IV follow</a:t>
            </a:r>
          </a:p>
          <a:p>
            <a:pPr marL="514350" indent="-514350">
              <a:buAutoNum type="alphaLcParenBoth"/>
            </a:pPr>
            <a:r>
              <a:rPr lang="en-US" dirty="0"/>
              <a:t>Only III follows</a:t>
            </a:r>
          </a:p>
          <a:p>
            <a:pPr marL="514350" indent="-514350">
              <a:buAutoNum type="alphaLcParenBoth"/>
            </a:pPr>
            <a:r>
              <a:rPr lang="en-US" dirty="0"/>
              <a:t>Only II &amp; III follow</a:t>
            </a:r>
          </a:p>
          <a:p>
            <a:pPr marL="514350" indent="-514350">
              <a:buAutoNum type="alphaLcParenBoth"/>
            </a:pPr>
            <a:r>
              <a:rPr lang="en-US" dirty="0"/>
              <a:t>None of these</a:t>
            </a:r>
          </a:p>
          <a:p>
            <a:pPr marL="0" indent="0">
              <a:buNone/>
            </a:pPr>
            <a:r>
              <a:rPr lang="en-US" dirty="0"/>
              <a:t>Ans. (b)</a:t>
            </a:r>
          </a:p>
        </p:txBody>
      </p:sp>
    </p:spTree>
    <p:extLst>
      <p:ext uri="{BB962C8B-B14F-4D97-AF65-F5344CB8AC3E}">
        <p14:creationId xmlns:p14="http://schemas.microsoft.com/office/powerpoint/2010/main" val="3174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fade">
                                      <p:cBhvr>
                                        <p:cTn id="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lstStyle/>
          <a:p>
            <a:r>
              <a:rPr lang="en-US" u="sng" dirty="0"/>
              <a:t>Concept 3 – No A is B</a:t>
            </a:r>
            <a:endParaRPr lang="en-US" dirty="0"/>
          </a:p>
          <a:p>
            <a:r>
              <a:rPr lang="en-US" dirty="0"/>
              <a:t>There are 4 definite Conclusions,</a:t>
            </a:r>
          </a:p>
          <a:p>
            <a:pPr marL="0" indent="0">
              <a:buNone/>
            </a:pPr>
            <a:r>
              <a:rPr lang="en-US" dirty="0"/>
              <a:t>1) No A is B</a:t>
            </a:r>
          </a:p>
          <a:p>
            <a:pPr marL="0" indent="0">
              <a:buNone/>
            </a:pPr>
            <a:r>
              <a:rPr lang="en-US" dirty="0"/>
              <a:t>2) No B is A</a:t>
            </a:r>
          </a:p>
          <a:p>
            <a:pPr marL="0" indent="0">
              <a:buNone/>
            </a:pPr>
            <a:r>
              <a:rPr lang="en-US" dirty="0"/>
              <a:t>3) Some A is not B</a:t>
            </a:r>
          </a:p>
          <a:p>
            <a:pPr marL="0" indent="0">
              <a:buNone/>
            </a:pPr>
            <a:r>
              <a:rPr lang="en-US" dirty="0"/>
              <a:t>4) Some B is not A</a:t>
            </a:r>
          </a:p>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4860032" y="1811660"/>
            <a:ext cx="3448050" cy="1257300"/>
          </a:xfrm>
          <a:prstGeom prst="rect">
            <a:avLst/>
          </a:prstGeom>
          <a:noFill/>
          <a:ln w="9525">
            <a:noFill/>
            <a:miter lim="800000"/>
            <a:headEnd/>
            <a:tailEnd/>
          </a:ln>
        </p:spPr>
      </p:pic>
    </p:spTree>
    <p:extLst>
      <p:ext uri="{BB962C8B-B14F-4D97-AF65-F5344CB8AC3E}">
        <p14:creationId xmlns:p14="http://schemas.microsoft.com/office/powerpoint/2010/main" val="1754789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fade">
                                      <p:cBhvr>
                                        <p:cTn id="3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a:xfrm>
            <a:off x="457200" y="260648"/>
            <a:ext cx="8229600" cy="5865515"/>
          </a:xfrm>
        </p:spPr>
        <p:txBody>
          <a:bodyPr/>
          <a:lstStyle/>
          <a:p>
            <a:r>
              <a:rPr lang="en-US" dirty="0"/>
              <a:t>Note-</a:t>
            </a:r>
          </a:p>
          <a:p>
            <a:pPr marL="514350" indent="-514350">
              <a:buAutoNum type="arabicParenR"/>
            </a:pPr>
            <a:r>
              <a:rPr lang="en-US" dirty="0"/>
              <a:t>Positive statement not lead to negative statement and vice-versa.</a:t>
            </a:r>
          </a:p>
          <a:p>
            <a:pPr marL="514350" indent="-514350">
              <a:buAutoNum type="arabicParenR"/>
            </a:pPr>
            <a:r>
              <a:rPr lang="en-US" dirty="0"/>
              <a:t>Some- Many/ Maximum/Minimum/ Most of them/ 99%/ 50%. These are called particular statement.</a:t>
            </a:r>
          </a:p>
          <a:p>
            <a:pPr marL="514350" indent="-514350">
              <a:buAutoNum type="arabicParenR"/>
            </a:pPr>
            <a:r>
              <a:rPr lang="en-US" dirty="0"/>
              <a:t>All- Any/Every/Each/100%/All that. These are called universal statement.</a:t>
            </a:r>
          </a:p>
        </p:txBody>
      </p:sp>
    </p:spTree>
    <p:extLst>
      <p:ext uri="{BB962C8B-B14F-4D97-AF65-F5344CB8AC3E}">
        <p14:creationId xmlns:p14="http://schemas.microsoft.com/office/powerpoint/2010/main" val="2842145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363272" cy="6048672"/>
          </a:xfrm>
        </p:spPr>
        <p:txBody>
          <a:bodyPr>
            <a:normAutofit fontScale="77500" lnSpcReduction="20000"/>
          </a:bodyPr>
          <a:lstStyle/>
          <a:p>
            <a:pPr>
              <a:buNone/>
            </a:pPr>
            <a:r>
              <a:rPr lang="en-US" dirty="0"/>
              <a:t>Statements: Some Cats are Rats.</a:t>
            </a:r>
          </a:p>
          <a:p>
            <a:r>
              <a:rPr lang="en-US" dirty="0"/>
              <a:t> All bats are tables.</a:t>
            </a:r>
          </a:p>
          <a:p>
            <a:r>
              <a:rPr lang="en-US" dirty="0"/>
              <a:t> All Rats are Bats.</a:t>
            </a:r>
          </a:p>
          <a:p>
            <a:pPr>
              <a:buNone/>
            </a:pPr>
            <a:r>
              <a:rPr lang="en-US" dirty="0"/>
              <a:t>Conclusion: I. Some Cats are bats</a:t>
            </a:r>
          </a:p>
          <a:p>
            <a:r>
              <a:rPr lang="en-US" dirty="0"/>
              <a:t>II. All bats are rats</a:t>
            </a:r>
          </a:p>
          <a:p>
            <a:r>
              <a:rPr lang="en-US" dirty="0"/>
              <a:t>III. All tables are cats</a:t>
            </a:r>
          </a:p>
          <a:p>
            <a:r>
              <a:rPr lang="en-US" dirty="0"/>
              <a:t>IV. All bats are cats</a:t>
            </a:r>
          </a:p>
          <a:p>
            <a:r>
              <a:rPr lang="en-US" dirty="0"/>
              <a:t>1. Only I &amp; II follow</a:t>
            </a:r>
          </a:p>
          <a:p>
            <a:r>
              <a:rPr lang="en-US" dirty="0"/>
              <a:t>2. Only II follows</a:t>
            </a:r>
          </a:p>
          <a:p>
            <a:r>
              <a:rPr lang="en-US" dirty="0"/>
              <a:t>3. Only I &amp; IV follow</a:t>
            </a:r>
          </a:p>
          <a:p>
            <a:r>
              <a:rPr lang="en-US" dirty="0"/>
              <a:t>4. None of these</a:t>
            </a:r>
          </a:p>
          <a:p>
            <a:r>
              <a:rPr lang="en-US" dirty="0"/>
              <a:t>Ans:4</a:t>
            </a:r>
          </a:p>
          <a:p>
            <a:r>
              <a:rPr lang="en-US" dirty="0"/>
              <a:t>Clearly, from the diagram Conclusion I is true. So option 4.</a:t>
            </a:r>
          </a:p>
          <a:p>
            <a:pPr>
              <a:buNone/>
            </a:pPr>
            <a:br>
              <a:rPr lang="en-US" dirty="0"/>
            </a:br>
            <a:endParaRPr lang="en-US" dirty="0"/>
          </a:p>
          <a:p>
            <a:endParaRPr lang="en-US" dirty="0"/>
          </a:p>
        </p:txBody>
      </p:sp>
      <p:pic>
        <p:nvPicPr>
          <p:cNvPr id="4" name="Picture 3" descr="Syllogism-Questions-02-1.png"/>
          <p:cNvPicPr>
            <a:picLocks noChangeAspect="1"/>
          </p:cNvPicPr>
          <p:nvPr/>
        </p:nvPicPr>
        <p:blipFill>
          <a:blip r:embed="rId2" cstate="print"/>
          <a:stretch>
            <a:fillRect/>
          </a:stretch>
        </p:blipFill>
        <p:spPr>
          <a:xfrm>
            <a:off x="4572000" y="2165292"/>
            <a:ext cx="4248472" cy="24878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blinds(horizontal)">
                                      <p:cBhvr>
                                        <p:cTn id="12" dur="500"/>
                                        <p:tgtEl>
                                          <p:spTgt spid="3">
                                            <p:txEl>
                                              <p:pRg st="11" end="1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12" end="12"/>
                                            </p:txEl>
                                          </p:spTgt>
                                        </p:tgtEl>
                                        <p:attrNameLst>
                                          <p:attrName>style.visibility</p:attrName>
                                        </p:attrNameLst>
                                      </p:cBhvr>
                                      <p:to>
                                        <p:strVal val="visible"/>
                                      </p:to>
                                    </p:set>
                                    <p:animEffect transition="in" filter="blinds(horizontal)">
                                      <p:cBhvr>
                                        <p:cTn id="1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fontScale="85000" lnSpcReduction="20000"/>
          </a:bodyPr>
          <a:lstStyle/>
          <a:p>
            <a:r>
              <a:rPr lang="en-US" dirty="0"/>
              <a:t>Statements: Some ships are boats. All boats are submarines. Some submarines are </a:t>
            </a:r>
            <a:r>
              <a:rPr lang="en-US" dirty="0" err="1"/>
              <a:t>yatches</a:t>
            </a:r>
            <a:r>
              <a:rPr lang="en-US" dirty="0"/>
              <a:t>.</a:t>
            </a:r>
            <a:br>
              <a:rPr lang="en-US" dirty="0"/>
            </a:br>
            <a:r>
              <a:rPr lang="en-US" dirty="0" err="1"/>
              <a:t>Conclusion:I</a:t>
            </a:r>
            <a:r>
              <a:rPr lang="en-US" dirty="0"/>
              <a:t>. Some </a:t>
            </a:r>
            <a:r>
              <a:rPr lang="en-US" dirty="0" err="1"/>
              <a:t>yatches</a:t>
            </a:r>
            <a:r>
              <a:rPr lang="en-US" dirty="0"/>
              <a:t> are boats.</a:t>
            </a:r>
          </a:p>
          <a:p>
            <a:r>
              <a:rPr lang="en-US" dirty="0"/>
              <a:t>II. Some submarines are boats.</a:t>
            </a:r>
          </a:p>
          <a:p>
            <a:r>
              <a:rPr lang="en-US" dirty="0"/>
              <a:t>III. Some submarines are ships.</a:t>
            </a:r>
          </a:p>
          <a:p>
            <a:r>
              <a:rPr lang="en-US" dirty="0"/>
              <a:t>IV. Some </a:t>
            </a:r>
            <a:r>
              <a:rPr lang="en-US" dirty="0" err="1"/>
              <a:t>yatches</a:t>
            </a:r>
            <a:r>
              <a:rPr lang="en-US" dirty="0"/>
              <a:t> are ships</a:t>
            </a:r>
          </a:p>
          <a:p>
            <a:r>
              <a:rPr lang="en-US" dirty="0"/>
              <a:t>1. All follow</a:t>
            </a:r>
          </a:p>
          <a:p>
            <a:r>
              <a:rPr lang="en-US" dirty="0"/>
              <a:t>2. Only II and III follow</a:t>
            </a:r>
          </a:p>
          <a:p>
            <a:r>
              <a:rPr lang="en-US" dirty="0"/>
              <a:t>3. Only III follows</a:t>
            </a:r>
          </a:p>
          <a:p>
            <a:r>
              <a:rPr lang="en-US" dirty="0"/>
              <a:t>4. Only IV follows</a:t>
            </a:r>
          </a:p>
          <a:p>
            <a:r>
              <a:rPr lang="en-US" dirty="0"/>
              <a:t>Ans:2</a:t>
            </a:r>
          </a:p>
          <a:p>
            <a:r>
              <a:rPr lang="en-US" dirty="0"/>
              <a:t>From the diagram we can infer that some submarines are boats and some submarines are ships. So 2</a:t>
            </a:r>
            <a:r>
              <a:rPr lang="en-US" baseline="30000" dirty="0"/>
              <a:t>nd</a:t>
            </a:r>
            <a:r>
              <a:rPr lang="en-US" dirty="0"/>
              <a:t> option.</a:t>
            </a:r>
          </a:p>
        </p:txBody>
      </p:sp>
      <p:pic>
        <p:nvPicPr>
          <p:cNvPr id="4" name="Picture 3" descr="Syllogism-Questions-02-2.png"/>
          <p:cNvPicPr>
            <a:picLocks noChangeAspect="1"/>
          </p:cNvPicPr>
          <p:nvPr/>
        </p:nvPicPr>
        <p:blipFill>
          <a:blip r:embed="rId2" cstate="print"/>
          <a:stretch>
            <a:fillRect/>
          </a:stretch>
        </p:blipFill>
        <p:spPr>
          <a:xfrm>
            <a:off x="4258922" y="2276872"/>
            <a:ext cx="4921590" cy="2160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fade">
                                      <p:cBhvr>
                                        <p:cTn id="12" dur="500"/>
                                        <p:tgtEl>
                                          <p:spTgt spid="3">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fade">
                                      <p:cBhvr>
                                        <p:cTn id="1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577483"/>
          </a:xfrm>
        </p:spPr>
        <p:txBody>
          <a:bodyPr>
            <a:normAutofit fontScale="70000" lnSpcReduction="20000"/>
          </a:bodyPr>
          <a:lstStyle/>
          <a:p>
            <a:pPr>
              <a:buNone/>
            </a:pPr>
            <a:r>
              <a:rPr lang="en-US" dirty="0"/>
              <a:t>Statements: All Carrots are birds.</a:t>
            </a:r>
          </a:p>
          <a:p>
            <a:r>
              <a:rPr lang="en-US" dirty="0"/>
              <a:t> Some telephones are Carrots.</a:t>
            </a:r>
          </a:p>
          <a:p>
            <a:r>
              <a:rPr lang="en-US" dirty="0"/>
              <a:t> All </a:t>
            </a:r>
            <a:r>
              <a:rPr lang="en-US" dirty="0" err="1"/>
              <a:t>bedsheets</a:t>
            </a:r>
            <a:r>
              <a:rPr lang="en-US" dirty="0"/>
              <a:t> are telephone.</a:t>
            </a:r>
          </a:p>
          <a:p>
            <a:pPr>
              <a:buNone/>
            </a:pPr>
            <a:r>
              <a:rPr lang="en-US" dirty="0"/>
              <a:t>Conclusion:</a:t>
            </a:r>
          </a:p>
          <a:p>
            <a:pPr>
              <a:buNone/>
            </a:pPr>
            <a:r>
              <a:rPr lang="en-US" dirty="0"/>
              <a:t>I. All </a:t>
            </a:r>
            <a:r>
              <a:rPr lang="en-US" dirty="0" err="1"/>
              <a:t>bedsheet</a:t>
            </a:r>
            <a:r>
              <a:rPr lang="en-US" dirty="0"/>
              <a:t> are birds</a:t>
            </a:r>
          </a:p>
          <a:p>
            <a:pPr>
              <a:buNone/>
            </a:pPr>
            <a:r>
              <a:rPr lang="en-US" dirty="0"/>
              <a:t>II. Some </a:t>
            </a:r>
            <a:r>
              <a:rPr lang="en-US" dirty="0" err="1"/>
              <a:t>bedsheet</a:t>
            </a:r>
            <a:r>
              <a:rPr lang="en-US" dirty="0"/>
              <a:t> are birds</a:t>
            </a:r>
          </a:p>
          <a:p>
            <a:pPr>
              <a:buNone/>
            </a:pPr>
            <a:r>
              <a:rPr lang="en-US" dirty="0"/>
              <a:t>III. Some birds are telephone</a:t>
            </a:r>
          </a:p>
          <a:p>
            <a:pPr>
              <a:buNone/>
            </a:pPr>
            <a:r>
              <a:rPr lang="en-US" dirty="0"/>
              <a:t>IV. All telephone are birds</a:t>
            </a:r>
          </a:p>
          <a:p>
            <a:r>
              <a:rPr lang="en-US" dirty="0"/>
              <a:t>1. Only I follows</a:t>
            </a:r>
          </a:p>
          <a:p>
            <a:r>
              <a:rPr lang="en-US" dirty="0"/>
              <a:t>2. Only II follows</a:t>
            </a:r>
          </a:p>
          <a:p>
            <a:r>
              <a:rPr lang="en-US" dirty="0"/>
              <a:t>3. Only I and III follow</a:t>
            </a:r>
          </a:p>
          <a:p>
            <a:r>
              <a:rPr lang="en-US" dirty="0"/>
              <a:t>4. Only III follows</a:t>
            </a:r>
          </a:p>
          <a:p>
            <a:r>
              <a:rPr lang="en-US" dirty="0"/>
              <a:t>Ans:4</a:t>
            </a:r>
          </a:p>
          <a:p>
            <a:r>
              <a:rPr lang="en-US" dirty="0"/>
              <a:t>The diagram gives all the possibilities. But only conclusion III is true.</a:t>
            </a:r>
          </a:p>
        </p:txBody>
      </p:sp>
      <p:pic>
        <p:nvPicPr>
          <p:cNvPr id="4" name="Picture 3" descr="Syllogism-Questions-02-3.png"/>
          <p:cNvPicPr>
            <a:picLocks noChangeAspect="1"/>
          </p:cNvPicPr>
          <p:nvPr/>
        </p:nvPicPr>
        <p:blipFill>
          <a:blip r:embed="rId2" cstate="print"/>
          <a:stretch>
            <a:fillRect/>
          </a:stretch>
        </p:blipFill>
        <p:spPr>
          <a:xfrm>
            <a:off x="4788024" y="2204864"/>
            <a:ext cx="4065880" cy="22322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2" end="12"/>
                                            </p:txEl>
                                          </p:spTgt>
                                        </p:tgtEl>
                                        <p:attrNameLst>
                                          <p:attrName>style.visibility</p:attrName>
                                        </p:attrNameLst>
                                      </p:cBhvr>
                                      <p:to>
                                        <p:strVal val="visible"/>
                                      </p:to>
                                    </p:set>
                                    <p:animEffect transition="in" filter="fade">
                                      <p:cBhvr>
                                        <p:cTn id="12" dur="500"/>
                                        <p:tgtEl>
                                          <p:spTgt spid="3">
                                            <p:txEl>
                                              <p:pRg st="12" end="1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3" end="13"/>
                                            </p:txEl>
                                          </p:spTgt>
                                        </p:tgtEl>
                                        <p:attrNameLst>
                                          <p:attrName>style.visibility</p:attrName>
                                        </p:attrNameLst>
                                      </p:cBhvr>
                                      <p:to>
                                        <p:strVal val="visible"/>
                                      </p:to>
                                    </p:set>
                                    <p:animEffect transition="in" filter="fade">
                                      <p:cBhvr>
                                        <p:cTn id="1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2158</TotalTime>
  <Words>2946</Words>
  <Application>Microsoft Office PowerPoint</Application>
  <PresentationFormat>On-screen Show (4:3)</PresentationFormat>
  <Paragraphs>384</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arial</vt:lpstr>
      <vt:lpstr>Calibri</vt:lpstr>
      <vt:lpstr>Office Theme</vt:lpstr>
      <vt:lpstr> Topic: Syllogism</vt:lpstr>
      <vt:lpstr> </vt:lpstr>
      <vt:lpstr>PowerPoint Presentation</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Santosh Kumar Rai</dc:creator>
  <cp:lastModifiedBy>NITESH KUMAR</cp:lastModifiedBy>
  <cp:revision>90</cp:revision>
  <dcterms:created xsi:type="dcterms:W3CDTF">2020-05-06T14:51:26Z</dcterms:created>
  <dcterms:modified xsi:type="dcterms:W3CDTF">2023-02-08T05:32:32Z</dcterms:modified>
</cp:coreProperties>
</file>