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61" r:id="rId9"/>
    <p:sldId id="271" r:id="rId10"/>
    <p:sldId id="262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E18-CF6E-EDE5-BE1D-CF9428467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21BE-6DBD-9288-AEA2-E887EDF6B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8CED-F60A-3738-2B67-556CCBA5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E7A0-91B6-D23F-419D-0D7C7F26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E373-C447-05C0-F7A7-D3EABD0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EEFE-9EC4-4CFE-294B-96372AF4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8187-D148-DD20-5FF1-61AA827D4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71EB-EFD4-42F5-D29A-CA3305A5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2736-4D82-174A-E092-B680C4BC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25D6-6F5E-9FDE-0307-7D2E125A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5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D1A0B-DF17-25D3-6220-2EA5DA2A4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FED7A-857E-E98C-575A-42AE583B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471-33C5-6D54-DD48-4C71AABE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D070-A8AC-B302-812E-3B6E8CE9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63AE-C192-9EB2-FBEA-9BF09F74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6A47-EEAD-D790-B2D6-98272C0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F093-E4FE-34C2-0DBD-C6419AF0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5567-A133-E406-6796-19E8F8C0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0E4F-A673-E0D7-F4CB-C6055A39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8231-B5F6-BFBC-4B70-CE6398FF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2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D80E-4AD7-A43D-77E9-FDEA15C2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FA5A-4ACB-04BE-C64F-8E9D112D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E3BD-D4DB-0FAB-D860-01DC1E53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3C75-DA79-8EA0-DEB1-58EAF31F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A089-3F96-D866-6A28-C11E8607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ECDF-F2BB-3D69-FE10-841C9A68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C800-78CA-0303-CB3E-ED1D3F90E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037A-38DF-EF78-FC7C-666F9918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CA47-C11D-CF0E-E2E4-EC241E49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0DE77-B539-E425-940B-158E0FEF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C76EF-80D4-F40F-004A-7BC8D8B7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9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6D05-45B6-E8BC-3313-9B1070D4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798AD-A279-CE65-84E1-AB4C2B349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26DDA-39E5-0132-EF02-26888244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4E1FB-8D14-54F3-8C4C-62A48BEFB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94B28-3D59-ABE8-74F7-6A3FDE63C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B0500-5FE1-E27C-2FBB-73DD3838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98710-03B3-A792-65B9-4F74FD53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F4919-CA82-2235-8009-6F9FCC13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6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4C7C-C8A6-1245-49B8-71CE3390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BBC6F-4617-CEEA-9DC9-C0697953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746B6-D8CB-B662-C62F-F07A64C0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72FFA-E07F-D743-B6F0-FCF2CC3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57AE1-D033-9C4D-8CB7-C9B8AC90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E3CF5-E036-FCE6-C0EB-6419CFCA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822E4-46F6-AA66-1DFE-CF70F2F0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9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E268-E571-FFAD-B8C2-6D168FCE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F47-D55E-B241-D3CF-94B0E5FC0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991D6-9D2C-AFAE-9C6D-49AF6F5F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2198-DEDA-F641-4F1D-0ED80AF5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F8823-D716-86D0-7174-EDA57499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25E6-791D-924F-DC43-34896702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3EB9-EE5E-C94E-DA28-8FA0221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37ED9-8D32-5191-527F-AE426D63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16A4D-F653-6A58-E2ED-841980792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F3D6F-AEEB-9271-56CF-0C7FAC29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FA4E6-A465-2B00-FC94-5D930C69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C4C45-CABA-7657-C1CD-2111053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8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ECF6B-F152-62DD-B60D-0B68EE7A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782F-7A98-A5E9-458B-7F95C8DF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82E7-5522-B133-E825-4A06A6198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4522-F315-47F0-8502-8ABDAA1915E3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05BC-510C-319D-DE35-B052D32A3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B14B-8296-02D8-702E-3E78078AD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359F-43D0-4A23-801E-2F08F8529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vanced-ip-scanner.com/" TargetMode="External"/><Relationship Id="rId3" Type="http://schemas.openxmlformats.org/officeDocument/2006/relationships/hyperlink" Target="https://www.computernetworkingnotes.com/networking-tutorials/basic-networking-commands-explained-with-examples.html" TargetMode="External"/><Relationship Id="rId7" Type="http://schemas.openxmlformats.org/officeDocument/2006/relationships/hyperlink" Target="https://nmap.org/" TargetMode="External"/><Relationship Id="rId2" Type="http://schemas.openxmlformats.org/officeDocument/2006/relationships/hyperlink" Target="https://www.vmware.com/in/products/workstation-pro/workstation-pro-evalu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manojshrestha/theHarvester" TargetMode="External"/><Relationship Id="rId5" Type="http://schemas.openxmlformats.org/officeDocument/2006/relationships/hyperlink" Target="https://www.shodan.io/" TargetMode="External"/><Relationship Id="rId4" Type="http://schemas.openxmlformats.org/officeDocument/2006/relationships/hyperlink" Target="https://www.csoonline.com/article/567859/what-is-osint-top-open-source-intelligence-tools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4_oqTZJqCo" TargetMode="External"/><Relationship Id="rId3" Type="http://schemas.openxmlformats.org/officeDocument/2006/relationships/hyperlink" Target="https://www.geeksforgeeks.org/introduction-to-netcat/" TargetMode="External"/><Relationship Id="rId7" Type="http://schemas.openxmlformats.org/officeDocument/2006/relationships/hyperlink" Target="https://www.yeahhub.com/setoolkit-credential-harvester-attack-tutorial/" TargetMode="External"/><Relationship Id="rId2" Type="http://schemas.openxmlformats.org/officeDocument/2006/relationships/hyperlink" Target="https://eternallybored.org/misc/netc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talocean.com/community/tutorials/how-to-use-netcat-to-establish-and-test-tcp-and-udp-connections" TargetMode="External"/><Relationship Id="rId5" Type="http://schemas.openxmlformats.org/officeDocument/2006/relationships/hyperlink" Target="https://www.instructables.com/Netcat/" TargetMode="External"/><Relationship Id="rId10" Type="http://schemas.openxmlformats.org/officeDocument/2006/relationships/hyperlink" Target="https://www.kali.org/tools/dnsenum/" TargetMode="External"/><Relationship Id="rId4" Type="http://schemas.openxmlformats.org/officeDocument/2006/relationships/hyperlink" Target="https://stackdiary.com/tutorials/port-scan-with-netcat/#:~:text=To%20perform%20a%20TCP%20port%20scan%20with%20netcat%2C,-v%20option%20tells%20netcat%20to%20display%20verbose%20output." TargetMode="External"/><Relationship Id="rId9" Type="http://schemas.openxmlformats.org/officeDocument/2006/relationships/hyperlink" Target="https://www.youtube.com/watch?v=jf-x76XYY2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mware.com/en/VMware-vSphere/7.0/com.vmware.vsphere.vm_admin.doc/GUID-1E185A80-0B97-4B46-A32B-3EF8F309BEED.html" TargetMode="External"/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ingcert.com/Certification/certified-cyber-security-professional#c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8A09-2DA7-2457-6209-B9BF23DA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1884459"/>
            <a:ext cx="9212911" cy="2587611"/>
          </a:xfrm>
        </p:spPr>
        <p:txBody>
          <a:bodyPr>
            <a:noAutofit/>
          </a:bodyPr>
          <a:lstStyle/>
          <a:p>
            <a:pPr marL="0" indent="0"/>
            <a: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  <a:t>		</a:t>
            </a:r>
            <a:b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</a:br>
            <a:b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</a:br>
            <a:b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</a:br>
            <a:b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</a:br>
            <a: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  <a:t>INT 242</a:t>
            </a:r>
            <a:b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</a:br>
            <a: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  <a:t>Cyber Security Essentials</a:t>
            </a:r>
            <a:b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</a:br>
            <a:b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</a:br>
            <a: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  <a:t>Lecture 0</a:t>
            </a:r>
            <a:br>
              <a:rPr lang="en-US" sz="4400" dirty="0">
                <a:latin typeface="Stencil" panose="040409050D0802020404" pitchFamily="82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988D0-3B05-12B1-DB55-95236C09D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3" y="2919495"/>
            <a:ext cx="4853676" cy="333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AA79-B4B5-C119-DC9A-AC780ABA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of </a:t>
            </a:r>
            <a:r>
              <a:rPr lang="en-IN" b="1" dirty="0" err="1"/>
              <a:t>Practicals</a:t>
            </a:r>
            <a:r>
              <a:rPr lang="en-IN" b="1" dirty="0"/>
              <a:t> / Experiments: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0B22-6657-910A-8267-CE86D9FF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10515600" cy="460813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virtual environment: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of Virtual Workstation (VMware/VirtualBox), Installing a guest 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basic network commands: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ping,ipconfig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arp,route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 traceroute/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tracert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pathping,Netstat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Reconnaissance and Discovery Tools: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 Intelligence (OSINT) information gathering,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theHarvester,shodan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Port Scanning Threats: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scanning, service discovery, version detection using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Advanced IP scanner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Conducting Security Analysis: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Netcat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connection with remote machines, backdoor, port scanning and fingerprinting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Security Threats: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Engineering attacks using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SEToolkit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password attacks using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hashcat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identifying threats to DNS using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nslookup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DNSenum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Capturing Network Traffic: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Capturing and monitoring network data with Wireshark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Security: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Configuring firewall parameters in windows , iptables in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Security: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Implementing virtual machine snapshot, full and linked clones 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523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2B8B-0C51-AA79-D2A5-50BBF747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41" y="41881"/>
            <a:ext cx="10515600" cy="1278312"/>
          </a:xfrm>
        </p:spPr>
        <p:txBody>
          <a:bodyPr/>
          <a:lstStyle/>
          <a:p>
            <a:r>
              <a:rPr lang="en-IN" b="1" dirty="0"/>
              <a:t>Relevant References(Resources):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5683-74EC-3283-C72A-A86C3A54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1030942"/>
            <a:ext cx="10291482" cy="521745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1 : Setup virtual environment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Download VMware Workstation Pro | IN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2: basic networking commands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Basic Networking Commands Explained with Examples (computernetworkingnotes.com)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3: Performing Reconnaissance and Discovery Tools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15 top open-source intelligence tools | CSO Online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Shodan Search Engine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https://github.com/imanojshrestha/theHarvester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4: Identifying port scanning threats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Nmap: the Network Mapper - Free Security Scanner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Advanced IP Scanner - Download Free Network Scanner. (advanced-ip-scanner.com)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IN" sz="1600" dirty="0"/>
              <a:t>                                       </a:t>
            </a:r>
            <a:r>
              <a:rPr lang="en-IN" sz="1600" b="1" dirty="0"/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64212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A69E-DF98-9516-2A06-4B3259EA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510988"/>
            <a:ext cx="10690412" cy="56659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5: Conducting security assessments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netcat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1.11 for Win32/Win64 (eternallybored.org)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Introduction to </a:t>
            </a: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Netcat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- </a:t>
            </a: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GeeksforGeeks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A Simple Guide to Port Scanning with </a:t>
            </a: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Netcat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(stackdiary.com)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Simple </a:t>
            </a: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Netcat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Backdoor : 8 Steps - </a:t>
            </a: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Instructables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How To Use </a:t>
            </a: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Netcat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to Establish and Test TCP and UDP Connections | </a:t>
            </a: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DigitalOcean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6: Identifying security threats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SEToolkit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– Credential Harvester Attack [Tutorial] - Yeah Hub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how to HACK a password // password cracking with Kali Linux and </a:t>
            </a: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HashCat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 - YouTube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Nslookup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 for Beginners - YouTube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dnsenum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 | Kali Linux Tools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0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A243-BE7C-A224-C137-8BAB50D0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690282"/>
            <a:ext cx="10546976" cy="548668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7: Capturing network traffic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Wireshark · Go Deep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9 : Implementing operational security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https://docs.vmware.com/en/VMware-vSphere/7.0/com.vmware.vsphere.vm_admin.doc/GUID-1E185A80-0B97-4B46-A32B-3EF8F309BEED.html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Clone an Existing Virtual Machine (vmware.com)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5E54-AD6B-A3D0-022C-5A42A01D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Assessment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AC54-675F-D445-EE78-4001612F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398494"/>
            <a:ext cx="10627659" cy="47784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break up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	5%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		25%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		20%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		50%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		100%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Class test – One before MTE and Two after MTE</a:t>
            </a:r>
          </a:p>
          <a:p>
            <a:pPr marL="457200" lvl="1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1- MCQs based -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shall consist of memory based or analytical type multiple choice 30 questions of 1 mark each.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2- Subjective Scenario based-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based questions- 30 marks (consists of 2 questions of 10 marks and 2 questions of 5 marks)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3- BYOD practical-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CompTIA Security+ certification, having 2 questions of 15 marks each(Job evaluation-10 marks and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viva-5 marks)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75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58E8-9A5E-BB50-5C8B-08076855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MOOCs course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E32482-865B-9750-6A91-4C9E87DC1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932393"/>
              </p:ext>
            </p:extLst>
          </p:nvPr>
        </p:nvGraphicFramePr>
        <p:xfrm>
          <a:off x="838200" y="1634424"/>
          <a:ext cx="10242176" cy="2438928"/>
        </p:xfrm>
        <a:graphic>
          <a:graphicData uri="http://schemas.openxmlformats.org/drawingml/2006/table">
            <a:tbl>
              <a:tblPr/>
              <a:tblGrid>
                <a:gridCol w="952372">
                  <a:extLst>
                    <a:ext uri="{9D8B030D-6E8A-4147-A177-3AD203B41FA5}">
                      <a16:colId xmlns:a16="http://schemas.microsoft.com/office/drawing/2014/main" val="188887933"/>
                    </a:ext>
                  </a:extLst>
                </a:gridCol>
                <a:gridCol w="2163671">
                  <a:extLst>
                    <a:ext uri="{9D8B030D-6E8A-4147-A177-3AD203B41FA5}">
                      <a16:colId xmlns:a16="http://schemas.microsoft.com/office/drawing/2014/main" val="1025509563"/>
                    </a:ext>
                  </a:extLst>
                </a:gridCol>
                <a:gridCol w="5037598">
                  <a:extLst>
                    <a:ext uri="{9D8B030D-6E8A-4147-A177-3AD203B41FA5}">
                      <a16:colId xmlns:a16="http://schemas.microsoft.com/office/drawing/2014/main" val="1372408651"/>
                    </a:ext>
                  </a:extLst>
                </a:gridCol>
                <a:gridCol w="2088535">
                  <a:extLst>
                    <a:ext uri="{9D8B030D-6E8A-4147-A177-3AD203B41FA5}">
                      <a16:colId xmlns:a16="http://schemas.microsoft.com/office/drawing/2014/main" val="4229650728"/>
                    </a:ext>
                  </a:extLst>
                </a:gridCol>
              </a:tblGrid>
              <a:tr h="81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 dirty="0">
                          <a:effectLst/>
                        </a:rPr>
                        <a:t>Course Code</a:t>
                      </a:r>
                    </a:p>
                  </a:txBody>
                  <a:tcPr marL="21904" marR="21904" marT="0" marB="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 dirty="0">
                          <a:effectLst/>
                        </a:rPr>
                        <a:t>Name of MOOCs/Certifications</a:t>
                      </a:r>
                    </a:p>
                  </a:txBody>
                  <a:tcPr marL="21904" marR="2190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 u="none" dirty="0">
                          <a:solidFill>
                            <a:schemeClr val="tx1"/>
                          </a:solidFill>
                          <a:effectLst/>
                        </a:rPr>
                        <a:t>LINK</a:t>
                      </a:r>
                    </a:p>
                  </a:txBody>
                  <a:tcPr marL="21904" marR="2190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b="1" dirty="0">
                          <a:effectLst/>
                        </a:rPr>
                        <a:t>CA BENEFIT</a:t>
                      </a:r>
                    </a:p>
                  </a:txBody>
                  <a:tcPr marL="21904" marR="2190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23011"/>
                  </a:ext>
                </a:extLst>
              </a:tr>
              <a:tr h="81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dirty="0">
                          <a:effectLst/>
                        </a:rPr>
                        <a:t>INT242</a:t>
                      </a:r>
                    </a:p>
                  </a:txBody>
                  <a:tcPr marL="21904" marR="21904" marT="0" marB="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CompTIA Security+</a:t>
                      </a:r>
                    </a:p>
                  </a:txBody>
                  <a:tcPr marL="7620" marR="7620" marT="762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u="sng" dirty="0">
                          <a:solidFill>
                            <a:srgbClr val="0066CC"/>
                          </a:solidFill>
                          <a:effectLst/>
                        </a:rPr>
                        <a:t>https://www.comptia.org/certifications/security</a:t>
                      </a:r>
                    </a:p>
                  </a:txBody>
                  <a:tcPr marL="21904" marR="2190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dirty="0">
                          <a:effectLst/>
                        </a:rPr>
                        <a:t>Full course exempted</a:t>
                      </a:r>
                    </a:p>
                  </a:txBody>
                  <a:tcPr marL="21904" marR="2190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62488"/>
                  </a:ext>
                </a:extLst>
              </a:tr>
              <a:tr h="8129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dirty="0">
                          <a:effectLst/>
                        </a:rPr>
                        <a:t>INT242</a:t>
                      </a:r>
                    </a:p>
                  </a:txBody>
                  <a:tcPr marL="21904" marR="21904" marT="0" marB="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Beingcert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Certified Cyber Security Professional</a:t>
                      </a:r>
                    </a:p>
                  </a:txBody>
                  <a:tcPr marL="7620" marR="7620" marT="762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Beingcert</a:t>
                      </a:r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 Certified Cyber Security Professional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700" dirty="0">
                          <a:effectLst/>
                        </a:rPr>
                        <a:t>All CAs+ MTE exempted</a:t>
                      </a:r>
                    </a:p>
                  </a:txBody>
                  <a:tcPr marL="21904" marR="2190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7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2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9FC2-DB40-81C8-312A-B71DAEE9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Career prospects of cyber security essentials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421D-53DA-7F82-F4CB-39EFBD27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Information Security Specialist</a:t>
            </a: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Security Analyst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Network Security Administrator</a:t>
            </a: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 Security Consultant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Cybersecurity Specialist</a:t>
            </a: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Government Cybersecurity Roles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Security Administrator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66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B740-3BF4-F0A7-33C2-754336AF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E227-19FB-99B9-5678-B8940B6F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 – 2 0 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 </a:t>
            </a:r>
          </a:p>
          <a:p>
            <a:pPr marL="457200" lvl="1" indent="0" algn="just">
              <a:buNone/>
            </a:pPr>
            <a:r>
              <a:rPr lang="en-US" dirty="0"/>
              <a:t>CYBER SECURITY ESSENTIALS by JAMES GRAHAM, RYAN OLSON, RICK HOWARD, CRC PRESS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457200" lvl="1" indent="0" algn="just">
              <a:buNone/>
            </a:pPr>
            <a:r>
              <a:rPr lang="en-US" i="0" dirty="0">
                <a:solidFill>
                  <a:srgbClr val="292A42"/>
                </a:solidFill>
                <a:effectLst/>
                <a:latin typeface="Open Sans" panose="020B0606030504020204" pitchFamily="34" charset="0"/>
              </a:rPr>
              <a:t>CompTIA Security+ Study Guide: Exam SY0-601, 8th Edition</a:t>
            </a:r>
          </a:p>
          <a:p>
            <a:pPr marL="457200" lvl="1" indent="0" algn="just">
              <a:buNone/>
            </a:pPr>
            <a:r>
              <a:rPr lang="en-US" dirty="0"/>
              <a:t> by MIKE CHAPPLE, DAVID SEIDL, WILEY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5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AA5F-3CD2-2A19-3F13-DCA33B56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36B8-91F4-E050-356F-6F1B6B0F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course students should be able to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 ::illustrate the concept of information security, threats and vulnerabilities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:: identify the basic concept of cryptography and authentication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 :: discuss the security appliances and protocols to secure the networks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 :: analyze how to secure the mobile system and application concept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 ::examine the procedures for incident response , cyber security and physical security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CO6 ::apply the port scanning, socket creation and web crawling using python programming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7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946B-1A14-8B4C-0B7E-DB51413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Outcomes as specific to the particular course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5EAF-E9AD-42B0-FB06-C07B8161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PO1::Apply the knowledge of mathematics, science, engineering fundamentals, </a:t>
            </a:r>
            <a:r>
              <a:rPr lang="en-US" b="1" dirty="0" err="1"/>
              <a:t>andan</a:t>
            </a:r>
            <a:r>
              <a:rPr lang="en-US" b="1" dirty="0"/>
              <a:t> engineering specialization to the solution of complex engineering problems.</a:t>
            </a:r>
          </a:p>
          <a:p>
            <a:r>
              <a:rPr lang="en-US" dirty="0"/>
              <a:t> </a:t>
            </a:r>
            <a:r>
              <a:rPr lang="en-US" b="1" dirty="0"/>
              <a:t>PO2::Identify, formulate, review research literature, and </a:t>
            </a:r>
            <a:r>
              <a:rPr lang="en-US" b="1" dirty="0" err="1"/>
              <a:t>analyse</a:t>
            </a:r>
            <a:r>
              <a:rPr lang="en-US" b="1" dirty="0"/>
              <a:t> complex </a:t>
            </a:r>
            <a:r>
              <a:rPr lang="en-US" b="1" dirty="0" err="1"/>
              <a:t>engineeringproblems</a:t>
            </a:r>
            <a:r>
              <a:rPr lang="en-US" b="1" dirty="0"/>
              <a:t> reaching substantiated conclusions using first principles of mathematics, natural sciences </a:t>
            </a:r>
            <a:r>
              <a:rPr lang="en-US" b="1" dirty="0" err="1"/>
              <a:t>andengineering</a:t>
            </a:r>
            <a:r>
              <a:rPr lang="en-US" b="1" dirty="0"/>
              <a:t> sciences.</a:t>
            </a:r>
          </a:p>
          <a:p>
            <a:r>
              <a:rPr lang="en-US" dirty="0"/>
              <a:t> </a:t>
            </a:r>
            <a:r>
              <a:rPr lang="en-US" b="1" dirty="0"/>
              <a:t>PO3::Design solutions for complex engineering problems and </a:t>
            </a:r>
            <a:r>
              <a:rPr lang="en-US" b="1" dirty="0" err="1"/>
              <a:t>designsystem</a:t>
            </a:r>
            <a:r>
              <a:rPr lang="en-US" b="1" dirty="0"/>
              <a:t> components or processes that meet the specified needs with appropriate consideration for </a:t>
            </a:r>
            <a:r>
              <a:rPr lang="en-US" b="1" dirty="0" err="1"/>
              <a:t>thepublic</a:t>
            </a:r>
            <a:r>
              <a:rPr lang="en-US" b="1" dirty="0"/>
              <a:t> health and safety, and the cultural, societal, and environmental considerations.</a:t>
            </a:r>
          </a:p>
          <a:p>
            <a:r>
              <a:rPr lang="en-US" dirty="0"/>
              <a:t> </a:t>
            </a:r>
            <a:r>
              <a:rPr lang="en-US" b="1" dirty="0"/>
              <a:t>PO4::Use research-based knowledge and research methods including design of experiments, analysis and interpretation of data, and synthesis of the information to provide valid conclusions.</a:t>
            </a:r>
            <a:r>
              <a:rPr lang="en-US" dirty="0"/>
              <a:t> </a:t>
            </a:r>
          </a:p>
          <a:p>
            <a:r>
              <a:rPr lang="en-US" b="1" dirty="0"/>
              <a:t>PO5::Create, select, and apply appropriate techniques, resources, and </a:t>
            </a:r>
            <a:r>
              <a:rPr lang="en-US" b="1" dirty="0" err="1"/>
              <a:t>modernengineering</a:t>
            </a:r>
            <a:r>
              <a:rPr lang="en-US" b="1" dirty="0"/>
              <a:t> and IT tools including prediction and modelling to complex engineering activities with </a:t>
            </a:r>
            <a:r>
              <a:rPr lang="en-US" b="1" dirty="0" err="1"/>
              <a:t>anunderstanding</a:t>
            </a:r>
            <a:r>
              <a:rPr lang="en-US" b="1" dirty="0"/>
              <a:t> of the limitations.</a:t>
            </a:r>
          </a:p>
          <a:p>
            <a:r>
              <a:rPr lang="en-US" dirty="0"/>
              <a:t> </a:t>
            </a:r>
            <a:r>
              <a:rPr lang="en-US" b="1" dirty="0"/>
              <a:t>PO6::Apply reasoning informed by the contextual knowledge to assess </a:t>
            </a:r>
            <a:r>
              <a:rPr lang="en-US" b="1" dirty="0" err="1"/>
              <a:t>societal,health</a:t>
            </a:r>
            <a:r>
              <a:rPr lang="en-US" b="1" dirty="0"/>
              <a:t>, safety, legal and cultural issues and the consequent responsibilities relevant to the </a:t>
            </a:r>
            <a:r>
              <a:rPr lang="en-US" b="1" dirty="0" err="1"/>
              <a:t>professionalengineering</a:t>
            </a:r>
            <a:r>
              <a:rPr lang="en-US" b="1" dirty="0"/>
              <a:t> practice.</a:t>
            </a:r>
          </a:p>
          <a:p>
            <a:r>
              <a:rPr lang="en-US" dirty="0"/>
              <a:t> </a:t>
            </a:r>
            <a:r>
              <a:rPr lang="en-US" b="1" dirty="0"/>
              <a:t>PO7::Understand the impact of the professional engineering solutions </a:t>
            </a:r>
            <a:r>
              <a:rPr lang="en-US" b="1" dirty="0" err="1"/>
              <a:t>insocietal</a:t>
            </a:r>
            <a:r>
              <a:rPr lang="en-US" b="1" dirty="0"/>
              <a:t> and environmental contexts, and demonstrate the knowledge of, and need for </a:t>
            </a:r>
            <a:r>
              <a:rPr lang="en-US" b="1" dirty="0" err="1"/>
              <a:t>sustainabledevelopment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44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0CC5-0ADB-4E21-829F-2A7F1572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Outcomes as specific to the particular course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F73A-D00C-429A-B64C-0A6F79DF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PO8::Apply ethical principles and commit to professional ethics and responsibilities and norms of </a:t>
            </a:r>
            <a:r>
              <a:rPr lang="en-US" b="1" dirty="0" err="1"/>
              <a:t>theengineering</a:t>
            </a:r>
            <a:r>
              <a:rPr lang="en-US" b="1" dirty="0"/>
              <a:t> practice.</a:t>
            </a:r>
          </a:p>
          <a:p>
            <a:r>
              <a:rPr lang="en-US" dirty="0"/>
              <a:t> </a:t>
            </a:r>
            <a:r>
              <a:rPr lang="en-US" b="1" dirty="0"/>
              <a:t>PO9::Function effectively as an individual, and as a member or leader in </a:t>
            </a:r>
            <a:r>
              <a:rPr lang="en-US" b="1" dirty="0" err="1"/>
              <a:t>diverseteams</a:t>
            </a:r>
            <a:r>
              <a:rPr lang="en-US" b="1" dirty="0"/>
              <a:t>, and in multidisciplinary settings</a:t>
            </a:r>
          </a:p>
          <a:p>
            <a:r>
              <a:rPr lang="en-US" dirty="0"/>
              <a:t> </a:t>
            </a:r>
            <a:r>
              <a:rPr lang="en-US" b="1" dirty="0"/>
              <a:t>PO10::Communicate effectively on complex engineering activities with the </a:t>
            </a:r>
            <a:r>
              <a:rPr lang="en-US" b="1" dirty="0" err="1"/>
              <a:t>engineeringcommunity</a:t>
            </a:r>
            <a:r>
              <a:rPr lang="en-US" b="1" dirty="0"/>
              <a:t> and with society at large, such as, being able to comprehend and write effective reports </a:t>
            </a:r>
            <a:r>
              <a:rPr lang="en-US" b="1" dirty="0" err="1"/>
              <a:t>anddesign</a:t>
            </a:r>
            <a:r>
              <a:rPr lang="en-US" b="1" dirty="0"/>
              <a:t> documentation, make effective presentations, and give and receive clear instructions.</a:t>
            </a:r>
          </a:p>
          <a:p>
            <a:r>
              <a:rPr lang="en-US" b="1" dirty="0"/>
              <a:t>PO11::Demonstrate knowledge and understanding of the engineering </a:t>
            </a:r>
            <a:r>
              <a:rPr lang="en-US" b="1" dirty="0" err="1"/>
              <a:t>andmanagement</a:t>
            </a:r>
            <a:r>
              <a:rPr lang="en-US" b="1" dirty="0"/>
              <a:t> principles and apply these to one’s own work, as a member and leader in a team, to </a:t>
            </a:r>
            <a:r>
              <a:rPr lang="en-US" b="1" dirty="0" err="1"/>
              <a:t>manageprojects</a:t>
            </a:r>
            <a:r>
              <a:rPr lang="en-US" b="1" dirty="0"/>
              <a:t> and in multidisciplinary environments.</a:t>
            </a:r>
          </a:p>
          <a:p>
            <a:r>
              <a:rPr lang="en-US" dirty="0"/>
              <a:t> </a:t>
            </a:r>
            <a:r>
              <a:rPr lang="en-US" b="1" dirty="0"/>
              <a:t>PO12::Recognize the need for, and have the preparation and ability to engage in </a:t>
            </a:r>
            <a:r>
              <a:rPr lang="en-US" b="1" dirty="0" err="1"/>
              <a:t>independentand</a:t>
            </a:r>
            <a:r>
              <a:rPr lang="en-US" b="1" dirty="0"/>
              <a:t> lifelong learning in the broadest context of technological change.</a:t>
            </a: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19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55CE-FF05-3B04-A096-4AF76D7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Revised Bloom’s Taxonomy</a:t>
            </a:r>
            <a:endParaRPr lang="en-IN" dirty="0"/>
          </a:p>
        </p:txBody>
      </p:sp>
      <p:pic>
        <p:nvPicPr>
          <p:cNvPr id="4" name="Picture 2" descr="revised Bloom's Taxonomy">
            <a:extLst>
              <a:ext uri="{FF2B5EF4-FFF2-40B4-BE49-F238E27FC236}">
                <a16:creationId xmlns:a16="http://schemas.microsoft.com/office/drawing/2014/main" id="{C74DD5E7-6984-2189-7791-C69E33DF91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/>
          <a:stretch/>
        </p:blipFill>
        <p:spPr bwMode="auto">
          <a:xfrm>
            <a:off x="2142565" y="1771465"/>
            <a:ext cx="7001435" cy="39489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2CE2-B28A-0EAC-BB8B-650936D0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IN" b="1" dirty="0"/>
              <a:t>STAR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D904-2960-006F-1CF1-51A1861C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0412" cy="211884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course is considered as a Star course because it has direct contribution to the placements of students. It focuses on necessary skills required for various job profiles in a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66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019C-A16A-F134-F3AF-2BE3708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9" y="365125"/>
            <a:ext cx="2626659" cy="50316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CCB32-ACD8-0F73-2B1A-CACD9CCB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917" y="365125"/>
            <a:ext cx="7691717" cy="61277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I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roles and security controls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security roles, security control and framework types, threat actor types and attack Vectors, Threat Intelligence Sources.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security assessments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assess organizational security with network reconnaissance tools, security concerns with general vulnerability types, vulnerability scanning techniques, penetration testing concepts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engineering and malware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engineering techniques, indicators of malware-based attacks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II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cryptographic concepts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cryptographic ciphers, cryptographic modes of operation, summarize cryptographic use cases and weaknesses, cryptographic technologies, digital certificates and certificate authorities, PKI management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controls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authentication design concepts, knowledge-based authentication, authentication technologies, biometrics authentication concepts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III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network designs and protocols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secure network designs, secure switching and routing, secure wireless infrastructure, load balancers, network operations protocols, application protocols, remote access protocols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security appliances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firewalls and proxy servers, network security monitoring, use of SIEM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75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F809-7027-61E4-4A77-CF2B548E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2" y="1656042"/>
            <a:ext cx="2980765" cy="29069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B157-DB9C-C36F-3B64-49ACFE87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52" y="493058"/>
            <a:ext cx="7481047" cy="6140823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IV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mobile solutions 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device management, secure mobile device connections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application concepts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indicators of application attacks, indicators of web application attacks, secure coding practices, secure script environments, deployment and automation concepts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privacy and protection concepts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privacy and data sensitivity concepts, privacy and data protection controls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V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Incident response 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incident response procedures, utilize appropriate data sources for incident response, apply mitigation controls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security Resilience 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redundancy strategies, implement backup strategies, cyber security resiliency strategies, physical site security controls, physical host security controls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VI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security programming with python 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to python and working on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windows platforms, raw socket basics, socket libraries and functionality, programming server and clients,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arp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port scanner program in python, identifying live host over a network using python, creating backdoor using python, automating tools using python, web crawler program in python, programming wire and wireless packet sniffer in 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7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1376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Söhne</vt:lpstr>
      <vt:lpstr>Stencil</vt:lpstr>
      <vt:lpstr>Times New Roman</vt:lpstr>
      <vt:lpstr>Office Theme</vt:lpstr>
      <vt:lpstr>      INT 242 Cyber Security Essentials  Lecture 0 </vt:lpstr>
      <vt:lpstr>Course details</vt:lpstr>
      <vt:lpstr>Course Outcomes</vt:lpstr>
      <vt:lpstr>Program Outcomes as specific to the particular course</vt:lpstr>
      <vt:lpstr>Program Outcomes as specific to the particular course</vt:lpstr>
      <vt:lpstr>Revised Bloom’s Taxonomy</vt:lpstr>
      <vt:lpstr>STAR COURSE</vt:lpstr>
      <vt:lpstr>The course  contents</vt:lpstr>
      <vt:lpstr>The course  contents</vt:lpstr>
      <vt:lpstr>List of Practicals / Experiments: </vt:lpstr>
      <vt:lpstr>Relevant References(Resources):</vt:lpstr>
      <vt:lpstr>PowerPoint Presentation</vt:lpstr>
      <vt:lpstr>PowerPoint Presentation</vt:lpstr>
      <vt:lpstr>Course Assessment Model</vt:lpstr>
      <vt:lpstr>Recommended MOOCs course</vt:lpstr>
      <vt:lpstr>Career prospects of cyber security essentials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 242 Cyber Security Essentials  Lecture 0</dc:title>
  <dc:creator>Harpreet Kaur</dc:creator>
  <cp:lastModifiedBy>Lenovo</cp:lastModifiedBy>
  <cp:revision>8</cp:revision>
  <dcterms:created xsi:type="dcterms:W3CDTF">2023-07-27T04:11:46Z</dcterms:created>
  <dcterms:modified xsi:type="dcterms:W3CDTF">2024-01-09T11:09:27Z</dcterms:modified>
</cp:coreProperties>
</file>