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3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3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3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0" r:id="rId1"/>
  </p:sldMasterIdLst>
  <p:notesMasterIdLst>
    <p:notesMasterId r:id="rId2"/>
  </p:notes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2" r:id="rId38"/>
    <p:sldId id="323" r:id="rId39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1471" autoAdjust="0"/>
    <p:restoredTop sz="87814" autoAdjust="0"/>
  </p:normalViewPr>
  <p:slideViewPr>
    <p:cSldViewPr snapToGrid="0">
      <p:cViewPr varScale="1">
        <p:scale>
          <a:sx n="64" d="100"/>
          <a:sy n="64" d="100"/>
        </p:scale>
        <p:origin x="112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tableStyles" Target="tableStyle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4DC8A-0269-4B0F-8D7C-B3EBE05B7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09164-3635-4F57-BDFF-F431FDAAB3E9}">
      <dgm:prSet custT="1"/>
      <dgm:spPr>
        <a:solidFill>
          <a:srgbClr val="C00000"/>
        </a:solidFill>
      </dgm:spPr>
      <dgm:t>
        <a:bodyPr/>
        <a:lstStyle/>
        <a:p>
          <a:pPr rtl="0"/>
          <a:r>
            <a:rPr lang="en-US" sz="1800" b="1" dirty="0"/>
            <a:t>Factors</a:t>
          </a:r>
        </a:p>
      </dgm:t>
    </dgm:pt>
    <dgm:pt modelId="{833CA28A-3165-410C-BF45-14916C23568F}" type="par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360FEAA3-D3E1-417D-A2A2-9AE39EF02038}" type="sib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FAF7CFB3-57C5-4795-B005-90CD8A96058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lang="en-US" sz="1600" b="0" i="0" u="none" dirty="0"/>
            <a:t>Number of factors</a:t>
          </a:r>
          <a:endParaRPr lang="en-US" sz="1600" b="1" dirty="0">
            <a:solidFill>
              <a:schemeClr val="tx1"/>
            </a:solidFill>
          </a:endParaRPr>
        </a:p>
      </dgm:t>
    </dgm:pt>
    <dgm:pt modelId="{0BC94A4F-36F0-4887-B9B6-848F252A3355}" type="sib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603BE217-A074-45C2-AED4-344CA0F2B151}" type="par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A93A460D-6533-474D-8F5E-705D34A1DEDB}">
      <dgm:prSet custT="1"/>
      <dgm:spPr>
        <a:solidFill>
          <a:srgbClr val="C00000"/>
        </a:solidFill>
      </dgm:spPr>
      <dgm:t>
        <a:bodyPr/>
        <a:lstStyle/>
        <a:p>
          <a:r>
            <a:rPr lang="en-US" sz="1800" b="1" dirty="0"/>
            <a:t>LCM &amp;amp; HCF</a:t>
          </a:r>
        </a:p>
      </dgm:t>
    </dgm:pt>
    <dgm:pt modelId="{2D5DD503-6AEA-4148-BB8E-F900A692E0FC}" type="parTrans" cxnId="{C2448029-FAA2-4CA3-B95F-06E4E720F9D0}">
      <dgm:prSet/>
      <dgm:spPr/>
      <dgm:t>
        <a:bodyPr/>
        <a:lstStyle/>
        <a:p>
          <a:endParaRPr lang="en-US" sz="1600" b="1"/>
        </a:p>
      </dgm:t>
    </dgm:pt>
    <dgm:pt modelId="{91016031-F385-4777-ADB9-ED885133744D}" type="sibTrans" cxnId="{C2448029-FAA2-4CA3-B95F-06E4E720F9D0}">
      <dgm:prSet/>
      <dgm:spPr/>
      <dgm:t>
        <a:bodyPr/>
        <a:lstStyle/>
        <a:p>
          <a:endParaRPr lang="en-US" sz="1600" b="1"/>
        </a:p>
      </dgm:t>
    </dgm:pt>
    <dgm:pt modelId="{DFED864B-A739-456A-8534-C6C8EB979D13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0" dirty="0">
              <a:solidFill>
                <a:schemeClr val="tx1"/>
              </a:solidFill>
            </a:rPr>
            <a:t>Prime Factorization Method</a:t>
          </a:r>
        </a:p>
      </dgm:t>
    </dgm:pt>
    <dgm:pt modelId="{524F6555-8CED-4DF6-9F22-E7176FFBB8BB}" type="parTrans" cxnId="{32BDE6F5-C34F-4A25-BB97-89C2EF30BD26}">
      <dgm:prSet/>
      <dgm:spPr/>
      <dgm:t>
        <a:bodyPr/>
        <a:lstStyle/>
        <a:p>
          <a:endParaRPr lang="en-US" sz="1600" b="1"/>
        </a:p>
      </dgm:t>
    </dgm:pt>
    <dgm:pt modelId="{C4695EBB-0B92-4FAB-967E-470CEED3C7BC}" type="sibTrans" cxnId="{32BDE6F5-C34F-4A25-BB97-89C2EF30BD26}">
      <dgm:prSet/>
      <dgm:spPr/>
      <dgm:t>
        <a:bodyPr/>
        <a:lstStyle/>
        <a:p>
          <a:endParaRPr lang="en-US" sz="1600" b="1"/>
        </a:p>
      </dgm:t>
    </dgm:pt>
    <dgm:pt modelId="{04E66572-11C9-4756-8B78-18AE1810FF07}">
      <dgm:prSet custT="1"/>
      <dgm:spPr/>
      <dgm:t>
        <a:bodyPr/>
        <a:lstStyle/>
        <a:p>
          <a:r>
            <a:rPr lang="en-US" sz="1600" b="0" i="0" u="none" dirty="0"/>
            <a:t>Sum of factors</a:t>
          </a:r>
          <a:endParaRPr lang="en-US" sz="1600" dirty="0"/>
        </a:p>
      </dgm:t>
    </dgm:pt>
    <dgm:pt modelId="{E82790B0-8E0E-4583-B2C8-99EEB27D8C96}" type="parTrans" cxnId="{42F62DA2-5D53-490F-B045-122441D73385}">
      <dgm:prSet/>
      <dgm:spPr/>
      <dgm:t>
        <a:bodyPr/>
        <a:lstStyle/>
        <a:p>
          <a:endParaRPr lang="en-US"/>
        </a:p>
      </dgm:t>
    </dgm:pt>
    <dgm:pt modelId="{F26B7BBB-1869-4009-A133-E936A47CCD76}" type="sibTrans" cxnId="{42F62DA2-5D53-490F-B045-122441D73385}">
      <dgm:prSet/>
      <dgm:spPr/>
      <dgm:t>
        <a:bodyPr/>
        <a:lstStyle/>
        <a:p>
          <a:endParaRPr lang="en-US"/>
        </a:p>
      </dgm:t>
    </dgm:pt>
    <dgm:pt modelId="{B6C5EA45-8FBE-4A07-B029-3177C1F2C37F}">
      <dgm:prSet custT="1"/>
      <dgm:spPr/>
      <dgm:t>
        <a:bodyPr/>
        <a:lstStyle/>
        <a:p>
          <a:r>
            <a:rPr lang="en-US" sz="1600" b="0" i="0" u="none" dirty="0"/>
            <a:t>Product of factors</a:t>
          </a:r>
          <a:endParaRPr lang="en-US" sz="1600" dirty="0"/>
        </a:p>
      </dgm:t>
    </dgm:pt>
    <dgm:pt modelId="{E7E573F2-2922-479E-A936-6949D624CEA9}" type="parTrans" cxnId="{2C1F8638-F097-4E15-9D6C-A7580EF7B811}">
      <dgm:prSet/>
      <dgm:spPr/>
      <dgm:t>
        <a:bodyPr/>
        <a:lstStyle/>
        <a:p>
          <a:endParaRPr lang="en-US"/>
        </a:p>
      </dgm:t>
    </dgm:pt>
    <dgm:pt modelId="{6744741F-2723-436F-84FB-9996438EBA78}" type="sibTrans" cxnId="{2C1F8638-F097-4E15-9D6C-A7580EF7B811}">
      <dgm:prSet/>
      <dgm:spPr/>
      <dgm:t>
        <a:bodyPr/>
        <a:lstStyle/>
        <a:p>
          <a:endParaRPr lang="en-US"/>
        </a:p>
      </dgm:t>
    </dgm:pt>
    <dgm:pt modelId="{B3E596C9-A3C8-493E-8F65-21F1B44CDB92}">
      <dgm:prSet custT="1"/>
      <dgm:spPr/>
      <dgm:t>
        <a:bodyPr/>
        <a:lstStyle/>
        <a:p>
          <a:r>
            <a:rPr lang="en-US" sz="1600" b="0" i="0" u="none" dirty="0"/>
            <a:t>Number of odd and even factors</a:t>
          </a:r>
          <a:endParaRPr lang="en-US" sz="1600" dirty="0"/>
        </a:p>
      </dgm:t>
    </dgm:pt>
    <dgm:pt modelId="{A038D7FA-D36D-447B-AE89-6839EE01D6FB}" type="parTrans" cxnId="{90D0AE7C-D8E0-4704-BFF8-5989C306D54F}">
      <dgm:prSet/>
      <dgm:spPr/>
      <dgm:t>
        <a:bodyPr/>
        <a:lstStyle/>
        <a:p>
          <a:endParaRPr lang="en-US"/>
        </a:p>
      </dgm:t>
    </dgm:pt>
    <dgm:pt modelId="{71672C9A-49C9-4B5B-B813-01610ACFEB0D}" type="sibTrans" cxnId="{90D0AE7C-D8E0-4704-BFF8-5989C306D54F}">
      <dgm:prSet/>
      <dgm:spPr/>
      <dgm:t>
        <a:bodyPr/>
        <a:lstStyle/>
        <a:p>
          <a:endParaRPr lang="en-US"/>
        </a:p>
      </dgm:t>
    </dgm:pt>
    <dgm:pt modelId="{897304BF-45D7-45BE-A9F1-362DD2AF058B}">
      <dgm:prSet custT="1"/>
      <dgm:spPr/>
      <dgm:t>
        <a:bodyPr/>
        <a:lstStyle/>
        <a:p>
          <a:r>
            <a:rPr lang="en-US" sz="1600" b="0" i="0" u="none" dirty="0"/>
            <a:t>Problems related to same and different remainders</a:t>
          </a:r>
          <a:endParaRPr lang="en-US" sz="1600" b="0" dirty="0"/>
        </a:p>
      </dgm:t>
    </dgm:pt>
    <dgm:pt modelId="{912B29A3-58AE-4B8A-9C92-CD200DABA308}" type="parTrans" cxnId="{1984D244-478F-47DB-AAA2-BB6251598ACB}">
      <dgm:prSet/>
      <dgm:spPr/>
      <dgm:t>
        <a:bodyPr/>
        <a:lstStyle/>
        <a:p>
          <a:endParaRPr lang="en-US"/>
        </a:p>
      </dgm:t>
    </dgm:pt>
    <dgm:pt modelId="{2B2E7EF7-5D5F-42CD-A072-6401F26D6472}" type="sibTrans" cxnId="{1984D244-478F-47DB-AAA2-BB6251598ACB}">
      <dgm:prSet/>
      <dgm:spPr/>
      <dgm:t>
        <a:bodyPr/>
        <a:lstStyle/>
        <a:p>
          <a:endParaRPr lang="en-US"/>
        </a:p>
      </dgm:t>
    </dgm:pt>
    <dgm:pt modelId="{66354A82-7761-47AC-B946-0F0CCF070FDD}">
      <dgm:prSet custT="1"/>
      <dgm:spPr/>
      <dgm:t>
        <a:bodyPr/>
        <a:lstStyle/>
        <a:p>
          <a:r>
            <a:rPr lang="en-US" sz="1600" b="0" i="0" u="none" dirty="0"/>
            <a:t>Data Sufficiency on related topic</a:t>
          </a:r>
          <a:endParaRPr lang="en-US" sz="1600" b="0" dirty="0"/>
        </a:p>
      </dgm:t>
    </dgm:pt>
    <dgm:pt modelId="{EE509B31-C6B8-4190-A8ED-FCC3127C205F}" type="parTrans" cxnId="{5DD31BC8-CC12-44C8-8213-63EA8F40955D}">
      <dgm:prSet/>
      <dgm:spPr/>
      <dgm:t>
        <a:bodyPr/>
        <a:lstStyle/>
        <a:p>
          <a:endParaRPr lang="en-US"/>
        </a:p>
      </dgm:t>
    </dgm:pt>
    <dgm:pt modelId="{AA74398D-10B4-46BC-B328-DEB6BA672EA1}" type="sibTrans" cxnId="{5DD31BC8-CC12-44C8-8213-63EA8F40955D}">
      <dgm:prSet/>
      <dgm:spPr/>
      <dgm:t>
        <a:bodyPr/>
        <a:lstStyle/>
        <a:p>
          <a:endParaRPr lang="en-US"/>
        </a:p>
      </dgm:t>
    </dgm:pt>
    <dgm:pt modelId="{F3F4FECC-291D-411A-BB49-C17D53750C0D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0" dirty="0">
              <a:solidFill>
                <a:schemeClr val="tx1"/>
              </a:solidFill>
            </a:rPr>
            <a:t>Relation b/w LCM &amp;amp; HCF</a:t>
          </a:r>
        </a:p>
      </dgm:t>
    </dgm:pt>
    <dgm:pt modelId="{91156BD4-7039-4ED5-B9DC-A938546A38A2}" type="parTrans" cxnId="{27EBF799-324B-422A-8177-275D96A41231}">
      <dgm:prSet/>
      <dgm:spPr/>
      <dgm:t>
        <a:bodyPr/>
        <a:lstStyle/>
        <a:p>
          <a:endParaRPr lang="en-IN"/>
        </a:p>
      </dgm:t>
    </dgm:pt>
    <dgm:pt modelId="{D14F9CA6-DD4C-4932-B77F-405C4C942BAF}" type="sibTrans" cxnId="{27EBF799-324B-422A-8177-275D96A41231}">
      <dgm:prSet/>
      <dgm:spPr/>
      <dgm:t>
        <a:bodyPr/>
        <a:lstStyle/>
        <a:p>
          <a:endParaRPr lang="en-IN"/>
        </a:p>
      </dgm:t>
    </dgm:pt>
    <dgm:pt modelId="{9003AC3B-56CD-448D-A2D6-CA9F9F7F936C}" type="pres">
      <dgm:prSet presAssocID="{57E4DC8A-0269-4B0F-8D7C-B3EBE05B75BF}" presName="linear" presStyleCnt="0">
        <dgm:presLayoutVars>
          <dgm:animLvl val="lvl"/>
          <dgm:resizeHandles val="exact"/>
        </dgm:presLayoutVars>
      </dgm:prSet>
      <dgm:spPr/>
    </dgm:pt>
    <dgm:pt modelId="{CF2162E2-F605-4392-95A6-28E093478E07}" type="pres">
      <dgm:prSet presAssocID="{60B09164-3635-4F57-BDFF-F431FDAAB3E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C68B03-0334-457A-8587-2A4C6D020BB0}" type="pres">
      <dgm:prSet presAssocID="{60B09164-3635-4F57-BDFF-F431FDAAB3E9}" presName="childText" presStyleLbl="revTx" presStyleIdx="0" presStyleCnt="2">
        <dgm:presLayoutVars>
          <dgm:bulletEnabled val="1"/>
        </dgm:presLayoutVars>
      </dgm:prSet>
      <dgm:spPr/>
    </dgm:pt>
    <dgm:pt modelId="{BB3BB3A9-0412-45E0-8CCF-67B6614085B9}" type="pres">
      <dgm:prSet presAssocID="{A93A460D-6533-474D-8F5E-705D34A1DED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FDF814C-2768-4921-BF54-9445D2077E68}" type="pres">
      <dgm:prSet presAssocID="{A93A460D-6533-474D-8F5E-705D34A1DED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1814F06-C1BF-4E3E-ADA1-AB78B536741B}" type="presOf" srcId="{B6C5EA45-8FBE-4A07-B029-3177C1F2C37F}" destId="{38C68B03-0334-457A-8587-2A4C6D020BB0}" srcOrd="0" destOrd="2" presId="urn:microsoft.com/office/officeart/2005/8/layout/vList2"/>
    <dgm:cxn modelId="{A2CF4C0F-C590-4923-9EE4-FF8E4DD4D063}" type="presOf" srcId="{60B09164-3635-4F57-BDFF-F431FDAAB3E9}" destId="{CF2162E2-F605-4392-95A6-28E093478E07}" srcOrd="0" destOrd="0" presId="urn:microsoft.com/office/officeart/2005/8/layout/vList2"/>
    <dgm:cxn modelId="{C2448029-FAA2-4CA3-B95F-06E4E720F9D0}" srcId="{57E4DC8A-0269-4B0F-8D7C-B3EBE05B75BF}" destId="{A93A460D-6533-474D-8F5E-705D34A1DEDB}" srcOrd="1" destOrd="0" parTransId="{2D5DD503-6AEA-4148-BB8E-F900A692E0FC}" sibTransId="{91016031-F385-4777-ADB9-ED885133744D}"/>
    <dgm:cxn modelId="{4480962B-05AC-4EDF-B45B-FD103BB61AEC}" type="presOf" srcId="{897304BF-45D7-45BE-A9F1-362DD2AF058B}" destId="{AFDF814C-2768-4921-BF54-9445D2077E68}" srcOrd="0" destOrd="2" presId="urn:microsoft.com/office/officeart/2005/8/layout/vList2"/>
    <dgm:cxn modelId="{7FDB642E-F756-4AAF-A6E0-CD2C01117B54}" type="presOf" srcId="{66354A82-7761-47AC-B946-0F0CCF070FDD}" destId="{AFDF814C-2768-4921-BF54-9445D2077E68}" srcOrd="0" destOrd="3" presId="urn:microsoft.com/office/officeart/2005/8/layout/vList2"/>
    <dgm:cxn modelId="{2C1F8638-F097-4E15-9D6C-A7580EF7B811}" srcId="{60B09164-3635-4F57-BDFF-F431FDAAB3E9}" destId="{B6C5EA45-8FBE-4A07-B029-3177C1F2C37F}" srcOrd="2" destOrd="0" parTransId="{E7E573F2-2922-479E-A936-6949D624CEA9}" sibTransId="{6744741F-2723-436F-84FB-9996438EBA78}"/>
    <dgm:cxn modelId="{07388260-2090-462C-800C-F41B9471FDCF}" type="presOf" srcId="{DFED864B-A739-456A-8534-C6C8EB979D13}" destId="{AFDF814C-2768-4921-BF54-9445D2077E68}" srcOrd="0" destOrd="0" presId="urn:microsoft.com/office/officeart/2005/8/layout/vList2"/>
    <dgm:cxn modelId="{1984D244-478F-47DB-AAA2-BB6251598ACB}" srcId="{A93A460D-6533-474D-8F5E-705D34A1DEDB}" destId="{897304BF-45D7-45BE-A9F1-362DD2AF058B}" srcOrd="2" destOrd="0" parTransId="{912B29A3-58AE-4B8A-9C92-CD200DABA308}" sibTransId="{2B2E7EF7-5D5F-42CD-A072-6401F26D6472}"/>
    <dgm:cxn modelId="{8BEEE969-536A-4F86-9472-9FF6CCD09145}" srcId="{60B09164-3635-4F57-BDFF-F431FDAAB3E9}" destId="{FAF7CFB3-57C5-4795-B005-90CD8A960588}" srcOrd="0" destOrd="0" parTransId="{603BE217-A074-45C2-AED4-344CA0F2B151}" sibTransId="{0BC94A4F-36F0-4887-B9B6-848F252A3355}"/>
    <dgm:cxn modelId="{507E716D-525C-4F76-97A6-933F3A3AC819}" type="presOf" srcId="{B3E596C9-A3C8-493E-8F65-21F1B44CDB92}" destId="{38C68B03-0334-457A-8587-2A4C6D020BB0}" srcOrd="0" destOrd="3" presId="urn:microsoft.com/office/officeart/2005/8/layout/vList2"/>
    <dgm:cxn modelId="{750AA870-6F8C-4AD6-ADBD-A9A876472E7C}" type="presOf" srcId="{57E4DC8A-0269-4B0F-8D7C-B3EBE05B75BF}" destId="{9003AC3B-56CD-448D-A2D6-CA9F9F7F936C}" srcOrd="0" destOrd="0" presId="urn:microsoft.com/office/officeart/2005/8/layout/vList2"/>
    <dgm:cxn modelId="{59D4F175-BB91-4D27-837E-423A8DA361DD}" type="presOf" srcId="{A93A460D-6533-474D-8F5E-705D34A1DEDB}" destId="{BB3BB3A9-0412-45E0-8CCF-67B6614085B9}" srcOrd="0" destOrd="0" presId="urn:microsoft.com/office/officeart/2005/8/layout/vList2"/>
    <dgm:cxn modelId="{90D0AE7C-D8E0-4704-BFF8-5989C306D54F}" srcId="{60B09164-3635-4F57-BDFF-F431FDAAB3E9}" destId="{B3E596C9-A3C8-493E-8F65-21F1B44CDB92}" srcOrd="3" destOrd="0" parTransId="{A038D7FA-D36D-447B-AE89-6839EE01D6FB}" sibTransId="{71672C9A-49C9-4B5B-B813-01610ACFEB0D}"/>
    <dgm:cxn modelId="{27EBF799-324B-422A-8177-275D96A41231}" srcId="{A93A460D-6533-474D-8F5E-705D34A1DEDB}" destId="{F3F4FECC-291D-411A-BB49-C17D53750C0D}" srcOrd="1" destOrd="0" parTransId="{91156BD4-7039-4ED5-B9DC-A938546A38A2}" sibTransId="{D14F9CA6-DD4C-4932-B77F-405C4C942BAF}"/>
    <dgm:cxn modelId="{42F62DA2-5D53-490F-B045-122441D73385}" srcId="{60B09164-3635-4F57-BDFF-F431FDAAB3E9}" destId="{04E66572-11C9-4756-8B78-18AE1810FF07}" srcOrd="1" destOrd="0" parTransId="{E82790B0-8E0E-4583-B2C8-99EEB27D8C96}" sibTransId="{F26B7BBB-1869-4009-A133-E936A47CCD76}"/>
    <dgm:cxn modelId="{BAF7A3A6-711A-4463-BF16-FBEC50583E8D}" type="presOf" srcId="{FAF7CFB3-57C5-4795-B005-90CD8A960588}" destId="{38C68B03-0334-457A-8587-2A4C6D020BB0}" srcOrd="0" destOrd="0" presId="urn:microsoft.com/office/officeart/2005/8/layout/vList2"/>
    <dgm:cxn modelId="{DE3ACBB0-B02A-4C2C-A572-CAD234723978}" type="presOf" srcId="{04E66572-11C9-4756-8B78-18AE1810FF07}" destId="{38C68B03-0334-457A-8587-2A4C6D020BB0}" srcOrd="0" destOrd="1" presId="urn:microsoft.com/office/officeart/2005/8/layout/vList2"/>
    <dgm:cxn modelId="{612F73BD-9AA8-4BE7-8A26-180D0F8709C5}" srcId="{57E4DC8A-0269-4B0F-8D7C-B3EBE05B75BF}" destId="{60B09164-3635-4F57-BDFF-F431FDAAB3E9}" srcOrd="0" destOrd="0" parTransId="{833CA28A-3165-410C-BF45-14916C23568F}" sibTransId="{360FEAA3-D3E1-417D-A2A2-9AE39EF02038}"/>
    <dgm:cxn modelId="{5DD31BC8-CC12-44C8-8213-63EA8F40955D}" srcId="{A93A460D-6533-474D-8F5E-705D34A1DEDB}" destId="{66354A82-7761-47AC-B946-0F0CCF070FDD}" srcOrd="3" destOrd="0" parTransId="{EE509B31-C6B8-4190-A8ED-FCC3127C205F}" sibTransId="{AA74398D-10B4-46BC-B328-DEB6BA672EA1}"/>
    <dgm:cxn modelId="{A1FE24EC-8164-49D0-A487-606E096B3013}" type="presOf" srcId="{F3F4FECC-291D-411A-BB49-C17D53750C0D}" destId="{AFDF814C-2768-4921-BF54-9445D2077E68}" srcOrd="0" destOrd="1" presId="urn:microsoft.com/office/officeart/2005/8/layout/vList2"/>
    <dgm:cxn modelId="{32BDE6F5-C34F-4A25-BB97-89C2EF30BD26}" srcId="{A93A460D-6533-474D-8F5E-705D34A1DEDB}" destId="{DFED864B-A739-456A-8534-C6C8EB979D13}" srcOrd="0" destOrd="0" parTransId="{524F6555-8CED-4DF6-9F22-E7176FFBB8BB}" sibTransId="{C4695EBB-0B92-4FAB-967E-470CEED3C7BC}"/>
    <dgm:cxn modelId="{233B27B2-A1B1-4DCF-873E-BEEB2A9F0B83}" type="presParOf" srcId="{9003AC3B-56CD-448D-A2D6-CA9F9F7F936C}" destId="{CF2162E2-F605-4392-95A6-28E093478E07}" srcOrd="0" destOrd="0" presId="urn:microsoft.com/office/officeart/2005/8/layout/vList2"/>
    <dgm:cxn modelId="{06377476-DD15-4AA3-9ECF-E7F8345A419F}" type="presParOf" srcId="{9003AC3B-56CD-448D-A2D6-CA9F9F7F936C}" destId="{38C68B03-0334-457A-8587-2A4C6D020BB0}" srcOrd="1" destOrd="0" presId="urn:microsoft.com/office/officeart/2005/8/layout/vList2"/>
    <dgm:cxn modelId="{148A99F6-3A99-4923-83AA-C1A8237B2977}" type="presParOf" srcId="{9003AC3B-56CD-448D-A2D6-CA9F9F7F936C}" destId="{BB3BB3A9-0412-45E0-8CCF-67B6614085B9}" srcOrd="2" destOrd="0" presId="urn:microsoft.com/office/officeart/2005/8/layout/vList2"/>
    <dgm:cxn modelId="{4984B57B-0C6E-472B-A2C6-FA13291DE5FD}" type="presParOf" srcId="{9003AC3B-56CD-448D-A2D6-CA9F9F7F936C}" destId="{AFDF814C-2768-4921-BF54-9445D2077E68}" srcOrd="3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2162E2-F605-4392-95A6-28E093478E07}">
      <dsp:nvSpPr>
        <dsp:cNvPr id="0" name=""/>
        <dsp:cNvSpPr/>
      </dsp:nvSpPr>
      <dsp:spPr>
        <a:xfrm>
          <a:off x="0" y="297714"/>
          <a:ext cx="10972800" cy="1216800"/>
        </a:xfrm>
        <a:prstGeom prst="roundRect">
          <a:avLst/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Factors</a:t>
          </a:r>
        </a:p>
      </dsp:txBody>
      <dsp:txXfrm>
        <a:off x="59399" y="357113"/>
        <a:ext cx="10854002" cy="1098002"/>
      </dsp:txXfrm>
    </dsp:sp>
    <dsp:sp modelId="{38C68B03-0334-457A-8587-2A4C6D020BB0}">
      <dsp:nvSpPr>
        <dsp:cNvPr id="0" name=""/>
        <dsp:cNvSpPr/>
      </dsp:nvSpPr>
      <dsp:spPr>
        <a:xfrm>
          <a:off x="0" y="1514514"/>
          <a:ext cx="10972800" cy="1210950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48386" tIns="20320" rIns="113792" bIns="2032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u="none" kern="1200" dirty="0"/>
            <a:t>Number of factors </a:t>
          </a:r>
          <a:endParaRPr lang="en-US" sz="1600" b="1" kern="1200" dirty="0">
            <a:solidFill>
              <a:schemeClr val="tx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u="none" kern="1200" dirty="0"/>
            <a:t>Sum of factors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u="none" kern="1200" dirty="0"/>
            <a:t>Product of factors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u="none" kern="1200" dirty="0"/>
            <a:t>Number of odd and even factors</a:t>
          </a:r>
          <a:endParaRPr lang="en-US" sz="1600" kern="1200" dirty="0"/>
        </a:p>
      </dsp:txBody>
      <dsp:txXfrm>
        <a:off x="0" y="1514514"/>
        <a:ext cx="10972800" cy="1210950"/>
      </dsp:txXfrm>
    </dsp:sp>
    <dsp:sp modelId="{BB3BB3A9-0412-45E0-8CCF-67B6614085B9}">
      <dsp:nvSpPr>
        <dsp:cNvPr id="0" name=""/>
        <dsp:cNvSpPr/>
      </dsp:nvSpPr>
      <dsp:spPr>
        <a:xfrm>
          <a:off x="0" y="2725464"/>
          <a:ext cx="10972800" cy="1216800"/>
        </a:xfrm>
        <a:prstGeom prst="roundRect">
          <a:avLst/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LCM &amp; HCF</a:t>
          </a:r>
        </a:p>
      </dsp:txBody>
      <dsp:txXfrm>
        <a:off x="59399" y="2784863"/>
        <a:ext cx="10854002" cy="1098002"/>
      </dsp:txXfrm>
    </dsp:sp>
    <dsp:sp modelId="{AFDF814C-2768-4921-BF54-9445D2077E68}">
      <dsp:nvSpPr>
        <dsp:cNvPr id="0" name=""/>
        <dsp:cNvSpPr/>
      </dsp:nvSpPr>
      <dsp:spPr>
        <a:xfrm>
          <a:off x="0" y="3942264"/>
          <a:ext cx="10972800" cy="1210950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dk1"/>
          </a:solidFill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34838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 dirty="0">
              <a:solidFill>
                <a:schemeClr val="tx1"/>
              </a:solidFill>
            </a:rPr>
            <a:t>Prime Factorization Method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kern="1200" dirty="0">
              <a:solidFill>
                <a:schemeClr val="tx1"/>
              </a:solidFill>
            </a:rPr>
            <a:t>Relation b/w LCM &amp; HCF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u="none" kern="1200" dirty="0"/>
            <a:t>Problems related to same and different remainders</a:t>
          </a:r>
          <a:endParaRPr lang="en-US" sz="1600" b="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0" i="0" u="none" kern="1200" dirty="0"/>
            <a:t>Data Sufficiency on related topic</a:t>
          </a:r>
          <a:endParaRPr lang="en-US" sz="1600" b="0" kern="1200" dirty="0"/>
        </a:p>
      </dsp:txBody>
      <dsp:txXfrm>
        <a:off x="0" y="3942264"/>
        <a:ext cx="10972800" cy="1210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97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10487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Level:</a:t>
            </a:r>
            <a:r>
              <a:rPr baseline="0" dirty="0" lang="en-US"/>
              <a:t> Easy(compulsory)</a:t>
            </a:r>
            <a:endParaRPr dirty="0" lang="en-US"/>
          </a:p>
          <a:p>
            <a:r>
              <a:rPr dirty="0" lang="en-US"/>
              <a:t>Option B</a:t>
            </a:r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8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Level:</a:t>
            </a:r>
            <a:r>
              <a:rPr baseline="0" dirty="0" lang="en-US"/>
              <a:t> Moderate (compulsory)</a:t>
            </a:r>
            <a:endParaRPr dirty="0" lang="en-US"/>
          </a:p>
          <a:p>
            <a:r>
              <a:rPr dirty="0" lang="en-US"/>
              <a:t>Option D</a:t>
            </a:r>
          </a:p>
        </p:txBody>
      </p:sp>
      <p:sp>
        <p:nvSpPr>
          <p:cNvPr id="104868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Level: Moderate </a:t>
            </a:r>
          </a:p>
          <a:p>
            <a:r>
              <a:rPr dirty="0" lang="en-US"/>
              <a:t>Option D (Compulsory)</a:t>
            </a:r>
          </a:p>
          <a:p>
            <a:r>
              <a:rPr dirty="0" lang="en-US"/>
              <a:t>Option B</a:t>
            </a:r>
          </a:p>
        </p:txBody>
      </p:sp>
      <p:sp>
        <p:nvSpPr>
          <p:cNvPr id="104870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0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 : Easy(Compulsory)</a:t>
            </a:r>
          </a:p>
          <a:p>
            <a:r>
              <a:rPr dirty="0" lang="en-US"/>
              <a:t>Option D</a:t>
            </a:r>
          </a:p>
        </p:txBody>
      </p:sp>
      <p:sp>
        <p:nvSpPr>
          <p:cNvPr id="104870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Option A</a:t>
            </a:r>
          </a:p>
        </p:txBody>
      </p:sp>
      <p:sp>
        <p:nvSpPr>
          <p:cNvPr id="10487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Level:</a:t>
            </a:r>
            <a:r>
              <a:rPr baseline="0" dirty="0" lang="en-US"/>
              <a:t> Easy(compulsory)</a:t>
            </a:r>
            <a:endParaRPr dirty="0" lang="en-US"/>
          </a:p>
          <a:p>
            <a:r>
              <a:rPr dirty="0" lang="en-US"/>
              <a:t>Option A</a:t>
            </a:r>
          </a:p>
        </p:txBody>
      </p:sp>
      <p:sp>
        <p:nvSpPr>
          <p:cNvPr id="10487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level; Easy</a:t>
            </a:r>
          </a:p>
          <a:p>
            <a:r>
              <a:rPr dirty="0" lang="en-US"/>
              <a:t>Option B</a:t>
            </a:r>
          </a:p>
        </p:txBody>
      </p:sp>
      <p:sp>
        <p:nvSpPr>
          <p:cNvPr id="10487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 : Hard (Compulsory)</a:t>
            </a:r>
          </a:p>
          <a:p>
            <a:r>
              <a:rPr dirty="0" lang="en-US"/>
              <a:t>Option C</a:t>
            </a:r>
          </a:p>
        </p:txBody>
      </p:sp>
      <p:sp>
        <p:nvSpPr>
          <p:cNvPr id="10487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 : Moderate(Compulsory)</a:t>
            </a:r>
          </a:p>
          <a:p>
            <a:r>
              <a:rPr dirty="0" lang="en-US"/>
              <a:t>Option A</a:t>
            </a:r>
          </a:p>
        </p:txBody>
      </p:sp>
      <p:sp>
        <p:nvSpPr>
          <p:cNvPr id="104873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8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Option D</a:t>
            </a:r>
          </a:p>
        </p:txBody>
      </p:sp>
      <p:sp>
        <p:nvSpPr>
          <p:cNvPr id="104873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Level:</a:t>
            </a:r>
            <a:r>
              <a:rPr baseline="0" dirty="0" lang="en-US"/>
              <a:t> Easy</a:t>
            </a:r>
            <a:endParaRPr dirty="0" lang="en-US"/>
          </a:p>
          <a:p>
            <a:r>
              <a:rPr dirty="0" lang="en-US"/>
              <a:t>Option B</a:t>
            </a:r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 : Hard (Compulsory)</a:t>
            </a:r>
          </a:p>
          <a:p>
            <a:r>
              <a:rPr dirty="0" lang="en-US"/>
              <a:t>Option D</a:t>
            </a:r>
          </a:p>
        </p:txBody>
      </p:sp>
      <p:sp>
        <p:nvSpPr>
          <p:cNvPr id="104862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Option D</a:t>
            </a:r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 : Hard (Compulsory)</a:t>
            </a:r>
          </a:p>
          <a:p>
            <a:r>
              <a:rPr dirty="0" lang="en-US"/>
              <a:t>Option C</a:t>
            </a:r>
          </a:p>
        </p:txBody>
      </p:sp>
      <p:sp>
        <p:nvSpPr>
          <p:cNvPr id="104860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8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</a:t>
            </a:r>
            <a:r>
              <a:rPr baseline="0" dirty="0" lang="en-US"/>
              <a:t> : Easy (Compulsory)</a:t>
            </a:r>
            <a:endParaRPr dirty="0" lang="en-US"/>
          </a:p>
          <a:p>
            <a:r>
              <a:rPr dirty="0" lang="en-US"/>
              <a:t>Option B</a:t>
            </a:r>
          </a:p>
        </p:txBody>
      </p:sp>
      <p:sp>
        <p:nvSpPr>
          <p:cNvPr id="10485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 : Moderate (Compulsory)</a:t>
            </a:r>
          </a:p>
          <a:p>
            <a:r>
              <a:rPr dirty="0" lang="en-US"/>
              <a:t>Option D</a:t>
            </a:r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4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en-US"/>
              <a:t>Option </a:t>
            </a:r>
            <a:r>
              <a:rPr dirty="0" lang="en-US"/>
              <a:t>E</a:t>
            </a:r>
          </a:p>
        </p:txBody>
      </p:sp>
      <p:sp>
        <p:nvSpPr>
          <p:cNvPr id="10486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Level:</a:t>
            </a:r>
            <a:r>
              <a:rPr baseline="0" dirty="0" lang="en-US"/>
              <a:t> Moderate (compulsory)</a:t>
            </a:r>
            <a:endParaRPr dirty="0" lang="en-US"/>
          </a:p>
          <a:p>
            <a:r>
              <a:rPr dirty="0" lang="en-US"/>
              <a:t>Option B</a:t>
            </a:r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</a:t>
            </a:r>
            <a:r>
              <a:rPr lang="en-US"/>
              <a:t>:</a:t>
            </a:r>
            <a:r>
              <a:rPr baseline="0" lang="en-US"/>
              <a:t> Moderate (compulsory</a:t>
            </a:r>
            <a:r>
              <a:rPr baseline="0" dirty="0" lang="en-US"/>
              <a:t>)</a:t>
            </a:r>
            <a:endParaRPr dirty="0" lang="en-US"/>
          </a:p>
          <a:p>
            <a:r>
              <a:rPr dirty="0" lang="en-US"/>
              <a:t>Option B</a:t>
            </a:r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Level:</a:t>
            </a:r>
            <a:r>
              <a:rPr baseline="0" dirty="0" lang="en-US"/>
              <a:t> Moderate (compulsory)</a:t>
            </a:r>
            <a:endParaRPr dirty="0" lang="en-US"/>
          </a:p>
          <a:p>
            <a:r>
              <a:rPr dirty="0" lang="en-US"/>
              <a:t>Option C</a:t>
            </a:r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Level:</a:t>
            </a:r>
            <a:r>
              <a:rPr baseline="0" dirty="0" lang="en-US"/>
              <a:t> Moderate (compulsory)</a:t>
            </a:r>
            <a:endParaRPr dirty="0" lang="en-US"/>
          </a:p>
          <a:p>
            <a:r>
              <a:rPr dirty="0" lang="en-US"/>
              <a:t>Option C</a:t>
            </a:r>
          </a:p>
        </p:txBody>
      </p:sp>
      <p:sp>
        <p:nvSpPr>
          <p:cNvPr id="10486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Level:</a:t>
            </a:r>
            <a:r>
              <a:rPr baseline="0" dirty="0" lang="en-US"/>
              <a:t> Moderate (compulsory)</a:t>
            </a:r>
            <a:endParaRPr dirty="0" lang="en-US"/>
          </a:p>
          <a:p>
            <a:r>
              <a:rPr dirty="0" lang="en-US"/>
              <a:t>Option C</a:t>
            </a:r>
          </a:p>
        </p:txBody>
      </p:sp>
      <p:sp>
        <p:nvSpPr>
          <p:cNvPr id="104866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Level:</a:t>
            </a:r>
            <a:r>
              <a:rPr baseline="0" dirty="0" lang="en-US"/>
              <a:t> Moderate (compulsory)</a:t>
            </a:r>
            <a:endParaRPr dirty="0" lang="en-US"/>
          </a:p>
          <a:p>
            <a:r>
              <a:rPr dirty="0" lang="en-US"/>
              <a:t>Option C</a:t>
            </a:r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6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dirty="0" lang="en-US"/>
              <a:t>Difficulty Level:</a:t>
            </a:r>
            <a:r>
              <a:rPr baseline="0" dirty="0" lang="en-US"/>
              <a:t> Moderate (compulsory)</a:t>
            </a:r>
            <a:endParaRPr dirty="0" lang="en-US"/>
          </a:p>
          <a:p>
            <a:r>
              <a:rPr dirty="0" lang="en-US"/>
              <a:t>Option A</a:t>
            </a:r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1C4E5F1C-18F0-46A8-B179-598C90B80A18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algn="ctr"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7B6E1B-5CD6-457E-B12E-40DB7092012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104874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4E6FD98F-884B-4231-90DD-78567DD4FAEB}" type="slidenum">
              <a:rPr lang="en-US" smtClean="0"/>
              <a:t>‹#›</a:t>
            </a:fld>
            <a:endParaRPr lang="en-US"/>
          </a:p>
        </p:txBody>
      </p:sp>
      <p:sp>
        <p:nvSpPr>
          <p:cNvPr id="104874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7B6E1B-5CD6-457E-B12E-40DB7092012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10487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6FD98F-884B-4231-90DD-78567DD4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7B6E1B-5CD6-457E-B12E-40DB7092012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10487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6FD98F-884B-4231-90DD-78567DD4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9pPr>
              <a:buFont typeface="Arial" pitchFamily="34" charset="0"/>
              <a:buChar char="•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7B6E1B-5CD6-457E-B12E-40DB7092012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6FD98F-884B-4231-90DD-78567DD4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dirty="0" sz="4800" kern="1200" lang="en-US" smtClean="0">
                <a:solidFill>
                  <a:schemeClr val="tx2"/>
                </a:solidFill>
                <a:effectLst>
                  <a:outerShdw algn="t" blurRad="63500" dir="5400000" dist="38100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algn="ctr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7B6E1B-5CD6-457E-B12E-40DB7092012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10487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6FD98F-884B-4231-90DD-78567DD4FAEB}" type="slidenum">
              <a:rPr lang="en-US" smtClean="0"/>
              <a:t>‹#›</a:t>
            </a:fld>
            <a:endParaRPr lang="en-US"/>
          </a:p>
        </p:txBody>
      </p:sp>
      <p:sp>
        <p:nvSpPr>
          <p:cNvPr id="1048773" name="Oval 6"/>
          <p:cNvSpPr/>
          <p:nvPr/>
        </p:nvSpPr>
        <p:spPr>
          <a:xfrm>
            <a:off x="5994400" y="3924300"/>
            <a:ext cx="113029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74" name="Oval 7"/>
          <p:cNvSpPr/>
          <p:nvPr/>
        </p:nvSpPr>
        <p:spPr>
          <a:xfrm>
            <a:off x="6261100" y="3924300"/>
            <a:ext cx="113029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75" name="Oval 8"/>
          <p:cNvSpPr/>
          <p:nvPr/>
        </p:nvSpPr>
        <p:spPr>
          <a:xfrm>
            <a:off x="5728971" y="3924300"/>
            <a:ext cx="113029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77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7B6E1B-5CD6-457E-B12E-40DB7092012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10487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6FD98F-884B-4231-90DD-78567DD4FAEB}" type="slidenum">
              <a:rPr lang="en-US" smtClean="0"/>
              <a:t>‹#›</a:t>
            </a:fld>
            <a:endParaRPr lang="en-US"/>
          </a:p>
        </p:txBody>
      </p:sp>
      <p:sp>
        <p:nvSpPr>
          <p:cNvPr id="1048781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8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algn="ctr"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7B6E1B-5CD6-457E-B12E-40DB7092012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104878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6FD98F-884B-4231-90DD-78567DD4FAEB}" type="slidenum">
              <a:rPr lang="en-US" smtClean="0"/>
              <a:t>‹#›</a:t>
            </a:fld>
            <a:endParaRPr lang="en-US"/>
          </a:p>
        </p:txBody>
      </p:sp>
      <p:sp>
        <p:nvSpPr>
          <p:cNvPr id="1048788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9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7B6E1B-5CD6-457E-B12E-40DB7092012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6FD98F-884B-4231-90DD-78567DD4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7B6E1B-5CD6-457E-B12E-40DB7092012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104858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6FD98F-884B-4231-90DD-78567DD4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b="0" sz="2800">
                <a:effectLst>
                  <a:outerShdw algn="t" blurRad="50800" dir="5400000" dist="25400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91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92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algn="ctr" indent="0" marL="0">
              <a:lnSpc>
                <a:spcPct val="125000"/>
              </a:lnSpc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7B6E1B-5CD6-457E-B12E-40DB7092012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10487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6FD98F-884B-4231-90DD-78567DD4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8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algn="ctr" blurRad="88900" dir="5400000" dist="50800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59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C7B6E1B-5CD6-457E-B12E-40DB7092012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10487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E6FD98F-884B-4231-90DD-78567DD4FA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/>
        </p:spPr>
        <p:txBody>
          <a:bodyPr anchor="b" bIns="45720" lIns="91440" rIns="91440" rtlCol="0" tIns="45720" vert="horz">
            <a:no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/>
        </p:spPr>
        <p:txBody>
          <a:bodyPr anchor="ctr" bIns="45720" lIns="91440" rIns="45720" rtlCol="0" tIns="45720" vert="horz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/>
        </p:spPr>
        <p:txBody>
          <a:bodyPr anchor="ctr" bIns="45720" lIns="45720" rIns="91440" rtlCol="0" tIns="45720" vert="horz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/>
        </p:spPr>
        <p:txBody>
          <a:bodyPr anchor="ctr" bIns="45720" lIns="27432" rIns="45720" rtlCol="0" tIns="45720" vert="horz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Oval 6"/>
          <p:cNvSpPr/>
          <p:nvPr/>
        </p:nvSpPr>
        <p:spPr>
          <a:xfrm>
            <a:off x="11277014" y="6499384"/>
            <a:ext cx="113029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defTabSz="914400" eaLnBrk="1" hangingPunct="1" latinLnBrk="0" marL="0" rtl="0"/>
            <a:endParaRPr sz="1800" kern="120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82" name="Oval 7"/>
          <p:cNvSpPr/>
          <p:nvPr/>
        </p:nvSpPr>
        <p:spPr>
          <a:xfrm>
            <a:off x="758826" y="6499384"/>
            <a:ext cx="113029" cy="84772"/>
          </a:xfrm>
          <a:prstGeom prst="ellipse"/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algn="t" blurRad="63500" dir="5400000" dist="38100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8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9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0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1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6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3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4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5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6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7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8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9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0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1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2.xml"/></Relationships>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3.xml"/></Relationships>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4.xml"/></Relationships>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5.xml"/></Relationships>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26.xml"/></Relationships>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5"/>
          <p:cNvSpPr>
            <a:spLocks noGrp="1"/>
          </p:cNvSpPr>
          <p:nvPr>
            <p:ph type="title"/>
          </p:nvPr>
        </p:nvSpPr>
        <p:spPr>
          <a:xfrm>
            <a:off x="2514598" y="2191871"/>
            <a:ext cx="8286927" cy="1036918"/>
          </a:xfrm>
        </p:spPr>
        <p:txBody>
          <a:bodyPr>
            <a:normAutofit/>
          </a:bodyPr>
          <a:p>
            <a:r>
              <a:rPr b="1" dirty="0" sz="6600" lang="en-US">
                <a:solidFill>
                  <a:srgbClr val="C00000"/>
                </a:solidFill>
                <a:effectLst/>
              </a:rPr>
              <a:t>HCF and LCM</a:t>
            </a:r>
          </a:p>
        </p:txBody>
      </p:sp>
      <p:pic>
        <p:nvPicPr>
          <p:cNvPr id="2097159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76193" y="32657"/>
            <a:ext cx="1615807" cy="524748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/>
          <p:nvPr/>
        </p:nvSpPr>
        <p:spPr>
          <a:xfrm>
            <a:off x="0" y="725214"/>
            <a:ext cx="11031165" cy="1200329"/>
          </a:xfrm>
          <a:prstGeom prst="rect"/>
        </p:spPr>
        <p:txBody>
          <a:bodyPr wrap="square">
            <a:spAutoFit/>
          </a:bodyPr>
          <a:p>
            <a:pPr lvl="0"/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5. </a:t>
            </a:r>
            <a:r>
              <a:rPr dirty="0" sz="2400" lang="en-US"/>
              <a:t>What is the sum of the factors of 221?</a:t>
            </a:r>
          </a:p>
          <a:p>
            <a:pPr lvl="0"/>
            <a:endParaRPr dirty="0" sz="2400" lang="en-US"/>
          </a:p>
          <a:p>
            <a:r>
              <a:rPr dirty="0" sz="2400" lang="en-US"/>
              <a:t>A. 222			B. 251			C. 252			D. 262</a:t>
            </a:r>
          </a:p>
        </p:txBody>
      </p:sp>
      <p:sp>
        <p:nvSpPr>
          <p:cNvPr id="1048654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FACTORS</a:t>
            </a:r>
          </a:p>
        </p:txBody>
      </p:sp>
      <p:pic>
        <p:nvPicPr>
          <p:cNvPr id="209716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/>
          <p:nvPr/>
        </p:nvSpPr>
        <p:spPr>
          <a:xfrm>
            <a:off x="0" y="725214"/>
            <a:ext cx="11031165" cy="1200329"/>
          </a:xfrm>
          <a:prstGeom prst="rect"/>
        </p:spPr>
        <p:txBody>
          <a:bodyPr wrap="square">
            <a:spAutoFit/>
          </a:bodyPr>
          <a:p>
            <a:pPr lvl="0"/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6. </a:t>
            </a:r>
            <a:r>
              <a:rPr dirty="0" sz="2400" lang="en-US"/>
              <a:t>What is the sum of the factors of 120?</a:t>
            </a:r>
          </a:p>
          <a:p>
            <a:pPr lvl="0"/>
            <a:endParaRPr dirty="0" sz="2400" lang="en-US"/>
          </a:p>
          <a:p>
            <a:r>
              <a:rPr dirty="0" sz="2400" lang="en-US"/>
              <a:t>A. 22			B. 51			C. 45			D. 62</a:t>
            </a:r>
          </a:p>
        </p:txBody>
      </p:sp>
      <p:sp>
        <p:nvSpPr>
          <p:cNvPr id="1048659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FACTORS</a:t>
            </a:r>
          </a:p>
        </p:txBody>
      </p:sp>
      <p:pic>
        <p:nvPicPr>
          <p:cNvPr id="209716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/>
          <p:nvPr/>
        </p:nvSpPr>
        <p:spPr>
          <a:xfrm>
            <a:off x="0" y="725214"/>
            <a:ext cx="11031165" cy="1200329"/>
          </a:xfrm>
          <a:prstGeom prst="rect"/>
        </p:spPr>
        <p:txBody>
          <a:bodyPr wrap="square">
            <a:spAutoFit/>
          </a:bodyPr>
          <a:p>
            <a:pPr lvl="0"/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7. </a:t>
            </a:r>
            <a:r>
              <a:rPr dirty="0" sz="2400" lang="en-US"/>
              <a:t>What is the Product of the factors of 120?</a:t>
            </a:r>
          </a:p>
          <a:p>
            <a:pPr lvl="0"/>
            <a:endParaRPr dirty="0" sz="2400" lang="en-US"/>
          </a:p>
          <a:p>
            <a:r>
              <a:rPr dirty="0" sz="2400" lang="en-US"/>
              <a:t>A. 120</a:t>
            </a:r>
            <a:r>
              <a:rPr baseline="30000" dirty="0" sz="2400" lang="en-US"/>
              <a:t>6</a:t>
            </a:r>
            <a:r>
              <a:rPr dirty="0" sz="2400" lang="en-US"/>
              <a:t>		B. 120</a:t>
            </a:r>
            <a:r>
              <a:rPr baseline="30000" dirty="0" sz="2400" lang="en-US"/>
              <a:t>7</a:t>
            </a:r>
            <a:r>
              <a:rPr dirty="0" sz="2400" lang="en-US"/>
              <a:t>			C. 120</a:t>
            </a:r>
            <a:r>
              <a:rPr baseline="30000" dirty="0" sz="2400" lang="en-US"/>
              <a:t>8</a:t>
            </a:r>
            <a:r>
              <a:rPr dirty="0" sz="2400" lang="en-US"/>
              <a:t>		D. 121</a:t>
            </a:r>
            <a:r>
              <a:rPr baseline="30000" dirty="0" sz="2400" lang="en-US"/>
              <a:t>8</a:t>
            </a:r>
          </a:p>
        </p:txBody>
      </p:sp>
      <p:sp>
        <p:nvSpPr>
          <p:cNvPr id="1048664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FACTORS</a:t>
            </a:r>
          </a:p>
        </p:txBody>
      </p:sp>
      <p:pic>
        <p:nvPicPr>
          <p:cNvPr id="209717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Rectangle 2"/>
          <p:cNvSpPr/>
          <p:nvPr/>
        </p:nvSpPr>
        <p:spPr>
          <a:xfrm>
            <a:off x="0" y="725214"/>
            <a:ext cx="11031165" cy="1200329"/>
          </a:xfrm>
          <a:prstGeom prst="rect"/>
        </p:spPr>
        <p:txBody>
          <a:bodyPr wrap="square">
            <a:spAutoFit/>
          </a:bodyPr>
          <a:p>
            <a:pPr lvl="0"/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8. </a:t>
            </a:r>
            <a:r>
              <a:rPr dirty="0" sz="2400" lang="en-US"/>
              <a:t>What is the Product of the factors of 300?</a:t>
            </a:r>
          </a:p>
          <a:p>
            <a:pPr lvl="0"/>
            <a:endParaRPr dirty="0" sz="2400" lang="en-US"/>
          </a:p>
          <a:p>
            <a:r>
              <a:rPr dirty="0" sz="2400" lang="en-US"/>
              <a:t>A. 300</a:t>
            </a:r>
            <a:r>
              <a:rPr baseline="30000" dirty="0" sz="2400" lang="en-US"/>
              <a:t>6</a:t>
            </a:r>
            <a:r>
              <a:rPr dirty="0" sz="2400" lang="en-US"/>
              <a:t>		B. 300</a:t>
            </a:r>
            <a:r>
              <a:rPr baseline="30000" dirty="0" sz="2400" lang="en-US"/>
              <a:t>8</a:t>
            </a:r>
            <a:r>
              <a:rPr dirty="0" sz="2400" lang="en-US"/>
              <a:t>			C. 300</a:t>
            </a:r>
            <a:r>
              <a:rPr baseline="30000" dirty="0" sz="2400" lang="en-US"/>
              <a:t>9</a:t>
            </a:r>
            <a:r>
              <a:rPr dirty="0" sz="2400" lang="en-US"/>
              <a:t>		D. 300</a:t>
            </a:r>
            <a:r>
              <a:rPr baseline="30000" dirty="0" sz="2400" lang="en-US"/>
              <a:t>7</a:t>
            </a:r>
          </a:p>
        </p:txBody>
      </p:sp>
      <p:sp>
        <p:nvSpPr>
          <p:cNvPr id="1048669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FACTORS</a:t>
            </a:r>
          </a:p>
        </p:txBody>
      </p:sp>
      <p:pic>
        <p:nvPicPr>
          <p:cNvPr id="209717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Rectangle 2"/>
          <p:cNvSpPr/>
          <p:nvPr/>
        </p:nvSpPr>
        <p:spPr>
          <a:xfrm>
            <a:off x="0" y="725214"/>
            <a:ext cx="11031165" cy="1200329"/>
          </a:xfrm>
          <a:prstGeom prst="rect"/>
        </p:spPr>
        <p:txBody>
          <a:bodyPr wrap="square">
            <a:spAutoFit/>
          </a:bodyPr>
          <a:p>
            <a:pPr lvl="0"/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9. </a:t>
            </a:r>
            <a:r>
              <a:rPr dirty="0" sz="2400" lang="en-US"/>
              <a:t>Find the number of even factors of 84?</a:t>
            </a:r>
          </a:p>
          <a:p>
            <a:pPr lvl="0"/>
            <a:endParaRPr dirty="0" sz="2400" lang="en-US"/>
          </a:p>
          <a:p>
            <a:r>
              <a:rPr dirty="0" sz="2400" lang="en-US"/>
              <a:t>A. 8		B. 7			C. 6		D. 9</a:t>
            </a:r>
            <a:endParaRPr baseline="30000" dirty="0" sz="2400" lang="en-US"/>
          </a:p>
        </p:txBody>
      </p:sp>
      <p:sp>
        <p:nvSpPr>
          <p:cNvPr id="1048674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FACTORS</a:t>
            </a:r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Rectangle 2"/>
          <p:cNvSpPr/>
          <p:nvPr/>
        </p:nvSpPr>
        <p:spPr>
          <a:xfrm>
            <a:off x="0" y="725214"/>
            <a:ext cx="11031165" cy="1200329"/>
          </a:xfrm>
          <a:prstGeom prst="rect"/>
        </p:spPr>
        <p:txBody>
          <a:bodyPr wrap="square">
            <a:spAutoFit/>
          </a:bodyPr>
          <a:p>
            <a:pPr lvl="0"/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10. </a:t>
            </a:r>
            <a:r>
              <a:rPr dirty="0" sz="2400" lang="en-US"/>
              <a:t>Find the number of odd factors of 2</a:t>
            </a:r>
            <a:r>
              <a:rPr baseline="30000" dirty="0" sz="2400" lang="en-US"/>
              <a:t>2</a:t>
            </a:r>
            <a:r>
              <a:rPr dirty="0" sz="2400" lang="en-US"/>
              <a:t> * 3</a:t>
            </a:r>
            <a:r>
              <a:rPr baseline="30000" dirty="0" sz="2400" lang="en-US"/>
              <a:t>1</a:t>
            </a:r>
            <a:r>
              <a:rPr dirty="0" sz="2400" lang="en-US"/>
              <a:t> * 5</a:t>
            </a:r>
            <a:r>
              <a:rPr baseline="30000" dirty="0" sz="2400" lang="en-US"/>
              <a:t>2</a:t>
            </a:r>
            <a:r>
              <a:rPr dirty="0" sz="2400" lang="en-US"/>
              <a:t>?</a:t>
            </a:r>
          </a:p>
          <a:p>
            <a:pPr lvl="0"/>
            <a:endParaRPr dirty="0" sz="2400" lang="en-US"/>
          </a:p>
          <a:p>
            <a:r>
              <a:rPr dirty="0" sz="2400" lang="en-US"/>
              <a:t>A. 4		B. 5			C. 3		D. 6</a:t>
            </a:r>
            <a:endParaRPr baseline="30000" dirty="0" sz="2400" lang="en-US"/>
          </a:p>
        </p:txBody>
      </p:sp>
      <p:sp>
        <p:nvSpPr>
          <p:cNvPr id="1048679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FACTORS</a:t>
            </a: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5"/>
          <p:cNvSpPr>
            <a:spLocks noGrp="1"/>
          </p:cNvSpPr>
          <p:nvPr>
            <p:ph type="title"/>
          </p:nvPr>
        </p:nvSpPr>
        <p:spPr>
          <a:xfrm>
            <a:off x="894520" y="1452061"/>
            <a:ext cx="10108097" cy="3756990"/>
          </a:xfrm>
        </p:spPr>
        <p:txBody>
          <a:bodyPr>
            <a:noAutofit/>
          </a:bodyPr>
          <a:p>
            <a:pPr algn="l" fontAlgn="base"/>
            <a:r>
              <a:rPr b="1"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LCM : </a:t>
            </a:r>
            <a: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The least number which is exactly divisible by each of the given numbers is called the least common multiple of those numbers. </a:t>
            </a:r>
            <a:b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b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b="1"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For example</a:t>
            </a:r>
            <a: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, consider the numbers 3, 31 and 62  (2 x 31). The LCM of these numbers would be </a:t>
            </a:r>
            <a:b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2 x 3 x 31 = 186.</a:t>
            </a:r>
          </a:p>
        </p:txBody>
      </p:sp>
      <p:sp>
        <p:nvSpPr>
          <p:cNvPr id="1048684" name="Rectangle 2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7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5"/>
          <p:cNvSpPr>
            <a:spLocks noGrp="1"/>
          </p:cNvSpPr>
          <p:nvPr>
            <p:ph type="title"/>
          </p:nvPr>
        </p:nvSpPr>
        <p:spPr>
          <a:xfrm>
            <a:off x="872748" y="1669775"/>
            <a:ext cx="10108097" cy="4373216"/>
          </a:xfrm>
        </p:spPr>
        <p:txBody>
          <a:bodyPr>
            <a:noAutofit/>
          </a:bodyPr>
          <a:p>
            <a:pPr algn="l" fontAlgn="base"/>
            <a:r>
              <a:rPr b="1"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HCF : </a:t>
            </a:r>
            <a: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The largest number that divides two or more numbers is the highest common factor (HCF) for those numbers. </a:t>
            </a:r>
            <a:b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b="1"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For example</a:t>
            </a:r>
            <a: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, consider the numbers 30 (2 x 3 x 5), 36 (2 x 2 x 3 x 3), 42 (2 x 3 x 7), 45 (3 x 3 x 5). </a:t>
            </a:r>
            <a:b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3 is the largest number that divides each of these numbers, and hence, is the HCF for these numbers.</a:t>
            </a:r>
            <a:br>
              <a:rPr dirty="0" sz="2400" lang="en-US">
                <a:solidFill>
                  <a:schemeClr val="tx1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b="1"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HCF is also known as Greatest Common Divisor (GCD).</a:t>
            </a:r>
          </a:p>
        </p:txBody>
      </p:sp>
      <p:sp>
        <p:nvSpPr>
          <p:cNvPr id="1048686" name="Rectangle 2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7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5"/>
          <p:cNvSpPr>
            <a:spLocks noGrp="1"/>
          </p:cNvSpPr>
          <p:nvPr>
            <p:ph type="title"/>
          </p:nvPr>
        </p:nvSpPr>
        <p:spPr>
          <a:xfrm>
            <a:off x="1358848" y="-1391478"/>
            <a:ext cx="8905463" cy="2782956"/>
          </a:xfrm>
        </p:spPr>
        <p:txBody>
          <a:bodyPr>
            <a:noAutofit/>
          </a:bodyPr>
          <a:p>
            <a:pPr algn="l"/>
            <a:r>
              <a:rPr b="1" dirty="0" sz="20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 HCF and LCM:  By Using Prime factorization method</a:t>
            </a:r>
          </a:p>
        </p:txBody>
      </p:sp>
      <p:sp>
        <p:nvSpPr>
          <p:cNvPr id="1048688" name="Rectangle 1"/>
          <p:cNvSpPr/>
          <p:nvPr/>
        </p:nvSpPr>
        <p:spPr>
          <a:xfrm>
            <a:off x="1358848" y="1876625"/>
            <a:ext cx="8948530" cy="4154984"/>
          </a:xfrm>
          <a:prstGeom prst="rect"/>
        </p:spPr>
        <p:txBody>
          <a:bodyPr wrap="square">
            <a:spAutoFit/>
          </a:bodyPr>
          <a:p>
            <a:r>
              <a:rPr b="1"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Prime Factorization for HCF:</a:t>
            </a:r>
            <a:br>
              <a:rPr b="1"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endParaRPr b="1" dirty="0" sz="2400" lang="en-US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Take an example of finding the highest common factor of 144, 104 and 160.</a:t>
            </a:r>
            <a:br>
              <a:rPr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Now let us write the prime factors of 144, 104 and 160.</a:t>
            </a:r>
            <a:br>
              <a:rPr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144 = 2 × 2 × 2 × 2 × 3 × 3</a:t>
            </a:r>
            <a:br>
              <a:rPr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104 = 2 × 2 × 2 × 13</a:t>
            </a:r>
            <a:br>
              <a:rPr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160 = 2 × 2 × 2 × 2 × 2 × 5</a:t>
            </a:r>
            <a:br>
              <a:rPr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The common factors of 144, 104 and 160 are 2 × 2 × 2 = 8</a:t>
            </a:r>
            <a:br>
              <a:rPr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dirty="0" sz="24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Therefore, HCF (144, 104, 160) = 8</a:t>
            </a:r>
          </a:p>
          <a:p>
            <a:endParaRPr dirty="0" sz="2400" lang="en-IN"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Rectangle 3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7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3"/>
          <p:cNvSpPr/>
          <p:nvPr/>
        </p:nvSpPr>
        <p:spPr>
          <a:xfrm>
            <a:off x="980661" y="981487"/>
            <a:ext cx="10536425" cy="5632311"/>
          </a:xfrm>
          <a:prstGeom prst="rect"/>
        </p:spPr>
        <p:txBody>
          <a:bodyPr wrap="square">
            <a:spAutoFit/>
          </a:bodyPr>
          <a:p>
            <a:r>
              <a:rPr b="1" dirty="0" sz="20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LCM By Prime </a:t>
            </a:r>
            <a:r>
              <a:rPr b="1" dirty="0" sz="2000" lang="en-US" err="1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Factorisation</a:t>
            </a:r>
            <a:r>
              <a:rPr b="1" dirty="0" sz="2000" lang="en-US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:</a:t>
            </a:r>
            <a:br>
              <a:rPr dirty="0" sz="2000" lang="en-US">
                <a:solidFill>
                  <a:srgbClr val="813588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endParaRPr dirty="0" sz="2000" lang="en-US">
              <a:solidFill>
                <a:srgbClr val="813588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To calculate the LCM of two numbers 60 and 45. Out of other ways, one way to find the LCM of given numbers is as below: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List the </a:t>
            </a:r>
            <a:r>
              <a:rPr b="1"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prime factors</a:t>
            </a:r>
            <a: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 of each number first.</a:t>
            </a:r>
            <a:b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60 = 2 × 2 x 3 × 5</a:t>
            </a:r>
            <a:b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45 = 3 × 3 × 5</a:t>
            </a:r>
            <a:b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endParaRPr dirty="0" sz="2000" lang="en-US">
              <a:solidFill>
                <a:srgbClr val="333333"/>
              </a:solidFill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Then multiply each factor the </a:t>
            </a:r>
            <a:r>
              <a:rPr b="1"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most number of times</a:t>
            </a:r>
            <a: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 it occurs in any number.</a:t>
            </a:r>
          </a:p>
          <a:p>
            <a: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If the same multiple occurs more than once in both the given numbers, then multiply the factor the most number of times it occurs.</a:t>
            </a:r>
            <a:b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The occurrence of Numbers in the above example:</a:t>
            </a:r>
            <a:b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b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b="1"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2</a:t>
            </a:r>
            <a: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: two times</a:t>
            </a:r>
            <a:b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b="1"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3</a:t>
            </a:r>
            <a: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: two times</a:t>
            </a:r>
            <a:b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b="1"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5</a:t>
            </a:r>
            <a: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: one time</a:t>
            </a:r>
            <a:b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b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</a:br>
            <a:r>
              <a:rPr dirty="0" sz="2000" lang="en-US">
                <a:solidFill>
                  <a:srgbClr val="333333"/>
                </a:solidFill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LCM = 2 × 2 x 3 × 3 × 5 = 180</a:t>
            </a:r>
            <a:endParaRPr b="0" dirty="0" sz="2000" i="0" lang="en-US">
              <a:solidFill>
                <a:srgbClr val="333333"/>
              </a:solidFill>
              <a:effectLst/>
              <a:latin typeface="Cambria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4" name="Rectangle 2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7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Diagram 3"/>
          <p:cNvGraphicFramePr>
            <a:graphicFrameLocks/>
          </p:cNvGraphicFramePr>
          <p:nvPr/>
        </p:nvGraphicFramePr>
        <p:xfrm>
          <a:off x="609600" y="557405"/>
          <a:ext cx="10972800" cy="5450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  <p:pic>
        <p:nvPicPr>
          <p:cNvPr id="2097160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10576193" y="32657"/>
            <a:ext cx="1615807" cy="524748"/>
          </a:xfrm>
          <a:prstGeom prst="rect"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Rectangle 3"/>
          <p:cNvSpPr/>
          <p:nvPr/>
        </p:nvSpPr>
        <p:spPr>
          <a:xfrm>
            <a:off x="959835" y="1394197"/>
            <a:ext cx="9962322" cy="2677656"/>
          </a:xfrm>
          <a:prstGeom prst="rect"/>
        </p:spPr>
        <p:txBody>
          <a:bodyPr wrap="square">
            <a:spAutoFit/>
          </a:bodyPr>
          <a:p>
            <a:r>
              <a:rPr b="1" dirty="0" sz="2400" i="0" lang="en-US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HCF &amp; LCM</a:t>
            </a:r>
          </a:p>
          <a:p>
            <a:br>
              <a:rPr dirty="0" sz="24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4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product of HCF (Highest common factor) and LCM(lowest common multiple) of two numbers is equal to the product of two numbers.</a:t>
            </a:r>
          </a:p>
          <a:p>
            <a:endParaRPr dirty="0" sz="2400" lang="en-US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HCF X LCM = Product of two given numbers</a:t>
            </a:r>
          </a:p>
          <a:p>
            <a:endParaRPr b="0" dirty="0" sz="2400" i="0" lang="en-US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Rectangle 2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7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Rectangle 3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132113" y="2579280"/>
            <a:ext cx="9619969" cy="2592376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/>
          <a:p>
            <a:r>
              <a:rPr lang="en-IN">
                <a:noFill/>
              </a:rPr>
              <a:t> </a:t>
            </a:r>
          </a:p>
        </p:txBody>
      </p:sp>
      <p:sp>
        <p:nvSpPr>
          <p:cNvPr id="1048698" name="Title 4"/>
          <p:cNvSpPr>
            <a:spLocks noGrp="1"/>
          </p:cNvSpPr>
          <p:nvPr>
            <p:ph type="title"/>
          </p:nvPr>
        </p:nvSpPr>
        <p:spPr>
          <a:xfrm>
            <a:off x="609599" y="546652"/>
            <a:ext cx="11582401" cy="1431234"/>
          </a:xfrm>
        </p:spPr>
        <p:txBody>
          <a:bodyPr/>
          <a:p>
            <a:r>
              <a:rPr b="1" dirty="0" sz="2800"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HCF &amp; LCM OF A FRACTION</a:t>
            </a:r>
            <a:endParaRPr b="1" dirty="0" sz="2800" lang="en-I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9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79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Rectangle 2"/>
          <p:cNvSpPr/>
          <p:nvPr/>
        </p:nvSpPr>
        <p:spPr>
          <a:xfrm>
            <a:off x="0" y="725214"/>
            <a:ext cx="11031165" cy="4374018"/>
          </a:xfrm>
          <a:prstGeom prst="rect"/>
        </p:spPr>
        <p:txBody>
          <a:bodyPr wrap="square">
            <a:spAutoFit/>
          </a:bodyPr>
          <a:p>
            <a:pPr algn="just" marL="30480" marR="304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11. Find the L.C.M. of 2</a:t>
            </a:r>
            <a:r>
              <a:rPr baseline="30000"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4</a:t>
            </a: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x 3 x 11, 2</a:t>
            </a:r>
            <a:r>
              <a:rPr baseline="30000"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5 </a:t>
            </a: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x 3 and 2</a:t>
            </a:r>
            <a:r>
              <a:rPr baseline="30000"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3 </a:t>
            </a: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x 11?</a:t>
            </a:r>
          </a:p>
          <a:p>
            <a:pPr algn="just" marL="30480" marR="304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dirty="0" sz="2000"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marL="30480" marR="3048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A. 96			B. 88			C. 132			D. 1056</a:t>
            </a:r>
          </a:p>
          <a:p>
            <a:pPr algn="just" indent="-457200" marL="487680" marR="3048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AutoNum type="alphaUcParenR"/>
            </a:pPr>
            <a:endParaRPr dirty="0" sz="2400" lang="en-US">
              <a:effectLst/>
              <a:latin typeface="Palatino Linotype" panose="020405020505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just" indent="-457200" marL="487680" marR="3048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AutoNum type="alphaUcParenR"/>
            </a:pPr>
            <a:endParaRPr dirty="0" sz="2400" lang="en-US">
              <a:latin typeface="Palatino Linotype" panose="020405020505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just" indent="-457200" marL="487680" marR="3048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AutoNum type="alphaUcParenR"/>
            </a:pPr>
            <a:endParaRPr dirty="0" sz="2400" lang="en-US">
              <a:effectLst/>
              <a:latin typeface="Palatino Linotype" panose="02040502050505030304" pitchFamily="18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just" marL="30480" marR="304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12. Find the H.C.F. of 2</a:t>
            </a:r>
            <a:r>
              <a:rPr baseline="30000"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4</a:t>
            </a: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 x 3 x 11, 2</a:t>
            </a:r>
            <a:r>
              <a:rPr baseline="30000"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5 </a:t>
            </a: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x 3 and 2</a:t>
            </a:r>
            <a:r>
              <a:rPr baseline="30000"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3 </a:t>
            </a: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x 11?</a:t>
            </a:r>
          </a:p>
          <a:p>
            <a:pPr algn="just" marL="30480" marR="304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dirty="0" sz="2400"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marL="30480" marR="3048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A. 96			B. 8			C. 132			D. 1056</a:t>
            </a:r>
            <a:endParaRPr dirty="0" sz="2400"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indent="-457200" marL="487680" marR="3048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AutoNum type="alphaUcParenR"/>
            </a:pPr>
            <a:endParaRPr dirty="0" sz="20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701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8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Rectangle 2"/>
          <p:cNvSpPr/>
          <p:nvPr/>
        </p:nvSpPr>
        <p:spPr>
          <a:xfrm>
            <a:off x="0" y="725214"/>
            <a:ext cx="11031165" cy="1569660"/>
          </a:xfrm>
          <a:prstGeom prst="rect"/>
        </p:spPr>
        <p:txBody>
          <a:bodyPr wrap="square">
            <a:spAutoFit/>
          </a:bodyPr>
          <a:p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13.The HCF and LCM of two numbers is 78 and 2340 respectively. If the first number is 390, find the second one?</a:t>
            </a:r>
          </a:p>
          <a:p>
            <a:b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A. 420			B. 362			C. 312			D. 468</a:t>
            </a:r>
            <a:endParaRPr dirty="0" sz="2400" lang="en-US"/>
          </a:p>
        </p:txBody>
      </p:sp>
      <p:sp>
        <p:nvSpPr>
          <p:cNvPr id="1048706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8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Rectangle 2"/>
          <p:cNvSpPr/>
          <p:nvPr/>
        </p:nvSpPr>
        <p:spPr>
          <a:xfrm>
            <a:off x="0" y="725214"/>
            <a:ext cx="11031165" cy="1684115"/>
          </a:xfrm>
          <a:prstGeom prst="rect"/>
        </p:spPr>
        <p:txBody>
          <a:bodyPr wrap="square">
            <a:spAutoFit/>
          </a:bodyPr>
          <a:p>
            <a:pPr algn="just" marL="30480" marR="304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14. The sum of two numbers is 231 and their H.C.F is 33. The number of pairs of numbers satisfying the above conditions is?</a:t>
            </a:r>
          </a:p>
          <a:p>
            <a:pPr algn="just" marL="30480" marR="304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dirty="0" sz="2000"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marL="30480" marR="3048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A. 3			B. 6			C. 8			D. 12</a:t>
            </a:r>
            <a:endParaRPr dirty="0" sz="20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711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8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Rectangle 2"/>
          <p:cNvSpPr/>
          <p:nvPr/>
        </p:nvSpPr>
        <p:spPr>
          <a:xfrm>
            <a:off x="0" y="687032"/>
            <a:ext cx="11031165" cy="1288943"/>
          </a:xfrm>
          <a:prstGeom prst="rect"/>
        </p:spPr>
        <p:txBody>
          <a:bodyPr wrap="square">
            <a:spAutoFit/>
          </a:bodyPr>
          <a:p>
            <a:pPr algn="just" marL="30480" marR="304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15. Find the HCF of 5/12, 7/18 and 19/24?</a:t>
            </a:r>
          </a:p>
          <a:p>
            <a:pPr algn="just" marL="30480" marR="304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dirty="0" sz="2000"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marL="30480" marR="3048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A. 1/72		B. 1/36		C. 25/57		D. 5/48</a:t>
            </a:r>
            <a:endParaRPr dirty="0" sz="20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716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8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Rectangle 2"/>
          <p:cNvSpPr/>
          <p:nvPr/>
        </p:nvSpPr>
        <p:spPr>
          <a:xfrm>
            <a:off x="0" y="725214"/>
            <a:ext cx="11031165" cy="1513840"/>
          </a:xfrm>
          <a:prstGeom prst="rect"/>
        </p:spPr>
        <p:txBody>
          <a:bodyPr wrap="square">
            <a:spAutoFit/>
          </a:bodyPr>
          <a:p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16. Find the least number exactly divisible by 9, 10, 15, 18 and 30? </a:t>
            </a:r>
          </a:p>
          <a:p>
            <a:b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A. 85			B. 90			C. 88			D. 93</a:t>
            </a:r>
            <a:b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endParaRPr dirty="0" sz="2400" lang="en-US"/>
          </a:p>
        </p:txBody>
      </p:sp>
      <p:sp>
        <p:nvSpPr>
          <p:cNvPr id="1048721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8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Rectangle 2"/>
          <p:cNvSpPr/>
          <p:nvPr/>
        </p:nvSpPr>
        <p:spPr>
          <a:xfrm>
            <a:off x="0" y="725214"/>
            <a:ext cx="11031165" cy="1513840"/>
          </a:xfrm>
          <a:prstGeom prst="rect"/>
        </p:spPr>
        <p:txBody>
          <a:bodyPr wrap="square">
            <a:spAutoFit/>
          </a:bodyPr>
          <a:p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17. Find the smallest number of 4 digits which is exactly divisible by 12, 30, 42 and 60?</a:t>
            </a:r>
          </a:p>
          <a:p>
            <a:b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A. 1580		B. 1420		C. 1260		D. 1056</a:t>
            </a:r>
            <a:endParaRPr dirty="0" sz="2400" lang="en-US"/>
          </a:p>
        </p:txBody>
      </p:sp>
      <p:sp>
        <p:nvSpPr>
          <p:cNvPr id="1048726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8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Rectangle 2"/>
          <p:cNvSpPr/>
          <p:nvPr/>
        </p:nvSpPr>
        <p:spPr>
          <a:xfrm>
            <a:off x="0" y="725214"/>
            <a:ext cx="11031165" cy="1869441"/>
          </a:xfrm>
          <a:prstGeom prst="rect"/>
        </p:spPr>
        <p:txBody>
          <a:bodyPr wrap="square">
            <a:spAutoFit/>
          </a:bodyPr>
          <a:p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18. Find the least number which when divided by 30, 42, 48 and 32 leaves the same remainder 2 in each case?</a:t>
            </a:r>
          </a:p>
          <a:p>
            <a:b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A. 3362		B. 3360		C. 3456		D. 3262</a:t>
            </a:r>
            <a:b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endParaRPr dirty="0" sz="2400" lang="en-US"/>
          </a:p>
        </p:txBody>
      </p:sp>
      <p:sp>
        <p:nvSpPr>
          <p:cNvPr id="1048731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8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Rectangle 2"/>
          <p:cNvSpPr/>
          <p:nvPr/>
        </p:nvSpPr>
        <p:spPr>
          <a:xfrm>
            <a:off x="0" y="725214"/>
            <a:ext cx="11031165" cy="1513840"/>
          </a:xfrm>
          <a:prstGeom prst="rect"/>
        </p:spPr>
        <p:txBody>
          <a:bodyPr wrap="square">
            <a:spAutoFit/>
          </a:bodyPr>
          <a:p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19. Find the least number which when divided by 4, 10, 12 and 18 leaves a remainder 3 but leaves no remainder when same number is divided by 11?</a:t>
            </a:r>
          </a:p>
          <a:p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b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A. 281			B. 357			C. 360			D. 363</a:t>
            </a:r>
            <a:endParaRPr dirty="0" sz="2400" lang="en-US"/>
          </a:p>
        </p:txBody>
      </p:sp>
      <p:sp>
        <p:nvSpPr>
          <p:cNvPr id="1048736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8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5"/>
          <p:cNvSpPr>
            <a:spLocks noGrp="1"/>
          </p:cNvSpPr>
          <p:nvPr>
            <p:ph type="title"/>
          </p:nvPr>
        </p:nvSpPr>
        <p:spPr>
          <a:xfrm>
            <a:off x="1093303" y="1192697"/>
            <a:ext cx="10108097" cy="3756990"/>
          </a:xfrm>
        </p:spPr>
        <p:txBody>
          <a:bodyPr>
            <a:noAutofit/>
          </a:bodyPr>
          <a:p>
            <a:pPr algn="l" fontAlgn="base"/>
            <a:r>
              <a:rPr b="1"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Factors and Multiples :</a:t>
            </a:r>
            <a:r>
              <a:rPr b="1" dirty="0" sz="2400" lang="en-US">
                <a:effectLst/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 </a:t>
            </a:r>
            <a: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All the numbers that divide a number completely, i.e., without leaving any remainder, are called factors of that number. </a:t>
            </a:r>
            <a:b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</a:br>
            <a:b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</a:br>
            <a:r>
              <a:rPr b="1"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For example</a:t>
            </a:r>
            <a:r>
              <a:rPr dirty="0" sz="2400" lang="en-US"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, 24 is completely divisible by 1, 2, 3, 4, 6, 8, 12, 24. Each of these numbers is called a factor of 24 and 24 is called a multiple of each of these numbers.</a:t>
            </a:r>
          </a:p>
        </p:txBody>
      </p:sp>
      <p:sp>
        <p:nvSpPr>
          <p:cNvPr id="1048627" name="Rectangle 2"/>
          <p:cNvSpPr/>
          <p:nvPr/>
        </p:nvSpPr>
        <p:spPr>
          <a:xfrm>
            <a:off x="2012731" y="480913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FACTORS</a:t>
            </a:r>
          </a:p>
        </p:txBody>
      </p:sp>
      <p:pic>
        <p:nvPicPr>
          <p:cNvPr id="2097161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576193" y="32657"/>
            <a:ext cx="1615807" cy="524748"/>
          </a:xfrm>
          <a:prstGeom prst="rect"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Rectangle 2"/>
          <p:cNvSpPr/>
          <p:nvPr/>
        </p:nvSpPr>
        <p:spPr>
          <a:xfrm>
            <a:off x="0" y="725214"/>
            <a:ext cx="11031165" cy="1513840"/>
          </a:xfrm>
          <a:prstGeom prst="rect"/>
        </p:spPr>
        <p:txBody>
          <a:bodyPr wrap="square">
            <a:spAutoFit/>
          </a:bodyPr>
          <a:p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20. Find the least number which when divided by 9, 15, 30 and 45 leaves remainders  5, 11, 26 and 41 respectively?</a:t>
            </a:r>
          </a:p>
          <a:p>
            <a:b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A. 72			B. 80			C. 85			D. 86</a:t>
            </a:r>
            <a:endParaRPr dirty="0" sz="2400" lang="en-US"/>
          </a:p>
        </p:txBody>
      </p:sp>
      <p:sp>
        <p:nvSpPr>
          <p:cNvPr id="1048617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5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Rectangle 2"/>
          <p:cNvSpPr/>
          <p:nvPr/>
        </p:nvSpPr>
        <p:spPr>
          <a:xfrm>
            <a:off x="0" y="725214"/>
            <a:ext cx="11031165" cy="1869441"/>
          </a:xfrm>
          <a:prstGeom prst="rect"/>
        </p:spPr>
        <p:txBody>
          <a:bodyPr wrap="square">
            <a:spAutoFit/>
          </a:bodyPr>
          <a:p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21. Find the least number which when divided by 12, 15, 30 and 40 leaves remainder 10, 13, 28 and 38 respectively?</a:t>
            </a:r>
          </a:p>
          <a:p>
            <a:b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A. 124			B. 116			C. 120			D. 118</a:t>
            </a:r>
            <a:br>
              <a:rPr dirty="0" sz="2400" lang="en-US">
                <a:latin typeface="Palatino Linotype" panose="02040502050505030304" pitchFamily="18" charset="0"/>
                <a:ea typeface="Calibri" panose="020F0502020204030204" pitchFamily="34" charset="0"/>
                <a:cs typeface="Segoe UI" panose="020B0502040204020203" pitchFamily="34" charset="0"/>
              </a:rPr>
            </a:br>
            <a:endParaRPr dirty="0" sz="2400" lang="en-US"/>
          </a:p>
        </p:txBody>
      </p:sp>
      <p:sp>
        <p:nvSpPr>
          <p:cNvPr id="1048607" name="Rectangle 5"/>
          <p:cNvSpPr/>
          <p:nvPr/>
        </p:nvSpPr>
        <p:spPr>
          <a:xfrm>
            <a:off x="2317531" y="301259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Rectangle 2"/>
          <p:cNvSpPr/>
          <p:nvPr/>
        </p:nvSpPr>
        <p:spPr>
          <a:xfrm>
            <a:off x="0" y="725214"/>
            <a:ext cx="11031165" cy="1640841"/>
          </a:xfrm>
          <a:prstGeom prst="rect"/>
        </p:spPr>
        <p:txBody>
          <a:bodyPr wrap="square">
            <a:spAutoFit/>
          </a:bodyPr>
          <a:p>
            <a:pPr algn="just" marL="30480" marR="304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22. Find the greatest number that will divide 44, 92, and 184 so as to leave the same remainder in each case?</a:t>
            </a:r>
          </a:p>
          <a:p>
            <a:pPr algn="just" marL="30480" marR="304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dirty="0" sz="2000" lang="en-US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marL="30480" marR="3048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 lang="en-US">
                <a:latin typeface="Palatino Linotype" panose="02040502050505030304" pitchFamily="18" charset="0"/>
                <a:ea typeface="Times New Roman" panose="02020603050405020304" pitchFamily="18" charset="0"/>
                <a:cs typeface="Segoe UI" panose="020B0502040204020203" pitchFamily="34" charset="0"/>
              </a:rPr>
              <a:t>A. 5			B. 7			C. 4			D. 9</a:t>
            </a:r>
            <a:endParaRPr dirty="0" sz="20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8597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2"/>
          <p:cNvSpPr/>
          <p:nvPr/>
        </p:nvSpPr>
        <p:spPr>
          <a:xfrm>
            <a:off x="0" y="725214"/>
            <a:ext cx="11031165" cy="2072641"/>
          </a:xfrm>
          <a:prstGeom prst="rect"/>
        </p:spPr>
        <p:txBody>
          <a:bodyPr wrap="square">
            <a:spAutoFit/>
          </a:bodyPr>
          <a:p>
            <a:pPr algn="just" marL="30480" marR="304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lang="en-US">
                <a:ea typeface="Times New Roman" pitchFamily="18" charset="0"/>
                <a:cs typeface="Times New Roman" pitchFamily="18" charset="0"/>
              </a:rPr>
              <a:t>23. A milk vendor has three kinds of milk: 85 </a:t>
            </a:r>
            <a:r>
              <a:rPr dirty="0" sz="2400" lang="en-US" err="1">
                <a:ea typeface="Times New Roman" pitchFamily="18" charset="0"/>
                <a:cs typeface="Times New Roman" pitchFamily="18" charset="0"/>
              </a:rPr>
              <a:t>litres</a:t>
            </a:r>
            <a:r>
              <a:rPr dirty="0" sz="2400" lang="en-US">
                <a:ea typeface="Times New Roman" pitchFamily="18" charset="0"/>
                <a:cs typeface="Times New Roman" pitchFamily="18" charset="0"/>
              </a:rPr>
              <a:t>, 136 </a:t>
            </a:r>
            <a:r>
              <a:rPr dirty="0" sz="2400" lang="en-US" err="1">
                <a:ea typeface="Times New Roman" pitchFamily="18" charset="0"/>
                <a:cs typeface="Times New Roman" pitchFamily="18" charset="0"/>
              </a:rPr>
              <a:t>litres</a:t>
            </a:r>
            <a:r>
              <a:rPr dirty="0" sz="2400" lang="en-US">
                <a:ea typeface="Times New Roman" pitchFamily="18" charset="0"/>
                <a:cs typeface="Times New Roman" pitchFamily="18" charset="0"/>
              </a:rPr>
              <a:t> and 51 </a:t>
            </a:r>
            <a:r>
              <a:rPr dirty="0" sz="2400" lang="en-US" err="1">
                <a:ea typeface="Times New Roman" pitchFamily="18" charset="0"/>
                <a:cs typeface="Times New Roman" pitchFamily="18" charset="0"/>
              </a:rPr>
              <a:t>litres</a:t>
            </a:r>
            <a:r>
              <a:rPr dirty="0" sz="2400" lang="en-US">
                <a:ea typeface="Times New Roman" pitchFamily="18" charset="0"/>
                <a:cs typeface="Times New Roman" pitchFamily="18" charset="0"/>
              </a:rPr>
              <a:t>. Find the least number of casks of equal size required to store all the milk without mixing?</a:t>
            </a:r>
          </a:p>
          <a:p>
            <a:pPr algn="just" marL="30480" marR="3048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dirty="0" sz="2400" lang="en-US">
              <a:ea typeface="Calibri" panose="020F0502020204030204" pitchFamily="34" charset="0"/>
              <a:cs typeface="Times New Roman" pitchFamily="18" charset="0"/>
            </a:endParaRPr>
          </a:p>
          <a:p>
            <a:pPr algn="just" marL="30480" marR="3048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</a:pPr>
            <a:r>
              <a:rPr dirty="0" sz="2400" lang="en-US">
                <a:ea typeface="Times New Roman" panose="02020603050405020304" pitchFamily="18" charset="0"/>
                <a:cs typeface="Times New Roman" pitchFamily="18" charset="0"/>
              </a:rPr>
              <a:t>A. 15			B. 16			C. 25			D. 30</a:t>
            </a:r>
            <a:endParaRPr dirty="0" sz="2400" lang="en-US">
              <a:effectLst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048587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2"/>
          <p:cNvSpPr/>
          <p:nvPr/>
        </p:nvSpPr>
        <p:spPr>
          <a:xfrm>
            <a:off x="0" y="729684"/>
            <a:ext cx="11031165" cy="6758940"/>
          </a:xfrm>
          <a:prstGeom prst="rect"/>
        </p:spPr>
        <p:txBody>
          <a:bodyPr wrap="square">
            <a:spAutoFit/>
          </a:bodyPr>
          <a:p>
            <a:pPr>
              <a:lnSpc>
                <a:spcPct val="107000"/>
              </a:lnSpc>
            </a:pPr>
            <a:r>
              <a:rPr b="1" dirty="0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Directions (24-25)</a:t>
            </a:r>
            <a:r>
              <a:rPr dirty="0" sz="2400" lang="en-US">
                <a:solidFill>
                  <a:srgbClr val="0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In each of the questions below consists of a question and two statements numbered I and II given below it. You have to decide whether the data provided in the statements are sufficient to answer the question. Read both the statements and;</a:t>
            </a:r>
            <a:endParaRPr dirty="0" sz="2400" lang="en-US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</a:pPr>
            <a:r>
              <a:rPr dirty="0" sz="2400" lang="en-US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Give answer:</a:t>
            </a:r>
            <a:endParaRPr dirty="0" sz="2400" lang="en-US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Bef>
                <a:spcPts val="750"/>
              </a:spcBef>
            </a:pPr>
            <a:r>
              <a:rPr dirty="0" sz="2400" lang="en-US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A. If the data in statement I alone are sufficient to answer the question, while the data in statement II alone are not sufficient to answer the question.</a:t>
            </a:r>
            <a:endParaRPr dirty="0" sz="2400" lang="en-US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Bef>
                <a:spcPts val="750"/>
              </a:spcBef>
            </a:pPr>
            <a:r>
              <a:rPr dirty="0" sz="2400" lang="en-US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B. If the data in statement II alone are sufficient to answer the question, while the data in statement I alone are not sufficient to answer the question.</a:t>
            </a:r>
            <a:endParaRPr dirty="0" sz="2400" lang="en-US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Bef>
                <a:spcPts val="750"/>
              </a:spcBef>
            </a:pPr>
            <a:r>
              <a:rPr dirty="0" sz="2400" lang="en-US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C. If the data either in statement I alone or in statement II alone are sufficient to answer the question.</a:t>
            </a:r>
            <a:endParaRPr dirty="0" sz="2400" lang="en-US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Bef>
                <a:spcPts val="750"/>
              </a:spcBef>
            </a:pPr>
            <a:r>
              <a:rPr dirty="0" sz="2400" lang="en-US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D. If the data given in both statements I and II together are not sufficient to answer the question and;</a:t>
            </a:r>
            <a:endParaRPr dirty="0" sz="2400" lang="en-US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Bef>
                <a:spcPts val="750"/>
              </a:spcBef>
            </a:pPr>
            <a:r>
              <a:rPr dirty="0" sz="2400" lang="en-US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E. If the data in both statements I and II together are necessary to answer the question.</a:t>
            </a:r>
            <a:endParaRPr dirty="0" sz="2400" lang="en-US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  <a:spcBef>
                <a:spcPts val="750"/>
              </a:spcBef>
            </a:pPr>
            <a:r>
              <a:rPr dirty="0" sz="2400" lang="en-US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 </a:t>
            </a:r>
            <a:endParaRPr dirty="0" sz="2400" lang="en-US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048592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2"/>
          <p:cNvSpPr/>
          <p:nvPr/>
        </p:nvSpPr>
        <p:spPr>
          <a:xfrm>
            <a:off x="0" y="725214"/>
            <a:ext cx="11031165" cy="1564641"/>
          </a:xfrm>
          <a:prstGeom prst="rect"/>
        </p:spPr>
        <p:txBody>
          <a:bodyPr wrap="square">
            <a:spAutoFit/>
          </a:bodyPr>
          <a:p>
            <a:pPr>
              <a:lnSpc>
                <a:spcPct val="107000"/>
              </a:lnSpc>
            </a:pPr>
            <a:r>
              <a:rPr dirty="0" sz="2400" lang="en-US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24. Find the Ratio of two numbers?</a:t>
            </a:r>
          </a:p>
          <a:p>
            <a:pPr>
              <a:lnSpc>
                <a:spcPct val="107000"/>
              </a:lnSpc>
            </a:pPr>
            <a:endParaRPr dirty="0" sz="2000" lang="en-US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</a:pPr>
            <a:r>
              <a:rPr dirty="0" sz="2400" lang="en-US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Statement I: LCM of two numbers is 210.</a:t>
            </a:r>
            <a:endParaRPr dirty="0" sz="2000" lang="en-US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</a:pPr>
            <a:r>
              <a:rPr dirty="0" sz="2400" lang="en-US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Statement II: HCF of two numbers is 5.</a:t>
            </a:r>
            <a:endParaRPr dirty="0" sz="2000" lang="en-US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048602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ectangle 2"/>
          <p:cNvSpPr/>
          <p:nvPr/>
        </p:nvSpPr>
        <p:spPr>
          <a:xfrm>
            <a:off x="0" y="729684"/>
            <a:ext cx="11031165" cy="1590040"/>
          </a:xfrm>
          <a:prstGeom prst="rect"/>
        </p:spPr>
        <p:txBody>
          <a:bodyPr wrap="square">
            <a:spAutoFit/>
          </a:bodyPr>
          <a:p>
            <a:pPr>
              <a:lnSpc>
                <a:spcPct val="107000"/>
              </a:lnSpc>
            </a:pPr>
            <a:r>
              <a:rPr dirty="0" sz="2400" lang="en-US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25. Find the largest of the two numbers?</a:t>
            </a:r>
          </a:p>
          <a:p>
            <a:pPr>
              <a:lnSpc>
                <a:spcPct val="107000"/>
              </a:lnSpc>
            </a:pPr>
            <a:endParaRPr dirty="0" sz="2400" lang="en-US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pPr>
              <a:lnSpc>
                <a:spcPct val="107000"/>
              </a:lnSpc>
            </a:pPr>
            <a:r>
              <a:rPr dirty="0" sz="2400" lang="en-US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Statement I: The HCF of two numbers is 10 and their product is 600.</a:t>
            </a:r>
            <a:endParaRPr dirty="0" sz="2400" lang="en-US"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  <a:p>
            <a:r>
              <a:rPr dirty="0" sz="2400" lang="en-US"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Statement II: The sum of the two numbers is 50.</a:t>
            </a:r>
            <a:endParaRPr dirty="0" sz="2400" lang="en-US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1048612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HCF and LCM</a:t>
            </a:r>
          </a:p>
        </p:txBody>
      </p:sp>
      <p:pic>
        <p:nvPicPr>
          <p:cNvPr id="209715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5BA204F-4364-415F-9D65-FF2DC7C3AD91}" type="slidenum">
              <a:rPr lang="en-US" smtClean="0"/>
              <a:t>37</a:t>
            </a:fld>
            <a:endParaRPr lang="en-US"/>
          </a:p>
        </p:txBody>
      </p:sp>
      <p:sp>
        <p:nvSpPr>
          <p:cNvPr id="1048741" name="Rectangle 2"/>
          <p:cNvSpPr/>
          <p:nvPr/>
        </p:nvSpPr>
        <p:spPr>
          <a:xfrm>
            <a:off x="3724201" y="2967335"/>
            <a:ext cx="4743606" cy="92333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1" cap="none" dirty="0" sz="5400" lang="en-US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Any </a:t>
            </a:r>
            <a:r>
              <a:rPr b="1" cap="none" dirty="0" sz="5400" lang="en-US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Doubts</a:t>
            </a:r>
            <a:r>
              <a:rPr b="1" cap="none" dirty="0" sz="5400" lang="en-US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???</a:t>
            </a:r>
          </a:p>
        </p:txBody>
      </p:sp>
      <p:pic>
        <p:nvPicPr>
          <p:cNvPr id="209718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Rectangle 4"/>
          <p:cNvSpPr/>
          <p:nvPr/>
        </p:nvSpPr>
        <p:spPr>
          <a:xfrm>
            <a:off x="1577009" y="970220"/>
            <a:ext cx="9385852" cy="1015663"/>
          </a:xfrm>
          <a:prstGeom prst="rect"/>
        </p:spPr>
        <p:txBody>
          <a:bodyPr wrap="square">
            <a:spAutoFit/>
          </a:bodyPr>
          <a:p>
            <a:r>
              <a:rPr b="1" dirty="0" sz="2000" lang="en-US"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What are Factors of a number?</a:t>
            </a:r>
          </a:p>
          <a:p>
            <a:r>
              <a:rPr dirty="0" sz="2000" lang="en-US"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Factors of a number N refers to all the numbers which divide N completely. These are also called </a:t>
            </a:r>
            <a:r>
              <a:rPr b="1" dirty="0" sz="2000" lang="en-US"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divisors of a number.</a:t>
            </a:r>
            <a:endParaRPr b="0" dirty="0" sz="2000" i="0" lang="en-US">
              <a:effectLst/>
              <a:latin typeface="Cambria" pitchFamily="18" charset="0"/>
              <a:ea typeface="Cambria" pitchFamily="18" charset="0"/>
              <a:cs typeface="Arial" panose="020B0604020202020204" pitchFamily="34" charset="0"/>
            </a:endParaRPr>
          </a:p>
        </p:txBody>
      </p:sp>
      <p:sp>
        <p:nvSpPr>
          <p:cNvPr id="1048629" name="Rectangle 5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1577009" y="2345060"/>
            <a:ext cx="9028043" cy="4327660"/>
          </a:xfrm>
          <a:prstGeom prst="rect"/>
          <a:blipFill>
            <a:blip xmlns:r="http://schemas.openxmlformats.org/officeDocument/2006/relationships" r:embed="rId1" cstate="print"/>
            <a:stretch>
              <a:fillRect l="-743" t="-704" b="-1690"/>
            </a:stretch>
          </a:blipFill>
        </p:spPr>
        <p:txBody>
          <a:bodyPr/>
          <a:p>
            <a:r>
              <a:rPr lang="en-IN">
                <a:noFill/>
              </a:rPr>
              <a:t> </a:t>
            </a:r>
          </a:p>
        </p:txBody>
      </p:sp>
      <p:sp>
        <p:nvSpPr>
          <p:cNvPr id="1048630" name="Rectangle 3"/>
          <p:cNvSpPr/>
          <p:nvPr/>
        </p:nvSpPr>
        <p:spPr>
          <a:xfrm>
            <a:off x="2052659" y="396494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FACTORS</a:t>
            </a:r>
          </a:p>
        </p:txBody>
      </p:sp>
      <p:pic>
        <p:nvPicPr>
          <p:cNvPr id="2097162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Rectangle 1"/>
          <p:cNvSpPr/>
          <p:nvPr/>
        </p:nvSpPr>
        <p:spPr>
          <a:xfrm>
            <a:off x="1042316" y="937384"/>
            <a:ext cx="9614454" cy="5632311"/>
          </a:xfrm>
          <a:prstGeom prst="rect"/>
        </p:spPr>
        <p:txBody>
          <a:bodyPr wrap="square">
            <a:spAutoFit/>
          </a:bodyPr>
          <a:p>
            <a:r>
              <a:rPr b="1"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Number of even Factors and odd factors:</a:t>
            </a:r>
          </a:p>
          <a:p>
            <a:br>
              <a:rPr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</a:br>
            <a:r>
              <a:rPr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Let N as a number.</a:t>
            </a:r>
          </a:p>
          <a:p>
            <a:r>
              <a:rPr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N in prime factorization = </a:t>
            </a:r>
            <a:r>
              <a:rPr dirty="0" sz="2400" lang="en-US" err="1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a^p</a:t>
            </a:r>
            <a:r>
              <a:rPr dirty="0" sz="2400" lang="en-US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 × </a:t>
            </a:r>
            <a:r>
              <a:rPr dirty="0" sz="2400" lang="en-US" err="1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b^q</a:t>
            </a:r>
            <a:r>
              <a:rPr dirty="0" sz="2400" lang="en-US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 × </a:t>
            </a:r>
            <a:r>
              <a:rPr dirty="0" sz="2400" lang="en-US" err="1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c^r</a:t>
            </a:r>
            <a:br>
              <a:rPr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</a:br>
            <a:endParaRPr dirty="0" sz="2400" lang="en-US">
              <a:solidFill>
                <a:srgbClr val="282829"/>
              </a:solidFill>
              <a:latin typeface="Cambria" pitchFamily="18" charset="0"/>
              <a:ea typeface="Cambria" pitchFamily="18" charset="0"/>
              <a:cs typeface="Arial" panose="020B0604020202020204" pitchFamily="34" charset="0"/>
            </a:endParaRPr>
          </a:p>
          <a:p>
            <a:r>
              <a:rPr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No. of factors of N = </a:t>
            </a:r>
            <a:r>
              <a:rPr dirty="0" sz="2400" lang="en-US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(p+1)(q+1)(r+1)</a:t>
            </a:r>
            <a:br>
              <a:rPr dirty="0" sz="2400" lang="en-US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</a:br>
            <a:endParaRPr dirty="0" sz="2400" lang="en-US">
              <a:solidFill>
                <a:srgbClr val="C00000"/>
              </a:solidFill>
              <a:latin typeface="Cambria" pitchFamily="18" charset="0"/>
              <a:ea typeface="Cambria" pitchFamily="18" charset="0"/>
              <a:cs typeface="Arial" panose="020B0604020202020204" pitchFamily="34" charset="0"/>
            </a:endParaRPr>
          </a:p>
          <a:p>
            <a:r>
              <a:rPr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Now suppose that b and c are odd prime numbers in prime factorization of N</a:t>
            </a:r>
          </a:p>
          <a:p>
            <a:br>
              <a:rPr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</a:br>
            <a:r>
              <a:rPr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Now to find even no of factors you have to find odd no of factors first.</a:t>
            </a:r>
          </a:p>
          <a:p>
            <a:br>
              <a:rPr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</a:br>
            <a:r>
              <a:rPr b="1"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Odd no of factors </a:t>
            </a:r>
            <a:r>
              <a:rPr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= </a:t>
            </a:r>
            <a:r>
              <a:rPr dirty="0" sz="2400" lang="en-US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(q+1)(r+1)</a:t>
            </a:r>
          </a:p>
          <a:p>
            <a:br>
              <a:rPr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</a:br>
            <a:r>
              <a:rPr b="1"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Even no of factors </a:t>
            </a:r>
            <a:r>
              <a:rPr dirty="0" sz="2400" lang="en-US">
                <a:solidFill>
                  <a:srgbClr val="282829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= </a:t>
            </a:r>
            <a:r>
              <a:rPr dirty="0" sz="2400" lang="en-US">
                <a:solidFill>
                  <a:srgbClr val="C00000"/>
                </a:solidFill>
                <a:latin typeface="Cambria" pitchFamily="18" charset="0"/>
                <a:ea typeface="Cambria" pitchFamily="18" charset="0"/>
                <a:cs typeface="Arial" panose="020B0604020202020204" pitchFamily="34" charset="0"/>
              </a:rPr>
              <a:t>(total no of factors) - (odd no of factors).</a:t>
            </a:r>
            <a:endParaRPr b="0" dirty="0" sz="2400" i="0" lang="en-US">
              <a:solidFill>
                <a:srgbClr val="C00000"/>
              </a:solidFill>
              <a:effectLst/>
              <a:latin typeface="Cambria" pitchFamily="18" charset="0"/>
              <a:ea typeface="Cambria" pitchFamily="18" charset="0"/>
              <a:cs typeface="Arial" panose="020B0604020202020204" pitchFamily="34" charset="0"/>
            </a:endParaRPr>
          </a:p>
        </p:txBody>
      </p:sp>
      <p:sp>
        <p:nvSpPr>
          <p:cNvPr id="1048632" name="Rectangle 2"/>
          <p:cNvSpPr/>
          <p:nvPr/>
        </p:nvSpPr>
        <p:spPr>
          <a:xfrm>
            <a:off x="2317531" y="301259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FACTORS</a:t>
            </a:r>
          </a:p>
        </p:txBody>
      </p:sp>
      <p:pic>
        <p:nvPicPr>
          <p:cNvPr id="209716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Rectangle 2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0" y="714186"/>
            <a:ext cx="11031165" cy="1200329"/>
          </a:xfrm>
          <a:prstGeom prst="rect"/>
          <a:blipFill rotWithShape="1">
            <a:blip xmlns:r="http://schemas.openxmlformats.org/officeDocument/2006/relationships" r:embed="rId1" cstate="print"/>
            <a:stretch>
              <a:fillRect l="-994" t="-7107" b="-10660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34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FACTORS</a:t>
            </a:r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Rectangle 2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0" y="725214"/>
            <a:ext cx="11031165" cy="1200329"/>
          </a:xfrm>
          <a:prstGeom prst="rect"/>
          <a:blipFill rotWithShape="1">
            <a:blip xmlns:r="http://schemas.openxmlformats.org/officeDocument/2006/relationships" r:embed="rId1" cstate="print"/>
            <a:stretch>
              <a:fillRect l="-829" t="-4061" b="-10660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39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FACTORS</a:t>
            </a:r>
          </a:p>
        </p:txBody>
      </p:sp>
      <p:pic>
        <p:nvPicPr>
          <p:cNvPr id="209716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2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0" y="725214"/>
            <a:ext cx="11031165" cy="1576201"/>
          </a:xfrm>
          <a:prstGeom prst="rect"/>
          <a:blipFill rotWithShape="1">
            <a:blip xmlns:r="http://schemas.openxmlformats.org/officeDocument/2006/relationships" r:embed="rId1" cstate="print"/>
            <a:stretch>
              <a:fillRect l="-829" t="-2703" b="-7722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44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FACTORS</a:t>
            </a:r>
          </a:p>
        </p:txBody>
      </p:sp>
      <p:pic>
        <p:nvPicPr>
          <p:cNvPr id="209716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2"/>
          <p:cNvSpPr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0" y="714186"/>
            <a:ext cx="11031165" cy="1204497"/>
          </a:xfrm>
          <a:prstGeom prst="rect"/>
          <a:blipFill rotWithShape="1">
            <a:blip xmlns:r="http://schemas.openxmlformats.org/officeDocument/2006/relationships" r:embed="rId1" cstate="print"/>
            <a:stretch>
              <a:fillRect l="-829" t="-4040" b="-10101"/>
            </a:stretch>
          </a:blipFill>
        </p:spPr>
        <p:txBody>
          <a:bodyPr/>
          <a:p>
            <a:r>
              <a:rPr lang="en-US">
                <a:noFill/>
              </a:rPr>
              <a:t> </a:t>
            </a:r>
          </a:p>
        </p:txBody>
      </p:sp>
      <p:sp>
        <p:nvSpPr>
          <p:cNvPr id="1048649" name="Rectangle 5"/>
          <p:cNvSpPr/>
          <p:nvPr/>
        </p:nvSpPr>
        <p:spPr>
          <a:xfrm>
            <a:off x="2317531" y="331076"/>
            <a:ext cx="8434552" cy="394138"/>
          </a:xfrm>
          <a:prstGeom prst="rect"/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b="1" dirty="0" sz="2800" lang="en-US">
                <a:solidFill>
                  <a:schemeClr val="bg1"/>
                </a:solidFill>
              </a:rPr>
              <a:t>FACTORS</a:t>
            </a:r>
          </a:p>
        </p:txBody>
      </p:sp>
      <p:pic>
        <p:nvPicPr>
          <p:cNvPr id="209716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809514" y="32657"/>
            <a:ext cx="1382486" cy="448975"/>
          </a:xfrm>
          <a:prstGeom prst="rect"/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lastClr="000000" val="windowText"/>
      </a:dk1>
      <a:lt1>
        <a:sysClr lastClr="FFFFFF" val="window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cu</dc:creator>
  <cp:lastModifiedBy>Neeraj Sharma</cp:lastModifiedBy>
  <dcterms:created xsi:type="dcterms:W3CDTF">2017-07-12T20:57:18Z</dcterms:created>
  <dcterms:modified xsi:type="dcterms:W3CDTF">2022-09-18T11:01:53Z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87420ec341764af5ad52cdc52dfcc2a7</vt:lpwstr>
  </property>
</Properties>
</file>