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sldIdLst>
    <p:sldId id="380" r:id="rId2"/>
    <p:sldId id="464" r:id="rId3"/>
    <p:sldId id="421" r:id="rId4"/>
    <p:sldId id="452" r:id="rId5"/>
    <p:sldId id="462" r:id="rId6"/>
    <p:sldId id="456" r:id="rId7"/>
    <p:sldId id="453" r:id="rId8"/>
    <p:sldId id="454" r:id="rId9"/>
    <p:sldId id="455" r:id="rId10"/>
    <p:sldId id="457" r:id="rId11"/>
    <p:sldId id="461" r:id="rId12"/>
    <p:sldId id="459" r:id="rId13"/>
    <p:sldId id="460" r:id="rId14"/>
    <p:sldId id="463" r:id="rId15"/>
    <p:sldId id="458" r:id="rId16"/>
    <p:sldId id="415" r:id="rId17"/>
    <p:sldId id="424" r:id="rId18"/>
    <p:sldId id="433" r:id="rId19"/>
    <p:sldId id="417" r:id="rId20"/>
    <p:sldId id="419" r:id="rId21"/>
    <p:sldId id="427" r:id="rId22"/>
    <p:sldId id="422" r:id="rId23"/>
    <p:sldId id="426" r:id="rId24"/>
    <p:sldId id="448" r:id="rId25"/>
    <p:sldId id="33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87544" autoAdjust="0"/>
  </p:normalViewPr>
  <p:slideViewPr>
    <p:cSldViewPr snapToGrid="0">
      <p:cViewPr>
        <p:scale>
          <a:sx n="59" d="100"/>
          <a:sy n="59" d="100"/>
        </p:scale>
        <p:origin x="-149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IN" sz="2400" b="1" dirty="0" smtClean="0">
              <a:latin typeface="Calibri" pitchFamily="34" charset="0"/>
              <a:cs typeface="Calibri" pitchFamily="34" charset="0"/>
            </a:rPr>
            <a:t>Probability</a:t>
          </a:r>
          <a:endParaRPr lang="en-US" sz="2400" b="1" dirty="0" smtClean="0">
            <a:latin typeface="Calibri" pitchFamily="34" charset="0"/>
            <a:cs typeface="Calibri" pitchFamily="34" charset="0"/>
          </a:endParaRP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2000" b="0" i="0" u="none" dirty="0" smtClean="0"/>
            <a:t>Concept related to Coins</a:t>
          </a:r>
          <a:endParaRPr lang="en-US" sz="2000" b="1" dirty="0">
            <a:solidFill>
              <a:schemeClr val="tx1"/>
            </a:solidFill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9AFA72A5-3473-401C-89CE-42486F72E3B9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2000" b="0" i="0" u="none" dirty="0" smtClean="0"/>
            <a:t>Concept related to Dice</a:t>
          </a:r>
          <a:endParaRPr lang="en-US" sz="2000" b="1" dirty="0">
            <a:solidFill>
              <a:schemeClr val="tx1"/>
            </a:solidFill>
          </a:endParaRPr>
        </a:p>
      </dgm:t>
    </dgm:pt>
    <dgm:pt modelId="{453794DA-44A6-444D-A56F-BE32FCD678B6}" type="parTrans" cxnId="{6230E93C-3A9F-43C0-8A67-C7A64FE72C4E}">
      <dgm:prSet/>
      <dgm:spPr/>
      <dgm:t>
        <a:bodyPr/>
        <a:lstStyle/>
        <a:p>
          <a:endParaRPr lang="en-IN"/>
        </a:p>
      </dgm:t>
    </dgm:pt>
    <dgm:pt modelId="{048863FF-210C-462A-AF38-0A754BA4B943}" type="sibTrans" cxnId="{6230E93C-3A9F-43C0-8A67-C7A64FE72C4E}">
      <dgm:prSet/>
      <dgm:spPr/>
      <dgm:t>
        <a:bodyPr/>
        <a:lstStyle/>
        <a:p>
          <a:endParaRPr lang="en-IN"/>
        </a:p>
      </dgm:t>
    </dgm:pt>
    <dgm:pt modelId="{0FB85793-2DE3-4365-B978-0E561DEBAD9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2000" b="0" i="0" u="none" dirty="0" smtClean="0"/>
            <a:t>Concept related to box/bag containing items</a:t>
          </a:r>
          <a:endParaRPr lang="en-US" sz="2000" b="1" dirty="0">
            <a:solidFill>
              <a:schemeClr val="tx1"/>
            </a:solidFill>
          </a:endParaRPr>
        </a:p>
      </dgm:t>
    </dgm:pt>
    <dgm:pt modelId="{8D29433B-D756-45BC-B6AF-A198F961F5F1}" type="parTrans" cxnId="{FAD95C3B-F1FF-4C32-A9F4-4D5C7C8A325F}">
      <dgm:prSet/>
      <dgm:spPr/>
      <dgm:t>
        <a:bodyPr/>
        <a:lstStyle/>
        <a:p>
          <a:endParaRPr lang="en-IN"/>
        </a:p>
      </dgm:t>
    </dgm:pt>
    <dgm:pt modelId="{6B062CC7-301B-4025-9A15-B07AE199C69A}" type="sibTrans" cxnId="{FAD95C3B-F1FF-4C32-A9F4-4D5C7C8A325F}">
      <dgm:prSet/>
      <dgm:spPr/>
      <dgm:t>
        <a:bodyPr/>
        <a:lstStyle/>
        <a:p>
          <a:endParaRPr lang="en-IN"/>
        </a:p>
      </dgm:t>
    </dgm:pt>
    <dgm:pt modelId="{377CB1F5-F15C-43F8-8D6E-1DDE462DA63F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2000" b="0" i="0" u="none" dirty="0" smtClean="0"/>
            <a:t>Concept related to Cards</a:t>
          </a:r>
          <a:endParaRPr lang="en-US" sz="2000" b="1" dirty="0">
            <a:solidFill>
              <a:schemeClr val="tx1"/>
            </a:solidFill>
          </a:endParaRPr>
        </a:p>
      </dgm:t>
    </dgm:pt>
    <dgm:pt modelId="{5D734D97-8E48-4D92-8167-A41FC9EF0608}" type="parTrans" cxnId="{2FCEE5A2-4A5D-4FB1-A559-E1A05FC3E4D4}">
      <dgm:prSet/>
      <dgm:spPr/>
      <dgm:t>
        <a:bodyPr/>
        <a:lstStyle/>
        <a:p>
          <a:endParaRPr lang="en-IN"/>
        </a:p>
      </dgm:t>
    </dgm:pt>
    <dgm:pt modelId="{2D18B90A-5012-43C0-B39A-B5B0660917AA}" type="sibTrans" cxnId="{2FCEE5A2-4A5D-4FB1-A559-E1A05FC3E4D4}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2162E2-F605-4392-95A6-28E093478E07}" type="pres">
      <dgm:prSet presAssocID="{60B09164-3635-4F57-BDFF-F431FDAAB3E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68B03-0334-457A-8587-2A4C6D020BB0}" type="pres">
      <dgm:prSet presAssocID="{60B09164-3635-4F57-BDFF-F431FDAAB3E9}" presName="childText" presStyleLbl="revTx" presStyleIdx="0" presStyleCnt="1" custScaleY="1652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057436-7734-4B15-93DC-58E028945E59}" type="presOf" srcId="{9AFA72A5-3473-401C-89CE-42486F72E3B9}" destId="{38C68B03-0334-457A-8587-2A4C6D020BB0}" srcOrd="0" destOrd="1" presId="urn:microsoft.com/office/officeart/2005/8/layout/vList2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2FCEE5A2-4A5D-4FB1-A559-E1A05FC3E4D4}" srcId="{60B09164-3635-4F57-BDFF-F431FDAAB3E9}" destId="{377CB1F5-F15C-43F8-8D6E-1DDE462DA63F}" srcOrd="2" destOrd="0" parTransId="{5D734D97-8E48-4D92-8167-A41FC9EF0608}" sibTransId="{2D18B90A-5012-43C0-B39A-B5B0660917AA}"/>
    <dgm:cxn modelId="{3C73DAB3-4AEF-4E20-91EC-6A5605CB2830}" type="presOf" srcId="{57E4DC8A-0269-4B0F-8D7C-B3EBE05B75BF}" destId="{9003AC3B-56CD-448D-A2D6-CA9F9F7F936C}" srcOrd="0" destOrd="0" presId="urn:microsoft.com/office/officeart/2005/8/layout/vList2"/>
    <dgm:cxn modelId="{24F8F9A5-4340-4DA7-ABC8-B2053F821A8C}" type="presOf" srcId="{60B09164-3635-4F57-BDFF-F431FDAAB3E9}" destId="{CF2162E2-F605-4392-95A6-28E093478E07}" srcOrd="0" destOrd="0" presId="urn:microsoft.com/office/officeart/2005/8/layout/vList2"/>
    <dgm:cxn modelId="{1C4E3128-72FB-4C80-BEAA-3C15674FFF7D}" type="presOf" srcId="{FAF7CFB3-57C5-4795-B005-90CD8A960588}" destId="{38C68B03-0334-457A-8587-2A4C6D020BB0}" srcOrd="0" destOrd="0" presId="urn:microsoft.com/office/officeart/2005/8/layout/vList2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FAD95C3B-F1FF-4C32-A9F4-4D5C7C8A325F}" srcId="{60B09164-3635-4F57-BDFF-F431FDAAB3E9}" destId="{0FB85793-2DE3-4365-B978-0E561DEBAD95}" srcOrd="3" destOrd="0" parTransId="{8D29433B-D756-45BC-B6AF-A198F961F5F1}" sibTransId="{6B062CC7-301B-4025-9A15-B07AE199C69A}"/>
    <dgm:cxn modelId="{9468F818-03A2-45FC-8184-2CA4CF9EFBCB}" type="presOf" srcId="{377CB1F5-F15C-43F8-8D6E-1DDE462DA63F}" destId="{38C68B03-0334-457A-8587-2A4C6D020BB0}" srcOrd="0" destOrd="2" presId="urn:microsoft.com/office/officeart/2005/8/layout/vList2"/>
    <dgm:cxn modelId="{6230E93C-3A9F-43C0-8A67-C7A64FE72C4E}" srcId="{60B09164-3635-4F57-BDFF-F431FDAAB3E9}" destId="{9AFA72A5-3473-401C-89CE-42486F72E3B9}" srcOrd="1" destOrd="0" parTransId="{453794DA-44A6-444D-A56F-BE32FCD678B6}" sibTransId="{048863FF-210C-462A-AF38-0A754BA4B943}"/>
    <dgm:cxn modelId="{B5CD4D86-5065-4F69-B6F5-2C858CCA451F}" type="presOf" srcId="{0FB85793-2DE3-4365-B978-0E561DEBAD95}" destId="{38C68B03-0334-457A-8587-2A4C6D020BB0}" srcOrd="0" destOrd="3" presId="urn:microsoft.com/office/officeart/2005/8/layout/vList2"/>
    <dgm:cxn modelId="{259E9599-2E50-48B0-A5BA-2F716FC670F3}" type="presParOf" srcId="{9003AC3B-56CD-448D-A2D6-CA9F9F7F936C}" destId="{CF2162E2-F605-4392-95A6-28E093478E07}" srcOrd="0" destOrd="0" presId="urn:microsoft.com/office/officeart/2005/8/layout/vList2"/>
    <dgm:cxn modelId="{B6E6CB1B-8E8E-4218-8F48-2714E0DF4A36}" type="presParOf" srcId="{9003AC3B-56CD-448D-A2D6-CA9F9F7F936C}" destId="{38C68B03-0334-457A-8587-2A4C6D020BB0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866402"/>
          <a:ext cx="10972800" cy="121680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 smtClean="0">
              <a:latin typeface="Calibri" pitchFamily="34" charset="0"/>
              <a:cs typeface="Calibri" pitchFamily="34" charset="0"/>
            </a:rPr>
            <a:t>Probability</a:t>
          </a:r>
          <a:endParaRPr lang="en-US" sz="2400" b="1" kern="1200" dirty="0" smtClean="0">
            <a:latin typeface="Calibri" pitchFamily="34" charset="0"/>
            <a:cs typeface="Calibri" pitchFamily="34" charset="0"/>
          </a:endParaRPr>
        </a:p>
      </dsp:txBody>
      <dsp:txXfrm>
        <a:off x="59399" y="925801"/>
        <a:ext cx="10854002" cy="1098002"/>
      </dsp:txXfrm>
    </dsp:sp>
    <dsp:sp modelId="{38C68B03-0334-457A-8587-2A4C6D020BB0}">
      <dsp:nvSpPr>
        <dsp:cNvPr id="0" name=""/>
        <dsp:cNvSpPr/>
      </dsp:nvSpPr>
      <dsp:spPr>
        <a:xfrm>
          <a:off x="0" y="2083202"/>
          <a:ext cx="10972800" cy="2501323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838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/>
            <a:t>Concept related to Coins</a:t>
          </a:r>
          <a:endParaRPr 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/>
            <a:t>Concept related to Dice</a:t>
          </a:r>
          <a:endParaRPr 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/>
            <a:t>Concept related to Cards</a:t>
          </a:r>
          <a:endParaRPr lang="en-US" sz="2000" b="1" kern="1200" dirty="0">
            <a:solidFill>
              <a:schemeClr val="tx1"/>
            </a:solidFill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/>
            <a:t>Concept related to box/bag containing items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0" y="2083202"/>
        <a:ext cx="10972800" cy="2501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Difficulty Level: Moderate </a:t>
            </a:r>
            <a:r>
              <a:rPr lang="en-US" baseline="0" dirty="0" smtClean="0"/>
              <a:t>(Optional)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B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Difficulty Level: Moderate(Optional)</a:t>
            </a:r>
          </a:p>
          <a:p>
            <a:r>
              <a:rPr lang="en-US" dirty="0" smtClean="0"/>
              <a:t>Option: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86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Difficulty Level: Moderate </a:t>
            </a:r>
            <a:r>
              <a:rPr lang="en-US" baseline="0" dirty="0" smtClean="0"/>
              <a:t>(Optional)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Option: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 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D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Option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B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Explanation: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Total cases = 10 + 20 = 30</a:t>
            </a:r>
            <a:b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 err="1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Favourable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cases = 20</a:t>
            </a:r>
            <a:b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/>
            </a:r>
            <a:b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So probability = 20/30 = 2/3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Option: C</a:t>
            </a:r>
            <a:endParaRPr lang="en-US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Solution :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Total number of erasers in the box = 3 + 4 + 7 = 14.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Let S be the sample space.</a:t>
            </a:r>
            <a:b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Then, n(S) = number of ways of taking 5 out of 14.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Therefore, n(S) = 14C5 = (14 x 13 x 12 x 11 x 10)/(2 x 3 x 4 x 5) = 14 x 13 x 11 = 2002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Let E be the event of getting all the 5 blue erasers.</a:t>
            </a:r>
            <a:b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Therefore, n(E) = 7C5 = (7 x 6 x 5 x 4 x 3)/(2 x 3 x 4 x 5) = 21.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Now, the required probability = n(E)/n(S) = 21/2002 = 3/286.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Moderate(Optional)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Option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: B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Let E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, E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be the event of picking a green bulb and white bulb respectively.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Total no. of bulbs in a bag = 3 + 4 + 5 = 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E</a:t>
            </a:r>
            <a:r>
              <a:rPr lang="en-US" baseline="-25000" dirty="0">
                <a:effectLst/>
              </a:rPr>
              <a:t>1</a:t>
            </a:r>
            <a:r>
              <a:rPr lang="en-US" dirty="0">
                <a:effectLst/>
              </a:rPr>
              <a:t> = 3/12 = 1/4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E</a:t>
            </a:r>
            <a:r>
              <a:rPr lang="en-US" baseline="-25000" dirty="0">
                <a:effectLst/>
              </a:rPr>
              <a:t>2 </a:t>
            </a:r>
            <a:r>
              <a:rPr lang="en-US" dirty="0">
                <a:effectLst/>
              </a:rPr>
              <a:t>= 5/12 = 5/12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P(E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or E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) = P(E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) + P(E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=  1/4 + 5/12 = 2/3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Hence, option B is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1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Option: B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Explanation: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Total number of balls = (8 + 7 + 6) = 21</a:t>
            </a:r>
            <a:b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Let E = event that the ball drawn is neither blue nor green =e vent that the ball drawn is red.</a:t>
            </a:r>
            <a:b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Therefore, n(E) = 8.</a:t>
            </a:r>
            <a:b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P(E) = 8/21.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Option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: C</a:t>
            </a: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There are 10 even numbers in the group 1-21.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∴  </a:t>
            </a:r>
            <a:r>
              <a:rPr lang="en-US" dirty="0">
                <a:effectLst/>
              </a:rPr>
              <a:t> The probability that the first ball is even numbered = 10/21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Since the ball is not replaced there are now 20 balls left, of which 9 are even numbered.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r>
              <a:rPr lang="en-US" b="1" dirty="0">
                <a:effectLst/>
              </a:rPr>
              <a:t>∴</a:t>
            </a:r>
            <a:r>
              <a:rPr lang="en-US" dirty="0">
                <a:effectLst/>
              </a:rPr>
              <a:t> The probability that the second ball is even numbered = 9/20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effectLst/>
              </a:rPr>
              <a:t>∴  </a:t>
            </a:r>
            <a:r>
              <a:rPr lang="en-US" dirty="0">
                <a:effectLst/>
              </a:rPr>
              <a:t> Required probability = 10/21 × 9/20 = 9/42 = 3/14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Hence, option C is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Easy(Compulsory)</a:t>
            </a:r>
          </a:p>
          <a:p>
            <a:pPr algn="l"/>
            <a:r>
              <a:rPr lang="en-US" dirty="0" smtClean="0"/>
              <a:t>Option:</a:t>
            </a:r>
            <a:r>
              <a:rPr lang="en-US" baseline="0" dirty="0" smtClean="0"/>
              <a:t>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Difficulty Level: Moderate(Compulsory)</a:t>
            </a:r>
          </a:p>
          <a:p>
            <a:r>
              <a:rPr lang="en-US" b="0" i="0" dirty="0" smtClean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Option: B</a:t>
            </a:r>
            <a:r>
              <a:rPr lang="en-US" dirty="0"/>
              <a:t/>
            </a:r>
            <a:br>
              <a:rPr lang="en-US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Explanation 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X/(7+X+5) =2/5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X =8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Bag B = 5 R, 4 Y , 6 G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Probability = 5/15*4/14 = 2/21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2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Option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: B</a:t>
            </a:r>
          </a:p>
          <a:p>
            <a:pPr algn="just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Number of possible combination of 3 persons in which 2 have to be women = (2 Women out of 5 x 1 Man out of 6) or (3 Women out of 5)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= (</a:t>
            </a:r>
            <a:r>
              <a:rPr lang="en-US" b="0" i="0" baseline="30000" dirty="0">
                <a:solidFill>
                  <a:srgbClr val="444444"/>
                </a:solidFill>
                <a:effectLst/>
                <a:latin typeface="Roboto"/>
              </a:rPr>
              <a:t>5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C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2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× </a:t>
            </a:r>
            <a:r>
              <a:rPr lang="en-US" b="0" i="0" baseline="30000" dirty="0">
                <a:solidFill>
                  <a:srgbClr val="444444"/>
                </a:solidFill>
                <a:effectLst/>
                <a:latin typeface="Roboto"/>
              </a:rPr>
              <a:t>6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C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1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+ </a:t>
            </a:r>
            <a:r>
              <a:rPr lang="en-US" b="0" i="0" baseline="30000" dirty="0">
                <a:solidFill>
                  <a:srgbClr val="444444"/>
                </a:solidFill>
                <a:effectLst/>
                <a:latin typeface="Roboto"/>
              </a:rPr>
              <a:t>5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C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3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Total possible outcomes = </a:t>
            </a:r>
            <a:r>
              <a:rPr lang="en-US" b="0" i="0" baseline="30000" dirty="0">
                <a:solidFill>
                  <a:srgbClr val="444444"/>
                </a:solidFill>
                <a:effectLst/>
                <a:latin typeface="Roboto"/>
              </a:rPr>
              <a:t>11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C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effectLst/>
              </a:rPr>
              <a:t>=  [5!/(2!*3!) × 6!/(5!*1!) + 5!/(3!*2!)] / [11!/(3!*8!)] = 70/(11*15) = 14/33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Hence, option B is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4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Difficulty Level: Moderate </a:t>
            </a:r>
            <a:r>
              <a:rPr lang="en-US" baseline="0" dirty="0" smtClean="0"/>
              <a:t>(Compulsory)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0" i="0" dirty="0" smtClean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Option: C </a:t>
            </a:r>
            <a:endParaRPr lang="en-US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Solution :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Total number of students = 20.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Let S be the sample space.</a:t>
            </a:r>
            <a:b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Then, n(S) = number of ways of three scored first mark</a:t>
            </a:r>
            <a:b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n(S) = 20C3 = 20 x 19 x 18 / 2 x 3 = 20 x 19 x 3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Let, E be the event of 1 girl and 2 boys.</a:t>
            </a:r>
            <a:b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Therefore, n(E) = number of possible of 1 girl out of 8 and 2 boys out of 12.</a:t>
            </a:r>
            <a:b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n(E) = 8C1 x 12C2 = 8 x 12 x 11 / 1 x 2 = 8 x 6 x </a:t>
            </a:r>
            <a:r>
              <a:rPr lang="en-US" b="0" i="0" dirty="0" smtClean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11</a:t>
            </a:r>
            <a:endParaRPr lang="en-US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Now, the required probability = n(E)/n(S) = (8 x 6 x 11)/(20 x 19 x 3) = 44/95.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5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Expert(Compulsory)</a:t>
            </a:r>
          </a:p>
          <a:p>
            <a:pPr algn="l"/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Option:</a:t>
            </a:r>
            <a:r>
              <a:rPr lang="en-US" b="0" i="0" baseline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2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Easy 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C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When 4 fair coins are tossed simultaneously, the total number of outcomes is 2</a:t>
            </a:r>
            <a:r>
              <a:rPr lang="en-US" b="0" i="0" baseline="30000" dirty="0">
                <a:solidFill>
                  <a:srgbClr val="444444"/>
                </a:solidFill>
                <a:effectLst/>
                <a:latin typeface="Roboto"/>
              </a:rPr>
              <a:t>4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= 16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/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At least 3 heads implies that one can get either 3 heads or 4 heads.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/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One can get 3 heads in </a:t>
            </a:r>
            <a:r>
              <a:rPr lang="en-US" b="0" i="0" baseline="30000" dirty="0">
                <a:solidFill>
                  <a:srgbClr val="444444"/>
                </a:solidFill>
                <a:effectLst/>
                <a:latin typeface="Roboto"/>
              </a:rPr>
              <a:t>4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C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3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= 4 ways and can get 4 heads in </a:t>
            </a:r>
            <a:r>
              <a:rPr lang="en-US" b="0" i="0" baseline="30000" dirty="0">
                <a:solidFill>
                  <a:srgbClr val="444444"/>
                </a:solidFill>
                <a:effectLst/>
                <a:latin typeface="Roboto"/>
              </a:rPr>
              <a:t>4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C</a:t>
            </a:r>
            <a:r>
              <a:rPr lang="en-US" b="0" i="0" baseline="-25000" dirty="0">
                <a:solidFill>
                  <a:srgbClr val="444444"/>
                </a:solidFill>
                <a:effectLst/>
                <a:latin typeface="Roboto"/>
              </a:rPr>
              <a:t>4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= 1 ways.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/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∴ Total number of favorable outcomes = 4 + 1 = 5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/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∴ The required probability=5/16</a:t>
            </a:r>
            <a:br>
              <a:rPr lang="en-US" b="0" i="0" dirty="0">
                <a:solidFill>
                  <a:srgbClr val="444444"/>
                </a:solidFill>
                <a:effectLst/>
                <a:latin typeface="Roboto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Hence, option C is correct.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Difficulty Level: Expert </a:t>
            </a:r>
            <a:r>
              <a:rPr lang="en-US" baseline="0" dirty="0" smtClean="0"/>
              <a:t>(Optional)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Option: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7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A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Easy(Optional)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D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B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Moderate(Optional)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Difficulty Level: Easy(Compulsory)</a:t>
            </a:r>
          </a:p>
          <a:p>
            <a:pPr algn="l"/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Correct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Option: 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Roboto"/>
              </a:rPr>
              <a:t>A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8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7" y="1905007"/>
            <a:ext cx="11229474" cy="32605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</a:rPr>
              <a:t>PROBABILITY</a:t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120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Four dice are thrown simultaneously. Find the probability that all of them show the same </a:t>
            </a:r>
            <a:r>
              <a:rPr lang="en-US" sz="2400" dirty="0" smtClean="0"/>
              <a:t>face?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A) 1/216</a:t>
            </a:r>
            <a:r>
              <a:rPr lang="en-US" sz="2400" dirty="0"/>
              <a:t>						</a:t>
            </a:r>
            <a:endParaRPr lang="en-US" sz="2400" dirty="0" smtClean="0"/>
          </a:p>
          <a:p>
            <a:pPr lvl="0"/>
            <a:r>
              <a:rPr lang="en-US" sz="2400" dirty="0" smtClean="0"/>
              <a:t>B) 7/54</a:t>
            </a:r>
            <a:endParaRPr lang="en-US" sz="2400" dirty="0"/>
          </a:p>
          <a:p>
            <a:r>
              <a:rPr lang="en-US" sz="2400" dirty="0" smtClean="0"/>
              <a:t>C) 1/36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3/5</a:t>
            </a: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6370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toss a coin AND roll a die. What is the probability of getting a tail and a 4 on the die</a:t>
            </a:r>
            <a:r>
              <a:rPr lang="en-US" sz="2400" dirty="0" smtClean="0"/>
              <a:t>?</a:t>
            </a:r>
            <a:endParaRPr lang="en-US" sz="2400" dirty="0"/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A) 11/12</a:t>
            </a:r>
            <a:r>
              <a:rPr lang="en-US" sz="2400" dirty="0"/>
              <a:t>						</a:t>
            </a:r>
            <a:endParaRPr lang="en-US" sz="2400" dirty="0" smtClean="0"/>
          </a:p>
          <a:p>
            <a:pPr lvl="0"/>
            <a:r>
              <a:rPr lang="en-US" sz="2400" dirty="0" smtClean="0"/>
              <a:t>B) 7/12</a:t>
            </a:r>
            <a:endParaRPr lang="en-US" sz="2400" dirty="0"/>
          </a:p>
          <a:p>
            <a:r>
              <a:rPr lang="en-US" sz="2400" dirty="0" smtClean="0"/>
              <a:t>C) 1/12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5/12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8821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card is drawn from a pack of 52 cards. The probability of getting a queen of club or </a:t>
            </a:r>
            <a:r>
              <a:rPr lang="en-US" sz="2400" dirty="0" smtClean="0"/>
              <a:t>a king </a:t>
            </a:r>
            <a:r>
              <a:rPr lang="en-US" sz="2400" dirty="0"/>
              <a:t>of heart is: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A) 1/2</a:t>
            </a:r>
            <a:r>
              <a:rPr lang="en-US" sz="2400" dirty="0"/>
              <a:t>						</a:t>
            </a:r>
            <a:endParaRPr lang="en-US" sz="2400" dirty="0" smtClean="0"/>
          </a:p>
          <a:p>
            <a:pPr lvl="0"/>
            <a:r>
              <a:rPr lang="en-US" sz="2400" dirty="0" smtClean="0"/>
              <a:t>B) 1/26</a:t>
            </a:r>
            <a:endParaRPr lang="en-US" sz="2400" dirty="0"/>
          </a:p>
          <a:p>
            <a:r>
              <a:rPr lang="en-US" sz="2400" dirty="0" smtClean="0"/>
              <a:t>C) 3/52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4/26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575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05339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probability that a card drawn from a pack of 52 cards will be a diamond or a king, </a:t>
            </a:r>
            <a:r>
              <a:rPr lang="en-US" sz="2400" dirty="0" smtClean="0"/>
              <a:t>is:</a:t>
            </a:r>
          </a:p>
          <a:p>
            <a:endParaRPr lang="en-US" sz="2400" dirty="0"/>
          </a:p>
          <a:p>
            <a:pPr marL="457200" indent="-457200">
              <a:buAutoNum type="alphaUcParenR"/>
            </a:pPr>
            <a:r>
              <a:rPr lang="en-US" sz="2400" dirty="0" smtClean="0"/>
              <a:t>4/13</a:t>
            </a:r>
          </a:p>
          <a:p>
            <a:pPr marL="457200" indent="-457200">
              <a:buAutoNum type="alphaUcParenR"/>
            </a:pPr>
            <a:r>
              <a:rPr lang="en-US" sz="2400" dirty="0" smtClean="0"/>
              <a:t>3/13</a:t>
            </a:r>
          </a:p>
          <a:p>
            <a:pPr marL="457200" indent="-457200">
              <a:buAutoNum type="alphaUcParenR"/>
            </a:pPr>
            <a:r>
              <a:rPr lang="en-US" sz="2400" dirty="0" smtClean="0"/>
              <a:t>5/13</a:t>
            </a:r>
          </a:p>
          <a:p>
            <a:pPr marL="457200" indent="-457200">
              <a:buAutoNum type="alphaUcParenR"/>
            </a:pPr>
            <a:r>
              <a:rPr lang="en-US" sz="2400" dirty="0" smtClean="0"/>
              <a:t>1/13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5222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725214"/>
            <a:ext cx="117428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One card is drawn from a pack of 52 cards , each of the 52 cards being equally likely to be drawn. Find the probability that the card  drawn is neither a spade nor a </a:t>
            </a:r>
            <a:r>
              <a:rPr lang="en-US" sz="2400" dirty="0" smtClean="0"/>
              <a:t>king?</a:t>
            </a:r>
          </a:p>
          <a:p>
            <a:endParaRPr lang="en-US" sz="2400" dirty="0"/>
          </a:p>
          <a:p>
            <a:r>
              <a:rPr lang="en-US" sz="2400" dirty="0" smtClean="0"/>
              <a:t>A) 11/13</a:t>
            </a:r>
          </a:p>
          <a:p>
            <a:r>
              <a:rPr lang="en-US" sz="2400" dirty="0" smtClean="0"/>
              <a:t>B) 8/13</a:t>
            </a:r>
          </a:p>
          <a:p>
            <a:r>
              <a:rPr lang="en-US" sz="2400" dirty="0" smtClean="0"/>
              <a:t>C) 9/13</a:t>
            </a:r>
          </a:p>
          <a:p>
            <a:r>
              <a:rPr lang="en-US" sz="2400" dirty="0" smtClean="0"/>
              <a:t>D) 10/13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6977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From a pack of 52 cards, 3 cards are drawn. What is the probability that one is ace, one is queen and one is jack?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A) 23/5525</a:t>
            </a:r>
            <a:r>
              <a:rPr lang="en-US" sz="2400" dirty="0"/>
              <a:t>						</a:t>
            </a:r>
            <a:endParaRPr lang="en-US" sz="2400" dirty="0" smtClean="0"/>
          </a:p>
          <a:p>
            <a:pPr lvl="0"/>
            <a:r>
              <a:rPr lang="en-US" sz="2400" dirty="0" smtClean="0"/>
              <a:t>B) 7/5525</a:t>
            </a:r>
            <a:endParaRPr lang="en-US" sz="2400" dirty="0"/>
          </a:p>
          <a:p>
            <a:r>
              <a:rPr lang="en-US" sz="2400" dirty="0" smtClean="0"/>
              <a:t>C) 11/5525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16/5525</a:t>
            </a: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3670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solidFill>
                  <a:srgbClr val="333333"/>
                </a:solidFill>
                <a:effectLst/>
              </a:rPr>
              <a:t>Bag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contain 10 </a:t>
            </a:r>
            <a:r>
              <a:rPr lang="en-US" sz="2400" b="0" i="0" dirty="0" smtClean="0">
                <a:solidFill>
                  <a:srgbClr val="333333"/>
                </a:solidFill>
                <a:effectLst/>
              </a:rPr>
              <a:t>black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and 20 white balls, One ball is drawn at random. What is the probability that ball is </a:t>
            </a:r>
            <a:r>
              <a:rPr lang="en-US" sz="2400" b="0" i="0" dirty="0" smtClean="0">
                <a:solidFill>
                  <a:srgbClr val="333333"/>
                </a:solidFill>
                <a:effectLst/>
              </a:rPr>
              <a:t>white:</a:t>
            </a:r>
          </a:p>
          <a:p>
            <a:r>
              <a:rPr lang="en-US" sz="2400" dirty="0"/>
              <a:t>	</a:t>
            </a:r>
          </a:p>
          <a:p>
            <a:pPr marL="457200" indent="-457200">
              <a:buAutoNum type="alphaUcParenR"/>
            </a:pPr>
            <a:r>
              <a:rPr lang="en-US" sz="2400" dirty="0" smtClean="0"/>
              <a:t>1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B) </a:t>
            </a:r>
            <a:r>
              <a:rPr lang="en-US" sz="2400" dirty="0"/>
              <a:t>2/3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1/3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4/3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i="0" dirty="0" smtClean="0">
                <a:solidFill>
                  <a:srgbClr val="323232"/>
                </a:solidFill>
                <a:effectLst/>
              </a:rPr>
              <a:t>A </a:t>
            </a:r>
            <a:r>
              <a:rPr lang="en-US" sz="2400" b="0" i="0" dirty="0">
                <a:solidFill>
                  <a:srgbClr val="323232"/>
                </a:solidFill>
                <a:effectLst/>
              </a:rPr>
              <a:t>box contains 3 white, 4 red and 7 blue erasers. If five erasers are taken at random then the probability that all the five are blue color is</a:t>
            </a:r>
            <a:r>
              <a:rPr lang="en-US" sz="2400" b="0" i="0" dirty="0" smtClean="0">
                <a:solidFill>
                  <a:srgbClr val="323232"/>
                </a:solidFill>
                <a:effectLst/>
              </a:rPr>
              <a:t>:</a:t>
            </a:r>
          </a:p>
          <a:p>
            <a:pPr lvl="0"/>
            <a:endParaRPr lang="en-US" sz="2400" b="0" i="0" dirty="0">
              <a:solidFill>
                <a:srgbClr val="323232"/>
              </a:solidFill>
              <a:effectLst/>
            </a:endParaRPr>
          </a:p>
          <a:p>
            <a:pPr marL="457200" lvl="0" indent="-457200">
              <a:buAutoNum type="alphaUcParenR"/>
            </a:pPr>
            <a:r>
              <a:rPr lang="en-US" sz="2400" dirty="0" smtClean="0"/>
              <a:t>13/211</a:t>
            </a:r>
            <a:r>
              <a:rPr lang="en-US" sz="2400" dirty="0"/>
              <a:t>		</a:t>
            </a:r>
            <a:r>
              <a:rPr lang="en-US" sz="2400" dirty="0" smtClean="0"/>
              <a:t>		</a:t>
            </a:r>
          </a:p>
          <a:p>
            <a:pPr lvl="0"/>
            <a:r>
              <a:rPr lang="en-US" sz="2400" dirty="0" smtClean="0"/>
              <a:t>B) </a:t>
            </a:r>
            <a:r>
              <a:rPr lang="en-US" sz="2400" dirty="0"/>
              <a:t>2/126		</a:t>
            </a:r>
            <a:endParaRPr lang="en-US" sz="2400" dirty="0" smtClean="0"/>
          </a:p>
          <a:p>
            <a:pPr lvl="0"/>
            <a:r>
              <a:rPr lang="en-US" sz="2400" dirty="0" smtClean="0"/>
              <a:t>C) </a:t>
            </a:r>
            <a:r>
              <a:rPr lang="en-US" sz="2400" dirty="0"/>
              <a:t>3/286	</a:t>
            </a:r>
            <a:r>
              <a:rPr lang="en-US" sz="2400" dirty="0" smtClean="0"/>
              <a:t>			</a:t>
            </a:r>
          </a:p>
          <a:p>
            <a:pPr lvl="0"/>
            <a:r>
              <a:rPr lang="en-US" sz="2400" dirty="0" smtClean="0"/>
              <a:t>D) </a:t>
            </a:r>
            <a:r>
              <a:rPr lang="en-US" sz="2400" dirty="0"/>
              <a:t>12/121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i="0" dirty="0" smtClean="0">
                <a:solidFill>
                  <a:srgbClr val="222222"/>
                </a:solidFill>
                <a:effectLst/>
              </a:rPr>
              <a:t>There </a:t>
            </a:r>
            <a:r>
              <a:rPr lang="en-US" sz="2400" i="0" dirty="0">
                <a:solidFill>
                  <a:srgbClr val="222222"/>
                </a:solidFill>
                <a:effectLst/>
              </a:rPr>
              <a:t>are 3 green, 4 orange and 5 white color bulbs in a bag. If a bulb is picked at random, what is the probability of having either a green or a white bulb</a:t>
            </a:r>
            <a:r>
              <a:rPr lang="en-US" sz="2400" i="0" dirty="0" smtClean="0">
                <a:solidFill>
                  <a:srgbClr val="222222"/>
                </a:solidFill>
                <a:effectLst/>
              </a:rPr>
              <a:t>?</a:t>
            </a:r>
          </a:p>
          <a:p>
            <a:pPr algn="l"/>
            <a:endParaRPr lang="en-US" sz="2400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sz="2400" dirty="0" smtClean="0"/>
              <a:t>A) </a:t>
            </a:r>
            <a:r>
              <a:rPr lang="en-US" sz="2400" dirty="0"/>
              <a:t>3/4					</a:t>
            </a:r>
            <a:endParaRPr lang="en-US" sz="2400" dirty="0" smtClean="0"/>
          </a:p>
          <a:p>
            <a:pPr algn="l"/>
            <a:r>
              <a:rPr lang="en-US" sz="2400" dirty="0" smtClean="0"/>
              <a:t>B) </a:t>
            </a:r>
            <a:r>
              <a:rPr lang="en-US" sz="2400" dirty="0"/>
              <a:t>2/3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4/3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2/5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0706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0" i="0" dirty="0" smtClean="0">
                <a:solidFill>
                  <a:srgbClr val="333333"/>
                </a:solidFill>
                <a:effectLst/>
              </a:rPr>
              <a:t>In 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a box, there are 8 red, 7 blue and 6 green balls. One ball is picked up randomly. What is the probability that it is neither blue nor green</a:t>
            </a:r>
            <a:r>
              <a:rPr lang="en-US" sz="2400" b="0" i="0" dirty="0" smtClean="0">
                <a:solidFill>
                  <a:srgbClr val="333333"/>
                </a:solidFill>
                <a:effectLst/>
              </a:rPr>
              <a:t>?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</a:endParaRPr>
          </a:p>
          <a:p>
            <a:r>
              <a:rPr lang="en-US" sz="2400" dirty="0" smtClean="0"/>
              <a:t>A) </a:t>
            </a:r>
            <a:r>
              <a:rPr lang="en-US" sz="2400" dirty="0"/>
              <a:t>2/3					</a:t>
            </a:r>
            <a:endParaRPr lang="en-US" sz="2400" dirty="0" smtClean="0"/>
          </a:p>
          <a:p>
            <a:r>
              <a:rPr lang="en-US" sz="2400" dirty="0" smtClean="0"/>
              <a:t>B) </a:t>
            </a:r>
            <a:r>
              <a:rPr lang="en-US" sz="2400" dirty="0"/>
              <a:t>8/21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3/7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9/22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6401948"/>
              </p:ext>
            </p:extLst>
          </p:nvPr>
        </p:nvGraphicFramePr>
        <p:xfrm>
          <a:off x="609600" y="914400"/>
          <a:ext cx="10972801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8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 smtClean="0"/>
              <a:t>A</a:t>
            </a:r>
            <a:r>
              <a:rPr lang="en-US" sz="2400" i="0" dirty="0">
                <a:solidFill>
                  <a:srgbClr val="222222"/>
                </a:solidFill>
                <a:effectLst/>
              </a:rPr>
              <a:t> box contains 21 balls numbered 1 to 21. A ball is drawn and then another ball is drawn without replacement. What is the probability that both balls are even numbered</a:t>
            </a:r>
            <a:r>
              <a:rPr lang="en-US" sz="2400" i="0" dirty="0" smtClean="0">
                <a:solidFill>
                  <a:srgbClr val="222222"/>
                </a:solidFill>
                <a:effectLst/>
              </a:rPr>
              <a:t>?</a:t>
            </a:r>
          </a:p>
          <a:p>
            <a:pPr algn="l"/>
            <a:endParaRPr lang="en-US" sz="2400" i="0" dirty="0">
              <a:solidFill>
                <a:srgbClr val="222222"/>
              </a:solidFill>
              <a:effectLst/>
            </a:endParaRPr>
          </a:p>
          <a:p>
            <a:r>
              <a:rPr lang="en-US" sz="2400" dirty="0" smtClean="0"/>
              <a:t>A) </a:t>
            </a:r>
            <a:r>
              <a:rPr lang="en-US" sz="2400" dirty="0"/>
              <a:t>2/7						</a:t>
            </a:r>
            <a:endParaRPr lang="en-US" sz="2400" dirty="0" smtClean="0"/>
          </a:p>
          <a:p>
            <a:r>
              <a:rPr lang="en-US" sz="2400" dirty="0" smtClean="0"/>
              <a:t>B) </a:t>
            </a:r>
            <a:r>
              <a:rPr lang="en-US" sz="2400" dirty="0"/>
              <a:t>8/21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3/14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5/21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866"/>
            <a:ext cx="110850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i="0" dirty="0" smtClean="0">
                <a:solidFill>
                  <a:srgbClr val="222222"/>
                </a:solidFill>
                <a:effectLst/>
              </a:rPr>
              <a:t>Bag </a:t>
            </a:r>
            <a:r>
              <a:rPr lang="en-US" sz="2400" i="0" dirty="0">
                <a:solidFill>
                  <a:srgbClr val="222222"/>
                </a:solidFill>
                <a:effectLst/>
              </a:rPr>
              <a:t>A contains 7 Red Balls, ‘X’ Green Balls, and 5 Yellow Balls. The probability to pick Green Ball at random is 2/5. Another Bag B contains ‘X-3’ Red Balls, ‘X-4’ Yellow Balls and 6 Green Balls. If two balls are picked one after the other from Bag B at random then what is the probability for the Balls to be Red</a:t>
            </a:r>
            <a:r>
              <a:rPr lang="en-US" sz="2400" i="0" dirty="0" smtClean="0">
                <a:solidFill>
                  <a:srgbClr val="222222"/>
                </a:solidFill>
                <a:effectLst/>
              </a:rPr>
              <a:t>?</a:t>
            </a:r>
          </a:p>
          <a:p>
            <a:pPr lvl="0"/>
            <a:endParaRPr lang="en-US" sz="2400" i="0" dirty="0">
              <a:solidFill>
                <a:srgbClr val="222222"/>
              </a:solidFill>
              <a:effectLst/>
            </a:endParaRPr>
          </a:p>
          <a:p>
            <a:pPr lvl="0"/>
            <a:r>
              <a:rPr lang="en-US" sz="2400" dirty="0" smtClean="0"/>
              <a:t>A) </a:t>
            </a:r>
            <a:r>
              <a:rPr lang="en-US" sz="2400" dirty="0"/>
              <a:t>1/21					</a:t>
            </a:r>
            <a:endParaRPr lang="en-US" sz="2400" dirty="0" smtClean="0"/>
          </a:p>
          <a:p>
            <a:pPr lvl="0"/>
            <a:r>
              <a:rPr lang="en-US" sz="2400" dirty="0" smtClean="0"/>
              <a:t>B) </a:t>
            </a:r>
            <a:r>
              <a:rPr lang="en-US" sz="2400" dirty="0"/>
              <a:t>2/21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3/21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4/21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4693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i="0" dirty="0" smtClean="0">
                <a:solidFill>
                  <a:srgbClr val="222222"/>
                </a:solidFill>
                <a:effectLst/>
              </a:rPr>
              <a:t>A </a:t>
            </a:r>
            <a:r>
              <a:rPr lang="en-US" sz="2400" i="0" dirty="0">
                <a:solidFill>
                  <a:srgbClr val="222222"/>
                </a:solidFill>
                <a:effectLst/>
              </a:rPr>
              <a:t>committee of 3 members is to be made out of 6 men and 5 women. What is the probability that the committee has at least two women</a:t>
            </a:r>
            <a:r>
              <a:rPr lang="en-US" sz="2400" i="0" dirty="0" smtClean="0">
                <a:solidFill>
                  <a:srgbClr val="222222"/>
                </a:solidFill>
                <a:effectLst/>
              </a:rPr>
              <a:t>?</a:t>
            </a:r>
          </a:p>
          <a:p>
            <a:pPr lvl="0"/>
            <a:endParaRPr lang="en-US" sz="2400" i="0" dirty="0">
              <a:solidFill>
                <a:srgbClr val="222222"/>
              </a:solidFill>
              <a:effectLst/>
            </a:endParaRPr>
          </a:p>
          <a:p>
            <a:pPr lvl="0"/>
            <a:r>
              <a:rPr lang="en-US" sz="2400" dirty="0" smtClean="0"/>
              <a:t>A) </a:t>
            </a:r>
            <a:r>
              <a:rPr lang="en-US" sz="2400" dirty="0"/>
              <a:t>10/33					</a:t>
            </a:r>
            <a:endParaRPr lang="en-US" sz="2400" dirty="0" smtClean="0"/>
          </a:p>
          <a:p>
            <a:pPr lvl="0"/>
            <a:r>
              <a:rPr lang="en-US" sz="2400" dirty="0" smtClean="0"/>
              <a:t>B) </a:t>
            </a:r>
            <a:r>
              <a:rPr lang="en-US" sz="2400" dirty="0"/>
              <a:t>14/33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14/15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13/25</a:t>
            </a:r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0" i="0" dirty="0" smtClean="0">
                <a:solidFill>
                  <a:srgbClr val="323232"/>
                </a:solidFill>
                <a:effectLst/>
              </a:rPr>
              <a:t>There </a:t>
            </a:r>
            <a:r>
              <a:rPr lang="en-US" sz="2400" b="0" i="0" dirty="0">
                <a:solidFill>
                  <a:srgbClr val="323232"/>
                </a:solidFill>
                <a:effectLst/>
              </a:rPr>
              <a:t>are 12 boys and 8 girls in a </a:t>
            </a:r>
            <a:r>
              <a:rPr lang="en-US" sz="2400" b="0" i="0" dirty="0" smtClean="0">
                <a:solidFill>
                  <a:srgbClr val="323232"/>
                </a:solidFill>
                <a:effectLst/>
              </a:rPr>
              <a:t>tuition Centre. </a:t>
            </a:r>
            <a:r>
              <a:rPr lang="en-US" sz="2400" b="0" i="0" dirty="0">
                <a:solidFill>
                  <a:srgbClr val="323232"/>
                </a:solidFill>
                <a:effectLst/>
              </a:rPr>
              <a:t>If three of them scored first mark, then what is the probability that one of the three is a girl and the other two are boys</a:t>
            </a:r>
            <a:r>
              <a:rPr lang="en-US" sz="2400" b="0" i="0" dirty="0" smtClean="0">
                <a:solidFill>
                  <a:srgbClr val="323232"/>
                </a:solidFill>
                <a:effectLst/>
              </a:rPr>
              <a:t>?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A) </a:t>
            </a:r>
            <a:r>
              <a:rPr lang="en-US" sz="2400" dirty="0"/>
              <a:t>14/75				</a:t>
            </a:r>
            <a:endParaRPr lang="en-US" sz="2400" dirty="0" smtClean="0"/>
          </a:p>
          <a:p>
            <a:pPr fontAlgn="base"/>
            <a:r>
              <a:rPr lang="en-US" sz="2400" dirty="0" smtClean="0"/>
              <a:t>B) </a:t>
            </a:r>
            <a:r>
              <a:rPr lang="en-US" sz="2400" dirty="0"/>
              <a:t>22/55</a:t>
            </a:r>
          </a:p>
          <a:p>
            <a:pPr fontAlgn="base"/>
            <a:r>
              <a:rPr lang="en-US" sz="2400" dirty="0" smtClean="0"/>
              <a:t>C) 44/95</a:t>
            </a:r>
            <a:r>
              <a:rPr lang="en-US" sz="2400" dirty="0"/>
              <a:t>				</a:t>
            </a:r>
            <a:endParaRPr lang="en-US" sz="2400" dirty="0" smtClean="0"/>
          </a:p>
          <a:p>
            <a:pPr fontAlgn="base"/>
            <a:r>
              <a:rPr lang="en-US" sz="2400" dirty="0" smtClean="0"/>
              <a:t>D) None </a:t>
            </a:r>
            <a:r>
              <a:rPr lang="en-US" sz="2400" dirty="0"/>
              <a:t>of these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72710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</a:t>
            </a:r>
            <a:r>
              <a:rPr lang="en-US" sz="2400" dirty="0"/>
              <a:t>is the probability of getting 53 </a:t>
            </a:r>
            <a:r>
              <a:rPr lang="en-US" sz="2400" dirty="0" smtClean="0"/>
              <a:t> Mondays </a:t>
            </a:r>
            <a:r>
              <a:rPr lang="en-US" sz="2400" dirty="0"/>
              <a:t>in a leap year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A) </a:t>
            </a:r>
            <a:r>
              <a:rPr lang="en-US" sz="2400" dirty="0"/>
              <a:t>3/4					</a:t>
            </a:r>
            <a:endParaRPr lang="en-US" sz="2400" dirty="0" smtClean="0"/>
          </a:p>
          <a:p>
            <a:r>
              <a:rPr lang="en-US" sz="2400" dirty="0" smtClean="0"/>
              <a:t>B) </a:t>
            </a:r>
            <a:r>
              <a:rPr lang="en-US" sz="2400" dirty="0"/>
              <a:t>1/4	</a:t>
            </a:r>
          </a:p>
          <a:p>
            <a:r>
              <a:rPr lang="en-US" sz="2400" dirty="0" smtClean="0"/>
              <a:t>C) 3/7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2/7</a:t>
            </a:r>
            <a:endParaRPr lang="en-US" sz="2400" dirty="0"/>
          </a:p>
          <a:p>
            <a:pPr lvl="0"/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23300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618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Three </a:t>
            </a:r>
            <a:r>
              <a:rPr lang="en-US" sz="2400" dirty="0"/>
              <a:t>unbiased coins are tossed. What is the probability of getting at most two heads</a:t>
            </a:r>
            <a:r>
              <a:rPr lang="en-US" sz="2400" dirty="0" smtClean="0"/>
              <a:t>?</a:t>
            </a:r>
          </a:p>
          <a:p>
            <a:endParaRPr lang="en-US" sz="2400" dirty="0">
              <a:cs typeface="Times New Roman" pitchFamily="18" charset="0"/>
            </a:endParaRPr>
          </a:p>
          <a:p>
            <a:r>
              <a:rPr lang="en-US" sz="2400" dirty="0" smtClean="0">
                <a:cs typeface="Times New Roman" pitchFamily="18" charset="0"/>
              </a:rPr>
              <a:t>A) 5/8</a:t>
            </a:r>
          </a:p>
          <a:p>
            <a:r>
              <a:rPr lang="en-US" sz="2400" dirty="0" smtClean="0">
                <a:cs typeface="Times New Roman" pitchFamily="18" charset="0"/>
              </a:rPr>
              <a:t>B) 7/8</a:t>
            </a:r>
          </a:p>
          <a:p>
            <a:r>
              <a:rPr lang="en-US" sz="2400" dirty="0" smtClean="0">
                <a:cs typeface="Times New Roman" pitchFamily="18" charset="0"/>
              </a:rPr>
              <a:t>C) 3/4</a:t>
            </a:r>
          </a:p>
          <a:p>
            <a:r>
              <a:rPr lang="en-US" sz="2400" dirty="0" smtClean="0">
                <a:cs typeface="Times New Roman" pitchFamily="18" charset="0"/>
              </a:rPr>
              <a:t>D) 1/8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i="0" dirty="0" smtClean="0">
                <a:solidFill>
                  <a:srgbClr val="222222"/>
                </a:solidFill>
                <a:effectLst/>
              </a:rPr>
              <a:t>When </a:t>
            </a:r>
            <a:r>
              <a:rPr lang="en-US" sz="2400" i="0" dirty="0">
                <a:solidFill>
                  <a:srgbClr val="222222"/>
                </a:solidFill>
                <a:effectLst/>
              </a:rPr>
              <a:t>4 fair coins are tossed together what is the probability of getting at least 3 heads</a:t>
            </a:r>
            <a:r>
              <a:rPr lang="en-US" sz="2400" i="0" dirty="0" smtClean="0">
                <a:solidFill>
                  <a:srgbClr val="222222"/>
                </a:solidFill>
                <a:effectLst/>
              </a:rPr>
              <a:t>?</a:t>
            </a:r>
          </a:p>
          <a:p>
            <a:pPr lvl="0"/>
            <a:endParaRPr lang="en-US" sz="2400" i="0" dirty="0">
              <a:solidFill>
                <a:srgbClr val="222222"/>
              </a:solidFill>
              <a:effectLst/>
            </a:endParaRPr>
          </a:p>
          <a:p>
            <a:pPr lvl="0"/>
            <a:r>
              <a:rPr lang="en-US" sz="2400" dirty="0" smtClean="0"/>
              <a:t>A) </a:t>
            </a:r>
            <a:r>
              <a:rPr lang="en-US" sz="2400" dirty="0"/>
              <a:t>1/4						</a:t>
            </a:r>
            <a:endParaRPr lang="en-US" sz="2400" dirty="0" smtClean="0"/>
          </a:p>
          <a:p>
            <a:pPr lvl="0"/>
            <a:r>
              <a:rPr lang="en-US" sz="2400" dirty="0" smtClean="0"/>
              <a:t>B) </a:t>
            </a:r>
            <a:r>
              <a:rPr lang="en-US" sz="2400" dirty="0"/>
              <a:t>3/4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5/16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3/8</a:t>
            </a: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10628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05500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fair coin is tossed 11 times. What is the probability that only the first two tosses will yield </a:t>
            </a:r>
            <a:r>
              <a:rPr lang="en-US" sz="2400" dirty="0" smtClean="0"/>
              <a:t>heads?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A) (1/2)^11</a:t>
            </a:r>
            <a:br>
              <a:rPr lang="en-US" sz="2400" dirty="0" smtClean="0"/>
            </a:br>
            <a:r>
              <a:rPr lang="en-US" sz="2400" dirty="0" smtClean="0"/>
              <a:t>B) 1/2</a:t>
            </a:r>
          </a:p>
          <a:p>
            <a:r>
              <a:rPr lang="en-US" sz="2400" dirty="0" smtClean="0"/>
              <a:t>C) (1/2)^9</a:t>
            </a:r>
          </a:p>
          <a:p>
            <a:r>
              <a:rPr lang="en-US" sz="2400" dirty="0" smtClean="0"/>
              <a:t>D) None of these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2618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Two </a:t>
            </a:r>
            <a:r>
              <a:rPr lang="en-US" sz="2400" dirty="0"/>
              <a:t>dice are thrown together. Find the probability of </a:t>
            </a:r>
            <a:r>
              <a:rPr lang="en-US" sz="2400" dirty="0" smtClean="0"/>
              <a:t>getting </a:t>
            </a:r>
            <a:r>
              <a:rPr lang="en-US" sz="2400" dirty="0"/>
              <a:t>a total of at least </a:t>
            </a:r>
            <a:r>
              <a:rPr lang="en-US" sz="2400" dirty="0" smtClean="0"/>
              <a:t>10?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smtClean="0"/>
              <a:t>A) 1/6</a:t>
            </a:r>
            <a:r>
              <a:rPr lang="en-US" sz="2400" dirty="0"/>
              <a:t>					</a:t>
            </a:r>
            <a:endParaRPr lang="en-US" sz="2400" dirty="0" smtClean="0"/>
          </a:p>
          <a:p>
            <a:pPr lvl="0"/>
            <a:r>
              <a:rPr lang="en-US" sz="2400" dirty="0" smtClean="0"/>
              <a:t>B) 2/5</a:t>
            </a:r>
            <a:endParaRPr lang="en-US" sz="2400" dirty="0"/>
          </a:p>
          <a:p>
            <a:r>
              <a:rPr lang="en-US" sz="2400" dirty="0" smtClean="0"/>
              <a:t>C) 5/6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3/5</a:t>
            </a: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1491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Two dice are tossed. The probability that the total score is a prime number is</a:t>
            </a:r>
            <a:r>
              <a:rPr lang="en-US" sz="2400" dirty="0" smtClean="0"/>
              <a:t>: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A) </a:t>
            </a:r>
            <a:r>
              <a:rPr lang="en-US" sz="2400" dirty="0"/>
              <a:t>1/4						</a:t>
            </a:r>
            <a:endParaRPr lang="en-US" sz="2400" dirty="0" smtClean="0"/>
          </a:p>
          <a:p>
            <a:pPr lvl="0"/>
            <a:r>
              <a:rPr lang="en-US" sz="2400" dirty="0" smtClean="0"/>
              <a:t>B) </a:t>
            </a:r>
            <a:r>
              <a:rPr lang="en-US" sz="2400" dirty="0"/>
              <a:t>3/4</a:t>
            </a:r>
          </a:p>
          <a:p>
            <a:r>
              <a:rPr lang="en-US" sz="2400" dirty="0" smtClean="0"/>
              <a:t>C) 7/12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5/12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88752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Two dice are thrown simultaneously. What is the probability of getting two numbers whose product is even</a:t>
            </a:r>
            <a:r>
              <a:rPr lang="en-US" sz="2400" dirty="0" smtClean="0"/>
              <a:t>?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A) </a:t>
            </a:r>
            <a:r>
              <a:rPr lang="en-US" sz="2400" dirty="0"/>
              <a:t>1/4						</a:t>
            </a:r>
            <a:endParaRPr lang="en-US" sz="2400" dirty="0" smtClean="0"/>
          </a:p>
          <a:p>
            <a:pPr lvl="0"/>
            <a:r>
              <a:rPr lang="en-US" sz="2400" dirty="0" smtClean="0"/>
              <a:t>B) </a:t>
            </a:r>
            <a:r>
              <a:rPr lang="en-US" sz="2400" dirty="0"/>
              <a:t>3/4</a:t>
            </a:r>
          </a:p>
          <a:p>
            <a:r>
              <a:rPr lang="en-US" sz="2400" dirty="0" smtClean="0"/>
              <a:t>C) </a:t>
            </a:r>
            <a:r>
              <a:rPr lang="en-US" sz="2400" dirty="0"/>
              <a:t>5/16					</a:t>
            </a:r>
            <a:endParaRPr lang="en-US" sz="2400" dirty="0" smtClean="0"/>
          </a:p>
          <a:p>
            <a:r>
              <a:rPr lang="en-US" sz="2400" dirty="0" smtClean="0"/>
              <a:t>D) </a:t>
            </a:r>
            <a:r>
              <a:rPr lang="en-US" sz="2400" dirty="0"/>
              <a:t>3/8</a:t>
            </a:r>
            <a:r>
              <a:rPr lang="en-US" sz="2400" dirty="0"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7462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5214"/>
            <a:ext cx="11085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Three dice are thrown together. Find the probability of Getting a total of at most 6</a:t>
            </a:r>
            <a:r>
              <a:rPr lang="en-US" sz="2400" dirty="0" smtClean="0"/>
              <a:t>?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A) </a:t>
            </a:r>
            <a:r>
              <a:rPr lang="en-US" sz="2400" dirty="0"/>
              <a:t>1/4						</a:t>
            </a:r>
            <a:endParaRPr lang="en-US" sz="2400" dirty="0" smtClean="0"/>
          </a:p>
          <a:p>
            <a:pPr lvl="0"/>
            <a:r>
              <a:rPr lang="en-US" sz="2400" dirty="0" smtClean="0"/>
              <a:t>B) 7/54</a:t>
            </a:r>
            <a:endParaRPr lang="en-US" sz="2400" dirty="0"/>
          </a:p>
          <a:p>
            <a:r>
              <a:rPr lang="en-US" sz="2400" dirty="0" smtClean="0"/>
              <a:t>C) 5/54</a:t>
            </a:r>
            <a:r>
              <a:rPr lang="en-US" sz="2400" dirty="0"/>
              <a:t>					</a:t>
            </a:r>
            <a:endParaRPr lang="en-US" sz="2400" dirty="0" smtClean="0"/>
          </a:p>
          <a:p>
            <a:r>
              <a:rPr lang="en-US" sz="2400" dirty="0" smtClean="0"/>
              <a:t>D) 3/5</a:t>
            </a: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6305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3338</TotalTime>
  <Words>938</Words>
  <Application>Microsoft Office PowerPoint</Application>
  <PresentationFormat>Custom</PresentationFormat>
  <Paragraphs>258</Paragraphs>
  <Slides>25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PROBABILITY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Dell</cp:lastModifiedBy>
  <cp:revision>431</cp:revision>
  <dcterms:created xsi:type="dcterms:W3CDTF">2017-07-13T07:57:18Z</dcterms:created>
  <dcterms:modified xsi:type="dcterms:W3CDTF">2022-11-03T10:22:03Z</dcterms:modified>
</cp:coreProperties>
</file>