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9" r:id="rId12"/>
    <p:sldId id="270" r:id="rId13"/>
    <p:sldId id="281" r:id="rId14"/>
    <p:sldId id="267" r:id="rId15"/>
    <p:sldId id="268" r:id="rId16"/>
    <p:sldId id="271" r:id="rId17"/>
    <p:sldId id="274" r:id="rId18"/>
    <p:sldId id="272" r:id="rId19"/>
    <p:sldId id="273" r:id="rId20"/>
    <p:sldId id="275" r:id="rId21"/>
    <p:sldId id="280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5468529-623D-774E-8C94-AEBAA54A5A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A6B6FAC-02EE-E54A-94F0-174D35BBF4C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AED2FCA3-D04E-384D-A102-EEEA3AB2F47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0977F41-4A6D-8547-84F6-4ED2DFF8EE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BAF15641-4CA0-5844-B746-F8464C2F07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064D596C-057A-7949-B6C3-084F77894F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2ECB797-135A-B645-BA1F-2FB8F3B1BA8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4FDCFB-E8EC-A64E-BB7B-737E930B9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611F23-A958-B542-9B83-C7083E876BA9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DB2780BD-8694-3D47-9738-517A4DD2F6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BE57E19-9754-9043-9D06-53870FF81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18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C5EA430B-A23C-654A-9017-8877A907905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1775" y="2089150"/>
            <a:ext cx="8574088" cy="1554163"/>
          </a:xfrm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lnSpc>
                <a:spcPct val="90000"/>
              </a:lnSpc>
              <a:defRPr sz="4600" b="1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76483" name="Rectangle 3">
            <a:extLst>
              <a:ext uri="{FF2B5EF4-FFF2-40B4-BE49-F238E27FC236}">
                <a16:creationId xmlns:a16="http://schemas.microsoft.com/office/drawing/2014/main" id="{4E6056C4-BBE0-EE49-84C0-4785ABA032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1775" y="4035425"/>
            <a:ext cx="8574088" cy="137795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4D4D4D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spcBef>
                <a:spcPct val="30000"/>
              </a:spcBef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76484" name="Rectangle 4">
            <a:extLst>
              <a:ext uri="{FF2B5EF4-FFF2-40B4-BE49-F238E27FC236}">
                <a16:creationId xmlns:a16="http://schemas.microsoft.com/office/drawing/2014/main" id="{53A6680A-44D4-784D-9BED-FCD0AFCA298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3505200" y="6216650"/>
            <a:ext cx="2133600" cy="4778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76485" name="Rectangle 5">
            <a:extLst>
              <a:ext uri="{FF2B5EF4-FFF2-40B4-BE49-F238E27FC236}">
                <a16:creationId xmlns:a16="http://schemas.microsoft.com/office/drawing/2014/main" id="{7730C9A1-9743-0442-AC9B-A553B02271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25413" y="6223000"/>
            <a:ext cx="214312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76486" name="Rectangle 6">
            <a:extLst>
              <a:ext uri="{FF2B5EF4-FFF2-40B4-BE49-F238E27FC236}">
                <a16:creationId xmlns:a16="http://schemas.microsoft.com/office/drawing/2014/main" id="{662610D4-07B6-AB4C-898B-69863F851A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175625" y="6329363"/>
            <a:ext cx="844550" cy="4778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39BD475-42A0-B047-BB4B-3E80637FDA26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984F57BE-DD12-3143-8358-96282ABC094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917"/>
          <a:stretch/>
        </p:blipFill>
        <p:spPr bwMode="auto">
          <a:xfrm>
            <a:off x="0" y="0"/>
            <a:ext cx="91440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6B57-7AD2-9F4E-9B07-E57C3A62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767E9-E7A9-2746-83DD-012ABF0FE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905AE-718F-0842-A2DE-0DD675D1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715E-4066-4C4B-84EC-C6D410C0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B70F-3E45-694D-9BAF-1764AD63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1213" y="6245225"/>
            <a:ext cx="58896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E570EA2-3E0E-D643-9853-B9E68D8F73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65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E783C-00AF-1441-9CCE-3D48FD071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54800" y="828675"/>
            <a:ext cx="2155825" cy="46085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81B2C-CDFC-5F46-96E6-EB67C8D4D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2563" y="828675"/>
            <a:ext cx="6319837" cy="46085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4EC27-BE5C-7149-9AD5-C3574B60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ACBFB-7145-1D4A-ADB0-0E6E583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40486-9D88-A94C-89E2-BA9B9214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1213" y="6245225"/>
            <a:ext cx="58896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6C8E93A-BE18-F44D-99BA-E3CD60E769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89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3877-B09C-634E-B282-99CAEB15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8A096-D484-CE46-B649-808738555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60E63-FF17-BB4E-B0E9-8E921DAD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6BE0E-FDFD-184F-8292-0794BDF1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3EB63-C8AA-5548-BC21-D76D531C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1213" y="6245225"/>
            <a:ext cx="58896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AD0E2FB-4BD6-D04C-8788-6E6E545732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10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126-141D-7143-B910-01E0DC14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B4DEF-436B-0941-938E-0FBA1CD1E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15FC0-6DC4-E241-BD16-E052EEF2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53B08-5386-7E4E-B514-057CAB4E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7D636-4746-494A-B6B3-E87FC2C5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1213" y="6245225"/>
            <a:ext cx="58896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F09FAAF-8198-654D-B057-0FEDDFD1B4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40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C5AF-C8E8-D649-AC10-858CE676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10C06-DAC1-3943-89E8-92FE8B122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2189163"/>
            <a:ext cx="4070350" cy="3248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23228-1F02-4040-A415-67A82BC7B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3750" y="2189163"/>
            <a:ext cx="4070350" cy="3248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4FE66-1994-9643-B419-0CE1210C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3882F-2037-B94C-AA2D-02ACA4E8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CB84A-E874-164B-84DF-D76543E9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1213" y="6245225"/>
            <a:ext cx="58896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07DBE27-472C-D245-BFBD-66B721222B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156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73269-8405-D944-B5E1-007EEDEB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8970B-264C-CF4E-B109-416160663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45FB5-5FBF-4A4F-A703-FB3453EFD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97C3E-1BF4-4B48-A913-B44E92E37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020AD-CD2C-DE49-A833-6F39BE34C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21536-18DA-1845-B460-DE7D1D9C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1BB82-C304-9644-8829-29B02E27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DB1E9-C764-3149-B90E-7A31CD98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1213" y="6245225"/>
            <a:ext cx="58896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7BFCA45-A96D-154E-94E5-31BEFCD900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76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0525-4E50-A341-A1A2-98A781C4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6D01A-EA0B-D24C-94CE-78E9FFB4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0FF9A5-8A05-8A4B-AAA8-F31D45F6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21B49-BBA3-C244-A06B-9DB8613A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1213" y="6245225"/>
            <a:ext cx="58896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16F6FF6-D854-804B-BE3C-88B0DE1D29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11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D7E4B-3F89-3249-B301-66D3772F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CDC236-885A-8341-A199-9F203FF8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1B2BB-5A6B-6F4A-B973-FDCDEA8C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1213" y="6245225"/>
            <a:ext cx="58896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B7EC12F-0B5D-1743-AA59-B04720612F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51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0461-BA43-8245-B4AD-D3B95D5C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9C137-925C-0448-92F0-DEFF69E16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78220-608C-564D-8451-CC496F993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2AA24-B55A-454B-8613-3CEBF27A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14F91-05CC-AD42-9327-CE9D743F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F482B-16B0-9245-9119-97E8640F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1213" y="6245225"/>
            <a:ext cx="58896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7DE07BE-A102-1145-9B3C-33C4280BF5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07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30EA-EF7E-BD4A-97FA-F10C80F4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6B317-BB57-D249-B0DD-2E1D4B669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045A8-D207-5D49-B335-EAC6A11E9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2BCB5-C9B2-DC41-8A22-F39F01D9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413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44263-6D27-084D-99B3-6AE26B2C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C2FDB-BBAD-E44A-8251-5E4944BD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1213" y="6245225"/>
            <a:ext cx="588962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C81A3F4-2594-204E-8E09-4A0AEB6AC7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51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469" name="Picture 13">
            <a:extLst>
              <a:ext uri="{FF2B5EF4-FFF2-40B4-BE49-F238E27FC236}">
                <a16:creationId xmlns:a16="http://schemas.microsoft.com/office/drawing/2014/main" id="{631473C5-AADA-BE4A-A54F-6BA9F99669D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917"/>
          <a:stretch/>
        </p:blipFill>
        <p:spPr bwMode="auto">
          <a:xfrm>
            <a:off x="0" y="0"/>
            <a:ext cx="91440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5458" name="Rectangle 2">
            <a:extLst>
              <a:ext uri="{FF2B5EF4-FFF2-40B4-BE49-F238E27FC236}">
                <a16:creationId xmlns:a16="http://schemas.microsoft.com/office/drawing/2014/main" id="{3DDDC3D2-CABD-414D-BAF3-6C3945626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3519" y="642145"/>
            <a:ext cx="8628062" cy="99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rgbClr val="000066"/>
                  </a:outerShdw>
                </a:effectLst>
              </a14:hiddenEffects>
            </a:ext>
          </a:extLst>
        </p:spPr>
        <p:txBody>
          <a:bodyPr vert="horz" wrap="square" lIns="80400" tIns="40200" rIns="80400" bIns="402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id="{F5A74A2D-18EB-EE4C-8A74-73B30EDF2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29409"/>
            <a:ext cx="8293100" cy="47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80400" tIns="40200" rIns="80400" bIns="402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803275" rtl="0" fontAlgn="base">
        <a:lnSpc>
          <a:spcPct val="85000"/>
        </a:lnSpc>
        <a:spcBef>
          <a:spcPct val="2000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03275" rtl="0" fontAlgn="base">
        <a:lnSpc>
          <a:spcPct val="85000"/>
        </a:lnSpc>
        <a:spcBef>
          <a:spcPct val="20000"/>
        </a:spcBef>
        <a:spcAft>
          <a:spcPct val="0"/>
        </a:spcAft>
        <a:defRPr sz="3800">
          <a:solidFill>
            <a:schemeClr val="tx1"/>
          </a:solidFill>
          <a:latin typeface="Arial" panose="020B0604020202020204" pitchFamily="34" charset="0"/>
        </a:defRPr>
      </a:lvl2pPr>
      <a:lvl3pPr algn="ctr" defTabSz="803275" rtl="0" fontAlgn="base">
        <a:lnSpc>
          <a:spcPct val="85000"/>
        </a:lnSpc>
        <a:spcBef>
          <a:spcPct val="20000"/>
        </a:spcBef>
        <a:spcAft>
          <a:spcPct val="0"/>
        </a:spcAft>
        <a:defRPr sz="3800">
          <a:solidFill>
            <a:schemeClr val="tx1"/>
          </a:solidFill>
          <a:latin typeface="Arial" panose="020B0604020202020204" pitchFamily="34" charset="0"/>
        </a:defRPr>
      </a:lvl3pPr>
      <a:lvl4pPr algn="ctr" defTabSz="803275" rtl="0" fontAlgn="base">
        <a:lnSpc>
          <a:spcPct val="85000"/>
        </a:lnSpc>
        <a:spcBef>
          <a:spcPct val="20000"/>
        </a:spcBef>
        <a:spcAft>
          <a:spcPct val="0"/>
        </a:spcAft>
        <a:defRPr sz="3800">
          <a:solidFill>
            <a:schemeClr val="tx1"/>
          </a:solidFill>
          <a:latin typeface="Arial" panose="020B0604020202020204" pitchFamily="34" charset="0"/>
        </a:defRPr>
      </a:lvl4pPr>
      <a:lvl5pPr algn="ctr" defTabSz="803275" rtl="0" fontAlgn="base">
        <a:lnSpc>
          <a:spcPct val="85000"/>
        </a:lnSpc>
        <a:spcBef>
          <a:spcPct val="20000"/>
        </a:spcBef>
        <a:spcAft>
          <a:spcPct val="0"/>
        </a:spcAft>
        <a:defRPr sz="3800">
          <a:solidFill>
            <a:schemeClr val="tx1"/>
          </a:solidFill>
          <a:latin typeface="Arial" panose="020B0604020202020204" pitchFamily="34" charset="0"/>
        </a:defRPr>
      </a:lvl5pPr>
      <a:lvl6pPr marL="457200" algn="ctr" defTabSz="803275" rtl="0" fontAlgn="base">
        <a:lnSpc>
          <a:spcPct val="85000"/>
        </a:lnSpc>
        <a:spcBef>
          <a:spcPct val="20000"/>
        </a:spcBef>
        <a:spcAft>
          <a:spcPct val="0"/>
        </a:spcAft>
        <a:defRPr sz="3800">
          <a:solidFill>
            <a:schemeClr val="tx1"/>
          </a:solidFill>
          <a:latin typeface="Arial" panose="020B0604020202020204" pitchFamily="34" charset="0"/>
        </a:defRPr>
      </a:lvl6pPr>
      <a:lvl7pPr marL="914400" algn="ctr" defTabSz="803275" rtl="0" fontAlgn="base">
        <a:lnSpc>
          <a:spcPct val="85000"/>
        </a:lnSpc>
        <a:spcBef>
          <a:spcPct val="20000"/>
        </a:spcBef>
        <a:spcAft>
          <a:spcPct val="0"/>
        </a:spcAft>
        <a:defRPr sz="3800">
          <a:solidFill>
            <a:schemeClr val="tx1"/>
          </a:solidFill>
          <a:latin typeface="Arial" panose="020B0604020202020204" pitchFamily="34" charset="0"/>
        </a:defRPr>
      </a:lvl7pPr>
      <a:lvl8pPr marL="1371600" algn="ctr" defTabSz="803275" rtl="0" fontAlgn="base">
        <a:lnSpc>
          <a:spcPct val="85000"/>
        </a:lnSpc>
        <a:spcBef>
          <a:spcPct val="20000"/>
        </a:spcBef>
        <a:spcAft>
          <a:spcPct val="0"/>
        </a:spcAft>
        <a:defRPr sz="3800">
          <a:solidFill>
            <a:schemeClr val="tx1"/>
          </a:solidFill>
          <a:latin typeface="Arial" panose="020B0604020202020204" pitchFamily="34" charset="0"/>
        </a:defRPr>
      </a:lvl8pPr>
      <a:lvl9pPr marL="1828800" algn="ctr" defTabSz="803275" rtl="0" fontAlgn="base">
        <a:lnSpc>
          <a:spcPct val="85000"/>
        </a:lnSpc>
        <a:spcBef>
          <a:spcPct val="20000"/>
        </a:spcBef>
        <a:spcAft>
          <a:spcPct val="0"/>
        </a:spcAft>
        <a:defRPr sz="38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6075" indent="-346075" algn="l" defTabSz="803275" rtl="0" fontAlgn="base">
        <a:lnSpc>
          <a:spcPct val="85000"/>
        </a:lnSpc>
        <a:spcBef>
          <a:spcPct val="35000"/>
        </a:spcBef>
        <a:spcAft>
          <a:spcPct val="0"/>
        </a:spcAft>
        <a:buClr>
          <a:srgbClr val="000066"/>
        </a:buClr>
        <a:buSzPct val="70000"/>
        <a:buFont typeface="Wingdings" pitchFamily="2" charset="2"/>
        <a:buChar char="m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0988" algn="l" defTabSz="803275" rtl="0" fontAlgn="base">
        <a:lnSpc>
          <a:spcPct val="85000"/>
        </a:lnSpc>
        <a:spcBef>
          <a:spcPct val="35000"/>
        </a:spcBef>
        <a:spcAft>
          <a:spcPct val="0"/>
        </a:spcAft>
        <a:buClr>
          <a:srgbClr val="000066"/>
        </a:buClr>
        <a:buSzPct val="70000"/>
        <a:buFont typeface="Wingdings" pitchFamily="2" charset="2"/>
        <a:buChar char="m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50938" indent="-295275" algn="l" defTabSz="803275" rtl="0" fontAlgn="base">
        <a:lnSpc>
          <a:spcPct val="85000"/>
        </a:lnSpc>
        <a:spcBef>
          <a:spcPct val="35000"/>
        </a:spcBef>
        <a:spcAft>
          <a:spcPct val="0"/>
        </a:spcAft>
        <a:buClr>
          <a:srgbClr val="000066"/>
        </a:buClr>
        <a:buSzPct val="70000"/>
        <a:buFont typeface="Wingdings" pitchFamily="2" charset="2"/>
        <a:buChar char="m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08138" indent="-342900" algn="l" defTabSz="803275" rtl="0" fontAlgn="base">
        <a:lnSpc>
          <a:spcPct val="85000"/>
        </a:lnSpc>
        <a:spcBef>
          <a:spcPct val="35000"/>
        </a:spcBef>
        <a:spcAft>
          <a:spcPct val="0"/>
        </a:spcAft>
        <a:buClr>
          <a:srgbClr val="000066"/>
        </a:buClr>
        <a:buSzPct val="70000"/>
        <a:buFont typeface="Wingdings" pitchFamily="2" charset="2"/>
        <a:buChar char="m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01838" indent="-279400" algn="l" defTabSz="803275" rtl="0" fontAlgn="base">
        <a:lnSpc>
          <a:spcPct val="85000"/>
        </a:lnSpc>
        <a:spcBef>
          <a:spcPct val="35000"/>
        </a:spcBef>
        <a:spcAft>
          <a:spcPct val="0"/>
        </a:spcAft>
        <a:buClr>
          <a:srgbClr val="000066"/>
        </a:buClr>
        <a:buSzPct val="70000"/>
        <a:buFont typeface="Wingdings" pitchFamily="2" charset="2"/>
        <a:buChar char="m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14">
            <a:extLst>
              <a:ext uri="{FF2B5EF4-FFF2-40B4-BE49-F238E27FC236}">
                <a16:creationId xmlns:a16="http://schemas.microsoft.com/office/drawing/2014/main" id="{898B42E1-8805-4648-A5B4-2C2E98B7D0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5000" dirty="0"/>
              <a:t>Suffix Trees</a:t>
            </a:r>
          </a:p>
        </p:txBody>
      </p:sp>
      <p:sp>
        <p:nvSpPr>
          <p:cNvPr id="6159" name="Rectangle 15">
            <a:extLst>
              <a:ext uri="{FF2B5EF4-FFF2-40B4-BE49-F238E27FC236}">
                <a16:creationId xmlns:a16="http://schemas.microsoft.com/office/drawing/2014/main" id="{D829BBBC-DE0A-7E45-A9E7-5BC79B60C12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Michael T. Goodrich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California, Irvine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C2FFF8-1916-F733-995E-7A13DC169F6D}"/>
              </a:ext>
            </a:extLst>
          </p:cNvPr>
          <p:cNvSpPr txBox="1"/>
          <p:nvPr/>
        </p:nvSpPr>
        <p:spPr>
          <a:xfrm>
            <a:off x="441434" y="6390290"/>
            <a:ext cx="83689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Most slides adapted from http://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www.cs.tau.ac.il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/~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bchor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/CG/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suffixtrees.ppt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by Haim Kaplan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CE0BCC33-CBE8-AD71-4E3B-6C9FEFCAB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379" y="4093779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the last suffix (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286" name="Oval 22">
            <a:extLst>
              <a:ext uri="{FF2B5EF4-FFF2-40B4-BE49-F238E27FC236}">
                <a16:creationId xmlns:a16="http://schemas.microsoft.com/office/drawing/2014/main" id="{7037D3C5-1F7B-48DE-2CA4-EA1DEB7F6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354" y="1121979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AutoShape 23">
            <a:extLst>
              <a:ext uri="{FF2B5EF4-FFF2-40B4-BE49-F238E27FC236}">
                <a16:creationId xmlns:a16="http://schemas.microsoft.com/office/drawing/2014/main" id="{E6E8B8A0-4149-A987-C3B2-466F3BEFB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492" y="3276217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AutoShape 24">
            <a:extLst>
              <a:ext uri="{FF2B5EF4-FFF2-40B4-BE49-F238E27FC236}">
                <a16:creationId xmlns:a16="http://schemas.microsoft.com/office/drawing/2014/main" id="{B2949AB0-BF27-A4CF-D1DF-51CA604D0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404" y="3123817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Text Box 25">
            <a:extLst>
              <a:ext uri="{FF2B5EF4-FFF2-40B4-BE49-F238E27FC236}">
                <a16:creationId xmlns:a16="http://schemas.microsoft.com/office/drawing/2014/main" id="{B372DFC4-D4BD-E86B-BC3E-C3690E337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392" y="124104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290" name="Text Box 26">
            <a:extLst>
              <a:ext uri="{FF2B5EF4-FFF2-40B4-BE49-F238E27FC236}">
                <a16:creationId xmlns:a16="http://schemas.microsoft.com/office/drawing/2014/main" id="{F4B0065A-0541-8908-5604-139F4C54E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492" y="148234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291" name="Text Box 27">
            <a:extLst>
              <a:ext uri="{FF2B5EF4-FFF2-40B4-BE49-F238E27FC236}">
                <a16:creationId xmlns:a16="http://schemas.microsoft.com/office/drawing/2014/main" id="{D89E1EB4-1CA7-0EF2-3B07-90DD827D7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092" y="22903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292" name="Text Box 28">
            <a:extLst>
              <a:ext uri="{FF2B5EF4-FFF2-40B4-BE49-F238E27FC236}">
                <a16:creationId xmlns:a16="http://schemas.microsoft.com/office/drawing/2014/main" id="{9ADEBFB4-150A-C4C5-DA2D-5438D9E9F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0192" y="25570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293" name="Text Box 29">
            <a:extLst>
              <a:ext uri="{FF2B5EF4-FFF2-40B4-BE49-F238E27FC236}">
                <a16:creationId xmlns:a16="http://schemas.microsoft.com/office/drawing/2014/main" id="{75C091E3-13BD-63EE-8FE9-B39D67F33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292" y="27983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294" name="Text Box 30">
            <a:extLst>
              <a:ext uri="{FF2B5EF4-FFF2-40B4-BE49-F238E27FC236}">
                <a16:creationId xmlns:a16="http://schemas.microsoft.com/office/drawing/2014/main" id="{83601B71-E789-D5C2-0655-7ABE954DA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7692" y="20363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295" name="Text Box 31">
            <a:extLst>
              <a:ext uri="{FF2B5EF4-FFF2-40B4-BE49-F238E27FC236}">
                <a16:creationId xmlns:a16="http://schemas.microsoft.com/office/drawing/2014/main" id="{7F1CE5E8-C7C1-3D3B-D78F-481A46DFF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3892" y="23411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296" name="Text Box 32">
            <a:extLst>
              <a:ext uri="{FF2B5EF4-FFF2-40B4-BE49-F238E27FC236}">
                <a16:creationId xmlns:a16="http://schemas.microsoft.com/office/drawing/2014/main" id="{0CE42AA4-2944-D567-A844-75C369A20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292" y="25697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297" name="Text Box 33">
            <a:extLst>
              <a:ext uri="{FF2B5EF4-FFF2-40B4-BE49-F238E27FC236}">
                <a16:creationId xmlns:a16="http://schemas.microsoft.com/office/drawing/2014/main" id="{03EE2F05-2679-9C3B-461B-82ADB7918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6692" y="125374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298" name="Oval 34">
            <a:extLst>
              <a:ext uri="{FF2B5EF4-FFF2-40B4-BE49-F238E27FC236}">
                <a16:creationId xmlns:a16="http://schemas.microsoft.com/office/drawing/2014/main" id="{99BA27B7-A970-9423-A351-123AD5DE7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492" y="2079242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299" name="AutoShape 35">
            <a:extLst>
              <a:ext uri="{FF2B5EF4-FFF2-40B4-BE49-F238E27FC236}">
                <a16:creationId xmlns:a16="http://schemas.microsoft.com/office/drawing/2014/main" id="{FC0A26BB-FE7A-A611-F37D-1343613E8477}"/>
              </a:ext>
            </a:extLst>
          </p:cNvPr>
          <p:cNvCxnSpPr>
            <a:cxnSpLocks noChangeShapeType="1"/>
            <a:stCxn id="11286" idx="3"/>
            <a:endCxn id="11298" idx="0"/>
          </p:cNvCxnSpPr>
          <p:nvPr/>
        </p:nvCxnSpPr>
        <p:spPr bwMode="auto">
          <a:xfrm flipH="1">
            <a:off x="5138354" y="1410904"/>
            <a:ext cx="303213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0" name="AutoShape 36">
            <a:extLst>
              <a:ext uri="{FF2B5EF4-FFF2-40B4-BE49-F238E27FC236}">
                <a16:creationId xmlns:a16="http://schemas.microsoft.com/office/drawing/2014/main" id="{82535EB7-156B-F501-BD0A-8B8FA0EAEB4A}"/>
              </a:ext>
            </a:extLst>
          </p:cNvPr>
          <p:cNvCxnSpPr>
            <a:cxnSpLocks noChangeShapeType="1"/>
            <a:stCxn id="11298" idx="3"/>
            <a:endCxn id="11287" idx="0"/>
          </p:cNvCxnSpPr>
          <p:nvPr/>
        </p:nvCxnSpPr>
        <p:spPr bwMode="auto">
          <a:xfrm flipH="1">
            <a:off x="4798629" y="2368167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01" name="AutoShape 37">
            <a:extLst>
              <a:ext uri="{FF2B5EF4-FFF2-40B4-BE49-F238E27FC236}">
                <a16:creationId xmlns:a16="http://schemas.microsoft.com/office/drawing/2014/main" id="{FEB1343B-DDFF-F2FF-067F-E7C72A60A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604" y="2895217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02" name="AutoShape 38">
            <a:extLst>
              <a:ext uri="{FF2B5EF4-FFF2-40B4-BE49-F238E27FC236}">
                <a16:creationId xmlns:a16="http://schemas.microsoft.com/office/drawing/2014/main" id="{B01B6BD4-74AD-34E8-6855-9D3CB9A92251}"/>
              </a:ext>
            </a:extLst>
          </p:cNvPr>
          <p:cNvCxnSpPr>
            <a:cxnSpLocks noChangeShapeType="1"/>
            <a:stCxn id="11298" idx="5"/>
            <a:endCxn id="11301" idx="0"/>
          </p:cNvCxnSpPr>
          <p:nvPr/>
        </p:nvCxnSpPr>
        <p:spPr bwMode="auto">
          <a:xfrm>
            <a:off x="5257417" y="2368167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03" name="Text Box 39">
            <a:extLst>
              <a:ext uri="{FF2B5EF4-FFF2-40B4-BE49-F238E27FC236}">
                <a16:creationId xmlns:a16="http://schemas.microsoft.com/office/drawing/2014/main" id="{AA66BCC0-815A-37D6-5EA7-2D2EBA898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492" y="23411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304" name="Oval 40">
            <a:extLst>
              <a:ext uri="{FF2B5EF4-FFF2-40B4-BE49-F238E27FC236}">
                <a16:creationId xmlns:a16="http://schemas.microsoft.com/office/drawing/2014/main" id="{BEF869FC-9299-518A-402E-495B21DFD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692" y="1807779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05" name="AutoShape 41">
            <a:extLst>
              <a:ext uri="{FF2B5EF4-FFF2-40B4-BE49-F238E27FC236}">
                <a16:creationId xmlns:a16="http://schemas.microsoft.com/office/drawing/2014/main" id="{0DC63C91-1B6B-3F66-4112-6036B36B8224}"/>
              </a:ext>
            </a:extLst>
          </p:cNvPr>
          <p:cNvCxnSpPr>
            <a:cxnSpLocks noChangeShapeType="1"/>
            <a:stCxn id="11286" idx="5"/>
            <a:endCxn id="11304" idx="0"/>
          </p:cNvCxnSpPr>
          <p:nvPr/>
        </p:nvCxnSpPr>
        <p:spPr bwMode="auto">
          <a:xfrm>
            <a:off x="5681279" y="1410904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06" name="AutoShape 42">
            <a:extLst>
              <a:ext uri="{FF2B5EF4-FFF2-40B4-BE49-F238E27FC236}">
                <a16:creationId xmlns:a16="http://schemas.microsoft.com/office/drawing/2014/main" id="{15ADEDD6-5975-32CC-DF5A-C5A1B619B266}"/>
              </a:ext>
            </a:extLst>
          </p:cNvPr>
          <p:cNvCxnSpPr>
            <a:cxnSpLocks noChangeShapeType="1"/>
            <a:stCxn id="11304" idx="5"/>
            <a:endCxn id="11288" idx="0"/>
          </p:cNvCxnSpPr>
          <p:nvPr/>
        </p:nvCxnSpPr>
        <p:spPr bwMode="auto">
          <a:xfrm>
            <a:off x="6095617" y="2096704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07" name="AutoShape 43">
            <a:extLst>
              <a:ext uri="{FF2B5EF4-FFF2-40B4-BE49-F238E27FC236}">
                <a16:creationId xmlns:a16="http://schemas.microsoft.com/office/drawing/2014/main" id="{AD5A80A1-F4E1-5A8B-E46D-AB44F5A17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492" y="2438017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08" name="AutoShape 44">
            <a:extLst>
              <a:ext uri="{FF2B5EF4-FFF2-40B4-BE49-F238E27FC236}">
                <a16:creationId xmlns:a16="http://schemas.microsoft.com/office/drawing/2014/main" id="{1CCF1FD1-80DD-B2C6-9D76-9021AF172BEF}"/>
              </a:ext>
            </a:extLst>
          </p:cNvPr>
          <p:cNvCxnSpPr>
            <a:cxnSpLocks noChangeShapeType="1"/>
            <a:stCxn id="11304" idx="6"/>
            <a:endCxn id="11307" idx="0"/>
          </p:cNvCxnSpPr>
          <p:nvPr/>
        </p:nvCxnSpPr>
        <p:spPr bwMode="auto">
          <a:xfrm>
            <a:off x="6144829" y="1977642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09" name="Text Box 45">
            <a:extLst>
              <a:ext uri="{FF2B5EF4-FFF2-40B4-BE49-F238E27FC236}">
                <a16:creationId xmlns:a16="http://schemas.microsoft.com/office/drawing/2014/main" id="{991D9AA6-06F2-3427-FB2E-DE249B3F8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492" y="18077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310" name="Oval 46">
            <a:extLst>
              <a:ext uri="{FF2B5EF4-FFF2-40B4-BE49-F238E27FC236}">
                <a16:creationId xmlns:a16="http://schemas.microsoft.com/office/drawing/2014/main" id="{EA77D8A3-FD09-69F2-21D1-E6E67AEA4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5842" y="4246179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AutoShape 47">
            <a:extLst>
              <a:ext uri="{FF2B5EF4-FFF2-40B4-BE49-F238E27FC236}">
                <a16:creationId xmlns:a16="http://schemas.microsoft.com/office/drawing/2014/main" id="{00E87E38-D751-0149-F129-2AF2B98A8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0979" y="6400417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312" name="AutoShape 48">
            <a:extLst>
              <a:ext uri="{FF2B5EF4-FFF2-40B4-BE49-F238E27FC236}">
                <a16:creationId xmlns:a16="http://schemas.microsoft.com/office/drawing/2014/main" id="{78568D74-A2AF-7873-598B-DE599403D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3892" y="6248017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3" name="Text Box 49">
            <a:extLst>
              <a:ext uri="{FF2B5EF4-FFF2-40B4-BE49-F238E27FC236}">
                <a16:creationId xmlns:a16="http://schemas.microsoft.com/office/drawing/2014/main" id="{50447906-4BFB-42EC-5C38-74FEDB8FF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0879" y="436524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314" name="Text Box 50">
            <a:extLst>
              <a:ext uri="{FF2B5EF4-FFF2-40B4-BE49-F238E27FC236}">
                <a16:creationId xmlns:a16="http://schemas.microsoft.com/office/drawing/2014/main" id="{CA165215-585C-5089-638B-80E9EA873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1979" y="460654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315" name="Text Box 51">
            <a:extLst>
              <a:ext uri="{FF2B5EF4-FFF2-40B4-BE49-F238E27FC236}">
                <a16:creationId xmlns:a16="http://schemas.microsoft.com/office/drawing/2014/main" id="{B8287966-FCDB-3C1C-09AE-489673CDD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579" y="54145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316" name="Text Box 52">
            <a:extLst>
              <a:ext uri="{FF2B5EF4-FFF2-40B4-BE49-F238E27FC236}">
                <a16:creationId xmlns:a16="http://schemas.microsoft.com/office/drawing/2014/main" id="{5D033229-0161-2194-23C9-88D0A57F1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3679" y="56812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317" name="Text Box 53">
            <a:extLst>
              <a:ext uri="{FF2B5EF4-FFF2-40B4-BE49-F238E27FC236}">
                <a16:creationId xmlns:a16="http://schemas.microsoft.com/office/drawing/2014/main" id="{8B569636-2B20-94EF-B141-1D90953C1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779" y="59225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318" name="Text Box 54">
            <a:extLst>
              <a:ext uri="{FF2B5EF4-FFF2-40B4-BE49-F238E27FC236}">
                <a16:creationId xmlns:a16="http://schemas.microsoft.com/office/drawing/2014/main" id="{6C99DF25-5A99-0791-B1CC-63192049B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179" y="51605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319" name="Text Box 55">
            <a:extLst>
              <a:ext uri="{FF2B5EF4-FFF2-40B4-BE49-F238E27FC236}">
                <a16:creationId xmlns:a16="http://schemas.microsoft.com/office/drawing/2014/main" id="{59C8EE6A-F84F-679D-26F3-E2BC249A4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379" y="54653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320" name="Text Box 56">
            <a:extLst>
              <a:ext uri="{FF2B5EF4-FFF2-40B4-BE49-F238E27FC236}">
                <a16:creationId xmlns:a16="http://schemas.microsoft.com/office/drawing/2014/main" id="{4D923B00-EFC5-A897-77D1-73DBFA748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9779" y="56939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321" name="Text Box 57">
            <a:extLst>
              <a:ext uri="{FF2B5EF4-FFF2-40B4-BE49-F238E27FC236}">
                <a16:creationId xmlns:a16="http://schemas.microsoft.com/office/drawing/2014/main" id="{FE115F5A-9E4A-DB2A-7D7F-D73AE3E20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179" y="437794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322" name="Oval 58">
            <a:extLst>
              <a:ext uri="{FF2B5EF4-FFF2-40B4-BE49-F238E27FC236}">
                <a16:creationId xmlns:a16="http://schemas.microsoft.com/office/drawing/2014/main" id="{57F0430B-81BC-8D1E-6E4E-2BA205FDB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1979" y="5203442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23" name="AutoShape 59">
            <a:extLst>
              <a:ext uri="{FF2B5EF4-FFF2-40B4-BE49-F238E27FC236}">
                <a16:creationId xmlns:a16="http://schemas.microsoft.com/office/drawing/2014/main" id="{1CFA26DD-AA7C-F105-C985-6569AADD693C}"/>
              </a:ext>
            </a:extLst>
          </p:cNvPr>
          <p:cNvCxnSpPr>
            <a:cxnSpLocks noChangeShapeType="1"/>
            <a:stCxn id="11310" idx="3"/>
            <a:endCxn id="11322" idx="0"/>
          </p:cNvCxnSpPr>
          <p:nvPr/>
        </p:nvCxnSpPr>
        <p:spPr bwMode="auto">
          <a:xfrm flipH="1">
            <a:off x="5101842" y="4535104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24" name="AutoShape 60">
            <a:extLst>
              <a:ext uri="{FF2B5EF4-FFF2-40B4-BE49-F238E27FC236}">
                <a16:creationId xmlns:a16="http://schemas.microsoft.com/office/drawing/2014/main" id="{FC76639F-091B-1D96-93AB-526598F56767}"/>
              </a:ext>
            </a:extLst>
          </p:cNvPr>
          <p:cNvCxnSpPr>
            <a:cxnSpLocks noChangeShapeType="1"/>
            <a:stCxn id="11322" idx="3"/>
            <a:endCxn id="11311" idx="0"/>
          </p:cNvCxnSpPr>
          <p:nvPr/>
        </p:nvCxnSpPr>
        <p:spPr bwMode="auto">
          <a:xfrm flipH="1">
            <a:off x="4762117" y="5492367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25" name="AutoShape 61">
            <a:extLst>
              <a:ext uri="{FF2B5EF4-FFF2-40B4-BE49-F238E27FC236}">
                <a16:creationId xmlns:a16="http://schemas.microsoft.com/office/drawing/2014/main" id="{C87AAF55-23F7-E243-6363-089BEF0C5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092" y="6019417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26" name="AutoShape 62">
            <a:extLst>
              <a:ext uri="{FF2B5EF4-FFF2-40B4-BE49-F238E27FC236}">
                <a16:creationId xmlns:a16="http://schemas.microsoft.com/office/drawing/2014/main" id="{7E15153E-9225-209D-2ABD-235E639CAE03}"/>
              </a:ext>
            </a:extLst>
          </p:cNvPr>
          <p:cNvCxnSpPr>
            <a:cxnSpLocks noChangeShapeType="1"/>
            <a:stCxn id="11322" idx="5"/>
            <a:endCxn id="11325" idx="0"/>
          </p:cNvCxnSpPr>
          <p:nvPr/>
        </p:nvCxnSpPr>
        <p:spPr bwMode="auto">
          <a:xfrm>
            <a:off x="5220904" y="5492367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27" name="Text Box 63">
            <a:extLst>
              <a:ext uri="{FF2B5EF4-FFF2-40B4-BE49-F238E27FC236}">
                <a16:creationId xmlns:a16="http://schemas.microsoft.com/office/drawing/2014/main" id="{EC3B8C49-1113-C109-25A0-D692752DC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2979" y="54653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328" name="Oval 64">
            <a:extLst>
              <a:ext uri="{FF2B5EF4-FFF2-40B4-BE49-F238E27FC236}">
                <a16:creationId xmlns:a16="http://schemas.microsoft.com/office/drawing/2014/main" id="{DF6ACE36-06F0-78A0-D01A-09F9FB4B6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0179" y="4931979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29" name="AutoShape 65">
            <a:extLst>
              <a:ext uri="{FF2B5EF4-FFF2-40B4-BE49-F238E27FC236}">
                <a16:creationId xmlns:a16="http://schemas.microsoft.com/office/drawing/2014/main" id="{A3DB93B5-F99F-6CE1-1ACF-2090657C16F9}"/>
              </a:ext>
            </a:extLst>
          </p:cNvPr>
          <p:cNvCxnSpPr>
            <a:cxnSpLocks noChangeShapeType="1"/>
            <a:stCxn id="11310" idx="5"/>
            <a:endCxn id="11328" idx="0"/>
          </p:cNvCxnSpPr>
          <p:nvPr/>
        </p:nvCxnSpPr>
        <p:spPr bwMode="auto">
          <a:xfrm>
            <a:off x="5644767" y="4535104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30" name="AutoShape 66">
            <a:extLst>
              <a:ext uri="{FF2B5EF4-FFF2-40B4-BE49-F238E27FC236}">
                <a16:creationId xmlns:a16="http://schemas.microsoft.com/office/drawing/2014/main" id="{E763FA0E-DDF0-A20F-655A-77E2D31DF337}"/>
              </a:ext>
            </a:extLst>
          </p:cNvPr>
          <p:cNvCxnSpPr>
            <a:cxnSpLocks noChangeShapeType="1"/>
            <a:stCxn id="11328" idx="5"/>
            <a:endCxn id="11312" idx="0"/>
          </p:cNvCxnSpPr>
          <p:nvPr/>
        </p:nvCxnSpPr>
        <p:spPr bwMode="auto">
          <a:xfrm>
            <a:off x="6059104" y="5220904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31" name="AutoShape 67">
            <a:extLst>
              <a:ext uri="{FF2B5EF4-FFF2-40B4-BE49-F238E27FC236}">
                <a16:creationId xmlns:a16="http://schemas.microsoft.com/office/drawing/2014/main" id="{71F46393-2F3F-3E86-0D8E-57D6D63D5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979" y="5562217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32" name="AutoShape 68">
            <a:extLst>
              <a:ext uri="{FF2B5EF4-FFF2-40B4-BE49-F238E27FC236}">
                <a16:creationId xmlns:a16="http://schemas.microsoft.com/office/drawing/2014/main" id="{4F8E70B2-32D2-57A4-79A0-6462AB58FDC6}"/>
              </a:ext>
            </a:extLst>
          </p:cNvPr>
          <p:cNvCxnSpPr>
            <a:cxnSpLocks noChangeShapeType="1"/>
            <a:stCxn id="11328" idx="6"/>
            <a:endCxn id="11331" idx="0"/>
          </p:cNvCxnSpPr>
          <p:nvPr/>
        </p:nvCxnSpPr>
        <p:spPr bwMode="auto">
          <a:xfrm>
            <a:off x="6108317" y="5101842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33" name="Text Box 69">
            <a:extLst>
              <a:ext uri="{FF2B5EF4-FFF2-40B4-BE49-F238E27FC236}">
                <a16:creationId xmlns:a16="http://schemas.microsoft.com/office/drawing/2014/main" id="{4577B826-AA7D-C188-D710-A8248BA88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979" y="49319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1334" name="AutoShape 70">
            <a:extLst>
              <a:ext uri="{FF2B5EF4-FFF2-40B4-BE49-F238E27FC236}">
                <a16:creationId xmlns:a16="http://schemas.microsoft.com/office/drawing/2014/main" id="{1E6FA06F-0D99-7A5C-269A-4774E0988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379" y="4544629"/>
            <a:ext cx="420688" cy="284163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335" name="AutoShape 71">
            <a:extLst>
              <a:ext uri="{FF2B5EF4-FFF2-40B4-BE49-F238E27FC236}">
                <a16:creationId xmlns:a16="http://schemas.microsoft.com/office/drawing/2014/main" id="{A62E8EE8-963F-86CC-6F5E-C50F26014545}"/>
              </a:ext>
            </a:extLst>
          </p:cNvPr>
          <p:cNvCxnSpPr>
            <a:cxnSpLocks noChangeShapeType="1"/>
            <a:stCxn id="11310" idx="6"/>
            <a:endCxn id="11334" idx="0"/>
          </p:cNvCxnSpPr>
          <p:nvPr/>
        </p:nvCxnSpPr>
        <p:spPr bwMode="auto">
          <a:xfrm>
            <a:off x="5693979" y="4416042"/>
            <a:ext cx="1125538" cy="12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36" name="Text Box 72">
            <a:extLst>
              <a:ext uri="{FF2B5EF4-FFF2-40B4-BE49-F238E27FC236}">
                <a16:creationId xmlns:a16="http://schemas.microsoft.com/office/drawing/2014/main" id="{5B283041-FB8A-1774-A019-5C7376465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579" y="4017579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2439E6E1-AA78-867D-D524-78448D833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535" y="3698625"/>
            <a:ext cx="861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label each leaf with the starting point of the corresponding suffix.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387" name="Oval 27">
            <a:extLst>
              <a:ext uri="{FF2B5EF4-FFF2-40B4-BE49-F238E27FC236}">
                <a16:creationId xmlns:a16="http://schemas.microsoft.com/office/drawing/2014/main" id="{53D3BAD9-C8BA-8122-CF7D-6DC702804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623" y="1059602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AutoShape 28">
            <a:extLst>
              <a:ext uri="{FF2B5EF4-FFF2-40B4-BE49-F238E27FC236}">
                <a16:creationId xmlns:a16="http://schemas.microsoft.com/office/drawing/2014/main" id="{489D6E9E-BEB7-6EA4-ACDB-CDBB3223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760" y="3213840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89" name="AutoShape 29">
            <a:extLst>
              <a:ext uri="{FF2B5EF4-FFF2-40B4-BE49-F238E27FC236}">
                <a16:creationId xmlns:a16="http://schemas.microsoft.com/office/drawing/2014/main" id="{358E6D21-D760-F644-7164-15AFEBE1B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673" y="3061440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Text Box 30">
            <a:extLst>
              <a:ext uri="{FF2B5EF4-FFF2-40B4-BE49-F238E27FC236}">
                <a16:creationId xmlns:a16="http://schemas.microsoft.com/office/drawing/2014/main" id="{BC3F63B9-61E2-4CCA-60B7-1922945C8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660" y="117866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391" name="Text Box 31">
            <a:extLst>
              <a:ext uri="{FF2B5EF4-FFF2-40B4-BE49-F238E27FC236}">
                <a16:creationId xmlns:a16="http://schemas.microsoft.com/office/drawing/2014/main" id="{AED41644-E8A5-A975-4390-86E88036F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760" y="141996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392" name="Text Box 32">
            <a:extLst>
              <a:ext uri="{FF2B5EF4-FFF2-40B4-BE49-F238E27FC236}">
                <a16:creationId xmlns:a16="http://schemas.microsoft.com/office/drawing/2014/main" id="{97B54FF8-91C2-0E42-A186-4AFB274D4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360" y="222800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393" name="Text Box 33">
            <a:extLst>
              <a:ext uri="{FF2B5EF4-FFF2-40B4-BE49-F238E27FC236}">
                <a16:creationId xmlns:a16="http://schemas.microsoft.com/office/drawing/2014/main" id="{A35C3ADF-D191-3FA5-DAF6-C714CBD86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460" y="249470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394" name="Text Box 34">
            <a:extLst>
              <a:ext uri="{FF2B5EF4-FFF2-40B4-BE49-F238E27FC236}">
                <a16:creationId xmlns:a16="http://schemas.microsoft.com/office/drawing/2014/main" id="{EEE29AD9-BE48-63B7-4C99-0F55B7FD2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560" y="273600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395" name="Text Box 35">
            <a:extLst>
              <a:ext uri="{FF2B5EF4-FFF2-40B4-BE49-F238E27FC236}">
                <a16:creationId xmlns:a16="http://schemas.microsoft.com/office/drawing/2014/main" id="{9BCA4A90-B262-CD52-FB33-621A10392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960" y="197400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396" name="Text Box 36">
            <a:extLst>
              <a:ext uri="{FF2B5EF4-FFF2-40B4-BE49-F238E27FC236}">
                <a16:creationId xmlns:a16="http://schemas.microsoft.com/office/drawing/2014/main" id="{A47E6DD8-34F0-AC04-8C2A-378F70956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8160" y="227880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397" name="Text Box 37">
            <a:extLst>
              <a:ext uri="{FF2B5EF4-FFF2-40B4-BE49-F238E27FC236}">
                <a16:creationId xmlns:a16="http://schemas.microsoft.com/office/drawing/2014/main" id="{FAB8A9ED-ABF2-4B50-B27D-C3000D771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560" y="250740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398" name="Text Box 38">
            <a:extLst>
              <a:ext uri="{FF2B5EF4-FFF2-40B4-BE49-F238E27FC236}">
                <a16:creationId xmlns:a16="http://schemas.microsoft.com/office/drawing/2014/main" id="{FE8FDDDD-4CD6-E2EC-CDD8-FD56C69D0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960" y="119136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399" name="Oval 39">
            <a:extLst>
              <a:ext uri="{FF2B5EF4-FFF2-40B4-BE49-F238E27FC236}">
                <a16:creationId xmlns:a16="http://schemas.microsoft.com/office/drawing/2014/main" id="{97EA600C-32D6-C5D4-5D6E-1F68429C2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760" y="2016865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00" name="AutoShape 40">
            <a:extLst>
              <a:ext uri="{FF2B5EF4-FFF2-40B4-BE49-F238E27FC236}">
                <a16:creationId xmlns:a16="http://schemas.microsoft.com/office/drawing/2014/main" id="{5AA70374-FE09-AC54-B39B-7C718FF39B73}"/>
              </a:ext>
            </a:extLst>
          </p:cNvPr>
          <p:cNvCxnSpPr>
            <a:cxnSpLocks noChangeShapeType="1"/>
            <a:stCxn id="15387" idx="3"/>
            <a:endCxn id="15399" idx="0"/>
          </p:cNvCxnSpPr>
          <p:nvPr/>
        </p:nvCxnSpPr>
        <p:spPr bwMode="auto">
          <a:xfrm flipH="1">
            <a:off x="4862623" y="1348527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1" name="AutoShape 41">
            <a:extLst>
              <a:ext uri="{FF2B5EF4-FFF2-40B4-BE49-F238E27FC236}">
                <a16:creationId xmlns:a16="http://schemas.microsoft.com/office/drawing/2014/main" id="{E9146BB1-A939-8912-0745-A7146B982B73}"/>
              </a:ext>
            </a:extLst>
          </p:cNvPr>
          <p:cNvCxnSpPr>
            <a:cxnSpLocks noChangeShapeType="1"/>
            <a:stCxn id="15399" idx="3"/>
            <a:endCxn id="15388" idx="0"/>
          </p:cNvCxnSpPr>
          <p:nvPr/>
        </p:nvCxnSpPr>
        <p:spPr bwMode="auto">
          <a:xfrm flipH="1">
            <a:off x="4522898" y="2305790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02" name="AutoShape 42">
            <a:extLst>
              <a:ext uri="{FF2B5EF4-FFF2-40B4-BE49-F238E27FC236}">
                <a16:creationId xmlns:a16="http://schemas.microsoft.com/office/drawing/2014/main" id="{0389BE4E-DD76-8233-0388-3338D5CD4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873" y="2832840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03" name="AutoShape 43">
            <a:extLst>
              <a:ext uri="{FF2B5EF4-FFF2-40B4-BE49-F238E27FC236}">
                <a16:creationId xmlns:a16="http://schemas.microsoft.com/office/drawing/2014/main" id="{45788A3A-939C-FF65-541E-399B9DF68CEF}"/>
              </a:ext>
            </a:extLst>
          </p:cNvPr>
          <p:cNvCxnSpPr>
            <a:cxnSpLocks noChangeShapeType="1"/>
            <a:stCxn id="15399" idx="5"/>
            <a:endCxn id="15402" idx="0"/>
          </p:cNvCxnSpPr>
          <p:nvPr/>
        </p:nvCxnSpPr>
        <p:spPr bwMode="auto">
          <a:xfrm>
            <a:off x="4981685" y="2305790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04" name="Text Box 44">
            <a:extLst>
              <a:ext uri="{FF2B5EF4-FFF2-40B4-BE49-F238E27FC236}">
                <a16:creationId xmlns:a16="http://schemas.microsoft.com/office/drawing/2014/main" id="{C950042F-9502-C509-8A67-E426DA69B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760" y="227880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405" name="Oval 45">
            <a:extLst>
              <a:ext uri="{FF2B5EF4-FFF2-40B4-BE49-F238E27FC236}">
                <a16:creationId xmlns:a16="http://schemas.microsoft.com/office/drawing/2014/main" id="{6D39C0A9-4398-F26E-3644-9F42EAC50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960" y="1745402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06" name="AutoShape 46">
            <a:extLst>
              <a:ext uri="{FF2B5EF4-FFF2-40B4-BE49-F238E27FC236}">
                <a16:creationId xmlns:a16="http://schemas.microsoft.com/office/drawing/2014/main" id="{27CE46C3-F7DD-64FA-5C41-16E4CACDA01B}"/>
              </a:ext>
            </a:extLst>
          </p:cNvPr>
          <p:cNvCxnSpPr>
            <a:cxnSpLocks noChangeShapeType="1"/>
            <a:stCxn id="15387" idx="5"/>
            <a:endCxn id="15405" idx="0"/>
          </p:cNvCxnSpPr>
          <p:nvPr/>
        </p:nvCxnSpPr>
        <p:spPr bwMode="auto">
          <a:xfrm>
            <a:off x="5405548" y="1348527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07" name="AutoShape 47">
            <a:extLst>
              <a:ext uri="{FF2B5EF4-FFF2-40B4-BE49-F238E27FC236}">
                <a16:creationId xmlns:a16="http://schemas.microsoft.com/office/drawing/2014/main" id="{A1E1D3A4-AB67-9B4C-6F43-BF7C23967514}"/>
              </a:ext>
            </a:extLst>
          </p:cNvPr>
          <p:cNvCxnSpPr>
            <a:cxnSpLocks noChangeShapeType="1"/>
            <a:stCxn id="15405" idx="5"/>
            <a:endCxn id="15389" idx="0"/>
          </p:cNvCxnSpPr>
          <p:nvPr/>
        </p:nvCxnSpPr>
        <p:spPr bwMode="auto">
          <a:xfrm>
            <a:off x="5819885" y="2034327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08" name="AutoShape 48">
            <a:extLst>
              <a:ext uri="{FF2B5EF4-FFF2-40B4-BE49-F238E27FC236}">
                <a16:creationId xmlns:a16="http://schemas.microsoft.com/office/drawing/2014/main" id="{F77F58AB-C02E-C7FB-74F6-909DC1145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760" y="2375640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09" name="AutoShape 49">
            <a:extLst>
              <a:ext uri="{FF2B5EF4-FFF2-40B4-BE49-F238E27FC236}">
                <a16:creationId xmlns:a16="http://schemas.microsoft.com/office/drawing/2014/main" id="{D6DC2B5D-F109-6346-F45C-77A11624D109}"/>
              </a:ext>
            </a:extLst>
          </p:cNvPr>
          <p:cNvCxnSpPr>
            <a:cxnSpLocks noChangeShapeType="1"/>
            <a:stCxn id="15405" idx="6"/>
            <a:endCxn id="15408" idx="0"/>
          </p:cNvCxnSpPr>
          <p:nvPr/>
        </p:nvCxnSpPr>
        <p:spPr bwMode="auto">
          <a:xfrm>
            <a:off x="5869098" y="1915265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10" name="Text Box 50">
            <a:extLst>
              <a:ext uri="{FF2B5EF4-FFF2-40B4-BE49-F238E27FC236}">
                <a16:creationId xmlns:a16="http://schemas.microsoft.com/office/drawing/2014/main" id="{97099FE2-7C6C-6835-B1E0-BB70E917F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760" y="174540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411" name="AutoShape 51">
            <a:extLst>
              <a:ext uri="{FF2B5EF4-FFF2-40B4-BE49-F238E27FC236}">
                <a16:creationId xmlns:a16="http://schemas.microsoft.com/office/drawing/2014/main" id="{A22E77C2-CDCE-5349-731B-71F582C9D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160" y="1358052"/>
            <a:ext cx="420688" cy="284163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12" name="AutoShape 52">
            <a:extLst>
              <a:ext uri="{FF2B5EF4-FFF2-40B4-BE49-F238E27FC236}">
                <a16:creationId xmlns:a16="http://schemas.microsoft.com/office/drawing/2014/main" id="{B00F29DF-E1FC-C582-923A-02FADD665818}"/>
              </a:ext>
            </a:extLst>
          </p:cNvPr>
          <p:cNvCxnSpPr>
            <a:cxnSpLocks noChangeShapeType="1"/>
            <a:stCxn id="15387" idx="6"/>
            <a:endCxn id="15411" idx="0"/>
          </p:cNvCxnSpPr>
          <p:nvPr/>
        </p:nvCxnSpPr>
        <p:spPr bwMode="auto">
          <a:xfrm>
            <a:off x="5454760" y="1229465"/>
            <a:ext cx="1125538" cy="12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13" name="Text Box 53">
            <a:extLst>
              <a:ext uri="{FF2B5EF4-FFF2-40B4-BE49-F238E27FC236}">
                <a16:creationId xmlns:a16="http://schemas.microsoft.com/office/drawing/2014/main" id="{730AEA63-D49E-5EE5-65C9-9B7F7357B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360" y="83100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414" name="Oval 54">
            <a:extLst>
              <a:ext uri="{FF2B5EF4-FFF2-40B4-BE49-F238E27FC236}">
                <a16:creationId xmlns:a16="http://schemas.microsoft.com/office/drawing/2014/main" id="{82EBF1ED-D929-B035-2746-BEDF816F7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698" y="4346027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AutoShape 55">
            <a:extLst>
              <a:ext uri="{FF2B5EF4-FFF2-40B4-BE49-F238E27FC236}">
                <a16:creationId xmlns:a16="http://schemas.microsoft.com/office/drawing/2014/main" id="{0436D5CD-8780-9B79-3C01-103AB8EB6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4835" y="6500265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416" name="AutoShape 56">
            <a:extLst>
              <a:ext uri="{FF2B5EF4-FFF2-40B4-BE49-F238E27FC236}">
                <a16:creationId xmlns:a16="http://schemas.microsoft.com/office/drawing/2014/main" id="{D4137632-4705-7B06-8208-E80975CD9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748" y="6347865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417" name="Text Box 57">
            <a:extLst>
              <a:ext uri="{FF2B5EF4-FFF2-40B4-BE49-F238E27FC236}">
                <a16:creationId xmlns:a16="http://schemas.microsoft.com/office/drawing/2014/main" id="{650DFC9E-EECB-1241-74F5-59E79CA33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735" y="446509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418" name="Text Box 58">
            <a:extLst>
              <a:ext uri="{FF2B5EF4-FFF2-40B4-BE49-F238E27FC236}">
                <a16:creationId xmlns:a16="http://schemas.microsoft.com/office/drawing/2014/main" id="{0E56ADE2-2280-0CE8-DC51-D2F868AB3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835" y="470639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419" name="Text Box 59">
            <a:extLst>
              <a:ext uri="{FF2B5EF4-FFF2-40B4-BE49-F238E27FC236}">
                <a16:creationId xmlns:a16="http://schemas.microsoft.com/office/drawing/2014/main" id="{ADFD35B5-FA1E-A4CC-5BD9-EAD3E6CD9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435" y="551442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420" name="Text Box 60">
            <a:extLst>
              <a:ext uri="{FF2B5EF4-FFF2-40B4-BE49-F238E27FC236}">
                <a16:creationId xmlns:a16="http://schemas.microsoft.com/office/drawing/2014/main" id="{13ED26EE-15D8-BEAB-EB90-5329E7438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535" y="578112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421" name="Text Box 61">
            <a:extLst>
              <a:ext uri="{FF2B5EF4-FFF2-40B4-BE49-F238E27FC236}">
                <a16:creationId xmlns:a16="http://schemas.microsoft.com/office/drawing/2014/main" id="{98E2439F-49A0-D88C-0D9C-87CC7D94B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635" y="602242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422" name="Text Box 62">
            <a:extLst>
              <a:ext uri="{FF2B5EF4-FFF2-40B4-BE49-F238E27FC236}">
                <a16:creationId xmlns:a16="http://schemas.microsoft.com/office/drawing/2014/main" id="{FD7FF0A8-00D7-53D9-257E-D8BF00956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035" y="526042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423" name="Text Box 63">
            <a:extLst>
              <a:ext uri="{FF2B5EF4-FFF2-40B4-BE49-F238E27FC236}">
                <a16:creationId xmlns:a16="http://schemas.microsoft.com/office/drawing/2014/main" id="{BC7D235C-6D79-0B0A-DD37-9A3355C6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235" y="556522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424" name="Text Box 64">
            <a:extLst>
              <a:ext uri="{FF2B5EF4-FFF2-40B4-BE49-F238E27FC236}">
                <a16:creationId xmlns:a16="http://schemas.microsoft.com/office/drawing/2014/main" id="{023AEADC-50E9-24F4-A4E2-72EE31F85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635" y="579382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425" name="Text Box 65">
            <a:extLst>
              <a:ext uri="{FF2B5EF4-FFF2-40B4-BE49-F238E27FC236}">
                <a16:creationId xmlns:a16="http://schemas.microsoft.com/office/drawing/2014/main" id="{4E7CF9E6-D143-FC0A-40C3-8DAD76761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035" y="447779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5426" name="Oval 66">
            <a:extLst>
              <a:ext uri="{FF2B5EF4-FFF2-40B4-BE49-F238E27FC236}">
                <a16:creationId xmlns:a16="http://schemas.microsoft.com/office/drawing/2014/main" id="{FCD2A1CE-1B02-99DE-51BC-6FB45EF1F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835" y="5303290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27" name="AutoShape 67">
            <a:extLst>
              <a:ext uri="{FF2B5EF4-FFF2-40B4-BE49-F238E27FC236}">
                <a16:creationId xmlns:a16="http://schemas.microsoft.com/office/drawing/2014/main" id="{C56AB9A7-F420-5EC4-0DFC-82F68AC55951}"/>
              </a:ext>
            </a:extLst>
          </p:cNvPr>
          <p:cNvCxnSpPr>
            <a:cxnSpLocks noChangeShapeType="1"/>
            <a:stCxn id="15414" idx="3"/>
            <a:endCxn id="15426" idx="0"/>
          </p:cNvCxnSpPr>
          <p:nvPr/>
        </p:nvCxnSpPr>
        <p:spPr bwMode="auto">
          <a:xfrm flipH="1">
            <a:off x="5335698" y="4634952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28" name="AutoShape 68">
            <a:extLst>
              <a:ext uri="{FF2B5EF4-FFF2-40B4-BE49-F238E27FC236}">
                <a16:creationId xmlns:a16="http://schemas.microsoft.com/office/drawing/2014/main" id="{C9929A95-C406-F831-2A1B-B33BC83268D4}"/>
              </a:ext>
            </a:extLst>
          </p:cNvPr>
          <p:cNvCxnSpPr>
            <a:cxnSpLocks noChangeShapeType="1"/>
            <a:stCxn id="15426" idx="3"/>
            <a:endCxn id="15415" idx="0"/>
          </p:cNvCxnSpPr>
          <p:nvPr/>
        </p:nvCxnSpPr>
        <p:spPr bwMode="auto">
          <a:xfrm flipH="1">
            <a:off x="4995973" y="5592215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29" name="AutoShape 69">
            <a:extLst>
              <a:ext uri="{FF2B5EF4-FFF2-40B4-BE49-F238E27FC236}">
                <a16:creationId xmlns:a16="http://schemas.microsoft.com/office/drawing/2014/main" id="{D59C4019-CAB0-7CA1-820D-E07AF4A23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948" y="6119265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15430" name="AutoShape 70">
            <a:extLst>
              <a:ext uri="{FF2B5EF4-FFF2-40B4-BE49-F238E27FC236}">
                <a16:creationId xmlns:a16="http://schemas.microsoft.com/office/drawing/2014/main" id="{F2B70EDB-CE7C-BFC0-7C77-73D7F13DDE2F}"/>
              </a:ext>
            </a:extLst>
          </p:cNvPr>
          <p:cNvCxnSpPr>
            <a:cxnSpLocks noChangeShapeType="1"/>
            <a:stCxn id="15426" idx="5"/>
            <a:endCxn id="15429" idx="0"/>
          </p:cNvCxnSpPr>
          <p:nvPr/>
        </p:nvCxnSpPr>
        <p:spPr bwMode="auto">
          <a:xfrm>
            <a:off x="5454760" y="5592215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31" name="Text Box 71">
            <a:extLst>
              <a:ext uri="{FF2B5EF4-FFF2-40B4-BE49-F238E27FC236}">
                <a16:creationId xmlns:a16="http://schemas.microsoft.com/office/drawing/2014/main" id="{1FBCB9D0-0EDB-5180-D2D5-79A038322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835" y="556522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432" name="Oval 72">
            <a:extLst>
              <a:ext uri="{FF2B5EF4-FFF2-40B4-BE49-F238E27FC236}">
                <a16:creationId xmlns:a16="http://schemas.microsoft.com/office/drawing/2014/main" id="{1742B4EF-BBA2-00CB-5A68-747C05D89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035" y="5031827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33" name="AutoShape 73">
            <a:extLst>
              <a:ext uri="{FF2B5EF4-FFF2-40B4-BE49-F238E27FC236}">
                <a16:creationId xmlns:a16="http://schemas.microsoft.com/office/drawing/2014/main" id="{F3571F70-8AEA-B198-801B-8B258F72438C}"/>
              </a:ext>
            </a:extLst>
          </p:cNvPr>
          <p:cNvCxnSpPr>
            <a:cxnSpLocks noChangeShapeType="1"/>
            <a:stCxn id="15414" idx="5"/>
            <a:endCxn id="15432" idx="0"/>
          </p:cNvCxnSpPr>
          <p:nvPr/>
        </p:nvCxnSpPr>
        <p:spPr bwMode="auto">
          <a:xfrm>
            <a:off x="5878623" y="4634952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34" name="AutoShape 74">
            <a:extLst>
              <a:ext uri="{FF2B5EF4-FFF2-40B4-BE49-F238E27FC236}">
                <a16:creationId xmlns:a16="http://schemas.microsoft.com/office/drawing/2014/main" id="{43325B40-1BA0-C51E-18BC-22FBFCE7E959}"/>
              </a:ext>
            </a:extLst>
          </p:cNvPr>
          <p:cNvCxnSpPr>
            <a:cxnSpLocks noChangeShapeType="1"/>
            <a:stCxn id="15432" idx="5"/>
            <a:endCxn id="15416" idx="0"/>
          </p:cNvCxnSpPr>
          <p:nvPr/>
        </p:nvCxnSpPr>
        <p:spPr bwMode="auto">
          <a:xfrm>
            <a:off x="6292960" y="5320752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35" name="AutoShape 75">
            <a:extLst>
              <a:ext uri="{FF2B5EF4-FFF2-40B4-BE49-F238E27FC236}">
                <a16:creationId xmlns:a16="http://schemas.microsoft.com/office/drawing/2014/main" id="{25FB6BB2-2478-2D72-C420-1FC169624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835" y="5662065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15436" name="AutoShape 76">
            <a:extLst>
              <a:ext uri="{FF2B5EF4-FFF2-40B4-BE49-F238E27FC236}">
                <a16:creationId xmlns:a16="http://schemas.microsoft.com/office/drawing/2014/main" id="{DB8A942A-0F18-D926-7B79-175314E4F9AD}"/>
              </a:ext>
            </a:extLst>
          </p:cNvPr>
          <p:cNvCxnSpPr>
            <a:cxnSpLocks noChangeShapeType="1"/>
            <a:stCxn id="15432" idx="6"/>
            <a:endCxn id="15435" idx="0"/>
          </p:cNvCxnSpPr>
          <p:nvPr/>
        </p:nvCxnSpPr>
        <p:spPr bwMode="auto">
          <a:xfrm>
            <a:off x="6342173" y="5201690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37" name="Text Box 77">
            <a:extLst>
              <a:ext uri="{FF2B5EF4-FFF2-40B4-BE49-F238E27FC236}">
                <a16:creationId xmlns:a16="http://schemas.microsoft.com/office/drawing/2014/main" id="{4C585510-B02A-956B-CDC8-5D83D3AD4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835" y="503182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5438" name="AutoShape 78">
            <a:extLst>
              <a:ext uri="{FF2B5EF4-FFF2-40B4-BE49-F238E27FC236}">
                <a16:creationId xmlns:a16="http://schemas.microsoft.com/office/drawing/2014/main" id="{F0E8838D-BCBC-7A83-1439-64D8A7321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235" y="4644477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5</a:t>
            </a:r>
          </a:p>
        </p:txBody>
      </p:sp>
      <p:cxnSp>
        <p:nvCxnSpPr>
          <p:cNvPr id="15439" name="AutoShape 79">
            <a:extLst>
              <a:ext uri="{FF2B5EF4-FFF2-40B4-BE49-F238E27FC236}">
                <a16:creationId xmlns:a16="http://schemas.microsoft.com/office/drawing/2014/main" id="{67A1FBCB-672E-3AD4-6219-DB130B3D0215}"/>
              </a:ext>
            </a:extLst>
          </p:cNvPr>
          <p:cNvCxnSpPr>
            <a:cxnSpLocks noChangeShapeType="1"/>
            <a:stCxn id="15414" idx="6"/>
            <a:endCxn id="15438" idx="0"/>
          </p:cNvCxnSpPr>
          <p:nvPr/>
        </p:nvCxnSpPr>
        <p:spPr bwMode="auto">
          <a:xfrm>
            <a:off x="5927835" y="4515890"/>
            <a:ext cx="1125538" cy="12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40" name="Text Box 80">
            <a:extLst>
              <a:ext uri="{FF2B5EF4-FFF2-40B4-BE49-F238E27FC236}">
                <a16:creationId xmlns:a16="http://schemas.microsoft.com/office/drawing/2014/main" id="{7593CCB3-B267-89E7-0615-18C013FE2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435" y="411742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DD1CC98-3CAC-CCDE-EA96-D451EF289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Analysis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2BE979E-39BB-CE5A-D659-9CBA79B6D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Naively, this takes O(n</a:t>
            </a:r>
            <a:r>
              <a:rPr lang="en-US" altLang="en-US" baseline="30000" dirty="0"/>
              <a:t>2</a:t>
            </a:r>
            <a:r>
              <a:rPr lang="en-US" altLang="en-US" dirty="0"/>
              <a:t>) time to build in the worst case.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0FE6233F-07BE-0C49-DE59-668ECEE89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314" y="2951946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sophisticated algorithms can construct a suffix tree in O(n) time… (to be continued).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4CBB-8B66-2963-84F4-8F3562C1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Naïve Algorithm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7288-9D99-ECD0-5675-97D568D0D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naïve construction algorithm is not usually as bad as O(n</a:t>
            </a:r>
            <a:r>
              <a:rPr lang="en-US" baseline="30000" dirty="0"/>
              <a:t>2</a:t>
            </a:r>
            <a:r>
              <a:rPr lang="en-US" dirty="0"/>
              <a:t>) time in practice.</a:t>
            </a:r>
          </a:p>
          <a:p>
            <a:pPr lvl="1"/>
            <a:r>
              <a:rPr lang="en-US" dirty="0"/>
              <a:t>A worst-case example is a</a:t>
            </a:r>
            <a:r>
              <a:rPr lang="en-US" baseline="30000" dirty="0"/>
              <a:t>n-1</a:t>
            </a:r>
            <a:r>
              <a:rPr lang="en-US" dirty="0"/>
              <a:t>b$. This is rare.</a:t>
            </a:r>
          </a:p>
          <a:p>
            <a:r>
              <a:rPr lang="en-US" dirty="0"/>
              <a:t>For example, for a random string, the naïve algorithm runs in O(n log n) expected time.</a:t>
            </a:r>
          </a:p>
          <a:p>
            <a:pPr lvl="1"/>
            <a:r>
              <a:rPr lang="en-US" dirty="0"/>
              <a:t>Why?</a:t>
            </a:r>
          </a:p>
          <a:p>
            <a:pPr lvl="1"/>
            <a:endParaRPr lang="en-US" dirty="0"/>
          </a:p>
          <a:p>
            <a:pPr marL="460375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44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F869AED-69C9-8B1B-82E1-599A131D0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What can we do with it ?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12BD87D-8EE5-3F43-58D4-997193FA4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0999" y="1729409"/>
            <a:ext cx="8542283" cy="470120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Exact string matching:</a:t>
            </a:r>
          </a:p>
          <a:p>
            <a:pPr>
              <a:buFontTx/>
              <a:buNone/>
            </a:pPr>
            <a:r>
              <a:rPr lang="en-US" altLang="en-US" dirty="0">
                <a:latin typeface="Comic Sans MS" panose="030F0902030302020204" pitchFamily="66" charset="0"/>
              </a:rPr>
              <a:t>Given a Text T, |T| = n, preprocess it such that when a pattern P, |P|=m, arrives you can quickly decide when it occurs in T.</a:t>
            </a:r>
          </a:p>
          <a:p>
            <a:pPr>
              <a:buFontTx/>
              <a:buNone/>
            </a:pPr>
            <a:endParaRPr lang="en-US" altLang="en-US" dirty="0">
              <a:latin typeface="Comic Sans MS" panose="030F0902030302020204" pitchFamily="66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Comic Sans MS" panose="030F0902030302020204" pitchFamily="66" charset="0"/>
              </a:rPr>
              <a:t>We may also want to find all occurrences of P in 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02BC8A5-13CE-D668-9A27-CCF3AE0D4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Exact string matching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AB122AE1-293F-380A-0937-9830F3A88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preprocessing we just build a suffix tree in O(n) time</a:t>
            </a:r>
          </a:p>
        </p:txBody>
      </p:sp>
      <p:sp>
        <p:nvSpPr>
          <p:cNvPr id="14342" name="Oval 6">
            <a:extLst>
              <a:ext uri="{FF2B5EF4-FFF2-40B4-BE49-F238E27FC236}">
                <a16:creationId xmlns:a16="http://schemas.microsoft.com/office/drawing/2014/main" id="{61166177-33DD-3CF3-C549-DE4B41EFF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663" y="21336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7">
            <a:extLst>
              <a:ext uri="{FF2B5EF4-FFF2-40B4-BE49-F238E27FC236}">
                <a16:creationId xmlns:a16="http://schemas.microsoft.com/office/drawing/2014/main" id="{DABEE4E2-13E9-A09D-9AC1-32B121349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2878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44" name="AutoShape 8">
            <a:extLst>
              <a:ext uri="{FF2B5EF4-FFF2-40B4-BE49-F238E27FC236}">
                <a16:creationId xmlns:a16="http://schemas.microsoft.com/office/drawing/2014/main" id="{26A19840-FF43-B97F-E801-89A1B3ED0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3" y="41354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ECA77B79-39CE-CCF4-5B80-7709995E0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22526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83792669-9BCC-5BA9-E950-1D37EED31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4939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5D69A407-3D5C-F48A-0D89-D47C987A0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3302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77BC445F-3314-ACB7-8581-A49BA5806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35687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90196165-5E28-4DF8-09DE-F9D35F502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810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0C2EF998-084E-3602-DF7D-8A21BBABB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048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54738A78-A5C3-17C3-2C08-CCD7247CF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352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4352" name="Text Box 16">
            <a:extLst>
              <a:ext uri="{FF2B5EF4-FFF2-40B4-BE49-F238E27FC236}">
                <a16:creationId xmlns:a16="http://schemas.microsoft.com/office/drawing/2014/main" id="{82173629-EF14-12D6-26A5-0FD69D647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581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4353" name="Text Box 17">
            <a:extLst>
              <a:ext uri="{FF2B5EF4-FFF2-40B4-BE49-F238E27FC236}">
                <a16:creationId xmlns:a16="http://schemas.microsoft.com/office/drawing/2014/main" id="{F151AB49-B38B-3BB1-E5CA-D52586DCB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653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4354" name="Oval 18">
            <a:extLst>
              <a:ext uri="{FF2B5EF4-FFF2-40B4-BE49-F238E27FC236}">
                <a16:creationId xmlns:a16="http://schemas.microsoft.com/office/drawing/2014/main" id="{F6BE0BDE-F0BF-4E9A-CD02-E132164B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0908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55" name="AutoShape 19">
            <a:extLst>
              <a:ext uri="{FF2B5EF4-FFF2-40B4-BE49-F238E27FC236}">
                <a16:creationId xmlns:a16="http://schemas.microsoft.com/office/drawing/2014/main" id="{38828547-4B77-18AC-432C-B8732FE4A99C}"/>
              </a:ext>
            </a:extLst>
          </p:cNvPr>
          <p:cNvCxnSpPr>
            <a:cxnSpLocks noChangeShapeType="1"/>
            <a:stCxn id="14342" idx="3"/>
            <a:endCxn id="14354" idx="0"/>
          </p:cNvCxnSpPr>
          <p:nvPr/>
        </p:nvCxnSpPr>
        <p:spPr bwMode="auto">
          <a:xfrm flipH="1">
            <a:off x="3903663" y="2422525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6" name="AutoShape 20">
            <a:extLst>
              <a:ext uri="{FF2B5EF4-FFF2-40B4-BE49-F238E27FC236}">
                <a16:creationId xmlns:a16="http://schemas.microsoft.com/office/drawing/2014/main" id="{040C70D7-DE85-A16A-0980-B42FFBE4D8DD}"/>
              </a:ext>
            </a:extLst>
          </p:cNvPr>
          <p:cNvCxnSpPr>
            <a:cxnSpLocks noChangeShapeType="1"/>
            <a:stCxn id="14354" idx="3"/>
            <a:endCxn id="14343" idx="0"/>
          </p:cNvCxnSpPr>
          <p:nvPr/>
        </p:nvCxnSpPr>
        <p:spPr bwMode="auto">
          <a:xfrm flipH="1">
            <a:off x="3563938" y="33797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7" name="AutoShape 21">
            <a:extLst>
              <a:ext uri="{FF2B5EF4-FFF2-40B4-BE49-F238E27FC236}">
                <a16:creationId xmlns:a16="http://schemas.microsoft.com/office/drawing/2014/main" id="{8802FDEB-FBD5-896E-30AD-EE1D00DC1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39068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14358" name="AutoShape 22">
            <a:extLst>
              <a:ext uri="{FF2B5EF4-FFF2-40B4-BE49-F238E27FC236}">
                <a16:creationId xmlns:a16="http://schemas.microsoft.com/office/drawing/2014/main" id="{1BF36E76-8784-5598-8792-64BD8A51FFE0}"/>
              </a:ext>
            </a:extLst>
          </p:cNvPr>
          <p:cNvCxnSpPr>
            <a:cxnSpLocks noChangeShapeType="1"/>
            <a:stCxn id="14354" idx="5"/>
            <a:endCxn id="14357" idx="0"/>
          </p:cNvCxnSpPr>
          <p:nvPr/>
        </p:nvCxnSpPr>
        <p:spPr bwMode="auto">
          <a:xfrm>
            <a:off x="4022725" y="33797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9" name="Text Box 23">
            <a:extLst>
              <a:ext uri="{FF2B5EF4-FFF2-40B4-BE49-F238E27FC236}">
                <a16:creationId xmlns:a16="http://schemas.microsoft.com/office/drawing/2014/main" id="{B4803B56-6C65-C3A7-EF00-5B72C2E36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352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4360" name="Oval 24">
            <a:extLst>
              <a:ext uri="{FF2B5EF4-FFF2-40B4-BE49-F238E27FC236}">
                <a16:creationId xmlns:a16="http://schemas.microsoft.com/office/drawing/2014/main" id="{49AF878A-0076-9FBB-3D82-AC0DE8D90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8194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61" name="AutoShape 25">
            <a:extLst>
              <a:ext uri="{FF2B5EF4-FFF2-40B4-BE49-F238E27FC236}">
                <a16:creationId xmlns:a16="http://schemas.microsoft.com/office/drawing/2014/main" id="{C1F6201B-465E-10F9-C0A7-7CFF958FEED3}"/>
              </a:ext>
            </a:extLst>
          </p:cNvPr>
          <p:cNvCxnSpPr>
            <a:cxnSpLocks noChangeShapeType="1"/>
            <a:stCxn id="14342" idx="5"/>
            <a:endCxn id="14360" idx="0"/>
          </p:cNvCxnSpPr>
          <p:nvPr/>
        </p:nvCxnSpPr>
        <p:spPr bwMode="auto">
          <a:xfrm>
            <a:off x="4446588" y="2422525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62" name="AutoShape 26">
            <a:extLst>
              <a:ext uri="{FF2B5EF4-FFF2-40B4-BE49-F238E27FC236}">
                <a16:creationId xmlns:a16="http://schemas.microsoft.com/office/drawing/2014/main" id="{9BDF5EFE-C31C-3C0B-A25C-090D4FC5E0C7}"/>
              </a:ext>
            </a:extLst>
          </p:cNvPr>
          <p:cNvCxnSpPr>
            <a:cxnSpLocks noChangeShapeType="1"/>
            <a:stCxn id="14360" idx="5"/>
            <a:endCxn id="14344" idx="0"/>
          </p:cNvCxnSpPr>
          <p:nvPr/>
        </p:nvCxnSpPr>
        <p:spPr bwMode="auto">
          <a:xfrm>
            <a:off x="4860925" y="3108325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3" name="AutoShape 27">
            <a:extLst>
              <a:ext uri="{FF2B5EF4-FFF2-40B4-BE49-F238E27FC236}">
                <a16:creationId xmlns:a16="http://schemas.microsoft.com/office/drawing/2014/main" id="{7741FADB-B0C2-EFF6-BE2C-9C30F0BA1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4496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14364" name="AutoShape 28">
            <a:extLst>
              <a:ext uri="{FF2B5EF4-FFF2-40B4-BE49-F238E27FC236}">
                <a16:creationId xmlns:a16="http://schemas.microsoft.com/office/drawing/2014/main" id="{6FBBFBBA-1BC3-299D-7222-64847005DFD7}"/>
              </a:ext>
            </a:extLst>
          </p:cNvPr>
          <p:cNvCxnSpPr>
            <a:cxnSpLocks noChangeShapeType="1"/>
            <a:stCxn id="14360" idx="6"/>
            <a:endCxn id="14363" idx="0"/>
          </p:cNvCxnSpPr>
          <p:nvPr/>
        </p:nvCxnSpPr>
        <p:spPr bwMode="auto">
          <a:xfrm>
            <a:off x="4910138" y="2989263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5" name="Text Box 29">
            <a:extLst>
              <a:ext uri="{FF2B5EF4-FFF2-40B4-BE49-F238E27FC236}">
                <a16:creationId xmlns:a16="http://schemas.microsoft.com/office/drawing/2014/main" id="{2BFE06F2-E9CA-C67A-8634-19D8ACE39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819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4366" name="AutoShape 30">
            <a:extLst>
              <a:ext uri="{FF2B5EF4-FFF2-40B4-BE49-F238E27FC236}">
                <a16:creationId xmlns:a16="http://schemas.microsoft.com/office/drawing/2014/main" id="{18F3606B-6B2A-7A12-20DB-2302812E8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432050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5</a:t>
            </a:r>
          </a:p>
        </p:txBody>
      </p:sp>
      <p:cxnSp>
        <p:nvCxnSpPr>
          <p:cNvPr id="14367" name="AutoShape 31">
            <a:extLst>
              <a:ext uri="{FF2B5EF4-FFF2-40B4-BE49-F238E27FC236}">
                <a16:creationId xmlns:a16="http://schemas.microsoft.com/office/drawing/2014/main" id="{164CEB9E-1171-3DF5-3861-B1F2FA856E48}"/>
              </a:ext>
            </a:extLst>
          </p:cNvPr>
          <p:cNvCxnSpPr>
            <a:cxnSpLocks noChangeShapeType="1"/>
            <a:stCxn id="14342" idx="6"/>
            <a:endCxn id="14366" idx="0"/>
          </p:cNvCxnSpPr>
          <p:nvPr/>
        </p:nvCxnSpPr>
        <p:spPr bwMode="auto">
          <a:xfrm>
            <a:off x="4495800" y="2303463"/>
            <a:ext cx="1125538" cy="12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68" name="Text Box 32">
            <a:extLst>
              <a:ext uri="{FF2B5EF4-FFF2-40B4-BE49-F238E27FC236}">
                <a16:creationId xmlns:a16="http://schemas.microsoft.com/office/drawing/2014/main" id="{97427ABC-8E31-C005-B68D-3DA2B084F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905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4369" name="Text Box 33">
            <a:extLst>
              <a:ext uri="{FF2B5EF4-FFF2-40B4-BE49-F238E27FC236}">
                <a16:creationId xmlns:a16="http://schemas.microsoft.com/office/drawing/2014/main" id="{1C90C1BA-F782-E839-93AA-F7B58527C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29200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Given a pattern P =  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traverse the tree according to the pattern. 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371" name="AutoShape 35">
            <a:extLst>
              <a:ext uri="{FF2B5EF4-FFF2-40B4-BE49-F238E27FC236}">
                <a16:creationId xmlns:a16="http://schemas.microsoft.com/office/drawing/2014/main" id="{A1DF3DDC-D8A3-30E6-E738-ABE64CC9021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06838" y="2419350"/>
            <a:ext cx="303212" cy="668338"/>
          </a:xfrm>
          <a:prstGeom prst="straightConnector1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Oval 4">
            <a:extLst>
              <a:ext uri="{FF2B5EF4-FFF2-40B4-BE49-F238E27FC236}">
                <a16:creationId xmlns:a16="http://schemas.microsoft.com/office/drawing/2014/main" id="{B0009BC1-93D6-88D4-47C9-959C734F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215" y="1008993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AutoShape 5">
            <a:extLst>
              <a:ext uri="{FF2B5EF4-FFF2-40B4-BE49-F238E27FC236}">
                <a16:creationId xmlns:a16="http://schemas.microsoft.com/office/drawing/2014/main" id="{17021933-CEFB-D2AB-00F7-A12EE6C06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352" y="3163231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390" name="AutoShape 6">
            <a:extLst>
              <a:ext uri="{FF2B5EF4-FFF2-40B4-BE49-F238E27FC236}">
                <a16:creationId xmlns:a16="http://schemas.microsoft.com/office/drawing/2014/main" id="{8FDF8188-C8C5-3972-DB3A-84B079DB4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265" y="3010831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A240F596-E95B-F261-20A5-532FDB0A5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5252" y="112805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AC212AC7-31B2-17BB-5C0D-D9FC02813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352" y="136935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CA41FA55-16AC-951D-B9C5-450FD401A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952" y="217739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6394" name="Text Box 10">
            <a:extLst>
              <a:ext uri="{FF2B5EF4-FFF2-40B4-BE49-F238E27FC236}">
                <a16:creationId xmlns:a16="http://schemas.microsoft.com/office/drawing/2014/main" id="{A3C870F9-23D7-4FE4-92D6-76EBAE505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8052" y="244409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DB027E96-3E33-11FC-4533-C927D81D9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9152" y="268539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463D5721-AF68-C93A-FE83-DD0124854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552" y="192339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8804B286-BC1F-5661-0F61-4D2277460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752" y="222819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76FED648-14F8-26E6-27F8-8E5343470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152" y="245679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6399" name="Text Box 15">
            <a:extLst>
              <a:ext uri="{FF2B5EF4-FFF2-40B4-BE49-F238E27FC236}">
                <a16:creationId xmlns:a16="http://schemas.microsoft.com/office/drawing/2014/main" id="{1A1BF517-3B9F-EA98-541C-669560470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552" y="1140756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400" name="Oval 16">
            <a:extLst>
              <a:ext uri="{FF2B5EF4-FFF2-40B4-BE49-F238E27FC236}">
                <a16:creationId xmlns:a16="http://schemas.microsoft.com/office/drawing/2014/main" id="{AFF2F884-91D4-EB37-3016-21D5748F2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352" y="1966256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401" name="AutoShape 17">
            <a:extLst>
              <a:ext uri="{FF2B5EF4-FFF2-40B4-BE49-F238E27FC236}">
                <a16:creationId xmlns:a16="http://schemas.microsoft.com/office/drawing/2014/main" id="{2A858FB5-1C1A-EB1F-4924-0FCD78F8A789}"/>
              </a:ext>
            </a:extLst>
          </p:cNvPr>
          <p:cNvCxnSpPr>
            <a:cxnSpLocks noChangeShapeType="1"/>
            <a:stCxn id="16388" idx="3"/>
            <a:endCxn id="16400" idx="0"/>
          </p:cNvCxnSpPr>
          <p:nvPr/>
        </p:nvCxnSpPr>
        <p:spPr bwMode="auto">
          <a:xfrm flipH="1">
            <a:off x="3956215" y="1297918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2" name="AutoShape 18">
            <a:extLst>
              <a:ext uri="{FF2B5EF4-FFF2-40B4-BE49-F238E27FC236}">
                <a16:creationId xmlns:a16="http://schemas.microsoft.com/office/drawing/2014/main" id="{ADB7EE59-E00E-3164-25E2-4892401A1AFD}"/>
              </a:ext>
            </a:extLst>
          </p:cNvPr>
          <p:cNvCxnSpPr>
            <a:cxnSpLocks noChangeShapeType="1"/>
            <a:stCxn id="16400" idx="3"/>
            <a:endCxn id="16389" idx="0"/>
          </p:cNvCxnSpPr>
          <p:nvPr/>
        </p:nvCxnSpPr>
        <p:spPr bwMode="auto">
          <a:xfrm flipH="1">
            <a:off x="3616490" y="2255181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3" name="AutoShape 19">
            <a:extLst>
              <a:ext uri="{FF2B5EF4-FFF2-40B4-BE49-F238E27FC236}">
                <a16:creationId xmlns:a16="http://schemas.microsoft.com/office/drawing/2014/main" id="{FA7C0E64-B253-3000-A718-6784A0163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465" y="2782231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16404" name="AutoShape 20">
            <a:extLst>
              <a:ext uri="{FF2B5EF4-FFF2-40B4-BE49-F238E27FC236}">
                <a16:creationId xmlns:a16="http://schemas.microsoft.com/office/drawing/2014/main" id="{1FCF7E8B-8396-6CEE-1CB5-495B8D4557F1}"/>
              </a:ext>
            </a:extLst>
          </p:cNvPr>
          <p:cNvCxnSpPr>
            <a:cxnSpLocks noChangeShapeType="1"/>
            <a:stCxn id="16400" idx="5"/>
            <a:endCxn id="16403" idx="0"/>
          </p:cNvCxnSpPr>
          <p:nvPr/>
        </p:nvCxnSpPr>
        <p:spPr bwMode="auto">
          <a:xfrm>
            <a:off x="4075277" y="2255181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5" name="Text Box 21">
            <a:extLst>
              <a:ext uri="{FF2B5EF4-FFF2-40B4-BE49-F238E27FC236}">
                <a16:creationId xmlns:a16="http://schemas.microsoft.com/office/drawing/2014/main" id="{FF66CEE7-1D24-FADC-C7E8-E7CED8BF0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352" y="222819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6406" name="Oval 22">
            <a:extLst>
              <a:ext uri="{FF2B5EF4-FFF2-40B4-BE49-F238E27FC236}">
                <a16:creationId xmlns:a16="http://schemas.microsoft.com/office/drawing/2014/main" id="{0E68C98C-6E62-AFF3-734F-4E8C080B1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552" y="1694793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407" name="AutoShape 23">
            <a:extLst>
              <a:ext uri="{FF2B5EF4-FFF2-40B4-BE49-F238E27FC236}">
                <a16:creationId xmlns:a16="http://schemas.microsoft.com/office/drawing/2014/main" id="{0F0573EE-D0FB-7BC3-8EF6-A430B3B0AF18}"/>
              </a:ext>
            </a:extLst>
          </p:cNvPr>
          <p:cNvCxnSpPr>
            <a:cxnSpLocks noChangeShapeType="1"/>
            <a:stCxn id="16388" idx="5"/>
            <a:endCxn id="16406" idx="0"/>
          </p:cNvCxnSpPr>
          <p:nvPr/>
        </p:nvCxnSpPr>
        <p:spPr bwMode="auto">
          <a:xfrm>
            <a:off x="4499140" y="1297918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8" name="AutoShape 24">
            <a:extLst>
              <a:ext uri="{FF2B5EF4-FFF2-40B4-BE49-F238E27FC236}">
                <a16:creationId xmlns:a16="http://schemas.microsoft.com/office/drawing/2014/main" id="{361932FF-3EDF-E9DB-F1FE-4AFA94389567}"/>
              </a:ext>
            </a:extLst>
          </p:cNvPr>
          <p:cNvCxnSpPr>
            <a:cxnSpLocks noChangeShapeType="1"/>
            <a:stCxn id="16406" idx="5"/>
            <a:endCxn id="16390" idx="0"/>
          </p:cNvCxnSpPr>
          <p:nvPr/>
        </p:nvCxnSpPr>
        <p:spPr bwMode="auto">
          <a:xfrm>
            <a:off x="4913477" y="1983718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9" name="AutoShape 25">
            <a:extLst>
              <a:ext uri="{FF2B5EF4-FFF2-40B4-BE49-F238E27FC236}">
                <a16:creationId xmlns:a16="http://schemas.microsoft.com/office/drawing/2014/main" id="{992D555F-E43B-E6C8-8EF2-45DCB9792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352" y="2325031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16410" name="AutoShape 26">
            <a:extLst>
              <a:ext uri="{FF2B5EF4-FFF2-40B4-BE49-F238E27FC236}">
                <a16:creationId xmlns:a16="http://schemas.microsoft.com/office/drawing/2014/main" id="{6324BD91-51CD-5F86-B50F-9E7A3E8AAAE0}"/>
              </a:ext>
            </a:extLst>
          </p:cNvPr>
          <p:cNvCxnSpPr>
            <a:cxnSpLocks noChangeShapeType="1"/>
            <a:stCxn id="16406" idx="6"/>
            <a:endCxn id="16409" idx="0"/>
          </p:cNvCxnSpPr>
          <p:nvPr/>
        </p:nvCxnSpPr>
        <p:spPr bwMode="auto">
          <a:xfrm>
            <a:off x="4962690" y="1864656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11" name="Text Box 27">
            <a:extLst>
              <a:ext uri="{FF2B5EF4-FFF2-40B4-BE49-F238E27FC236}">
                <a16:creationId xmlns:a16="http://schemas.microsoft.com/office/drawing/2014/main" id="{84FB17A5-96E8-FD37-3F14-5A98E1795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352" y="169479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6412" name="AutoShape 28">
            <a:extLst>
              <a:ext uri="{FF2B5EF4-FFF2-40B4-BE49-F238E27FC236}">
                <a16:creationId xmlns:a16="http://schemas.microsoft.com/office/drawing/2014/main" id="{D170C276-E14E-8685-DBB0-01C5403BA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752" y="1307443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5</a:t>
            </a:r>
          </a:p>
        </p:txBody>
      </p:sp>
      <p:cxnSp>
        <p:nvCxnSpPr>
          <p:cNvPr id="16413" name="AutoShape 29">
            <a:extLst>
              <a:ext uri="{FF2B5EF4-FFF2-40B4-BE49-F238E27FC236}">
                <a16:creationId xmlns:a16="http://schemas.microsoft.com/office/drawing/2014/main" id="{366AD9C4-54F5-C858-0886-7075A2C4BF3E}"/>
              </a:ext>
            </a:extLst>
          </p:cNvPr>
          <p:cNvCxnSpPr>
            <a:cxnSpLocks noChangeShapeType="1"/>
            <a:stCxn id="16388" idx="6"/>
            <a:endCxn id="16412" idx="0"/>
          </p:cNvCxnSpPr>
          <p:nvPr/>
        </p:nvCxnSpPr>
        <p:spPr bwMode="auto">
          <a:xfrm>
            <a:off x="4548352" y="1178856"/>
            <a:ext cx="1125538" cy="128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14" name="Text Box 30">
            <a:extLst>
              <a:ext uri="{FF2B5EF4-FFF2-40B4-BE49-F238E27FC236}">
                <a16:creationId xmlns:a16="http://schemas.microsoft.com/office/drawing/2014/main" id="{B33D08B6-B2F7-E098-B250-281F630B3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6952" y="78039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6415" name="Text Box 31">
            <a:extLst>
              <a:ext uri="{FF2B5EF4-FFF2-40B4-BE49-F238E27FC236}">
                <a16:creationId xmlns:a16="http://schemas.microsoft.com/office/drawing/2014/main" id="{324BEEBE-4D10-F3EE-1194-17C7A8B83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52" y="3768068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If we did not get stuck traversing the pattern then the pattern occurs in the text. 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416" name="AutoShape 32">
            <a:extLst>
              <a:ext uri="{FF2B5EF4-FFF2-40B4-BE49-F238E27FC236}">
                <a16:creationId xmlns:a16="http://schemas.microsoft.com/office/drawing/2014/main" id="{890FB2EA-A975-024D-2912-04B11A953E2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59390" y="1294743"/>
            <a:ext cx="303212" cy="668338"/>
          </a:xfrm>
          <a:prstGeom prst="straightConnector1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18" name="Text Box 34">
            <a:extLst>
              <a:ext uri="{FF2B5EF4-FFF2-40B4-BE49-F238E27FC236}">
                <a16:creationId xmlns:a16="http://schemas.microsoft.com/office/drawing/2014/main" id="{64468869-95F5-48FB-2673-F1652E6E7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52" y="4666593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leaf in the subtree below the node we reach corresponds to an occurrence.</a:t>
            </a: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19" name="Text Box 35">
            <a:extLst>
              <a:ext uri="{FF2B5EF4-FFF2-40B4-BE49-F238E27FC236}">
                <a16:creationId xmlns:a16="http://schemas.microsoft.com/office/drawing/2014/main" id="{D08C817A-F037-47C2-E461-2DFE604D8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152" y="5673068"/>
            <a:ext cx="7772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traversing this subtree we get all k occurrences in O(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time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F3FD5B3-9421-329A-EFF7-2349F551C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So what can we do with it ?</a:t>
            </a:r>
            <a:r>
              <a:rPr lang="en-US" altLang="en-US"/>
              <a:t>  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9D0B4BF-F5BE-745D-8EE3-62714FAC3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8384381" cy="285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Matching a pattern against a database of strings</a:t>
            </a:r>
          </a:p>
          <a:p>
            <a:pPr>
              <a:spcBef>
                <a:spcPct val="20000"/>
              </a:spcBef>
            </a:pPr>
            <a:endParaRPr lang="en-US" altLang="en-US" sz="3200" dirty="0">
              <a:solidFill>
                <a:srgbClr val="FF0000"/>
              </a:solidFill>
            </a:endParaRP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US" altLang="en-US" sz="3200" dirty="0">
                <a:solidFill>
                  <a:srgbClr val="FF0000"/>
                </a:solidFill>
                <a:latin typeface="Arial" panose="020B0604020202020204" pitchFamily="34" charset="0"/>
              </a:rPr>
              <a:t>Construct a suffix tree for the text</a:t>
            </a:r>
          </a:p>
          <a:p>
            <a:pPr marL="514350" indent="-514350">
              <a:spcBef>
                <a:spcPct val="20000"/>
              </a:spcBef>
              <a:buFont typeface="+mj-lt"/>
              <a:buAutoNum type="arabicPeriod"/>
            </a:pPr>
            <a:r>
              <a:rPr lang="en-US" altLang="en-US" sz="3200" dirty="0">
                <a:solidFill>
                  <a:srgbClr val="FF0000"/>
                </a:solidFill>
              </a:rPr>
              <a:t>Search for each pattern in the suffix tree</a:t>
            </a:r>
            <a:endParaRPr lang="en-US" altLang="en-US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A5F75BF-F911-7D5F-A17D-69BD989B8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Generalized suffix tree</a:t>
            </a:r>
            <a:r>
              <a:rPr lang="en-US" altLang="en-US"/>
              <a:t>  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A3B0788E-B19B-91BB-7D31-9CD401304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92250"/>
            <a:ext cx="84582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>
                <a:latin typeface="Arial" panose="020B0604020202020204" pitchFamily="34" charset="0"/>
              </a:rPr>
              <a:t>Given a </a:t>
            </a:r>
            <a:r>
              <a:rPr lang="en-US" altLang="en-US" sz="3200">
                <a:solidFill>
                  <a:schemeClr val="accent2"/>
                </a:solidFill>
                <a:latin typeface="Arial" panose="020B0604020202020204" pitchFamily="34" charset="0"/>
              </a:rPr>
              <a:t>set</a:t>
            </a:r>
            <a:r>
              <a:rPr lang="en-US" altLang="en-US" sz="3200">
                <a:latin typeface="Arial" panose="020B0604020202020204" pitchFamily="34" charset="0"/>
              </a:rPr>
              <a:t> of strings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S </a:t>
            </a:r>
            <a:r>
              <a:rPr lang="en-US" altLang="en-US" sz="3200">
                <a:latin typeface="Arial" panose="020B0604020202020204" pitchFamily="34" charset="0"/>
              </a:rPr>
              <a:t>a generalized suffix tree of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>
                <a:latin typeface="Arial" panose="020B0604020202020204" pitchFamily="34" charset="0"/>
              </a:rPr>
              <a:t> is a compressed trie of all suffixes of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s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  <a:sym typeface="Symbol" pitchFamily="2" charset="2"/>
              </a:rPr>
              <a:t> S</a:t>
            </a:r>
            <a:endParaRPr lang="en-US" altLang="en-US">
              <a:solidFill>
                <a:srgbClr val="FF0000"/>
              </a:solidFill>
              <a:latin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D7192CDC-44C6-8C76-48D6-485FD6ED5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24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>
                <a:latin typeface="Arial" panose="020B0604020202020204" pitchFamily="34" charset="0"/>
              </a:rPr>
              <a:t>To make these suffixes prefix-free we add a special char, say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$,</a:t>
            </a:r>
            <a:r>
              <a:rPr lang="en-US" altLang="en-US" sz="3200">
                <a:latin typeface="Arial" panose="020B0604020202020204" pitchFamily="34" charset="0"/>
              </a:rPr>
              <a:t> at the end of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endParaRPr lang="en-US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C5BEDB03-6320-7258-D3E9-08BC9E117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48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>
                <a:latin typeface="Arial" panose="020B0604020202020204" pitchFamily="34" charset="0"/>
              </a:rPr>
              <a:t>To associate each suffix with a unique string in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S </a:t>
            </a:r>
            <a:r>
              <a:rPr lang="en-US" altLang="en-US" sz="3200">
                <a:latin typeface="Arial" panose="020B0604020202020204" pitchFamily="34" charset="0"/>
              </a:rPr>
              <a:t>add a different special char to each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endParaRPr lang="en-US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DC5D3EA-AB9B-05C4-80AE-6CDC1D06B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chemeClr val="accent2"/>
                </a:solidFill>
              </a:rPr>
              <a:t>Generalized suffix tree (Example)</a:t>
            </a:r>
            <a:r>
              <a:rPr lang="en-US" altLang="en-US" sz="4000"/>
              <a:t>  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9A15CAD7-310A-1BD4-6BD4-AE9A172C4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92250"/>
            <a:ext cx="84582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>
                <a:latin typeface="Arial" panose="020B0604020202020204" pitchFamily="34" charset="0"/>
              </a:rPr>
              <a:t>Let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=abab </a:t>
            </a:r>
            <a:r>
              <a:rPr lang="en-US" altLang="en-US" sz="3200">
                <a:latin typeface="Arial" panose="020B0604020202020204" pitchFamily="34" charset="0"/>
              </a:rPr>
              <a:t>and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baseline="-25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=aab</a:t>
            </a:r>
            <a:r>
              <a:rPr lang="en-US" altLang="en-US" sz="320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altLang="en-US" sz="3200">
                <a:latin typeface="Arial" panose="020B0604020202020204" pitchFamily="34" charset="0"/>
              </a:rPr>
              <a:t>here is a generalized suffix tree for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baseline="-25000">
                <a:solidFill>
                  <a:srgbClr val="FF0000"/>
                </a:solidFill>
                <a:latin typeface="Arial" panose="020B0604020202020204" pitchFamily="34" charset="0"/>
              </a:rPr>
              <a:t>1 </a:t>
            </a:r>
            <a:r>
              <a:rPr lang="en-US" altLang="en-US" sz="3200">
                <a:latin typeface="Arial" panose="020B0604020202020204" pitchFamily="34" charset="0"/>
              </a:rPr>
              <a:t>and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baseline="-25000">
                <a:solidFill>
                  <a:srgbClr val="FF0000"/>
                </a:solidFill>
                <a:latin typeface="Arial" panose="020B0604020202020204" pitchFamily="34" charset="0"/>
              </a:rPr>
              <a:t>2 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25691358-D7FC-01B1-5A75-2AC78A023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143250"/>
            <a:ext cx="232568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           #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b$         b#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ab$       ab#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bab$     aab#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abab$  </a:t>
            </a:r>
          </a:p>
          <a:p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437" name="Oval 5">
            <a:extLst>
              <a:ext uri="{FF2B5EF4-FFF2-40B4-BE49-F238E27FC236}">
                <a16:creationId xmlns:a16="http://schemas.microsoft.com/office/drawing/2014/main" id="{B6FB6481-708A-D826-EFED-EE68C0638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575" y="27432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E8D40689-5972-0F8E-BCA6-016A013D8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1166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39" name="AutoShape 7">
            <a:extLst>
              <a:ext uri="{FF2B5EF4-FFF2-40B4-BE49-F238E27FC236}">
                <a16:creationId xmlns:a16="http://schemas.microsoft.com/office/drawing/2014/main" id="{77F2E5DA-788D-E287-AC52-40FB146DE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513" y="52784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86F58E97-B631-EE74-7327-9966B2EAD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276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441" name="Text Box 9">
            <a:extLst>
              <a:ext uri="{FF2B5EF4-FFF2-40B4-BE49-F238E27FC236}">
                <a16:creationId xmlns:a16="http://schemas.microsoft.com/office/drawing/2014/main" id="{DA812845-3E49-1F40-81BE-C9D294D59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8442" name="Text Box 10">
            <a:extLst>
              <a:ext uri="{FF2B5EF4-FFF2-40B4-BE49-F238E27FC236}">
                <a16:creationId xmlns:a16="http://schemas.microsoft.com/office/drawing/2014/main" id="{0185D9D2-F0A5-D3C5-BA3F-95D05FC97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5130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56A12A4F-81DB-EA13-2BD8-D05DA880C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53975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8444" name="Text Box 12">
            <a:extLst>
              <a:ext uri="{FF2B5EF4-FFF2-40B4-BE49-F238E27FC236}">
                <a16:creationId xmlns:a16="http://schemas.microsoft.com/office/drawing/2014/main" id="{170547BA-DC40-9458-4B12-104352BF5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638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8445" name="Text Box 13">
            <a:extLst>
              <a:ext uri="{FF2B5EF4-FFF2-40B4-BE49-F238E27FC236}">
                <a16:creationId xmlns:a16="http://schemas.microsoft.com/office/drawing/2014/main" id="{4F9E101F-3A24-184A-0089-7B68725A7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191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446" name="Text Box 14">
            <a:extLst>
              <a:ext uri="{FF2B5EF4-FFF2-40B4-BE49-F238E27FC236}">
                <a16:creationId xmlns:a16="http://schemas.microsoft.com/office/drawing/2014/main" id="{9B7E34AD-27F6-1B8C-0056-C8EAF0D10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95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8447" name="Text Box 15">
            <a:extLst>
              <a:ext uri="{FF2B5EF4-FFF2-40B4-BE49-F238E27FC236}">
                <a16:creationId xmlns:a16="http://schemas.microsoft.com/office/drawing/2014/main" id="{9E9B7BA3-1A95-A6C1-3AFF-D2ED7366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800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8448" name="Text Box 16">
            <a:extLst>
              <a:ext uri="{FF2B5EF4-FFF2-40B4-BE49-F238E27FC236}">
                <a16:creationId xmlns:a16="http://schemas.microsoft.com/office/drawing/2014/main" id="{77F94F3A-6EEB-CD53-B00E-BDD52A9FF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4083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8449" name="Oval 17">
            <a:extLst>
              <a:ext uri="{FF2B5EF4-FFF2-40B4-BE49-F238E27FC236}">
                <a16:creationId xmlns:a16="http://schemas.microsoft.com/office/drawing/2014/main" id="{7FE2D5C5-A013-276F-63F9-2694B3B89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9196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1" name="AutoShape 19">
            <a:extLst>
              <a:ext uri="{FF2B5EF4-FFF2-40B4-BE49-F238E27FC236}">
                <a16:creationId xmlns:a16="http://schemas.microsoft.com/office/drawing/2014/main" id="{0B17359F-66C4-4BC1-6CEF-40B4DF728F44}"/>
              </a:ext>
            </a:extLst>
          </p:cNvPr>
          <p:cNvCxnSpPr>
            <a:cxnSpLocks noChangeShapeType="1"/>
            <a:stCxn id="18449" idx="3"/>
            <a:endCxn id="18438" idx="0"/>
          </p:cNvCxnSpPr>
          <p:nvPr/>
        </p:nvCxnSpPr>
        <p:spPr bwMode="auto">
          <a:xfrm flipH="1">
            <a:off x="3716338" y="52085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2" name="AutoShape 20">
            <a:extLst>
              <a:ext uri="{FF2B5EF4-FFF2-40B4-BE49-F238E27FC236}">
                <a16:creationId xmlns:a16="http://schemas.microsoft.com/office/drawing/2014/main" id="{CBA33EA7-16E0-6F1F-DE3E-119376420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57356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18453" name="AutoShape 21">
            <a:extLst>
              <a:ext uri="{FF2B5EF4-FFF2-40B4-BE49-F238E27FC236}">
                <a16:creationId xmlns:a16="http://schemas.microsoft.com/office/drawing/2014/main" id="{71A1264E-4382-F592-EA21-7C939AF5E8E1}"/>
              </a:ext>
            </a:extLst>
          </p:cNvPr>
          <p:cNvCxnSpPr>
            <a:cxnSpLocks noChangeShapeType="1"/>
            <a:stCxn id="18449" idx="5"/>
            <a:endCxn id="18452" idx="0"/>
          </p:cNvCxnSpPr>
          <p:nvPr/>
        </p:nvCxnSpPr>
        <p:spPr bwMode="auto">
          <a:xfrm>
            <a:off x="4175125" y="52085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4" name="Text Box 22">
            <a:extLst>
              <a:ext uri="{FF2B5EF4-FFF2-40B4-BE49-F238E27FC236}">
                <a16:creationId xmlns:a16="http://schemas.microsoft.com/office/drawing/2014/main" id="{C3A49E8C-BEF2-E4FD-AC51-412A5EB17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18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8455" name="Oval 23">
            <a:extLst>
              <a:ext uri="{FF2B5EF4-FFF2-40B4-BE49-F238E27FC236}">
                <a16:creationId xmlns:a16="http://schemas.microsoft.com/office/drawing/2014/main" id="{CFD590DA-B7BA-EDE0-30B3-53A6441A1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39624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6" name="AutoShape 24">
            <a:extLst>
              <a:ext uri="{FF2B5EF4-FFF2-40B4-BE49-F238E27FC236}">
                <a16:creationId xmlns:a16="http://schemas.microsoft.com/office/drawing/2014/main" id="{0B21F335-A7CF-5853-DB3A-6C7C3DC6DD80}"/>
              </a:ext>
            </a:extLst>
          </p:cNvPr>
          <p:cNvCxnSpPr>
            <a:cxnSpLocks noChangeShapeType="1"/>
            <a:stCxn id="18437" idx="5"/>
            <a:endCxn id="18455" idx="0"/>
          </p:cNvCxnSpPr>
          <p:nvPr/>
        </p:nvCxnSpPr>
        <p:spPr bwMode="auto">
          <a:xfrm>
            <a:off x="5397500" y="3032125"/>
            <a:ext cx="295275" cy="930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7" name="AutoShape 25">
            <a:extLst>
              <a:ext uri="{FF2B5EF4-FFF2-40B4-BE49-F238E27FC236}">
                <a16:creationId xmlns:a16="http://schemas.microsoft.com/office/drawing/2014/main" id="{2DFDBBBC-CE77-B822-EE62-EF3ABE9196A0}"/>
              </a:ext>
            </a:extLst>
          </p:cNvPr>
          <p:cNvCxnSpPr>
            <a:cxnSpLocks noChangeShapeType="1"/>
            <a:stCxn id="18455" idx="5"/>
            <a:endCxn id="18439" idx="0"/>
          </p:cNvCxnSpPr>
          <p:nvPr/>
        </p:nvCxnSpPr>
        <p:spPr bwMode="auto">
          <a:xfrm>
            <a:off x="5811838" y="4251325"/>
            <a:ext cx="150812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8" name="AutoShape 26">
            <a:extLst>
              <a:ext uri="{FF2B5EF4-FFF2-40B4-BE49-F238E27FC236}">
                <a16:creationId xmlns:a16="http://schemas.microsoft.com/office/drawing/2014/main" id="{8BF0DA90-6188-D12B-8BB1-E8C824878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0" y="47450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18459" name="AutoShape 27">
            <a:extLst>
              <a:ext uri="{FF2B5EF4-FFF2-40B4-BE49-F238E27FC236}">
                <a16:creationId xmlns:a16="http://schemas.microsoft.com/office/drawing/2014/main" id="{1A65FF0B-5F72-D148-1D5E-F488B8E2BE37}"/>
              </a:ext>
            </a:extLst>
          </p:cNvPr>
          <p:cNvCxnSpPr>
            <a:cxnSpLocks noChangeShapeType="1"/>
            <a:stCxn id="18455" idx="6"/>
            <a:endCxn id="18458" idx="0"/>
          </p:cNvCxnSpPr>
          <p:nvPr/>
        </p:nvCxnSpPr>
        <p:spPr bwMode="auto">
          <a:xfrm>
            <a:off x="5861050" y="4132263"/>
            <a:ext cx="534988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0" name="Text Box 28">
            <a:extLst>
              <a:ext uri="{FF2B5EF4-FFF2-40B4-BE49-F238E27FC236}">
                <a16:creationId xmlns:a16="http://schemas.microsoft.com/office/drawing/2014/main" id="{FFBE3F33-35AD-CDF1-B6C3-22C72A5F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9013" y="4114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8461" name="AutoShape 29">
            <a:extLst>
              <a:ext uri="{FF2B5EF4-FFF2-40B4-BE49-F238E27FC236}">
                <a16:creationId xmlns:a16="http://schemas.microsoft.com/office/drawing/2014/main" id="{63FAF833-1483-D173-1F71-28C08DC0F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81400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5</a:t>
            </a:r>
          </a:p>
        </p:txBody>
      </p:sp>
      <p:cxnSp>
        <p:nvCxnSpPr>
          <p:cNvPr id="18462" name="AutoShape 30">
            <a:extLst>
              <a:ext uri="{FF2B5EF4-FFF2-40B4-BE49-F238E27FC236}">
                <a16:creationId xmlns:a16="http://schemas.microsoft.com/office/drawing/2014/main" id="{43AE1970-06E4-B184-A8E4-F1F78C598F6A}"/>
              </a:ext>
            </a:extLst>
          </p:cNvPr>
          <p:cNvCxnSpPr>
            <a:cxnSpLocks noChangeShapeType="1"/>
            <a:stCxn id="18437" idx="6"/>
            <a:endCxn id="18461" idx="0"/>
          </p:cNvCxnSpPr>
          <p:nvPr/>
        </p:nvCxnSpPr>
        <p:spPr bwMode="auto">
          <a:xfrm>
            <a:off x="5446713" y="2913063"/>
            <a:ext cx="1165225" cy="668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3" name="Text Box 31">
            <a:extLst>
              <a:ext uri="{FF2B5EF4-FFF2-40B4-BE49-F238E27FC236}">
                <a16:creationId xmlns:a16="http://schemas.microsoft.com/office/drawing/2014/main" id="{BCDE12F5-3964-B5A3-01D4-6BC691A1A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124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8464" name="Oval 32">
            <a:extLst>
              <a:ext uri="{FF2B5EF4-FFF2-40B4-BE49-F238E27FC236}">
                <a16:creationId xmlns:a16="http://schemas.microsoft.com/office/drawing/2014/main" id="{8F818C48-D27C-548F-6A2F-84556ACC4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40433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65" name="AutoShape 33">
            <a:extLst>
              <a:ext uri="{FF2B5EF4-FFF2-40B4-BE49-F238E27FC236}">
                <a16:creationId xmlns:a16="http://schemas.microsoft.com/office/drawing/2014/main" id="{B9FE5ACD-78A6-C09A-4490-35CCA697861A}"/>
              </a:ext>
            </a:extLst>
          </p:cNvPr>
          <p:cNvCxnSpPr>
            <a:cxnSpLocks noChangeShapeType="1"/>
            <a:stCxn id="18437" idx="3"/>
            <a:endCxn id="18464" idx="0"/>
          </p:cNvCxnSpPr>
          <p:nvPr/>
        </p:nvCxnSpPr>
        <p:spPr bwMode="auto">
          <a:xfrm flipH="1">
            <a:off x="4843463" y="3032125"/>
            <a:ext cx="314325" cy="101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66" name="AutoShape 34">
            <a:extLst>
              <a:ext uri="{FF2B5EF4-FFF2-40B4-BE49-F238E27FC236}">
                <a16:creationId xmlns:a16="http://schemas.microsoft.com/office/drawing/2014/main" id="{9E5540FF-9698-AB81-F9F8-C813C1AD98A5}"/>
              </a:ext>
            </a:extLst>
          </p:cNvPr>
          <p:cNvCxnSpPr>
            <a:cxnSpLocks noChangeShapeType="1"/>
            <a:stCxn id="18464" idx="3"/>
            <a:endCxn id="18449" idx="0"/>
          </p:cNvCxnSpPr>
          <p:nvPr/>
        </p:nvCxnSpPr>
        <p:spPr bwMode="auto">
          <a:xfrm flipH="1">
            <a:off x="4056063" y="4332288"/>
            <a:ext cx="666750" cy="587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67" name="AutoShape 35">
            <a:extLst>
              <a:ext uri="{FF2B5EF4-FFF2-40B4-BE49-F238E27FC236}">
                <a16:creationId xmlns:a16="http://schemas.microsoft.com/office/drawing/2014/main" id="{DB8DD6C6-DF9D-4B81-4F2C-764C9DC5F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788" y="5370513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8" name="Text Box 36">
            <a:extLst>
              <a:ext uri="{FF2B5EF4-FFF2-40B4-BE49-F238E27FC236}">
                <a16:creationId xmlns:a16="http://schemas.microsoft.com/office/drawing/2014/main" id="{3599ECE1-522D-F335-3385-54321ABBD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5" y="45878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8469" name="Text Box 37">
            <a:extLst>
              <a:ext uri="{FF2B5EF4-FFF2-40B4-BE49-F238E27FC236}">
                <a16:creationId xmlns:a16="http://schemas.microsoft.com/office/drawing/2014/main" id="{598F2ECD-5F90-D98F-49E6-1A877810A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3675" y="48164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cxnSp>
        <p:nvCxnSpPr>
          <p:cNvPr id="18470" name="AutoShape 38">
            <a:extLst>
              <a:ext uri="{FF2B5EF4-FFF2-40B4-BE49-F238E27FC236}">
                <a16:creationId xmlns:a16="http://schemas.microsoft.com/office/drawing/2014/main" id="{4BD9E32F-625D-0652-7EC7-2DF2C5923A46}"/>
              </a:ext>
            </a:extLst>
          </p:cNvPr>
          <p:cNvCxnSpPr>
            <a:cxnSpLocks noChangeShapeType="1"/>
            <a:endCxn id="18467" idx="0"/>
          </p:cNvCxnSpPr>
          <p:nvPr/>
        </p:nvCxnSpPr>
        <p:spPr bwMode="auto">
          <a:xfrm>
            <a:off x="4953000" y="4343400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1" name="Text Box 39">
            <a:extLst>
              <a:ext uri="{FF2B5EF4-FFF2-40B4-BE49-F238E27FC236}">
                <a16:creationId xmlns:a16="http://schemas.microsoft.com/office/drawing/2014/main" id="{6D1212F8-CED8-B0F9-84C2-AA791060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26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472" name="AutoShape 40">
            <a:extLst>
              <a:ext uri="{FF2B5EF4-FFF2-40B4-BE49-F238E27FC236}">
                <a16:creationId xmlns:a16="http://schemas.microsoft.com/office/drawing/2014/main" id="{41B6A5E9-17E0-123E-BF54-C1431BFC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713" y="57356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18473" name="AutoShape 41">
            <a:extLst>
              <a:ext uri="{FF2B5EF4-FFF2-40B4-BE49-F238E27FC236}">
                <a16:creationId xmlns:a16="http://schemas.microsoft.com/office/drawing/2014/main" id="{59808089-574C-EE7C-D5E7-B9832593C8F6}"/>
              </a:ext>
            </a:extLst>
          </p:cNvPr>
          <p:cNvCxnSpPr>
            <a:cxnSpLocks noChangeShapeType="1"/>
            <a:stCxn id="18449" idx="6"/>
            <a:endCxn id="18472" idx="0"/>
          </p:cNvCxnSpPr>
          <p:nvPr/>
        </p:nvCxnSpPr>
        <p:spPr bwMode="auto">
          <a:xfrm>
            <a:off x="4224338" y="5089525"/>
            <a:ext cx="671512" cy="646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4" name="Text Box 42">
            <a:extLst>
              <a:ext uri="{FF2B5EF4-FFF2-40B4-BE49-F238E27FC236}">
                <a16:creationId xmlns:a16="http://schemas.microsoft.com/office/drawing/2014/main" id="{F8588C0B-3816-5251-01E0-2372012A9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105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18475" name="AutoShape 43">
            <a:extLst>
              <a:ext uri="{FF2B5EF4-FFF2-40B4-BE49-F238E27FC236}">
                <a16:creationId xmlns:a16="http://schemas.microsoft.com/office/drawing/2014/main" id="{802FD344-8D0B-06CC-3101-F69B348A4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488" y="44402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18476" name="AutoShape 44">
            <a:extLst>
              <a:ext uri="{FF2B5EF4-FFF2-40B4-BE49-F238E27FC236}">
                <a16:creationId xmlns:a16="http://schemas.microsoft.com/office/drawing/2014/main" id="{F65B9139-A511-B9A4-A817-AE27EC320282}"/>
              </a:ext>
            </a:extLst>
          </p:cNvPr>
          <p:cNvCxnSpPr>
            <a:cxnSpLocks noChangeShapeType="1"/>
            <a:stCxn id="18455" idx="6"/>
            <a:endCxn id="18475" idx="0"/>
          </p:cNvCxnSpPr>
          <p:nvPr/>
        </p:nvCxnSpPr>
        <p:spPr bwMode="auto">
          <a:xfrm>
            <a:off x="5861050" y="4132263"/>
            <a:ext cx="11715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77" name="Text Box 45">
            <a:extLst>
              <a:ext uri="{FF2B5EF4-FFF2-40B4-BE49-F238E27FC236}">
                <a16:creationId xmlns:a16="http://schemas.microsoft.com/office/drawing/2014/main" id="{3FE871C2-0607-6009-E529-8495D6EA9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86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18478" name="AutoShape 46">
            <a:extLst>
              <a:ext uri="{FF2B5EF4-FFF2-40B4-BE49-F238E27FC236}">
                <a16:creationId xmlns:a16="http://schemas.microsoft.com/office/drawing/2014/main" id="{E7CBC21D-9B4E-78ED-F8E0-2CF69A088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188" y="3552825"/>
            <a:ext cx="420687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18479" name="AutoShape 47">
            <a:extLst>
              <a:ext uri="{FF2B5EF4-FFF2-40B4-BE49-F238E27FC236}">
                <a16:creationId xmlns:a16="http://schemas.microsoft.com/office/drawing/2014/main" id="{268E83D3-D310-CCBC-F20D-D41FA3EB92A7}"/>
              </a:ext>
            </a:extLst>
          </p:cNvPr>
          <p:cNvCxnSpPr>
            <a:cxnSpLocks noChangeShapeType="1"/>
            <a:stCxn id="18437" idx="7"/>
            <a:endCxn id="18478" idx="0"/>
          </p:cNvCxnSpPr>
          <p:nvPr/>
        </p:nvCxnSpPr>
        <p:spPr bwMode="auto">
          <a:xfrm>
            <a:off x="5397500" y="2792413"/>
            <a:ext cx="2028825" cy="760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80" name="Text Box 48">
            <a:extLst>
              <a:ext uri="{FF2B5EF4-FFF2-40B4-BE49-F238E27FC236}">
                <a16:creationId xmlns:a16="http://schemas.microsoft.com/office/drawing/2014/main" id="{85F7C7A5-7386-A862-47E1-375DBD9E0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2819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257206A-35C8-7A3D-2E6F-095A454CD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Trie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62CB67D-1DD8-8734-6117-6DD2D123D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altLang="en-US" dirty="0"/>
              <a:t>A digital tree representing a set of strings.</a:t>
            </a: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BA3B508B-427A-F5F2-47AB-62F7C79EE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75" y="35052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7246892E-201D-5C9B-B8DF-3EF37F4C4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5" y="26543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61950C1D-2F51-8141-021B-677667BE3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35480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12">
            <a:extLst>
              <a:ext uri="{FF2B5EF4-FFF2-40B4-BE49-F238E27FC236}">
                <a16:creationId xmlns:a16="http://schemas.microsoft.com/office/drawing/2014/main" id="{8479BF12-C999-2A61-F82C-50E2392963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8113" y="2882900"/>
            <a:ext cx="798512" cy="6223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087" name="Text Box 15">
            <a:extLst>
              <a:ext uri="{FF2B5EF4-FFF2-40B4-BE49-F238E27FC236}">
                <a16:creationId xmlns:a16="http://schemas.microsoft.com/office/drawing/2014/main" id="{8977F4C6-9CE0-A157-FAAD-04238221E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3" y="2819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089" name="Text Box 17">
            <a:extLst>
              <a:ext uri="{FF2B5EF4-FFF2-40B4-BE49-F238E27FC236}">
                <a16:creationId xmlns:a16="http://schemas.microsoft.com/office/drawing/2014/main" id="{1B4E3634-1472-264B-99CB-C2BB48535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52451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>
                <a:solidFill>
                  <a:srgbClr val="A3F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090" name="Text Box 18">
            <a:extLst>
              <a:ext uri="{FF2B5EF4-FFF2-40B4-BE49-F238E27FC236}">
                <a16:creationId xmlns:a16="http://schemas.microsoft.com/office/drawing/2014/main" id="{DA4D2DDD-50EA-7887-D50C-5076C5A27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124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091" name="Text Box 19">
            <a:extLst>
              <a:ext uri="{FF2B5EF4-FFF2-40B4-BE49-F238E27FC236}">
                <a16:creationId xmlns:a16="http://schemas.microsoft.com/office/drawing/2014/main" id="{8AF0D241-5CB8-AD8B-4B94-E8A36349E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913" y="2667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095" name="AutoShape 23">
            <a:extLst>
              <a:ext uri="{FF2B5EF4-FFF2-40B4-BE49-F238E27FC236}">
                <a16:creationId xmlns:a16="http://schemas.microsoft.com/office/drawing/2014/main" id="{E64A5F75-ACFF-D3F3-17F5-A202B7F59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58118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AutoShape 25">
            <a:extLst>
              <a:ext uri="{FF2B5EF4-FFF2-40B4-BE49-F238E27FC236}">
                <a16:creationId xmlns:a16="http://schemas.microsoft.com/office/drawing/2014/main" id="{9E0A6181-A151-28CD-7078-0898B546E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6116638"/>
            <a:ext cx="420688" cy="284162"/>
          </a:xfrm>
          <a:prstGeom prst="roundRect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98" name="AutoShape 26">
            <a:extLst>
              <a:ext uri="{FF2B5EF4-FFF2-40B4-BE49-F238E27FC236}">
                <a16:creationId xmlns:a16="http://schemas.microsoft.com/office/drawing/2014/main" id="{DF36970E-EC95-FF01-59E4-CE4A08AF9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6116638"/>
            <a:ext cx="420688" cy="284162"/>
          </a:xfrm>
          <a:prstGeom prst="roundRect">
            <a:avLst>
              <a:gd name="adj" fmla="val 25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AutoShape 27">
            <a:extLst>
              <a:ext uri="{FF2B5EF4-FFF2-40B4-BE49-F238E27FC236}">
                <a16:creationId xmlns:a16="http://schemas.microsoft.com/office/drawing/2014/main" id="{87D524E9-B54C-FFE0-95DD-F7A102768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713" y="3352800"/>
            <a:ext cx="420687" cy="284163"/>
          </a:xfrm>
          <a:prstGeom prst="roundRect">
            <a:avLst>
              <a:gd name="adj" fmla="val 25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Oval 28">
            <a:extLst>
              <a:ext uri="{FF2B5EF4-FFF2-40B4-BE49-F238E27FC236}">
                <a16:creationId xmlns:a16="http://schemas.microsoft.com/office/drawing/2014/main" id="{BEAD840F-A62E-EB17-3854-DA02E083F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42338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1" name="AutoShape 29">
            <a:extLst>
              <a:ext uri="{FF2B5EF4-FFF2-40B4-BE49-F238E27FC236}">
                <a16:creationId xmlns:a16="http://schemas.microsoft.com/office/drawing/2014/main" id="{0815A40E-9705-FDFE-56A5-C7A107BFD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4572000"/>
            <a:ext cx="420688" cy="284163"/>
          </a:xfrm>
          <a:prstGeom prst="roundRect">
            <a:avLst>
              <a:gd name="adj" fmla="val 3229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" name="Line 30">
            <a:extLst>
              <a:ext uri="{FF2B5EF4-FFF2-40B4-BE49-F238E27FC236}">
                <a16:creationId xmlns:a16="http://schemas.microsoft.com/office/drawing/2014/main" id="{42EA287C-14B4-FB4B-22ED-79A8841EB6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6113" y="3810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3" name="Line 31">
            <a:extLst>
              <a:ext uri="{FF2B5EF4-FFF2-40B4-BE49-F238E27FC236}">
                <a16:creationId xmlns:a16="http://schemas.microsoft.com/office/drawing/2014/main" id="{CE01AB81-7000-0344-A543-2D5178299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913" y="38862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4" name="Oval 32">
            <a:extLst>
              <a:ext uri="{FF2B5EF4-FFF2-40B4-BE49-F238E27FC236}">
                <a16:creationId xmlns:a16="http://schemas.microsoft.com/office/drawing/2014/main" id="{D57BA9D1-947B-91A2-71DD-E2FBFDE7A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4995863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5" name="Line 33">
            <a:extLst>
              <a:ext uri="{FF2B5EF4-FFF2-40B4-BE49-F238E27FC236}">
                <a16:creationId xmlns:a16="http://schemas.microsoft.com/office/drawing/2014/main" id="{F1A1808C-7D24-D41C-7020-7B42DF6533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7513" y="4572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Line 34">
            <a:extLst>
              <a:ext uri="{FF2B5EF4-FFF2-40B4-BE49-F238E27FC236}">
                <a16:creationId xmlns:a16="http://schemas.microsoft.com/office/drawing/2014/main" id="{1EC927CA-ABB5-D420-1BFB-6813598D04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5113" y="5334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7" name="Text Box 35">
            <a:extLst>
              <a:ext uri="{FF2B5EF4-FFF2-40B4-BE49-F238E27FC236}">
                <a16:creationId xmlns:a16="http://schemas.microsoft.com/office/drawing/2014/main" id="{675A8834-8F00-8DD8-0E9A-5461D966C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108" name="Text Box 36">
            <a:extLst>
              <a:ext uri="{FF2B5EF4-FFF2-40B4-BE49-F238E27FC236}">
                <a16:creationId xmlns:a16="http://schemas.microsoft.com/office/drawing/2014/main" id="{C6DA917C-E3FA-053C-6777-550A76DEC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713" y="4495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109" name="Text Box 37">
            <a:extLst>
              <a:ext uri="{FF2B5EF4-FFF2-40B4-BE49-F238E27FC236}">
                <a16:creationId xmlns:a16="http://schemas.microsoft.com/office/drawing/2014/main" id="{306B26E0-12E8-6FD7-8235-2531CDF23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5334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110" name="Text Box 38">
            <a:extLst>
              <a:ext uri="{FF2B5EF4-FFF2-40B4-BE49-F238E27FC236}">
                <a16:creationId xmlns:a16="http://schemas.microsoft.com/office/drawing/2014/main" id="{43E296EF-D6C6-4B7D-17EC-8261F5E72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3" y="3962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3111" name="AutoShape 39">
            <a:extLst>
              <a:ext uri="{FF2B5EF4-FFF2-40B4-BE49-F238E27FC236}">
                <a16:creationId xmlns:a16="http://schemas.microsoft.com/office/drawing/2014/main" id="{13AFD55E-C5E9-5733-268F-575C307A91A2}"/>
              </a:ext>
            </a:extLst>
          </p:cNvPr>
          <p:cNvCxnSpPr>
            <a:cxnSpLocks noChangeShapeType="1"/>
            <a:endCxn id="3099" idx="0"/>
          </p:cNvCxnSpPr>
          <p:nvPr/>
        </p:nvCxnSpPr>
        <p:spPr bwMode="auto">
          <a:xfrm>
            <a:off x="6372225" y="2743200"/>
            <a:ext cx="157162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12" name="AutoShape 40">
            <a:extLst>
              <a:ext uri="{FF2B5EF4-FFF2-40B4-BE49-F238E27FC236}">
                <a16:creationId xmlns:a16="http://schemas.microsoft.com/office/drawing/2014/main" id="{A287AC1C-A309-7A36-94E9-1BFAC11E49FE}"/>
              </a:ext>
            </a:extLst>
          </p:cNvPr>
          <p:cNvCxnSpPr>
            <a:cxnSpLocks noChangeShapeType="1"/>
            <a:stCxn id="3078" idx="4"/>
            <a:endCxn id="3079" idx="0"/>
          </p:cNvCxnSpPr>
          <p:nvPr/>
        </p:nvCxnSpPr>
        <p:spPr bwMode="auto">
          <a:xfrm>
            <a:off x="6186488" y="2992438"/>
            <a:ext cx="463550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13" name="Oval 41">
            <a:extLst>
              <a:ext uri="{FF2B5EF4-FFF2-40B4-BE49-F238E27FC236}">
                <a16:creationId xmlns:a16="http://schemas.microsoft.com/office/drawing/2014/main" id="{12294020-3C17-4142-07D7-1B1040550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4441825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14" name="AutoShape 42">
            <a:extLst>
              <a:ext uri="{FF2B5EF4-FFF2-40B4-BE49-F238E27FC236}">
                <a16:creationId xmlns:a16="http://schemas.microsoft.com/office/drawing/2014/main" id="{40953380-DCDF-916B-19DF-24D3FA0C59C4}"/>
              </a:ext>
            </a:extLst>
          </p:cNvPr>
          <p:cNvCxnSpPr>
            <a:cxnSpLocks noChangeShapeType="1"/>
            <a:stCxn id="3079" idx="4"/>
            <a:endCxn id="3113" idx="0"/>
          </p:cNvCxnSpPr>
          <p:nvPr/>
        </p:nvCxnSpPr>
        <p:spPr bwMode="auto">
          <a:xfrm>
            <a:off x="6650038" y="3886200"/>
            <a:ext cx="98425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15" name="Oval 43">
            <a:extLst>
              <a:ext uri="{FF2B5EF4-FFF2-40B4-BE49-F238E27FC236}">
                <a16:creationId xmlns:a16="http://schemas.microsoft.com/office/drawing/2014/main" id="{40FB7BE6-C161-EE4C-1831-8013D4AC1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913" y="5300663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16" name="AutoShape 44">
            <a:extLst>
              <a:ext uri="{FF2B5EF4-FFF2-40B4-BE49-F238E27FC236}">
                <a16:creationId xmlns:a16="http://schemas.microsoft.com/office/drawing/2014/main" id="{E1E7F3DA-EA4A-5DB1-FD5F-30CB1E5AEBA6}"/>
              </a:ext>
            </a:extLst>
          </p:cNvPr>
          <p:cNvCxnSpPr>
            <a:cxnSpLocks noChangeShapeType="1"/>
            <a:stCxn id="3113" idx="4"/>
            <a:endCxn id="3115" idx="0"/>
          </p:cNvCxnSpPr>
          <p:nvPr/>
        </p:nvCxnSpPr>
        <p:spPr bwMode="auto">
          <a:xfrm>
            <a:off x="6748463" y="4779963"/>
            <a:ext cx="87312" cy="52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17" name="AutoShape 45">
            <a:extLst>
              <a:ext uri="{FF2B5EF4-FFF2-40B4-BE49-F238E27FC236}">
                <a16:creationId xmlns:a16="http://schemas.microsoft.com/office/drawing/2014/main" id="{ACE98506-F05A-D517-6B0C-07D4E68A5DF7}"/>
              </a:ext>
            </a:extLst>
          </p:cNvPr>
          <p:cNvCxnSpPr>
            <a:cxnSpLocks noChangeShapeType="1"/>
            <a:stCxn id="3115" idx="5"/>
            <a:endCxn id="3098" idx="0"/>
          </p:cNvCxnSpPr>
          <p:nvPr/>
        </p:nvCxnSpPr>
        <p:spPr bwMode="auto">
          <a:xfrm>
            <a:off x="6954838" y="5589588"/>
            <a:ext cx="2635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18" name="AutoShape 46">
            <a:extLst>
              <a:ext uri="{FF2B5EF4-FFF2-40B4-BE49-F238E27FC236}">
                <a16:creationId xmlns:a16="http://schemas.microsoft.com/office/drawing/2014/main" id="{42C15A0C-00AC-21F4-D7CC-0ECB79A4C239}"/>
              </a:ext>
            </a:extLst>
          </p:cNvPr>
          <p:cNvCxnSpPr>
            <a:cxnSpLocks noChangeShapeType="1"/>
            <a:stCxn id="3115" idx="3"/>
            <a:endCxn id="3097" idx="0"/>
          </p:cNvCxnSpPr>
          <p:nvPr/>
        </p:nvCxnSpPr>
        <p:spPr bwMode="auto">
          <a:xfrm flipH="1">
            <a:off x="6380163" y="5589588"/>
            <a:ext cx="334962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19" name="Text Box 47">
            <a:extLst>
              <a:ext uri="{FF2B5EF4-FFF2-40B4-BE49-F238E27FC236}">
                <a16:creationId xmlns:a16="http://schemas.microsoft.com/office/drawing/2014/main" id="{D74B877E-4C0F-8670-3F22-59CB7075A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4913" y="3886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120" name="Text Box 48">
            <a:extLst>
              <a:ext uri="{FF2B5EF4-FFF2-40B4-BE49-F238E27FC236}">
                <a16:creationId xmlns:a16="http://schemas.microsoft.com/office/drawing/2014/main" id="{D8618378-C2BC-9B45-8661-F9E6E273A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1113" y="4724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3121" name="Text Box 49">
            <a:extLst>
              <a:ext uri="{FF2B5EF4-FFF2-40B4-BE49-F238E27FC236}">
                <a16:creationId xmlns:a16="http://schemas.microsoft.com/office/drawing/2014/main" id="{AA8BDB7E-0349-6229-5B3A-8D7940EEC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3" y="5486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122" name="Text Box 50">
            <a:extLst>
              <a:ext uri="{FF2B5EF4-FFF2-40B4-BE49-F238E27FC236}">
                <a16:creationId xmlns:a16="http://schemas.microsoft.com/office/drawing/2014/main" id="{24ABCECB-07B1-41F9-3986-2D90E0174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3113" y="5562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123" name="Text Box 51">
            <a:extLst>
              <a:ext uri="{FF2B5EF4-FFF2-40B4-BE49-F238E27FC236}">
                <a16:creationId xmlns:a16="http://schemas.microsoft.com/office/drawing/2014/main" id="{DD9955D1-FCA2-E6D0-D5AD-4ACC9EE80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838450"/>
            <a:ext cx="10668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aeef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ad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bbfe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bbfg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c     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>
            <a:extLst>
              <a:ext uri="{FF2B5EF4-FFF2-40B4-BE49-F238E27FC236}">
                <a16:creationId xmlns:a16="http://schemas.microsoft.com/office/drawing/2014/main" id="{E5421196-6429-55F9-3C46-CF38B31BD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54050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Longest common substring (of two strings)</a:t>
            </a:r>
            <a:endParaRPr lang="en-US" altLang="en-US" sz="3200" baseline="-250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BF238F25-0339-0CB3-15F0-30B0C7EE2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42672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Every node with a leaf descendant from string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baseline="-25000">
                <a:solidFill>
                  <a:srgbClr val="FF0000"/>
                </a:solidFill>
                <a:latin typeface="Arial" panose="020B0604020202020204" pitchFamily="34" charset="0"/>
              </a:rPr>
              <a:t>1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a leaf descendant from string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baseline="-25000">
                <a:solidFill>
                  <a:srgbClr val="FF0000"/>
                </a:solidFill>
                <a:latin typeface="Arial" panose="020B0604020202020204" pitchFamily="34" charset="0"/>
              </a:rPr>
              <a:t>2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maximal common substring and vice versa.</a:t>
            </a:r>
          </a:p>
        </p:txBody>
      </p:sp>
      <p:sp>
        <p:nvSpPr>
          <p:cNvPr id="20485" name="Oval 5">
            <a:extLst>
              <a:ext uri="{FF2B5EF4-FFF2-40B4-BE49-F238E27FC236}">
                <a16:creationId xmlns:a16="http://schemas.microsoft.com/office/drawing/2014/main" id="{BE924036-23FC-CDCC-578A-F0A8D5937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500" y="19812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>
            <a:extLst>
              <a:ext uri="{FF2B5EF4-FFF2-40B4-BE49-F238E27FC236}">
                <a16:creationId xmlns:a16="http://schemas.microsoft.com/office/drawing/2014/main" id="{3F3AD4C1-0618-9BEE-A055-F85DF6A4D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25" y="53546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487" name="AutoShape 7">
            <a:extLst>
              <a:ext uri="{FF2B5EF4-FFF2-40B4-BE49-F238E27FC236}">
                <a16:creationId xmlns:a16="http://schemas.microsoft.com/office/drawing/2014/main" id="{934368A2-2D51-D22D-C9B7-14C5E97B6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438" y="45164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B1AFDFFD-9A02-0700-4DE1-8145633EC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31770199-4F13-CB00-128E-3318A776C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3505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0490" name="Text Box 10">
            <a:extLst>
              <a:ext uri="{FF2B5EF4-FFF2-40B4-BE49-F238E27FC236}">
                <a16:creationId xmlns:a16="http://schemas.microsoft.com/office/drawing/2014/main" id="{F6B75008-8732-81E8-9D48-2972C25F6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25" y="4368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491" name="Text Box 11">
            <a:extLst>
              <a:ext uri="{FF2B5EF4-FFF2-40B4-BE49-F238E27FC236}">
                <a16:creationId xmlns:a16="http://schemas.microsoft.com/office/drawing/2014/main" id="{99CDED2A-006E-2592-A0FB-037714531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5" y="46355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F776CA1F-E5A6-999D-6445-646318762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925" y="4876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0493" name="Text Box 13">
            <a:extLst>
              <a:ext uri="{FF2B5EF4-FFF2-40B4-BE49-F238E27FC236}">
                <a16:creationId xmlns:a16="http://schemas.microsoft.com/office/drawing/2014/main" id="{EAF64D61-F676-10C3-0019-82C24EB3A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0F212581-0A95-59EC-FA4C-12764D456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3733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0495" name="Text Box 15">
            <a:extLst>
              <a:ext uri="{FF2B5EF4-FFF2-40B4-BE49-F238E27FC236}">
                <a16:creationId xmlns:a16="http://schemas.microsoft.com/office/drawing/2014/main" id="{48A04E28-F7E3-45A5-3DA9-E7C1E5417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4038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0496" name="Text Box 16">
            <a:extLst>
              <a:ext uri="{FF2B5EF4-FFF2-40B4-BE49-F238E27FC236}">
                <a16:creationId xmlns:a16="http://schemas.microsoft.com/office/drawing/2014/main" id="{60FC9379-FA7D-88F0-2153-90C73A3E4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26463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0497" name="Oval 17">
            <a:extLst>
              <a:ext uri="{FF2B5EF4-FFF2-40B4-BE49-F238E27FC236}">
                <a16:creationId xmlns:a16="http://schemas.microsoft.com/office/drawing/2014/main" id="{F997C9BE-7B5F-BFF1-9376-CB58C6065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5" y="41576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498" name="AutoShape 18">
            <a:extLst>
              <a:ext uri="{FF2B5EF4-FFF2-40B4-BE49-F238E27FC236}">
                <a16:creationId xmlns:a16="http://schemas.microsoft.com/office/drawing/2014/main" id="{154F3B97-CD74-E25E-B0F9-DDC7A4E53824}"/>
              </a:ext>
            </a:extLst>
          </p:cNvPr>
          <p:cNvCxnSpPr>
            <a:cxnSpLocks noChangeShapeType="1"/>
            <a:stCxn id="20497" idx="3"/>
            <a:endCxn id="20486" idx="0"/>
          </p:cNvCxnSpPr>
          <p:nvPr/>
        </p:nvCxnSpPr>
        <p:spPr bwMode="auto">
          <a:xfrm flipH="1">
            <a:off x="4386263" y="44465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9" name="AutoShape 19">
            <a:extLst>
              <a:ext uri="{FF2B5EF4-FFF2-40B4-BE49-F238E27FC236}">
                <a16:creationId xmlns:a16="http://schemas.microsoft.com/office/drawing/2014/main" id="{02C48488-EAA0-27BB-70E6-F368A882B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49736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20500" name="AutoShape 20">
            <a:extLst>
              <a:ext uri="{FF2B5EF4-FFF2-40B4-BE49-F238E27FC236}">
                <a16:creationId xmlns:a16="http://schemas.microsoft.com/office/drawing/2014/main" id="{23830EDB-E8DA-79B9-6906-8BEBE6DA96AD}"/>
              </a:ext>
            </a:extLst>
          </p:cNvPr>
          <p:cNvCxnSpPr>
            <a:cxnSpLocks noChangeShapeType="1"/>
            <a:stCxn id="20497" idx="5"/>
            <a:endCxn id="20499" idx="0"/>
          </p:cNvCxnSpPr>
          <p:nvPr/>
        </p:nvCxnSpPr>
        <p:spPr bwMode="auto">
          <a:xfrm>
            <a:off x="4845050" y="44465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1" name="Text Box 21">
            <a:extLst>
              <a:ext uri="{FF2B5EF4-FFF2-40B4-BE49-F238E27FC236}">
                <a16:creationId xmlns:a16="http://schemas.microsoft.com/office/drawing/2014/main" id="{B810B422-DE72-D476-09C4-A4C48625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0502" name="Oval 22">
            <a:extLst>
              <a:ext uri="{FF2B5EF4-FFF2-40B4-BE49-F238E27FC236}">
                <a16:creationId xmlns:a16="http://schemas.microsoft.com/office/drawing/2014/main" id="{E1996FAC-6C92-BE35-EF7E-A0114B23F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32004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03" name="AutoShape 23">
            <a:extLst>
              <a:ext uri="{FF2B5EF4-FFF2-40B4-BE49-F238E27FC236}">
                <a16:creationId xmlns:a16="http://schemas.microsoft.com/office/drawing/2014/main" id="{CAB860C9-CCF0-7818-9793-0F7355204B37}"/>
              </a:ext>
            </a:extLst>
          </p:cNvPr>
          <p:cNvCxnSpPr>
            <a:cxnSpLocks noChangeShapeType="1"/>
            <a:stCxn id="20485" idx="5"/>
            <a:endCxn id="20502" idx="0"/>
          </p:cNvCxnSpPr>
          <p:nvPr/>
        </p:nvCxnSpPr>
        <p:spPr bwMode="auto">
          <a:xfrm>
            <a:off x="6067425" y="2270125"/>
            <a:ext cx="295275" cy="930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4" name="AutoShape 24">
            <a:extLst>
              <a:ext uri="{FF2B5EF4-FFF2-40B4-BE49-F238E27FC236}">
                <a16:creationId xmlns:a16="http://schemas.microsoft.com/office/drawing/2014/main" id="{66C55B79-2A7A-CEB9-8CA5-6CE1A86D035E}"/>
              </a:ext>
            </a:extLst>
          </p:cNvPr>
          <p:cNvCxnSpPr>
            <a:cxnSpLocks noChangeShapeType="1"/>
            <a:stCxn id="20502" idx="5"/>
            <a:endCxn id="20487" idx="0"/>
          </p:cNvCxnSpPr>
          <p:nvPr/>
        </p:nvCxnSpPr>
        <p:spPr bwMode="auto">
          <a:xfrm>
            <a:off x="6481763" y="3489325"/>
            <a:ext cx="150812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5" name="AutoShape 25">
            <a:extLst>
              <a:ext uri="{FF2B5EF4-FFF2-40B4-BE49-F238E27FC236}">
                <a16:creationId xmlns:a16="http://schemas.microsoft.com/office/drawing/2014/main" id="{59D4C463-2C5D-3B2E-E4F2-6F1DBEFC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825" y="398303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20506" name="AutoShape 26">
            <a:extLst>
              <a:ext uri="{FF2B5EF4-FFF2-40B4-BE49-F238E27FC236}">
                <a16:creationId xmlns:a16="http://schemas.microsoft.com/office/drawing/2014/main" id="{18D030F4-83D8-E53F-6F23-49AB5B841B3B}"/>
              </a:ext>
            </a:extLst>
          </p:cNvPr>
          <p:cNvCxnSpPr>
            <a:cxnSpLocks noChangeShapeType="1"/>
            <a:stCxn id="20502" idx="6"/>
            <a:endCxn id="20505" idx="0"/>
          </p:cNvCxnSpPr>
          <p:nvPr/>
        </p:nvCxnSpPr>
        <p:spPr bwMode="auto">
          <a:xfrm>
            <a:off x="6530975" y="3370263"/>
            <a:ext cx="534988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7" name="Text Box 27">
            <a:extLst>
              <a:ext uri="{FF2B5EF4-FFF2-40B4-BE49-F238E27FC236}">
                <a16:creationId xmlns:a16="http://schemas.microsoft.com/office/drawing/2014/main" id="{0DEAC6A7-2227-56B4-0E01-0D90509E6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3352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0508" name="AutoShape 28">
            <a:extLst>
              <a:ext uri="{FF2B5EF4-FFF2-40B4-BE49-F238E27FC236}">
                <a16:creationId xmlns:a16="http://schemas.microsoft.com/office/drawing/2014/main" id="{F7ED5F7B-8479-F5AA-EFCC-62AD48C57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2819400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5</a:t>
            </a:r>
          </a:p>
        </p:txBody>
      </p:sp>
      <p:cxnSp>
        <p:nvCxnSpPr>
          <p:cNvPr id="20509" name="AutoShape 29">
            <a:extLst>
              <a:ext uri="{FF2B5EF4-FFF2-40B4-BE49-F238E27FC236}">
                <a16:creationId xmlns:a16="http://schemas.microsoft.com/office/drawing/2014/main" id="{C9C5F4AF-EE0A-4ACD-C887-889AB050D4C0}"/>
              </a:ext>
            </a:extLst>
          </p:cNvPr>
          <p:cNvCxnSpPr>
            <a:cxnSpLocks noChangeShapeType="1"/>
            <a:stCxn id="20485" idx="6"/>
            <a:endCxn id="20508" idx="0"/>
          </p:cNvCxnSpPr>
          <p:nvPr/>
        </p:nvCxnSpPr>
        <p:spPr bwMode="auto">
          <a:xfrm>
            <a:off x="6116638" y="2151063"/>
            <a:ext cx="1165225" cy="668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0" name="Text Box 30">
            <a:extLst>
              <a:ext uri="{FF2B5EF4-FFF2-40B4-BE49-F238E27FC236}">
                <a16:creationId xmlns:a16="http://schemas.microsoft.com/office/drawing/2014/main" id="{329DDD9B-B29B-73BF-E28C-C396C860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25" y="2362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0511" name="Oval 31">
            <a:extLst>
              <a:ext uri="{FF2B5EF4-FFF2-40B4-BE49-F238E27FC236}">
                <a16:creationId xmlns:a16="http://schemas.microsoft.com/office/drawing/2014/main" id="{58B5CFF5-AF8A-4A5F-6170-D84B2B6D6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32813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12" name="AutoShape 32">
            <a:extLst>
              <a:ext uri="{FF2B5EF4-FFF2-40B4-BE49-F238E27FC236}">
                <a16:creationId xmlns:a16="http://schemas.microsoft.com/office/drawing/2014/main" id="{D47EACDF-3FCA-E83C-E241-5A9113695FF9}"/>
              </a:ext>
            </a:extLst>
          </p:cNvPr>
          <p:cNvCxnSpPr>
            <a:cxnSpLocks noChangeShapeType="1"/>
            <a:stCxn id="20485" idx="3"/>
            <a:endCxn id="20511" idx="0"/>
          </p:cNvCxnSpPr>
          <p:nvPr/>
        </p:nvCxnSpPr>
        <p:spPr bwMode="auto">
          <a:xfrm flipH="1">
            <a:off x="5513388" y="2270125"/>
            <a:ext cx="314325" cy="1011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13" name="AutoShape 33">
            <a:extLst>
              <a:ext uri="{FF2B5EF4-FFF2-40B4-BE49-F238E27FC236}">
                <a16:creationId xmlns:a16="http://schemas.microsoft.com/office/drawing/2014/main" id="{A2751954-7974-4374-2786-16FE815072B6}"/>
              </a:ext>
            </a:extLst>
          </p:cNvPr>
          <p:cNvCxnSpPr>
            <a:cxnSpLocks noChangeShapeType="1"/>
            <a:stCxn id="20511" idx="3"/>
            <a:endCxn id="20497" idx="0"/>
          </p:cNvCxnSpPr>
          <p:nvPr/>
        </p:nvCxnSpPr>
        <p:spPr bwMode="auto">
          <a:xfrm flipH="1">
            <a:off x="4725988" y="3570288"/>
            <a:ext cx="666750" cy="587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4" name="AutoShape 34">
            <a:extLst>
              <a:ext uri="{FF2B5EF4-FFF2-40B4-BE49-F238E27FC236}">
                <a16:creationId xmlns:a16="http://schemas.microsoft.com/office/drawing/2014/main" id="{72B996E6-653E-F21C-5753-0736E1D2E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4608513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0515" name="Text Box 35">
            <a:extLst>
              <a:ext uri="{FF2B5EF4-FFF2-40B4-BE49-F238E27FC236}">
                <a16:creationId xmlns:a16="http://schemas.microsoft.com/office/drawing/2014/main" id="{B226E8BA-8FD8-99EE-D0AA-DD4138DE1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258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0516" name="Text Box 36">
            <a:extLst>
              <a:ext uri="{FF2B5EF4-FFF2-40B4-BE49-F238E27FC236}">
                <a16:creationId xmlns:a16="http://schemas.microsoft.com/office/drawing/2014/main" id="{32B0CBAC-7321-1CAB-D861-980242A31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0544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cxnSp>
        <p:nvCxnSpPr>
          <p:cNvPr id="20517" name="AutoShape 37">
            <a:extLst>
              <a:ext uri="{FF2B5EF4-FFF2-40B4-BE49-F238E27FC236}">
                <a16:creationId xmlns:a16="http://schemas.microsoft.com/office/drawing/2014/main" id="{46B5C317-D4D7-5B40-967E-7AE70F7EDB7D}"/>
              </a:ext>
            </a:extLst>
          </p:cNvPr>
          <p:cNvCxnSpPr>
            <a:cxnSpLocks noChangeShapeType="1"/>
            <a:endCxn id="20514" idx="0"/>
          </p:cNvCxnSpPr>
          <p:nvPr/>
        </p:nvCxnSpPr>
        <p:spPr bwMode="auto">
          <a:xfrm>
            <a:off x="5622925" y="3581400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8" name="Text Box 38">
            <a:extLst>
              <a:ext uri="{FF2B5EF4-FFF2-40B4-BE49-F238E27FC236}">
                <a16:creationId xmlns:a16="http://schemas.microsoft.com/office/drawing/2014/main" id="{497EE7FE-C47E-EFB7-EE10-25128B6C8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3505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519" name="AutoShape 39">
            <a:extLst>
              <a:ext uri="{FF2B5EF4-FFF2-40B4-BE49-F238E27FC236}">
                <a16:creationId xmlns:a16="http://schemas.microsoft.com/office/drawing/2014/main" id="{00003314-4BDA-B5EA-C8B1-6059A8178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49736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20520" name="AutoShape 40">
            <a:extLst>
              <a:ext uri="{FF2B5EF4-FFF2-40B4-BE49-F238E27FC236}">
                <a16:creationId xmlns:a16="http://schemas.microsoft.com/office/drawing/2014/main" id="{C5105730-0C9C-71F9-0BA5-3CB302FCFC1B}"/>
              </a:ext>
            </a:extLst>
          </p:cNvPr>
          <p:cNvCxnSpPr>
            <a:cxnSpLocks noChangeShapeType="1"/>
            <a:stCxn id="20497" idx="6"/>
            <a:endCxn id="20519" idx="0"/>
          </p:cNvCxnSpPr>
          <p:nvPr/>
        </p:nvCxnSpPr>
        <p:spPr bwMode="auto">
          <a:xfrm>
            <a:off x="4894263" y="4327525"/>
            <a:ext cx="671512" cy="646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21" name="Text Box 41">
            <a:extLst>
              <a:ext uri="{FF2B5EF4-FFF2-40B4-BE49-F238E27FC236}">
                <a16:creationId xmlns:a16="http://schemas.microsoft.com/office/drawing/2014/main" id="{B4FE2968-5756-4B55-3424-AFAB97EA1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343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20522" name="AutoShape 42">
            <a:extLst>
              <a:ext uri="{FF2B5EF4-FFF2-40B4-BE49-F238E27FC236}">
                <a16:creationId xmlns:a16="http://schemas.microsoft.com/office/drawing/2014/main" id="{30039DF0-3A03-EEE6-230B-DFB2DEA27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413" y="367823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20523" name="AutoShape 43">
            <a:extLst>
              <a:ext uri="{FF2B5EF4-FFF2-40B4-BE49-F238E27FC236}">
                <a16:creationId xmlns:a16="http://schemas.microsoft.com/office/drawing/2014/main" id="{902E6EC1-3D1B-2040-37D2-BC06FC8BEBCE}"/>
              </a:ext>
            </a:extLst>
          </p:cNvPr>
          <p:cNvCxnSpPr>
            <a:cxnSpLocks noChangeShapeType="1"/>
            <a:stCxn id="20502" idx="6"/>
            <a:endCxn id="20522" idx="0"/>
          </p:cNvCxnSpPr>
          <p:nvPr/>
        </p:nvCxnSpPr>
        <p:spPr bwMode="auto">
          <a:xfrm>
            <a:off x="6530975" y="3370263"/>
            <a:ext cx="1171575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24" name="Text Box 44">
            <a:extLst>
              <a:ext uri="{FF2B5EF4-FFF2-40B4-BE49-F238E27FC236}">
                <a16:creationId xmlns:a16="http://schemas.microsoft.com/office/drawing/2014/main" id="{8C551728-CA71-DEE2-EE16-47C1435D7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3124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20525" name="AutoShape 45">
            <a:extLst>
              <a:ext uri="{FF2B5EF4-FFF2-40B4-BE49-F238E27FC236}">
                <a16:creationId xmlns:a16="http://schemas.microsoft.com/office/drawing/2014/main" id="{30E76A98-5CB1-0A93-9A54-DEE2D0955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2790825"/>
            <a:ext cx="420687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cxnSp>
        <p:nvCxnSpPr>
          <p:cNvPr id="20526" name="AutoShape 46">
            <a:extLst>
              <a:ext uri="{FF2B5EF4-FFF2-40B4-BE49-F238E27FC236}">
                <a16:creationId xmlns:a16="http://schemas.microsoft.com/office/drawing/2014/main" id="{FEDB7EED-B799-9FDC-FACE-A2BEB4276514}"/>
              </a:ext>
            </a:extLst>
          </p:cNvPr>
          <p:cNvCxnSpPr>
            <a:cxnSpLocks noChangeShapeType="1"/>
            <a:stCxn id="20485" idx="7"/>
            <a:endCxn id="20525" idx="0"/>
          </p:cNvCxnSpPr>
          <p:nvPr/>
        </p:nvCxnSpPr>
        <p:spPr bwMode="auto">
          <a:xfrm>
            <a:off x="6067425" y="2030413"/>
            <a:ext cx="2028825" cy="760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27" name="Text Box 47">
            <a:extLst>
              <a:ext uri="{FF2B5EF4-FFF2-40B4-BE49-F238E27FC236}">
                <a16:creationId xmlns:a16="http://schemas.microsoft.com/office/drawing/2014/main" id="{04767D83-91BC-A06C-4507-8BE3E1509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25" y="2057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20529" name="Text Box 49">
            <a:extLst>
              <a:ext uri="{FF2B5EF4-FFF2-40B4-BE49-F238E27FC236}">
                <a16:creationId xmlns:a16="http://schemas.microsoft.com/office/drawing/2014/main" id="{790048C9-C182-26A5-5325-D61FFCCB1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54475"/>
            <a:ext cx="3352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Find such node with largest “string depth”</a:t>
            </a:r>
          </a:p>
        </p:txBody>
      </p:sp>
      <p:sp>
        <p:nvSpPr>
          <p:cNvPr id="20530" name="Oval 50">
            <a:extLst>
              <a:ext uri="{FF2B5EF4-FFF2-40B4-BE49-F238E27FC236}">
                <a16:creationId xmlns:a16="http://schemas.microsoft.com/office/drawing/2014/main" id="{69CCDF5D-40AE-7A79-86DD-5DFBB4134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5" y="4152900"/>
            <a:ext cx="338138" cy="338138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Oval 4">
            <a:extLst>
              <a:ext uri="{FF2B5EF4-FFF2-40B4-BE49-F238E27FC236}">
                <a16:creationId xmlns:a16="http://schemas.microsoft.com/office/drawing/2014/main" id="{3919C3B0-EAC0-CEA3-4719-7207998FB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450" y="2590418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AutoShape 5">
            <a:extLst>
              <a:ext uri="{FF2B5EF4-FFF2-40B4-BE49-F238E27FC236}">
                <a16:creationId xmlns:a16="http://schemas.microsoft.com/office/drawing/2014/main" id="{CCF6EAF2-D818-271A-1002-365362EC7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5201855"/>
            <a:ext cx="420687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E8185075-54A0-37E3-3EB6-28C9AA648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75" y="266661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7F0C3F2F-A0F6-1F34-AD92-2FA1130D381F}"/>
              </a:ext>
            </a:extLst>
          </p:cNvPr>
          <p:cNvSpPr txBox="1">
            <a:spLocks noChangeArrowheads="1"/>
          </p:cNvSpPr>
          <p:nvPr/>
        </p:nvSpPr>
        <p:spPr bwMode="auto">
          <a:xfrm rot="3636687">
            <a:off x="1531938" y="3436555"/>
            <a:ext cx="38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9AEE8D07-CC38-2B5C-DA92-BCBC66045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49541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609" name="Text Box 9">
            <a:extLst>
              <a:ext uri="{FF2B5EF4-FFF2-40B4-BE49-F238E27FC236}">
                <a16:creationId xmlns:a16="http://schemas.microsoft.com/office/drawing/2014/main" id="{A964CC27-3DEB-532A-46D2-4C42F38A5329}"/>
              </a:ext>
            </a:extLst>
          </p:cNvPr>
          <p:cNvSpPr txBox="1">
            <a:spLocks noChangeArrowheads="1"/>
          </p:cNvSpPr>
          <p:nvPr/>
        </p:nvSpPr>
        <p:spPr bwMode="auto">
          <a:xfrm rot="20339532">
            <a:off x="6111875" y="3888993"/>
            <a:ext cx="381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baaba$</a:t>
            </a:r>
          </a:p>
        </p:txBody>
      </p:sp>
      <p:sp>
        <p:nvSpPr>
          <p:cNvPr id="25610" name="Text Box 10">
            <a:extLst>
              <a:ext uri="{FF2B5EF4-FFF2-40B4-BE49-F238E27FC236}">
                <a16:creationId xmlns:a16="http://schemas.microsoft.com/office/drawing/2014/main" id="{ADEBF37F-7A08-98E1-559B-CC4E04AAD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675" y="297141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5611" name="Oval 11">
            <a:extLst>
              <a:ext uri="{FF2B5EF4-FFF2-40B4-BE49-F238E27FC236}">
                <a16:creationId xmlns:a16="http://schemas.microsoft.com/office/drawing/2014/main" id="{22E335CE-4F3C-64BD-34DC-5222C299C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275" y="4190618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12" name="AutoShape 12">
            <a:extLst>
              <a:ext uri="{FF2B5EF4-FFF2-40B4-BE49-F238E27FC236}">
                <a16:creationId xmlns:a16="http://schemas.microsoft.com/office/drawing/2014/main" id="{08F8B861-57AC-3669-A726-B44618C10DF4}"/>
              </a:ext>
            </a:extLst>
          </p:cNvPr>
          <p:cNvCxnSpPr>
            <a:cxnSpLocks noChangeShapeType="1"/>
            <a:stCxn id="25611" idx="3"/>
            <a:endCxn id="25605" idx="0"/>
          </p:cNvCxnSpPr>
          <p:nvPr/>
        </p:nvCxnSpPr>
        <p:spPr bwMode="auto">
          <a:xfrm flipH="1">
            <a:off x="873125" y="4479543"/>
            <a:ext cx="487363" cy="722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3" name="AutoShape 13">
            <a:extLst>
              <a:ext uri="{FF2B5EF4-FFF2-40B4-BE49-F238E27FC236}">
                <a16:creationId xmlns:a16="http://schemas.microsoft.com/office/drawing/2014/main" id="{61803FB3-6BDB-3462-94CA-98EE70A7C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475" y="5201855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3</a:t>
            </a:r>
          </a:p>
        </p:txBody>
      </p:sp>
      <p:cxnSp>
        <p:nvCxnSpPr>
          <p:cNvPr id="25614" name="AutoShape 14">
            <a:extLst>
              <a:ext uri="{FF2B5EF4-FFF2-40B4-BE49-F238E27FC236}">
                <a16:creationId xmlns:a16="http://schemas.microsoft.com/office/drawing/2014/main" id="{6C98001F-2F56-3613-3095-549A58F99AE2}"/>
              </a:ext>
            </a:extLst>
          </p:cNvPr>
          <p:cNvCxnSpPr>
            <a:cxnSpLocks noChangeShapeType="1"/>
            <a:stCxn id="25611" idx="5"/>
            <a:endCxn id="25613" idx="0"/>
          </p:cNvCxnSpPr>
          <p:nvPr/>
        </p:nvCxnSpPr>
        <p:spPr bwMode="auto">
          <a:xfrm flipH="1">
            <a:off x="1598613" y="4479543"/>
            <a:ext cx="1587" cy="722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5" name="Oval 15">
            <a:extLst>
              <a:ext uri="{FF2B5EF4-FFF2-40B4-BE49-F238E27FC236}">
                <a16:creationId xmlns:a16="http://schemas.microsoft.com/office/drawing/2014/main" id="{1473F31F-2780-2ED8-5000-C34FD7A47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275" y="3657218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16" name="AutoShape 16">
            <a:extLst>
              <a:ext uri="{FF2B5EF4-FFF2-40B4-BE49-F238E27FC236}">
                <a16:creationId xmlns:a16="http://schemas.microsoft.com/office/drawing/2014/main" id="{B817C47D-2C9A-BD1A-0142-C659E9EEB44A}"/>
              </a:ext>
            </a:extLst>
          </p:cNvPr>
          <p:cNvCxnSpPr>
            <a:cxnSpLocks noChangeShapeType="1"/>
            <a:stCxn id="25604" idx="3"/>
            <a:endCxn id="25615" idx="0"/>
          </p:cNvCxnSpPr>
          <p:nvPr/>
        </p:nvCxnSpPr>
        <p:spPr bwMode="auto">
          <a:xfrm flipH="1">
            <a:off x="4910138" y="2879343"/>
            <a:ext cx="644525" cy="777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7" name="Text Box 17">
            <a:extLst>
              <a:ext uri="{FF2B5EF4-FFF2-40B4-BE49-F238E27FC236}">
                <a16:creationId xmlns:a16="http://schemas.microsoft.com/office/drawing/2014/main" id="{BC5EA035-8AC6-1DC2-48A4-CC1494393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075" y="449541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5618" name="AutoShape 18">
            <a:extLst>
              <a:ext uri="{FF2B5EF4-FFF2-40B4-BE49-F238E27FC236}">
                <a16:creationId xmlns:a16="http://schemas.microsoft.com/office/drawing/2014/main" id="{E0284614-24B7-E608-56D1-2DFF92389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988" y="342861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7</a:t>
            </a:r>
          </a:p>
        </p:txBody>
      </p:sp>
      <p:cxnSp>
        <p:nvCxnSpPr>
          <p:cNvPr id="25619" name="AutoShape 19">
            <a:extLst>
              <a:ext uri="{FF2B5EF4-FFF2-40B4-BE49-F238E27FC236}">
                <a16:creationId xmlns:a16="http://schemas.microsoft.com/office/drawing/2014/main" id="{60FB477F-FDEA-B9DB-F5B4-556826F8C642}"/>
              </a:ext>
            </a:extLst>
          </p:cNvPr>
          <p:cNvCxnSpPr>
            <a:cxnSpLocks noChangeShapeType="1"/>
            <a:stCxn id="25604" idx="6"/>
            <a:endCxn id="25618" idx="0"/>
          </p:cNvCxnSpPr>
          <p:nvPr/>
        </p:nvCxnSpPr>
        <p:spPr bwMode="auto">
          <a:xfrm>
            <a:off x="5843588" y="2760280"/>
            <a:ext cx="1506537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20" name="Text Box 20">
            <a:extLst>
              <a:ext uri="{FF2B5EF4-FFF2-40B4-BE49-F238E27FC236}">
                <a16:creationId xmlns:a16="http://schemas.microsoft.com/office/drawing/2014/main" id="{B4B43AAA-D1E1-F81F-5E58-4C25BDECD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5" y="297141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5621" name="Oval 21">
            <a:extLst>
              <a:ext uri="{FF2B5EF4-FFF2-40B4-BE49-F238E27FC236}">
                <a16:creationId xmlns:a16="http://schemas.microsoft.com/office/drawing/2014/main" id="{1A62FED0-F456-CE64-59DD-EEB1E8B2E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138" y="347148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22" name="AutoShape 22">
            <a:extLst>
              <a:ext uri="{FF2B5EF4-FFF2-40B4-BE49-F238E27FC236}">
                <a16:creationId xmlns:a16="http://schemas.microsoft.com/office/drawing/2014/main" id="{0993E9B4-591A-EC21-7DA5-7FEFF0F533EA}"/>
              </a:ext>
            </a:extLst>
          </p:cNvPr>
          <p:cNvCxnSpPr>
            <a:cxnSpLocks noChangeShapeType="1"/>
            <a:stCxn id="25604" idx="2"/>
            <a:endCxn id="25621" idx="0"/>
          </p:cNvCxnSpPr>
          <p:nvPr/>
        </p:nvCxnSpPr>
        <p:spPr bwMode="auto">
          <a:xfrm flipH="1">
            <a:off x="2286000" y="2760280"/>
            <a:ext cx="321945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23" name="AutoShape 23">
            <a:extLst>
              <a:ext uri="{FF2B5EF4-FFF2-40B4-BE49-F238E27FC236}">
                <a16:creationId xmlns:a16="http://schemas.microsoft.com/office/drawing/2014/main" id="{253B2E87-05B6-682A-3A1C-81AC8F4B8954}"/>
              </a:ext>
            </a:extLst>
          </p:cNvPr>
          <p:cNvCxnSpPr>
            <a:cxnSpLocks noChangeShapeType="1"/>
            <a:stCxn id="25621" idx="3"/>
            <a:endCxn id="25611" idx="0"/>
          </p:cNvCxnSpPr>
          <p:nvPr/>
        </p:nvCxnSpPr>
        <p:spPr bwMode="auto">
          <a:xfrm flipH="1">
            <a:off x="1481138" y="3760405"/>
            <a:ext cx="684212" cy="430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24" name="Text Box 24">
            <a:extLst>
              <a:ext uri="{FF2B5EF4-FFF2-40B4-BE49-F238E27FC236}">
                <a16:creationId xmlns:a16="http://schemas.microsoft.com/office/drawing/2014/main" id="{1FA3E274-0E63-BAE8-8AD8-E859BA789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075" y="380961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5625" name="AutoShape 25">
            <a:extLst>
              <a:ext uri="{FF2B5EF4-FFF2-40B4-BE49-F238E27FC236}">
                <a16:creationId xmlns:a16="http://schemas.microsoft.com/office/drawing/2014/main" id="{08F59790-145B-A2AA-318C-AAC9CCE09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388" y="335241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</a:p>
        </p:txBody>
      </p:sp>
      <p:cxnSp>
        <p:nvCxnSpPr>
          <p:cNvPr id="25626" name="AutoShape 26">
            <a:extLst>
              <a:ext uri="{FF2B5EF4-FFF2-40B4-BE49-F238E27FC236}">
                <a16:creationId xmlns:a16="http://schemas.microsoft.com/office/drawing/2014/main" id="{CA372C8A-7DA8-9DE7-2223-4BFE2707A269}"/>
              </a:ext>
            </a:extLst>
          </p:cNvPr>
          <p:cNvCxnSpPr>
            <a:cxnSpLocks noChangeShapeType="1"/>
            <a:stCxn id="25604" idx="7"/>
            <a:endCxn id="25625" idx="0"/>
          </p:cNvCxnSpPr>
          <p:nvPr/>
        </p:nvCxnSpPr>
        <p:spPr bwMode="auto">
          <a:xfrm>
            <a:off x="5794375" y="2639630"/>
            <a:ext cx="2470150" cy="712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27" name="Text Box 27">
            <a:extLst>
              <a:ext uri="{FF2B5EF4-FFF2-40B4-BE49-F238E27FC236}">
                <a16:creationId xmlns:a16="http://schemas.microsoft.com/office/drawing/2014/main" id="{05B283F0-B110-39C0-612A-5F660A3F5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6575" y="266661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25628" name="Oval 28">
            <a:extLst>
              <a:ext uri="{FF2B5EF4-FFF2-40B4-BE49-F238E27FC236}">
                <a16:creationId xmlns:a16="http://schemas.microsoft.com/office/drawing/2014/main" id="{B97C031A-20AE-B974-1C2C-CE43DF89D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138" y="3657218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29" name="AutoShape 29">
            <a:extLst>
              <a:ext uri="{FF2B5EF4-FFF2-40B4-BE49-F238E27FC236}">
                <a16:creationId xmlns:a16="http://schemas.microsoft.com/office/drawing/2014/main" id="{C5A4D770-11CF-0B50-8A8B-332D23913F62}"/>
              </a:ext>
            </a:extLst>
          </p:cNvPr>
          <p:cNvCxnSpPr>
            <a:cxnSpLocks noChangeShapeType="1"/>
            <a:stCxn id="25604" idx="4"/>
            <a:endCxn id="25628" idx="0"/>
          </p:cNvCxnSpPr>
          <p:nvPr/>
        </p:nvCxnSpPr>
        <p:spPr bwMode="auto">
          <a:xfrm>
            <a:off x="5675313" y="2928555"/>
            <a:ext cx="420687" cy="728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30" name="Text Box 30">
            <a:extLst>
              <a:ext uri="{FF2B5EF4-FFF2-40B4-BE49-F238E27FC236}">
                <a16:creationId xmlns:a16="http://schemas.microsoft.com/office/drawing/2014/main" id="{CFA1A83D-157D-9D30-DBF1-91E5B9D82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312381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5631" name="Oval 31">
            <a:extLst>
              <a:ext uri="{FF2B5EF4-FFF2-40B4-BE49-F238E27FC236}">
                <a16:creationId xmlns:a16="http://schemas.microsoft.com/office/drawing/2014/main" id="{2383E0D8-B7B3-4720-F63F-A7784C96B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863" y="5181218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AutoShape 32">
            <a:extLst>
              <a:ext uri="{FF2B5EF4-FFF2-40B4-BE49-F238E27FC236}">
                <a16:creationId xmlns:a16="http://schemas.microsoft.com/office/drawing/2014/main" id="{11202A3B-CC20-5F8B-DA21-EC169ED1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188" y="609561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1</a:t>
            </a:r>
          </a:p>
        </p:txBody>
      </p:sp>
      <p:cxnSp>
        <p:nvCxnSpPr>
          <p:cNvPr id="25633" name="AutoShape 33">
            <a:extLst>
              <a:ext uri="{FF2B5EF4-FFF2-40B4-BE49-F238E27FC236}">
                <a16:creationId xmlns:a16="http://schemas.microsoft.com/office/drawing/2014/main" id="{BE1D9B4C-FA1B-ABBC-A001-D1439145B9B0}"/>
              </a:ext>
            </a:extLst>
          </p:cNvPr>
          <p:cNvCxnSpPr>
            <a:cxnSpLocks noChangeShapeType="1"/>
            <a:stCxn id="25628" idx="4"/>
            <a:endCxn id="25632" idx="0"/>
          </p:cNvCxnSpPr>
          <p:nvPr/>
        </p:nvCxnSpPr>
        <p:spPr bwMode="auto">
          <a:xfrm>
            <a:off x="6096000" y="3995355"/>
            <a:ext cx="949325" cy="2100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34" name="AutoShape 34">
            <a:extLst>
              <a:ext uri="{FF2B5EF4-FFF2-40B4-BE49-F238E27FC236}">
                <a16:creationId xmlns:a16="http://schemas.microsoft.com/office/drawing/2014/main" id="{9AAE91F7-CF77-5D0A-CA66-3AA26E12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75" y="441921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</a:p>
        </p:txBody>
      </p:sp>
      <p:cxnSp>
        <p:nvCxnSpPr>
          <p:cNvPr id="25635" name="AutoShape 35">
            <a:extLst>
              <a:ext uri="{FF2B5EF4-FFF2-40B4-BE49-F238E27FC236}">
                <a16:creationId xmlns:a16="http://schemas.microsoft.com/office/drawing/2014/main" id="{54AD7626-8E94-4998-9E18-DCF7EAEA64DD}"/>
              </a:ext>
            </a:extLst>
          </p:cNvPr>
          <p:cNvCxnSpPr>
            <a:cxnSpLocks noChangeShapeType="1"/>
            <a:stCxn id="25628" idx="6"/>
            <a:endCxn id="25634" idx="0"/>
          </p:cNvCxnSpPr>
          <p:nvPr/>
        </p:nvCxnSpPr>
        <p:spPr bwMode="auto">
          <a:xfrm>
            <a:off x="6264275" y="3827080"/>
            <a:ext cx="1201738" cy="592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36" name="Text Box 36">
            <a:extLst>
              <a:ext uri="{FF2B5EF4-FFF2-40B4-BE49-F238E27FC236}">
                <a16:creationId xmlns:a16="http://schemas.microsoft.com/office/drawing/2014/main" id="{AA3961F1-5F21-83DF-3219-2AD02A870A53}"/>
              </a:ext>
            </a:extLst>
          </p:cNvPr>
          <p:cNvSpPr txBox="1">
            <a:spLocks noChangeArrowheads="1"/>
          </p:cNvSpPr>
          <p:nvPr/>
        </p:nvSpPr>
        <p:spPr bwMode="auto">
          <a:xfrm rot="1029077">
            <a:off x="4206875" y="4419218"/>
            <a:ext cx="38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</a:p>
        </p:txBody>
      </p:sp>
      <p:sp>
        <p:nvSpPr>
          <p:cNvPr id="25637" name="Text Box 37">
            <a:extLst>
              <a:ext uri="{FF2B5EF4-FFF2-40B4-BE49-F238E27FC236}">
                <a16:creationId xmlns:a16="http://schemas.microsoft.com/office/drawing/2014/main" id="{FD81FC32-C531-6CAC-BB19-1D37A0941443}"/>
              </a:ext>
            </a:extLst>
          </p:cNvPr>
          <p:cNvSpPr txBox="1">
            <a:spLocks noChangeArrowheads="1"/>
          </p:cNvSpPr>
          <p:nvPr/>
        </p:nvSpPr>
        <p:spPr bwMode="auto">
          <a:xfrm rot="19966150">
            <a:off x="5197475" y="3885818"/>
            <a:ext cx="38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 #</a:t>
            </a:r>
          </a:p>
        </p:txBody>
      </p:sp>
      <p:sp>
        <p:nvSpPr>
          <p:cNvPr id="25638" name="AutoShape 38">
            <a:extLst>
              <a:ext uri="{FF2B5EF4-FFF2-40B4-BE49-F238E27FC236}">
                <a16:creationId xmlns:a16="http://schemas.microsoft.com/office/drawing/2014/main" id="{AF9D7CBE-976C-95B1-AB1B-604A105C4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888" y="5049455"/>
            <a:ext cx="420687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</p:txBody>
      </p:sp>
      <p:cxnSp>
        <p:nvCxnSpPr>
          <p:cNvPr id="25639" name="AutoShape 39">
            <a:extLst>
              <a:ext uri="{FF2B5EF4-FFF2-40B4-BE49-F238E27FC236}">
                <a16:creationId xmlns:a16="http://schemas.microsoft.com/office/drawing/2014/main" id="{23E81A66-C396-CE39-AF14-918A0838F98A}"/>
              </a:ext>
            </a:extLst>
          </p:cNvPr>
          <p:cNvCxnSpPr>
            <a:cxnSpLocks noChangeShapeType="1"/>
            <a:stCxn id="25615" idx="5"/>
            <a:endCxn id="25638" idx="0"/>
          </p:cNvCxnSpPr>
          <p:nvPr/>
        </p:nvCxnSpPr>
        <p:spPr bwMode="auto">
          <a:xfrm>
            <a:off x="5029200" y="3946143"/>
            <a:ext cx="504825" cy="1103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40" name="AutoShape 40">
            <a:extLst>
              <a:ext uri="{FF2B5EF4-FFF2-40B4-BE49-F238E27FC236}">
                <a16:creationId xmlns:a16="http://schemas.microsoft.com/office/drawing/2014/main" id="{7D69B771-DF64-31D2-4C54-3B7747D41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6268655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25641" name="AutoShape 41">
            <a:extLst>
              <a:ext uri="{FF2B5EF4-FFF2-40B4-BE49-F238E27FC236}">
                <a16:creationId xmlns:a16="http://schemas.microsoft.com/office/drawing/2014/main" id="{4FBD1F87-28C1-8BE4-C0C9-FF0A361DAC72}"/>
              </a:ext>
            </a:extLst>
          </p:cNvPr>
          <p:cNvCxnSpPr>
            <a:cxnSpLocks noChangeShapeType="1"/>
            <a:stCxn id="25631" idx="3"/>
            <a:endCxn id="25640" idx="0"/>
          </p:cNvCxnSpPr>
          <p:nvPr/>
        </p:nvCxnSpPr>
        <p:spPr bwMode="auto">
          <a:xfrm flipH="1">
            <a:off x="4113213" y="5470143"/>
            <a:ext cx="169862" cy="798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42" name="AutoShape 42">
            <a:extLst>
              <a:ext uri="{FF2B5EF4-FFF2-40B4-BE49-F238E27FC236}">
                <a16:creationId xmlns:a16="http://schemas.microsoft.com/office/drawing/2014/main" id="{F863FF51-3915-2552-699A-86600C35A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6192455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25643" name="AutoShape 43">
            <a:extLst>
              <a:ext uri="{FF2B5EF4-FFF2-40B4-BE49-F238E27FC236}">
                <a16:creationId xmlns:a16="http://schemas.microsoft.com/office/drawing/2014/main" id="{144295A4-CFF1-7736-2EC7-F05AF6358FB8}"/>
              </a:ext>
            </a:extLst>
          </p:cNvPr>
          <p:cNvCxnSpPr>
            <a:cxnSpLocks noChangeShapeType="1"/>
            <a:stCxn id="25631" idx="5"/>
            <a:endCxn id="25642" idx="0"/>
          </p:cNvCxnSpPr>
          <p:nvPr/>
        </p:nvCxnSpPr>
        <p:spPr bwMode="auto">
          <a:xfrm>
            <a:off x="4522788" y="5470143"/>
            <a:ext cx="504825" cy="722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44" name="Text Box 44">
            <a:extLst>
              <a:ext uri="{FF2B5EF4-FFF2-40B4-BE49-F238E27FC236}">
                <a16:creationId xmlns:a16="http://schemas.microsoft.com/office/drawing/2014/main" id="{605C9B9A-5E59-EAE3-FE10-5A8D81E33BC5}"/>
              </a:ext>
            </a:extLst>
          </p:cNvPr>
          <p:cNvSpPr txBox="1">
            <a:spLocks noChangeArrowheads="1"/>
          </p:cNvSpPr>
          <p:nvPr/>
        </p:nvSpPr>
        <p:spPr bwMode="auto">
          <a:xfrm rot="511346">
            <a:off x="3906838" y="5297105"/>
            <a:ext cx="38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$</a:t>
            </a:r>
          </a:p>
        </p:txBody>
      </p:sp>
      <p:sp>
        <p:nvSpPr>
          <p:cNvPr id="25645" name="Text Box 45">
            <a:extLst>
              <a:ext uri="{FF2B5EF4-FFF2-40B4-BE49-F238E27FC236}">
                <a16:creationId xmlns:a16="http://schemas.microsoft.com/office/drawing/2014/main" id="{DD54056D-1519-41A3-724B-CAA0C4C9E181}"/>
              </a:ext>
            </a:extLst>
          </p:cNvPr>
          <p:cNvSpPr txBox="1">
            <a:spLocks noChangeArrowheads="1"/>
          </p:cNvSpPr>
          <p:nvPr/>
        </p:nvSpPr>
        <p:spPr bwMode="auto">
          <a:xfrm rot="19946786">
            <a:off x="4691063" y="5257418"/>
            <a:ext cx="38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 #</a:t>
            </a:r>
          </a:p>
        </p:txBody>
      </p:sp>
      <p:sp>
        <p:nvSpPr>
          <p:cNvPr id="25646" name="Oval 46">
            <a:extLst>
              <a:ext uri="{FF2B5EF4-FFF2-40B4-BE49-F238E27FC236}">
                <a16:creationId xmlns:a16="http://schemas.microsoft.com/office/drawing/2014/main" id="{B4633BEA-998B-76FB-72FE-3C3E0D99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338" y="438588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47" name="AutoShape 47">
            <a:extLst>
              <a:ext uri="{FF2B5EF4-FFF2-40B4-BE49-F238E27FC236}">
                <a16:creationId xmlns:a16="http://schemas.microsoft.com/office/drawing/2014/main" id="{05D55329-1476-B866-577A-B422A327B547}"/>
              </a:ext>
            </a:extLst>
          </p:cNvPr>
          <p:cNvCxnSpPr>
            <a:cxnSpLocks noChangeShapeType="1"/>
            <a:stCxn id="25615" idx="3"/>
            <a:endCxn id="25646" idx="0"/>
          </p:cNvCxnSpPr>
          <p:nvPr/>
        </p:nvCxnSpPr>
        <p:spPr bwMode="auto">
          <a:xfrm flipH="1">
            <a:off x="4648200" y="3946143"/>
            <a:ext cx="141288" cy="439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48" name="AutoShape 48">
            <a:extLst>
              <a:ext uri="{FF2B5EF4-FFF2-40B4-BE49-F238E27FC236}">
                <a16:creationId xmlns:a16="http://schemas.microsoft.com/office/drawing/2014/main" id="{6441B32D-FA00-C98F-5C64-62270AFF2C96}"/>
              </a:ext>
            </a:extLst>
          </p:cNvPr>
          <p:cNvCxnSpPr>
            <a:cxnSpLocks noChangeShapeType="1"/>
            <a:stCxn id="25646" idx="3"/>
            <a:endCxn id="25631" idx="0"/>
          </p:cNvCxnSpPr>
          <p:nvPr/>
        </p:nvCxnSpPr>
        <p:spPr bwMode="auto">
          <a:xfrm flipH="1">
            <a:off x="4403725" y="4674805"/>
            <a:ext cx="123825" cy="506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49" name="Text Box 49">
            <a:extLst>
              <a:ext uri="{FF2B5EF4-FFF2-40B4-BE49-F238E27FC236}">
                <a16:creationId xmlns:a16="http://schemas.microsoft.com/office/drawing/2014/main" id="{9E28C5CA-B293-4347-4B7E-F6931322F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475" y="380961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650" name="AutoShape 50">
            <a:extLst>
              <a:ext uri="{FF2B5EF4-FFF2-40B4-BE49-F238E27FC236}">
                <a16:creationId xmlns:a16="http://schemas.microsoft.com/office/drawing/2014/main" id="{0744EF8D-6D35-4935-543A-C2A789FC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5125655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5</a:t>
            </a:r>
          </a:p>
        </p:txBody>
      </p:sp>
      <p:cxnSp>
        <p:nvCxnSpPr>
          <p:cNvPr id="25651" name="AutoShape 51">
            <a:extLst>
              <a:ext uri="{FF2B5EF4-FFF2-40B4-BE49-F238E27FC236}">
                <a16:creationId xmlns:a16="http://schemas.microsoft.com/office/drawing/2014/main" id="{22EABE93-D9BA-A39F-60CC-D250D9ADDC57}"/>
              </a:ext>
            </a:extLst>
          </p:cNvPr>
          <p:cNvCxnSpPr>
            <a:cxnSpLocks noChangeShapeType="1"/>
            <a:stCxn id="25646" idx="2"/>
            <a:endCxn id="25650" idx="0"/>
          </p:cNvCxnSpPr>
          <p:nvPr/>
        </p:nvCxnSpPr>
        <p:spPr bwMode="auto">
          <a:xfrm flipH="1">
            <a:off x="3732213" y="4555743"/>
            <a:ext cx="746125" cy="569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52" name="Oval 52">
            <a:extLst>
              <a:ext uri="{FF2B5EF4-FFF2-40B4-BE49-F238E27FC236}">
                <a16:creationId xmlns:a16="http://schemas.microsoft.com/office/drawing/2014/main" id="{DE11B44F-7451-D63D-1F50-8686F09DA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475" y="423348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3" name="AutoShape 53">
            <a:extLst>
              <a:ext uri="{FF2B5EF4-FFF2-40B4-BE49-F238E27FC236}">
                <a16:creationId xmlns:a16="http://schemas.microsoft.com/office/drawing/2014/main" id="{8C7E7551-3466-E364-2BF9-80A77232A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4058855"/>
            <a:ext cx="420687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6</a:t>
            </a:r>
          </a:p>
        </p:txBody>
      </p:sp>
      <p:cxnSp>
        <p:nvCxnSpPr>
          <p:cNvPr id="25654" name="AutoShape 54">
            <a:extLst>
              <a:ext uri="{FF2B5EF4-FFF2-40B4-BE49-F238E27FC236}">
                <a16:creationId xmlns:a16="http://schemas.microsoft.com/office/drawing/2014/main" id="{92B31281-204B-986C-FB1A-A43203595D60}"/>
              </a:ext>
            </a:extLst>
          </p:cNvPr>
          <p:cNvCxnSpPr>
            <a:cxnSpLocks noChangeShapeType="1"/>
            <a:stCxn id="25621" idx="5"/>
            <a:endCxn id="25653" idx="0"/>
          </p:cNvCxnSpPr>
          <p:nvPr/>
        </p:nvCxnSpPr>
        <p:spPr bwMode="auto">
          <a:xfrm>
            <a:off x="2405063" y="3760405"/>
            <a:ext cx="1122362" cy="298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55" name="Text Box 55">
            <a:extLst>
              <a:ext uri="{FF2B5EF4-FFF2-40B4-BE49-F238E27FC236}">
                <a16:creationId xmlns:a16="http://schemas.microsoft.com/office/drawing/2014/main" id="{1A2618E1-7363-5EFE-7B19-1AD24D814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350481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cxnSp>
        <p:nvCxnSpPr>
          <p:cNvPr id="25656" name="AutoShape 56">
            <a:extLst>
              <a:ext uri="{FF2B5EF4-FFF2-40B4-BE49-F238E27FC236}">
                <a16:creationId xmlns:a16="http://schemas.microsoft.com/office/drawing/2014/main" id="{4493047E-4CDB-5141-6882-11EA3307F538}"/>
              </a:ext>
            </a:extLst>
          </p:cNvPr>
          <p:cNvCxnSpPr>
            <a:cxnSpLocks noChangeShapeType="1"/>
            <a:stCxn id="25621" idx="4"/>
            <a:endCxn id="25652" idx="0"/>
          </p:cNvCxnSpPr>
          <p:nvPr/>
        </p:nvCxnSpPr>
        <p:spPr bwMode="auto">
          <a:xfrm>
            <a:off x="2286000" y="3809618"/>
            <a:ext cx="33338" cy="423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57" name="AutoShape 57">
            <a:extLst>
              <a:ext uri="{FF2B5EF4-FFF2-40B4-BE49-F238E27FC236}">
                <a16:creationId xmlns:a16="http://schemas.microsoft.com/office/drawing/2014/main" id="{EB5A825B-050C-CE00-D5EB-D87C9A127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5" y="4724018"/>
            <a:ext cx="420688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5658" name="Oval 58">
            <a:extLst>
              <a:ext uri="{FF2B5EF4-FFF2-40B4-BE49-F238E27FC236}">
                <a16:creationId xmlns:a16="http://schemas.microsoft.com/office/drawing/2014/main" id="{22DE3FED-5998-97F7-9922-E2FE7D80A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938" y="491928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659" name="AutoShape 59">
            <a:extLst>
              <a:ext uri="{FF2B5EF4-FFF2-40B4-BE49-F238E27FC236}">
                <a16:creationId xmlns:a16="http://schemas.microsoft.com/office/drawing/2014/main" id="{33ACEC03-D588-78BE-E839-B02AD46056FD}"/>
              </a:ext>
            </a:extLst>
          </p:cNvPr>
          <p:cNvCxnSpPr>
            <a:cxnSpLocks noChangeShapeType="1"/>
            <a:stCxn id="25652" idx="4"/>
            <a:endCxn id="25658" idx="0"/>
          </p:cNvCxnSpPr>
          <p:nvPr/>
        </p:nvCxnSpPr>
        <p:spPr bwMode="auto">
          <a:xfrm flipH="1">
            <a:off x="2209800" y="4571618"/>
            <a:ext cx="109538" cy="3476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60" name="AutoShape 60">
            <a:extLst>
              <a:ext uri="{FF2B5EF4-FFF2-40B4-BE49-F238E27FC236}">
                <a16:creationId xmlns:a16="http://schemas.microsoft.com/office/drawing/2014/main" id="{F7A3DEB9-49EF-19D0-BBE1-796F9A1CF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475" y="5735255"/>
            <a:ext cx="420688" cy="284163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5661" name="AutoShape 61">
            <a:extLst>
              <a:ext uri="{FF2B5EF4-FFF2-40B4-BE49-F238E27FC236}">
                <a16:creationId xmlns:a16="http://schemas.microsoft.com/office/drawing/2014/main" id="{52A14FBB-8171-26F0-8925-5C3DDC4FC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8" y="6476618"/>
            <a:ext cx="420687" cy="284162"/>
          </a:xfrm>
          <a:prstGeom prst="roundRect">
            <a:avLst>
              <a:gd name="adj" fmla="val 2969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cxnSp>
        <p:nvCxnSpPr>
          <p:cNvPr id="25662" name="AutoShape 62">
            <a:extLst>
              <a:ext uri="{FF2B5EF4-FFF2-40B4-BE49-F238E27FC236}">
                <a16:creationId xmlns:a16="http://schemas.microsoft.com/office/drawing/2014/main" id="{5722BE52-EB6F-4879-3936-AE0AFDA1EC90}"/>
              </a:ext>
            </a:extLst>
          </p:cNvPr>
          <p:cNvCxnSpPr>
            <a:cxnSpLocks noChangeShapeType="1"/>
            <a:stCxn id="25652" idx="6"/>
            <a:endCxn id="25657" idx="0"/>
          </p:cNvCxnSpPr>
          <p:nvPr/>
        </p:nvCxnSpPr>
        <p:spPr bwMode="auto">
          <a:xfrm>
            <a:off x="2487613" y="4403343"/>
            <a:ext cx="48260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63" name="AutoShape 63">
            <a:extLst>
              <a:ext uri="{FF2B5EF4-FFF2-40B4-BE49-F238E27FC236}">
                <a16:creationId xmlns:a16="http://schemas.microsoft.com/office/drawing/2014/main" id="{A9394AF7-C15C-7F94-8C78-A60D6D9F46A4}"/>
              </a:ext>
            </a:extLst>
          </p:cNvPr>
          <p:cNvCxnSpPr>
            <a:cxnSpLocks noChangeShapeType="1"/>
            <a:stCxn id="25658" idx="5"/>
            <a:endCxn id="25660" idx="0"/>
          </p:cNvCxnSpPr>
          <p:nvPr/>
        </p:nvCxnSpPr>
        <p:spPr bwMode="auto">
          <a:xfrm>
            <a:off x="2328863" y="5208205"/>
            <a:ext cx="412750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64" name="AutoShape 64">
            <a:extLst>
              <a:ext uri="{FF2B5EF4-FFF2-40B4-BE49-F238E27FC236}">
                <a16:creationId xmlns:a16="http://schemas.microsoft.com/office/drawing/2014/main" id="{4E4F8D68-04C1-CF2C-761A-E43FB50B2E43}"/>
              </a:ext>
            </a:extLst>
          </p:cNvPr>
          <p:cNvCxnSpPr>
            <a:cxnSpLocks noChangeShapeType="1"/>
            <a:stCxn id="25658" idx="4"/>
            <a:endCxn id="25661" idx="0"/>
          </p:cNvCxnSpPr>
          <p:nvPr/>
        </p:nvCxnSpPr>
        <p:spPr bwMode="auto">
          <a:xfrm flipH="1">
            <a:off x="2016125" y="5257418"/>
            <a:ext cx="193675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65" name="Text Box 65">
            <a:extLst>
              <a:ext uri="{FF2B5EF4-FFF2-40B4-BE49-F238E27FC236}">
                <a16:creationId xmlns:a16="http://schemas.microsoft.com/office/drawing/2014/main" id="{4B34ED8B-0A51-D814-4AED-156F95C624FB}"/>
              </a:ext>
            </a:extLst>
          </p:cNvPr>
          <p:cNvSpPr txBox="1">
            <a:spLocks noChangeArrowheads="1"/>
          </p:cNvSpPr>
          <p:nvPr/>
        </p:nvSpPr>
        <p:spPr bwMode="auto">
          <a:xfrm rot="1913017">
            <a:off x="701675" y="4419218"/>
            <a:ext cx="38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 #</a:t>
            </a:r>
          </a:p>
        </p:txBody>
      </p:sp>
      <p:sp>
        <p:nvSpPr>
          <p:cNvPr id="25666" name="Text Box 66">
            <a:extLst>
              <a:ext uri="{FF2B5EF4-FFF2-40B4-BE49-F238E27FC236}">
                <a16:creationId xmlns:a16="http://schemas.microsoft.com/office/drawing/2014/main" id="{E4AF385B-74C1-4916-16B2-EF2BE76E0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75" y="4419218"/>
            <a:ext cx="38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$</a:t>
            </a:r>
          </a:p>
        </p:txBody>
      </p:sp>
      <p:sp>
        <p:nvSpPr>
          <p:cNvPr id="25667" name="Text Box 67">
            <a:extLst>
              <a:ext uri="{FF2B5EF4-FFF2-40B4-BE49-F238E27FC236}">
                <a16:creationId xmlns:a16="http://schemas.microsoft.com/office/drawing/2014/main" id="{0A54ADD4-63C0-525B-617C-34FE9427A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75" y="518121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25668" name="Text Box 68">
            <a:extLst>
              <a:ext uri="{FF2B5EF4-FFF2-40B4-BE49-F238E27FC236}">
                <a16:creationId xmlns:a16="http://schemas.microsoft.com/office/drawing/2014/main" id="{0CB8398E-F115-95B6-1088-4DC43CDDF692}"/>
              </a:ext>
            </a:extLst>
          </p:cNvPr>
          <p:cNvSpPr txBox="1">
            <a:spLocks noChangeArrowheads="1"/>
          </p:cNvSpPr>
          <p:nvPr/>
        </p:nvSpPr>
        <p:spPr bwMode="auto">
          <a:xfrm rot="614281">
            <a:off x="1768475" y="5028818"/>
            <a:ext cx="3810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abc  #</a:t>
            </a:r>
          </a:p>
        </p:txBody>
      </p:sp>
      <p:sp>
        <p:nvSpPr>
          <p:cNvPr id="25669" name="Text Box 69">
            <a:extLst>
              <a:ext uri="{FF2B5EF4-FFF2-40B4-BE49-F238E27FC236}">
                <a16:creationId xmlns:a16="http://schemas.microsoft.com/office/drawing/2014/main" id="{69AA6CE0-5D74-7C0F-F18C-1911E2C64AC5}"/>
              </a:ext>
            </a:extLst>
          </p:cNvPr>
          <p:cNvSpPr txBox="1">
            <a:spLocks noChangeArrowheads="1"/>
          </p:cNvSpPr>
          <p:nvPr/>
        </p:nvSpPr>
        <p:spPr bwMode="auto">
          <a:xfrm rot="18591456">
            <a:off x="2598738" y="3969955"/>
            <a:ext cx="38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 #</a:t>
            </a:r>
          </a:p>
        </p:txBody>
      </p:sp>
      <p:grpSp>
        <p:nvGrpSpPr>
          <p:cNvPr id="25670" name="Group 70">
            <a:extLst>
              <a:ext uri="{FF2B5EF4-FFF2-40B4-BE49-F238E27FC236}">
                <a16:creationId xmlns:a16="http://schemas.microsoft.com/office/drawing/2014/main" id="{9266BA5B-4548-6DD5-75EB-FF149F1B6681}"/>
              </a:ext>
            </a:extLst>
          </p:cNvPr>
          <p:cNvGrpSpPr>
            <a:grpSpLocks/>
          </p:cNvGrpSpPr>
          <p:nvPr/>
        </p:nvGrpSpPr>
        <p:grpSpPr bwMode="auto">
          <a:xfrm>
            <a:off x="2835275" y="5105018"/>
            <a:ext cx="228600" cy="1447800"/>
            <a:chOff x="1584" y="3216"/>
            <a:chExt cx="144" cy="912"/>
          </a:xfrm>
        </p:grpSpPr>
        <p:sp>
          <p:nvSpPr>
            <p:cNvPr id="25671" name="Line 71">
              <a:extLst>
                <a:ext uri="{FF2B5EF4-FFF2-40B4-BE49-F238E27FC236}">
                  <a16:creationId xmlns:a16="http://schemas.microsoft.com/office/drawing/2014/main" id="{5FB37C4E-1D78-7F93-0386-80C61B1A8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84" y="3792"/>
              <a:ext cx="48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72" name="Line 72">
              <a:extLst>
                <a:ext uri="{FF2B5EF4-FFF2-40B4-BE49-F238E27FC236}">
                  <a16:creationId xmlns:a16="http://schemas.microsoft.com/office/drawing/2014/main" id="{B5357FD6-1CC9-F989-2504-2BFF1EA73B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0" y="3216"/>
              <a:ext cx="48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73" name="Line 73">
            <a:extLst>
              <a:ext uri="{FF2B5EF4-FFF2-40B4-BE49-F238E27FC236}">
                <a16:creationId xmlns:a16="http://schemas.microsoft.com/office/drawing/2014/main" id="{989D6263-8D66-9AD6-27B2-AFE1B5CA8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75" y="2742818"/>
            <a:ext cx="838200" cy="1524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44" name="Text Box 144">
            <a:extLst>
              <a:ext uri="{FF2B5EF4-FFF2-40B4-BE49-F238E27FC236}">
                <a16:creationId xmlns:a16="http://schemas.microsoft.com/office/drawing/2014/main" id="{A3843ED7-B203-34B2-2CCC-51C48EFC4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746661"/>
            <a:ext cx="830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>
                <a:latin typeface="Arial" panose="020B0604020202020204" pitchFamily="34" charset="0"/>
              </a:rPr>
              <a:t>Let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s = cbaaba$</a:t>
            </a:r>
            <a:r>
              <a:rPr lang="en-US" altLang="en-US" sz="3200">
                <a:latin typeface="Arial" panose="020B0604020202020204" pitchFamily="34" charset="0"/>
              </a:rPr>
              <a:t> then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baseline="30000">
                <a:solidFill>
                  <a:srgbClr val="FF0000"/>
                </a:solidFill>
                <a:latin typeface="Arial" panose="020B0604020202020204" pitchFamily="34" charset="0"/>
              </a:rPr>
              <a:t>r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 = abaabc#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43CB1E-8EC4-68E0-DC19-7E860D7616FA}"/>
              </a:ext>
            </a:extLst>
          </p:cNvPr>
          <p:cNvSpPr txBox="1"/>
          <p:nvPr/>
        </p:nvSpPr>
        <p:spPr>
          <a:xfrm>
            <a:off x="872331" y="876930"/>
            <a:ext cx="7923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Longest Substring that is a Palindrome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3E11C0C-DD4C-2016-863B-439C28822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Trie (Cont)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96B4C8C-BE91-D733-8385-0BC2DC727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altLang="en-US"/>
              <a:t>Assume no string is a prefix of another</a:t>
            </a:r>
          </a:p>
        </p:txBody>
      </p:sp>
      <p:sp>
        <p:nvSpPr>
          <p:cNvPr id="4100" name="Oval 4">
            <a:extLst>
              <a:ext uri="{FF2B5EF4-FFF2-40B4-BE49-F238E27FC236}">
                <a16:creationId xmlns:a16="http://schemas.microsoft.com/office/drawing/2014/main" id="{017E3A81-6D6D-07A8-5550-AB92B8D59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175" y="35052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Oval 5">
            <a:extLst>
              <a:ext uri="{FF2B5EF4-FFF2-40B4-BE49-F238E27FC236}">
                <a16:creationId xmlns:a16="http://schemas.microsoft.com/office/drawing/2014/main" id="{779CBAAD-1C9D-5000-7325-BED9135D5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5" y="2654300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Oval 6">
            <a:extLst>
              <a:ext uri="{FF2B5EF4-FFF2-40B4-BE49-F238E27FC236}">
                <a16:creationId xmlns:a16="http://schemas.microsoft.com/office/drawing/2014/main" id="{86729D8B-061A-3286-8778-69C311910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35480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Line 7">
            <a:extLst>
              <a:ext uri="{FF2B5EF4-FFF2-40B4-BE49-F238E27FC236}">
                <a16:creationId xmlns:a16="http://schemas.microsoft.com/office/drawing/2014/main" id="{2CFD3F2E-8770-C4DA-5672-E4146464F6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8113" y="2882900"/>
            <a:ext cx="798512" cy="6223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CBFB90CF-8BCD-47EB-29DF-B1A7042BD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3" y="2819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5A668043-C3C5-0EB4-6785-523E6C064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52451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>
                <a:solidFill>
                  <a:srgbClr val="A3F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6652E879-28C2-6ABA-0819-982D1AD2A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124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107" name="Text Box 11">
            <a:extLst>
              <a:ext uri="{FF2B5EF4-FFF2-40B4-BE49-F238E27FC236}">
                <a16:creationId xmlns:a16="http://schemas.microsoft.com/office/drawing/2014/main" id="{FBC0A259-100F-209D-19BC-A5240AE63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913" y="2667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108" name="AutoShape 12">
            <a:extLst>
              <a:ext uri="{FF2B5EF4-FFF2-40B4-BE49-F238E27FC236}">
                <a16:creationId xmlns:a16="http://schemas.microsoft.com/office/drawing/2014/main" id="{8A2D4250-C7B9-775B-1931-BCC708A0E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58118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AutoShape 13">
            <a:extLst>
              <a:ext uri="{FF2B5EF4-FFF2-40B4-BE49-F238E27FC236}">
                <a16:creationId xmlns:a16="http://schemas.microsoft.com/office/drawing/2014/main" id="{C80953BB-1EBE-5F4F-2E30-77C3F819F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6116638"/>
            <a:ext cx="420688" cy="284162"/>
          </a:xfrm>
          <a:prstGeom prst="roundRect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10" name="AutoShape 14">
            <a:extLst>
              <a:ext uri="{FF2B5EF4-FFF2-40B4-BE49-F238E27FC236}">
                <a16:creationId xmlns:a16="http://schemas.microsoft.com/office/drawing/2014/main" id="{4B197222-350D-6600-D691-88A53A60D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6116638"/>
            <a:ext cx="420688" cy="284162"/>
          </a:xfrm>
          <a:prstGeom prst="roundRect">
            <a:avLst>
              <a:gd name="adj" fmla="val 25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AutoShape 15">
            <a:extLst>
              <a:ext uri="{FF2B5EF4-FFF2-40B4-BE49-F238E27FC236}">
                <a16:creationId xmlns:a16="http://schemas.microsoft.com/office/drawing/2014/main" id="{FDC75168-17F8-3AEC-23A5-7C2B5CC32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713" y="3352800"/>
            <a:ext cx="420687" cy="284163"/>
          </a:xfrm>
          <a:prstGeom prst="roundRect">
            <a:avLst>
              <a:gd name="adj" fmla="val 25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Oval 16">
            <a:extLst>
              <a:ext uri="{FF2B5EF4-FFF2-40B4-BE49-F238E27FC236}">
                <a16:creationId xmlns:a16="http://schemas.microsoft.com/office/drawing/2014/main" id="{4E648BAD-5D90-DCEC-2254-79727DF5C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42338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AutoShape 17">
            <a:extLst>
              <a:ext uri="{FF2B5EF4-FFF2-40B4-BE49-F238E27FC236}">
                <a16:creationId xmlns:a16="http://schemas.microsoft.com/office/drawing/2014/main" id="{27B3AEA6-2EF9-1C24-5193-54C5EB479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4572000"/>
            <a:ext cx="420688" cy="284163"/>
          </a:xfrm>
          <a:prstGeom prst="roundRect">
            <a:avLst>
              <a:gd name="adj" fmla="val 3229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8">
            <a:extLst>
              <a:ext uri="{FF2B5EF4-FFF2-40B4-BE49-F238E27FC236}">
                <a16:creationId xmlns:a16="http://schemas.microsoft.com/office/drawing/2014/main" id="{030F1E96-EAF5-B24E-D24C-E677FC956E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6113" y="3810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Line 19">
            <a:extLst>
              <a:ext uri="{FF2B5EF4-FFF2-40B4-BE49-F238E27FC236}">
                <a16:creationId xmlns:a16="http://schemas.microsoft.com/office/drawing/2014/main" id="{DF0645EA-2324-9F00-6836-B42F903C7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913" y="38862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6" name="Oval 20">
            <a:extLst>
              <a:ext uri="{FF2B5EF4-FFF2-40B4-BE49-F238E27FC236}">
                <a16:creationId xmlns:a16="http://schemas.microsoft.com/office/drawing/2014/main" id="{7E488ADB-C053-8E60-7330-9A2342CAE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4995863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21">
            <a:extLst>
              <a:ext uri="{FF2B5EF4-FFF2-40B4-BE49-F238E27FC236}">
                <a16:creationId xmlns:a16="http://schemas.microsoft.com/office/drawing/2014/main" id="{7BA109E5-E4ED-0B34-ED5F-C5A069C3A8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27513" y="45720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8" name="Line 22">
            <a:extLst>
              <a:ext uri="{FF2B5EF4-FFF2-40B4-BE49-F238E27FC236}">
                <a16:creationId xmlns:a16="http://schemas.microsoft.com/office/drawing/2014/main" id="{939D7BC7-45F2-A220-B293-25033C48D1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5113" y="5334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9" name="Text Box 23">
            <a:extLst>
              <a:ext uri="{FF2B5EF4-FFF2-40B4-BE49-F238E27FC236}">
                <a16:creationId xmlns:a16="http://schemas.microsoft.com/office/drawing/2014/main" id="{C0717BC9-9BB3-EE45-B153-868878809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3581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120" name="Text Box 24">
            <a:extLst>
              <a:ext uri="{FF2B5EF4-FFF2-40B4-BE49-F238E27FC236}">
                <a16:creationId xmlns:a16="http://schemas.microsoft.com/office/drawing/2014/main" id="{95AFADE8-3E79-C57B-3DD9-8CBBB21A5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713" y="4495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121" name="Text Box 25">
            <a:extLst>
              <a:ext uri="{FF2B5EF4-FFF2-40B4-BE49-F238E27FC236}">
                <a16:creationId xmlns:a16="http://schemas.microsoft.com/office/drawing/2014/main" id="{C6F8F6D7-59CE-3735-5E61-858BD4518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313" y="5334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4122" name="Text Box 26">
            <a:extLst>
              <a:ext uri="{FF2B5EF4-FFF2-40B4-BE49-F238E27FC236}">
                <a16:creationId xmlns:a16="http://schemas.microsoft.com/office/drawing/2014/main" id="{308E19EC-B33C-E991-9DE1-BB1666783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3" y="3962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123" name="AutoShape 27">
            <a:extLst>
              <a:ext uri="{FF2B5EF4-FFF2-40B4-BE49-F238E27FC236}">
                <a16:creationId xmlns:a16="http://schemas.microsoft.com/office/drawing/2014/main" id="{56AE7222-0AAE-37F9-C896-8FB37D73129F}"/>
              </a:ext>
            </a:extLst>
          </p:cNvPr>
          <p:cNvCxnSpPr>
            <a:cxnSpLocks noChangeShapeType="1"/>
            <a:endCxn id="4111" idx="0"/>
          </p:cNvCxnSpPr>
          <p:nvPr/>
        </p:nvCxnSpPr>
        <p:spPr bwMode="auto">
          <a:xfrm>
            <a:off x="6372225" y="2743200"/>
            <a:ext cx="157162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24" name="AutoShape 28">
            <a:extLst>
              <a:ext uri="{FF2B5EF4-FFF2-40B4-BE49-F238E27FC236}">
                <a16:creationId xmlns:a16="http://schemas.microsoft.com/office/drawing/2014/main" id="{C95F6581-76D9-0380-18CB-955DC631B916}"/>
              </a:ext>
            </a:extLst>
          </p:cNvPr>
          <p:cNvCxnSpPr>
            <a:cxnSpLocks noChangeShapeType="1"/>
            <a:stCxn id="4101" idx="4"/>
            <a:endCxn id="4102" idx="0"/>
          </p:cNvCxnSpPr>
          <p:nvPr/>
        </p:nvCxnSpPr>
        <p:spPr bwMode="auto">
          <a:xfrm>
            <a:off x="6186488" y="2992438"/>
            <a:ext cx="463550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25" name="Oval 29">
            <a:extLst>
              <a:ext uri="{FF2B5EF4-FFF2-40B4-BE49-F238E27FC236}">
                <a16:creationId xmlns:a16="http://schemas.microsoft.com/office/drawing/2014/main" id="{B7980B86-FB3D-192F-4449-2EB137BFE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4441825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26" name="AutoShape 30">
            <a:extLst>
              <a:ext uri="{FF2B5EF4-FFF2-40B4-BE49-F238E27FC236}">
                <a16:creationId xmlns:a16="http://schemas.microsoft.com/office/drawing/2014/main" id="{33571533-C509-976F-CD85-6B497B2ECF4B}"/>
              </a:ext>
            </a:extLst>
          </p:cNvPr>
          <p:cNvCxnSpPr>
            <a:cxnSpLocks noChangeShapeType="1"/>
            <a:stCxn id="4102" idx="4"/>
            <a:endCxn id="4125" idx="0"/>
          </p:cNvCxnSpPr>
          <p:nvPr/>
        </p:nvCxnSpPr>
        <p:spPr bwMode="auto">
          <a:xfrm>
            <a:off x="6650038" y="3886200"/>
            <a:ext cx="98425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27" name="Oval 31">
            <a:extLst>
              <a:ext uri="{FF2B5EF4-FFF2-40B4-BE49-F238E27FC236}">
                <a16:creationId xmlns:a16="http://schemas.microsoft.com/office/drawing/2014/main" id="{454F64EE-0976-9096-0311-1D9B04AA7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913" y="5300663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28" name="AutoShape 32">
            <a:extLst>
              <a:ext uri="{FF2B5EF4-FFF2-40B4-BE49-F238E27FC236}">
                <a16:creationId xmlns:a16="http://schemas.microsoft.com/office/drawing/2014/main" id="{03AC2397-54B4-7035-A774-B7B769D77D5B}"/>
              </a:ext>
            </a:extLst>
          </p:cNvPr>
          <p:cNvCxnSpPr>
            <a:cxnSpLocks noChangeShapeType="1"/>
            <a:stCxn id="4125" idx="4"/>
            <a:endCxn id="4127" idx="0"/>
          </p:cNvCxnSpPr>
          <p:nvPr/>
        </p:nvCxnSpPr>
        <p:spPr bwMode="auto">
          <a:xfrm>
            <a:off x="6748463" y="4779963"/>
            <a:ext cx="87312" cy="52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29" name="AutoShape 33">
            <a:extLst>
              <a:ext uri="{FF2B5EF4-FFF2-40B4-BE49-F238E27FC236}">
                <a16:creationId xmlns:a16="http://schemas.microsoft.com/office/drawing/2014/main" id="{619B2A1A-AD03-8AF8-ABBD-B4E93046C461}"/>
              </a:ext>
            </a:extLst>
          </p:cNvPr>
          <p:cNvCxnSpPr>
            <a:cxnSpLocks noChangeShapeType="1"/>
            <a:stCxn id="4127" idx="5"/>
            <a:endCxn id="4110" idx="0"/>
          </p:cNvCxnSpPr>
          <p:nvPr/>
        </p:nvCxnSpPr>
        <p:spPr bwMode="auto">
          <a:xfrm>
            <a:off x="6954838" y="5589588"/>
            <a:ext cx="2635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30" name="AutoShape 34">
            <a:extLst>
              <a:ext uri="{FF2B5EF4-FFF2-40B4-BE49-F238E27FC236}">
                <a16:creationId xmlns:a16="http://schemas.microsoft.com/office/drawing/2014/main" id="{32936236-E8A9-0F68-090B-952A7CA49674}"/>
              </a:ext>
            </a:extLst>
          </p:cNvPr>
          <p:cNvCxnSpPr>
            <a:cxnSpLocks noChangeShapeType="1"/>
            <a:stCxn id="4127" idx="3"/>
            <a:endCxn id="4109" idx="0"/>
          </p:cNvCxnSpPr>
          <p:nvPr/>
        </p:nvCxnSpPr>
        <p:spPr bwMode="auto">
          <a:xfrm flipH="1">
            <a:off x="6380163" y="5589588"/>
            <a:ext cx="334962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31" name="Text Box 35">
            <a:extLst>
              <a:ext uri="{FF2B5EF4-FFF2-40B4-BE49-F238E27FC236}">
                <a16:creationId xmlns:a16="http://schemas.microsoft.com/office/drawing/2014/main" id="{89781FCF-A5C3-2170-CEEA-1AE0E7B8E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4913" y="3886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132" name="Text Box 36">
            <a:extLst>
              <a:ext uri="{FF2B5EF4-FFF2-40B4-BE49-F238E27FC236}">
                <a16:creationId xmlns:a16="http://schemas.microsoft.com/office/drawing/2014/main" id="{4466F655-0431-1B4C-6809-E830B4C51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1113" y="4724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4133" name="Text Box 37">
            <a:extLst>
              <a:ext uri="{FF2B5EF4-FFF2-40B4-BE49-F238E27FC236}">
                <a16:creationId xmlns:a16="http://schemas.microsoft.com/office/drawing/2014/main" id="{4D1F2A2A-8CA7-E727-DD2F-C41614CEA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3" y="5486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134" name="Text Box 38">
            <a:extLst>
              <a:ext uri="{FF2B5EF4-FFF2-40B4-BE49-F238E27FC236}">
                <a16:creationId xmlns:a16="http://schemas.microsoft.com/office/drawing/2014/main" id="{13D44005-5CE5-82C2-744F-8BD88A9A6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3113" y="5562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4135" name="Text Box 39">
            <a:extLst>
              <a:ext uri="{FF2B5EF4-FFF2-40B4-BE49-F238E27FC236}">
                <a16:creationId xmlns:a16="http://schemas.microsoft.com/office/drawing/2014/main" id="{BCC23D88-DCF6-E088-C7D8-B4B3F6D8F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03525"/>
            <a:ext cx="41148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edge is labeled by a letter,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two edges outgoing from the same node are labeled the same.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string corresponds to a leaf.</a:t>
            </a: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children of a node can be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in a list or a hash table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(indexed by characters from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alphabet)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10BF5B4-FB81-D022-A34F-791FFE424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Compressed Trie</a:t>
            </a:r>
            <a:r>
              <a:rPr lang="en-US" altLang="en-US"/>
              <a:t> 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0B16737-AD14-C734-3D02-EA126AE6E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74088" cy="685800"/>
          </a:xfrm>
        </p:spPr>
        <p:txBody>
          <a:bodyPr/>
          <a:lstStyle/>
          <a:p>
            <a:r>
              <a:rPr lang="en-US" altLang="en-US" sz="2800" dirty="0"/>
              <a:t>Compress unary nodes, label edges by substrings</a:t>
            </a:r>
          </a:p>
        </p:txBody>
      </p:sp>
      <p:sp>
        <p:nvSpPr>
          <p:cNvPr id="5124" name="Oval 4">
            <a:extLst>
              <a:ext uri="{FF2B5EF4-FFF2-40B4-BE49-F238E27FC236}">
                <a16:creationId xmlns:a16="http://schemas.microsoft.com/office/drawing/2014/main" id="{5A95860E-722F-AD01-2345-2E5B4C3E6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263" y="32893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Oval 5">
            <a:extLst>
              <a:ext uri="{FF2B5EF4-FFF2-40B4-BE49-F238E27FC236}">
                <a16:creationId xmlns:a16="http://schemas.microsoft.com/office/drawing/2014/main" id="{2D0B59A2-4958-C11F-E0D7-32B7A1ED1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713" y="24384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Oval 6">
            <a:extLst>
              <a:ext uri="{FF2B5EF4-FFF2-40B4-BE49-F238E27FC236}">
                <a16:creationId xmlns:a16="http://schemas.microsoft.com/office/drawing/2014/main" id="{580893D6-FE87-62A3-4EEC-7A047EC3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63" y="3332163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Line 7">
            <a:extLst>
              <a:ext uri="{FF2B5EF4-FFF2-40B4-BE49-F238E27FC236}">
                <a16:creationId xmlns:a16="http://schemas.microsoft.com/office/drawing/2014/main" id="{7CD1E011-5C7F-01DB-A3DA-FAADF07BC7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667000"/>
            <a:ext cx="798513" cy="6223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C9E0A3D4-5D97-37F6-6731-F7F5AB142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6035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D37F40FF-28CD-7FDA-29C2-8DDD89CDF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5029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>
                <a:solidFill>
                  <a:srgbClr val="A3F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F57057C7-F8DB-1900-5B8F-632C46FA5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9083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131" name="Text Box 11">
            <a:extLst>
              <a:ext uri="{FF2B5EF4-FFF2-40B4-BE49-F238E27FC236}">
                <a16:creationId xmlns:a16="http://schemas.microsoft.com/office/drawing/2014/main" id="{4032B92E-1323-E030-6893-6668B5863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4511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132" name="AutoShape 12">
            <a:extLst>
              <a:ext uri="{FF2B5EF4-FFF2-40B4-BE49-F238E27FC236}">
                <a16:creationId xmlns:a16="http://schemas.microsoft.com/office/drawing/2014/main" id="{000899D2-1E0B-51B8-951E-EB0184C0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5959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AutoShape 13">
            <a:extLst>
              <a:ext uri="{FF2B5EF4-FFF2-40B4-BE49-F238E27FC236}">
                <a16:creationId xmlns:a16="http://schemas.microsoft.com/office/drawing/2014/main" id="{38678576-CE60-7FB1-5EAF-D2FAAD0A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113" y="5900738"/>
            <a:ext cx="420687" cy="284162"/>
          </a:xfrm>
          <a:prstGeom prst="roundRect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34" name="AutoShape 14">
            <a:extLst>
              <a:ext uri="{FF2B5EF4-FFF2-40B4-BE49-F238E27FC236}">
                <a16:creationId xmlns:a16="http://schemas.microsoft.com/office/drawing/2014/main" id="{CC8E3E41-710A-D233-DC7A-529D1E74C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5900738"/>
            <a:ext cx="420687" cy="284162"/>
          </a:xfrm>
          <a:prstGeom prst="roundRect">
            <a:avLst>
              <a:gd name="adj" fmla="val 25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AutoShape 15">
            <a:extLst>
              <a:ext uri="{FF2B5EF4-FFF2-40B4-BE49-F238E27FC236}">
                <a16:creationId xmlns:a16="http://schemas.microsoft.com/office/drawing/2014/main" id="{31E2C398-C2B7-2861-4766-5DE57ECEF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276600"/>
            <a:ext cx="420688" cy="284163"/>
          </a:xfrm>
          <a:prstGeom prst="roundRect">
            <a:avLst>
              <a:gd name="adj" fmla="val 25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Oval 16">
            <a:extLst>
              <a:ext uri="{FF2B5EF4-FFF2-40B4-BE49-F238E27FC236}">
                <a16:creationId xmlns:a16="http://schemas.microsoft.com/office/drawing/2014/main" id="{5E9A1305-C5BC-9EA5-4A6A-7E1FE9240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4017963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AutoShape 17">
            <a:extLst>
              <a:ext uri="{FF2B5EF4-FFF2-40B4-BE49-F238E27FC236}">
                <a16:creationId xmlns:a16="http://schemas.microsoft.com/office/drawing/2014/main" id="{81E4677F-6033-94EC-C0E9-4D1DC0C43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3" y="4356100"/>
            <a:ext cx="420687" cy="284163"/>
          </a:xfrm>
          <a:prstGeom prst="roundRect">
            <a:avLst>
              <a:gd name="adj" fmla="val 3229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Line 18">
            <a:extLst>
              <a:ext uri="{FF2B5EF4-FFF2-40B4-BE49-F238E27FC236}">
                <a16:creationId xmlns:a16="http://schemas.microsoft.com/office/drawing/2014/main" id="{ADC1C916-3971-6B84-3A5E-D20DE30C22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35941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9" name="Line 19">
            <a:extLst>
              <a:ext uri="{FF2B5EF4-FFF2-40B4-BE49-F238E27FC236}">
                <a16:creationId xmlns:a16="http://schemas.microsoft.com/office/drawing/2014/main" id="{CA03B87E-83CA-E5AB-1CC9-5133AF7F9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36703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0" name="Oval 20">
            <a:extLst>
              <a:ext uri="{FF2B5EF4-FFF2-40B4-BE49-F238E27FC236}">
                <a16:creationId xmlns:a16="http://schemas.microsoft.com/office/drawing/2014/main" id="{39F65BF4-E821-AF8A-EEA8-63D14D9D3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799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Line 21">
            <a:extLst>
              <a:ext uri="{FF2B5EF4-FFF2-40B4-BE49-F238E27FC236}">
                <a16:creationId xmlns:a16="http://schemas.microsoft.com/office/drawing/2014/main" id="{16B7E165-29C6-1C57-B6EE-46D9F8B2EF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43561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2" name="Line 22">
            <a:extLst>
              <a:ext uri="{FF2B5EF4-FFF2-40B4-BE49-F238E27FC236}">
                <a16:creationId xmlns:a16="http://schemas.microsoft.com/office/drawing/2014/main" id="{48BA4A3E-98DB-7B4D-E1CD-C3764E6E53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51181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3" name="Text Box 23">
            <a:extLst>
              <a:ext uri="{FF2B5EF4-FFF2-40B4-BE49-F238E27FC236}">
                <a16:creationId xmlns:a16="http://schemas.microsoft.com/office/drawing/2014/main" id="{35784EFF-9AD2-14EF-8622-3C728127C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3655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144" name="Text Box 24">
            <a:extLst>
              <a:ext uri="{FF2B5EF4-FFF2-40B4-BE49-F238E27FC236}">
                <a16:creationId xmlns:a16="http://schemas.microsoft.com/office/drawing/2014/main" id="{F03A7EAB-2355-CE94-D87C-3443F0874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799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145" name="Text Box 25">
            <a:extLst>
              <a:ext uri="{FF2B5EF4-FFF2-40B4-BE49-F238E27FC236}">
                <a16:creationId xmlns:a16="http://schemas.microsoft.com/office/drawing/2014/main" id="{74FD6C79-C9B4-BC5B-4DCA-FFE0F4E54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1181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146" name="Text Box 26">
            <a:extLst>
              <a:ext uri="{FF2B5EF4-FFF2-40B4-BE49-F238E27FC236}">
                <a16:creationId xmlns:a16="http://schemas.microsoft.com/office/drawing/2014/main" id="{756FEB66-2F78-01D2-A108-4FCBF0A8E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7465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5147" name="AutoShape 27">
            <a:extLst>
              <a:ext uri="{FF2B5EF4-FFF2-40B4-BE49-F238E27FC236}">
                <a16:creationId xmlns:a16="http://schemas.microsoft.com/office/drawing/2014/main" id="{B466B550-2F4B-674D-1F01-622349F889C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54313" y="2590800"/>
            <a:ext cx="157162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48" name="AutoShape 28">
            <a:extLst>
              <a:ext uri="{FF2B5EF4-FFF2-40B4-BE49-F238E27FC236}">
                <a16:creationId xmlns:a16="http://schemas.microsoft.com/office/drawing/2014/main" id="{6F6508D6-A32E-BB54-9ED3-0C24422BDC26}"/>
              </a:ext>
            </a:extLst>
          </p:cNvPr>
          <p:cNvCxnSpPr>
            <a:cxnSpLocks noChangeShapeType="1"/>
            <a:stCxn id="5125" idx="5"/>
            <a:endCxn id="5126" idx="1"/>
          </p:cNvCxnSpPr>
          <p:nvPr/>
        </p:nvCxnSpPr>
        <p:spPr bwMode="auto">
          <a:xfrm>
            <a:off x="2687638" y="2727325"/>
            <a:ext cx="223837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49" name="Oval 29">
            <a:extLst>
              <a:ext uri="{FF2B5EF4-FFF2-40B4-BE49-F238E27FC236}">
                <a16:creationId xmlns:a16="http://schemas.microsoft.com/office/drawing/2014/main" id="{40E96305-E895-85F8-647E-AE554A8E4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4225925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50" name="AutoShape 30">
            <a:extLst>
              <a:ext uri="{FF2B5EF4-FFF2-40B4-BE49-F238E27FC236}">
                <a16:creationId xmlns:a16="http://schemas.microsoft.com/office/drawing/2014/main" id="{4A7FF593-C97D-28D1-04A3-8C1E4640DEE1}"/>
              </a:ext>
            </a:extLst>
          </p:cNvPr>
          <p:cNvCxnSpPr>
            <a:cxnSpLocks noChangeShapeType="1"/>
            <a:stCxn id="5126" idx="4"/>
            <a:endCxn id="5149" idx="0"/>
          </p:cNvCxnSpPr>
          <p:nvPr/>
        </p:nvCxnSpPr>
        <p:spPr bwMode="auto">
          <a:xfrm>
            <a:off x="3032125" y="3670300"/>
            <a:ext cx="98425" cy="555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51" name="Oval 31">
            <a:extLst>
              <a:ext uri="{FF2B5EF4-FFF2-40B4-BE49-F238E27FC236}">
                <a16:creationId xmlns:a16="http://schemas.microsoft.com/office/drawing/2014/main" id="{E14EF75E-229C-4418-9F24-B1ED70E05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0847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52" name="AutoShape 32">
            <a:extLst>
              <a:ext uri="{FF2B5EF4-FFF2-40B4-BE49-F238E27FC236}">
                <a16:creationId xmlns:a16="http://schemas.microsoft.com/office/drawing/2014/main" id="{9D5CAD5D-01B9-05C9-D39F-912DD1BD8814}"/>
              </a:ext>
            </a:extLst>
          </p:cNvPr>
          <p:cNvCxnSpPr>
            <a:cxnSpLocks noChangeShapeType="1"/>
            <a:stCxn id="5149" idx="4"/>
            <a:endCxn id="5151" idx="0"/>
          </p:cNvCxnSpPr>
          <p:nvPr/>
        </p:nvCxnSpPr>
        <p:spPr bwMode="auto">
          <a:xfrm>
            <a:off x="3130550" y="4564063"/>
            <a:ext cx="87313" cy="520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3" name="AutoShape 33">
            <a:extLst>
              <a:ext uri="{FF2B5EF4-FFF2-40B4-BE49-F238E27FC236}">
                <a16:creationId xmlns:a16="http://schemas.microsoft.com/office/drawing/2014/main" id="{64CF31D6-054E-1F37-9338-199D5573AE40}"/>
              </a:ext>
            </a:extLst>
          </p:cNvPr>
          <p:cNvCxnSpPr>
            <a:cxnSpLocks noChangeShapeType="1"/>
            <a:stCxn id="5151" idx="5"/>
            <a:endCxn id="5134" idx="0"/>
          </p:cNvCxnSpPr>
          <p:nvPr/>
        </p:nvCxnSpPr>
        <p:spPr bwMode="auto">
          <a:xfrm>
            <a:off x="3336925" y="5373688"/>
            <a:ext cx="2635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54" name="AutoShape 34">
            <a:extLst>
              <a:ext uri="{FF2B5EF4-FFF2-40B4-BE49-F238E27FC236}">
                <a16:creationId xmlns:a16="http://schemas.microsoft.com/office/drawing/2014/main" id="{836B0877-3A6C-0E48-1825-8A7D4449C8F3}"/>
              </a:ext>
            </a:extLst>
          </p:cNvPr>
          <p:cNvCxnSpPr>
            <a:cxnSpLocks noChangeShapeType="1"/>
            <a:stCxn id="5151" idx="3"/>
            <a:endCxn id="5133" idx="0"/>
          </p:cNvCxnSpPr>
          <p:nvPr/>
        </p:nvCxnSpPr>
        <p:spPr bwMode="auto">
          <a:xfrm flipH="1">
            <a:off x="2762250" y="5373688"/>
            <a:ext cx="334963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55" name="Text Box 35">
            <a:extLst>
              <a:ext uri="{FF2B5EF4-FFF2-40B4-BE49-F238E27FC236}">
                <a16:creationId xmlns:a16="http://schemas.microsoft.com/office/drawing/2014/main" id="{DD59C9F8-F633-98C4-04DC-F9AED45E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6703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156" name="Text Box 36">
            <a:extLst>
              <a:ext uri="{FF2B5EF4-FFF2-40B4-BE49-F238E27FC236}">
                <a16:creationId xmlns:a16="http://schemas.microsoft.com/office/drawing/2014/main" id="{95EACCF5-66DB-B680-A0FC-D4853BE8C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5085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157" name="Text Box 37">
            <a:extLst>
              <a:ext uri="{FF2B5EF4-FFF2-40B4-BE49-F238E27FC236}">
                <a16:creationId xmlns:a16="http://schemas.microsoft.com/office/drawing/2014/main" id="{26C2C826-BC1C-460E-6A65-F388BBB65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2705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158" name="Text Box 38">
            <a:extLst>
              <a:ext uri="{FF2B5EF4-FFF2-40B4-BE49-F238E27FC236}">
                <a16:creationId xmlns:a16="http://schemas.microsoft.com/office/drawing/2014/main" id="{F4AE2AA8-858F-AF62-9815-1EF8772A4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3467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5160" name="Oval 40">
            <a:extLst>
              <a:ext uri="{FF2B5EF4-FFF2-40B4-BE49-F238E27FC236}">
                <a16:creationId xmlns:a16="http://schemas.microsoft.com/office/drawing/2014/main" id="{2242EABF-2EC9-A1B5-48AD-2486DB668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33655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1" name="Oval 41">
            <a:extLst>
              <a:ext uri="{FF2B5EF4-FFF2-40B4-BE49-F238E27FC236}">
                <a16:creationId xmlns:a16="http://schemas.microsoft.com/office/drawing/2014/main" id="{D6132EFE-7009-BDE0-7A07-304A4AE3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25146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3" name="Line 43">
            <a:extLst>
              <a:ext uri="{FF2B5EF4-FFF2-40B4-BE49-F238E27FC236}">
                <a16:creationId xmlns:a16="http://schemas.microsoft.com/office/drawing/2014/main" id="{412E98EF-F2AA-A31B-E5F1-40C8F7CE56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2743200"/>
            <a:ext cx="798513" cy="6223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64" name="Text Box 44">
            <a:extLst>
              <a:ext uri="{FF2B5EF4-FFF2-40B4-BE49-F238E27FC236}">
                <a16:creationId xmlns:a16="http://schemas.microsoft.com/office/drawing/2014/main" id="{FDAFDBA7-7D23-F100-03D5-2ED633337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6797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165" name="Text Box 45">
            <a:extLst>
              <a:ext uri="{FF2B5EF4-FFF2-40B4-BE49-F238E27FC236}">
                <a16:creationId xmlns:a16="http://schemas.microsoft.com/office/drawing/2014/main" id="{05AF7C11-A3FB-A1FC-93F9-53965EDB0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3" y="5105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>
                <a:solidFill>
                  <a:srgbClr val="A3FF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166" name="Text Box 46">
            <a:extLst>
              <a:ext uri="{FF2B5EF4-FFF2-40B4-BE49-F238E27FC236}">
                <a16:creationId xmlns:a16="http://schemas.microsoft.com/office/drawing/2014/main" id="{D31EA8B3-FB88-8638-D626-3E04E5D3E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733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bbf</a:t>
            </a:r>
          </a:p>
        </p:txBody>
      </p:sp>
      <p:sp>
        <p:nvSpPr>
          <p:cNvPr id="5167" name="Text Box 47">
            <a:extLst>
              <a:ext uri="{FF2B5EF4-FFF2-40B4-BE49-F238E27FC236}">
                <a16:creationId xmlns:a16="http://schemas.microsoft.com/office/drawing/2014/main" id="{AC472FA0-E658-5113-7121-95F0D5A41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5273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168" name="AutoShape 48">
            <a:extLst>
              <a:ext uri="{FF2B5EF4-FFF2-40B4-BE49-F238E27FC236}">
                <a16:creationId xmlns:a16="http://schemas.microsoft.com/office/drawing/2014/main" id="{A770E16F-A46D-8E16-F221-D1956D2EF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6721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9" name="AutoShape 49">
            <a:extLst>
              <a:ext uri="{FF2B5EF4-FFF2-40B4-BE49-F238E27FC236}">
                <a16:creationId xmlns:a16="http://schemas.microsoft.com/office/drawing/2014/main" id="{CD17E3D1-9FA7-D796-7FA3-DE1E3F23E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913" y="5976938"/>
            <a:ext cx="420687" cy="284162"/>
          </a:xfrm>
          <a:prstGeom prst="roundRect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70" name="AutoShape 50">
            <a:extLst>
              <a:ext uri="{FF2B5EF4-FFF2-40B4-BE49-F238E27FC236}">
                <a16:creationId xmlns:a16="http://schemas.microsoft.com/office/drawing/2014/main" id="{AF501858-A4F1-6F4C-21B5-0ACA4A7FD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5976938"/>
            <a:ext cx="420687" cy="284162"/>
          </a:xfrm>
          <a:prstGeom prst="roundRect">
            <a:avLst>
              <a:gd name="adj" fmla="val 25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" name="AutoShape 51">
            <a:extLst>
              <a:ext uri="{FF2B5EF4-FFF2-40B4-BE49-F238E27FC236}">
                <a16:creationId xmlns:a16="http://schemas.microsoft.com/office/drawing/2014/main" id="{50D513F9-9D7D-C25A-91F1-06B26DD86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3213100"/>
            <a:ext cx="420688" cy="284163"/>
          </a:xfrm>
          <a:prstGeom prst="roundRect">
            <a:avLst>
              <a:gd name="adj" fmla="val 2552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3" name="AutoShape 53">
            <a:extLst>
              <a:ext uri="{FF2B5EF4-FFF2-40B4-BE49-F238E27FC236}">
                <a16:creationId xmlns:a16="http://schemas.microsoft.com/office/drawing/2014/main" id="{FEF0C754-DF9B-8074-267D-133E323D3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4432300"/>
            <a:ext cx="420687" cy="284163"/>
          </a:xfrm>
          <a:prstGeom prst="roundRect">
            <a:avLst>
              <a:gd name="adj" fmla="val 3229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5" name="Line 55">
            <a:extLst>
              <a:ext uri="{FF2B5EF4-FFF2-40B4-BE49-F238E27FC236}">
                <a16:creationId xmlns:a16="http://schemas.microsoft.com/office/drawing/2014/main" id="{FED210C4-A9CD-9D8C-F653-05F7C2C8F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7465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9" name="Text Box 59">
            <a:extLst>
              <a:ext uri="{FF2B5EF4-FFF2-40B4-BE49-F238E27FC236}">
                <a16:creationId xmlns:a16="http://schemas.microsoft.com/office/drawing/2014/main" id="{C1256826-87D2-841D-C815-6DF60741A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191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eef</a:t>
            </a:r>
          </a:p>
        </p:txBody>
      </p:sp>
      <p:sp>
        <p:nvSpPr>
          <p:cNvPr id="5182" name="Text Box 62">
            <a:extLst>
              <a:ext uri="{FF2B5EF4-FFF2-40B4-BE49-F238E27FC236}">
                <a16:creationId xmlns:a16="http://schemas.microsoft.com/office/drawing/2014/main" id="{A1FE7DA3-BE43-6D46-2537-7BAF6C7F8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8227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5183" name="AutoShape 63">
            <a:extLst>
              <a:ext uri="{FF2B5EF4-FFF2-40B4-BE49-F238E27FC236}">
                <a16:creationId xmlns:a16="http://schemas.microsoft.com/office/drawing/2014/main" id="{15A079DE-C124-881B-BF9C-C7354E71900C}"/>
              </a:ext>
            </a:extLst>
          </p:cNvPr>
          <p:cNvCxnSpPr>
            <a:cxnSpLocks noChangeShapeType="1"/>
            <a:endCxn id="5171" idx="0"/>
          </p:cNvCxnSpPr>
          <p:nvPr/>
        </p:nvCxnSpPr>
        <p:spPr bwMode="auto">
          <a:xfrm>
            <a:off x="7250113" y="2603500"/>
            <a:ext cx="157162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84" name="AutoShape 64">
            <a:extLst>
              <a:ext uri="{FF2B5EF4-FFF2-40B4-BE49-F238E27FC236}">
                <a16:creationId xmlns:a16="http://schemas.microsoft.com/office/drawing/2014/main" id="{6BC3C8E2-F1C5-CEAE-DCF2-BF5E64C73A65}"/>
              </a:ext>
            </a:extLst>
          </p:cNvPr>
          <p:cNvCxnSpPr>
            <a:cxnSpLocks noChangeShapeType="1"/>
            <a:stCxn id="5161" idx="4"/>
            <a:endCxn id="5187" idx="0"/>
          </p:cNvCxnSpPr>
          <p:nvPr/>
        </p:nvCxnSpPr>
        <p:spPr bwMode="auto">
          <a:xfrm>
            <a:off x="7064375" y="2852738"/>
            <a:ext cx="649288" cy="2308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87" name="Oval 67">
            <a:extLst>
              <a:ext uri="{FF2B5EF4-FFF2-40B4-BE49-F238E27FC236}">
                <a16:creationId xmlns:a16="http://schemas.microsoft.com/office/drawing/2014/main" id="{60E72537-2557-5A35-A520-A762EA198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1609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89" name="AutoShape 69">
            <a:extLst>
              <a:ext uri="{FF2B5EF4-FFF2-40B4-BE49-F238E27FC236}">
                <a16:creationId xmlns:a16="http://schemas.microsoft.com/office/drawing/2014/main" id="{B0E5951D-7B1C-2F1F-FDA9-D9D77FCA2684}"/>
              </a:ext>
            </a:extLst>
          </p:cNvPr>
          <p:cNvCxnSpPr>
            <a:cxnSpLocks noChangeShapeType="1"/>
            <a:stCxn id="5187" idx="5"/>
            <a:endCxn id="5170" idx="0"/>
          </p:cNvCxnSpPr>
          <p:nvPr/>
        </p:nvCxnSpPr>
        <p:spPr bwMode="auto">
          <a:xfrm>
            <a:off x="7832725" y="5449888"/>
            <a:ext cx="2635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90" name="AutoShape 70">
            <a:extLst>
              <a:ext uri="{FF2B5EF4-FFF2-40B4-BE49-F238E27FC236}">
                <a16:creationId xmlns:a16="http://schemas.microsoft.com/office/drawing/2014/main" id="{4622B798-7E26-CF0E-A1CA-A97679DF9998}"/>
              </a:ext>
            </a:extLst>
          </p:cNvPr>
          <p:cNvCxnSpPr>
            <a:cxnSpLocks noChangeShapeType="1"/>
            <a:stCxn id="5187" idx="3"/>
            <a:endCxn id="5169" idx="0"/>
          </p:cNvCxnSpPr>
          <p:nvPr/>
        </p:nvCxnSpPr>
        <p:spPr bwMode="auto">
          <a:xfrm flipH="1">
            <a:off x="7258050" y="5449888"/>
            <a:ext cx="334963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93" name="Text Box 73">
            <a:extLst>
              <a:ext uri="{FF2B5EF4-FFF2-40B4-BE49-F238E27FC236}">
                <a16:creationId xmlns:a16="http://schemas.microsoft.com/office/drawing/2014/main" id="{18B0CA75-C1F7-F553-EA40-09B021EFF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3467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194" name="Text Box 74">
            <a:extLst>
              <a:ext uri="{FF2B5EF4-FFF2-40B4-BE49-F238E27FC236}">
                <a16:creationId xmlns:a16="http://schemas.microsoft.com/office/drawing/2014/main" id="{F2C53F4E-50EF-BDC0-B5C0-05C41A3FD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54229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5195" name="AutoShape 75">
            <a:extLst>
              <a:ext uri="{FF2B5EF4-FFF2-40B4-BE49-F238E27FC236}">
                <a16:creationId xmlns:a16="http://schemas.microsoft.com/office/drawing/2014/main" id="{28910DCA-2295-F8D3-F724-225344352EEE}"/>
              </a:ext>
            </a:extLst>
          </p:cNvPr>
          <p:cNvCxnSpPr>
            <a:cxnSpLocks noChangeShapeType="1"/>
            <a:stCxn id="5160" idx="3"/>
            <a:endCxn id="5168" idx="0"/>
          </p:cNvCxnSpPr>
          <p:nvPr/>
        </p:nvCxnSpPr>
        <p:spPr bwMode="auto">
          <a:xfrm flipH="1">
            <a:off x="4935538" y="3654425"/>
            <a:ext cx="947737" cy="2017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96" name="Text Box 76">
            <a:extLst>
              <a:ext uri="{FF2B5EF4-FFF2-40B4-BE49-F238E27FC236}">
                <a16:creationId xmlns:a16="http://schemas.microsoft.com/office/drawing/2014/main" id="{4FA9233B-7893-9A93-8ED3-FD4493CF4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5146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sym typeface="Wingdings" pitchFamily="2" charset="2"/>
              </a:rPr>
              <a:t>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A0C0E4-156D-A1F6-F596-69C084BE6CFC}"/>
              </a:ext>
            </a:extLst>
          </p:cNvPr>
          <p:cNvSpPr txBox="1"/>
          <p:nvPr/>
        </p:nvSpPr>
        <p:spPr>
          <a:xfrm>
            <a:off x="-26376" y="6243063"/>
            <a:ext cx="7063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Children of each node can still be indexed by a character from the alphabet </a:t>
            </a:r>
          </a:p>
          <a:p>
            <a:r>
              <a:rPr lang="en-US" dirty="0"/>
              <a:t>(the first one in the substring)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C783CB3-DB5A-50C2-48A1-BF7444839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Suffix tree</a:t>
            </a:r>
            <a:r>
              <a:rPr lang="en-US" altLang="en-US"/>
              <a:t>  </a:t>
            </a:r>
          </a:p>
        </p:txBody>
      </p:sp>
      <p:sp>
        <p:nvSpPr>
          <p:cNvPr id="6207" name="Text Box 63">
            <a:extLst>
              <a:ext uri="{FF2B5EF4-FFF2-40B4-BE49-F238E27FC236}">
                <a16:creationId xmlns:a16="http://schemas.microsoft.com/office/drawing/2014/main" id="{5846F5EF-8A48-A9EC-26B2-6476E3211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9225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>
                <a:latin typeface="Arial" panose="020B0604020202020204" pitchFamily="34" charset="0"/>
              </a:rPr>
              <a:t>Given a string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s </a:t>
            </a:r>
            <a:r>
              <a:rPr lang="en-US" altLang="en-US" sz="3200">
                <a:latin typeface="Arial" panose="020B0604020202020204" pitchFamily="34" charset="0"/>
              </a:rPr>
              <a:t>a suffix tree of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>
                <a:latin typeface="Arial" panose="020B0604020202020204" pitchFamily="34" charset="0"/>
              </a:rPr>
              <a:t> is a compressed trie of all suffixes of s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209" name="Text Box 65">
            <a:extLst>
              <a:ext uri="{FF2B5EF4-FFF2-40B4-BE49-F238E27FC236}">
                <a16:creationId xmlns:a16="http://schemas.microsoft.com/office/drawing/2014/main" id="{5110FB5C-121B-B883-5054-84F6B9C3C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56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>
                <a:latin typeface="Arial" panose="020B0604020202020204" pitchFamily="34" charset="0"/>
              </a:rPr>
              <a:t>To make these suffixes prefix-free we add a special character, say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$,</a:t>
            </a:r>
            <a:r>
              <a:rPr lang="en-US" altLang="en-US" sz="3200">
                <a:latin typeface="Arial" panose="020B0604020202020204" pitchFamily="34" charset="0"/>
              </a:rPr>
              <a:t> at the end of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endParaRPr lang="en-US" altLang="en-US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73CEF4-D9F5-2139-A984-49AF339666CF}"/>
              </a:ext>
            </a:extLst>
          </p:cNvPr>
          <p:cNvSpPr txBox="1"/>
          <p:nvPr/>
        </p:nvSpPr>
        <p:spPr>
          <a:xfrm>
            <a:off x="1030014" y="4782207"/>
            <a:ext cx="67569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Mississippi   -&gt;   Mississippi$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89A6430-416D-C422-EA92-35F3A75DC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Suffix tree (Example)</a:t>
            </a:r>
            <a:r>
              <a:rPr lang="en-US" altLang="en-US"/>
              <a:t>  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FCB8EFF0-1C7E-356C-F692-4D800FA34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9225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200">
                <a:latin typeface="Arial" panose="020B0604020202020204" pitchFamily="34" charset="0"/>
              </a:rPr>
              <a:t>Let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s=abab</a:t>
            </a:r>
            <a:r>
              <a:rPr lang="en-US" altLang="en-US" sz="3200">
                <a:latin typeface="Arial" panose="020B0604020202020204" pitchFamily="34" charset="0"/>
              </a:rPr>
              <a:t>,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>
                <a:latin typeface="Arial" panose="020B0604020202020204" pitchFamily="34" charset="0"/>
              </a:rPr>
              <a:t>a suffix tree of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>
                <a:latin typeface="Arial" panose="020B0604020202020204" pitchFamily="34" charset="0"/>
              </a:rPr>
              <a:t> is a compressed trie of all suffixes of </a:t>
            </a:r>
            <a:r>
              <a:rPr lang="en-US" altLang="en-US" sz="3200">
                <a:solidFill>
                  <a:srgbClr val="FF0000"/>
                </a:solidFill>
                <a:latin typeface="Arial" panose="020B0604020202020204" pitchFamily="34" charset="0"/>
              </a:rPr>
              <a:t>s=abab$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B80CF67D-93FF-9F6F-D1FF-DACA1DA0D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143250"/>
            <a:ext cx="1219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b$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ab$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bab$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abab$  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80E1E1-46C6-FE83-BD38-91668B1A17BD}"/>
              </a:ext>
            </a:extLst>
          </p:cNvPr>
          <p:cNvGrpSpPr/>
          <p:nvPr/>
        </p:nvGrpSpPr>
        <p:grpSpPr>
          <a:xfrm>
            <a:off x="2551113" y="3247697"/>
            <a:ext cx="2782887" cy="2667000"/>
            <a:chOff x="4227513" y="3048000"/>
            <a:chExt cx="2782887" cy="2667000"/>
          </a:xfrm>
        </p:grpSpPr>
        <p:sp>
          <p:nvSpPr>
            <p:cNvPr id="7210" name="Oval 42">
              <a:extLst>
                <a:ext uri="{FF2B5EF4-FFF2-40B4-BE49-F238E27FC236}">
                  <a16:creationId xmlns:a16="http://schemas.microsoft.com/office/drawing/2014/main" id="{49E14072-4B69-9B37-0EE3-4976C8D94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575" y="3276600"/>
              <a:ext cx="338138" cy="33813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AutoShape 43">
              <a:extLst>
                <a:ext uri="{FF2B5EF4-FFF2-40B4-BE49-F238E27FC236}">
                  <a16:creationId xmlns:a16="http://schemas.microsoft.com/office/drawing/2014/main" id="{04F98B6F-0C00-A0C7-D84D-48FD09990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713" y="5430838"/>
              <a:ext cx="420687" cy="284162"/>
            </a:xfrm>
            <a:prstGeom prst="roundRect">
              <a:avLst>
                <a:gd name="adj" fmla="val 2969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AutoShape 44">
              <a:extLst>
                <a:ext uri="{FF2B5EF4-FFF2-40B4-BE49-F238E27FC236}">
                  <a16:creationId xmlns:a16="http://schemas.microsoft.com/office/drawing/2014/main" id="{8BF8C4D3-50F1-4AFB-1A6F-B5A977982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5" y="5278438"/>
              <a:ext cx="420688" cy="284162"/>
            </a:xfrm>
            <a:prstGeom prst="roundRect">
              <a:avLst>
                <a:gd name="adj" fmla="val 2969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Text Box 45">
              <a:extLst>
                <a:ext uri="{FF2B5EF4-FFF2-40B4-BE49-F238E27FC236}">
                  <a16:creationId xmlns:a16="http://schemas.microsoft.com/office/drawing/2014/main" id="{6E30D25F-0611-2362-DEB4-F3F55C743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3613" y="3395663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214" name="Text Box 46">
              <a:extLst>
                <a:ext uri="{FF2B5EF4-FFF2-40B4-BE49-F238E27FC236}">
                  <a16:creationId xmlns:a16="http://schemas.microsoft.com/office/drawing/2014/main" id="{4DE6E332-C9F3-07F3-20C8-9158DDFC0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4713" y="3636963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215" name="Text Box 47">
              <a:extLst>
                <a:ext uri="{FF2B5EF4-FFF2-40B4-BE49-F238E27FC236}">
                  <a16:creationId xmlns:a16="http://schemas.microsoft.com/office/drawing/2014/main" id="{FFCEDD71-B489-A5B1-DBEC-3815ED367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5313" y="4445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216" name="Text Box 48">
              <a:extLst>
                <a:ext uri="{FF2B5EF4-FFF2-40B4-BE49-F238E27FC236}">
                  <a16:creationId xmlns:a16="http://schemas.microsoft.com/office/drawing/2014/main" id="{F0422A71-ED87-3D95-84CA-03108E196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413" y="47117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217" name="Text Box 49">
              <a:extLst>
                <a:ext uri="{FF2B5EF4-FFF2-40B4-BE49-F238E27FC236}">
                  <a16:creationId xmlns:a16="http://schemas.microsoft.com/office/drawing/2014/main" id="{497E6911-9B5B-A4EB-5C81-40D5DDC3A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513" y="4953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7218" name="Text Box 50">
              <a:extLst>
                <a:ext uri="{FF2B5EF4-FFF2-40B4-BE49-F238E27FC236}">
                  <a16:creationId xmlns:a16="http://schemas.microsoft.com/office/drawing/2014/main" id="{6469D2E9-FA04-BF3B-E373-8178E6DB4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3913" y="4191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219" name="Text Box 51">
              <a:extLst>
                <a:ext uri="{FF2B5EF4-FFF2-40B4-BE49-F238E27FC236}">
                  <a16:creationId xmlns:a16="http://schemas.microsoft.com/office/drawing/2014/main" id="{A4E8CB6C-C2EE-6E1F-CFAD-79C97C494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0113" y="44958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220" name="Text Box 52">
              <a:extLst>
                <a:ext uri="{FF2B5EF4-FFF2-40B4-BE49-F238E27FC236}">
                  <a16:creationId xmlns:a16="http://schemas.microsoft.com/office/drawing/2014/main" id="{E348F109-2AA3-F23D-7E9B-026E35D87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2513" y="47244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7221" name="Text Box 53">
              <a:extLst>
                <a:ext uri="{FF2B5EF4-FFF2-40B4-BE49-F238E27FC236}">
                  <a16:creationId xmlns:a16="http://schemas.microsoft.com/office/drawing/2014/main" id="{145588DE-66B3-925F-5CD2-B79639FA2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2913" y="3408363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222" name="Oval 54">
              <a:extLst>
                <a:ext uri="{FF2B5EF4-FFF2-40B4-BE49-F238E27FC236}">
                  <a16:creationId xmlns:a16="http://schemas.microsoft.com/office/drawing/2014/main" id="{086A8B6F-5B94-904C-380B-EBABB28B7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713" y="4233863"/>
              <a:ext cx="338137" cy="33813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23" name="AutoShape 55">
              <a:extLst>
                <a:ext uri="{FF2B5EF4-FFF2-40B4-BE49-F238E27FC236}">
                  <a16:creationId xmlns:a16="http://schemas.microsoft.com/office/drawing/2014/main" id="{BBB38007-9349-3E42-630E-17E53F93C85C}"/>
                </a:ext>
              </a:extLst>
            </p:cNvPr>
            <p:cNvCxnSpPr>
              <a:cxnSpLocks noChangeShapeType="1"/>
              <a:stCxn id="7210" idx="3"/>
              <a:endCxn id="7222" idx="0"/>
            </p:cNvCxnSpPr>
            <p:nvPr/>
          </p:nvCxnSpPr>
          <p:spPr bwMode="auto">
            <a:xfrm flipH="1">
              <a:off x="4854575" y="3565525"/>
              <a:ext cx="303213" cy="668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24" name="AutoShape 56">
              <a:extLst>
                <a:ext uri="{FF2B5EF4-FFF2-40B4-BE49-F238E27FC236}">
                  <a16:creationId xmlns:a16="http://schemas.microsoft.com/office/drawing/2014/main" id="{7B4DD657-E19A-40A2-DD6C-D3F5CAD64E48}"/>
                </a:ext>
              </a:extLst>
            </p:cNvPr>
            <p:cNvCxnSpPr>
              <a:cxnSpLocks noChangeShapeType="1"/>
              <a:stCxn id="7222" idx="3"/>
              <a:endCxn id="7211" idx="0"/>
            </p:cNvCxnSpPr>
            <p:nvPr/>
          </p:nvCxnSpPr>
          <p:spPr bwMode="auto">
            <a:xfrm flipH="1">
              <a:off x="4514850" y="4522788"/>
              <a:ext cx="219075" cy="908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25" name="AutoShape 57">
              <a:extLst>
                <a:ext uri="{FF2B5EF4-FFF2-40B4-BE49-F238E27FC236}">
                  <a16:creationId xmlns:a16="http://schemas.microsoft.com/office/drawing/2014/main" id="{F83A1DF8-936B-3A68-0C7D-5FB4D0D84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825" y="5049838"/>
              <a:ext cx="420688" cy="284162"/>
            </a:xfrm>
            <a:prstGeom prst="roundRect">
              <a:avLst>
                <a:gd name="adj" fmla="val 2969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26" name="AutoShape 58">
              <a:extLst>
                <a:ext uri="{FF2B5EF4-FFF2-40B4-BE49-F238E27FC236}">
                  <a16:creationId xmlns:a16="http://schemas.microsoft.com/office/drawing/2014/main" id="{F77C6A06-A162-32B8-FA44-9BE0EAA1DF1C}"/>
                </a:ext>
              </a:extLst>
            </p:cNvPr>
            <p:cNvCxnSpPr>
              <a:cxnSpLocks noChangeShapeType="1"/>
              <a:stCxn id="7222" idx="5"/>
              <a:endCxn id="7225" idx="0"/>
            </p:cNvCxnSpPr>
            <p:nvPr/>
          </p:nvCxnSpPr>
          <p:spPr bwMode="auto">
            <a:xfrm>
              <a:off x="4973638" y="4522788"/>
              <a:ext cx="187325" cy="527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27" name="Text Box 59">
              <a:extLst>
                <a:ext uri="{FF2B5EF4-FFF2-40B4-BE49-F238E27FC236}">
                  <a16:creationId xmlns:a16="http://schemas.microsoft.com/office/drawing/2014/main" id="{B5A83C93-E7C7-01AA-4FB4-D1E2EFC4B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5713" y="44958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7228" name="Oval 60">
              <a:extLst>
                <a:ext uri="{FF2B5EF4-FFF2-40B4-BE49-F238E27FC236}">
                  <a16:creationId xmlns:a16="http://schemas.microsoft.com/office/drawing/2014/main" id="{D3ADE8A0-2242-B699-1CC2-44149812B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2913" y="3962400"/>
              <a:ext cx="338137" cy="33813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29" name="AutoShape 61">
              <a:extLst>
                <a:ext uri="{FF2B5EF4-FFF2-40B4-BE49-F238E27FC236}">
                  <a16:creationId xmlns:a16="http://schemas.microsoft.com/office/drawing/2014/main" id="{46695B9B-AF3F-A780-F562-93A65647DDBE}"/>
                </a:ext>
              </a:extLst>
            </p:cNvPr>
            <p:cNvCxnSpPr>
              <a:cxnSpLocks noChangeShapeType="1"/>
              <a:stCxn id="7210" idx="5"/>
              <a:endCxn id="7228" idx="0"/>
            </p:cNvCxnSpPr>
            <p:nvPr/>
          </p:nvCxnSpPr>
          <p:spPr bwMode="auto">
            <a:xfrm>
              <a:off x="5397500" y="3565525"/>
              <a:ext cx="295275" cy="39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30" name="AutoShape 62">
              <a:extLst>
                <a:ext uri="{FF2B5EF4-FFF2-40B4-BE49-F238E27FC236}">
                  <a16:creationId xmlns:a16="http://schemas.microsoft.com/office/drawing/2014/main" id="{F68CB6F1-7CEE-7BA1-75FA-E70FB076304B}"/>
                </a:ext>
              </a:extLst>
            </p:cNvPr>
            <p:cNvCxnSpPr>
              <a:cxnSpLocks noChangeShapeType="1"/>
              <a:stCxn id="7228" idx="5"/>
              <a:endCxn id="7212" idx="0"/>
            </p:cNvCxnSpPr>
            <p:nvPr/>
          </p:nvCxnSpPr>
          <p:spPr bwMode="auto">
            <a:xfrm>
              <a:off x="5811838" y="4251325"/>
              <a:ext cx="415925" cy="1027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31" name="AutoShape 63">
              <a:extLst>
                <a:ext uri="{FF2B5EF4-FFF2-40B4-BE49-F238E27FC236}">
                  <a16:creationId xmlns:a16="http://schemas.microsoft.com/office/drawing/2014/main" id="{9892F9DD-87BA-76A7-6F68-094F6A74A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713" y="4592638"/>
              <a:ext cx="420687" cy="284162"/>
            </a:xfrm>
            <a:prstGeom prst="roundRect">
              <a:avLst>
                <a:gd name="adj" fmla="val 2969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32" name="AutoShape 64">
              <a:extLst>
                <a:ext uri="{FF2B5EF4-FFF2-40B4-BE49-F238E27FC236}">
                  <a16:creationId xmlns:a16="http://schemas.microsoft.com/office/drawing/2014/main" id="{B287EFB4-021A-EF2F-02BD-2428351AAFE8}"/>
                </a:ext>
              </a:extLst>
            </p:cNvPr>
            <p:cNvCxnSpPr>
              <a:cxnSpLocks noChangeShapeType="1"/>
              <a:stCxn id="7228" idx="6"/>
              <a:endCxn id="7231" idx="0"/>
            </p:cNvCxnSpPr>
            <p:nvPr/>
          </p:nvCxnSpPr>
          <p:spPr bwMode="auto">
            <a:xfrm>
              <a:off x="5861050" y="4132263"/>
              <a:ext cx="939800" cy="460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33" name="Text Box 65">
              <a:extLst>
                <a:ext uri="{FF2B5EF4-FFF2-40B4-BE49-F238E27FC236}">
                  <a16:creationId xmlns:a16="http://schemas.microsoft.com/office/drawing/2014/main" id="{E529E0EE-215D-2D87-EC0B-6DE21975D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8713" y="39624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$</a:t>
              </a:r>
            </a:p>
          </p:txBody>
        </p:sp>
        <p:sp>
          <p:nvSpPr>
            <p:cNvPr id="7234" name="AutoShape 66">
              <a:extLst>
                <a:ext uri="{FF2B5EF4-FFF2-40B4-BE49-F238E27FC236}">
                  <a16:creationId xmlns:a16="http://schemas.microsoft.com/office/drawing/2014/main" id="{5F9427EE-97C3-7FAA-A677-0C851945C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113" y="3575050"/>
              <a:ext cx="420687" cy="284163"/>
            </a:xfrm>
            <a:prstGeom prst="roundRect">
              <a:avLst>
                <a:gd name="adj" fmla="val 2969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35" name="AutoShape 67">
              <a:extLst>
                <a:ext uri="{FF2B5EF4-FFF2-40B4-BE49-F238E27FC236}">
                  <a16:creationId xmlns:a16="http://schemas.microsoft.com/office/drawing/2014/main" id="{FB0109DD-A5A3-8228-BA12-3325FD96D15D}"/>
                </a:ext>
              </a:extLst>
            </p:cNvPr>
            <p:cNvCxnSpPr>
              <a:cxnSpLocks noChangeShapeType="1"/>
              <a:stCxn id="7210" idx="6"/>
              <a:endCxn id="7234" idx="0"/>
            </p:cNvCxnSpPr>
            <p:nvPr/>
          </p:nvCxnSpPr>
          <p:spPr bwMode="auto">
            <a:xfrm>
              <a:off x="5446713" y="3446463"/>
              <a:ext cx="1125537" cy="128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36" name="Text Box 68">
              <a:extLst>
                <a:ext uri="{FF2B5EF4-FFF2-40B4-BE49-F238E27FC236}">
                  <a16:creationId xmlns:a16="http://schemas.microsoft.com/office/drawing/2014/main" id="{EBDE82B6-AFB7-742D-EB21-A90A6659BB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5313" y="30480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$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1802DC0-A60E-59AD-479B-3D215B29C6B0}"/>
              </a:ext>
            </a:extLst>
          </p:cNvPr>
          <p:cNvGrpSpPr/>
          <p:nvPr/>
        </p:nvGrpSpPr>
        <p:grpSpPr>
          <a:xfrm>
            <a:off x="5426075" y="3269128"/>
            <a:ext cx="3327397" cy="2667000"/>
            <a:chOff x="3883026" y="3048000"/>
            <a:chExt cx="3327397" cy="2667000"/>
          </a:xfrm>
        </p:grpSpPr>
        <p:sp>
          <p:nvSpPr>
            <p:cNvPr id="36" name="Oval 42">
              <a:extLst>
                <a:ext uri="{FF2B5EF4-FFF2-40B4-BE49-F238E27FC236}">
                  <a16:creationId xmlns:a16="http://schemas.microsoft.com/office/drawing/2014/main" id="{3EC9666F-5221-1249-C0FE-DF75E3502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575" y="3276600"/>
              <a:ext cx="338138" cy="33813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43">
              <a:extLst>
                <a:ext uri="{FF2B5EF4-FFF2-40B4-BE49-F238E27FC236}">
                  <a16:creationId xmlns:a16="http://schemas.microsoft.com/office/drawing/2014/main" id="{06E7400E-0CE5-21E9-7A8A-F9B6E9C48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3713" y="5430838"/>
              <a:ext cx="420687" cy="284162"/>
            </a:xfrm>
            <a:prstGeom prst="roundRect">
              <a:avLst>
                <a:gd name="adj" fmla="val 2969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44">
              <a:extLst>
                <a:ext uri="{FF2B5EF4-FFF2-40B4-BE49-F238E27FC236}">
                  <a16:creationId xmlns:a16="http://schemas.microsoft.com/office/drawing/2014/main" id="{F38A700D-89EB-282F-F648-0F4B56C9F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5" y="5278438"/>
              <a:ext cx="420688" cy="284162"/>
            </a:xfrm>
            <a:prstGeom prst="roundRect">
              <a:avLst>
                <a:gd name="adj" fmla="val 2969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46">
              <a:extLst>
                <a:ext uri="{FF2B5EF4-FFF2-40B4-BE49-F238E27FC236}">
                  <a16:creationId xmlns:a16="http://schemas.microsoft.com/office/drawing/2014/main" id="{F02EF34D-8E01-E903-154E-FC8B4934E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4350" y="3542804"/>
              <a:ext cx="10350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(0,1)</a:t>
              </a:r>
            </a:p>
          </p:txBody>
        </p:sp>
        <p:sp>
          <p:nvSpPr>
            <p:cNvPr id="42" name="Text Box 48">
              <a:extLst>
                <a:ext uri="{FF2B5EF4-FFF2-40B4-BE49-F238E27FC236}">
                  <a16:creationId xmlns:a16="http://schemas.microsoft.com/office/drawing/2014/main" id="{7F9DA630-CAAB-69EF-85AB-AF99D84BD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3026" y="4711700"/>
              <a:ext cx="81438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(2,4)</a:t>
              </a:r>
            </a:p>
          </p:txBody>
        </p:sp>
        <p:sp>
          <p:nvSpPr>
            <p:cNvPr id="46" name="Text Box 52">
              <a:extLst>
                <a:ext uri="{FF2B5EF4-FFF2-40B4-BE49-F238E27FC236}">
                  <a16:creationId xmlns:a16="http://schemas.microsoft.com/office/drawing/2014/main" id="{121FD28E-7ECB-2930-8A5C-BCDAA0AA8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1237" y="4765029"/>
              <a:ext cx="84137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(2,4)</a:t>
              </a:r>
            </a:p>
          </p:txBody>
        </p:sp>
        <p:sp>
          <p:nvSpPr>
            <p:cNvPr id="47" name="Text Box 53">
              <a:extLst>
                <a:ext uri="{FF2B5EF4-FFF2-40B4-BE49-F238E27FC236}">
                  <a16:creationId xmlns:a16="http://schemas.microsoft.com/office/drawing/2014/main" id="{B29D49EA-42AD-6407-BAE6-E097DEB98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3387" y="3501219"/>
              <a:ext cx="83184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(3,3)</a:t>
              </a:r>
            </a:p>
          </p:txBody>
        </p:sp>
        <p:sp>
          <p:nvSpPr>
            <p:cNvPr id="48" name="Oval 54">
              <a:extLst>
                <a:ext uri="{FF2B5EF4-FFF2-40B4-BE49-F238E27FC236}">
                  <a16:creationId xmlns:a16="http://schemas.microsoft.com/office/drawing/2014/main" id="{CEB6E4EA-489D-12B0-EA92-70A1CED28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713" y="4233863"/>
              <a:ext cx="338137" cy="338137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9" name="AutoShape 55">
              <a:extLst>
                <a:ext uri="{FF2B5EF4-FFF2-40B4-BE49-F238E27FC236}">
                  <a16:creationId xmlns:a16="http://schemas.microsoft.com/office/drawing/2014/main" id="{A3DB8986-59DD-A2B8-214B-D86F9BC28B54}"/>
                </a:ext>
              </a:extLst>
            </p:cNvPr>
            <p:cNvCxnSpPr>
              <a:cxnSpLocks noChangeShapeType="1"/>
              <a:stCxn id="36" idx="3"/>
              <a:endCxn id="48" idx="0"/>
            </p:cNvCxnSpPr>
            <p:nvPr/>
          </p:nvCxnSpPr>
          <p:spPr bwMode="auto">
            <a:xfrm flipH="1">
              <a:off x="4854575" y="3565525"/>
              <a:ext cx="303213" cy="668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56">
              <a:extLst>
                <a:ext uri="{FF2B5EF4-FFF2-40B4-BE49-F238E27FC236}">
                  <a16:creationId xmlns:a16="http://schemas.microsoft.com/office/drawing/2014/main" id="{77427FA4-F09B-149B-E48B-7EA6EE9FCBAD}"/>
                </a:ext>
              </a:extLst>
            </p:cNvPr>
            <p:cNvCxnSpPr>
              <a:cxnSpLocks noChangeShapeType="1"/>
              <a:stCxn id="48" idx="3"/>
              <a:endCxn id="37" idx="0"/>
            </p:cNvCxnSpPr>
            <p:nvPr/>
          </p:nvCxnSpPr>
          <p:spPr bwMode="auto">
            <a:xfrm flipH="1">
              <a:off x="4514850" y="4522788"/>
              <a:ext cx="219075" cy="908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AutoShape 57">
              <a:extLst>
                <a:ext uri="{FF2B5EF4-FFF2-40B4-BE49-F238E27FC236}">
                  <a16:creationId xmlns:a16="http://schemas.microsoft.com/office/drawing/2014/main" id="{EC0E38D9-16F4-C81A-0C6C-54DC5683B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825" y="5049838"/>
              <a:ext cx="420688" cy="284162"/>
            </a:xfrm>
            <a:prstGeom prst="roundRect">
              <a:avLst>
                <a:gd name="adj" fmla="val 2969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2" name="AutoShape 58">
              <a:extLst>
                <a:ext uri="{FF2B5EF4-FFF2-40B4-BE49-F238E27FC236}">
                  <a16:creationId xmlns:a16="http://schemas.microsoft.com/office/drawing/2014/main" id="{093BCF86-6B6F-72C1-C27C-4B7088B5958B}"/>
                </a:ext>
              </a:extLst>
            </p:cNvPr>
            <p:cNvCxnSpPr>
              <a:cxnSpLocks noChangeShapeType="1"/>
              <a:stCxn id="48" idx="5"/>
              <a:endCxn id="51" idx="0"/>
            </p:cNvCxnSpPr>
            <p:nvPr/>
          </p:nvCxnSpPr>
          <p:spPr bwMode="auto">
            <a:xfrm>
              <a:off x="4973638" y="4522788"/>
              <a:ext cx="187325" cy="527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Text Box 59">
              <a:extLst>
                <a:ext uri="{FF2B5EF4-FFF2-40B4-BE49-F238E27FC236}">
                  <a16:creationId xmlns:a16="http://schemas.microsoft.com/office/drawing/2014/main" id="{FAFDD984-7B45-D2FD-F937-4023BCE86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5713" y="4495800"/>
              <a:ext cx="8175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(4,4)</a:t>
              </a:r>
            </a:p>
          </p:txBody>
        </p:sp>
        <p:sp>
          <p:nvSpPr>
            <p:cNvPr id="54" name="Oval 60">
              <a:extLst>
                <a:ext uri="{FF2B5EF4-FFF2-40B4-BE49-F238E27FC236}">
                  <a16:creationId xmlns:a16="http://schemas.microsoft.com/office/drawing/2014/main" id="{9AE4EE7A-7AFA-3729-04F5-C579E43B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2913" y="3962400"/>
              <a:ext cx="338137" cy="33813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5" name="AutoShape 61">
              <a:extLst>
                <a:ext uri="{FF2B5EF4-FFF2-40B4-BE49-F238E27FC236}">
                  <a16:creationId xmlns:a16="http://schemas.microsoft.com/office/drawing/2014/main" id="{EA824B32-5975-4F99-E7D6-82E89DA6E343}"/>
                </a:ext>
              </a:extLst>
            </p:cNvPr>
            <p:cNvCxnSpPr>
              <a:cxnSpLocks noChangeShapeType="1"/>
              <a:stCxn id="36" idx="5"/>
              <a:endCxn id="54" idx="0"/>
            </p:cNvCxnSpPr>
            <p:nvPr/>
          </p:nvCxnSpPr>
          <p:spPr bwMode="auto">
            <a:xfrm>
              <a:off x="5397500" y="3565525"/>
              <a:ext cx="295275" cy="396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62">
              <a:extLst>
                <a:ext uri="{FF2B5EF4-FFF2-40B4-BE49-F238E27FC236}">
                  <a16:creationId xmlns:a16="http://schemas.microsoft.com/office/drawing/2014/main" id="{802FA0C8-EDD1-F08D-1BEB-DE5C815BE043}"/>
                </a:ext>
              </a:extLst>
            </p:cNvPr>
            <p:cNvCxnSpPr>
              <a:cxnSpLocks noChangeShapeType="1"/>
              <a:stCxn id="54" idx="5"/>
              <a:endCxn id="38" idx="0"/>
            </p:cNvCxnSpPr>
            <p:nvPr/>
          </p:nvCxnSpPr>
          <p:spPr bwMode="auto">
            <a:xfrm>
              <a:off x="5811838" y="4251325"/>
              <a:ext cx="415925" cy="1027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AutoShape 63">
              <a:extLst>
                <a:ext uri="{FF2B5EF4-FFF2-40B4-BE49-F238E27FC236}">
                  <a16:creationId xmlns:a16="http://schemas.microsoft.com/office/drawing/2014/main" id="{0C6AB686-48A2-65E5-9E93-1FCCC1D24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713" y="4592638"/>
              <a:ext cx="420687" cy="284162"/>
            </a:xfrm>
            <a:prstGeom prst="roundRect">
              <a:avLst>
                <a:gd name="adj" fmla="val 2969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8" name="AutoShape 64">
              <a:extLst>
                <a:ext uri="{FF2B5EF4-FFF2-40B4-BE49-F238E27FC236}">
                  <a16:creationId xmlns:a16="http://schemas.microsoft.com/office/drawing/2014/main" id="{E3791CFC-77D5-1D39-3277-82BBE70E1F2A}"/>
                </a:ext>
              </a:extLst>
            </p:cNvPr>
            <p:cNvCxnSpPr>
              <a:cxnSpLocks noChangeShapeType="1"/>
              <a:stCxn id="54" idx="6"/>
              <a:endCxn id="57" idx="0"/>
            </p:cNvCxnSpPr>
            <p:nvPr/>
          </p:nvCxnSpPr>
          <p:spPr bwMode="auto">
            <a:xfrm>
              <a:off x="5861050" y="4132263"/>
              <a:ext cx="939800" cy="460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Text Box 65">
              <a:extLst>
                <a:ext uri="{FF2B5EF4-FFF2-40B4-BE49-F238E27FC236}">
                  <a16:creationId xmlns:a16="http://schemas.microsoft.com/office/drawing/2014/main" id="{2E0F5AA2-9A0E-18D8-A8A7-48E0E9634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8712" y="3962400"/>
              <a:ext cx="100171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(4,4)</a:t>
              </a:r>
            </a:p>
          </p:txBody>
        </p:sp>
        <p:sp>
          <p:nvSpPr>
            <p:cNvPr id="60" name="AutoShape 66">
              <a:extLst>
                <a:ext uri="{FF2B5EF4-FFF2-40B4-BE49-F238E27FC236}">
                  <a16:creationId xmlns:a16="http://schemas.microsoft.com/office/drawing/2014/main" id="{2AE283AE-92F4-8866-7A6F-88727370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113" y="3575050"/>
              <a:ext cx="420687" cy="284163"/>
            </a:xfrm>
            <a:prstGeom prst="roundRect">
              <a:avLst>
                <a:gd name="adj" fmla="val 2969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1" name="AutoShape 67">
              <a:extLst>
                <a:ext uri="{FF2B5EF4-FFF2-40B4-BE49-F238E27FC236}">
                  <a16:creationId xmlns:a16="http://schemas.microsoft.com/office/drawing/2014/main" id="{7E9B119A-641C-0AFA-F6E4-C2AA541118DE}"/>
                </a:ext>
              </a:extLst>
            </p:cNvPr>
            <p:cNvCxnSpPr>
              <a:cxnSpLocks noChangeShapeType="1"/>
              <a:stCxn id="36" idx="6"/>
              <a:endCxn id="60" idx="0"/>
            </p:cNvCxnSpPr>
            <p:nvPr/>
          </p:nvCxnSpPr>
          <p:spPr bwMode="auto">
            <a:xfrm>
              <a:off x="5446713" y="3446463"/>
              <a:ext cx="1125537" cy="128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Text Box 68">
              <a:extLst>
                <a:ext uri="{FF2B5EF4-FFF2-40B4-BE49-F238E27FC236}">
                  <a16:creationId xmlns:a16="http://schemas.microsoft.com/office/drawing/2014/main" id="{13519040-6F02-DD15-829A-E3DACC8C4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5313" y="3048000"/>
              <a:ext cx="83184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(4,4)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9F8663-855C-76F9-7C1C-5AB1071909F1}"/>
              </a:ext>
            </a:extLst>
          </p:cNvPr>
          <p:cNvSpPr txBox="1"/>
          <p:nvPr/>
        </p:nvSpPr>
        <p:spPr>
          <a:xfrm>
            <a:off x="6396830" y="6185366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O(n) space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EFFE8A5-DC75-66C9-C9A6-373840713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solidFill>
                  <a:schemeClr val="accent2"/>
                </a:solidFill>
              </a:rPr>
              <a:t>Trivial algorithm to build a Suffix tree</a:t>
            </a:r>
            <a:r>
              <a:rPr lang="en-US" altLang="en-US" sz="4000"/>
              <a:t>    </a:t>
            </a:r>
          </a:p>
        </p:txBody>
      </p:sp>
      <p:sp>
        <p:nvSpPr>
          <p:cNvPr id="8198" name="Oval 6">
            <a:extLst>
              <a:ext uri="{FF2B5EF4-FFF2-40B4-BE49-F238E27FC236}">
                <a16:creationId xmlns:a16="http://schemas.microsoft.com/office/drawing/2014/main" id="{1514F87B-0619-3F18-1B75-E5AB16B7E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663" y="1773238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8">
            <a:extLst>
              <a:ext uri="{FF2B5EF4-FFF2-40B4-BE49-F238E27FC236}">
                <a16:creationId xmlns:a16="http://schemas.microsoft.com/office/drawing/2014/main" id="{783ED4CD-90CF-32B9-AEB8-ED2E67D146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090738"/>
            <a:ext cx="195263" cy="1262062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232" name="AutoShape 40">
            <a:extLst>
              <a:ext uri="{FF2B5EF4-FFF2-40B4-BE49-F238E27FC236}">
                <a16:creationId xmlns:a16="http://schemas.microsoft.com/office/drawing/2014/main" id="{A16B5DD2-5DCF-F95D-5563-E991653FA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352800"/>
            <a:ext cx="420688" cy="284163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4" name="Text Box 42">
            <a:extLst>
              <a:ext uri="{FF2B5EF4-FFF2-40B4-BE49-F238E27FC236}">
                <a16:creationId xmlns:a16="http://schemas.microsoft.com/office/drawing/2014/main" id="{930696DE-6A5F-0F41-8165-CD582B808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86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Put the largest suffix in</a:t>
            </a:r>
            <a:r>
              <a:rPr lang="en-US" altLang="en-US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235" name="Oval 43">
            <a:extLst>
              <a:ext uri="{FF2B5EF4-FFF2-40B4-BE49-F238E27FC236}">
                <a16:creationId xmlns:a16="http://schemas.microsoft.com/office/drawing/2014/main" id="{160FD835-7413-8E7D-4D26-C053DD2D0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663" y="4059238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AutoShape 45">
            <a:extLst>
              <a:ext uri="{FF2B5EF4-FFF2-40B4-BE49-F238E27FC236}">
                <a16:creationId xmlns:a16="http://schemas.microsoft.com/office/drawing/2014/main" id="{4744A335-C49D-047E-80AA-DBCC83171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5070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9" name="Text Box 47">
            <a:extLst>
              <a:ext uri="{FF2B5EF4-FFF2-40B4-BE49-F238E27FC236}">
                <a16:creationId xmlns:a16="http://schemas.microsoft.com/office/drawing/2014/main" id="{530A3B32-185F-4351-A853-31690DC5D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0"/>
            <a:ext cx="37206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the next largest 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$) suffix in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8242" name="AutoShape 50">
            <a:extLst>
              <a:ext uri="{FF2B5EF4-FFF2-40B4-BE49-F238E27FC236}">
                <a16:creationId xmlns:a16="http://schemas.microsoft.com/office/drawing/2014/main" id="{733A110C-B2F2-AC63-F4C7-58C2AA0B0653}"/>
              </a:ext>
            </a:extLst>
          </p:cNvPr>
          <p:cNvCxnSpPr>
            <a:cxnSpLocks noChangeShapeType="1"/>
            <a:stCxn id="8235" idx="3"/>
            <a:endCxn id="8237" idx="0"/>
          </p:cNvCxnSpPr>
          <p:nvPr/>
        </p:nvCxnSpPr>
        <p:spPr bwMode="auto">
          <a:xfrm flipH="1">
            <a:off x="5697538" y="4348163"/>
            <a:ext cx="414337" cy="1158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43" name="AutoShape 51">
            <a:extLst>
              <a:ext uri="{FF2B5EF4-FFF2-40B4-BE49-F238E27FC236}">
                <a16:creationId xmlns:a16="http://schemas.microsoft.com/office/drawing/2014/main" id="{CA55250B-8B59-3CCF-DA44-16B171471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913" y="5486400"/>
            <a:ext cx="420687" cy="284163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44" name="AutoShape 52">
            <a:extLst>
              <a:ext uri="{FF2B5EF4-FFF2-40B4-BE49-F238E27FC236}">
                <a16:creationId xmlns:a16="http://schemas.microsoft.com/office/drawing/2014/main" id="{74E64138-1DA1-9145-6FBA-57C8399E2548}"/>
              </a:ext>
            </a:extLst>
          </p:cNvPr>
          <p:cNvCxnSpPr>
            <a:cxnSpLocks noChangeShapeType="1"/>
            <a:stCxn id="8235" idx="5"/>
            <a:endCxn id="8243" idx="0"/>
          </p:cNvCxnSpPr>
          <p:nvPr/>
        </p:nvCxnSpPr>
        <p:spPr bwMode="auto">
          <a:xfrm>
            <a:off x="6351588" y="4348163"/>
            <a:ext cx="525462" cy="1138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46" name="Text Box 54">
            <a:extLst>
              <a:ext uri="{FF2B5EF4-FFF2-40B4-BE49-F238E27FC236}">
                <a16:creationId xmlns:a16="http://schemas.microsoft.com/office/drawing/2014/main" id="{319AD2D4-A70A-8144-5F1A-5F09530EB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800" y="19685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247" name="Text Box 55">
            <a:extLst>
              <a:ext uri="{FF2B5EF4-FFF2-40B4-BE49-F238E27FC236}">
                <a16:creationId xmlns:a16="http://schemas.microsoft.com/office/drawing/2014/main" id="{C8353363-D468-528E-1251-0D2E6CA78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2209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248" name="Text Box 56">
            <a:extLst>
              <a:ext uri="{FF2B5EF4-FFF2-40B4-BE49-F238E27FC236}">
                <a16:creationId xmlns:a16="http://schemas.microsoft.com/office/drawing/2014/main" id="{AE30C2BD-2E86-79D6-30F4-67F201622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249" name="Text Box 57">
            <a:extLst>
              <a:ext uri="{FF2B5EF4-FFF2-40B4-BE49-F238E27FC236}">
                <a16:creationId xmlns:a16="http://schemas.microsoft.com/office/drawing/2014/main" id="{1AC5A625-68B0-3B8E-2B30-09A5A453E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264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250" name="Text Box 58">
            <a:extLst>
              <a:ext uri="{FF2B5EF4-FFF2-40B4-BE49-F238E27FC236}">
                <a16:creationId xmlns:a16="http://schemas.microsoft.com/office/drawing/2014/main" id="{74CC4F7D-EA51-0586-AE07-D2CE9FC2F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600" y="28829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8252" name="Text Box 60">
            <a:extLst>
              <a:ext uri="{FF2B5EF4-FFF2-40B4-BE49-F238E27FC236}">
                <a16:creationId xmlns:a16="http://schemas.microsoft.com/office/drawing/2014/main" id="{7532910D-F7B6-A7F6-ECD7-A1CE4FE3C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00" y="41783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253" name="Text Box 61">
            <a:extLst>
              <a:ext uri="{FF2B5EF4-FFF2-40B4-BE49-F238E27FC236}">
                <a16:creationId xmlns:a16="http://schemas.microsoft.com/office/drawing/2014/main" id="{2F241C59-6828-DBAB-3D7F-EA711F181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254" name="Text Box 62">
            <a:extLst>
              <a:ext uri="{FF2B5EF4-FFF2-40B4-BE49-F238E27FC236}">
                <a16:creationId xmlns:a16="http://schemas.microsoft.com/office/drawing/2014/main" id="{EFBF1CB8-F82B-CAA4-7D72-BC60BB8AD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648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255" name="Text Box 63">
            <a:extLst>
              <a:ext uri="{FF2B5EF4-FFF2-40B4-BE49-F238E27FC236}">
                <a16:creationId xmlns:a16="http://schemas.microsoft.com/office/drawing/2014/main" id="{FC31F6A2-AA75-5C5C-8AEC-DC2B812D5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4851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256" name="Text Box 64">
            <a:extLst>
              <a:ext uri="{FF2B5EF4-FFF2-40B4-BE49-F238E27FC236}">
                <a16:creationId xmlns:a16="http://schemas.microsoft.com/office/drawing/2014/main" id="{614B538B-951F-697B-15AC-3BB4830D0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0927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8258" name="Text Box 66">
            <a:extLst>
              <a:ext uri="{FF2B5EF4-FFF2-40B4-BE49-F238E27FC236}">
                <a16:creationId xmlns:a16="http://schemas.microsoft.com/office/drawing/2014/main" id="{C05769F1-EEE4-4CFA-C97B-404620384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0" y="4419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259" name="Text Box 67">
            <a:extLst>
              <a:ext uri="{FF2B5EF4-FFF2-40B4-BE49-F238E27FC236}">
                <a16:creationId xmlns:a16="http://schemas.microsoft.com/office/drawing/2014/main" id="{AEB64A04-8B0E-9E67-BE12-E1CD4A123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0" y="46863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260" name="Text Box 68">
            <a:extLst>
              <a:ext uri="{FF2B5EF4-FFF2-40B4-BE49-F238E27FC236}">
                <a16:creationId xmlns:a16="http://schemas.microsoft.com/office/drawing/2014/main" id="{6FD883E0-A0D0-C328-B6E3-CD378E952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953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8261" name="Text Box 69">
            <a:extLst>
              <a:ext uri="{FF2B5EF4-FFF2-40B4-BE49-F238E27FC236}">
                <a16:creationId xmlns:a16="http://schemas.microsoft.com/office/drawing/2014/main" id="{9A3E021D-D065-CC4B-7574-537ACEFB8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191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Text Box 11">
            <a:extLst>
              <a:ext uri="{FF2B5EF4-FFF2-40B4-BE49-F238E27FC236}">
                <a16:creationId xmlns:a16="http://schemas.microsoft.com/office/drawing/2014/main" id="{F2EC7A0B-9A78-AE63-ECC9-953911121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3505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the third suffix (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ab$)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233" name="Oval 17">
            <a:extLst>
              <a:ext uri="{FF2B5EF4-FFF2-40B4-BE49-F238E27FC236}">
                <a16:creationId xmlns:a16="http://schemas.microsoft.com/office/drawing/2014/main" id="{828892F4-42D9-E52A-A6B3-55538B636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858838"/>
            <a:ext cx="338137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AutoShape 18">
            <a:extLst>
              <a:ext uri="{FF2B5EF4-FFF2-40B4-BE49-F238E27FC236}">
                <a16:creationId xmlns:a16="http://schemas.microsoft.com/office/drawing/2014/main" id="{150A8C80-B081-D2BA-BADD-6ED9D716F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3066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35" name="AutoShape 19">
            <a:extLst>
              <a:ext uri="{FF2B5EF4-FFF2-40B4-BE49-F238E27FC236}">
                <a16:creationId xmlns:a16="http://schemas.microsoft.com/office/drawing/2014/main" id="{119CEAF3-709D-788A-C96A-158B28666770}"/>
              </a:ext>
            </a:extLst>
          </p:cNvPr>
          <p:cNvCxnSpPr>
            <a:cxnSpLocks noChangeShapeType="1"/>
            <a:stCxn id="9233" idx="3"/>
            <a:endCxn id="9234" idx="0"/>
          </p:cNvCxnSpPr>
          <p:nvPr/>
        </p:nvCxnSpPr>
        <p:spPr bwMode="auto">
          <a:xfrm flipH="1">
            <a:off x="5087938" y="1147763"/>
            <a:ext cx="414337" cy="1158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6" name="AutoShape 20">
            <a:extLst>
              <a:ext uri="{FF2B5EF4-FFF2-40B4-BE49-F238E27FC236}">
                <a16:creationId xmlns:a16="http://schemas.microsoft.com/office/drawing/2014/main" id="{62C7CB61-DF03-9300-8C14-D8DBDDF9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2286000"/>
            <a:ext cx="420687" cy="284163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37" name="AutoShape 21">
            <a:extLst>
              <a:ext uri="{FF2B5EF4-FFF2-40B4-BE49-F238E27FC236}">
                <a16:creationId xmlns:a16="http://schemas.microsoft.com/office/drawing/2014/main" id="{774C1D9E-8C56-302C-3923-AE8548B9AA64}"/>
              </a:ext>
            </a:extLst>
          </p:cNvPr>
          <p:cNvCxnSpPr>
            <a:cxnSpLocks noChangeShapeType="1"/>
            <a:stCxn id="9233" idx="5"/>
            <a:endCxn id="9236" idx="0"/>
          </p:cNvCxnSpPr>
          <p:nvPr/>
        </p:nvCxnSpPr>
        <p:spPr bwMode="auto">
          <a:xfrm>
            <a:off x="5741988" y="1147763"/>
            <a:ext cx="525462" cy="1138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8" name="Text Box 22">
            <a:extLst>
              <a:ext uri="{FF2B5EF4-FFF2-40B4-BE49-F238E27FC236}">
                <a16:creationId xmlns:a16="http://schemas.microsoft.com/office/drawing/2014/main" id="{F275A108-79AB-BF35-D644-47C544227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100" y="9779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239" name="Text Box 23">
            <a:extLst>
              <a:ext uri="{FF2B5EF4-FFF2-40B4-BE49-F238E27FC236}">
                <a16:creationId xmlns:a16="http://schemas.microsoft.com/office/drawing/2014/main" id="{C954B78E-654D-F5E9-23C2-A981253FF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219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240" name="Text Box 24">
            <a:extLst>
              <a:ext uri="{FF2B5EF4-FFF2-40B4-BE49-F238E27FC236}">
                <a16:creationId xmlns:a16="http://schemas.microsoft.com/office/drawing/2014/main" id="{964F6614-D7B1-9DA0-38E6-53E120E8A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447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241" name="Text Box 25">
            <a:extLst>
              <a:ext uri="{FF2B5EF4-FFF2-40B4-BE49-F238E27FC236}">
                <a16:creationId xmlns:a16="http://schemas.microsoft.com/office/drawing/2014/main" id="{478F392F-A3F7-EF87-1F7F-07F8E8A54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1651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242" name="Text Box 26">
            <a:extLst>
              <a:ext uri="{FF2B5EF4-FFF2-40B4-BE49-F238E27FC236}">
                <a16:creationId xmlns:a16="http://schemas.microsoft.com/office/drawing/2014/main" id="{A90D4AD5-5E1E-0A56-CB2F-12189A27A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8923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9243" name="Text Box 27">
            <a:extLst>
              <a:ext uri="{FF2B5EF4-FFF2-40B4-BE49-F238E27FC236}">
                <a16:creationId xmlns:a16="http://schemas.microsoft.com/office/drawing/2014/main" id="{E5C99A05-0641-6DCB-7D13-2BECB5CE2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800" y="1219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244" name="Text Box 28">
            <a:extLst>
              <a:ext uri="{FF2B5EF4-FFF2-40B4-BE49-F238E27FC236}">
                <a16:creationId xmlns:a16="http://schemas.microsoft.com/office/drawing/2014/main" id="{1BE43486-7402-6F3A-AF69-BFB832E0A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400" y="14859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245" name="Text Box 29">
            <a:extLst>
              <a:ext uri="{FF2B5EF4-FFF2-40B4-BE49-F238E27FC236}">
                <a16:creationId xmlns:a16="http://schemas.microsoft.com/office/drawing/2014/main" id="{419FD880-FC1B-F74D-B508-446CAA4A2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752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9246" name="Text Box 30">
            <a:extLst>
              <a:ext uri="{FF2B5EF4-FFF2-40B4-BE49-F238E27FC236}">
                <a16:creationId xmlns:a16="http://schemas.microsoft.com/office/drawing/2014/main" id="{4DCD56E7-8A79-CBFF-1BED-25CD1A862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990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247" name="Oval 31">
            <a:extLst>
              <a:ext uri="{FF2B5EF4-FFF2-40B4-BE49-F238E27FC236}">
                <a16:creationId xmlns:a16="http://schemas.microsoft.com/office/drawing/2014/main" id="{2E8DCA34-4B0B-1ECC-ADDB-6B0F12C66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3429000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AutoShape 32">
            <a:extLst>
              <a:ext uri="{FF2B5EF4-FFF2-40B4-BE49-F238E27FC236}">
                <a16:creationId xmlns:a16="http://schemas.microsoft.com/office/drawing/2014/main" id="{69EB7F08-DF85-1389-7041-1FAEE1256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583238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AutoShape 34">
            <a:extLst>
              <a:ext uri="{FF2B5EF4-FFF2-40B4-BE49-F238E27FC236}">
                <a16:creationId xmlns:a16="http://schemas.microsoft.com/office/drawing/2014/main" id="{30B0F897-5159-2706-805E-0F767DFF1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313" y="4856163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51" name="AutoShape 35">
            <a:extLst>
              <a:ext uri="{FF2B5EF4-FFF2-40B4-BE49-F238E27FC236}">
                <a16:creationId xmlns:a16="http://schemas.microsoft.com/office/drawing/2014/main" id="{CC550441-9266-202E-766B-473F478B543A}"/>
              </a:ext>
            </a:extLst>
          </p:cNvPr>
          <p:cNvCxnSpPr>
            <a:cxnSpLocks noChangeShapeType="1"/>
            <a:stCxn id="9247" idx="5"/>
            <a:endCxn id="9250" idx="0"/>
          </p:cNvCxnSpPr>
          <p:nvPr/>
        </p:nvCxnSpPr>
        <p:spPr bwMode="auto">
          <a:xfrm>
            <a:off x="5741988" y="3717925"/>
            <a:ext cx="525462" cy="1138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52" name="Text Box 36">
            <a:extLst>
              <a:ext uri="{FF2B5EF4-FFF2-40B4-BE49-F238E27FC236}">
                <a16:creationId xmlns:a16="http://schemas.microsoft.com/office/drawing/2014/main" id="{80E375EC-F50F-66C2-4013-7A5DFEDE1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100" y="35480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253" name="Text Box 37">
            <a:extLst>
              <a:ext uri="{FF2B5EF4-FFF2-40B4-BE49-F238E27FC236}">
                <a16:creationId xmlns:a16="http://schemas.microsoft.com/office/drawing/2014/main" id="{8C50EE78-1DFE-6256-244D-0209B4DE4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7893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254" name="Text Box 38">
            <a:extLst>
              <a:ext uri="{FF2B5EF4-FFF2-40B4-BE49-F238E27FC236}">
                <a16:creationId xmlns:a16="http://schemas.microsoft.com/office/drawing/2014/main" id="{098B8DD8-D02F-BA94-2D60-F6A86463F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4597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255" name="Text Box 39">
            <a:extLst>
              <a:ext uri="{FF2B5EF4-FFF2-40B4-BE49-F238E27FC236}">
                <a16:creationId xmlns:a16="http://schemas.microsoft.com/office/drawing/2014/main" id="{DBB37F8A-75FA-5F03-D3BF-85B8A3109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48641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256" name="Text Box 40">
            <a:extLst>
              <a:ext uri="{FF2B5EF4-FFF2-40B4-BE49-F238E27FC236}">
                <a16:creationId xmlns:a16="http://schemas.microsoft.com/office/drawing/2014/main" id="{BB951239-9164-1F17-2A23-20B2F7E59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105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9257" name="Text Box 41">
            <a:extLst>
              <a:ext uri="{FF2B5EF4-FFF2-40B4-BE49-F238E27FC236}">
                <a16:creationId xmlns:a16="http://schemas.microsoft.com/office/drawing/2014/main" id="{006641D2-C70F-2284-32CA-D5E316133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800" y="37893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258" name="Text Box 42">
            <a:extLst>
              <a:ext uri="{FF2B5EF4-FFF2-40B4-BE49-F238E27FC236}">
                <a16:creationId xmlns:a16="http://schemas.microsoft.com/office/drawing/2014/main" id="{D235EB0B-245E-57E4-16D3-C12D08FBD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400" y="40560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259" name="Text Box 43">
            <a:extLst>
              <a:ext uri="{FF2B5EF4-FFF2-40B4-BE49-F238E27FC236}">
                <a16:creationId xmlns:a16="http://schemas.microsoft.com/office/drawing/2014/main" id="{DA090079-6F1C-EF38-5ED8-1190D198A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3227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9260" name="Text Box 44">
            <a:extLst>
              <a:ext uri="{FF2B5EF4-FFF2-40B4-BE49-F238E27FC236}">
                <a16:creationId xmlns:a16="http://schemas.microsoft.com/office/drawing/2014/main" id="{CDEB592F-294C-0FE0-23E2-00D16624A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5607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261" name="Oval 45">
            <a:extLst>
              <a:ext uri="{FF2B5EF4-FFF2-40B4-BE49-F238E27FC236}">
                <a16:creationId xmlns:a16="http://schemas.microsoft.com/office/drawing/2014/main" id="{FE1F1EF3-D66F-FFFD-DA74-61AC9A5FB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386263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62" name="AutoShape 46">
            <a:extLst>
              <a:ext uri="{FF2B5EF4-FFF2-40B4-BE49-F238E27FC236}">
                <a16:creationId xmlns:a16="http://schemas.microsoft.com/office/drawing/2014/main" id="{702DEEF5-427A-5751-9B78-BE9745F43B9C}"/>
              </a:ext>
            </a:extLst>
          </p:cNvPr>
          <p:cNvCxnSpPr>
            <a:cxnSpLocks noChangeShapeType="1"/>
            <a:stCxn id="9247" idx="3"/>
            <a:endCxn id="9261" idx="0"/>
          </p:cNvCxnSpPr>
          <p:nvPr/>
        </p:nvCxnSpPr>
        <p:spPr bwMode="auto">
          <a:xfrm flipH="1">
            <a:off x="5199063" y="3717925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63" name="AutoShape 47">
            <a:extLst>
              <a:ext uri="{FF2B5EF4-FFF2-40B4-BE49-F238E27FC236}">
                <a16:creationId xmlns:a16="http://schemas.microsoft.com/office/drawing/2014/main" id="{1CDBA7DA-11A0-6F02-D3B9-A50DAD57EA95}"/>
              </a:ext>
            </a:extLst>
          </p:cNvPr>
          <p:cNvCxnSpPr>
            <a:cxnSpLocks noChangeShapeType="1"/>
            <a:stCxn id="9261" idx="3"/>
            <a:endCxn id="9248" idx="0"/>
          </p:cNvCxnSpPr>
          <p:nvPr/>
        </p:nvCxnSpPr>
        <p:spPr bwMode="auto">
          <a:xfrm flipH="1">
            <a:off x="4859338" y="4675188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64" name="AutoShape 48">
            <a:extLst>
              <a:ext uri="{FF2B5EF4-FFF2-40B4-BE49-F238E27FC236}">
                <a16:creationId xmlns:a16="http://schemas.microsoft.com/office/drawing/2014/main" id="{49B4D84B-C869-BD07-CA33-EA7C8A8A8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313" y="5202238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65" name="AutoShape 49">
            <a:extLst>
              <a:ext uri="{FF2B5EF4-FFF2-40B4-BE49-F238E27FC236}">
                <a16:creationId xmlns:a16="http://schemas.microsoft.com/office/drawing/2014/main" id="{C0D52FC3-A2A0-5B7C-915E-96539809ED90}"/>
              </a:ext>
            </a:extLst>
          </p:cNvPr>
          <p:cNvCxnSpPr>
            <a:cxnSpLocks noChangeShapeType="1"/>
            <a:stCxn id="9261" idx="5"/>
            <a:endCxn id="9264" idx="0"/>
          </p:cNvCxnSpPr>
          <p:nvPr/>
        </p:nvCxnSpPr>
        <p:spPr bwMode="auto">
          <a:xfrm>
            <a:off x="5318125" y="4675188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66" name="Text Box 50">
            <a:extLst>
              <a:ext uri="{FF2B5EF4-FFF2-40B4-BE49-F238E27FC236}">
                <a16:creationId xmlns:a16="http://schemas.microsoft.com/office/drawing/2014/main" id="{EF565621-D6E3-5DEE-B204-9132E59A9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48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C17A07EE-4EDC-A1F8-38B7-D9ADF6EAF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45" y="4227611"/>
            <a:ext cx="42619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the next largest suffix (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b$)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257" name="Oval 17">
            <a:extLst>
              <a:ext uri="{FF2B5EF4-FFF2-40B4-BE49-F238E27FC236}">
                <a16:creationId xmlns:a16="http://schemas.microsoft.com/office/drawing/2014/main" id="{162ADC0B-8A75-3D25-3814-01613217D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1153" y="1032642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AutoShape 18">
            <a:extLst>
              <a:ext uri="{FF2B5EF4-FFF2-40B4-BE49-F238E27FC236}">
                <a16:creationId xmlns:a16="http://schemas.microsoft.com/office/drawing/2014/main" id="{B6965E21-1989-CAE4-318D-F6EA2C43B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290" y="3186880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AutoShape 19">
            <a:extLst>
              <a:ext uri="{FF2B5EF4-FFF2-40B4-BE49-F238E27FC236}">
                <a16:creationId xmlns:a16="http://schemas.microsoft.com/office/drawing/2014/main" id="{56A9A328-D521-39D0-D6B4-68E17871B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4403" y="2459805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60" name="AutoShape 20">
            <a:extLst>
              <a:ext uri="{FF2B5EF4-FFF2-40B4-BE49-F238E27FC236}">
                <a16:creationId xmlns:a16="http://schemas.microsoft.com/office/drawing/2014/main" id="{8EE25E30-9080-32DC-77AE-69DEAC3CE3D5}"/>
              </a:ext>
            </a:extLst>
          </p:cNvPr>
          <p:cNvCxnSpPr>
            <a:cxnSpLocks noChangeShapeType="1"/>
            <a:stCxn id="10257" idx="5"/>
            <a:endCxn id="10259" idx="0"/>
          </p:cNvCxnSpPr>
          <p:nvPr/>
        </p:nvCxnSpPr>
        <p:spPr bwMode="auto">
          <a:xfrm>
            <a:off x="5960078" y="1321567"/>
            <a:ext cx="525462" cy="1138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1" name="Text Box 21">
            <a:extLst>
              <a:ext uri="{FF2B5EF4-FFF2-40B4-BE49-F238E27FC236}">
                <a16:creationId xmlns:a16="http://schemas.microsoft.com/office/drawing/2014/main" id="{8B8357D4-E19D-0E63-0D44-EA41F35F4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190" y="115170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262" name="Text Box 22">
            <a:extLst>
              <a:ext uri="{FF2B5EF4-FFF2-40B4-BE49-F238E27FC236}">
                <a16:creationId xmlns:a16="http://schemas.microsoft.com/office/drawing/2014/main" id="{A5FE5B27-91FE-9998-AFAE-B2E430FB1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7290" y="139300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263" name="Text Box 23">
            <a:extLst>
              <a:ext uri="{FF2B5EF4-FFF2-40B4-BE49-F238E27FC236}">
                <a16:creationId xmlns:a16="http://schemas.microsoft.com/office/drawing/2014/main" id="{9BE200C4-C8B4-AC77-FE04-ED482D8D4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890" y="220104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264" name="Text Box 24">
            <a:extLst>
              <a:ext uri="{FF2B5EF4-FFF2-40B4-BE49-F238E27FC236}">
                <a16:creationId xmlns:a16="http://schemas.microsoft.com/office/drawing/2014/main" id="{4D5DF9C7-11D1-E19B-DED4-8F95286E2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990" y="246774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265" name="Text Box 25">
            <a:extLst>
              <a:ext uri="{FF2B5EF4-FFF2-40B4-BE49-F238E27FC236}">
                <a16:creationId xmlns:a16="http://schemas.microsoft.com/office/drawing/2014/main" id="{FF4F7EE6-9707-3655-438A-68AC29CE3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090" y="270904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0266" name="Text Box 26">
            <a:extLst>
              <a:ext uri="{FF2B5EF4-FFF2-40B4-BE49-F238E27FC236}">
                <a16:creationId xmlns:a16="http://schemas.microsoft.com/office/drawing/2014/main" id="{A38C442B-4FDB-30DB-1963-7E96CEB33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890" y="139300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267" name="Text Box 27">
            <a:extLst>
              <a:ext uri="{FF2B5EF4-FFF2-40B4-BE49-F238E27FC236}">
                <a16:creationId xmlns:a16="http://schemas.microsoft.com/office/drawing/2014/main" id="{3EFB6B10-7D6F-E7A0-FFDF-7B5327100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490" y="165970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268" name="Text Box 28">
            <a:extLst>
              <a:ext uri="{FF2B5EF4-FFF2-40B4-BE49-F238E27FC236}">
                <a16:creationId xmlns:a16="http://schemas.microsoft.com/office/drawing/2014/main" id="{5C4A5212-A07D-C427-A2F1-19D486CE7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4090" y="192640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0269" name="Text Box 29">
            <a:extLst>
              <a:ext uri="{FF2B5EF4-FFF2-40B4-BE49-F238E27FC236}">
                <a16:creationId xmlns:a16="http://schemas.microsoft.com/office/drawing/2014/main" id="{5E55E6EF-245A-18FF-ABD9-03A58BE7C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9290" y="116440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270" name="Oval 30">
            <a:extLst>
              <a:ext uri="{FF2B5EF4-FFF2-40B4-BE49-F238E27FC236}">
                <a16:creationId xmlns:a16="http://schemas.microsoft.com/office/drawing/2014/main" id="{1E00A494-31D2-9DCC-4B0D-3AA0B0C2F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290" y="1989905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71" name="AutoShape 31">
            <a:extLst>
              <a:ext uri="{FF2B5EF4-FFF2-40B4-BE49-F238E27FC236}">
                <a16:creationId xmlns:a16="http://schemas.microsoft.com/office/drawing/2014/main" id="{CFCA69BE-6210-0474-2530-CC61228FF62A}"/>
              </a:ext>
            </a:extLst>
          </p:cNvPr>
          <p:cNvCxnSpPr>
            <a:cxnSpLocks noChangeShapeType="1"/>
            <a:stCxn id="10257" idx="3"/>
            <a:endCxn id="10270" idx="0"/>
          </p:cNvCxnSpPr>
          <p:nvPr/>
        </p:nvCxnSpPr>
        <p:spPr bwMode="auto">
          <a:xfrm flipH="1">
            <a:off x="5417153" y="1321567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72" name="AutoShape 32">
            <a:extLst>
              <a:ext uri="{FF2B5EF4-FFF2-40B4-BE49-F238E27FC236}">
                <a16:creationId xmlns:a16="http://schemas.microsoft.com/office/drawing/2014/main" id="{B98525A8-9704-6D08-8BB4-3FED73EA5BEC}"/>
              </a:ext>
            </a:extLst>
          </p:cNvPr>
          <p:cNvCxnSpPr>
            <a:cxnSpLocks noChangeShapeType="1"/>
            <a:stCxn id="10270" idx="3"/>
            <a:endCxn id="10258" idx="0"/>
          </p:cNvCxnSpPr>
          <p:nvPr/>
        </p:nvCxnSpPr>
        <p:spPr bwMode="auto">
          <a:xfrm flipH="1">
            <a:off x="5077428" y="2278830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3" name="AutoShape 33">
            <a:extLst>
              <a:ext uri="{FF2B5EF4-FFF2-40B4-BE49-F238E27FC236}">
                <a16:creationId xmlns:a16="http://schemas.microsoft.com/office/drawing/2014/main" id="{10A4036E-C812-B1DF-753B-AB9A95A0A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2403" y="2805880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74" name="AutoShape 34">
            <a:extLst>
              <a:ext uri="{FF2B5EF4-FFF2-40B4-BE49-F238E27FC236}">
                <a16:creationId xmlns:a16="http://schemas.microsoft.com/office/drawing/2014/main" id="{343DB080-3CEE-41B4-E477-2245652E2E99}"/>
              </a:ext>
            </a:extLst>
          </p:cNvPr>
          <p:cNvCxnSpPr>
            <a:cxnSpLocks noChangeShapeType="1"/>
            <a:stCxn id="10270" idx="5"/>
            <a:endCxn id="10273" idx="0"/>
          </p:cNvCxnSpPr>
          <p:nvPr/>
        </p:nvCxnSpPr>
        <p:spPr bwMode="auto">
          <a:xfrm>
            <a:off x="5536215" y="2278830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5" name="Text Box 35">
            <a:extLst>
              <a:ext uri="{FF2B5EF4-FFF2-40B4-BE49-F238E27FC236}">
                <a16:creationId xmlns:a16="http://schemas.microsoft.com/office/drawing/2014/main" id="{4AC34BBB-249D-3E64-193E-B92C220E3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290" y="225184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0276" name="Oval 36">
            <a:extLst>
              <a:ext uri="{FF2B5EF4-FFF2-40B4-BE49-F238E27FC236}">
                <a16:creationId xmlns:a16="http://schemas.microsoft.com/office/drawing/2014/main" id="{68BC4F7B-9644-3A41-F17A-A780D95D9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953" y="4233042"/>
            <a:ext cx="338137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AutoShape 37">
            <a:extLst>
              <a:ext uri="{FF2B5EF4-FFF2-40B4-BE49-F238E27FC236}">
                <a16:creationId xmlns:a16="http://schemas.microsoft.com/office/drawing/2014/main" id="{6C826843-8C7C-1909-32EC-486597975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0090" y="6387280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AutoShape 38">
            <a:extLst>
              <a:ext uri="{FF2B5EF4-FFF2-40B4-BE49-F238E27FC236}">
                <a16:creationId xmlns:a16="http://schemas.microsoft.com/office/drawing/2014/main" id="{C8A39104-369E-90DE-BBC4-110DE9D86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003" y="6234880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Text Box 40">
            <a:extLst>
              <a:ext uri="{FF2B5EF4-FFF2-40B4-BE49-F238E27FC236}">
                <a16:creationId xmlns:a16="http://schemas.microsoft.com/office/drawing/2014/main" id="{5F963849-EE46-9820-4FCF-8F0A21E75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990" y="435210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281" name="Text Box 41">
            <a:extLst>
              <a:ext uri="{FF2B5EF4-FFF2-40B4-BE49-F238E27FC236}">
                <a16:creationId xmlns:a16="http://schemas.microsoft.com/office/drawing/2014/main" id="{C5513B26-C9FB-30E8-8D4F-98DB5F9F1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090" y="459340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282" name="Text Box 42">
            <a:extLst>
              <a:ext uri="{FF2B5EF4-FFF2-40B4-BE49-F238E27FC236}">
                <a16:creationId xmlns:a16="http://schemas.microsoft.com/office/drawing/2014/main" id="{91ABE775-73D6-6F91-C665-53B36DC53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1690" y="540144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283" name="Text Box 43">
            <a:extLst>
              <a:ext uri="{FF2B5EF4-FFF2-40B4-BE49-F238E27FC236}">
                <a16:creationId xmlns:a16="http://schemas.microsoft.com/office/drawing/2014/main" id="{47B43CBA-7BE7-E335-5A26-63A4BE694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790" y="566814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284" name="Text Box 44">
            <a:extLst>
              <a:ext uri="{FF2B5EF4-FFF2-40B4-BE49-F238E27FC236}">
                <a16:creationId xmlns:a16="http://schemas.microsoft.com/office/drawing/2014/main" id="{A2FE8D9E-DA13-5937-E3EE-81B84E0FF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3890" y="590944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0285" name="Text Box 45">
            <a:extLst>
              <a:ext uri="{FF2B5EF4-FFF2-40B4-BE49-F238E27FC236}">
                <a16:creationId xmlns:a16="http://schemas.microsoft.com/office/drawing/2014/main" id="{0643D6E4-85B7-A53F-E5E0-C3B905CE3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0290" y="514744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286" name="Text Box 46">
            <a:extLst>
              <a:ext uri="{FF2B5EF4-FFF2-40B4-BE49-F238E27FC236}">
                <a16:creationId xmlns:a16="http://schemas.microsoft.com/office/drawing/2014/main" id="{BA982882-1619-45F0-3D86-FCAE2D7C4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6490" y="545224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287" name="Text Box 47">
            <a:extLst>
              <a:ext uri="{FF2B5EF4-FFF2-40B4-BE49-F238E27FC236}">
                <a16:creationId xmlns:a16="http://schemas.microsoft.com/office/drawing/2014/main" id="{2C44A2BB-F456-6BFB-0BAF-30233312C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890" y="568084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0288" name="Text Box 48">
            <a:extLst>
              <a:ext uri="{FF2B5EF4-FFF2-40B4-BE49-F238E27FC236}">
                <a16:creationId xmlns:a16="http://schemas.microsoft.com/office/drawing/2014/main" id="{C645B62E-5C20-4540-21DD-AB8393C56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9290" y="436480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0289" name="Oval 49">
            <a:extLst>
              <a:ext uri="{FF2B5EF4-FFF2-40B4-BE49-F238E27FC236}">
                <a16:creationId xmlns:a16="http://schemas.microsoft.com/office/drawing/2014/main" id="{78B46BE4-D6EB-F512-35D9-2555DCD54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090" y="5190305"/>
            <a:ext cx="338138" cy="33813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90" name="AutoShape 50">
            <a:extLst>
              <a:ext uri="{FF2B5EF4-FFF2-40B4-BE49-F238E27FC236}">
                <a16:creationId xmlns:a16="http://schemas.microsoft.com/office/drawing/2014/main" id="{B7E0B4A1-0846-7592-9E09-6FBBE5CFB920}"/>
              </a:ext>
            </a:extLst>
          </p:cNvPr>
          <p:cNvCxnSpPr>
            <a:cxnSpLocks noChangeShapeType="1"/>
            <a:stCxn id="10276" idx="3"/>
            <a:endCxn id="10289" idx="0"/>
          </p:cNvCxnSpPr>
          <p:nvPr/>
        </p:nvCxnSpPr>
        <p:spPr bwMode="auto">
          <a:xfrm flipH="1">
            <a:off x="5340953" y="4521967"/>
            <a:ext cx="303212" cy="668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91" name="AutoShape 51">
            <a:extLst>
              <a:ext uri="{FF2B5EF4-FFF2-40B4-BE49-F238E27FC236}">
                <a16:creationId xmlns:a16="http://schemas.microsoft.com/office/drawing/2014/main" id="{506E80CC-F82D-4F2F-333D-406FEBD77C3B}"/>
              </a:ext>
            </a:extLst>
          </p:cNvPr>
          <p:cNvCxnSpPr>
            <a:cxnSpLocks noChangeShapeType="1"/>
            <a:stCxn id="10289" idx="3"/>
            <a:endCxn id="10277" idx="0"/>
          </p:cNvCxnSpPr>
          <p:nvPr/>
        </p:nvCxnSpPr>
        <p:spPr bwMode="auto">
          <a:xfrm flipH="1">
            <a:off x="5001228" y="5479230"/>
            <a:ext cx="219075" cy="908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92" name="AutoShape 52">
            <a:extLst>
              <a:ext uri="{FF2B5EF4-FFF2-40B4-BE49-F238E27FC236}">
                <a16:creationId xmlns:a16="http://schemas.microsoft.com/office/drawing/2014/main" id="{D0A5C47D-765C-94B6-0B71-220467974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203" y="6006280"/>
            <a:ext cx="420687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93" name="AutoShape 53">
            <a:extLst>
              <a:ext uri="{FF2B5EF4-FFF2-40B4-BE49-F238E27FC236}">
                <a16:creationId xmlns:a16="http://schemas.microsoft.com/office/drawing/2014/main" id="{FCAF829B-9CA4-BCB6-EFED-A5865ED88B78}"/>
              </a:ext>
            </a:extLst>
          </p:cNvPr>
          <p:cNvCxnSpPr>
            <a:cxnSpLocks noChangeShapeType="1"/>
            <a:stCxn id="10289" idx="5"/>
            <a:endCxn id="10292" idx="0"/>
          </p:cNvCxnSpPr>
          <p:nvPr/>
        </p:nvCxnSpPr>
        <p:spPr bwMode="auto">
          <a:xfrm>
            <a:off x="5460015" y="5479230"/>
            <a:ext cx="187325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94" name="Text Box 54">
            <a:extLst>
              <a:ext uri="{FF2B5EF4-FFF2-40B4-BE49-F238E27FC236}">
                <a16:creationId xmlns:a16="http://schemas.microsoft.com/office/drawing/2014/main" id="{A813E100-2894-4700-0248-8DD2330DF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2090" y="545224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p:sp>
        <p:nvSpPr>
          <p:cNvPr id="10295" name="Oval 55">
            <a:extLst>
              <a:ext uri="{FF2B5EF4-FFF2-40B4-BE49-F238E27FC236}">
                <a16:creationId xmlns:a16="http://schemas.microsoft.com/office/drawing/2014/main" id="{11EDA337-20B9-6E4B-7360-024120637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9290" y="4918842"/>
            <a:ext cx="338138" cy="3381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96" name="AutoShape 56">
            <a:extLst>
              <a:ext uri="{FF2B5EF4-FFF2-40B4-BE49-F238E27FC236}">
                <a16:creationId xmlns:a16="http://schemas.microsoft.com/office/drawing/2014/main" id="{19D19EA6-A996-67C2-7726-ADDD37E7AF1A}"/>
              </a:ext>
            </a:extLst>
          </p:cNvPr>
          <p:cNvCxnSpPr>
            <a:cxnSpLocks noChangeShapeType="1"/>
            <a:stCxn id="10276" idx="5"/>
            <a:endCxn id="10295" idx="0"/>
          </p:cNvCxnSpPr>
          <p:nvPr/>
        </p:nvCxnSpPr>
        <p:spPr bwMode="auto">
          <a:xfrm>
            <a:off x="5883878" y="4521967"/>
            <a:ext cx="295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97" name="AutoShape 57">
            <a:extLst>
              <a:ext uri="{FF2B5EF4-FFF2-40B4-BE49-F238E27FC236}">
                <a16:creationId xmlns:a16="http://schemas.microsoft.com/office/drawing/2014/main" id="{3978B160-FEB0-E339-9290-07780E4633A3}"/>
              </a:ext>
            </a:extLst>
          </p:cNvPr>
          <p:cNvCxnSpPr>
            <a:cxnSpLocks noChangeShapeType="1"/>
            <a:stCxn id="10295" idx="5"/>
            <a:endCxn id="10278" idx="0"/>
          </p:cNvCxnSpPr>
          <p:nvPr/>
        </p:nvCxnSpPr>
        <p:spPr bwMode="auto">
          <a:xfrm>
            <a:off x="6298215" y="5207767"/>
            <a:ext cx="415925" cy="1027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98" name="AutoShape 58">
            <a:extLst>
              <a:ext uri="{FF2B5EF4-FFF2-40B4-BE49-F238E27FC236}">
                <a16:creationId xmlns:a16="http://schemas.microsoft.com/office/drawing/2014/main" id="{411805A8-1730-9AC9-6E51-FA18D3968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090" y="5549080"/>
            <a:ext cx="420688" cy="284162"/>
          </a:xfrm>
          <a:prstGeom prst="roundRect">
            <a:avLst>
              <a:gd name="adj" fmla="val 2969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99" name="AutoShape 59">
            <a:extLst>
              <a:ext uri="{FF2B5EF4-FFF2-40B4-BE49-F238E27FC236}">
                <a16:creationId xmlns:a16="http://schemas.microsoft.com/office/drawing/2014/main" id="{2903283F-9776-D2F0-2ECD-13EA58BD9C09}"/>
              </a:ext>
            </a:extLst>
          </p:cNvPr>
          <p:cNvCxnSpPr>
            <a:cxnSpLocks noChangeShapeType="1"/>
            <a:stCxn id="10295" idx="6"/>
            <a:endCxn id="10298" idx="0"/>
          </p:cNvCxnSpPr>
          <p:nvPr/>
        </p:nvCxnSpPr>
        <p:spPr bwMode="auto">
          <a:xfrm>
            <a:off x="6347428" y="5088705"/>
            <a:ext cx="9398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00" name="Text Box 60">
            <a:extLst>
              <a:ext uri="{FF2B5EF4-FFF2-40B4-BE49-F238E27FC236}">
                <a16:creationId xmlns:a16="http://schemas.microsoft.com/office/drawing/2014/main" id="{DF354C0F-D5BC-3BDA-2AAF-05A3FF634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5090" y="4918842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ICTUREPATH" val="ART"/>
  <p:tag name="FORCE_OPTION" val="0"/>
  <p:tag name="ARTICULATE_REFERENCE_TYPE_2" val="0"/>
  <p:tag name="ARTICULATE_REFERENCE_TITLE_2" val="UCI Student Counseling Center"/>
  <p:tag name="ARTICULATE_REFERENCE_2" val="http://www.counseling.uci.edu/"/>
  <p:tag name="ARTICULATE_REFERENCE_TYPE_3" val="0"/>
  <p:tag name="ARTICULATE_REFERENCE_TITLE_3" val="UCI Faculty and Staff Counseling Center"/>
  <p:tag name="ARTICULATE_REFERENCE_3" val="http://snap.uci.edu/viewXmlFile.jsp?resourceID=224"/>
  <p:tag name="ARTICULATE_REFERENCE_TYPE_4" val="0"/>
  <p:tag name="ARTICULATE_REFERENCE_TITLE_4" val="Schedule a Workplace Violence Workshop for Your Department"/>
  <p:tag name="ARTICULATE_REFERENCE_4" val="http://snap.uci.edu/viewXmlFile.jsp?resourceID=1566"/>
  <p:tag name="ARTICULATE_REFERENCE_TYPE_5" val="0"/>
  <p:tag name="LOGO_PIC_2" val="C:\Documents and Settings\Bonni Frazee\Desktop\Articulate UCI Template\Articulate Template\Articulate logo.jpg"/>
  <p:tag name="PRESENTER_PIC_MODE" val="0"/>
  <p:tag name="LOGO_PIC_MODE" val="1"/>
  <p:tag name="PRESENTATION_TITLE" val="Workplace Violence"/>
  <p:tag name="PRESENTATION_DESC" val="version 4"/>
  <p:tag name="LMS_QUIZ_INSERT" val="1"/>
  <p:tag name="LMS_COMPLETION_TITLE" val="Change Title"/>
  <p:tag name="LMS_COMPLETION_ID" val="Change_Title"/>
  <p:tag name="LMS_COMPLETION_VERSION" val="1.0"/>
  <p:tag name="LMS_COMPLETION_DURATION" val="01:00:00"/>
  <p:tag name="LMS_COMPLETION_SCO_TITLE" val="Change Title"/>
  <p:tag name="LMS_COMPLETION_SCO_ID" val="Change_Title"/>
  <p:tag name="LMS_COMPLETION_THRESHOLD" val="3"/>
  <p:tag name="LMS_COMPLETION_METHOD" val="VIEW"/>
  <p:tag name="LMS_REPORTING" val="0"/>
  <p:tag name="LMS_DATA_SCORM" val="Yes"/>
  <p:tag name="PUBLISH_TITLE" val="Change Title"/>
  <p:tag name="ARTICULATE_PUBLISH_PATH" val="X:\eLearning_Sources\eLearning_other\UCI_eLearning\elearning Creation\Published"/>
  <p:tag name="ARTICULATE_LOGO" val="UCI_logo.jpg"/>
  <p:tag name="ARTICULATE_PRESENTER" val="(None selected)"/>
  <p:tag name="ARTICULATE_LMS" val="0"/>
  <p:tag name="LMS_PUBLISH" val="Yes"/>
  <p:tag name="LMS_PROTOCOL_METHOD" val="SCORM"/>
  <p:tag name="LMS_PROTOCOL_VERSION" val="1.2"/>
  <p:tag name="ARTICULATE_TEMPLATE" val="UCI White"/>
  <p:tag name="PLAYERLOGOHEIGHT" val="41"/>
  <p:tag name="PLAYERLOGOWIDTH" val="244"/>
  <p:tag name="LASTPUBLISHED" val="X:\eLearning_Sources\eLearning_other\UCI_eLearning\elearning Creation\CoursePrep\Published\Course Preparation\player.html"/>
  <p:tag name="ARTICULATE_REFERENCE_COUNT" val="1"/>
  <p:tag name="ARTICULATE_REFERENCE_TYPE_1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23.968"/>
</p:tagLst>
</file>

<file path=ppt/theme/theme1.xml><?xml version="1.0" encoding="utf-8"?>
<a:theme xmlns:a="http://schemas.openxmlformats.org/drawingml/2006/main" name="UCI Master">
  <a:themeElements>
    <a:clrScheme name="UCI Master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UCI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03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032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UCI Mas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I Mast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I Mast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I Mast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I Mast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I Mast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I Mast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I Mast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I Mast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I Mast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I Mast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I Mast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</TotalTime>
  <Words>1052</Words>
  <Application>Microsoft Macintosh PowerPoint</Application>
  <PresentationFormat>On-screen Show (4:3)</PresentationFormat>
  <Paragraphs>386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Comic Sans MS</vt:lpstr>
      <vt:lpstr>Times New Roman</vt:lpstr>
      <vt:lpstr>Wingdings</vt:lpstr>
      <vt:lpstr>UCI Master</vt:lpstr>
      <vt:lpstr>Suffix Trees</vt:lpstr>
      <vt:lpstr>Trie</vt:lpstr>
      <vt:lpstr>Trie (Cont)</vt:lpstr>
      <vt:lpstr>Compressed Trie  </vt:lpstr>
      <vt:lpstr>Suffix tree  </vt:lpstr>
      <vt:lpstr>Suffix tree (Example)  </vt:lpstr>
      <vt:lpstr>Trivial algorithm to build a Suffix tree    </vt:lpstr>
      <vt:lpstr>PowerPoint Presentation</vt:lpstr>
      <vt:lpstr>PowerPoint Presentation</vt:lpstr>
      <vt:lpstr>PowerPoint Presentation</vt:lpstr>
      <vt:lpstr>PowerPoint Presentation</vt:lpstr>
      <vt:lpstr>Analysis</vt:lpstr>
      <vt:lpstr>The Naïve Algorithm in Practice</vt:lpstr>
      <vt:lpstr>What can we do with it ?</vt:lpstr>
      <vt:lpstr>Exact string matching</vt:lpstr>
      <vt:lpstr>PowerPoint Presentation</vt:lpstr>
      <vt:lpstr>So what can we do with it ?  </vt:lpstr>
      <vt:lpstr>Generalized suffix tree  </vt:lpstr>
      <vt:lpstr>Generalized suffix tree (Example)  </vt:lpstr>
      <vt:lpstr>PowerPoint Presentation</vt:lpstr>
      <vt:lpstr>PowerPoint Presentation</vt:lpstr>
    </vt:vector>
  </TitlesOfParts>
  <Manager/>
  <Company>University California Irvine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dc:description/>
  <cp:lastModifiedBy>Michael T Goodrich</cp:lastModifiedBy>
  <cp:revision>129</cp:revision>
  <dcterms:created xsi:type="dcterms:W3CDTF">2002-12-30T18:35:41Z</dcterms:created>
  <dcterms:modified xsi:type="dcterms:W3CDTF">2022-04-24T03:31:21Z</dcterms:modified>
</cp:coreProperties>
</file>