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258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30261"/>
            <a:ext cx="285750" cy="3051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0302" y="1308036"/>
            <a:ext cx="6843395" cy="945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925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6214" y="273430"/>
            <a:ext cx="113157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7292" y="1319212"/>
            <a:ext cx="6749415" cy="382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6122" y="2989535"/>
            <a:ext cx="2053722" cy="3411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5534" y="2867660"/>
            <a:ext cx="20821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542861"/>
            <a:ext cx="8196326" cy="8048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7793"/>
            <a:ext cx="77196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0" dirty="0"/>
              <a:t>Ready</a:t>
            </a:r>
            <a:r>
              <a:rPr sz="2750" spc="5" dirty="0"/>
              <a:t> </a:t>
            </a:r>
            <a:r>
              <a:rPr sz="2750" spc="30" dirty="0"/>
              <a:t>Queue</a:t>
            </a:r>
            <a:r>
              <a:rPr sz="2750" spc="-65" dirty="0"/>
              <a:t> </a:t>
            </a:r>
            <a:r>
              <a:rPr sz="2750" spc="30" dirty="0"/>
              <a:t>And</a:t>
            </a:r>
            <a:r>
              <a:rPr sz="2750" spc="10" dirty="0"/>
              <a:t> </a:t>
            </a:r>
            <a:r>
              <a:rPr sz="2750" spc="15" dirty="0"/>
              <a:t>Various</a:t>
            </a:r>
            <a:r>
              <a:rPr sz="2750" spc="85" dirty="0"/>
              <a:t> </a:t>
            </a:r>
            <a:r>
              <a:rPr sz="2750" spc="-30" dirty="0"/>
              <a:t>I/O</a:t>
            </a:r>
            <a:r>
              <a:rPr sz="2750" spc="140" dirty="0"/>
              <a:t> </a:t>
            </a:r>
            <a:r>
              <a:rPr sz="2750" spc="25" dirty="0"/>
              <a:t>Device</a:t>
            </a:r>
            <a:r>
              <a:rPr sz="2750" spc="10" dirty="0"/>
              <a:t> </a:t>
            </a:r>
            <a:r>
              <a:rPr sz="2750" spc="35" dirty="0"/>
              <a:t>Queues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2009775" y="1543050"/>
            <a:ext cx="5619750" cy="4848860"/>
            <a:chOff x="2009775" y="1543050"/>
            <a:chExt cx="5619750" cy="4848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7875" y="1581150"/>
              <a:ext cx="5543550" cy="4772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09775" y="1543049"/>
              <a:ext cx="5619750" cy="4848860"/>
            </a:xfrm>
            <a:custGeom>
              <a:avLst/>
              <a:gdLst/>
              <a:ahLst/>
              <a:cxnLst/>
              <a:rect l="l" t="t" r="r" b="b"/>
              <a:pathLst>
                <a:path w="5619750" h="4848860">
                  <a:moveTo>
                    <a:pt x="559435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810760"/>
                  </a:lnTo>
                  <a:lnTo>
                    <a:pt x="25400" y="4823460"/>
                  </a:lnTo>
                  <a:lnTo>
                    <a:pt x="5594350" y="4823460"/>
                  </a:lnTo>
                  <a:lnTo>
                    <a:pt x="5594350" y="4810760"/>
                  </a:lnTo>
                  <a:lnTo>
                    <a:pt x="38100" y="4810760"/>
                  </a:lnTo>
                  <a:lnTo>
                    <a:pt x="38100" y="38100"/>
                  </a:lnTo>
                  <a:lnTo>
                    <a:pt x="5581650" y="38100"/>
                  </a:lnTo>
                  <a:lnTo>
                    <a:pt x="5581650" y="4810125"/>
                  </a:lnTo>
                  <a:lnTo>
                    <a:pt x="5594350" y="4810125"/>
                  </a:lnTo>
                  <a:lnTo>
                    <a:pt x="5594350" y="38100"/>
                  </a:lnTo>
                  <a:lnTo>
                    <a:pt x="5594350" y="25400"/>
                  </a:lnTo>
                  <a:close/>
                </a:path>
                <a:path w="5619750" h="4848860">
                  <a:moveTo>
                    <a:pt x="561975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836160"/>
                  </a:lnTo>
                  <a:lnTo>
                    <a:pt x="0" y="4848860"/>
                  </a:lnTo>
                  <a:lnTo>
                    <a:pt x="5619750" y="4848860"/>
                  </a:lnTo>
                  <a:lnTo>
                    <a:pt x="5619750" y="4836160"/>
                  </a:lnTo>
                  <a:lnTo>
                    <a:pt x="12700" y="4836160"/>
                  </a:lnTo>
                  <a:lnTo>
                    <a:pt x="12700" y="12700"/>
                  </a:lnTo>
                  <a:lnTo>
                    <a:pt x="5607050" y="12700"/>
                  </a:lnTo>
                  <a:lnTo>
                    <a:pt x="5607050" y="4835525"/>
                  </a:lnTo>
                  <a:lnTo>
                    <a:pt x="5619750" y="4835537"/>
                  </a:lnTo>
                  <a:lnTo>
                    <a:pt x="5619750" y="12700"/>
                  </a:lnTo>
                  <a:lnTo>
                    <a:pt x="561975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4" y="552386"/>
            <a:ext cx="801535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889" y="678815"/>
            <a:ext cx="7485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Representation</a:t>
            </a:r>
            <a:r>
              <a:rPr spc="-16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15" dirty="0"/>
              <a:t>Process</a:t>
            </a:r>
            <a:r>
              <a:rPr spc="-204" dirty="0"/>
              <a:t> </a:t>
            </a:r>
            <a:r>
              <a:rPr spc="10" dirty="0"/>
              <a:t>Scheduling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14425" y="1838960"/>
            <a:ext cx="7305675" cy="4276090"/>
            <a:chOff x="1114425" y="1838960"/>
            <a:chExt cx="7305675" cy="42760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2525" y="1876425"/>
              <a:ext cx="7229475" cy="42005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4425" y="1838959"/>
              <a:ext cx="7305675" cy="4276090"/>
            </a:xfrm>
            <a:custGeom>
              <a:avLst/>
              <a:gdLst/>
              <a:ahLst/>
              <a:cxnLst/>
              <a:rect l="l" t="t" r="r" b="b"/>
              <a:pathLst>
                <a:path w="7305675" h="4276090">
                  <a:moveTo>
                    <a:pt x="7280275" y="25400"/>
                  </a:moveTo>
                  <a:lnTo>
                    <a:pt x="7267575" y="25400"/>
                  </a:lnTo>
                  <a:lnTo>
                    <a:pt x="7267575" y="38100"/>
                  </a:lnTo>
                  <a:lnTo>
                    <a:pt x="7267575" y="4237990"/>
                  </a:lnTo>
                  <a:lnTo>
                    <a:pt x="38100" y="4237990"/>
                  </a:lnTo>
                  <a:lnTo>
                    <a:pt x="38100" y="38100"/>
                  </a:lnTo>
                  <a:lnTo>
                    <a:pt x="7267575" y="38100"/>
                  </a:lnTo>
                  <a:lnTo>
                    <a:pt x="7267575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4237990"/>
                  </a:lnTo>
                  <a:lnTo>
                    <a:pt x="25400" y="4250690"/>
                  </a:lnTo>
                  <a:lnTo>
                    <a:pt x="7280275" y="4250690"/>
                  </a:lnTo>
                  <a:lnTo>
                    <a:pt x="7280275" y="4238002"/>
                  </a:lnTo>
                  <a:lnTo>
                    <a:pt x="7280275" y="38100"/>
                  </a:lnTo>
                  <a:lnTo>
                    <a:pt x="7280275" y="37465"/>
                  </a:lnTo>
                  <a:lnTo>
                    <a:pt x="7280275" y="25400"/>
                  </a:lnTo>
                  <a:close/>
                </a:path>
                <a:path w="7305675" h="4276090">
                  <a:moveTo>
                    <a:pt x="7305675" y="0"/>
                  </a:moveTo>
                  <a:lnTo>
                    <a:pt x="7292975" y="0"/>
                  </a:lnTo>
                  <a:lnTo>
                    <a:pt x="7292975" y="12700"/>
                  </a:lnTo>
                  <a:lnTo>
                    <a:pt x="7292975" y="4263390"/>
                  </a:lnTo>
                  <a:lnTo>
                    <a:pt x="12700" y="4263390"/>
                  </a:lnTo>
                  <a:lnTo>
                    <a:pt x="12700" y="12700"/>
                  </a:lnTo>
                  <a:lnTo>
                    <a:pt x="7292975" y="12700"/>
                  </a:lnTo>
                  <a:lnTo>
                    <a:pt x="729297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4263390"/>
                  </a:lnTo>
                  <a:lnTo>
                    <a:pt x="0" y="4276090"/>
                  </a:lnTo>
                  <a:lnTo>
                    <a:pt x="7305675" y="4276090"/>
                  </a:lnTo>
                  <a:lnTo>
                    <a:pt x="7305675" y="4263390"/>
                  </a:lnTo>
                  <a:lnTo>
                    <a:pt x="7305675" y="12700"/>
                  </a:lnTo>
                  <a:lnTo>
                    <a:pt x="7305675" y="12065"/>
                  </a:lnTo>
                  <a:lnTo>
                    <a:pt x="730567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175" y="380936"/>
            <a:ext cx="27766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1334" y="505460"/>
            <a:ext cx="22345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Schedulers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33436"/>
            <a:ext cx="266700" cy="2765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997" y="1320736"/>
            <a:ext cx="6678295" cy="12255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i="1" spc="-15" dirty="0">
                <a:latin typeface="Arial"/>
                <a:cs typeface="Arial"/>
              </a:rPr>
              <a:t>Long-term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scheduler</a:t>
            </a:r>
            <a:r>
              <a:rPr sz="1800" i="1" spc="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(or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job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scheduler)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 selects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should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brought</a:t>
            </a:r>
            <a:r>
              <a:rPr sz="1800" spc="-1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into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ready</a:t>
            </a:r>
            <a:r>
              <a:rPr sz="1800" spc="20" dirty="0">
                <a:latin typeface="Arial MT"/>
                <a:cs typeface="Arial MT"/>
              </a:rPr>
              <a:t> queue</a:t>
            </a:r>
            <a:endParaRPr sz="1800">
              <a:latin typeface="Arial MT"/>
              <a:cs typeface="Arial MT"/>
            </a:endParaRPr>
          </a:p>
          <a:p>
            <a:pPr marL="12700" marR="23495">
              <a:lnSpc>
                <a:spcPct val="100800"/>
              </a:lnSpc>
              <a:spcBef>
                <a:spcPts val="750"/>
              </a:spcBef>
            </a:pPr>
            <a:r>
              <a:rPr sz="1800" i="1" spc="-5" dirty="0">
                <a:latin typeface="Arial"/>
                <a:cs typeface="Arial"/>
              </a:rPr>
              <a:t>Short-term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scheduler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(or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CPU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scheduler)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50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ul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b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x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50" dirty="0">
                <a:latin typeface="Arial MT"/>
                <a:cs typeface="Arial MT"/>
              </a:rPr>
              <a:t>u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x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982152"/>
            <a:ext cx="266700" cy="2765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424" y="476186"/>
            <a:ext cx="416725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426" y="597535"/>
            <a:ext cx="36283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S</a:t>
            </a:r>
            <a:r>
              <a:rPr spc="15" dirty="0"/>
              <a:t>c</a:t>
            </a:r>
            <a:r>
              <a:rPr spc="-5" dirty="0"/>
              <a:t>h</a:t>
            </a:r>
            <a:r>
              <a:rPr spc="15" dirty="0"/>
              <a:t>e</a:t>
            </a:r>
            <a:r>
              <a:rPr spc="-5" dirty="0"/>
              <a:t>d</a:t>
            </a:r>
            <a:r>
              <a:rPr spc="-10" dirty="0"/>
              <a:t>u</a:t>
            </a:r>
            <a:r>
              <a:rPr spc="10" dirty="0"/>
              <a:t>le</a:t>
            </a:r>
            <a:r>
              <a:rPr spc="30" dirty="0"/>
              <a:t>r</a:t>
            </a:r>
            <a:r>
              <a:rPr spc="15" dirty="0"/>
              <a:t>s</a:t>
            </a:r>
            <a:r>
              <a:rPr spc="-215" dirty="0"/>
              <a:t> </a:t>
            </a:r>
            <a:r>
              <a:rPr spc="-20" dirty="0"/>
              <a:t>(</a:t>
            </a:r>
            <a:r>
              <a:rPr spc="20" dirty="0"/>
              <a:t>C</a:t>
            </a:r>
            <a:r>
              <a:rPr spc="-15" dirty="0"/>
              <a:t>o</a:t>
            </a:r>
            <a:r>
              <a:rPr spc="-10" dirty="0"/>
              <a:t>n</a:t>
            </a:r>
            <a:r>
              <a:rPr spc="-20" dirty="0"/>
              <a:t>t</a:t>
            </a:r>
            <a:r>
              <a:rPr spc="5" dirty="0"/>
              <a:t>.)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969452"/>
            <a:ext cx="266700" cy="2765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617723"/>
            <a:ext cx="266700" cy="276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989897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390836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038917"/>
            <a:ext cx="228600" cy="2384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9997" y="1308036"/>
            <a:ext cx="6678295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Short-term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scheduler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invoked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very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frequently</a:t>
            </a:r>
            <a:r>
              <a:rPr sz="1800" spc="-19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(milliseconds)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Arial MT"/>
                <a:cs typeface="Arial MT"/>
              </a:rPr>
              <a:t>(must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fast)</a:t>
            </a:r>
            <a:endParaRPr sz="1800">
              <a:latin typeface="Arial MT"/>
              <a:cs typeface="Arial MT"/>
            </a:endParaRPr>
          </a:p>
          <a:p>
            <a:pPr marL="12700" marR="677545">
              <a:lnSpc>
                <a:spcPct val="100800"/>
              </a:lnSpc>
              <a:spcBef>
                <a:spcPts val="750"/>
              </a:spcBef>
            </a:pPr>
            <a:r>
              <a:rPr sz="1800" dirty="0">
                <a:latin typeface="Arial MT"/>
                <a:cs typeface="Arial MT"/>
              </a:rPr>
              <a:t>Long-term </a:t>
            </a:r>
            <a:r>
              <a:rPr sz="1800" spc="10" dirty="0">
                <a:latin typeface="Arial MT"/>
                <a:cs typeface="Arial MT"/>
              </a:rPr>
              <a:t>scheduler </a:t>
            </a:r>
            <a:r>
              <a:rPr sz="1800" spc="-15" dirty="0">
                <a:latin typeface="Arial MT"/>
                <a:cs typeface="Arial MT"/>
              </a:rPr>
              <a:t>is </a:t>
            </a:r>
            <a:r>
              <a:rPr sz="1800" spc="-20" dirty="0">
                <a:latin typeface="Arial MT"/>
                <a:cs typeface="Arial MT"/>
              </a:rPr>
              <a:t>invoked </a:t>
            </a:r>
            <a:r>
              <a:rPr sz="1800" spc="-30" dirty="0">
                <a:latin typeface="Arial MT"/>
                <a:cs typeface="Arial MT"/>
              </a:rPr>
              <a:t>very </a:t>
            </a:r>
            <a:r>
              <a:rPr sz="1800" spc="15" dirty="0">
                <a:latin typeface="Arial MT"/>
                <a:cs typeface="Arial MT"/>
              </a:rPr>
              <a:t>infrequently </a:t>
            </a:r>
            <a:r>
              <a:rPr sz="1800" dirty="0">
                <a:latin typeface="Arial MT"/>
                <a:cs typeface="Arial MT"/>
              </a:rPr>
              <a:t>(seconds,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minutes)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(may</a:t>
            </a:r>
            <a:r>
              <a:rPr sz="1800" spc="20" dirty="0">
                <a:latin typeface="Arial MT"/>
                <a:cs typeface="Arial MT"/>
              </a:rPr>
              <a:t> be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slow)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10" dirty="0">
                <a:latin typeface="Arial MT"/>
                <a:cs typeface="Arial MT"/>
              </a:rPr>
              <a:t>long-term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scheduler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controls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i="1" spc="-20" dirty="0">
                <a:latin typeface="Arial"/>
                <a:cs typeface="Arial"/>
              </a:rPr>
              <a:t>degree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of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multiprogramming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10" dirty="0">
                <a:latin typeface="Arial MT"/>
                <a:cs typeface="Arial MT"/>
              </a:rPr>
              <a:t>Processes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described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either:</a:t>
            </a:r>
            <a:endParaRPr sz="1800">
              <a:latin typeface="Arial MT"/>
              <a:cs typeface="Arial MT"/>
            </a:endParaRPr>
          </a:p>
          <a:p>
            <a:pPr marL="412750" marR="796290">
              <a:lnSpc>
                <a:spcPct val="100800"/>
              </a:lnSpc>
              <a:spcBef>
                <a:spcPts val="675"/>
              </a:spcBef>
            </a:pPr>
            <a:r>
              <a:rPr sz="1800" spc="-15" dirty="0">
                <a:latin typeface="Arial MT"/>
                <a:cs typeface="Arial MT"/>
              </a:rPr>
              <a:t>I/O-</a:t>
            </a:r>
            <a:r>
              <a:rPr sz="1800" i="1" spc="-15" dirty="0">
                <a:latin typeface="Arial"/>
                <a:cs typeface="Arial"/>
              </a:rPr>
              <a:t>bound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process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spends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dirty="0">
                <a:latin typeface="Arial MT"/>
                <a:cs typeface="Arial MT"/>
              </a:rPr>
              <a:t> time </a:t>
            </a:r>
            <a:r>
              <a:rPr sz="1800" spc="5" dirty="0">
                <a:latin typeface="Arial MT"/>
                <a:cs typeface="Arial MT"/>
              </a:rPr>
              <a:t>doing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I/O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computations,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many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short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CPU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bursts</a:t>
            </a:r>
            <a:endParaRPr sz="1800">
              <a:latin typeface="Arial MT"/>
              <a:cs typeface="Arial MT"/>
            </a:endParaRPr>
          </a:p>
          <a:p>
            <a:pPr marL="412750" marR="10795">
              <a:lnSpc>
                <a:spcPct val="100899"/>
              </a:lnSpc>
              <a:spcBef>
                <a:spcPts val="750"/>
              </a:spcBef>
            </a:pPr>
            <a:r>
              <a:rPr sz="1800" i="1" spc="-20" dirty="0">
                <a:latin typeface="Arial"/>
                <a:cs typeface="Arial"/>
              </a:rPr>
              <a:t>CPU</a:t>
            </a:r>
            <a:r>
              <a:rPr sz="1800" spc="-20" dirty="0">
                <a:latin typeface="Arial MT"/>
                <a:cs typeface="Arial MT"/>
              </a:rPr>
              <a:t>-</a:t>
            </a:r>
            <a:r>
              <a:rPr sz="1800" i="1" spc="-20" dirty="0">
                <a:latin typeface="Arial"/>
                <a:cs typeface="Arial"/>
              </a:rPr>
              <a:t>bound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process</a:t>
            </a:r>
            <a:r>
              <a:rPr sz="1800" i="1" spc="9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spends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more</a:t>
            </a:r>
            <a:r>
              <a:rPr sz="1800" spc="-5" dirty="0">
                <a:latin typeface="Arial MT"/>
                <a:cs typeface="Arial MT"/>
              </a:rPr>
              <a:t> time </a:t>
            </a:r>
            <a:r>
              <a:rPr sz="1800" spc="5" dirty="0">
                <a:latin typeface="Arial MT"/>
                <a:cs typeface="Arial MT"/>
              </a:rPr>
              <a:t>doing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computations;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few </a:t>
            </a:r>
            <a:r>
              <a:rPr sz="1800" spc="-30" dirty="0">
                <a:latin typeface="Arial MT"/>
                <a:cs typeface="Arial MT"/>
              </a:rPr>
              <a:t>very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long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CPU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bursts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4" y="657161"/>
            <a:ext cx="77677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2177" y="783590"/>
            <a:ext cx="72339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Addition</a:t>
            </a:r>
            <a:r>
              <a:rPr spc="-10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25" dirty="0"/>
              <a:t>Medium</a:t>
            </a:r>
            <a:r>
              <a:rPr spc="-175" dirty="0"/>
              <a:t> </a:t>
            </a:r>
            <a:r>
              <a:rPr spc="35" dirty="0"/>
              <a:t>Term</a:t>
            </a:r>
            <a:r>
              <a:rPr spc="-175" dirty="0"/>
              <a:t> </a:t>
            </a:r>
            <a:r>
              <a:rPr spc="10" dirty="0"/>
              <a:t>Scheduling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85825" y="2162810"/>
            <a:ext cx="7905750" cy="2866390"/>
            <a:chOff x="885825" y="2162810"/>
            <a:chExt cx="7905750" cy="2866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25" y="2200275"/>
              <a:ext cx="7829550" cy="2790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5825" y="2162809"/>
              <a:ext cx="7905750" cy="2866390"/>
            </a:xfrm>
            <a:custGeom>
              <a:avLst/>
              <a:gdLst/>
              <a:ahLst/>
              <a:cxnLst/>
              <a:rect l="l" t="t" r="r" b="b"/>
              <a:pathLst>
                <a:path w="7905750" h="2866390">
                  <a:moveTo>
                    <a:pt x="7880350" y="25400"/>
                  </a:moveTo>
                  <a:lnTo>
                    <a:pt x="7867650" y="25400"/>
                  </a:lnTo>
                  <a:lnTo>
                    <a:pt x="7867650" y="38100"/>
                  </a:lnTo>
                  <a:lnTo>
                    <a:pt x="7867650" y="2828290"/>
                  </a:lnTo>
                  <a:lnTo>
                    <a:pt x="38100" y="2828290"/>
                  </a:lnTo>
                  <a:lnTo>
                    <a:pt x="38100" y="38100"/>
                  </a:lnTo>
                  <a:lnTo>
                    <a:pt x="7867650" y="38100"/>
                  </a:lnTo>
                  <a:lnTo>
                    <a:pt x="786765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2828290"/>
                  </a:lnTo>
                  <a:lnTo>
                    <a:pt x="25400" y="2840990"/>
                  </a:lnTo>
                  <a:lnTo>
                    <a:pt x="7880350" y="2840990"/>
                  </a:lnTo>
                  <a:lnTo>
                    <a:pt x="7880350" y="2828302"/>
                  </a:lnTo>
                  <a:lnTo>
                    <a:pt x="7880350" y="38100"/>
                  </a:lnTo>
                  <a:lnTo>
                    <a:pt x="7880350" y="37465"/>
                  </a:lnTo>
                  <a:lnTo>
                    <a:pt x="7880350" y="25400"/>
                  </a:lnTo>
                  <a:close/>
                </a:path>
                <a:path w="7905750" h="2866390">
                  <a:moveTo>
                    <a:pt x="7905750" y="0"/>
                  </a:moveTo>
                  <a:lnTo>
                    <a:pt x="7893050" y="0"/>
                  </a:lnTo>
                  <a:lnTo>
                    <a:pt x="7893050" y="12700"/>
                  </a:lnTo>
                  <a:lnTo>
                    <a:pt x="7893050" y="2853690"/>
                  </a:lnTo>
                  <a:lnTo>
                    <a:pt x="12700" y="2853690"/>
                  </a:lnTo>
                  <a:lnTo>
                    <a:pt x="12700" y="12700"/>
                  </a:lnTo>
                  <a:lnTo>
                    <a:pt x="7893050" y="12700"/>
                  </a:lnTo>
                  <a:lnTo>
                    <a:pt x="78930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853690"/>
                  </a:lnTo>
                  <a:lnTo>
                    <a:pt x="0" y="2866390"/>
                  </a:lnTo>
                  <a:lnTo>
                    <a:pt x="7905750" y="2866390"/>
                  </a:lnTo>
                  <a:lnTo>
                    <a:pt x="7905750" y="2853690"/>
                  </a:lnTo>
                  <a:lnTo>
                    <a:pt x="7905750" y="12700"/>
                  </a:lnTo>
                  <a:lnTo>
                    <a:pt x="7905750" y="12065"/>
                  </a:lnTo>
                  <a:lnTo>
                    <a:pt x="790575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849" y="399986"/>
            <a:ext cx="351955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6754" y="527685"/>
            <a:ext cx="2980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Context</a:t>
            </a:r>
            <a:r>
              <a:rPr spc="-145" dirty="0"/>
              <a:t> </a:t>
            </a:r>
            <a:r>
              <a:rPr spc="30" dirty="0"/>
              <a:t>Switch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605" y="1336611"/>
            <a:ext cx="266700" cy="2765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4122" y="1323911"/>
            <a:ext cx="6806565" cy="33432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685">
              <a:lnSpc>
                <a:spcPct val="100800"/>
              </a:lnSpc>
              <a:spcBef>
                <a:spcPts val="85"/>
              </a:spcBef>
            </a:pPr>
            <a:r>
              <a:rPr sz="1800" spc="10" dirty="0">
                <a:latin typeface="Arial MT"/>
                <a:cs typeface="Arial MT"/>
              </a:rPr>
              <a:t>When </a:t>
            </a:r>
            <a:r>
              <a:rPr sz="1800" spc="-10" dirty="0">
                <a:latin typeface="Arial MT"/>
                <a:cs typeface="Arial MT"/>
              </a:rPr>
              <a:t>CPU </a:t>
            </a:r>
            <a:r>
              <a:rPr sz="1800" spc="-5" dirty="0">
                <a:latin typeface="Arial MT"/>
                <a:cs typeface="Arial MT"/>
              </a:rPr>
              <a:t>switches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another </a:t>
            </a:r>
            <a:r>
              <a:rPr sz="1800" spc="-5" dirty="0">
                <a:latin typeface="Arial MT"/>
                <a:cs typeface="Arial MT"/>
              </a:rPr>
              <a:t>process,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system </a:t>
            </a:r>
            <a:r>
              <a:rPr sz="1800" spc="10" dirty="0">
                <a:latin typeface="Arial MT"/>
                <a:cs typeface="Arial MT"/>
              </a:rPr>
              <a:t>must </a:t>
            </a:r>
            <a:r>
              <a:rPr sz="1800" spc="-30" dirty="0">
                <a:latin typeface="Arial MT"/>
                <a:cs typeface="Arial MT"/>
              </a:rPr>
              <a:t>save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old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load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-30" dirty="0">
                <a:latin typeface="Arial MT"/>
                <a:cs typeface="Arial MT"/>
              </a:rPr>
              <a:t>saved </a:t>
            </a:r>
            <a:r>
              <a:rPr sz="1800" dirty="0">
                <a:latin typeface="Arial MT"/>
                <a:cs typeface="Arial MT"/>
              </a:rPr>
              <a:t>state </a:t>
            </a:r>
            <a:r>
              <a:rPr sz="1800" spc="-5" dirty="0">
                <a:latin typeface="Arial MT"/>
                <a:cs typeface="Arial MT"/>
              </a:rPr>
              <a:t>for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new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1800" spc="-15" dirty="0">
                <a:latin typeface="Arial MT"/>
                <a:cs typeface="Arial MT"/>
              </a:rPr>
              <a:t>Context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Switching </a:t>
            </a:r>
            <a:r>
              <a:rPr sz="1800" spc="-20" dirty="0">
                <a:latin typeface="Arial MT"/>
                <a:cs typeface="Arial MT"/>
              </a:rPr>
              <a:t>involves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storing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context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 </a:t>
            </a:r>
            <a:r>
              <a:rPr sz="1800" spc="5" dirty="0">
                <a:latin typeface="Arial MT"/>
                <a:cs typeface="Arial MT"/>
              </a:rPr>
              <a:t>that </a:t>
            </a:r>
            <a:r>
              <a:rPr sz="1800" spc="-15" dirty="0">
                <a:latin typeface="Arial MT"/>
                <a:cs typeface="Arial MT"/>
              </a:rPr>
              <a:t>it </a:t>
            </a:r>
            <a:r>
              <a:rPr sz="1800" spc="-10" dirty="0">
                <a:latin typeface="Arial MT"/>
                <a:cs typeface="Arial MT"/>
              </a:rPr>
              <a:t>can </a:t>
            </a:r>
            <a:r>
              <a:rPr sz="1800" spc="20" dirty="0">
                <a:latin typeface="Arial MT"/>
                <a:cs typeface="Arial MT"/>
              </a:rPr>
              <a:t>be </a:t>
            </a:r>
            <a:r>
              <a:rPr sz="1800" spc="-5" dirty="0">
                <a:latin typeface="Arial MT"/>
                <a:cs typeface="Arial MT"/>
              </a:rPr>
              <a:t>reloaded when </a:t>
            </a:r>
            <a:r>
              <a:rPr sz="1800" dirty="0">
                <a:latin typeface="Arial MT"/>
                <a:cs typeface="Arial MT"/>
              </a:rPr>
              <a:t>required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15" dirty="0">
                <a:latin typeface="Arial MT"/>
                <a:cs typeface="Arial MT"/>
              </a:rPr>
              <a:t>execution </a:t>
            </a:r>
            <a:r>
              <a:rPr sz="1800" spc="-10" dirty="0">
                <a:latin typeface="Arial MT"/>
                <a:cs typeface="Arial MT"/>
              </a:rPr>
              <a:t>can </a:t>
            </a:r>
            <a:r>
              <a:rPr sz="1800" spc="20" dirty="0">
                <a:latin typeface="Arial MT"/>
                <a:cs typeface="Arial MT"/>
              </a:rPr>
              <a:t>be 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resumed from</a:t>
            </a:r>
            <a:r>
              <a:rPr sz="1800" spc="20" dirty="0">
                <a:latin typeface="Arial MT"/>
                <a:cs typeface="Arial MT"/>
              </a:rPr>
              <a:t> 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point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earlier.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This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 multitasking </a:t>
            </a:r>
            <a:r>
              <a:rPr sz="1800" spc="-5" dirty="0">
                <a:latin typeface="Arial MT"/>
                <a:cs typeface="Arial MT"/>
              </a:rPr>
              <a:t>operating system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allows a </a:t>
            </a:r>
            <a:r>
              <a:rPr sz="1800" spc="15" dirty="0">
                <a:latin typeface="Arial MT"/>
                <a:cs typeface="Arial MT"/>
              </a:rPr>
              <a:t>single </a:t>
            </a:r>
            <a:r>
              <a:rPr sz="1800" spc="-10" dirty="0">
                <a:latin typeface="Arial MT"/>
                <a:cs typeface="Arial MT"/>
              </a:rPr>
              <a:t>CPU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spc="20" dirty="0">
                <a:latin typeface="Arial MT"/>
                <a:cs typeface="Arial MT"/>
              </a:rPr>
              <a:t>be 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multiple</a:t>
            </a:r>
            <a:r>
              <a:rPr sz="1800" spc="-22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processes.</a:t>
            </a:r>
            <a:endParaRPr sz="1800">
              <a:latin typeface="Arial MT"/>
              <a:cs typeface="Arial MT"/>
            </a:endParaRPr>
          </a:p>
          <a:p>
            <a:pPr marL="12700" marR="224790">
              <a:lnSpc>
                <a:spcPct val="100800"/>
              </a:lnSpc>
              <a:spcBef>
                <a:spcPts val="745"/>
              </a:spcBef>
            </a:pPr>
            <a:r>
              <a:rPr sz="1800" spc="-10" dirty="0">
                <a:latin typeface="Arial MT"/>
                <a:cs typeface="Arial MT"/>
              </a:rPr>
              <a:t>Context-switch </a:t>
            </a:r>
            <a:r>
              <a:rPr sz="1800" spc="-5" dirty="0">
                <a:latin typeface="Arial MT"/>
                <a:cs typeface="Arial MT"/>
              </a:rPr>
              <a:t>time </a:t>
            </a:r>
            <a:r>
              <a:rPr sz="1800" spc="-15" dirty="0">
                <a:latin typeface="Arial MT"/>
                <a:cs typeface="Arial MT"/>
              </a:rPr>
              <a:t>is overhead; </a:t>
            </a:r>
            <a:r>
              <a:rPr sz="1800" spc="2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system does </a:t>
            </a:r>
            <a:r>
              <a:rPr sz="1800" spc="20" dirty="0">
                <a:latin typeface="Arial MT"/>
                <a:cs typeface="Arial MT"/>
              </a:rPr>
              <a:t>no </a:t>
            </a:r>
            <a:r>
              <a:rPr sz="1800" spc="10" dirty="0">
                <a:latin typeface="Arial MT"/>
                <a:cs typeface="Arial MT"/>
              </a:rPr>
              <a:t>useful </a:t>
            </a:r>
            <a:r>
              <a:rPr sz="1800" spc="-15" dirty="0">
                <a:latin typeface="Arial MT"/>
                <a:cs typeface="Arial MT"/>
              </a:rPr>
              <a:t>work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while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switching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5" dirty="0">
                <a:latin typeface="Arial MT"/>
                <a:cs typeface="Arial MT"/>
              </a:rPr>
              <a:t>Dependent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hardware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support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605" y="2261806"/>
            <a:ext cx="266700" cy="2765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605" y="3730561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605" y="4379277"/>
            <a:ext cx="266700" cy="2765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4" y="371411"/>
            <a:ext cx="787247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307" y="494411"/>
            <a:ext cx="73298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</a:t>
            </a:r>
            <a:r>
              <a:rPr spc="30" dirty="0"/>
              <a:t>P</a:t>
            </a:r>
            <a:r>
              <a:rPr spc="20" dirty="0"/>
              <a:t>U</a:t>
            </a:r>
            <a:r>
              <a:rPr spc="-70" dirty="0"/>
              <a:t> </a:t>
            </a:r>
            <a:r>
              <a:rPr spc="35" dirty="0"/>
              <a:t>S</a:t>
            </a:r>
            <a:r>
              <a:rPr spc="130" dirty="0"/>
              <a:t>w</a:t>
            </a:r>
            <a:r>
              <a:rPr spc="5" dirty="0"/>
              <a:t>i</a:t>
            </a:r>
            <a:r>
              <a:rPr spc="-15" dirty="0"/>
              <a:t>t</a:t>
            </a:r>
            <a:r>
              <a:rPr spc="15" dirty="0"/>
              <a:t>ch</a:t>
            </a:r>
            <a:r>
              <a:rPr spc="-235" dirty="0"/>
              <a:t> </a:t>
            </a:r>
            <a:r>
              <a:rPr spc="-10" dirty="0"/>
              <a:t>F</a:t>
            </a:r>
            <a:r>
              <a:rPr spc="25" dirty="0"/>
              <a:t>r</a:t>
            </a:r>
            <a:r>
              <a:rPr spc="-10" dirty="0"/>
              <a:t>o</a:t>
            </a:r>
            <a:r>
              <a:rPr spc="25" dirty="0"/>
              <a:t>m</a:t>
            </a:r>
            <a:r>
              <a:rPr spc="-15" dirty="0"/>
              <a:t> </a:t>
            </a:r>
            <a:r>
              <a:rPr spc="40" dirty="0"/>
              <a:t>P</a:t>
            </a:r>
            <a:r>
              <a:rPr spc="25" dirty="0"/>
              <a:t>r</a:t>
            </a:r>
            <a:r>
              <a:rPr spc="-10" dirty="0"/>
              <a:t>o</a:t>
            </a:r>
            <a:r>
              <a:rPr spc="15" dirty="0"/>
              <a:t>ce</a:t>
            </a:r>
            <a:r>
              <a:rPr spc="20" dirty="0"/>
              <a:t>s</a:t>
            </a:r>
            <a:r>
              <a:rPr spc="15" dirty="0"/>
              <a:t>s</a:t>
            </a:r>
            <a:r>
              <a:rPr spc="-215" dirty="0"/>
              <a:t> </a:t>
            </a:r>
            <a:r>
              <a:rPr spc="-20" dirty="0"/>
              <a:t>t</a:t>
            </a:r>
            <a:r>
              <a:rPr spc="15" dirty="0"/>
              <a:t>o</a:t>
            </a:r>
            <a:r>
              <a:rPr spc="-15" dirty="0"/>
              <a:t> </a:t>
            </a:r>
            <a:r>
              <a:rPr spc="40" dirty="0"/>
              <a:t>P</a:t>
            </a:r>
            <a:r>
              <a:rPr spc="25" dirty="0"/>
              <a:t>r</a:t>
            </a:r>
            <a:r>
              <a:rPr spc="-10" dirty="0"/>
              <a:t>o</a:t>
            </a:r>
            <a:r>
              <a:rPr spc="15" dirty="0"/>
              <a:t>ce</a:t>
            </a:r>
            <a:r>
              <a:rPr spc="20" dirty="0"/>
              <a:t>s</a:t>
            </a:r>
            <a:r>
              <a:rPr spc="15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4000" y="1286510"/>
            <a:ext cx="6400800" cy="5257800"/>
            <a:chOff x="1524000" y="1286510"/>
            <a:chExt cx="6400800" cy="5257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1323975"/>
              <a:ext cx="6324600" cy="5181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0" y="1286509"/>
              <a:ext cx="6400800" cy="5257800"/>
            </a:xfrm>
            <a:custGeom>
              <a:avLst/>
              <a:gdLst/>
              <a:ahLst/>
              <a:cxnLst/>
              <a:rect l="l" t="t" r="r" b="b"/>
              <a:pathLst>
                <a:path w="6400800" h="5257800">
                  <a:moveTo>
                    <a:pt x="63754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5219700"/>
                  </a:lnTo>
                  <a:lnTo>
                    <a:pt x="25400" y="5232400"/>
                  </a:lnTo>
                  <a:lnTo>
                    <a:pt x="6375400" y="5232400"/>
                  </a:lnTo>
                  <a:lnTo>
                    <a:pt x="6375400" y="5219700"/>
                  </a:lnTo>
                  <a:lnTo>
                    <a:pt x="38100" y="5219700"/>
                  </a:lnTo>
                  <a:lnTo>
                    <a:pt x="38100" y="38100"/>
                  </a:lnTo>
                  <a:lnTo>
                    <a:pt x="6362700" y="38100"/>
                  </a:lnTo>
                  <a:lnTo>
                    <a:pt x="6362700" y="5219065"/>
                  </a:lnTo>
                  <a:lnTo>
                    <a:pt x="6375400" y="5219065"/>
                  </a:lnTo>
                  <a:lnTo>
                    <a:pt x="6375400" y="38100"/>
                  </a:lnTo>
                  <a:lnTo>
                    <a:pt x="6375400" y="37465"/>
                  </a:lnTo>
                  <a:lnTo>
                    <a:pt x="6375400" y="25400"/>
                  </a:lnTo>
                  <a:close/>
                </a:path>
                <a:path w="6400800" h="5257800">
                  <a:moveTo>
                    <a:pt x="640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245100"/>
                  </a:lnTo>
                  <a:lnTo>
                    <a:pt x="0" y="5257800"/>
                  </a:lnTo>
                  <a:lnTo>
                    <a:pt x="6400800" y="5257800"/>
                  </a:lnTo>
                  <a:lnTo>
                    <a:pt x="6400800" y="5245100"/>
                  </a:lnTo>
                  <a:lnTo>
                    <a:pt x="12700" y="5245100"/>
                  </a:lnTo>
                  <a:lnTo>
                    <a:pt x="12700" y="12700"/>
                  </a:lnTo>
                  <a:lnTo>
                    <a:pt x="6388100" y="12700"/>
                  </a:lnTo>
                  <a:lnTo>
                    <a:pt x="6388100" y="5244465"/>
                  </a:lnTo>
                  <a:lnTo>
                    <a:pt x="6400800" y="5244477"/>
                  </a:lnTo>
                  <a:lnTo>
                    <a:pt x="6400800" y="12700"/>
                  </a:lnTo>
                  <a:lnTo>
                    <a:pt x="6400800" y="12065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374" y="152336"/>
            <a:ext cx="499592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264" y="273430"/>
            <a:ext cx="44570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Operations</a:t>
            </a:r>
            <a:r>
              <a:rPr spc="-105" dirty="0"/>
              <a:t> </a:t>
            </a:r>
            <a:r>
              <a:rPr spc="5" dirty="0"/>
              <a:t>on</a:t>
            </a:r>
            <a:r>
              <a:rPr spc="-125" dirty="0"/>
              <a:t> </a:t>
            </a:r>
            <a:r>
              <a:rPr spc="10"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650" y="1088389"/>
            <a:ext cx="7797165" cy="5151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  <a:buAutoNum type="arabicPeriod"/>
              <a:tabLst>
                <a:tab pos="365125" algn="l"/>
                <a:tab pos="1862455" algn="l"/>
                <a:tab pos="2701925" algn="l"/>
                <a:tab pos="4399915" algn="l"/>
                <a:tab pos="5115560" algn="l"/>
              </a:tabLst>
            </a:pPr>
            <a:r>
              <a:rPr sz="2750" b="1" spc="-5" dirty="0">
                <a:latin typeface="Times New Roman"/>
                <a:cs typeface="Times New Roman"/>
              </a:rPr>
              <a:t>Creation:</a:t>
            </a:r>
            <a:r>
              <a:rPr sz="2750" b="1" spc="1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This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is</a:t>
            </a:r>
            <a:r>
              <a:rPr sz="2750" spc="19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the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initial	</a:t>
            </a:r>
            <a:r>
              <a:rPr sz="2750" spc="-10" dirty="0">
                <a:latin typeface="Times New Roman"/>
                <a:cs typeface="Times New Roman"/>
              </a:rPr>
              <a:t>step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of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process 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execution</a:t>
            </a:r>
            <a:r>
              <a:rPr sz="2750" spc="335" dirty="0">
                <a:latin typeface="Times New Roman"/>
                <a:cs typeface="Times New Roman"/>
              </a:rPr>
              <a:t> </a:t>
            </a:r>
            <a:r>
              <a:rPr sz="2750" spc="-45" dirty="0">
                <a:latin typeface="Times New Roman"/>
                <a:cs typeface="Times New Roman"/>
              </a:rPr>
              <a:t>activity.	</a:t>
            </a:r>
            <a:r>
              <a:rPr sz="2750" spc="-10" dirty="0">
                <a:latin typeface="Times New Roman"/>
                <a:cs typeface="Times New Roman"/>
              </a:rPr>
              <a:t>Process</a:t>
            </a:r>
            <a:r>
              <a:rPr sz="2750" spc="19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creation	</a:t>
            </a:r>
            <a:r>
              <a:rPr sz="2750" spc="5" dirty="0">
                <a:latin typeface="Times New Roman"/>
                <a:cs typeface="Times New Roman"/>
              </a:rPr>
              <a:t>means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construction	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a new </a:t>
            </a:r>
            <a:r>
              <a:rPr sz="2750" spc="-20" dirty="0">
                <a:latin typeface="Times New Roman"/>
                <a:cs typeface="Times New Roman"/>
              </a:rPr>
              <a:t>process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for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execution.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This 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might be </a:t>
            </a:r>
            <a:r>
              <a:rPr sz="2750" spc="-15" dirty="0">
                <a:latin typeface="Times New Roman"/>
                <a:cs typeface="Times New Roman"/>
              </a:rPr>
              <a:t>performed</a:t>
            </a:r>
            <a:r>
              <a:rPr sz="2750" spc="-10" dirty="0">
                <a:latin typeface="Times New Roman"/>
                <a:cs typeface="Times New Roman"/>
              </a:rPr>
              <a:t> by </a:t>
            </a:r>
            <a:r>
              <a:rPr sz="2750" spc="-25" dirty="0">
                <a:latin typeface="Times New Roman"/>
                <a:cs typeface="Times New Roman"/>
              </a:rPr>
              <a:t>system,</a:t>
            </a:r>
            <a:r>
              <a:rPr sz="2750" spc="6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user </a:t>
            </a:r>
            <a:r>
              <a:rPr sz="2750" spc="-10" dirty="0">
                <a:latin typeface="Times New Roman"/>
                <a:cs typeface="Times New Roman"/>
              </a:rPr>
              <a:t>or </a:t>
            </a:r>
            <a:r>
              <a:rPr sz="2750" spc="-35" dirty="0">
                <a:latin typeface="Times New Roman"/>
                <a:cs typeface="Times New Roman"/>
              </a:rPr>
              <a:t>old </a:t>
            </a:r>
            <a:r>
              <a:rPr sz="2750" spc="-20" dirty="0">
                <a:latin typeface="Times New Roman"/>
                <a:cs typeface="Times New Roman"/>
              </a:rPr>
              <a:t>process 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itself.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There </a:t>
            </a:r>
            <a:r>
              <a:rPr sz="2750" spc="-10" dirty="0">
                <a:latin typeface="Times New Roman"/>
                <a:cs typeface="Times New Roman"/>
              </a:rPr>
              <a:t>are </a:t>
            </a:r>
            <a:r>
              <a:rPr sz="2750" spc="-20" dirty="0">
                <a:latin typeface="Times New Roman"/>
                <a:cs typeface="Times New Roman"/>
              </a:rPr>
              <a:t>several </a:t>
            </a:r>
            <a:r>
              <a:rPr sz="2750" spc="-5" dirty="0">
                <a:latin typeface="Times New Roman"/>
                <a:cs typeface="Times New Roman"/>
              </a:rPr>
              <a:t>events </a:t>
            </a:r>
            <a:r>
              <a:rPr sz="2750" dirty="0">
                <a:latin typeface="Times New Roman"/>
                <a:cs typeface="Times New Roman"/>
              </a:rPr>
              <a:t>that </a:t>
            </a:r>
            <a:r>
              <a:rPr sz="2750" spc="-35" dirty="0">
                <a:latin typeface="Times New Roman"/>
                <a:cs typeface="Times New Roman"/>
              </a:rPr>
              <a:t>leads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20" dirty="0">
                <a:latin typeface="Times New Roman"/>
                <a:cs typeface="Times New Roman"/>
              </a:rPr>
              <a:t>process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creation.</a:t>
            </a:r>
            <a:r>
              <a:rPr sz="2750" spc="33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Some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of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such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events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are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following: 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1.When </a:t>
            </a:r>
            <a:r>
              <a:rPr sz="2750" spc="20" dirty="0">
                <a:latin typeface="Times New Roman"/>
                <a:cs typeface="Times New Roman"/>
              </a:rPr>
              <a:t>we </a:t>
            </a:r>
            <a:r>
              <a:rPr sz="2750" spc="-15" dirty="0">
                <a:latin typeface="Times New Roman"/>
                <a:cs typeface="Times New Roman"/>
              </a:rPr>
              <a:t>start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computer,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system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creates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several 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background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processes.</a:t>
            </a:r>
            <a:endParaRPr sz="2750">
              <a:latin typeface="Times New Roman"/>
              <a:cs typeface="Times New Roman"/>
            </a:endParaRPr>
          </a:p>
          <a:p>
            <a:pPr marL="281305" indent="-26924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81940" algn="l"/>
              </a:tabLst>
            </a:pPr>
            <a:r>
              <a:rPr sz="2750" spc="20" dirty="0">
                <a:latin typeface="Times New Roman"/>
                <a:cs typeface="Times New Roman"/>
              </a:rPr>
              <a:t>A</a:t>
            </a:r>
            <a:r>
              <a:rPr sz="2750" spc="-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user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may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request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to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create</a:t>
            </a:r>
            <a:r>
              <a:rPr sz="2750" spc="18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new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process.</a:t>
            </a:r>
            <a:endParaRPr sz="2750">
              <a:latin typeface="Times New Roman"/>
              <a:cs typeface="Times New Roman"/>
            </a:endParaRPr>
          </a:p>
          <a:p>
            <a:pPr marL="12700" marR="857885">
              <a:lnSpc>
                <a:spcPct val="102400"/>
              </a:lnSpc>
              <a:buSzPct val="96363"/>
              <a:buAutoNum type="arabicPeriod"/>
              <a:tabLst>
                <a:tab pos="281940" algn="l"/>
              </a:tabLst>
            </a:pPr>
            <a:r>
              <a:rPr sz="2750" spc="20" dirty="0">
                <a:latin typeface="Times New Roman"/>
                <a:cs typeface="Times New Roman"/>
              </a:rPr>
              <a:t>A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process</a:t>
            </a:r>
            <a:r>
              <a:rPr sz="2750" spc="25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can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create</a:t>
            </a:r>
            <a:r>
              <a:rPr sz="2750" spc="254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new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process</a:t>
            </a:r>
            <a:r>
              <a:rPr sz="2750" spc="254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itself</a:t>
            </a:r>
            <a:r>
              <a:rPr sz="2750" spc="33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while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executing.</a:t>
            </a:r>
            <a:endParaRPr sz="2750">
              <a:latin typeface="Times New Roman"/>
              <a:cs typeface="Times New Roman"/>
            </a:endParaRPr>
          </a:p>
          <a:p>
            <a:pPr marL="281940" indent="-26987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2575" algn="l"/>
                <a:tab pos="4462145" algn="l"/>
              </a:tabLst>
            </a:pPr>
            <a:r>
              <a:rPr sz="2750" spc="-5" dirty="0">
                <a:latin typeface="Times New Roman"/>
                <a:cs typeface="Times New Roman"/>
              </a:rPr>
              <a:t>Batch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system</a:t>
            </a:r>
            <a:r>
              <a:rPr sz="2750" spc="31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takes</a:t>
            </a:r>
            <a:r>
              <a:rPr sz="2750" spc="20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initiation	</a:t>
            </a:r>
            <a:r>
              <a:rPr sz="2750" spc="-10" dirty="0">
                <a:latin typeface="Times New Roman"/>
                <a:cs typeface="Times New Roman"/>
              </a:rPr>
              <a:t>of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-20" dirty="0">
                <a:latin typeface="Times New Roman"/>
                <a:cs typeface="Times New Roman"/>
              </a:rPr>
              <a:t>batch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35" dirty="0">
                <a:latin typeface="Times New Roman"/>
                <a:cs typeface="Times New Roman"/>
              </a:rPr>
              <a:t>job.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4" y="377825"/>
            <a:ext cx="476250" cy="4864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4542" y="346074"/>
            <a:ext cx="8039734" cy="5897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4"/>
              </a:spcBef>
            </a:pPr>
            <a:r>
              <a:rPr sz="3200" b="1" spc="10" dirty="0">
                <a:latin typeface="Arial"/>
                <a:cs typeface="Arial"/>
              </a:rPr>
              <a:t>2. </a:t>
            </a:r>
            <a:r>
              <a:rPr sz="3200" b="1" spc="5" dirty="0">
                <a:latin typeface="Arial"/>
                <a:cs typeface="Arial"/>
              </a:rPr>
              <a:t>Scheduling/Dispatching: </a:t>
            </a:r>
            <a:r>
              <a:rPr sz="3200" spc="5" dirty="0">
                <a:latin typeface="Arial MT"/>
                <a:cs typeface="Arial MT"/>
              </a:rPr>
              <a:t>The </a:t>
            </a:r>
            <a:r>
              <a:rPr sz="3200" spc="35" dirty="0">
                <a:latin typeface="Arial MT"/>
                <a:cs typeface="Arial MT"/>
              </a:rPr>
              <a:t>event </a:t>
            </a:r>
            <a:r>
              <a:rPr sz="3200" spc="10" dirty="0">
                <a:latin typeface="Arial MT"/>
                <a:cs typeface="Arial MT"/>
              </a:rPr>
              <a:t>or </a:t>
            </a:r>
            <a:r>
              <a:rPr sz="3200" spc="15" dirty="0">
                <a:latin typeface="Arial MT"/>
                <a:cs typeface="Arial MT"/>
              </a:rPr>
              <a:t> a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114" dirty="0">
                <a:latin typeface="Arial MT"/>
                <a:cs typeface="Arial MT"/>
              </a:rPr>
              <a:t>v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ty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140" dirty="0">
                <a:latin typeface="Arial MT"/>
                <a:cs typeface="Arial MT"/>
              </a:rPr>
              <a:t>w</a:t>
            </a:r>
            <a:r>
              <a:rPr sz="3200" spc="10" dirty="0">
                <a:latin typeface="Arial MT"/>
                <a:cs typeface="Arial MT"/>
              </a:rPr>
              <a:t>h</a:t>
            </a:r>
            <a:r>
              <a:rPr sz="3200" spc="40" dirty="0">
                <a:latin typeface="Arial MT"/>
                <a:cs typeface="Arial MT"/>
              </a:rPr>
              <a:t>ic</a:t>
            </a:r>
            <a:r>
              <a:rPr sz="3200" spc="10" dirty="0">
                <a:latin typeface="Arial MT"/>
                <a:cs typeface="Arial MT"/>
              </a:rPr>
              <a:t>h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tate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s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5" dirty="0">
                <a:latin typeface="Arial MT"/>
                <a:cs typeface="Arial MT"/>
              </a:rPr>
              <a:t>s  </a:t>
            </a:r>
            <a:r>
              <a:rPr sz="3200" spc="20" dirty="0">
                <a:latin typeface="Arial MT"/>
                <a:cs typeface="Arial MT"/>
              </a:rPr>
              <a:t>changed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from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ready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 running.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It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means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operating </a:t>
            </a:r>
            <a:r>
              <a:rPr sz="3200" spc="15" dirty="0">
                <a:latin typeface="Arial MT"/>
                <a:cs typeface="Arial MT"/>
              </a:rPr>
              <a:t>system puts </a:t>
            </a:r>
            <a:r>
              <a:rPr sz="3200" spc="10" dirty="0">
                <a:latin typeface="Arial MT"/>
                <a:cs typeface="Arial MT"/>
              </a:rPr>
              <a:t>the </a:t>
            </a:r>
            <a:r>
              <a:rPr sz="3200" spc="20" dirty="0">
                <a:latin typeface="Arial MT"/>
                <a:cs typeface="Arial MT"/>
              </a:rPr>
              <a:t>process </a:t>
            </a:r>
            <a:r>
              <a:rPr sz="3200" spc="25" dirty="0">
                <a:latin typeface="Arial MT"/>
                <a:cs typeface="Arial MT"/>
              </a:rPr>
              <a:t>from 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ready </a:t>
            </a:r>
            <a:r>
              <a:rPr sz="3200" spc="15" dirty="0">
                <a:latin typeface="Arial MT"/>
                <a:cs typeface="Arial MT"/>
              </a:rPr>
              <a:t>state into </a:t>
            </a:r>
            <a:r>
              <a:rPr sz="3200" spc="10" dirty="0">
                <a:latin typeface="Arial MT"/>
                <a:cs typeface="Arial MT"/>
              </a:rPr>
              <a:t>the running </a:t>
            </a:r>
            <a:r>
              <a:rPr sz="3200" spc="15" dirty="0">
                <a:latin typeface="Arial MT"/>
                <a:cs typeface="Arial MT"/>
              </a:rPr>
              <a:t>state. 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Dispatching </a:t>
            </a:r>
            <a:r>
              <a:rPr sz="3200" spc="20" dirty="0">
                <a:latin typeface="Arial MT"/>
                <a:cs typeface="Arial MT"/>
              </a:rPr>
              <a:t>is </a:t>
            </a:r>
            <a:r>
              <a:rPr sz="3200" spc="15" dirty="0">
                <a:latin typeface="Arial MT"/>
                <a:cs typeface="Arial MT"/>
              </a:rPr>
              <a:t>done by </a:t>
            </a:r>
            <a:r>
              <a:rPr sz="3200" spc="10" dirty="0">
                <a:latin typeface="Arial MT"/>
                <a:cs typeface="Arial MT"/>
              </a:rPr>
              <a:t>operating </a:t>
            </a:r>
            <a:r>
              <a:rPr sz="3200" spc="15" dirty="0">
                <a:latin typeface="Arial MT"/>
                <a:cs typeface="Arial MT"/>
              </a:rPr>
              <a:t>system 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135" dirty="0">
                <a:latin typeface="Arial MT"/>
                <a:cs typeface="Arial MT"/>
              </a:rPr>
              <a:t>w</a:t>
            </a:r>
            <a:r>
              <a:rPr sz="3200" spc="15" dirty="0">
                <a:latin typeface="Arial MT"/>
                <a:cs typeface="Arial MT"/>
              </a:rPr>
              <a:t>hen</a:t>
            </a:r>
            <a:r>
              <a:rPr sz="3200" spc="9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ou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es</a:t>
            </a:r>
            <a:r>
              <a:rPr sz="3200" spc="-254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85" dirty="0">
                <a:latin typeface="Arial MT"/>
                <a:cs typeface="Arial MT"/>
              </a:rPr>
              <a:t>f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ee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10" dirty="0">
                <a:latin typeface="Arial MT"/>
                <a:cs typeface="Arial MT"/>
              </a:rPr>
              <a:t>s  </a:t>
            </a:r>
            <a:r>
              <a:rPr sz="3200" spc="15" dirty="0">
                <a:latin typeface="Arial MT"/>
                <a:cs typeface="Arial MT"/>
              </a:rPr>
              <a:t>has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higher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priority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than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ongoing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process.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he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20" dirty="0">
                <a:latin typeface="Arial MT"/>
                <a:cs typeface="Arial MT"/>
              </a:rPr>
              <a:t>v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ous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0" dirty="0">
                <a:latin typeface="Arial MT"/>
                <a:cs typeface="Arial MT"/>
              </a:rPr>
              <a:t>er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45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es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135" dirty="0">
                <a:latin typeface="Arial MT"/>
                <a:cs typeface="Arial MT"/>
              </a:rPr>
              <a:t>w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35" dirty="0">
                <a:latin typeface="Arial MT"/>
                <a:cs typeface="Arial MT"/>
              </a:rPr>
              <a:t>i</a:t>
            </a:r>
            <a:r>
              <a:rPr sz="3200" spc="45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5" dirty="0">
                <a:latin typeface="Arial MT"/>
                <a:cs typeface="Arial MT"/>
              </a:rPr>
              <a:t> 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0" dirty="0">
                <a:latin typeface="Arial MT"/>
                <a:cs typeface="Arial MT"/>
              </a:rPr>
              <a:t>e  </a:t>
            </a:r>
            <a:r>
              <a:rPr sz="3200" spc="20" dirty="0">
                <a:latin typeface="Arial MT"/>
                <a:cs typeface="Arial MT"/>
              </a:rPr>
              <a:t>process in </a:t>
            </a:r>
            <a:r>
              <a:rPr sz="3200" spc="10" dirty="0">
                <a:latin typeface="Arial MT"/>
                <a:cs typeface="Arial MT"/>
              </a:rPr>
              <a:t>running </a:t>
            </a:r>
            <a:r>
              <a:rPr sz="3200" spc="15" dirty="0">
                <a:latin typeface="Arial MT"/>
                <a:cs typeface="Arial MT"/>
              </a:rPr>
              <a:t>state </a:t>
            </a:r>
            <a:r>
              <a:rPr sz="3200" spc="20" dirty="0">
                <a:latin typeface="Arial MT"/>
                <a:cs typeface="Arial MT"/>
              </a:rPr>
              <a:t>is </a:t>
            </a:r>
            <a:r>
              <a:rPr sz="3200" spc="15" dirty="0">
                <a:latin typeface="Arial MT"/>
                <a:cs typeface="Arial MT"/>
              </a:rPr>
              <a:t>preempted and </a:t>
            </a:r>
            <a:r>
              <a:rPr sz="3200" spc="20" dirty="0">
                <a:latin typeface="Arial MT"/>
                <a:cs typeface="Arial MT"/>
              </a:rPr>
              <a:t> process in </a:t>
            </a:r>
            <a:r>
              <a:rPr sz="3200" spc="5" dirty="0">
                <a:latin typeface="Arial MT"/>
                <a:cs typeface="Arial MT"/>
              </a:rPr>
              <a:t>ready </a:t>
            </a:r>
            <a:r>
              <a:rPr sz="3200" spc="15" dirty="0">
                <a:latin typeface="Arial MT"/>
                <a:cs typeface="Arial MT"/>
              </a:rPr>
              <a:t>state </a:t>
            </a:r>
            <a:r>
              <a:rPr sz="3200" spc="20" dirty="0">
                <a:latin typeface="Arial MT"/>
                <a:cs typeface="Arial MT"/>
              </a:rPr>
              <a:t>is </a:t>
            </a:r>
            <a:r>
              <a:rPr sz="3200" spc="15" dirty="0">
                <a:latin typeface="Arial MT"/>
                <a:cs typeface="Arial MT"/>
              </a:rPr>
              <a:t>dispatched </a:t>
            </a:r>
            <a:r>
              <a:rPr sz="3200" spc="10" dirty="0">
                <a:latin typeface="Arial MT"/>
                <a:cs typeface="Arial MT"/>
              </a:rPr>
              <a:t>by the 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operating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system.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21" y="542270"/>
            <a:ext cx="476884" cy="4864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3642" y="522605"/>
            <a:ext cx="6995795" cy="58972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4"/>
              </a:spcBef>
            </a:pPr>
            <a:r>
              <a:rPr sz="3200" b="1" spc="10" dirty="0">
                <a:latin typeface="Arial"/>
                <a:cs typeface="Arial"/>
              </a:rPr>
              <a:t>3. </a:t>
            </a:r>
            <a:r>
              <a:rPr sz="3200" b="1" spc="5" dirty="0">
                <a:latin typeface="Arial"/>
                <a:cs typeface="Arial"/>
              </a:rPr>
              <a:t>Blocking: </a:t>
            </a:r>
            <a:r>
              <a:rPr sz="3200" spc="45" dirty="0">
                <a:latin typeface="Arial MT"/>
                <a:cs typeface="Arial MT"/>
              </a:rPr>
              <a:t>When </a:t>
            </a:r>
            <a:r>
              <a:rPr sz="3200" spc="15" dirty="0">
                <a:latin typeface="Arial MT"/>
                <a:cs typeface="Arial MT"/>
              </a:rPr>
              <a:t>a </a:t>
            </a:r>
            <a:r>
              <a:rPr sz="3200" spc="20" dirty="0">
                <a:latin typeface="Arial MT"/>
                <a:cs typeface="Arial MT"/>
              </a:rPr>
              <a:t>process </a:t>
            </a:r>
            <a:r>
              <a:rPr sz="3200" spc="25" dirty="0">
                <a:latin typeface="Arial MT"/>
                <a:cs typeface="Arial MT"/>
              </a:rPr>
              <a:t>invokes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an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input-output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system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call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that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blocks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the </a:t>
            </a:r>
            <a:r>
              <a:rPr sz="3200" spc="20" dirty="0">
                <a:latin typeface="Arial MT"/>
                <a:cs typeface="Arial MT"/>
              </a:rPr>
              <a:t>process </a:t>
            </a:r>
            <a:r>
              <a:rPr sz="3200" spc="15" dirty="0">
                <a:latin typeface="Arial MT"/>
                <a:cs typeface="Arial MT"/>
              </a:rPr>
              <a:t>and operating </a:t>
            </a:r>
            <a:r>
              <a:rPr sz="3200" spc="20" dirty="0">
                <a:latin typeface="Arial MT"/>
                <a:cs typeface="Arial MT"/>
              </a:rPr>
              <a:t>system </a:t>
            </a:r>
            <a:r>
              <a:rPr sz="3200" spc="15" dirty="0">
                <a:latin typeface="Arial MT"/>
                <a:cs typeface="Arial MT"/>
              </a:rPr>
              <a:t>put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in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block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mode.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Block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mode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is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basically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 </a:t>
            </a:r>
            <a:r>
              <a:rPr sz="3200" spc="20" dirty="0">
                <a:latin typeface="Arial MT"/>
                <a:cs typeface="Arial MT"/>
              </a:rPr>
              <a:t>mode </a:t>
            </a:r>
            <a:r>
              <a:rPr sz="3200" spc="-20" dirty="0">
                <a:latin typeface="Arial MT"/>
                <a:cs typeface="Arial MT"/>
              </a:rPr>
              <a:t>where </a:t>
            </a:r>
            <a:r>
              <a:rPr sz="3200" spc="20" dirty="0">
                <a:latin typeface="Arial MT"/>
                <a:cs typeface="Arial MT"/>
              </a:rPr>
              <a:t>process </a:t>
            </a:r>
            <a:r>
              <a:rPr sz="3200" spc="-15" dirty="0">
                <a:latin typeface="Arial MT"/>
                <a:cs typeface="Arial MT"/>
              </a:rPr>
              <a:t>waits </a:t>
            </a:r>
            <a:r>
              <a:rPr sz="3200" spc="35" dirty="0">
                <a:latin typeface="Arial MT"/>
                <a:cs typeface="Arial MT"/>
              </a:rPr>
              <a:t>for </a:t>
            </a:r>
            <a:r>
              <a:rPr sz="3200" spc="20" dirty="0">
                <a:latin typeface="Arial MT"/>
                <a:cs typeface="Arial MT"/>
              </a:rPr>
              <a:t>input-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output. </a:t>
            </a:r>
            <a:r>
              <a:rPr sz="3200" spc="20" dirty="0">
                <a:latin typeface="Arial MT"/>
                <a:cs typeface="Arial MT"/>
              </a:rPr>
              <a:t>Hence </a:t>
            </a:r>
            <a:r>
              <a:rPr sz="3200" spc="10" dirty="0">
                <a:latin typeface="Arial MT"/>
                <a:cs typeface="Arial MT"/>
              </a:rPr>
              <a:t>on the </a:t>
            </a:r>
            <a:r>
              <a:rPr sz="3200" spc="20" dirty="0">
                <a:latin typeface="Arial MT"/>
                <a:cs typeface="Arial MT"/>
              </a:rPr>
              <a:t>demand </a:t>
            </a:r>
            <a:r>
              <a:rPr sz="3200" spc="10" dirty="0">
                <a:latin typeface="Arial MT"/>
                <a:cs typeface="Arial MT"/>
              </a:rPr>
              <a:t>of </a:t>
            </a:r>
            <a:r>
              <a:rPr sz="3200" spc="15" dirty="0">
                <a:latin typeface="Arial MT"/>
                <a:cs typeface="Arial MT"/>
              </a:rPr>
              <a:t> 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80" dirty="0">
                <a:latin typeface="Arial MT"/>
                <a:cs typeface="Arial MT"/>
              </a:rPr>
              <a:t>f</a:t>
            </a:r>
            <a:r>
              <a:rPr sz="3200" spc="5" dirty="0">
                <a:latin typeface="Arial MT"/>
                <a:cs typeface="Arial MT"/>
              </a:rPr>
              <a:t>,</a:t>
            </a:r>
            <a:r>
              <a:rPr sz="3200" spc="-29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25" dirty="0">
                <a:latin typeface="Arial MT"/>
                <a:cs typeface="Arial MT"/>
              </a:rPr>
              <a:t>m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b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ck</a:t>
            </a:r>
            <a:r>
              <a:rPr sz="3200" spc="10" dirty="0">
                <a:latin typeface="Arial MT"/>
                <a:cs typeface="Arial MT"/>
              </a:rPr>
              <a:t>s  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5" dirty="0">
                <a:latin typeface="Arial MT"/>
                <a:cs typeface="Arial MT"/>
              </a:rPr>
              <a:t>d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d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-55" dirty="0">
                <a:latin typeface="Arial MT"/>
                <a:cs typeface="Arial MT"/>
              </a:rPr>
              <a:t>h</a:t>
            </a:r>
            <a:r>
              <a:rPr sz="3200" spc="15" dirty="0">
                <a:latin typeface="Arial MT"/>
                <a:cs typeface="Arial MT"/>
              </a:rPr>
              <a:t>es</a:t>
            </a:r>
            <a:r>
              <a:rPr sz="3200" spc="-25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5" dirty="0">
                <a:latin typeface="Arial MT"/>
                <a:cs typeface="Arial MT"/>
              </a:rPr>
              <a:t>r  </a:t>
            </a:r>
            <a:r>
              <a:rPr sz="3200" spc="20" dirty="0">
                <a:latin typeface="Arial MT"/>
                <a:cs typeface="Arial MT"/>
              </a:rPr>
              <a:t>process </a:t>
            </a:r>
            <a:r>
              <a:rPr sz="3200" spc="10" dirty="0">
                <a:latin typeface="Arial MT"/>
                <a:cs typeface="Arial MT"/>
              </a:rPr>
              <a:t>to </a:t>
            </a:r>
            <a:r>
              <a:rPr sz="3200" spc="15" dirty="0">
                <a:latin typeface="Arial MT"/>
                <a:cs typeface="Arial MT"/>
              </a:rPr>
              <a:t>the </a:t>
            </a:r>
            <a:r>
              <a:rPr sz="3200" spc="20" dirty="0">
                <a:latin typeface="Arial MT"/>
                <a:cs typeface="Arial MT"/>
              </a:rPr>
              <a:t>processor. Hence, in 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b</a:t>
            </a:r>
            <a:r>
              <a:rPr sz="3200" spc="4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ck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5" dirty="0">
                <a:latin typeface="Arial MT"/>
                <a:cs typeface="Arial MT"/>
              </a:rPr>
              <a:t>,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0" dirty="0">
                <a:latin typeface="Arial MT"/>
                <a:cs typeface="Arial MT"/>
              </a:rPr>
              <a:t>e  </a:t>
            </a:r>
            <a:r>
              <a:rPr sz="3200" spc="15" dirty="0">
                <a:latin typeface="Arial MT"/>
                <a:cs typeface="Arial MT"/>
              </a:rPr>
              <a:t>operating </a:t>
            </a:r>
            <a:r>
              <a:rPr sz="3200" spc="20" dirty="0">
                <a:latin typeface="Arial MT"/>
                <a:cs typeface="Arial MT"/>
              </a:rPr>
              <a:t>system </a:t>
            </a:r>
            <a:r>
              <a:rPr sz="3200" spc="15" dirty="0">
                <a:latin typeface="Arial MT"/>
                <a:cs typeface="Arial MT"/>
              </a:rPr>
              <a:t>puts the </a:t>
            </a:r>
            <a:r>
              <a:rPr sz="3200" spc="20" dirty="0">
                <a:latin typeface="Arial MT"/>
                <a:cs typeface="Arial MT"/>
              </a:rPr>
              <a:t>process in 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‘waiting’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state.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9" y="333311"/>
            <a:ext cx="485305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1791" y="459486"/>
            <a:ext cx="43122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42185" algn="l"/>
              </a:tabLst>
            </a:pPr>
            <a:r>
              <a:rPr spc="5" dirty="0"/>
              <a:t>Chapter</a:t>
            </a:r>
            <a:r>
              <a:rPr lang="en-IN" spc="-45" dirty="0"/>
              <a:t> </a:t>
            </a:r>
            <a:r>
              <a:rPr lang="en-IN" spc="10" dirty="0"/>
              <a:t>3:</a:t>
            </a:r>
            <a:r>
              <a:rPr spc="10" dirty="0"/>
              <a:t>	</a:t>
            </a:r>
            <a:r>
              <a:rPr spc="15" dirty="0"/>
              <a:t>Processes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33436"/>
            <a:ext cx="266700" cy="2765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997" y="1223581"/>
            <a:ext cx="4194175" cy="2257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6710">
              <a:lnSpc>
                <a:spcPct val="135600"/>
              </a:lnSpc>
              <a:spcBef>
                <a:spcPts val="95"/>
              </a:spcBef>
            </a:pPr>
            <a:r>
              <a:rPr sz="1800" spc="-10" dirty="0">
                <a:latin typeface="Arial MT"/>
                <a:cs typeface="Arial MT"/>
              </a:rPr>
              <a:t>Process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Concept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</a:t>
            </a:r>
            <a:r>
              <a:rPr sz="1800" spc="15" dirty="0">
                <a:latin typeface="Arial MT"/>
                <a:cs typeface="Arial MT"/>
              </a:rPr>
              <a:t> Scheduling 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Cooperating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93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Interprocess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Client-Server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705355"/>
            <a:ext cx="266700" cy="276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077402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449512"/>
            <a:ext cx="266700" cy="276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821241"/>
            <a:ext cx="266700" cy="2765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193478"/>
            <a:ext cx="266700" cy="2765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479" y="511555"/>
            <a:ext cx="476884" cy="4864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9997" y="479805"/>
            <a:ext cx="7583170" cy="63836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59740" algn="just">
              <a:lnSpc>
                <a:spcPct val="101699"/>
              </a:lnSpc>
              <a:spcBef>
                <a:spcPts val="65"/>
              </a:spcBef>
            </a:pPr>
            <a:r>
              <a:rPr sz="3200" b="1" spc="10" dirty="0">
                <a:latin typeface="Arial"/>
                <a:cs typeface="Arial"/>
              </a:rPr>
              <a:t>4.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Preemption: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spc="40" dirty="0">
                <a:latin typeface="Arial MT"/>
                <a:cs typeface="Arial MT"/>
              </a:rPr>
              <a:t>When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timeout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occurs </a:t>
            </a:r>
            <a:r>
              <a:rPr sz="3200" spc="-88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that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means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the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process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hadn’t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been</a:t>
            </a:r>
            <a:endParaRPr sz="3200">
              <a:latin typeface="Arial MT"/>
              <a:cs typeface="Arial MT"/>
            </a:endParaRPr>
          </a:p>
          <a:p>
            <a:pPr marL="12700" marR="18415" algn="just">
              <a:lnSpc>
                <a:spcPct val="99700"/>
              </a:lnSpc>
            </a:pPr>
            <a:r>
              <a:rPr sz="3200" spc="15" dirty="0">
                <a:latin typeface="Arial MT"/>
                <a:cs typeface="Arial MT"/>
              </a:rPr>
              <a:t>terminated</a:t>
            </a:r>
            <a:r>
              <a:rPr sz="3200" spc="-22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in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the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allotted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time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interval</a:t>
            </a:r>
            <a:r>
              <a:rPr sz="3200" spc="-19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and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x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15" dirty="0">
                <a:latin typeface="Arial MT"/>
                <a:cs typeface="Arial MT"/>
              </a:rPr>
              <a:t>dy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to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x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10" dirty="0">
                <a:latin typeface="Arial MT"/>
                <a:cs typeface="Arial MT"/>
              </a:rPr>
              <a:t>te,</a:t>
            </a:r>
            <a:r>
              <a:rPr sz="3200" spc="-28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5" dirty="0">
                <a:latin typeface="Arial MT"/>
                <a:cs typeface="Arial MT"/>
              </a:rPr>
              <a:t>en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0" dirty="0">
                <a:latin typeface="Arial MT"/>
                <a:cs typeface="Arial MT"/>
              </a:rPr>
              <a:t>e  </a:t>
            </a:r>
            <a:r>
              <a:rPr sz="3200" spc="15" dirty="0">
                <a:latin typeface="Arial MT"/>
                <a:cs typeface="Arial MT"/>
              </a:rPr>
              <a:t>operating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system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preempts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the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process.</a:t>
            </a:r>
            <a:endParaRPr sz="3200">
              <a:latin typeface="Arial MT"/>
              <a:cs typeface="Arial MT"/>
            </a:endParaRPr>
          </a:p>
          <a:p>
            <a:pPr marL="12700" marR="578485">
              <a:lnSpc>
                <a:spcPts val="3900"/>
              </a:lnSpc>
              <a:spcBef>
                <a:spcPts val="75"/>
              </a:spcBef>
            </a:pPr>
            <a:r>
              <a:rPr sz="3200" spc="15" dirty="0">
                <a:latin typeface="Arial MT"/>
                <a:cs typeface="Arial MT"/>
              </a:rPr>
              <a:t>This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operation</a:t>
            </a:r>
            <a:r>
              <a:rPr sz="3200" spc="-14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is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only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valid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where</a:t>
            </a:r>
            <a:r>
              <a:rPr sz="3200" spc="8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CPU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15" dirty="0">
                <a:latin typeface="Arial MT"/>
                <a:cs typeface="Arial MT"/>
              </a:rPr>
              <a:t>d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30" dirty="0">
                <a:latin typeface="Arial MT"/>
                <a:cs typeface="Arial MT"/>
              </a:rPr>
              <a:t>l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u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20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ts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3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5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690"/>
              </a:lnSpc>
            </a:pPr>
            <a:r>
              <a:rPr sz="3200" spc="35" dirty="0">
                <a:latin typeface="Arial MT"/>
                <a:cs typeface="Arial MT"/>
              </a:rPr>
              <a:t>B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-35" dirty="0">
                <a:latin typeface="Arial MT"/>
                <a:cs typeface="Arial MT"/>
              </a:rPr>
              <a:t>l</a:t>
            </a:r>
            <a:r>
              <a:rPr sz="3200" spc="30" dirty="0">
                <a:latin typeface="Arial MT"/>
                <a:cs typeface="Arial MT"/>
              </a:rPr>
              <a:t>l</a:t>
            </a:r>
            <a:r>
              <a:rPr sz="3200" spc="15" dirty="0">
                <a:latin typeface="Arial MT"/>
                <a:cs typeface="Arial MT"/>
              </a:rPr>
              <a:t>y</a:t>
            </a:r>
            <a:r>
              <a:rPr sz="3200" spc="-254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20" dirty="0">
                <a:latin typeface="Arial MT"/>
                <a:cs typeface="Arial MT"/>
              </a:rPr>
              <a:t>a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ty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ts val="3829"/>
              </a:lnSpc>
              <a:spcBef>
                <a:spcPts val="130"/>
              </a:spcBef>
            </a:pPr>
            <a:r>
              <a:rPr sz="3200" spc="50" dirty="0">
                <a:latin typeface="Arial MT"/>
                <a:cs typeface="Arial MT"/>
              </a:rPr>
              <a:t>sc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15" dirty="0">
                <a:latin typeface="Arial MT"/>
                <a:cs typeface="Arial MT"/>
              </a:rPr>
              <a:t>d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30" dirty="0">
                <a:latin typeface="Arial MT"/>
                <a:cs typeface="Arial MT"/>
              </a:rPr>
              <a:t>l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80" dirty="0">
                <a:latin typeface="Arial MT"/>
                <a:cs typeface="Arial MT"/>
              </a:rPr>
              <a:t> </a:t>
            </a:r>
            <a:r>
              <a:rPr sz="3200" spc="-135" dirty="0">
                <a:latin typeface="Arial MT"/>
                <a:cs typeface="Arial MT"/>
              </a:rPr>
              <a:t>w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9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35" dirty="0">
                <a:latin typeface="Arial MT"/>
                <a:cs typeface="Arial MT"/>
              </a:rPr>
              <a:t>m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of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h</a:t>
            </a:r>
            <a:r>
              <a:rPr sz="3200" spc="40" dirty="0">
                <a:latin typeface="Arial MT"/>
                <a:cs typeface="Arial MT"/>
              </a:rPr>
              <a:t>i</a:t>
            </a:r>
            <a:r>
              <a:rPr sz="3200" spc="10" dirty="0">
                <a:latin typeface="Arial MT"/>
                <a:cs typeface="Arial MT"/>
              </a:rPr>
              <a:t>gh  priority </a:t>
            </a:r>
            <a:r>
              <a:rPr sz="3200" spc="20" dirty="0">
                <a:latin typeface="Arial MT"/>
                <a:cs typeface="Arial MT"/>
              </a:rPr>
              <a:t>process </a:t>
            </a:r>
            <a:r>
              <a:rPr sz="3200" spc="15" dirty="0">
                <a:latin typeface="Arial MT"/>
                <a:cs typeface="Arial MT"/>
              </a:rPr>
              <a:t>the ongoing </a:t>
            </a:r>
            <a:r>
              <a:rPr sz="3200" spc="20" dirty="0">
                <a:latin typeface="Arial MT"/>
                <a:cs typeface="Arial MT"/>
              </a:rPr>
              <a:t>process is 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3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d</a:t>
            </a:r>
            <a:r>
              <a:rPr sz="3200" spc="5" dirty="0">
                <a:latin typeface="Arial MT"/>
                <a:cs typeface="Arial MT"/>
              </a:rPr>
              <a:t>.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Hen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0" dirty="0">
                <a:latin typeface="Arial MT"/>
                <a:cs typeface="Arial MT"/>
              </a:rPr>
              <a:t>e,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50" dirty="0">
                <a:latin typeface="Arial MT"/>
                <a:cs typeface="Arial MT"/>
              </a:rPr>
              <a:t>c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15" dirty="0">
                <a:latin typeface="Arial MT"/>
                <a:cs typeface="Arial MT"/>
              </a:rPr>
              <a:t>s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30" dirty="0">
                <a:latin typeface="Arial MT"/>
                <a:cs typeface="Arial MT"/>
              </a:rPr>
              <a:t>m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-65" dirty="0">
                <a:latin typeface="Arial MT"/>
                <a:cs typeface="Arial MT"/>
              </a:rPr>
              <a:t>t</a:t>
            </a:r>
            <a:r>
              <a:rPr sz="3200" spc="-40" dirty="0">
                <a:latin typeface="Arial MT"/>
                <a:cs typeface="Arial MT"/>
              </a:rPr>
              <a:t>i</a:t>
            </a:r>
            <a:r>
              <a:rPr sz="3200" spc="-55" dirty="0">
                <a:latin typeface="Arial MT"/>
                <a:cs typeface="Arial MT"/>
              </a:rPr>
              <a:t>o</a:t>
            </a:r>
            <a:r>
              <a:rPr sz="3200" spc="15" dirty="0">
                <a:latin typeface="Arial MT"/>
                <a:cs typeface="Arial MT"/>
              </a:rPr>
              <a:t>n</a:t>
            </a:r>
            <a:endParaRPr sz="3200">
              <a:latin typeface="Arial MT"/>
              <a:cs typeface="Arial MT"/>
            </a:endParaRPr>
          </a:p>
          <a:p>
            <a:pPr marL="12700" marR="311785">
              <a:lnSpc>
                <a:spcPts val="3829"/>
              </a:lnSpc>
              <a:spcBef>
                <a:spcPts val="55"/>
              </a:spcBef>
            </a:pP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n</a:t>
            </a:r>
            <a:r>
              <a:rPr sz="3200" spc="5" dirty="0">
                <a:latin typeface="Arial MT"/>
                <a:cs typeface="Arial MT"/>
              </a:rPr>
              <a:t>,</a:t>
            </a:r>
            <a:r>
              <a:rPr sz="3200" spc="-2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o</a:t>
            </a:r>
            <a:r>
              <a:rPr sz="3200" spc="20" dirty="0">
                <a:latin typeface="Arial MT"/>
                <a:cs typeface="Arial MT"/>
              </a:rPr>
              <a:t>p</a:t>
            </a:r>
            <a:r>
              <a:rPr sz="3200" spc="15" dirty="0">
                <a:latin typeface="Arial MT"/>
                <a:cs typeface="Arial MT"/>
              </a:rPr>
              <a:t>e</a:t>
            </a:r>
            <a:r>
              <a:rPr sz="3200" spc="-15" dirty="0">
                <a:latin typeface="Arial MT"/>
                <a:cs typeface="Arial MT"/>
              </a:rPr>
              <a:t>r</a:t>
            </a:r>
            <a:r>
              <a:rPr sz="3200" spc="15" dirty="0">
                <a:latin typeface="Arial MT"/>
                <a:cs typeface="Arial MT"/>
              </a:rPr>
              <a:t>a</a:t>
            </a:r>
            <a:r>
              <a:rPr sz="3200" spc="10" dirty="0">
                <a:latin typeface="Arial MT"/>
                <a:cs typeface="Arial MT"/>
              </a:rPr>
              <a:t>t</a:t>
            </a:r>
            <a:r>
              <a:rPr sz="3200" spc="30" dirty="0">
                <a:latin typeface="Arial MT"/>
                <a:cs typeface="Arial MT"/>
              </a:rPr>
              <a:t>i</a:t>
            </a:r>
            <a:r>
              <a:rPr sz="3200" spc="15" dirty="0">
                <a:latin typeface="Arial MT"/>
                <a:cs typeface="Arial MT"/>
              </a:rPr>
              <a:t>ng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-25" dirty="0">
                <a:latin typeface="Arial MT"/>
                <a:cs typeface="Arial MT"/>
              </a:rPr>
              <a:t>y</a:t>
            </a:r>
            <a:r>
              <a:rPr sz="3200" spc="50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e</a:t>
            </a:r>
            <a:r>
              <a:rPr sz="3200" spc="25" dirty="0">
                <a:latin typeface="Arial MT"/>
                <a:cs typeface="Arial MT"/>
              </a:rPr>
              <a:t>m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spc="15" dirty="0">
                <a:latin typeface="Arial MT"/>
                <a:cs typeface="Arial MT"/>
              </a:rPr>
              <a:t>p</a:t>
            </a:r>
            <a:r>
              <a:rPr sz="3200" spc="20" dirty="0">
                <a:latin typeface="Arial MT"/>
                <a:cs typeface="Arial MT"/>
              </a:rPr>
              <a:t>u</a:t>
            </a:r>
            <a:r>
              <a:rPr sz="3200" spc="10" dirty="0">
                <a:latin typeface="Arial MT"/>
                <a:cs typeface="Arial MT"/>
              </a:rPr>
              <a:t>ts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t</a:t>
            </a:r>
            <a:r>
              <a:rPr sz="3200" spc="20" dirty="0">
                <a:latin typeface="Arial MT"/>
                <a:cs typeface="Arial MT"/>
              </a:rPr>
              <a:t>h</a:t>
            </a:r>
            <a:r>
              <a:rPr sz="3200" spc="10" dirty="0">
                <a:latin typeface="Arial MT"/>
                <a:cs typeface="Arial MT"/>
              </a:rPr>
              <a:t>e  </a:t>
            </a:r>
            <a:r>
              <a:rPr sz="3200" spc="20" dirty="0">
                <a:latin typeface="Arial MT"/>
                <a:cs typeface="Arial MT"/>
              </a:rPr>
              <a:t>process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in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‘ready’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20" dirty="0">
                <a:latin typeface="Arial MT"/>
                <a:cs typeface="Arial MT"/>
              </a:rPr>
              <a:t>state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479" y="586486"/>
            <a:ext cx="362584" cy="372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6780" y="573722"/>
            <a:ext cx="7141845" cy="6028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85090">
              <a:lnSpc>
                <a:spcPct val="100400"/>
              </a:lnSpc>
              <a:spcBef>
                <a:spcPts val="90"/>
              </a:spcBef>
            </a:pPr>
            <a:r>
              <a:rPr sz="2400" b="1" spc="5" dirty="0">
                <a:latin typeface="Arial"/>
                <a:cs typeface="Arial"/>
              </a:rPr>
              <a:t>5.Termination:</a:t>
            </a:r>
            <a:r>
              <a:rPr sz="2400" b="1" spc="-170" dirty="0">
                <a:latin typeface="Arial"/>
                <a:cs typeface="Arial"/>
              </a:rPr>
              <a:t> </a:t>
            </a:r>
            <a:r>
              <a:rPr sz="2400" spc="-20" dirty="0">
                <a:latin typeface="Arial MT"/>
                <a:cs typeface="Arial MT"/>
              </a:rPr>
              <a:t>Process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termination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activity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 </a:t>
            </a:r>
            <a:r>
              <a:rPr sz="2400" spc="-20" dirty="0">
                <a:latin typeface="Arial MT"/>
                <a:cs typeface="Arial MT"/>
              </a:rPr>
              <a:t>ending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0" dirty="0">
                <a:latin typeface="Arial MT"/>
                <a:cs typeface="Arial MT"/>
              </a:rPr>
              <a:t>process.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20" dirty="0">
                <a:latin typeface="Arial MT"/>
                <a:cs typeface="Arial MT"/>
              </a:rPr>
              <a:t>other words, </a:t>
            </a:r>
            <a:r>
              <a:rPr sz="2400" spc="-25" dirty="0">
                <a:latin typeface="Arial MT"/>
                <a:cs typeface="Arial MT"/>
              </a:rPr>
              <a:t>process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termination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40" dirty="0">
                <a:latin typeface="Arial MT"/>
                <a:cs typeface="Arial MT"/>
              </a:rPr>
              <a:t>relaxation</a:t>
            </a:r>
            <a:r>
              <a:rPr sz="2400" spc="58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of </a:t>
            </a:r>
            <a:r>
              <a:rPr sz="2400" spc="-20" dirty="0">
                <a:latin typeface="Arial MT"/>
                <a:cs typeface="Arial MT"/>
              </a:rPr>
              <a:t>computer </a:t>
            </a:r>
            <a:r>
              <a:rPr sz="2400" spc="-15" dirty="0">
                <a:latin typeface="Arial MT"/>
                <a:cs typeface="Arial MT"/>
              </a:rPr>
              <a:t> resources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taken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execution. 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creation,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termination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also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be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several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events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may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lead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 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termination.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Some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are:</a:t>
            </a:r>
            <a:endParaRPr sz="2400">
              <a:latin typeface="Arial MT"/>
              <a:cs typeface="Arial MT"/>
            </a:endParaRPr>
          </a:p>
          <a:p>
            <a:pPr marL="269240" indent="-257175">
              <a:lnSpc>
                <a:spcPct val="100000"/>
              </a:lnSpc>
              <a:spcBef>
                <a:spcPts val="950"/>
              </a:spcBef>
              <a:buSzPct val="95833"/>
              <a:buAutoNum type="arabicPeriod"/>
              <a:tabLst>
                <a:tab pos="269875" algn="l"/>
              </a:tabLst>
            </a:pPr>
            <a:r>
              <a:rPr sz="2400" spc="-20" dirty="0">
                <a:latin typeface="Arial MT"/>
                <a:cs typeface="Arial MT"/>
              </a:rPr>
              <a:t>Process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completes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execution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fully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and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20" dirty="0">
                <a:latin typeface="Arial MT"/>
                <a:cs typeface="Arial MT"/>
              </a:rPr>
              <a:t>indicates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OS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finished.</a:t>
            </a:r>
            <a:endParaRPr sz="2400">
              <a:latin typeface="Arial MT"/>
              <a:cs typeface="Arial MT"/>
            </a:endParaRPr>
          </a:p>
          <a:p>
            <a:pPr marL="269240" indent="-257175">
              <a:lnSpc>
                <a:spcPts val="2865"/>
              </a:lnSpc>
              <a:spcBef>
                <a:spcPts val="1025"/>
              </a:spcBef>
              <a:buSzPct val="95833"/>
              <a:buAutoNum type="arabicPeriod" startAt="2"/>
              <a:tabLst>
                <a:tab pos="269875" algn="l"/>
              </a:tabLst>
            </a:pPr>
            <a:r>
              <a:rPr sz="2400" spc="-20" dirty="0">
                <a:latin typeface="Arial MT"/>
                <a:cs typeface="Arial MT"/>
              </a:rPr>
              <a:t>Operating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itself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terminates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due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service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errors.</a:t>
            </a:r>
            <a:endParaRPr sz="2400">
              <a:latin typeface="Arial MT"/>
              <a:cs typeface="Arial MT"/>
            </a:endParaRPr>
          </a:p>
          <a:p>
            <a:pPr marL="12700" marR="29845">
              <a:lnSpc>
                <a:spcPts val="2860"/>
              </a:lnSpc>
              <a:spcBef>
                <a:spcPts val="1135"/>
              </a:spcBef>
              <a:buSzPct val="95833"/>
              <a:buAutoNum type="arabicPeriod" startAt="3"/>
              <a:tabLst>
                <a:tab pos="269875" algn="l"/>
              </a:tabLst>
            </a:pPr>
            <a:r>
              <a:rPr sz="2400" spc="-15" dirty="0">
                <a:latin typeface="Arial MT"/>
                <a:cs typeface="Arial MT"/>
              </a:rPr>
              <a:t>There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problem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hardware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terminates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process.</a:t>
            </a:r>
            <a:endParaRPr sz="2400">
              <a:latin typeface="Arial MT"/>
              <a:cs typeface="Arial MT"/>
            </a:endParaRPr>
          </a:p>
          <a:p>
            <a:pPr marL="269240" indent="-257175">
              <a:lnSpc>
                <a:spcPts val="2865"/>
              </a:lnSpc>
              <a:spcBef>
                <a:spcPts val="930"/>
              </a:spcBef>
              <a:buSzPct val="95833"/>
              <a:buAutoNum type="arabicPeriod" startAt="3"/>
              <a:tabLst>
                <a:tab pos="269875" algn="l"/>
              </a:tabLst>
            </a:pPr>
            <a:r>
              <a:rPr sz="2400" spc="5" dirty="0">
                <a:latin typeface="Arial MT"/>
                <a:cs typeface="Arial MT"/>
              </a:rPr>
              <a:t>One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terminated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by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another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latin typeface="Arial MT"/>
                <a:cs typeface="Arial MT"/>
              </a:rPr>
              <a:t>process.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74" y="152336"/>
            <a:ext cx="39196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273430"/>
            <a:ext cx="33820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210" dirty="0"/>
              <a:t> </a:t>
            </a:r>
            <a:r>
              <a:rPr spc="10" dirty="0"/>
              <a:t>Creation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969452"/>
            <a:ext cx="266700" cy="2765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379281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751391"/>
            <a:ext cx="228600" cy="2384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123247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457257"/>
            <a:ext cx="266700" cy="2765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858196"/>
            <a:ext cx="228600" cy="2384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229671"/>
            <a:ext cx="228600" cy="23844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49997" y="1308036"/>
            <a:ext cx="6407785" cy="31711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children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which,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turn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tree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Arial MT"/>
                <a:cs typeface="Arial MT"/>
              </a:rPr>
              <a:t>Resource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sharing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children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endParaRPr sz="1800">
              <a:latin typeface="Arial MT"/>
              <a:cs typeface="Arial MT"/>
            </a:endParaRPr>
          </a:p>
          <a:p>
            <a:pPr marL="412750" marR="1556385">
              <a:lnSpc>
                <a:spcPct val="135600"/>
              </a:lnSpc>
            </a:pPr>
            <a:r>
              <a:rPr sz="1800" spc="5" dirty="0">
                <a:latin typeface="Arial MT"/>
                <a:cs typeface="Arial MT"/>
              </a:rPr>
              <a:t>Children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subset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parent’s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child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no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10" dirty="0">
                <a:latin typeface="Arial MT"/>
                <a:cs typeface="Arial MT"/>
              </a:rPr>
              <a:t>Execution</a:t>
            </a:r>
            <a:endParaRPr sz="1800">
              <a:latin typeface="Arial MT"/>
              <a:cs typeface="Arial MT"/>
            </a:endParaRPr>
          </a:p>
          <a:p>
            <a:pPr marL="412750" marR="1805305">
              <a:lnSpc>
                <a:spcPts val="2930"/>
              </a:lnSpc>
              <a:spcBef>
                <a:spcPts val="25"/>
              </a:spcBef>
            </a:pPr>
            <a:r>
              <a:rPr sz="1800" spc="-5" dirty="0">
                <a:latin typeface="Arial MT"/>
                <a:cs typeface="Arial MT"/>
              </a:rPr>
              <a:t>Parent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children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execute </a:t>
            </a:r>
            <a:r>
              <a:rPr sz="1800" spc="15" dirty="0">
                <a:latin typeface="Arial MT"/>
                <a:cs typeface="Arial MT"/>
              </a:rPr>
              <a:t>concurrently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25" dirty="0">
                <a:latin typeface="Arial MT"/>
                <a:cs typeface="Arial MT"/>
              </a:rPr>
              <a:t> w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un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50" dirty="0">
                <a:latin typeface="Arial MT"/>
                <a:cs typeface="Arial MT"/>
              </a:rPr>
              <a:t>h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spc="45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rm</a:t>
            </a:r>
            <a:r>
              <a:rPr sz="1800" spc="-2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449" y="152336"/>
            <a:ext cx="531977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9339" y="273430"/>
            <a:ext cx="47821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145" dirty="0"/>
              <a:t> </a:t>
            </a:r>
            <a:r>
              <a:rPr spc="5" dirty="0"/>
              <a:t>Creation</a:t>
            </a:r>
            <a:r>
              <a:rPr spc="-180" dirty="0"/>
              <a:t> </a:t>
            </a:r>
            <a:r>
              <a:rPr spc="-5" dirty="0"/>
              <a:t>(Cont.)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1730692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102802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436812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846641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218878"/>
            <a:ext cx="228600" cy="2384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9997" y="1210881"/>
            <a:ext cx="6261735" cy="25342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Arial MT"/>
                <a:cs typeface="Arial MT"/>
              </a:rPr>
              <a:t>Address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800" spc="-25" dirty="0">
                <a:latin typeface="Arial MT"/>
                <a:cs typeface="Arial MT"/>
              </a:rPr>
              <a:t>C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dup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5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12700" marR="2416810" indent="400050">
              <a:lnSpc>
                <a:spcPct val="135600"/>
              </a:lnSpc>
            </a:pPr>
            <a:r>
              <a:rPr sz="1800" spc="5" dirty="0">
                <a:latin typeface="Arial MT"/>
                <a:cs typeface="Arial MT"/>
              </a:rPr>
              <a:t>Child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program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loaded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into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UNIX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examples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latin typeface="Arial"/>
                <a:cs typeface="Arial"/>
              </a:rPr>
              <a:t>fork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creates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new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412750" marR="5080">
              <a:lnSpc>
                <a:spcPct val="100800"/>
              </a:lnSpc>
              <a:spcBef>
                <a:spcPts val="755"/>
              </a:spcBef>
            </a:pPr>
            <a:r>
              <a:rPr sz="1800" b="1" spc="-20" dirty="0">
                <a:latin typeface="Arial"/>
                <a:cs typeface="Arial"/>
              </a:rPr>
              <a:t>exec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call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used</a:t>
            </a:r>
            <a:r>
              <a:rPr sz="1800" spc="-5" dirty="0">
                <a:latin typeface="Arial MT"/>
                <a:cs typeface="Arial MT"/>
              </a:rPr>
              <a:t> after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fork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replace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process’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memory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space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5" dirty="0">
                <a:latin typeface="Arial MT"/>
                <a:cs typeface="Arial MT"/>
              </a:rPr>
              <a:t>new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9460" y="4143374"/>
            <a:ext cx="6960110" cy="21716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125" y="152336"/>
            <a:ext cx="1366774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3</a:t>
            </a:r>
            <a:r>
              <a:rPr spc="10" dirty="0"/>
              <a:t>.</a:t>
            </a:r>
            <a:r>
              <a:rPr spc="15" dirty="0"/>
              <a:t>11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4925" y="2057400"/>
            <a:ext cx="6638925" cy="1743710"/>
            <a:chOff x="1304925" y="2057400"/>
            <a:chExt cx="6638925" cy="17437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025" y="2095500"/>
              <a:ext cx="6562725" cy="16668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4925" y="2057399"/>
              <a:ext cx="6638925" cy="1743710"/>
            </a:xfrm>
            <a:custGeom>
              <a:avLst/>
              <a:gdLst/>
              <a:ahLst/>
              <a:cxnLst/>
              <a:rect l="l" t="t" r="r" b="b"/>
              <a:pathLst>
                <a:path w="6638925" h="1743710">
                  <a:moveTo>
                    <a:pt x="6613525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1705610"/>
                  </a:lnTo>
                  <a:lnTo>
                    <a:pt x="25400" y="1718310"/>
                  </a:lnTo>
                  <a:lnTo>
                    <a:pt x="6613525" y="1718310"/>
                  </a:lnTo>
                  <a:lnTo>
                    <a:pt x="6613525" y="1705610"/>
                  </a:lnTo>
                  <a:lnTo>
                    <a:pt x="38100" y="1705610"/>
                  </a:lnTo>
                  <a:lnTo>
                    <a:pt x="38100" y="38100"/>
                  </a:lnTo>
                  <a:lnTo>
                    <a:pt x="6600825" y="38100"/>
                  </a:lnTo>
                  <a:lnTo>
                    <a:pt x="6600825" y="1704975"/>
                  </a:lnTo>
                  <a:lnTo>
                    <a:pt x="6613525" y="1704987"/>
                  </a:lnTo>
                  <a:lnTo>
                    <a:pt x="6613525" y="38100"/>
                  </a:lnTo>
                  <a:lnTo>
                    <a:pt x="6613525" y="25400"/>
                  </a:lnTo>
                  <a:close/>
                </a:path>
                <a:path w="6638925" h="1743710">
                  <a:moveTo>
                    <a:pt x="66389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731010"/>
                  </a:lnTo>
                  <a:lnTo>
                    <a:pt x="0" y="1743710"/>
                  </a:lnTo>
                  <a:lnTo>
                    <a:pt x="6638925" y="1743710"/>
                  </a:lnTo>
                  <a:lnTo>
                    <a:pt x="6638925" y="1731010"/>
                  </a:lnTo>
                  <a:lnTo>
                    <a:pt x="12700" y="1731010"/>
                  </a:lnTo>
                  <a:lnTo>
                    <a:pt x="12700" y="12700"/>
                  </a:lnTo>
                  <a:lnTo>
                    <a:pt x="6626225" y="12700"/>
                  </a:lnTo>
                  <a:lnTo>
                    <a:pt x="6626225" y="1730375"/>
                  </a:lnTo>
                  <a:lnTo>
                    <a:pt x="6638925" y="1730387"/>
                  </a:lnTo>
                  <a:lnTo>
                    <a:pt x="6638925" y="12700"/>
                  </a:lnTo>
                  <a:lnTo>
                    <a:pt x="663892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24" y="390461"/>
            <a:ext cx="46054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4995" y="516636"/>
            <a:ext cx="40665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185" dirty="0"/>
              <a:t> </a:t>
            </a:r>
            <a:r>
              <a:rPr spc="10" dirty="0"/>
              <a:t>Termination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555" y="1331912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136" y="2018982"/>
            <a:ext cx="229234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136" y="2390457"/>
            <a:ext cx="229234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555" y="2724467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136" y="3134360"/>
            <a:ext cx="229234" cy="238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136" y="3506406"/>
            <a:ext cx="229234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2136" y="3869372"/>
            <a:ext cx="229234" cy="23844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480" marR="508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Process</a:t>
            </a:r>
            <a:r>
              <a:rPr spc="25" dirty="0"/>
              <a:t> </a:t>
            </a:r>
            <a:r>
              <a:rPr spc="-15" dirty="0"/>
              <a:t>executes</a:t>
            </a:r>
            <a:r>
              <a:rPr spc="105" dirty="0"/>
              <a:t> </a:t>
            </a:r>
            <a:r>
              <a:rPr dirty="0"/>
              <a:t>last</a:t>
            </a:r>
            <a:r>
              <a:rPr spc="-25" dirty="0"/>
              <a:t> </a:t>
            </a:r>
            <a:r>
              <a:rPr dirty="0"/>
              <a:t>statement</a:t>
            </a:r>
            <a:r>
              <a:rPr spc="-25" dirty="0"/>
              <a:t> </a:t>
            </a:r>
            <a:r>
              <a:rPr spc="5" dirty="0"/>
              <a:t>and</a:t>
            </a:r>
            <a:r>
              <a:rPr dirty="0"/>
              <a:t> </a:t>
            </a:r>
            <a:r>
              <a:rPr spc="-10" dirty="0"/>
              <a:t>asks</a:t>
            </a:r>
            <a:r>
              <a:rPr spc="25" dirty="0"/>
              <a:t> </a:t>
            </a:r>
            <a:r>
              <a:rPr spc="20" dirty="0"/>
              <a:t>the</a:t>
            </a:r>
            <a:r>
              <a:rPr spc="-75" dirty="0"/>
              <a:t> </a:t>
            </a:r>
            <a:r>
              <a:rPr spc="-5" dirty="0"/>
              <a:t>operating</a:t>
            </a:r>
            <a:r>
              <a:rPr spc="-75" dirty="0"/>
              <a:t> </a:t>
            </a:r>
            <a:r>
              <a:rPr spc="-5" dirty="0"/>
              <a:t>system</a:t>
            </a:r>
            <a:r>
              <a:rPr spc="30" dirty="0"/>
              <a:t> </a:t>
            </a:r>
            <a:r>
              <a:rPr spc="10" dirty="0"/>
              <a:t>to </a:t>
            </a:r>
            <a:r>
              <a:rPr spc="-484" dirty="0"/>
              <a:t> </a:t>
            </a:r>
            <a:r>
              <a:rPr dirty="0"/>
              <a:t>terminate</a:t>
            </a:r>
            <a:r>
              <a:rPr spc="-10" dirty="0"/>
              <a:t> </a:t>
            </a:r>
            <a:r>
              <a:rPr spc="-15" dirty="0"/>
              <a:t>it</a:t>
            </a:r>
            <a:r>
              <a:rPr spc="-30" dirty="0"/>
              <a:t> </a:t>
            </a:r>
            <a:r>
              <a:rPr spc="-5" dirty="0"/>
              <a:t>(</a:t>
            </a:r>
            <a:r>
              <a:rPr b="1" spc="-5" dirty="0">
                <a:latin typeface="Arial"/>
                <a:cs typeface="Arial"/>
              </a:rPr>
              <a:t>exit</a:t>
            </a:r>
            <a:r>
              <a:rPr spc="-5" dirty="0"/>
              <a:t>)</a:t>
            </a:r>
          </a:p>
          <a:p>
            <a:pPr marL="430530">
              <a:lnSpc>
                <a:spcPct val="100000"/>
              </a:lnSpc>
              <a:spcBef>
                <a:spcPts val="770"/>
              </a:spcBef>
            </a:pPr>
            <a:r>
              <a:rPr spc="20" dirty="0"/>
              <a:t>O</a:t>
            </a:r>
            <a:r>
              <a:rPr spc="45" dirty="0"/>
              <a:t>u</a:t>
            </a:r>
            <a:r>
              <a:rPr spc="25" dirty="0"/>
              <a:t>t</a:t>
            </a:r>
            <a:r>
              <a:rPr spc="45" dirty="0"/>
              <a:t>pu</a:t>
            </a:r>
            <a:r>
              <a:rPr dirty="0"/>
              <a:t>t</a:t>
            </a:r>
            <a:r>
              <a:rPr spc="-180" dirty="0"/>
              <a:t> </a:t>
            </a:r>
            <a:r>
              <a:rPr spc="45" dirty="0"/>
              <a:t>d</a:t>
            </a:r>
            <a:r>
              <a:rPr spc="-30" dirty="0"/>
              <a:t>a</a:t>
            </a:r>
            <a:r>
              <a:rPr spc="25" dirty="0"/>
              <a:t>t</a:t>
            </a:r>
            <a:r>
              <a:rPr dirty="0"/>
              <a:t>a</a:t>
            </a:r>
            <a:r>
              <a:rPr spc="-75" dirty="0"/>
              <a:t> </a:t>
            </a:r>
            <a:r>
              <a:rPr spc="25" dirty="0"/>
              <a:t>f</a:t>
            </a:r>
            <a:r>
              <a:rPr dirty="0"/>
              <a:t>r</a:t>
            </a:r>
            <a:r>
              <a:rPr spc="-25" dirty="0"/>
              <a:t>o</a:t>
            </a:r>
            <a:r>
              <a:rPr dirty="0"/>
              <a:t>m</a:t>
            </a:r>
            <a:r>
              <a:rPr spc="25" dirty="0"/>
              <a:t> </a:t>
            </a:r>
            <a:r>
              <a:rPr dirty="0"/>
              <a:t>c</a:t>
            </a:r>
            <a:r>
              <a:rPr spc="50" dirty="0"/>
              <a:t>h</a:t>
            </a:r>
            <a:r>
              <a:rPr spc="-30" dirty="0"/>
              <a:t>i</a:t>
            </a:r>
            <a:r>
              <a:rPr spc="50" dirty="0"/>
              <a:t>l</a:t>
            </a:r>
            <a:r>
              <a:rPr dirty="0"/>
              <a:t>d</a:t>
            </a:r>
            <a:r>
              <a:rPr spc="-80" dirty="0"/>
              <a:t> </a:t>
            </a:r>
            <a:r>
              <a:rPr spc="25" dirty="0"/>
              <a:t>t</a:t>
            </a:r>
            <a:r>
              <a:rPr dirty="0"/>
              <a:t>o</a:t>
            </a:r>
            <a:r>
              <a:rPr spc="-75" dirty="0"/>
              <a:t> </a:t>
            </a:r>
            <a:r>
              <a:rPr spc="45" dirty="0"/>
              <a:t>p</a:t>
            </a:r>
            <a:r>
              <a:rPr spc="-30" dirty="0"/>
              <a:t>a</a:t>
            </a:r>
            <a:r>
              <a:rPr dirty="0"/>
              <a:t>r</a:t>
            </a:r>
            <a:r>
              <a:rPr spc="-25" dirty="0"/>
              <a:t>e</a:t>
            </a:r>
            <a:r>
              <a:rPr spc="45" dirty="0"/>
              <a:t>n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(</a:t>
            </a:r>
            <a:r>
              <a:rPr spc="-75" dirty="0"/>
              <a:t>v</a:t>
            </a:r>
            <a:r>
              <a:rPr spc="-30" dirty="0"/>
              <a:t>i</a:t>
            </a:r>
            <a:r>
              <a:rPr dirty="0"/>
              <a:t>a</a:t>
            </a:r>
            <a:r>
              <a:rPr spc="50" dirty="0"/>
              <a:t> </a:t>
            </a:r>
            <a:r>
              <a:rPr b="1" spc="20" dirty="0">
                <a:latin typeface="Arial"/>
                <a:cs typeface="Arial"/>
              </a:rPr>
              <a:t>w</a:t>
            </a:r>
            <a:r>
              <a:rPr b="1" spc="-30" dirty="0">
                <a:latin typeface="Arial"/>
                <a:cs typeface="Arial"/>
              </a:rPr>
              <a:t>a</a:t>
            </a:r>
            <a:r>
              <a:rPr b="1" spc="2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t</a:t>
            </a:r>
            <a:r>
              <a:rPr dirty="0"/>
              <a:t>)</a:t>
            </a:r>
          </a:p>
          <a:p>
            <a:pPr marL="30480" marR="465455" indent="400050">
              <a:lnSpc>
                <a:spcPct val="135600"/>
              </a:lnSpc>
            </a:pPr>
            <a:r>
              <a:rPr spc="-10" dirty="0"/>
              <a:t>Process’ </a:t>
            </a:r>
            <a:r>
              <a:rPr spc="-5" dirty="0"/>
              <a:t>resources </a:t>
            </a:r>
            <a:r>
              <a:rPr spc="-10" dirty="0"/>
              <a:t>are </a:t>
            </a:r>
            <a:r>
              <a:rPr dirty="0"/>
              <a:t>deallocated </a:t>
            </a:r>
            <a:r>
              <a:rPr spc="20" dirty="0"/>
              <a:t>by </a:t>
            </a:r>
            <a:r>
              <a:rPr dirty="0"/>
              <a:t>operating system </a:t>
            </a:r>
            <a:r>
              <a:rPr spc="5" dirty="0"/>
              <a:t> </a:t>
            </a:r>
            <a:r>
              <a:rPr spc="-5" dirty="0"/>
              <a:t>Parent</a:t>
            </a:r>
            <a:r>
              <a:rPr spc="-35" dirty="0"/>
              <a:t> </a:t>
            </a:r>
            <a:r>
              <a:rPr spc="-10" dirty="0"/>
              <a:t>may</a:t>
            </a:r>
            <a:r>
              <a:rPr spc="15" dirty="0"/>
              <a:t> </a:t>
            </a:r>
            <a:r>
              <a:rPr dirty="0"/>
              <a:t>terminate</a:t>
            </a:r>
            <a:r>
              <a:rPr spc="-5" dirty="0"/>
              <a:t> </a:t>
            </a:r>
            <a:r>
              <a:rPr spc="-15" dirty="0"/>
              <a:t>execution</a:t>
            </a:r>
            <a:r>
              <a:rPr spc="60" dirty="0"/>
              <a:t> </a:t>
            </a:r>
            <a:r>
              <a:rPr spc="-15" dirty="0"/>
              <a:t>of</a:t>
            </a:r>
            <a:r>
              <a:rPr spc="35" dirty="0"/>
              <a:t> </a:t>
            </a:r>
            <a:r>
              <a:rPr spc="10" dirty="0"/>
              <a:t>children</a:t>
            </a:r>
            <a:r>
              <a:rPr spc="-80" dirty="0"/>
              <a:t> </a:t>
            </a:r>
            <a:r>
              <a:rPr spc="-5" dirty="0"/>
              <a:t>processes</a:t>
            </a:r>
            <a:r>
              <a:rPr spc="15" dirty="0"/>
              <a:t> </a:t>
            </a:r>
            <a:r>
              <a:rPr spc="5" dirty="0"/>
              <a:t>(</a:t>
            </a:r>
            <a:r>
              <a:rPr b="1" spc="5" dirty="0">
                <a:latin typeface="Arial"/>
                <a:cs typeface="Arial"/>
              </a:rPr>
              <a:t>abort</a:t>
            </a:r>
            <a:r>
              <a:rPr spc="5" dirty="0"/>
              <a:t>)</a:t>
            </a:r>
          </a:p>
          <a:p>
            <a:pPr marL="430530" marR="1889125">
              <a:lnSpc>
                <a:spcPct val="133900"/>
              </a:lnSpc>
              <a:spcBef>
                <a:spcPts val="35"/>
              </a:spcBef>
            </a:pPr>
            <a:r>
              <a:rPr spc="5" dirty="0"/>
              <a:t>Child</a:t>
            </a:r>
            <a:r>
              <a:rPr spc="-85" dirty="0"/>
              <a:t> </a:t>
            </a:r>
            <a:r>
              <a:rPr spc="5" dirty="0"/>
              <a:t>has</a:t>
            </a:r>
            <a:r>
              <a:rPr spc="25" dirty="0"/>
              <a:t> </a:t>
            </a:r>
            <a:r>
              <a:rPr spc="-20" dirty="0"/>
              <a:t>exceeded</a:t>
            </a:r>
            <a:r>
              <a:rPr spc="70" dirty="0"/>
              <a:t> </a:t>
            </a:r>
            <a:r>
              <a:rPr dirty="0"/>
              <a:t>allocated </a:t>
            </a:r>
            <a:r>
              <a:rPr spc="-5" dirty="0"/>
              <a:t>resources </a:t>
            </a:r>
            <a:r>
              <a:rPr dirty="0"/>
              <a:t> </a:t>
            </a:r>
            <a:r>
              <a:rPr spc="-20" dirty="0"/>
              <a:t>Task</a:t>
            </a:r>
            <a:r>
              <a:rPr spc="100" dirty="0"/>
              <a:t> </a:t>
            </a:r>
            <a:r>
              <a:rPr dirty="0"/>
              <a:t>assigned</a:t>
            </a:r>
            <a:r>
              <a:rPr spc="-80" dirty="0"/>
              <a:t> </a:t>
            </a:r>
            <a:r>
              <a:rPr spc="10" dirty="0"/>
              <a:t>to</a:t>
            </a:r>
            <a:r>
              <a:rPr dirty="0"/>
              <a:t> </a:t>
            </a:r>
            <a:r>
              <a:rPr spc="10" dirty="0"/>
              <a:t>child</a:t>
            </a:r>
            <a:r>
              <a:rPr spc="-80" dirty="0"/>
              <a:t> </a:t>
            </a:r>
            <a:r>
              <a:rPr spc="-15" dirty="0"/>
              <a:t>is</a:t>
            </a:r>
            <a:r>
              <a:rPr spc="25" dirty="0"/>
              <a:t> </a:t>
            </a:r>
            <a:r>
              <a:rPr spc="20" dirty="0"/>
              <a:t>no</a:t>
            </a:r>
            <a:r>
              <a:rPr spc="-75" dirty="0"/>
              <a:t> </a:t>
            </a:r>
            <a:r>
              <a:rPr spc="10" dirty="0"/>
              <a:t>longer</a:t>
            </a:r>
            <a:r>
              <a:rPr spc="-50" dirty="0"/>
              <a:t> </a:t>
            </a:r>
            <a:r>
              <a:rPr dirty="0"/>
              <a:t>required </a:t>
            </a:r>
            <a:r>
              <a:rPr spc="-484" dirty="0"/>
              <a:t> </a:t>
            </a:r>
            <a:r>
              <a:rPr spc="-25" dirty="0"/>
              <a:t>If</a:t>
            </a:r>
            <a:r>
              <a:rPr spc="45" dirty="0"/>
              <a:t> </a:t>
            </a:r>
            <a:r>
              <a:rPr spc="5" dirty="0"/>
              <a:t>parent</a:t>
            </a:r>
            <a:r>
              <a:rPr spc="-25" dirty="0"/>
              <a:t> </a:t>
            </a:r>
            <a:r>
              <a:rPr spc="-15" dirty="0"/>
              <a:t>is</a:t>
            </a:r>
            <a:r>
              <a:rPr spc="25" dirty="0"/>
              <a:t> </a:t>
            </a:r>
            <a:r>
              <a:rPr spc="-15" dirty="0"/>
              <a:t>exiting</a:t>
            </a:r>
          </a:p>
          <a:p>
            <a:pPr marL="774065" marR="86995" indent="-229235">
              <a:lnSpc>
                <a:spcPct val="100800"/>
              </a:lnSpc>
              <a:spcBef>
                <a:spcPts val="750"/>
              </a:spcBef>
            </a:pPr>
            <a:r>
              <a:rPr sz="135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11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Some</a:t>
            </a:r>
            <a:r>
              <a:rPr dirty="0"/>
              <a:t> operating</a:t>
            </a:r>
            <a:r>
              <a:rPr spc="5" dirty="0"/>
              <a:t> </a:t>
            </a:r>
            <a:r>
              <a:rPr dirty="0"/>
              <a:t>system</a:t>
            </a:r>
            <a:r>
              <a:rPr spc="25" dirty="0"/>
              <a:t> </a:t>
            </a:r>
            <a:r>
              <a:rPr spc="20" dirty="0"/>
              <a:t>do</a:t>
            </a:r>
            <a:r>
              <a:rPr spc="-70" dirty="0"/>
              <a:t> </a:t>
            </a:r>
            <a:r>
              <a:rPr spc="5" dirty="0"/>
              <a:t>not</a:t>
            </a:r>
            <a:r>
              <a:rPr spc="-25" dirty="0"/>
              <a:t> </a:t>
            </a:r>
            <a:r>
              <a:rPr spc="5" dirty="0"/>
              <a:t>allow</a:t>
            </a:r>
            <a:r>
              <a:rPr spc="-75" dirty="0"/>
              <a:t> </a:t>
            </a:r>
            <a:r>
              <a:rPr spc="15" dirty="0"/>
              <a:t>child</a:t>
            </a:r>
            <a:r>
              <a:rPr spc="-70" dirty="0"/>
              <a:t> </a:t>
            </a:r>
            <a:r>
              <a:rPr spc="10" dirty="0"/>
              <a:t>to</a:t>
            </a:r>
            <a:r>
              <a:rPr dirty="0"/>
              <a:t> </a:t>
            </a:r>
            <a:r>
              <a:rPr spc="10" dirty="0"/>
              <a:t>continue</a:t>
            </a:r>
            <a:r>
              <a:rPr spc="-150" dirty="0"/>
              <a:t> </a:t>
            </a:r>
            <a:r>
              <a:rPr spc="-15" dirty="0"/>
              <a:t>if</a:t>
            </a:r>
            <a:r>
              <a:rPr spc="55" dirty="0"/>
              <a:t> </a:t>
            </a:r>
            <a:r>
              <a:rPr dirty="0"/>
              <a:t>its </a:t>
            </a:r>
            <a:r>
              <a:rPr spc="-484" dirty="0"/>
              <a:t> </a:t>
            </a:r>
            <a:r>
              <a:rPr spc="5" dirty="0"/>
              <a:t>parent</a:t>
            </a:r>
            <a:r>
              <a:rPr spc="-30" dirty="0"/>
              <a:t> </a:t>
            </a:r>
            <a:r>
              <a:rPr spc="-5" dirty="0"/>
              <a:t>terminates</a:t>
            </a:r>
            <a:endParaRPr sz="1350">
              <a:latin typeface="Times New Roman"/>
              <a:cs typeface="Times New Roman"/>
            </a:endParaRPr>
          </a:p>
          <a:p>
            <a:pPr marL="888365">
              <a:lnSpc>
                <a:spcPct val="100000"/>
              </a:lnSpc>
              <a:spcBef>
                <a:spcPts val="770"/>
              </a:spcBef>
              <a:tabLst>
                <a:tab pos="1116965" algn="l"/>
              </a:tabLst>
            </a:pPr>
            <a:r>
              <a:rPr sz="1350" dirty="0">
                <a:solidFill>
                  <a:srgbClr val="FF9900"/>
                </a:solidFill>
              </a:rPr>
              <a:t>–	</a:t>
            </a:r>
            <a:r>
              <a:rPr spc="-15" dirty="0"/>
              <a:t>All</a:t>
            </a:r>
            <a:r>
              <a:rPr spc="-10" dirty="0"/>
              <a:t> </a:t>
            </a:r>
            <a:r>
              <a:rPr spc="10" dirty="0"/>
              <a:t>children</a:t>
            </a:r>
            <a:r>
              <a:rPr spc="-80" dirty="0"/>
              <a:t> </a:t>
            </a:r>
            <a:r>
              <a:rPr spc="-5" dirty="0"/>
              <a:t>terminated</a:t>
            </a:r>
            <a:r>
              <a:rPr spc="20" dirty="0"/>
              <a:t> </a:t>
            </a:r>
            <a:r>
              <a:rPr dirty="0"/>
              <a:t>-</a:t>
            </a:r>
            <a:r>
              <a:rPr spc="25" dirty="0"/>
              <a:t> </a:t>
            </a:r>
            <a:r>
              <a:rPr i="1" spc="-10" dirty="0">
                <a:latin typeface="Arial"/>
                <a:cs typeface="Arial"/>
              </a:rPr>
              <a:t>cascading </a:t>
            </a:r>
            <a:r>
              <a:rPr i="1" dirty="0">
                <a:latin typeface="Arial"/>
                <a:cs typeface="Arial"/>
              </a:rPr>
              <a:t>termination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699" y="152336"/>
            <a:ext cx="512927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589" y="273430"/>
            <a:ext cx="45891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Cooperating</a:t>
            </a:r>
            <a:r>
              <a:rPr spc="-140" dirty="0"/>
              <a:t> </a:t>
            </a:r>
            <a:r>
              <a:rPr spc="15" dirty="0"/>
              <a:t>Processes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969452"/>
            <a:ext cx="266700" cy="2765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617723"/>
            <a:ext cx="266700" cy="276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295078"/>
            <a:ext cx="228600" cy="2384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667061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038917"/>
            <a:ext cx="228600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411027"/>
            <a:ext cx="228600" cy="23844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49997" y="1308036"/>
            <a:ext cx="6719570" cy="3352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i="1" spc="-30" dirty="0">
                <a:latin typeface="Arial"/>
                <a:cs typeface="Arial"/>
              </a:rPr>
              <a:t>Independent</a:t>
            </a:r>
            <a:r>
              <a:rPr sz="1800" i="1" spc="27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cannot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affect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affected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execution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another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2700" marR="87630">
              <a:lnSpc>
                <a:spcPct val="100800"/>
              </a:lnSpc>
              <a:spcBef>
                <a:spcPts val="750"/>
              </a:spcBef>
            </a:pPr>
            <a:r>
              <a:rPr sz="1800" i="1" spc="-15" dirty="0">
                <a:latin typeface="Arial"/>
                <a:cs typeface="Arial"/>
              </a:rPr>
              <a:t>Cooperating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affect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affected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execution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another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2700" marR="825500">
              <a:lnSpc>
                <a:spcPts val="2110"/>
              </a:lnSpc>
              <a:spcBef>
                <a:spcPts val="880"/>
              </a:spcBef>
            </a:pPr>
            <a:r>
              <a:rPr sz="1800" spc="-10" dirty="0">
                <a:latin typeface="Arial MT"/>
                <a:cs typeface="Arial MT"/>
              </a:rPr>
              <a:t>Reasons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providing </a:t>
            </a:r>
            <a:r>
              <a:rPr sz="1800" spc="-1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environment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cooperation</a:t>
            </a:r>
            <a:endParaRPr sz="1800">
              <a:latin typeface="Arial MT"/>
              <a:cs typeface="Arial MT"/>
            </a:endParaRPr>
          </a:p>
          <a:p>
            <a:pPr marL="412750" marR="3961129">
              <a:lnSpc>
                <a:spcPts val="2930"/>
              </a:lnSpc>
              <a:spcBef>
                <a:spcPts val="160"/>
              </a:spcBef>
            </a:pP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sharing 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Computation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speed-up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Modularity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540"/>
              </a:spcBef>
            </a:pPr>
            <a:r>
              <a:rPr sz="1800" spc="-10" dirty="0">
                <a:latin typeface="Arial MT"/>
                <a:cs typeface="Arial MT"/>
              </a:rPr>
              <a:t>Convenience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480" y="1320800"/>
            <a:ext cx="362584" cy="372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9997" y="1308163"/>
            <a:ext cx="6819265" cy="4426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-25" dirty="0">
                <a:latin typeface="Arial MT"/>
                <a:cs typeface="Arial MT"/>
              </a:rPr>
              <a:t>Cooperating</a:t>
            </a:r>
            <a:r>
              <a:rPr sz="2400" spc="-20" dirty="0">
                <a:latin typeface="Arial MT"/>
                <a:cs typeface="Arial MT"/>
              </a:rPr>
              <a:t> Processes </a:t>
            </a:r>
            <a:r>
              <a:rPr sz="2400" spc="-15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concurrent </a:t>
            </a:r>
            <a:r>
              <a:rPr sz="2400" spc="-25" dirty="0">
                <a:latin typeface="Arial MT"/>
                <a:cs typeface="Arial MT"/>
              </a:rPr>
              <a:t>processes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executing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5" dirty="0">
                <a:latin typeface="Arial MT"/>
                <a:cs typeface="Arial MT"/>
              </a:rPr>
              <a:t>operating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system </a:t>
            </a:r>
            <a:r>
              <a:rPr sz="2400" spc="-15" dirty="0">
                <a:latin typeface="Arial MT"/>
                <a:cs typeface="Arial MT"/>
              </a:rPr>
              <a:t>may </a:t>
            </a:r>
            <a:r>
              <a:rPr sz="2400" spc="-30" dirty="0">
                <a:latin typeface="Arial MT"/>
                <a:cs typeface="Arial MT"/>
              </a:rPr>
              <a:t>be </a:t>
            </a:r>
            <a:r>
              <a:rPr sz="2400" spc="-20" dirty="0">
                <a:latin typeface="Arial MT"/>
                <a:cs typeface="Arial MT"/>
              </a:rPr>
              <a:t>either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independent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processes </a:t>
            </a:r>
            <a:r>
              <a:rPr sz="2400" spc="-35" dirty="0">
                <a:latin typeface="Arial MT"/>
                <a:cs typeface="Arial MT"/>
              </a:rPr>
              <a:t>or </a:t>
            </a:r>
            <a:r>
              <a:rPr sz="2400" spc="-25" dirty="0">
                <a:latin typeface="Arial MT"/>
                <a:cs typeface="Arial MT"/>
              </a:rPr>
              <a:t>cooperating</a:t>
            </a:r>
            <a:r>
              <a:rPr sz="2400" spc="6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processes.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25" dirty="0">
                <a:latin typeface="Arial MT"/>
                <a:cs typeface="Arial MT"/>
              </a:rPr>
              <a:t>process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30" dirty="0">
                <a:latin typeface="Arial MT"/>
                <a:cs typeface="Arial MT"/>
              </a:rPr>
              <a:t>independent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 it </a:t>
            </a:r>
            <a:r>
              <a:rPr sz="2400" spc="-20" dirty="0">
                <a:latin typeface="Arial MT"/>
                <a:cs typeface="Arial MT"/>
              </a:rPr>
              <a:t>cannot </a:t>
            </a:r>
            <a:r>
              <a:rPr sz="2400" spc="5" dirty="0">
                <a:latin typeface="Arial MT"/>
                <a:cs typeface="Arial MT"/>
              </a:rPr>
              <a:t>affect </a:t>
            </a:r>
            <a:r>
              <a:rPr sz="2400" spc="-30" dirty="0">
                <a:latin typeface="Arial MT"/>
                <a:cs typeface="Arial MT"/>
              </a:rPr>
              <a:t>or be 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affected </a:t>
            </a:r>
            <a:r>
              <a:rPr sz="2400" spc="-30" dirty="0">
                <a:latin typeface="Arial MT"/>
                <a:cs typeface="Arial MT"/>
              </a:rPr>
              <a:t>by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5" dirty="0">
                <a:latin typeface="Arial MT"/>
                <a:cs typeface="Arial MT"/>
              </a:rPr>
              <a:t>other processes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executing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system.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Clearly,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any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does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not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share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any </a:t>
            </a:r>
            <a:r>
              <a:rPr sz="2400" spc="-30" dirty="0">
                <a:latin typeface="Arial MT"/>
                <a:cs typeface="Arial MT"/>
              </a:rPr>
              <a:t>data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(temporary </a:t>
            </a:r>
            <a:r>
              <a:rPr sz="2400" spc="-30" dirty="0">
                <a:latin typeface="Arial MT"/>
                <a:cs typeface="Arial MT"/>
              </a:rPr>
              <a:t>or </a:t>
            </a:r>
            <a:r>
              <a:rPr sz="2400" spc="-15" dirty="0">
                <a:latin typeface="Arial MT"/>
                <a:cs typeface="Arial MT"/>
              </a:rPr>
              <a:t>persistent)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spc="-15" dirty="0">
                <a:latin typeface="Arial MT"/>
                <a:cs typeface="Arial MT"/>
              </a:rPr>
              <a:t>any </a:t>
            </a:r>
            <a:r>
              <a:rPr sz="2400" spc="-20" dirty="0">
                <a:latin typeface="Arial MT"/>
                <a:cs typeface="Arial MT"/>
              </a:rPr>
              <a:t>other 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independent.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other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hand,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6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25" dirty="0">
                <a:latin typeface="Arial MT"/>
                <a:cs typeface="Arial MT"/>
              </a:rPr>
              <a:t>cooperating</a:t>
            </a:r>
            <a:r>
              <a:rPr sz="2400" spc="6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 it </a:t>
            </a:r>
            <a:r>
              <a:rPr sz="2400" spc="-20" dirty="0">
                <a:latin typeface="Arial MT"/>
                <a:cs typeface="Arial MT"/>
              </a:rPr>
              <a:t>can </a:t>
            </a:r>
            <a:r>
              <a:rPr sz="2400" spc="5" dirty="0">
                <a:latin typeface="Arial MT"/>
                <a:cs typeface="Arial MT"/>
              </a:rPr>
              <a:t>affect </a:t>
            </a:r>
            <a:r>
              <a:rPr sz="2400" spc="-30" dirty="0">
                <a:latin typeface="Arial MT"/>
                <a:cs typeface="Arial MT"/>
              </a:rPr>
              <a:t>or be 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affected </a:t>
            </a:r>
            <a:r>
              <a:rPr sz="2400" spc="-30" dirty="0">
                <a:latin typeface="Arial MT"/>
                <a:cs typeface="Arial MT"/>
              </a:rPr>
              <a:t>by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5" dirty="0">
                <a:latin typeface="Arial MT"/>
                <a:cs typeface="Arial MT"/>
              </a:rPr>
              <a:t>other processes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executing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system.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Clearly,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any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shares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data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other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processes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cooperating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process.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107" y="684530"/>
            <a:ext cx="361950" cy="372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5625" y="671830"/>
            <a:ext cx="8179434" cy="625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305">
              <a:lnSpc>
                <a:spcPct val="100099"/>
              </a:lnSpc>
              <a:spcBef>
                <a:spcPts val="100"/>
              </a:spcBef>
              <a:tabLst>
                <a:tab pos="1707514" algn="l"/>
                <a:tab pos="4884420" algn="l"/>
              </a:tabLst>
            </a:pPr>
            <a:r>
              <a:rPr sz="2400" spc="-40" dirty="0">
                <a:latin typeface="Arial MT"/>
                <a:cs typeface="Arial MT"/>
              </a:rPr>
              <a:t>Advantages	</a:t>
            </a:r>
            <a:r>
              <a:rPr sz="2400" spc="-35" dirty="0">
                <a:latin typeface="Arial MT"/>
                <a:cs typeface="Arial MT"/>
              </a:rPr>
              <a:t>of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cooperation	</a:t>
            </a:r>
            <a:r>
              <a:rPr sz="2400" b="1" spc="-10" dirty="0">
                <a:latin typeface="Arial"/>
                <a:cs typeface="Arial"/>
              </a:rPr>
              <a:t>Information </a:t>
            </a:r>
            <a:r>
              <a:rPr sz="2400" b="1" spc="5" dirty="0">
                <a:latin typeface="Arial"/>
                <a:cs typeface="Arial"/>
              </a:rPr>
              <a:t>sharing</a:t>
            </a:r>
            <a:r>
              <a:rPr sz="2400" spc="5" dirty="0">
                <a:latin typeface="Arial MT"/>
                <a:cs typeface="Arial MT"/>
              </a:rPr>
              <a:t>: 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several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users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may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interested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same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piece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(for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instance,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shared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file),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must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provide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environment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allow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concurrent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access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types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resources.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Computation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speedup</a:t>
            </a:r>
            <a:r>
              <a:rPr sz="2400" spc="-15" dirty="0">
                <a:latin typeface="Arial MT"/>
                <a:cs typeface="Arial MT"/>
              </a:rPr>
              <a:t>: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want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particular </a:t>
            </a:r>
            <a:r>
              <a:rPr sz="2400" spc="-15" dirty="0">
                <a:latin typeface="Arial MT"/>
                <a:cs typeface="Arial MT"/>
              </a:rPr>
              <a:t> task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run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faster,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must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break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subtasks,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each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 </a:t>
            </a:r>
            <a:r>
              <a:rPr sz="2400" spc="-5" dirty="0">
                <a:latin typeface="Arial MT"/>
                <a:cs typeface="Arial MT"/>
              </a:rPr>
              <a:t>will </a:t>
            </a:r>
            <a:r>
              <a:rPr sz="2400" spc="-30" dirty="0">
                <a:latin typeface="Arial MT"/>
                <a:cs typeface="Arial MT"/>
              </a:rPr>
              <a:t>be executing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spc="-35" dirty="0">
                <a:latin typeface="Arial MT"/>
                <a:cs typeface="Arial MT"/>
              </a:rPr>
              <a:t>parallel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15" dirty="0">
                <a:latin typeface="Arial MT"/>
                <a:cs typeface="Arial MT"/>
              </a:rPr>
              <a:t>others. </a:t>
            </a:r>
            <a:r>
              <a:rPr sz="2400" spc="-5" dirty="0">
                <a:latin typeface="Arial MT"/>
                <a:cs typeface="Arial MT"/>
              </a:rPr>
              <a:t>Such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speedup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can </a:t>
            </a:r>
            <a:r>
              <a:rPr sz="2400" spc="-30" dirty="0">
                <a:latin typeface="Arial MT"/>
                <a:cs typeface="Arial MT"/>
              </a:rPr>
              <a:t>be </a:t>
            </a:r>
            <a:r>
              <a:rPr sz="2400" spc="-35" dirty="0">
                <a:latin typeface="Arial MT"/>
                <a:cs typeface="Arial MT"/>
              </a:rPr>
              <a:t>achieved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only </a:t>
            </a:r>
            <a:r>
              <a:rPr sz="2400" spc="-5" dirty="0">
                <a:latin typeface="Arial MT"/>
                <a:cs typeface="Arial MT"/>
              </a:rPr>
              <a:t>if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0" dirty="0">
                <a:latin typeface="Arial MT"/>
                <a:cs typeface="Arial MT"/>
              </a:rPr>
              <a:t>computer has </a:t>
            </a:r>
            <a:r>
              <a:rPr sz="2400" spc="-10" dirty="0">
                <a:latin typeface="Arial MT"/>
                <a:cs typeface="Arial MT"/>
              </a:rPr>
              <a:t>multiple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processing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elements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(such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CPUS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or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I/O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channels).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200"/>
              </a:lnSpc>
              <a:spcBef>
                <a:spcPts val="45"/>
              </a:spcBef>
            </a:pPr>
            <a:r>
              <a:rPr sz="2400" b="1" spc="5" dirty="0">
                <a:latin typeface="Arial"/>
                <a:cs typeface="Arial"/>
              </a:rPr>
              <a:t>Modularity</a:t>
            </a:r>
            <a:r>
              <a:rPr sz="2400" spc="5" dirty="0">
                <a:latin typeface="Arial MT"/>
                <a:cs typeface="Arial MT"/>
              </a:rPr>
              <a:t>: </a:t>
            </a:r>
            <a:r>
              <a:rPr sz="2400" spc="65" dirty="0">
                <a:latin typeface="Arial MT"/>
                <a:cs typeface="Arial MT"/>
              </a:rPr>
              <a:t>We </a:t>
            </a:r>
            <a:r>
              <a:rPr sz="2400" spc="-15" dirty="0">
                <a:latin typeface="Arial MT"/>
                <a:cs typeface="Arial MT"/>
              </a:rPr>
              <a:t>may want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construct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5" dirty="0">
                <a:latin typeface="Arial MT"/>
                <a:cs typeface="Arial MT"/>
              </a:rPr>
              <a:t>system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modular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fashion, </a:t>
            </a:r>
            <a:r>
              <a:rPr sz="2400" spc="-30" dirty="0">
                <a:latin typeface="Arial MT"/>
                <a:cs typeface="Arial MT"/>
              </a:rPr>
              <a:t>dividing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the </a:t>
            </a:r>
            <a:r>
              <a:rPr sz="2400" spc="-25" dirty="0">
                <a:latin typeface="Arial MT"/>
                <a:cs typeface="Arial MT"/>
              </a:rPr>
              <a:t>system </a:t>
            </a:r>
            <a:r>
              <a:rPr sz="2400" dirty="0">
                <a:latin typeface="Arial MT"/>
                <a:cs typeface="Arial MT"/>
              </a:rPr>
              <a:t>functions into </a:t>
            </a:r>
            <a:r>
              <a:rPr sz="2400" spc="-30" dirty="0">
                <a:latin typeface="Arial MT"/>
                <a:cs typeface="Arial MT"/>
              </a:rPr>
              <a:t>separate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processes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or </a:t>
            </a:r>
            <a:r>
              <a:rPr sz="2400" spc="-25" dirty="0">
                <a:latin typeface="Arial MT"/>
                <a:cs typeface="Arial MT"/>
              </a:rPr>
              <a:t>threads </a:t>
            </a:r>
            <a:r>
              <a:rPr sz="2400" b="1" spc="-10" dirty="0">
                <a:latin typeface="Arial"/>
                <a:cs typeface="Arial"/>
              </a:rPr>
              <a:t>Convenience</a:t>
            </a:r>
            <a:r>
              <a:rPr sz="2400" spc="-10" dirty="0">
                <a:latin typeface="Arial MT"/>
                <a:cs typeface="Arial MT"/>
              </a:rPr>
              <a:t>: </a:t>
            </a:r>
            <a:r>
              <a:rPr sz="2400" spc="-45" dirty="0">
                <a:latin typeface="Arial MT"/>
                <a:cs typeface="Arial MT"/>
              </a:rPr>
              <a:t>Even </a:t>
            </a:r>
            <a:r>
              <a:rPr sz="2400" spc="-35" dirty="0">
                <a:latin typeface="Arial MT"/>
                <a:cs typeface="Arial MT"/>
              </a:rPr>
              <a:t>an </a:t>
            </a:r>
            <a:r>
              <a:rPr sz="2400" spc="-30" dirty="0">
                <a:latin typeface="Arial MT"/>
                <a:cs typeface="Arial MT"/>
              </a:rPr>
              <a:t>individual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may </a:t>
            </a:r>
            <a:r>
              <a:rPr sz="2400" spc="-35" dirty="0">
                <a:latin typeface="Arial MT"/>
                <a:cs typeface="Arial MT"/>
              </a:rPr>
              <a:t>have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many tasks </a:t>
            </a:r>
            <a:r>
              <a:rPr sz="2400" spc="-30" dirty="0">
                <a:latin typeface="Arial MT"/>
                <a:cs typeface="Arial MT"/>
              </a:rPr>
              <a:t>on </a:t>
            </a:r>
            <a:r>
              <a:rPr sz="2400" spc="-5" dirty="0">
                <a:latin typeface="Arial MT"/>
                <a:cs typeface="Arial MT"/>
              </a:rPr>
              <a:t>which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work </a:t>
            </a:r>
            <a:r>
              <a:rPr sz="2400" spc="-35" dirty="0">
                <a:latin typeface="Arial MT"/>
                <a:cs typeface="Arial MT"/>
              </a:rPr>
              <a:t>at </a:t>
            </a:r>
            <a:r>
              <a:rPr sz="2400" spc="-20" dirty="0">
                <a:latin typeface="Arial MT"/>
                <a:cs typeface="Arial MT"/>
              </a:rPr>
              <a:t>one </a:t>
            </a:r>
            <a:r>
              <a:rPr sz="2400" spc="-10" dirty="0">
                <a:latin typeface="Arial MT"/>
                <a:cs typeface="Arial MT"/>
              </a:rPr>
              <a:t>time. For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instance,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user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may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editing,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printing,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compiling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parallel. </a:t>
            </a:r>
            <a:r>
              <a:rPr sz="2400" spc="-10" dirty="0">
                <a:latin typeface="Arial MT"/>
                <a:cs typeface="Arial MT"/>
              </a:rPr>
              <a:t>Concurrent </a:t>
            </a:r>
            <a:r>
              <a:rPr sz="2400" spc="-40" dirty="0">
                <a:latin typeface="Arial MT"/>
                <a:cs typeface="Arial MT"/>
              </a:rPr>
              <a:t>execution</a:t>
            </a:r>
            <a:r>
              <a:rPr sz="2400" spc="-35" dirty="0">
                <a:latin typeface="Arial MT"/>
                <a:cs typeface="Arial MT"/>
              </a:rPr>
              <a:t> of </a:t>
            </a:r>
            <a:r>
              <a:rPr sz="2400" spc="-30" dirty="0">
                <a:latin typeface="Arial MT"/>
                <a:cs typeface="Arial MT"/>
              </a:rPr>
              <a:t>cooperating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processes 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requires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mechanisms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allow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processes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communicate </a:t>
            </a:r>
            <a:r>
              <a:rPr sz="2400" spc="-5" dirty="0">
                <a:latin typeface="Arial MT"/>
                <a:cs typeface="Arial MT"/>
              </a:rPr>
              <a:t> 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one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another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synchronize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their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actions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29055"/>
            <a:chOff x="0" y="0"/>
            <a:chExt cx="9144000" cy="1329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850" y="390461"/>
              <a:ext cx="3024251" cy="9382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9025" y="390461"/>
              <a:ext cx="4700651" cy="9382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374" y="516636"/>
            <a:ext cx="67113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Interprocess</a:t>
            </a:r>
            <a:r>
              <a:rPr spc="-170" dirty="0"/>
              <a:t> </a:t>
            </a:r>
            <a:r>
              <a:rPr dirty="0"/>
              <a:t>Communication</a:t>
            </a:r>
            <a:r>
              <a:rPr spc="-80" dirty="0"/>
              <a:t> </a:t>
            </a:r>
            <a:r>
              <a:rPr spc="10" dirty="0"/>
              <a:t>(IPC)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80" y="1292161"/>
            <a:ext cx="266700" cy="2765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80" y="1883473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80" y="2474912"/>
            <a:ext cx="266700" cy="276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314" y="2856166"/>
            <a:ext cx="228600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314" y="3199828"/>
            <a:ext cx="228600" cy="2384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80" y="3848417"/>
            <a:ext cx="266700" cy="27654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314" y="4229671"/>
            <a:ext cx="228600" cy="23844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314" y="4573206"/>
            <a:ext cx="228600" cy="23844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480" y="4878387"/>
            <a:ext cx="266700" cy="27654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314" y="5260022"/>
            <a:ext cx="228600" cy="2384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7314" y="5603240"/>
            <a:ext cx="228600" cy="23844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49997" y="1279461"/>
            <a:ext cx="6806565" cy="45732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0" dirty="0">
                <a:latin typeface="Arial MT"/>
                <a:cs typeface="Arial MT"/>
              </a:rPr>
              <a:t>Mechanism </a:t>
            </a:r>
            <a:r>
              <a:rPr sz="1800" spc="-5" dirty="0">
                <a:latin typeface="Arial MT"/>
                <a:cs typeface="Arial MT"/>
              </a:rPr>
              <a:t>for processes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communicate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spc="5" dirty="0">
                <a:latin typeface="Arial MT"/>
                <a:cs typeface="Arial MT"/>
              </a:rPr>
              <a:t>synchronize </a:t>
            </a:r>
            <a:r>
              <a:rPr sz="1800" dirty="0">
                <a:latin typeface="Arial MT"/>
                <a:cs typeface="Arial MT"/>
              </a:rPr>
              <a:t>their </a:t>
            </a:r>
            <a:r>
              <a:rPr sz="1800" spc="-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actions</a:t>
            </a:r>
            <a:endParaRPr sz="1800">
              <a:latin typeface="Arial MT"/>
              <a:cs typeface="Arial MT"/>
            </a:endParaRPr>
          </a:p>
          <a:p>
            <a:pPr marL="12700" marR="431800">
              <a:lnSpc>
                <a:spcPts val="1950"/>
              </a:lnSpc>
              <a:spcBef>
                <a:spcPts val="755"/>
              </a:spcBef>
            </a:pPr>
            <a:r>
              <a:rPr sz="1800" spc="-15" dirty="0">
                <a:latin typeface="Arial MT"/>
                <a:cs typeface="Arial MT"/>
              </a:rPr>
              <a:t>Message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processes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communicate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each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passing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spc="-20" dirty="0">
                <a:latin typeface="Arial MT"/>
                <a:cs typeface="Arial MT"/>
              </a:rPr>
              <a:t>IPC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operations:</a:t>
            </a:r>
            <a:endParaRPr sz="1800">
              <a:latin typeface="Arial MT"/>
              <a:cs typeface="Arial MT"/>
            </a:endParaRPr>
          </a:p>
          <a:p>
            <a:pPr marL="412750" marR="4544695">
              <a:lnSpc>
                <a:spcPts val="2710"/>
              </a:lnSpc>
              <a:spcBef>
                <a:spcPts val="175"/>
              </a:spcBef>
            </a:pPr>
            <a:r>
              <a:rPr sz="1800" b="1" spc="-10" dirty="0">
                <a:latin typeface="Arial"/>
                <a:cs typeface="Arial"/>
              </a:rPr>
              <a:t>send</a:t>
            </a:r>
            <a:r>
              <a:rPr sz="1800" spc="-10" dirty="0">
                <a:latin typeface="Arial MT"/>
                <a:cs typeface="Arial MT"/>
              </a:rPr>
              <a:t>(</a:t>
            </a:r>
            <a:r>
              <a:rPr sz="1800" i="1" spc="-10" dirty="0">
                <a:latin typeface="Arial"/>
                <a:cs typeface="Arial"/>
              </a:rPr>
              <a:t>message</a:t>
            </a:r>
            <a:r>
              <a:rPr sz="1800" spc="-10" dirty="0">
                <a:latin typeface="Arial MT"/>
                <a:cs typeface="Arial MT"/>
              </a:rPr>
              <a:t>)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20" dirty="0">
                <a:latin typeface="Arial"/>
                <a:cs typeface="Arial"/>
              </a:rPr>
              <a:t>receive</a:t>
            </a:r>
            <a:r>
              <a:rPr sz="1800" spc="-20" dirty="0">
                <a:latin typeface="Arial MT"/>
                <a:cs typeface="Arial MT"/>
              </a:rPr>
              <a:t>(</a:t>
            </a:r>
            <a:r>
              <a:rPr sz="1800" i="1" spc="-20" dirty="0">
                <a:latin typeface="Arial"/>
                <a:cs typeface="Arial"/>
              </a:rPr>
              <a:t>message</a:t>
            </a:r>
            <a:r>
              <a:rPr sz="1800" spc="-2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355"/>
              </a:spcBef>
            </a:pPr>
            <a:r>
              <a:rPr sz="1800" spc="-80" dirty="0">
                <a:latin typeface="Arial MT"/>
                <a:cs typeface="Arial MT"/>
              </a:rPr>
              <a:t>M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g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b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F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-80" dirty="0">
                <a:latin typeface="Arial MT"/>
                <a:cs typeface="Arial MT"/>
              </a:rPr>
              <a:t>x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l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ng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80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v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ia</a:t>
            </a:r>
            <a:r>
              <a:rPr sz="1800" spc="45" dirty="0">
                <a:latin typeface="Arial MT"/>
                <a:cs typeface="Arial MT"/>
              </a:rPr>
              <a:t>bl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l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ng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412750" marR="1781810" indent="-400685">
              <a:lnSpc>
                <a:spcPct val="125200"/>
              </a:lnSpc>
            </a:pPr>
            <a:r>
              <a:rPr sz="1800" spc="-30" dirty="0">
                <a:latin typeface="Arial MT"/>
                <a:cs typeface="Arial MT"/>
              </a:rPr>
              <a:t>If </a:t>
            </a:r>
            <a:r>
              <a:rPr sz="1800" i="1" dirty="0">
                <a:latin typeface="Arial"/>
                <a:cs typeface="Arial"/>
              </a:rPr>
              <a:t>P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i="1" dirty="0">
                <a:latin typeface="Arial"/>
                <a:cs typeface="Arial"/>
              </a:rPr>
              <a:t>Q </a:t>
            </a:r>
            <a:r>
              <a:rPr sz="1800" spc="-15" dirty="0">
                <a:latin typeface="Arial MT"/>
                <a:cs typeface="Arial MT"/>
              </a:rPr>
              <a:t>wish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communicate, </a:t>
            </a:r>
            <a:r>
              <a:rPr sz="1800" spc="5" dirty="0">
                <a:latin typeface="Arial MT"/>
                <a:cs typeface="Arial MT"/>
              </a:rPr>
              <a:t>they </a:t>
            </a:r>
            <a:r>
              <a:rPr sz="1800" spc="-5" dirty="0">
                <a:latin typeface="Arial MT"/>
                <a:cs typeface="Arial MT"/>
              </a:rPr>
              <a:t>need to: </a:t>
            </a:r>
            <a:r>
              <a:rPr sz="1800" dirty="0">
                <a:latin typeface="Arial MT"/>
                <a:cs typeface="Arial MT"/>
              </a:rPr>
              <a:t> establish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communication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15" dirty="0">
                <a:latin typeface="Arial"/>
                <a:cs typeface="Arial"/>
              </a:rPr>
              <a:t>link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them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exchange</a:t>
            </a:r>
            <a:r>
              <a:rPr sz="1800" spc="-5" dirty="0">
                <a:latin typeface="Arial MT"/>
                <a:cs typeface="Arial MT"/>
              </a:rPr>
              <a:t> messages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via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send/receive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 spc="-5" dirty="0">
                <a:latin typeface="Arial MT"/>
                <a:cs typeface="Arial MT"/>
              </a:rPr>
              <a:t>Implementation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endParaRPr sz="1800">
              <a:latin typeface="Arial MT"/>
              <a:cs typeface="Arial MT"/>
            </a:endParaRPr>
          </a:p>
          <a:p>
            <a:pPr marL="412750" marR="1716405">
              <a:lnSpc>
                <a:spcPct val="125099"/>
              </a:lnSpc>
            </a:pPr>
            <a:r>
              <a:rPr sz="1800" spc="5" dirty="0">
                <a:latin typeface="Arial MT"/>
                <a:cs typeface="Arial MT"/>
              </a:rPr>
              <a:t>physical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(e.g.,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shared </a:t>
            </a:r>
            <a:r>
              <a:rPr sz="1800" spc="-10" dirty="0">
                <a:latin typeface="Arial MT"/>
                <a:cs typeface="Arial MT"/>
              </a:rPr>
              <a:t>memory,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hardware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bus)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logical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(e.g.,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logical properties)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9" y="314261"/>
            <a:ext cx="389102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7366" y="435610"/>
            <a:ext cx="33547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204" dirty="0"/>
              <a:t> </a:t>
            </a:r>
            <a:r>
              <a:rPr spc="5" dirty="0"/>
              <a:t>Concept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04861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1686242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030031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334831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926397"/>
            <a:ext cx="266700" cy="276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517582"/>
            <a:ext cx="266700" cy="2765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899217"/>
            <a:ext cx="228600" cy="2384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242371"/>
            <a:ext cx="228600" cy="23844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585906"/>
            <a:ext cx="228600" cy="23844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49997" y="1223581"/>
            <a:ext cx="596519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98805" indent="-400685">
              <a:lnSpc>
                <a:spcPct val="125099"/>
              </a:lnSpc>
              <a:spcBef>
                <a:spcPts val="100"/>
              </a:spcBef>
            </a:pPr>
            <a:r>
              <a:rPr sz="1800" spc="-40" dirty="0">
                <a:latin typeface="Arial MT"/>
                <a:cs typeface="Arial MT"/>
              </a:rPr>
              <a:t>An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executes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25" dirty="0">
                <a:latin typeface="Arial MT"/>
                <a:cs typeface="Arial MT"/>
              </a:rPr>
              <a:t>variety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programs: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Batch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jobs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545"/>
              </a:spcBef>
            </a:pPr>
            <a:r>
              <a:rPr sz="1800" spc="-10" dirty="0">
                <a:latin typeface="Arial MT"/>
                <a:cs typeface="Arial MT"/>
              </a:rPr>
              <a:t>Time-shared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user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programs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tasks</a:t>
            </a:r>
            <a:endParaRPr sz="1800">
              <a:latin typeface="Arial MT"/>
              <a:cs typeface="Arial MT"/>
            </a:endParaRPr>
          </a:p>
          <a:p>
            <a:pPr marL="12700" marR="1027430">
              <a:lnSpc>
                <a:spcPts val="1950"/>
              </a:lnSpc>
              <a:spcBef>
                <a:spcPts val="780"/>
              </a:spcBef>
            </a:pPr>
            <a:r>
              <a:rPr sz="1800" spc="-20" dirty="0">
                <a:latin typeface="Arial MT"/>
                <a:cs typeface="Arial MT"/>
              </a:rPr>
              <a:t>Textbook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uses</a:t>
            </a:r>
            <a:r>
              <a:rPr sz="1800" spc="20" dirty="0">
                <a:latin typeface="Arial MT"/>
                <a:cs typeface="Arial MT"/>
              </a:rPr>
              <a:t> 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i="1" spc="-20" dirty="0">
                <a:latin typeface="Arial"/>
                <a:cs typeface="Arial"/>
              </a:rPr>
              <a:t>job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15" dirty="0">
                <a:latin typeface="Arial"/>
                <a:cs typeface="Arial"/>
              </a:rPr>
              <a:t>process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almost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interchangeably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760"/>
              </a:spcBef>
            </a:pPr>
            <a:r>
              <a:rPr sz="1800" spc="-10" dirty="0">
                <a:latin typeface="Arial MT"/>
                <a:cs typeface="Arial MT"/>
              </a:rPr>
              <a:t>Process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program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execution;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execution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must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progress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sequential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fashion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includes:</a:t>
            </a:r>
            <a:endParaRPr sz="1800">
              <a:latin typeface="Arial MT"/>
              <a:cs typeface="Arial MT"/>
            </a:endParaRPr>
          </a:p>
          <a:p>
            <a:pPr marL="412750" marR="3853815">
              <a:lnSpc>
                <a:spcPct val="125099"/>
              </a:lnSpc>
            </a:pPr>
            <a:r>
              <a:rPr sz="1800" spc="5" dirty="0">
                <a:latin typeface="Arial MT"/>
                <a:cs typeface="Arial MT"/>
              </a:rPr>
              <a:t>program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counter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545"/>
              </a:spcBef>
            </a:pPr>
            <a:r>
              <a:rPr sz="1800" spc="10" dirty="0">
                <a:latin typeface="Arial MT"/>
                <a:cs typeface="Arial MT"/>
              </a:rPr>
              <a:t>data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480" y="1330705"/>
            <a:ext cx="476884" cy="4864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4092" y="1448117"/>
            <a:ext cx="7046595" cy="21659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295275">
              <a:lnSpc>
                <a:spcPct val="102400"/>
              </a:lnSpc>
              <a:spcBef>
                <a:spcPts val="45"/>
              </a:spcBef>
            </a:pPr>
            <a:r>
              <a:rPr sz="2750" spc="-15" dirty="0">
                <a:latin typeface="Arial MT"/>
                <a:cs typeface="Arial MT"/>
              </a:rPr>
              <a:t>Several </a:t>
            </a:r>
            <a:r>
              <a:rPr sz="2750" spc="15" dirty="0">
                <a:latin typeface="Arial MT"/>
                <a:cs typeface="Arial MT"/>
              </a:rPr>
              <a:t>methods </a:t>
            </a:r>
            <a:r>
              <a:rPr sz="2750" spc="10" dirty="0">
                <a:latin typeface="Arial MT"/>
                <a:cs typeface="Arial MT"/>
              </a:rPr>
              <a:t>for </a:t>
            </a:r>
            <a:r>
              <a:rPr sz="2750" spc="-20" dirty="0">
                <a:latin typeface="Arial MT"/>
                <a:cs typeface="Arial MT"/>
              </a:rPr>
              <a:t>logically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implementing </a:t>
            </a:r>
            <a:r>
              <a:rPr sz="2750" spc="-75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a </a:t>
            </a:r>
            <a:r>
              <a:rPr sz="2750" spc="-30" dirty="0">
                <a:latin typeface="Arial MT"/>
                <a:cs typeface="Arial MT"/>
              </a:rPr>
              <a:t>link</a:t>
            </a:r>
            <a:r>
              <a:rPr sz="2750" spc="-25" dirty="0">
                <a:latin typeface="Arial MT"/>
                <a:cs typeface="Arial MT"/>
              </a:rPr>
              <a:t> </a:t>
            </a:r>
            <a:r>
              <a:rPr sz="2750" spc="5" dirty="0">
                <a:latin typeface="Arial MT"/>
                <a:cs typeface="Arial MT"/>
              </a:rPr>
              <a:t>and </a:t>
            </a:r>
            <a:r>
              <a:rPr sz="2750" spc="15" dirty="0">
                <a:latin typeface="Arial MT"/>
                <a:cs typeface="Arial MT"/>
              </a:rPr>
              <a:t>the </a:t>
            </a:r>
            <a:r>
              <a:rPr sz="2750" spc="-5" dirty="0">
                <a:latin typeface="Arial MT"/>
                <a:cs typeface="Arial MT"/>
              </a:rPr>
              <a:t>send/receive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-5" dirty="0">
                <a:latin typeface="Arial MT"/>
                <a:cs typeface="Arial MT"/>
              </a:rPr>
              <a:t>operations.</a:t>
            </a:r>
            <a:r>
              <a:rPr sz="2750" dirty="0">
                <a:latin typeface="Arial MT"/>
                <a:cs typeface="Arial MT"/>
              </a:rPr>
              <a:t> </a:t>
            </a:r>
            <a:r>
              <a:rPr sz="2750" spc="30" dirty="0">
                <a:latin typeface="Arial MT"/>
                <a:cs typeface="Arial MT"/>
              </a:rPr>
              <a:t>For 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spc="-15" dirty="0">
                <a:latin typeface="Arial MT"/>
                <a:cs typeface="Arial MT"/>
              </a:rPr>
              <a:t>example:</a:t>
            </a:r>
            <a:endParaRPr sz="275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spcBef>
                <a:spcPts val="80"/>
              </a:spcBef>
              <a:buChar char="-"/>
              <a:tabLst>
                <a:tab pos="232410" algn="l"/>
              </a:tabLst>
            </a:pPr>
            <a:r>
              <a:rPr sz="2750" spc="-10" dirty="0">
                <a:latin typeface="Arial MT"/>
                <a:cs typeface="Arial MT"/>
              </a:rPr>
              <a:t>Direct</a:t>
            </a:r>
            <a:r>
              <a:rPr sz="2750" spc="165" dirty="0">
                <a:latin typeface="Arial MT"/>
                <a:cs typeface="Arial MT"/>
              </a:rPr>
              <a:t> </a:t>
            </a:r>
            <a:r>
              <a:rPr sz="2750" spc="25" dirty="0">
                <a:latin typeface="Arial MT"/>
                <a:cs typeface="Arial MT"/>
              </a:rPr>
              <a:t>or</a:t>
            </a:r>
            <a:r>
              <a:rPr sz="2750" spc="-6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indirect</a:t>
            </a:r>
            <a:r>
              <a:rPr sz="2750" spc="240" dirty="0">
                <a:latin typeface="Arial MT"/>
                <a:cs typeface="Arial MT"/>
              </a:rPr>
              <a:t> </a:t>
            </a:r>
            <a:r>
              <a:rPr sz="2750" spc="10" dirty="0">
                <a:latin typeface="Arial MT"/>
                <a:cs typeface="Arial MT"/>
              </a:rPr>
              <a:t>communication</a:t>
            </a:r>
            <a:endParaRPr sz="2750">
              <a:latin typeface="Arial MT"/>
              <a:cs typeface="Arial MT"/>
            </a:endParaRPr>
          </a:p>
          <a:p>
            <a:pPr marL="231775" indent="-219710">
              <a:lnSpc>
                <a:spcPct val="100000"/>
              </a:lnSpc>
              <a:spcBef>
                <a:spcPts val="80"/>
              </a:spcBef>
              <a:buChar char="-"/>
              <a:tabLst>
                <a:tab pos="232410" algn="l"/>
                <a:tab pos="2012950" algn="l"/>
                <a:tab pos="4347210" algn="l"/>
              </a:tabLst>
            </a:pPr>
            <a:r>
              <a:rPr sz="2750" spc="-20" dirty="0">
                <a:latin typeface="Arial MT"/>
                <a:cs typeface="Arial MT"/>
              </a:rPr>
              <a:t>Symmetric	</a:t>
            </a:r>
            <a:r>
              <a:rPr sz="2750" spc="25" dirty="0">
                <a:latin typeface="Arial MT"/>
                <a:cs typeface="Arial MT"/>
              </a:rPr>
              <a:t>or</a:t>
            </a:r>
            <a:r>
              <a:rPr sz="2750" spc="-3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asymmetric	</a:t>
            </a:r>
            <a:r>
              <a:rPr sz="2750" spc="5" dirty="0">
                <a:latin typeface="Arial MT"/>
                <a:cs typeface="Arial MT"/>
              </a:rPr>
              <a:t>communication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5474" y="152336"/>
            <a:ext cx="56722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8110" y="273430"/>
            <a:ext cx="51358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Implementation</a:t>
            </a:r>
            <a:r>
              <a:rPr spc="-160" dirty="0"/>
              <a:t> </a:t>
            </a:r>
            <a:r>
              <a:rPr dirty="0"/>
              <a:t>Questions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997" y="1210881"/>
            <a:ext cx="6827520" cy="28009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20" dirty="0">
                <a:latin typeface="Arial MT"/>
                <a:cs typeface="Arial MT"/>
              </a:rPr>
              <a:t>How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links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established?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20" dirty="0">
                <a:latin typeface="Arial MT"/>
                <a:cs typeface="Arial MT"/>
              </a:rPr>
              <a:t>Can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15" dirty="0">
                <a:latin typeface="Arial MT"/>
                <a:cs typeface="Arial MT"/>
              </a:rPr>
              <a:t>link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associated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than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processes?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  <a:spcBef>
                <a:spcPts val="750"/>
              </a:spcBef>
            </a:pPr>
            <a:r>
              <a:rPr sz="1800" spc="-20" dirty="0">
                <a:latin typeface="Arial MT"/>
                <a:cs typeface="Arial MT"/>
              </a:rPr>
              <a:t>How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many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links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there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every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pair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communicating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10" dirty="0">
                <a:latin typeface="Arial MT"/>
                <a:cs typeface="Arial MT"/>
              </a:rPr>
              <a:t>What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capacity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link?</a:t>
            </a:r>
            <a:endParaRPr sz="1800">
              <a:latin typeface="Arial MT"/>
              <a:cs typeface="Arial MT"/>
            </a:endParaRPr>
          </a:p>
          <a:p>
            <a:pPr marL="12700" marR="361315">
              <a:lnSpc>
                <a:spcPts val="2100"/>
              </a:lnSpc>
              <a:spcBef>
                <a:spcPts val="890"/>
              </a:spcBef>
            </a:pPr>
            <a:r>
              <a:rPr sz="1800" spc="-30" dirty="0">
                <a:latin typeface="Arial MT"/>
                <a:cs typeface="Arial MT"/>
              </a:rPr>
              <a:t>Is</a:t>
            </a:r>
            <a:r>
              <a:rPr sz="1800" spc="20" dirty="0">
                <a:latin typeface="Arial MT"/>
                <a:cs typeface="Arial MT"/>
              </a:rPr>
              <a:t> 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size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message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accommodate </a:t>
            </a:r>
            <a:r>
              <a:rPr sz="1800" spc="-25" dirty="0">
                <a:latin typeface="Arial MT"/>
                <a:cs typeface="Arial MT"/>
              </a:rPr>
              <a:t>fixed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variable?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30" dirty="0">
                <a:latin typeface="Arial MT"/>
                <a:cs typeface="Arial MT"/>
              </a:rPr>
              <a:t>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unidirectional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bi-directional?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692655"/>
            <a:ext cx="266700" cy="276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064702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713291"/>
            <a:ext cx="266700" cy="276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085083"/>
            <a:ext cx="266700" cy="2768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724338"/>
            <a:ext cx="266700" cy="2765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4" y="152336"/>
            <a:ext cx="49102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9364" y="273430"/>
            <a:ext cx="43770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Direct</a:t>
            </a:r>
            <a:r>
              <a:rPr spc="-170" dirty="0"/>
              <a:t> </a:t>
            </a:r>
            <a:r>
              <a:rPr spc="5" dirty="0"/>
              <a:t>Communication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1730692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102802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436812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846641"/>
            <a:ext cx="228600" cy="2384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218878"/>
            <a:ext cx="228600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858196"/>
            <a:ext cx="228600" cy="2384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229671"/>
            <a:ext cx="228600" cy="23844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49997" y="1210881"/>
            <a:ext cx="6406515" cy="32683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Arial MT"/>
                <a:cs typeface="Arial MT"/>
              </a:rPr>
              <a:t>Processes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must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name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each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explicitly: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800" b="1" spc="-10" dirty="0">
                <a:latin typeface="Arial"/>
                <a:cs typeface="Arial"/>
              </a:rPr>
              <a:t>send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i="1" dirty="0">
                <a:latin typeface="Arial"/>
                <a:cs typeface="Arial"/>
              </a:rPr>
              <a:t>P,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message</a:t>
            </a:r>
            <a:r>
              <a:rPr sz="1800" spc="-15" dirty="0">
                <a:latin typeface="Arial MT"/>
                <a:cs typeface="Arial MT"/>
              </a:rPr>
              <a:t>)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message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endParaRPr sz="1800">
              <a:latin typeface="Arial MT"/>
              <a:cs typeface="Arial MT"/>
            </a:endParaRPr>
          </a:p>
          <a:p>
            <a:pPr marL="12700" marR="5080" indent="400050">
              <a:lnSpc>
                <a:spcPct val="135600"/>
              </a:lnSpc>
            </a:pPr>
            <a:r>
              <a:rPr sz="1800" b="1" spc="-15" dirty="0">
                <a:latin typeface="Arial"/>
                <a:cs typeface="Arial"/>
              </a:rPr>
              <a:t>receive</a:t>
            </a:r>
            <a:r>
              <a:rPr sz="1800" spc="-15" dirty="0">
                <a:latin typeface="Arial MT"/>
                <a:cs typeface="Arial MT"/>
              </a:rPr>
              <a:t>(</a:t>
            </a:r>
            <a:r>
              <a:rPr sz="1800" i="1" spc="-15" dirty="0">
                <a:latin typeface="Arial"/>
                <a:cs typeface="Arial"/>
              </a:rPr>
              <a:t>Q,</a:t>
            </a:r>
            <a:r>
              <a:rPr sz="1800" i="1" spc="114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message</a:t>
            </a:r>
            <a:r>
              <a:rPr sz="1800" spc="-15" dirty="0">
                <a:latin typeface="Arial MT"/>
                <a:cs typeface="Arial MT"/>
              </a:rPr>
              <a:t>)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receive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message from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Properties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 </a:t>
            </a:r>
            <a:r>
              <a:rPr sz="1800" spc="15" dirty="0">
                <a:latin typeface="Arial MT"/>
                <a:cs typeface="Arial MT"/>
              </a:rPr>
              <a:t>link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latin typeface="Arial MT"/>
                <a:cs typeface="Arial MT"/>
              </a:rPr>
              <a:t>Links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established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automatically</a:t>
            </a:r>
            <a:endParaRPr sz="1800">
              <a:latin typeface="Arial MT"/>
              <a:cs typeface="Arial MT"/>
            </a:endParaRPr>
          </a:p>
          <a:p>
            <a:pPr marL="412750" marR="34925">
              <a:lnSpc>
                <a:spcPct val="1008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associated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exactly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one </a:t>
            </a:r>
            <a:r>
              <a:rPr sz="1800" spc="-5" dirty="0">
                <a:latin typeface="Arial MT"/>
                <a:cs typeface="Arial MT"/>
              </a:rPr>
              <a:t>pair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communicating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695"/>
              </a:spcBef>
            </a:pPr>
            <a:r>
              <a:rPr sz="1800" spc="-15" dirty="0">
                <a:latin typeface="Arial MT"/>
                <a:cs typeface="Arial MT"/>
              </a:rPr>
              <a:t>Between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each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pair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exists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exactly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unidirectional,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but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usually</a:t>
            </a:r>
            <a:r>
              <a:rPr sz="1800" spc="-2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bi-directional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2395" marR="508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</a:t>
            </a:r>
            <a:r>
              <a:rPr spc="-35" dirty="0"/>
              <a:t> </a:t>
            </a:r>
            <a:r>
              <a:rPr spc="5" dirty="0"/>
              <a:t>variant</a:t>
            </a:r>
            <a:r>
              <a:rPr spc="-70"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15" dirty="0"/>
              <a:t>this</a:t>
            </a:r>
            <a:r>
              <a:rPr spc="-65" dirty="0"/>
              <a:t> </a:t>
            </a:r>
            <a:r>
              <a:rPr spc="20" dirty="0"/>
              <a:t>scheme</a:t>
            </a:r>
            <a:r>
              <a:rPr spc="-185" dirty="0"/>
              <a:t> </a:t>
            </a:r>
            <a:r>
              <a:rPr spc="10" dirty="0"/>
              <a:t>employs</a:t>
            </a:r>
            <a:r>
              <a:rPr spc="-65" dirty="0"/>
              <a:t> </a:t>
            </a:r>
            <a:r>
              <a:rPr spc="15" dirty="0"/>
              <a:t>asymmetry</a:t>
            </a:r>
            <a:r>
              <a:rPr spc="-145" dirty="0"/>
              <a:t> </a:t>
            </a:r>
            <a:r>
              <a:rPr spc="10" dirty="0"/>
              <a:t>in</a:t>
            </a:r>
            <a:r>
              <a:rPr spc="-30" dirty="0"/>
              <a:t> </a:t>
            </a:r>
            <a:r>
              <a:rPr spc="15" dirty="0"/>
              <a:t>addressing. </a:t>
            </a:r>
            <a:r>
              <a:rPr spc="-540" dirty="0"/>
              <a:t> </a:t>
            </a:r>
            <a:r>
              <a:rPr spc="10" dirty="0"/>
              <a:t>Only </a:t>
            </a:r>
            <a:r>
              <a:rPr spc="20" dirty="0"/>
              <a:t>the </a:t>
            </a:r>
            <a:r>
              <a:rPr spc="15" dirty="0"/>
              <a:t>sender </a:t>
            </a:r>
            <a:r>
              <a:rPr spc="5" dirty="0"/>
              <a:t>names </a:t>
            </a:r>
            <a:r>
              <a:rPr spc="20" dirty="0"/>
              <a:t>the </a:t>
            </a:r>
            <a:r>
              <a:rPr spc="15" dirty="0"/>
              <a:t>recipient; </a:t>
            </a:r>
            <a:r>
              <a:rPr spc="20" dirty="0"/>
              <a:t>the </a:t>
            </a:r>
            <a:r>
              <a:rPr spc="15" dirty="0"/>
              <a:t>recipient </a:t>
            </a:r>
            <a:r>
              <a:rPr spc="5" dirty="0"/>
              <a:t>is </a:t>
            </a:r>
            <a:r>
              <a:rPr spc="10" dirty="0"/>
              <a:t>not </a:t>
            </a:r>
            <a:r>
              <a:rPr spc="15" dirty="0"/>
              <a:t> </a:t>
            </a:r>
            <a:r>
              <a:rPr spc="5" dirty="0"/>
              <a:t>required</a:t>
            </a:r>
            <a:r>
              <a:rPr spc="-110" dirty="0"/>
              <a:t> </a:t>
            </a:r>
            <a:r>
              <a:rPr spc="25" dirty="0"/>
              <a:t>to</a:t>
            </a:r>
            <a:r>
              <a:rPr spc="-35" dirty="0"/>
              <a:t> </a:t>
            </a:r>
            <a:r>
              <a:rPr dirty="0"/>
              <a:t>name</a:t>
            </a:r>
            <a:r>
              <a:rPr spc="-35" dirty="0"/>
              <a:t> </a:t>
            </a:r>
            <a:r>
              <a:rPr spc="20" dirty="0"/>
              <a:t>the</a:t>
            </a:r>
            <a:r>
              <a:rPr spc="-110" dirty="0"/>
              <a:t> </a:t>
            </a:r>
            <a:r>
              <a:rPr spc="10" dirty="0"/>
              <a:t>sender.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480" y="2846323"/>
            <a:ext cx="285750" cy="3054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9997" y="2824099"/>
            <a:ext cx="6390005" cy="1060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Arial MT"/>
                <a:cs typeface="Arial MT"/>
              </a:rPr>
              <a:t>re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ei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(id,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age)</a:t>
            </a:r>
            <a:r>
              <a:rPr sz="2000" spc="-19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-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0" dirty="0">
                <a:latin typeface="Arial MT"/>
                <a:cs typeface="Arial MT"/>
              </a:rPr>
              <a:t>R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ei</a:t>
            </a:r>
            <a:r>
              <a:rPr sz="2000" spc="-35" dirty="0">
                <a:latin typeface="Arial MT"/>
                <a:cs typeface="Arial MT"/>
              </a:rPr>
              <a:t>v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35" dirty="0">
                <a:latin typeface="Arial MT"/>
                <a:cs typeface="Arial MT"/>
              </a:rPr>
              <a:t>s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5" dirty="0">
                <a:latin typeface="Arial MT"/>
                <a:cs typeface="Arial MT"/>
              </a:rPr>
              <a:t>rom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y  </a:t>
            </a:r>
            <a:r>
              <a:rPr sz="2000" spc="25" dirty="0">
                <a:latin typeface="Arial MT"/>
                <a:cs typeface="Arial MT"/>
              </a:rPr>
              <a:t>process;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variable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is </a:t>
            </a:r>
            <a:r>
              <a:rPr sz="2000" spc="20" dirty="0">
                <a:latin typeface="Arial MT"/>
                <a:cs typeface="Arial MT"/>
              </a:rPr>
              <a:t>set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to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name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of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the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process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</a:t>
            </a:r>
            <a:r>
              <a:rPr sz="2000" spc="10" dirty="0">
                <a:latin typeface="Arial MT"/>
                <a:cs typeface="Arial MT"/>
              </a:rPr>
              <a:t>hi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h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0" dirty="0">
                <a:latin typeface="Arial MT"/>
                <a:cs typeface="Arial MT"/>
              </a:rPr>
              <a:t>mm</a:t>
            </a:r>
            <a:r>
              <a:rPr sz="2000" spc="10" dirty="0">
                <a:latin typeface="Arial MT"/>
                <a:cs typeface="Arial MT"/>
              </a:rPr>
              <a:t>uni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ion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has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a</a:t>
            </a:r>
            <a:r>
              <a:rPr sz="2000" spc="45" dirty="0">
                <a:latin typeface="Arial MT"/>
                <a:cs typeface="Arial MT"/>
              </a:rPr>
              <a:t>k</a:t>
            </a:r>
            <a:r>
              <a:rPr sz="2000" spc="15" dirty="0">
                <a:latin typeface="Arial MT"/>
                <a:cs typeface="Arial MT"/>
              </a:rPr>
              <a:t>en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pla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750" spc="5" dirty="0">
                <a:latin typeface="Arial MT"/>
                <a:cs typeface="Arial MT"/>
              </a:rPr>
              <a:t>.</a:t>
            </a:r>
            <a:endParaRPr sz="27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6015" y="4476750"/>
            <a:ext cx="5887784" cy="37698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074" y="152336"/>
            <a:ext cx="522452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6964" y="273430"/>
            <a:ext cx="4687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Indirect</a:t>
            </a:r>
            <a:r>
              <a:rPr spc="-130" dirty="0"/>
              <a:t> </a:t>
            </a:r>
            <a:r>
              <a:rPr dirty="0"/>
              <a:t>Communication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334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020506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391981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725991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136010"/>
            <a:ext cx="228600" cy="238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508057"/>
            <a:ext cx="228600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870896"/>
            <a:ext cx="228600" cy="2384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518914"/>
            <a:ext cx="228600" cy="238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49997" y="1320736"/>
            <a:ext cx="6459220" cy="3448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70230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latin typeface="Arial MT"/>
                <a:cs typeface="Arial MT"/>
              </a:rPr>
              <a:t>Messages </a:t>
            </a:r>
            <a:r>
              <a:rPr sz="1800" spc="-10" dirty="0">
                <a:latin typeface="Arial MT"/>
                <a:cs typeface="Arial MT"/>
              </a:rPr>
              <a:t>are </a:t>
            </a:r>
            <a:r>
              <a:rPr sz="1800" spc="-5" dirty="0">
                <a:latin typeface="Arial MT"/>
                <a:cs typeface="Arial MT"/>
              </a:rPr>
              <a:t>directed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25" dirty="0">
                <a:latin typeface="Arial MT"/>
                <a:cs typeface="Arial MT"/>
              </a:rPr>
              <a:t>received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 </a:t>
            </a:r>
            <a:r>
              <a:rPr sz="1800" spc="-15" dirty="0">
                <a:latin typeface="Arial MT"/>
                <a:cs typeface="Arial MT"/>
              </a:rPr>
              <a:t>mailboxes </a:t>
            </a:r>
            <a:r>
              <a:rPr sz="1800" dirty="0">
                <a:latin typeface="Arial MT"/>
                <a:cs typeface="Arial MT"/>
              </a:rPr>
              <a:t>(also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referred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ports)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Arial MT"/>
                <a:cs typeface="Arial MT"/>
              </a:rPr>
              <a:t>E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ch m</a:t>
            </a:r>
            <a:r>
              <a:rPr sz="1800" spc="-25" dirty="0">
                <a:latin typeface="Arial MT"/>
                <a:cs typeface="Arial MT"/>
              </a:rPr>
              <a:t>ai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spc="45" dirty="0">
                <a:latin typeface="Arial MT"/>
                <a:cs typeface="Arial MT"/>
              </a:rPr>
              <a:t>b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45" dirty="0">
                <a:latin typeface="Arial MT"/>
                <a:cs typeface="Arial MT"/>
              </a:rPr>
              <a:t>un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qu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  <a:p>
            <a:pPr marL="12700" marR="270510" indent="400050">
              <a:lnSpc>
                <a:spcPts val="2930"/>
              </a:lnSpc>
              <a:spcBef>
                <a:spcPts val="220"/>
              </a:spcBef>
            </a:pPr>
            <a:r>
              <a:rPr sz="1800" spc="-10" dirty="0">
                <a:latin typeface="Arial MT"/>
                <a:cs typeface="Arial MT"/>
              </a:rPr>
              <a:t>Processes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communicate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only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they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mailbox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Properties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communication </a:t>
            </a:r>
            <a:r>
              <a:rPr sz="1800" spc="15" dirty="0">
                <a:latin typeface="Arial MT"/>
                <a:cs typeface="Arial MT"/>
              </a:rPr>
              <a:t>link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545"/>
              </a:spcBef>
            </a:pPr>
            <a:r>
              <a:rPr sz="1800" spc="-5" dirty="0">
                <a:latin typeface="Arial MT"/>
                <a:cs typeface="Arial MT"/>
              </a:rPr>
              <a:t>Link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established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only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common</a:t>
            </a:r>
            <a:r>
              <a:rPr sz="1800" dirty="0">
                <a:latin typeface="Arial MT"/>
                <a:cs typeface="Arial MT"/>
              </a:rPr>
              <a:t> mailbox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associated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many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412750" marR="172085">
              <a:lnSpc>
                <a:spcPct val="100800"/>
              </a:lnSpc>
              <a:spcBef>
                <a:spcPts val="675"/>
              </a:spcBef>
            </a:pPr>
            <a:r>
              <a:rPr sz="1800" spc="-10" dirty="0">
                <a:latin typeface="Arial MT"/>
                <a:cs typeface="Arial MT"/>
              </a:rPr>
              <a:t>Each</a:t>
            </a:r>
            <a:r>
              <a:rPr sz="1800" spc="-5" dirty="0">
                <a:latin typeface="Arial MT"/>
                <a:cs typeface="Arial MT"/>
              </a:rPr>
              <a:t> pair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several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communication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links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Arial MT"/>
                <a:cs typeface="Arial MT"/>
              </a:rPr>
              <a:t>Link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unidirectional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bi-directional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24" y="438086"/>
            <a:ext cx="522452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491" y="562610"/>
            <a:ext cx="4687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Indirect</a:t>
            </a:r>
            <a:r>
              <a:rPr spc="-130" dirty="0"/>
              <a:t> </a:t>
            </a:r>
            <a:r>
              <a:rPr dirty="0"/>
              <a:t>Communication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334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1743392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115502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487866"/>
            <a:ext cx="228600" cy="2384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9997" y="1223581"/>
            <a:ext cx="5932805" cy="2629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Arial MT"/>
                <a:cs typeface="Arial MT"/>
              </a:rPr>
              <a:t>Operations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new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mailbox</a:t>
            </a:r>
            <a:endParaRPr sz="1800">
              <a:latin typeface="Arial MT"/>
              <a:cs typeface="Arial MT"/>
            </a:endParaRPr>
          </a:p>
          <a:p>
            <a:pPr marL="412750" marR="968375">
              <a:lnSpc>
                <a:spcPct val="135600"/>
              </a:lnSpc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d 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ei</a:t>
            </a:r>
            <a:r>
              <a:rPr sz="1800" spc="-75" dirty="0">
                <a:latin typeface="Arial MT"/>
                <a:cs typeface="Arial MT"/>
              </a:rPr>
              <a:t>v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g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5" dirty="0">
                <a:latin typeface="Arial MT"/>
                <a:cs typeface="Arial MT"/>
              </a:rPr>
              <a:t> 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ug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25" dirty="0">
                <a:latin typeface="Arial MT"/>
                <a:cs typeface="Arial MT"/>
              </a:rPr>
              <a:t>ai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spc="45" dirty="0">
                <a:latin typeface="Arial MT"/>
                <a:cs typeface="Arial MT"/>
              </a:rPr>
              <a:t>b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x  destroy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mailbox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spc="-20" dirty="0">
                <a:latin typeface="Arial MT"/>
                <a:cs typeface="Arial MT"/>
              </a:rPr>
              <a:t>Primitives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b="1" spc="-5" dirty="0">
                <a:latin typeface="Arial"/>
                <a:cs typeface="Arial"/>
              </a:rPr>
              <a:t>send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A,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message</a:t>
            </a:r>
            <a:r>
              <a:rPr sz="1800" spc="-15" dirty="0">
                <a:latin typeface="Arial MT"/>
                <a:cs typeface="Arial MT"/>
              </a:rPr>
              <a:t>)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message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mailbox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spc="-15" dirty="0">
                <a:latin typeface="Arial"/>
                <a:cs typeface="Arial"/>
              </a:rPr>
              <a:t>receive</a:t>
            </a:r>
            <a:r>
              <a:rPr sz="1800" spc="-15" dirty="0">
                <a:latin typeface="Arial MT"/>
                <a:cs typeface="Arial MT"/>
              </a:rPr>
              <a:t>(</a:t>
            </a:r>
            <a:r>
              <a:rPr sz="1800" i="1" spc="-15" dirty="0">
                <a:latin typeface="Arial"/>
                <a:cs typeface="Arial"/>
              </a:rPr>
              <a:t>A,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spc="-15" dirty="0">
                <a:latin typeface="Arial"/>
                <a:cs typeface="Arial"/>
              </a:rPr>
              <a:t>message</a:t>
            </a:r>
            <a:r>
              <a:rPr sz="1800" spc="-15" dirty="0">
                <a:latin typeface="Arial MT"/>
                <a:cs typeface="Arial MT"/>
              </a:rPr>
              <a:t>)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25" dirty="0">
                <a:latin typeface="Arial MT"/>
                <a:cs typeface="Arial MT"/>
              </a:rPr>
              <a:t>receive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message from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mailbox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821241"/>
            <a:ext cx="266700" cy="2765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4549" y="447611"/>
            <a:ext cx="522452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7439" y="572135"/>
            <a:ext cx="4687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Indirect</a:t>
            </a:r>
            <a:r>
              <a:rPr spc="-130" dirty="0"/>
              <a:t> </a:t>
            </a:r>
            <a:r>
              <a:rPr dirty="0"/>
              <a:t>Communication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1730692"/>
            <a:ext cx="228600" cy="2384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102802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475166"/>
            <a:ext cx="228600" cy="2384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808541"/>
            <a:ext cx="266700" cy="276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218878"/>
            <a:ext cx="228600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590544"/>
            <a:ext cx="228600" cy="238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953192"/>
            <a:ext cx="228600" cy="23844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37297" y="1210881"/>
            <a:ext cx="6861175" cy="32683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Arial MT"/>
                <a:cs typeface="Arial MT"/>
              </a:rPr>
              <a:t>Mailbox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sharing</a:t>
            </a:r>
            <a:endParaRPr sz="1800">
              <a:latin typeface="Arial MT"/>
              <a:cs typeface="Arial MT"/>
            </a:endParaRPr>
          </a:p>
          <a:p>
            <a:pPr marL="425450" marR="3318510">
              <a:lnSpc>
                <a:spcPct val="135600"/>
              </a:lnSpc>
            </a:pPr>
            <a:r>
              <a:rPr sz="1800" i="1" dirty="0">
                <a:latin typeface="Arial"/>
                <a:cs typeface="Arial"/>
              </a:rPr>
              <a:t>P</a:t>
            </a:r>
            <a:r>
              <a:rPr sz="1800" i="1" baseline="-18518" dirty="0">
                <a:latin typeface="Arial"/>
                <a:cs typeface="Arial"/>
              </a:rPr>
              <a:t>1</a:t>
            </a:r>
            <a:r>
              <a:rPr sz="1800" i="1" dirty="0">
                <a:latin typeface="Arial"/>
                <a:cs typeface="Arial"/>
              </a:rPr>
              <a:t>,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</a:t>
            </a:r>
            <a:r>
              <a:rPr sz="1800" i="1" baseline="-18518" dirty="0">
                <a:latin typeface="Arial"/>
                <a:cs typeface="Arial"/>
              </a:rPr>
              <a:t>2</a:t>
            </a:r>
            <a:r>
              <a:rPr sz="1800" i="1" dirty="0">
                <a:latin typeface="Arial"/>
                <a:cs typeface="Arial"/>
              </a:rPr>
              <a:t>,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P</a:t>
            </a:r>
            <a:r>
              <a:rPr sz="1800" i="1" baseline="-18518" dirty="0">
                <a:latin typeface="Arial"/>
                <a:cs typeface="Arial"/>
              </a:rPr>
              <a:t>3</a:t>
            </a:r>
            <a:r>
              <a:rPr sz="1800" i="1" spc="165" baseline="-18518" dirty="0">
                <a:latin typeface="Arial"/>
                <a:cs typeface="Arial"/>
              </a:rPr>
              <a:t> </a:t>
            </a:r>
            <a:r>
              <a:rPr sz="1800" spc="5" dirty="0">
                <a:latin typeface="Arial MT"/>
                <a:cs typeface="Arial MT"/>
              </a:rPr>
              <a:t>share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mailbox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P</a:t>
            </a:r>
            <a:r>
              <a:rPr sz="1800" i="1" baseline="-18518" dirty="0">
                <a:latin typeface="Arial"/>
                <a:cs typeface="Arial"/>
              </a:rPr>
              <a:t>1</a:t>
            </a:r>
            <a:r>
              <a:rPr sz="1800" dirty="0">
                <a:latin typeface="Arial MT"/>
                <a:cs typeface="Arial MT"/>
              </a:rPr>
              <a:t>, </a:t>
            </a:r>
            <a:r>
              <a:rPr sz="1800" spc="10" dirty="0">
                <a:latin typeface="Arial MT"/>
                <a:cs typeface="Arial MT"/>
              </a:rPr>
              <a:t>sends; </a:t>
            </a:r>
            <a:r>
              <a:rPr sz="1800" i="1" dirty="0">
                <a:latin typeface="Arial"/>
                <a:cs typeface="Arial"/>
              </a:rPr>
              <a:t>P</a:t>
            </a:r>
            <a:r>
              <a:rPr sz="1800" i="1" baseline="-18518" dirty="0">
                <a:latin typeface="Arial"/>
                <a:cs typeface="Arial"/>
              </a:rPr>
              <a:t>2</a:t>
            </a:r>
            <a:r>
              <a:rPr sz="1800" i="1" spc="7" baseline="-18518" dirty="0">
                <a:latin typeface="Arial"/>
                <a:cs typeface="Arial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i="1" dirty="0">
                <a:latin typeface="Arial"/>
                <a:cs typeface="Arial"/>
              </a:rPr>
              <a:t>P</a:t>
            </a:r>
            <a:r>
              <a:rPr sz="1800" i="1" baseline="-18518" dirty="0">
                <a:latin typeface="Arial"/>
                <a:cs typeface="Arial"/>
              </a:rPr>
              <a:t>3 </a:t>
            </a:r>
            <a:r>
              <a:rPr sz="1800" spc="-25" dirty="0">
                <a:latin typeface="Arial MT"/>
                <a:cs typeface="Arial MT"/>
              </a:rPr>
              <a:t>receive 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Who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gets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message?</a:t>
            </a:r>
            <a:endParaRPr sz="18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765"/>
              </a:spcBef>
            </a:pPr>
            <a:r>
              <a:rPr sz="1800" spc="5" dirty="0">
                <a:latin typeface="Arial MT"/>
                <a:cs typeface="Arial MT"/>
              </a:rPr>
              <a:t>Solutions</a:t>
            </a:r>
            <a:endParaRPr sz="1800">
              <a:latin typeface="Arial MT"/>
              <a:cs typeface="Arial MT"/>
            </a:endParaRPr>
          </a:p>
          <a:p>
            <a:pPr marL="425450">
              <a:lnSpc>
                <a:spcPct val="100000"/>
              </a:lnSpc>
              <a:spcBef>
                <a:spcPts val="775"/>
              </a:spcBef>
            </a:pPr>
            <a:r>
              <a:rPr sz="1800" spc="-5" dirty="0">
                <a:latin typeface="Arial MT"/>
                <a:cs typeface="Arial MT"/>
              </a:rPr>
              <a:t>Allow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link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associated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most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two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425450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latin typeface="Arial MT"/>
                <a:cs typeface="Arial MT"/>
              </a:rPr>
              <a:t>Allow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only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one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25" dirty="0">
                <a:latin typeface="Arial MT"/>
                <a:cs typeface="Arial MT"/>
              </a:rPr>
              <a:t>receive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operation</a:t>
            </a:r>
            <a:endParaRPr sz="1800">
              <a:latin typeface="Arial MT"/>
              <a:cs typeface="Arial MT"/>
            </a:endParaRPr>
          </a:p>
          <a:p>
            <a:pPr marL="425450" marR="373380">
              <a:lnSpc>
                <a:spcPct val="100800"/>
              </a:lnSpc>
              <a:spcBef>
                <a:spcPts val="680"/>
              </a:spcBef>
              <a:tabLst>
                <a:tab pos="5515610" algn="l"/>
              </a:tabLst>
            </a:pPr>
            <a:r>
              <a:rPr sz="1800" spc="-75" dirty="0">
                <a:latin typeface="Arial MT"/>
                <a:cs typeface="Arial MT"/>
              </a:rPr>
              <a:t>A</a:t>
            </a:r>
            <a:r>
              <a:rPr sz="1800" spc="50" dirty="0">
                <a:latin typeface="Arial MT"/>
                <a:cs typeface="Arial MT"/>
              </a:rPr>
              <a:t>ll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w 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25" dirty="0">
                <a:latin typeface="Arial MT"/>
                <a:cs typeface="Arial MT"/>
              </a:rPr>
              <a:t> t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ct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50" dirty="0">
                <a:latin typeface="Arial MT"/>
                <a:cs typeface="Arial MT"/>
              </a:rPr>
              <a:t>b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0" dirty="0">
                <a:latin typeface="Arial MT"/>
                <a:cs typeface="Arial MT"/>
              </a:rPr>
              <a:t>i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2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ei</a:t>
            </a:r>
            <a:r>
              <a:rPr sz="1800" spc="-75" dirty="0">
                <a:latin typeface="Arial MT"/>
                <a:cs typeface="Arial MT"/>
              </a:rPr>
              <a:t>v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r.	S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nd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5" dirty="0">
                <a:latin typeface="Arial MT"/>
                <a:cs typeface="Arial MT"/>
              </a:rPr>
              <a:t>notified </a:t>
            </a:r>
            <a:r>
              <a:rPr sz="1800" spc="5" dirty="0">
                <a:latin typeface="Arial MT"/>
                <a:cs typeface="Arial MT"/>
              </a:rPr>
              <a:t>who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receiver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449" y="419036"/>
            <a:ext cx="374815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4101" y="545211"/>
            <a:ext cx="32131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Synchronization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692655"/>
            <a:ext cx="266700" cy="276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102802"/>
            <a:ext cx="228600" cy="238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751391"/>
            <a:ext cx="228600" cy="2384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352482"/>
            <a:ext cx="266700" cy="276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762438"/>
            <a:ext cx="228600" cy="2384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4411027"/>
            <a:ext cx="228600" cy="23844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88033" y="1210881"/>
            <a:ext cx="6436360" cy="372617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15" dirty="0">
                <a:latin typeface="Arial MT"/>
                <a:cs typeface="Arial MT"/>
              </a:rPr>
              <a:t>Message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passing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may</a:t>
            </a:r>
            <a:r>
              <a:rPr sz="1800" spc="20" dirty="0">
                <a:latin typeface="Arial MT"/>
                <a:cs typeface="Arial MT"/>
              </a:rPr>
              <a:t>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either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blocking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non-blocking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dirty="0">
                <a:latin typeface="Arial"/>
                <a:cs typeface="Arial"/>
              </a:rPr>
              <a:t>Blocking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synchronous</a:t>
            </a:r>
            <a:endParaRPr sz="1800">
              <a:latin typeface="Arial"/>
              <a:cs typeface="Arial"/>
            </a:endParaRPr>
          </a:p>
          <a:p>
            <a:pPr marL="432434" marR="186055">
              <a:lnSpc>
                <a:spcPct val="100800"/>
              </a:lnSpc>
              <a:spcBef>
                <a:spcPts val="750"/>
              </a:spcBef>
            </a:pPr>
            <a:r>
              <a:rPr sz="1800" b="1" spc="-30" dirty="0">
                <a:latin typeface="Arial"/>
                <a:cs typeface="Arial"/>
              </a:rPr>
              <a:t>B</a:t>
            </a:r>
            <a:r>
              <a:rPr sz="1800" b="1" spc="20" dirty="0">
                <a:latin typeface="Arial"/>
                <a:cs typeface="Arial"/>
              </a:rPr>
              <a:t>lo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spc="20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0" dirty="0">
                <a:latin typeface="Arial"/>
                <a:cs typeface="Arial"/>
              </a:rPr>
              <a:t> se</a:t>
            </a:r>
            <a:r>
              <a:rPr sz="1800" b="1" spc="20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nd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bl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ck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un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25" dirty="0">
                <a:latin typeface="Arial MT"/>
                <a:cs typeface="Arial MT"/>
              </a:rPr>
              <a:t>received</a:t>
            </a:r>
            <a:endParaRPr sz="1800">
              <a:latin typeface="Arial MT"/>
              <a:cs typeface="Arial MT"/>
            </a:endParaRPr>
          </a:p>
          <a:p>
            <a:pPr marL="432434" marR="5080">
              <a:lnSpc>
                <a:spcPct val="100800"/>
              </a:lnSpc>
              <a:spcBef>
                <a:spcPts val="755"/>
              </a:spcBef>
            </a:pPr>
            <a:r>
              <a:rPr sz="1800" b="1" spc="-30" dirty="0">
                <a:latin typeface="Arial"/>
                <a:cs typeface="Arial"/>
              </a:rPr>
              <a:t>B</a:t>
            </a:r>
            <a:r>
              <a:rPr sz="1800" b="1" spc="20" dirty="0">
                <a:latin typeface="Arial"/>
                <a:cs typeface="Arial"/>
              </a:rPr>
              <a:t>lo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spc="20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0" dirty="0">
                <a:latin typeface="Arial"/>
                <a:cs typeface="Arial"/>
              </a:rPr>
              <a:t> rece</a:t>
            </a:r>
            <a:r>
              <a:rPr sz="1800" b="1" spc="20" dirty="0">
                <a:latin typeface="Arial"/>
                <a:cs typeface="Arial"/>
              </a:rPr>
              <a:t>i</a:t>
            </a:r>
            <a:r>
              <a:rPr sz="1800" b="1" spc="-3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 t</a:t>
            </a:r>
            <a:r>
              <a:rPr sz="1800" spc="4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30" dirty="0">
                <a:latin typeface="Arial MT"/>
                <a:cs typeface="Arial MT"/>
              </a:rPr>
              <a:t>ei</a:t>
            </a:r>
            <a:r>
              <a:rPr sz="1800" spc="-80" dirty="0">
                <a:latin typeface="Arial MT"/>
                <a:cs typeface="Arial MT"/>
              </a:rPr>
              <a:t>v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bl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ck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un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  </a:t>
            </a:r>
            <a:r>
              <a:rPr sz="1800" spc="-10" dirty="0">
                <a:latin typeface="Arial MT"/>
                <a:cs typeface="Arial MT"/>
              </a:rPr>
              <a:t>available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b="1" spc="5" dirty="0">
                <a:latin typeface="Arial"/>
                <a:cs typeface="Arial"/>
              </a:rPr>
              <a:t>Non-blocking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 MT"/>
                <a:cs typeface="Arial MT"/>
              </a:rPr>
              <a:t>is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considered </a:t>
            </a:r>
            <a:r>
              <a:rPr sz="1800" b="1" spc="-5" dirty="0">
                <a:latin typeface="Arial"/>
                <a:cs typeface="Arial"/>
              </a:rPr>
              <a:t>asynchronous</a:t>
            </a:r>
            <a:endParaRPr sz="1800">
              <a:latin typeface="Arial"/>
              <a:cs typeface="Arial"/>
            </a:endParaRPr>
          </a:p>
          <a:p>
            <a:pPr marL="432434" marR="39370">
              <a:lnSpc>
                <a:spcPct val="100800"/>
              </a:lnSpc>
              <a:spcBef>
                <a:spcPts val="750"/>
              </a:spcBef>
            </a:pPr>
            <a:r>
              <a:rPr sz="1800" b="1" spc="5" dirty="0">
                <a:latin typeface="Arial"/>
                <a:cs typeface="Arial"/>
              </a:rPr>
              <a:t>Non-blocking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send </a:t>
            </a:r>
            <a:r>
              <a:rPr sz="1800" spc="-15" dirty="0">
                <a:latin typeface="Arial MT"/>
                <a:cs typeface="Arial MT"/>
              </a:rPr>
              <a:t>as</a:t>
            </a:r>
            <a:r>
              <a:rPr sz="1800" spc="20" dirty="0">
                <a:latin typeface="Arial MT"/>
                <a:cs typeface="Arial MT"/>
              </a:rPr>
              <a:t> 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sender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sends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continue</a:t>
            </a:r>
            <a:endParaRPr sz="1800">
              <a:latin typeface="Arial MT"/>
              <a:cs typeface="Arial MT"/>
            </a:endParaRPr>
          </a:p>
          <a:p>
            <a:pPr marL="432434" marR="534670">
              <a:lnSpc>
                <a:spcPct val="100800"/>
              </a:lnSpc>
              <a:spcBef>
                <a:spcPts val="755"/>
              </a:spcBef>
            </a:pPr>
            <a:r>
              <a:rPr sz="1800" b="1" spc="5" dirty="0">
                <a:latin typeface="Arial"/>
                <a:cs typeface="Arial"/>
              </a:rPr>
              <a:t>Non-blocking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 MT"/>
                <a:cs typeface="Arial MT"/>
              </a:rPr>
              <a:t>receive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has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receiver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receive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valid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30" dirty="0">
                <a:latin typeface="Arial MT"/>
                <a:cs typeface="Arial MT"/>
              </a:rPr>
              <a:t>null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350" y="485711"/>
            <a:ext cx="237655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5240" y="609282"/>
            <a:ext cx="183768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Buffering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20736"/>
            <a:ext cx="266700" cy="2765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9997" y="1308036"/>
            <a:ext cx="6429375" cy="25133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15" dirty="0">
                <a:latin typeface="Arial MT"/>
                <a:cs typeface="Arial MT"/>
              </a:rPr>
              <a:t>Queue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attached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link;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implemented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three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ways</a:t>
            </a:r>
            <a:endParaRPr sz="1800">
              <a:latin typeface="Arial MT"/>
              <a:cs typeface="Arial MT"/>
            </a:endParaRPr>
          </a:p>
          <a:p>
            <a:pPr marL="412750" indent="-286385">
              <a:lnSpc>
                <a:spcPct val="100000"/>
              </a:lnSpc>
              <a:spcBef>
                <a:spcPts val="770"/>
              </a:spcBef>
              <a:buClr>
                <a:srgbClr val="CC6600"/>
              </a:buClr>
              <a:buAutoNum type="arabicPeriod"/>
              <a:tabLst>
                <a:tab pos="413384" algn="l"/>
              </a:tabLst>
            </a:pPr>
            <a:r>
              <a:rPr sz="1800" spc="-5" dirty="0">
                <a:latin typeface="Arial MT"/>
                <a:cs typeface="Arial MT"/>
              </a:rPr>
              <a:t>Zero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capacity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messages</a:t>
            </a:r>
            <a:endParaRPr sz="18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15"/>
              </a:spcBef>
            </a:pPr>
            <a:r>
              <a:rPr sz="1800" spc="5" dirty="0">
                <a:latin typeface="Arial MT"/>
                <a:cs typeface="Arial MT"/>
              </a:rPr>
              <a:t>Sender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must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wait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receiver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(rendezvous)</a:t>
            </a:r>
            <a:endParaRPr sz="1800">
              <a:latin typeface="Arial MT"/>
              <a:cs typeface="Arial MT"/>
            </a:endParaRPr>
          </a:p>
          <a:p>
            <a:pPr marL="412750" marR="1221740" indent="-285750">
              <a:lnSpc>
                <a:spcPts val="2110"/>
              </a:lnSpc>
              <a:spcBef>
                <a:spcPts val="880"/>
              </a:spcBef>
              <a:buClr>
                <a:srgbClr val="CC6600"/>
              </a:buClr>
              <a:buAutoNum type="arabicPeriod" startAt="2"/>
              <a:tabLst>
                <a:tab pos="413384" algn="l"/>
              </a:tabLst>
            </a:pPr>
            <a:r>
              <a:rPr sz="1800" dirty="0">
                <a:latin typeface="Arial MT"/>
                <a:cs typeface="Arial MT"/>
              </a:rPr>
              <a:t>B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und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f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l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ng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h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n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g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  S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nd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4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st</a:t>
            </a:r>
            <a:r>
              <a:rPr sz="1800" spc="-25" dirty="0">
                <a:latin typeface="Arial MT"/>
                <a:cs typeface="Arial MT"/>
              </a:rPr>
              <a:t> w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50" dirty="0">
                <a:latin typeface="Arial MT"/>
                <a:cs typeface="Arial MT"/>
              </a:rPr>
              <a:t> l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25" dirty="0">
                <a:latin typeface="Arial MT"/>
                <a:cs typeface="Arial MT"/>
              </a:rPr>
              <a:t>f</a:t>
            </a:r>
            <a:r>
              <a:rPr sz="1800" spc="45" dirty="0">
                <a:latin typeface="Arial MT"/>
                <a:cs typeface="Arial MT"/>
              </a:rPr>
              <a:t>u</a:t>
            </a:r>
            <a:r>
              <a:rPr sz="1800" spc="50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  <a:p>
            <a:pPr marL="412750" marR="2307590" indent="-285750">
              <a:lnSpc>
                <a:spcPct val="100800"/>
              </a:lnSpc>
              <a:spcBef>
                <a:spcPts val="685"/>
              </a:spcBef>
              <a:buClr>
                <a:srgbClr val="CC6600"/>
              </a:buClr>
              <a:buAutoNum type="arabicPeriod" startAt="2"/>
              <a:tabLst>
                <a:tab pos="413384" algn="l"/>
              </a:tabLst>
            </a:pPr>
            <a:r>
              <a:rPr sz="1800" spc="-25" dirty="0">
                <a:latin typeface="Arial MT"/>
                <a:cs typeface="Arial MT"/>
              </a:rPr>
              <a:t>U</a:t>
            </a:r>
            <a:r>
              <a:rPr sz="1800" spc="45" dirty="0">
                <a:latin typeface="Arial MT"/>
                <a:cs typeface="Arial MT"/>
              </a:rPr>
              <a:t>nb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und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p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25" dirty="0">
                <a:latin typeface="Arial MT"/>
                <a:cs typeface="Arial MT"/>
              </a:rPr>
              <a:t>i</a:t>
            </a:r>
            <a:r>
              <a:rPr sz="1800" spc="25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20" dirty="0">
                <a:latin typeface="Arial MT"/>
                <a:cs typeface="Arial MT"/>
              </a:rPr>
              <a:t>f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l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ng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h  </a:t>
            </a:r>
            <a:r>
              <a:rPr sz="1800" spc="5" dirty="0">
                <a:latin typeface="Arial MT"/>
                <a:cs typeface="Arial MT"/>
              </a:rPr>
              <a:t>Sender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never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waits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125" y="152336"/>
            <a:ext cx="1366774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3</a:t>
            </a:r>
            <a:r>
              <a:rPr spc="10" dirty="0"/>
              <a:t>.</a:t>
            </a:r>
            <a:r>
              <a:rPr spc="15" dirty="0"/>
              <a:t>01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52825" y="1047750"/>
            <a:ext cx="2952750" cy="4667250"/>
            <a:chOff x="3552825" y="1047750"/>
            <a:chExt cx="2952750" cy="46672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0925" y="1085850"/>
              <a:ext cx="2876550" cy="45910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52825" y="1047749"/>
              <a:ext cx="2952750" cy="4667250"/>
            </a:xfrm>
            <a:custGeom>
              <a:avLst/>
              <a:gdLst/>
              <a:ahLst/>
              <a:cxnLst/>
              <a:rect l="l" t="t" r="r" b="b"/>
              <a:pathLst>
                <a:path w="2952750" h="4667250">
                  <a:moveTo>
                    <a:pt x="2927350" y="25400"/>
                  </a:moveTo>
                  <a:lnTo>
                    <a:pt x="2914650" y="25400"/>
                  </a:lnTo>
                  <a:lnTo>
                    <a:pt x="2914650" y="38100"/>
                  </a:lnTo>
                  <a:lnTo>
                    <a:pt x="2914650" y="4629150"/>
                  </a:lnTo>
                  <a:lnTo>
                    <a:pt x="38100" y="4629150"/>
                  </a:lnTo>
                  <a:lnTo>
                    <a:pt x="38100" y="38100"/>
                  </a:lnTo>
                  <a:lnTo>
                    <a:pt x="2914650" y="38100"/>
                  </a:lnTo>
                  <a:lnTo>
                    <a:pt x="291465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4629150"/>
                  </a:lnTo>
                  <a:lnTo>
                    <a:pt x="25400" y="4641850"/>
                  </a:lnTo>
                  <a:lnTo>
                    <a:pt x="2927350" y="4641850"/>
                  </a:lnTo>
                  <a:lnTo>
                    <a:pt x="2927350" y="4629150"/>
                  </a:lnTo>
                  <a:lnTo>
                    <a:pt x="2927350" y="38100"/>
                  </a:lnTo>
                  <a:lnTo>
                    <a:pt x="2927350" y="25400"/>
                  </a:lnTo>
                  <a:close/>
                </a:path>
                <a:path w="2952750" h="4667250">
                  <a:moveTo>
                    <a:pt x="2952750" y="0"/>
                  </a:moveTo>
                  <a:lnTo>
                    <a:pt x="2940050" y="0"/>
                  </a:lnTo>
                  <a:lnTo>
                    <a:pt x="2940050" y="12700"/>
                  </a:lnTo>
                  <a:lnTo>
                    <a:pt x="2940050" y="4654550"/>
                  </a:lnTo>
                  <a:lnTo>
                    <a:pt x="12700" y="4654550"/>
                  </a:lnTo>
                  <a:lnTo>
                    <a:pt x="12700" y="12700"/>
                  </a:lnTo>
                  <a:lnTo>
                    <a:pt x="2940050" y="12700"/>
                  </a:lnTo>
                  <a:lnTo>
                    <a:pt x="29400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4654550"/>
                  </a:lnTo>
                  <a:lnTo>
                    <a:pt x="0" y="4667250"/>
                  </a:lnTo>
                  <a:lnTo>
                    <a:pt x="2952750" y="4667250"/>
                  </a:lnTo>
                  <a:lnTo>
                    <a:pt x="2952750" y="4654550"/>
                  </a:lnTo>
                  <a:lnTo>
                    <a:pt x="2952750" y="12700"/>
                  </a:lnTo>
                  <a:lnTo>
                    <a:pt x="295275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699" y="333311"/>
            <a:ext cx="326237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1145" y="459486"/>
            <a:ext cx="27222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195" dirty="0"/>
              <a:t> </a:t>
            </a:r>
            <a:r>
              <a:rPr spc="5" dirty="0"/>
              <a:t>State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352486"/>
            <a:ext cx="228600" cy="2384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1695767"/>
            <a:ext cx="209550" cy="219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030031"/>
            <a:ext cx="209550" cy="2193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353881"/>
            <a:ext cx="209550" cy="219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2687637"/>
            <a:ext cx="209550" cy="2193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7314" y="3021647"/>
            <a:ext cx="209550" cy="2193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9997" y="1246441"/>
            <a:ext cx="5871845" cy="20002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R="2277745" algn="r">
              <a:lnSpc>
                <a:spcPct val="100000"/>
              </a:lnSpc>
              <a:spcBef>
                <a:spcPts val="785"/>
              </a:spcBef>
            </a:pPr>
            <a:r>
              <a:rPr sz="1550" spc="-25" dirty="0">
                <a:latin typeface="Arial MT"/>
                <a:cs typeface="Arial MT"/>
              </a:rPr>
              <a:t>As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process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executes,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it</a:t>
            </a:r>
            <a:r>
              <a:rPr sz="1550" spc="-6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changes</a:t>
            </a:r>
            <a:r>
              <a:rPr sz="1550" spc="229" dirty="0">
                <a:latin typeface="Arial MT"/>
                <a:cs typeface="Arial MT"/>
              </a:rPr>
              <a:t> </a:t>
            </a:r>
            <a:r>
              <a:rPr sz="1550" i="1" spc="-5" dirty="0">
                <a:latin typeface="Arial"/>
                <a:cs typeface="Arial"/>
              </a:rPr>
              <a:t>state</a:t>
            </a:r>
            <a:endParaRPr sz="1550">
              <a:latin typeface="Arial"/>
              <a:cs typeface="Arial"/>
            </a:endParaRPr>
          </a:p>
          <a:p>
            <a:pPr marR="2275205" algn="r">
              <a:lnSpc>
                <a:spcPct val="100000"/>
              </a:lnSpc>
              <a:spcBef>
                <a:spcPts val="695"/>
              </a:spcBef>
            </a:pPr>
            <a:r>
              <a:rPr sz="1550" b="1" spc="-5" dirty="0">
                <a:latin typeface="Arial"/>
                <a:cs typeface="Arial"/>
              </a:rPr>
              <a:t>new</a:t>
            </a:r>
            <a:r>
              <a:rPr sz="1550" spc="-5" dirty="0">
                <a:latin typeface="Arial MT"/>
                <a:cs typeface="Arial MT"/>
              </a:rPr>
              <a:t>:</a:t>
            </a:r>
            <a:r>
              <a:rPr sz="1550" spc="53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17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process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is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being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created</a:t>
            </a:r>
            <a:endParaRPr sz="155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550" b="1" spc="5" dirty="0">
                <a:latin typeface="Arial"/>
                <a:cs typeface="Arial"/>
              </a:rPr>
              <a:t>running</a:t>
            </a:r>
            <a:r>
              <a:rPr sz="1550" spc="5" dirty="0">
                <a:latin typeface="Arial MT"/>
                <a:cs typeface="Arial MT"/>
              </a:rPr>
              <a:t>: 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Instructions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being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executed</a:t>
            </a:r>
            <a:endParaRPr sz="155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690"/>
              </a:spcBef>
              <a:tabLst>
                <a:tab pos="1289050" algn="l"/>
              </a:tabLst>
            </a:pPr>
            <a:r>
              <a:rPr sz="1550" b="1" spc="-15" dirty="0">
                <a:latin typeface="Arial"/>
                <a:cs typeface="Arial"/>
              </a:rPr>
              <a:t>waiting</a:t>
            </a:r>
            <a:r>
              <a:rPr sz="1550" spc="-15" dirty="0">
                <a:latin typeface="Arial MT"/>
                <a:cs typeface="Arial MT"/>
              </a:rPr>
              <a:t>:	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process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is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waiting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for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some</a:t>
            </a:r>
            <a:r>
              <a:rPr sz="1550" spc="18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event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to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occur</a:t>
            </a:r>
            <a:endParaRPr sz="155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550" b="1" spc="10" dirty="0">
                <a:latin typeface="Arial"/>
                <a:cs typeface="Arial"/>
              </a:rPr>
              <a:t>ready</a:t>
            </a:r>
            <a:r>
              <a:rPr sz="1550" spc="10" dirty="0">
                <a:latin typeface="Arial MT"/>
                <a:cs typeface="Arial MT"/>
              </a:rPr>
              <a:t>: 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process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is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waiting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to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assigned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processor</a:t>
            </a:r>
            <a:endParaRPr sz="155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770"/>
              </a:spcBef>
            </a:pPr>
            <a:r>
              <a:rPr sz="1550" b="1" spc="15" dirty="0">
                <a:latin typeface="Arial"/>
                <a:cs typeface="Arial"/>
              </a:rPr>
              <a:t>terminated</a:t>
            </a:r>
            <a:r>
              <a:rPr sz="1550" spc="15" dirty="0">
                <a:latin typeface="Arial MT"/>
                <a:cs typeface="Arial MT"/>
              </a:rPr>
              <a:t>: </a:t>
            </a:r>
            <a:r>
              <a:rPr sz="1550" spc="8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18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process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finished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execution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199" y="438086"/>
            <a:ext cx="5491226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2185" y="562610"/>
            <a:ext cx="49549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Diagram</a:t>
            </a:r>
            <a:r>
              <a:rPr spc="-16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15" dirty="0"/>
              <a:t>Process</a:t>
            </a:r>
            <a:r>
              <a:rPr spc="-140" dirty="0"/>
              <a:t> </a:t>
            </a:r>
            <a:r>
              <a:rPr spc="5" dirty="0"/>
              <a:t>State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09700" y="1962150"/>
            <a:ext cx="6905625" cy="2743200"/>
            <a:chOff x="1409700" y="1962150"/>
            <a:chExt cx="6905625" cy="27432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800" y="2000250"/>
              <a:ext cx="6829425" cy="2667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09700" y="1962149"/>
              <a:ext cx="6905625" cy="2743200"/>
            </a:xfrm>
            <a:custGeom>
              <a:avLst/>
              <a:gdLst/>
              <a:ahLst/>
              <a:cxnLst/>
              <a:rect l="l" t="t" r="r" b="b"/>
              <a:pathLst>
                <a:path w="6905625" h="2743200">
                  <a:moveTo>
                    <a:pt x="6880225" y="25400"/>
                  </a:moveTo>
                  <a:lnTo>
                    <a:pt x="6867525" y="25400"/>
                  </a:lnTo>
                  <a:lnTo>
                    <a:pt x="6867525" y="38100"/>
                  </a:lnTo>
                  <a:lnTo>
                    <a:pt x="6867525" y="2705100"/>
                  </a:lnTo>
                  <a:lnTo>
                    <a:pt x="38100" y="2705100"/>
                  </a:lnTo>
                  <a:lnTo>
                    <a:pt x="38100" y="38100"/>
                  </a:lnTo>
                  <a:lnTo>
                    <a:pt x="6867525" y="38100"/>
                  </a:lnTo>
                  <a:lnTo>
                    <a:pt x="6867525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2705100"/>
                  </a:lnTo>
                  <a:lnTo>
                    <a:pt x="25400" y="2717800"/>
                  </a:lnTo>
                  <a:lnTo>
                    <a:pt x="6880225" y="2717800"/>
                  </a:lnTo>
                  <a:lnTo>
                    <a:pt x="6880225" y="2705100"/>
                  </a:lnTo>
                  <a:lnTo>
                    <a:pt x="6880225" y="38100"/>
                  </a:lnTo>
                  <a:lnTo>
                    <a:pt x="6880225" y="25400"/>
                  </a:lnTo>
                  <a:close/>
                </a:path>
                <a:path w="6905625" h="2743200">
                  <a:moveTo>
                    <a:pt x="6905625" y="0"/>
                  </a:moveTo>
                  <a:lnTo>
                    <a:pt x="6892925" y="0"/>
                  </a:lnTo>
                  <a:lnTo>
                    <a:pt x="6892925" y="12700"/>
                  </a:lnTo>
                  <a:lnTo>
                    <a:pt x="6892925" y="2730500"/>
                  </a:lnTo>
                  <a:lnTo>
                    <a:pt x="12700" y="2730500"/>
                  </a:lnTo>
                  <a:lnTo>
                    <a:pt x="12700" y="12700"/>
                  </a:lnTo>
                  <a:lnTo>
                    <a:pt x="6892925" y="12700"/>
                  </a:lnTo>
                  <a:lnTo>
                    <a:pt x="689292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730500"/>
                  </a:lnTo>
                  <a:lnTo>
                    <a:pt x="0" y="2743200"/>
                  </a:lnTo>
                  <a:lnTo>
                    <a:pt x="6905625" y="2743200"/>
                  </a:lnTo>
                  <a:lnTo>
                    <a:pt x="6905625" y="2730500"/>
                  </a:lnTo>
                  <a:lnTo>
                    <a:pt x="6905625" y="12700"/>
                  </a:lnTo>
                  <a:lnTo>
                    <a:pt x="690562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4" y="447611"/>
            <a:ext cx="61675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255" y="575310"/>
            <a:ext cx="5635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145" dirty="0"/>
              <a:t> </a:t>
            </a:r>
            <a:r>
              <a:rPr dirty="0"/>
              <a:t>Control</a:t>
            </a:r>
            <a:r>
              <a:rPr spc="-70" dirty="0"/>
              <a:t> </a:t>
            </a:r>
            <a:r>
              <a:rPr spc="10" dirty="0"/>
              <a:t>Block</a:t>
            </a:r>
            <a:r>
              <a:rPr spc="-70" dirty="0"/>
              <a:t> </a:t>
            </a:r>
            <a:r>
              <a:rPr spc="10" dirty="0"/>
              <a:t>(PCB)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1705355"/>
            <a:ext cx="266700" cy="276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077402"/>
            <a:ext cx="266700" cy="2765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449512"/>
            <a:ext cx="266700" cy="2765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2821241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193478"/>
            <a:ext cx="266700" cy="2765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565588"/>
            <a:ext cx="266700" cy="2765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80" y="3927792"/>
            <a:ext cx="266700" cy="27654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6780" y="1223581"/>
            <a:ext cx="4215130" cy="299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35600"/>
              </a:lnSpc>
              <a:spcBef>
                <a:spcPts val="95"/>
              </a:spcBef>
            </a:pPr>
            <a:r>
              <a:rPr sz="1800" spc="-10" dirty="0">
                <a:latin typeface="Arial MT"/>
                <a:cs typeface="Arial MT"/>
              </a:rPr>
              <a:t>Information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associated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each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  <a:p>
            <a:pPr marL="355600" marR="2134235">
              <a:lnSpc>
                <a:spcPct val="1356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Program </a:t>
            </a:r>
            <a:r>
              <a:rPr sz="1800" spc="5" dirty="0">
                <a:latin typeface="Arial MT"/>
                <a:cs typeface="Arial MT"/>
              </a:rPr>
              <a:t>counter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CPU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registers</a:t>
            </a:r>
            <a:endParaRPr sz="1800">
              <a:latin typeface="Arial MT"/>
              <a:cs typeface="Arial MT"/>
            </a:endParaRPr>
          </a:p>
          <a:p>
            <a:pPr marL="355600" marR="427990">
              <a:lnSpc>
                <a:spcPts val="2930"/>
              </a:lnSpc>
              <a:spcBef>
                <a:spcPts val="220"/>
              </a:spcBef>
            </a:pPr>
            <a:r>
              <a:rPr sz="1800" spc="-25" dirty="0">
                <a:latin typeface="Arial MT"/>
                <a:cs typeface="Arial MT"/>
              </a:rPr>
              <a:t>C</a:t>
            </a:r>
            <a:r>
              <a:rPr sz="1800" dirty="0">
                <a:latin typeface="Arial MT"/>
                <a:cs typeface="Arial MT"/>
              </a:rPr>
              <a:t>PU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</a:t>
            </a:r>
            <a:r>
              <a:rPr sz="1800" spc="50" dirty="0">
                <a:latin typeface="Arial MT"/>
                <a:cs typeface="Arial MT"/>
              </a:rPr>
              <a:t>h</a:t>
            </a:r>
            <a:r>
              <a:rPr sz="1800" spc="-30" dirty="0">
                <a:latin typeface="Arial MT"/>
                <a:cs typeface="Arial MT"/>
              </a:rPr>
              <a:t>e</a:t>
            </a:r>
            <a:r>
              <a:rPr sz="1800" spc="45" dirty="0">
                <a:latin typeface="Arial MT"/>
                <a:cs typeface="Arial MT"/>
              </a:rPr>
              <a:t>dul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g</a:t>
            </a:r>
            <a:r>
              <a:rPr sz="1800" spc="-15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20" dirty="0">
                <a:latin typeface="Arial MT"/>
                <a:cs typeface="Arial MT"/>
              </a:rPr>
              <a:t>f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rm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io</a:t>
            </a:r>
            <a:r>
              <a:rPr sz="1800" dirty="0">
                <a:latin typeface="Arial MT"/>
                <a:cs typeface="Arial MT"/>
              </a:rPr>
              <a:t>n  </a:t>
            </a:r>
            <a:r>
              <a:rPr sz="1800" spc="-10" dirty="0">
                <a:latin typeface="Arial MT"/>
                <a:cs typeface="Arial MT"/>
              </a:rPr>
              <a:t>Memory-management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Accounting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70"/>
              </a:spcBef>
            </a:pPr>
            <a:r>
              <a:rPr sz="1800" spc="-55" dirty="0">
                <a:latin typeface="Arial MT"/>
                <a:cs typeface="Arial MT"/>
              </a:rPr>
              <a:t>I</a:t>
            </a:r>
            <a:r>
              <a:rPr sz="1800" spc="20" dirty="0">
                <a:latin typeface="Arial MT"/>
                <a:cs typeface="Arial MT"/>
              </a:rPr>
              <a:t>/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4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i</a:t>
            </a:r>
            <a:r>
              <a:rPr sz="1800" spc="45" dirty="0">
                <a:latin typeface="Arial MT"/>
                <a:cs typeface="Arial MT"/>
              </a:rPr>
              <a:t>n</a:t>
            </a:r>
            <a:r>
              <a:rPr sz="1800" spc="20" dirty="0">
                <a:latin typeface="Arial MT"/>
                <a:cs typeface="Arial MT"/>
              </a:rPr>
              <a:t>f</a:t>
            </a:r>
            <a:r>
              <a:rPr sz="1800" spc="-3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rm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t</a:t>
            </a:r>
            <a:r>
              <a:rPr sz="1800" spc="-30" dirty="0">
                <a:latin typeface="Arial MT"/>
                <a:cs typeface="Arial MT"/>
              </a:rPr>
              <a:t>io</a:t>
            </a:r>
            <a:r>
              <a:rPr sz="1800" dirty="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774" y="380936"/>
            <a:ext cx="61675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6330" y="505460"/>
            <a:ext cx="5635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145" dirty="0"/>
              <a:t> </a:t>
            </a:r>
            <a:r>
              <a:rPr dirty="0"/>
              <a:t>Control</a:t>
            </a:r>
            <a:r>
              <a:rPr spc="-70" dirty="0"/>
              <a:t> </a:t>
            </a:r>
            <a:r>
              <a:rPr spc="10" dirty="0"/>
              <a:t>Block</a:t>
            </a:r>
            <a:r>
              <a:rPr spc="-70" dirty="0"/>
              <a:t> </a:t>
            </a:r>
            <a:r>
              <a:rPr spc="10" dirty="0"/>
              <a:t>(PCB)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95625" y="1419860"/>
            <a:ext cx="2743200" cy="4400550"/>
            <a:chOff x="3095625" y="1419860"/>
            <a:chExt cx="2743200" cy="44005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3725" y="1457325"/>
              <a:ext cx="2667000" cy="4324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95625" y="1419859"/>
              <a:ext cx="2743200" cy="4400550"/>
            </a:xfrm>
            <a:custGeom>
              <a:avLst/>
              <a:gdLst/>
              <a:ahLst/>
              <a:cxnLst/>
              <a:rect l="l" t="t" r="r" b="b"/>
              <a:pathLst>
                <a:path w="2743200" h="4400550">
                  <a:moveTo>
                    <a:pt x="27178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362450"/>
                  </a:lnTo>
                  <a:lnTo>
                    <a:pt x="25400" y="4375150"/>
                  </a:lnTo>
                  <a:lnTo>
                    <a:pt x="2717800" y="4375150"/>
                  </a:lnTo>
                  <a:lnTo>
                    <a:pt x="2717800" y="4362450"/>
                  </a:lnTo>
                  <a:lnTo>
                    <a:pt x="38100" y="4362450"/>
                  </a:lnTo>
                  <a:lnTo>
                    <a:pt x="38100" y="38100"/>
                  </a:lnTo>
                  <a:lnTo>
                    <a:pt x="2705100" y="38100"/>
                  </a:lnTo>
                  <a:lnTo>
                    <a:pt x="2705100" y="4361815"/>
                  </a:lnTo>
                  <a:lnTo>
                    <a:pt x="2717800" y="4361815"/>
                  </a:lnTo>
                  <a:lnTo>
                    <a:pt x="2717800" y="38100"/>
                  </a:lnTo>
                  <a:lnTo>
                    <a:pt x="2717800" y="37465"/>
                  </a:lnTo>
                  <a:lnTo>
                    <a:pt x="2717800" y="25400"/>
                  </a:lnTo>
                  <a:close/>
                </a:path>
                <a:path w="2743200" h="4400550">
                  <a:moveTo>
                    <a:pt x="2743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387850"/>
                  </a:lnTo>
                  <a:lnTo>
                    <a:pt x="0" y="4400550"/>
                  </a:lnTo>
                  <a:lnTo>
                    <a:pt x="2743200" y="4400550"/>
                  </a:lnTo>
                  <a:lnTo>
                    <a:pt x="2743200" y="4387850"/>
                  </a:lnTo>
                  <a:lnTo>
                    <a:pt x="12700" y="4387850"/>
                  </a:lnTo>
                  <a:lnTo>
                    <a:pt x="12700" y="12700"/>
                  </a:lnTo>
                  <a:lnTo>
                    <a:pt x="2730500" y="12700"/>
                  </a:lnTo>
                  <a:lnTo>
                    <a:pt x="2730500" y="4387215"/>
                  </a:lnTo>
                  <a:lnTo>
                    <a:pt x="2743200" y="4387215"/>
                  </a:lnTo>
                  <a:lnTo>
                    <a:pt x="2743200" y="12700"/>
                  </a:lnTo>
                  <a:lnTo>
                    <a:pt x="2743200" y="1206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580961"/>
            <a:ext cx="6053201" cy="938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5304" y="702563"/>
            <a:ext cx="55143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Process</a:t>
            </a:r>
            <a:r>
              <a:rPr spc="-160" dirty="0"/>
              <a:t> </a:t>
            </a:r>
            <a:r>
              <a:rPr spc="10" dirty="0"/>
              <a:t>Scheduling</a:t>
            </a:r>
            <a:r>
              <a:rPr spc="-190" dirty="0"/>
              <a:t> </a:t>
            </a:r>
            <a:r>
              <a:rPr dirty="0"/>
              <a:t>Queues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067" y="1327086"/>
            <a:ext cx="266700" cy="2765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1585" y="1217231"/>
            <a:ext cx="6576059" cy="15138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i="1" spc="-10" dirty="0">
                <a:latin typeface="Arial"/>
                <a:cs typeface="Arial"/>
              </a:rPr>
              <a:t>Job </a:t>
            </a:r>
            <a:r>
              <a:rPr sz="1800" i="1" spc="-40" dirty="0">
                <a:latin typeface="Arial"/>
                <a:cs typeface="Arial"/>
              </a:rPr>
              <a:t>queue</a:t>
            </a:r>
            <a:r>
              <a:rPr sz="1800" i="1" spc="2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35600"/>
              </a:lnSpc>
            </a:pPr>
            <a:r>
              <a:rPr sz="1800" i="1" spc="-25" dirty="0">
                <a:latin typeface="Arial"/>
                <a:cs typeface="Arial"/>
              </a:rPr>
              <a:t>Ready </a:t>
            </a:r>
            <a:r>
              <a:rPr sz="1800" i="1" spc="-40" dirty="0">
                <a:latin typeface="Arial"/>
                <a:cs typeface="Arial"/>
              </a:rPr>
              <a:t>queue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10" dirty="0">
                <a:latin typeface="Arial MT"/>
                <a:cs typeface="Arial MT"/>
              </a:rPr>
              <a:t>set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5" dirty="0">
                <a:latin typeface="Arial MT"/>
                <a:cs typeface="Arial MT"/>
              </a:rPr>
              <a:t>all </a:t>
            </a:r>
            <a:r>
              <a:rPr sz="1800" spc="-5" dirty="0">
                <a:latin typeface="Arial MT"/>
                <a:cs typeface="Arial MT"/>
              </a:rPr>
              <a:t>processes ready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waiting </a:t>
            </a:r>
            <a:r>
              <a:rPr sz="1800" spc="1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execute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Device </a:t>
            </a:r>
            <a:r>
              <a:rPr sz="1800" i="1" spc="-40" dirty="0">
                <a:latin typeface="Arial"/>
                <a:cs typeface="Arial"/>
              </a:rPr>
              <a:t>queues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10" dirty="0">
                <a:latin typeface="Arial MT"/>
                <a:cs typeface="Arial MT"/>
              </a:rPr>
              <a:t>set </a:t>
            </a:r>
            <a:r>
              <a:rPr sz="1800" spc="-15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processes </a:t>
            </a:r>
            <a:r>
              <a:rPr sz="1800" spc="-10" dirty="0">
                <a:latin typeface="Arial MT"/>
                <a:cs typeface="Arial MT"/>
              </a:rPr>
              <a:t>waiting </a:t>
            </a:r>
            <a:r>
              <a:rPr sz="1800" spc="-5" dirty="0">
                <a:latin typeface="Arial MT"/>
                <a:cs typeface="Arial MT"/>
              </a:rPr>
              <a:t>for </a:t>
            </a:r>
            <a:r>
              <a:rPr sz="1800" spc="-15" dirty="0">
                <a:latin typeface="Arial MT"/>
                <a:cs typeface="Arial MT"/>
              </a:rPr>
              <a:t>an I/O device </a:t>
            </a:r>
            <a:r>
              <a:rPr sz="1800" spc="-10" dirty="0">
                <a:latin typeface="Arial MT"/>
                <a:cs typeface="Arial MT"/>
              </a:rPr>
              <a:t> Process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migration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the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various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queues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067" y="1699005"/>
            <a:ext cx="266700" cy="276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067" y="2071052"/>
            <a:ext cx="266700" cy="2765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067" y="2443162"/>
            <a:ext cx="266700" cy="2765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2034</Words>
  <Application>Microsoft Office PowerPoint</Application>
  <PresentationFormat>On-screen Show (4:3)</PresentationFormat>
  <Paragraphs>166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Symbol</vt:lpstr>
      <vt:lpstr>Times New Roman</vt:lpstr>
      <vt:lpstr>Webdings</vt:lpstr>
      <vt:lpstr>Office Theme</vt:lpstr>
      <vt:lpstr>Processes</vt:lpstr>
      <vt:lpstr>Chapter 3: Processes</vt:lpstr>
      <vt:lpstr>Process Concept</vt:lpstr>
      <vt:lpstr>3.01</vt:lpstr>
      <vt:lpstr>Process State</vt:lpstr>
      <vt:lpstr>Diagram of Process State</vt:lpstr>
      <vt:lpstr>Process Control Block (PCB)</vt:lpstr>
      <vt:lpstr>Process Control Block (PCB)</vt:lpstr>
      <vt:lpstr>Process Scheduling Queues</vt:lpstr>
      <vt:lpstr>Ready Queue And Various I/O Device Queues</vt:lpstr>
      <vt:lpstr>Representation of Process Scheduling</vt:lpstr>
      <vt:lpstr>Schedulers</vt:lpstr>
      <vt:lpstr>Schedulers (Cont.)</vt:lpstr>
      <vt:lpstr>Addition of Medium Term Scheduling</vt:lpstr>
      <vt:lpstr>Context Switch</vt:lpstr>
      <vt:lpstr>CPU Switch From Process to Process</vt:lpstr>
      <vt:lpstr>Operations on process</vt:lpstr>
      <vt:lpstr>PowerPoint Presentation</vt:lpstr>
      <vt:lpstr>PowerPoint Presentation</vt:lpstr>
      <vt:lpstr>PowerPoint Presentation</vt:lpstr>
      <vt:lpstr>PowerPoint Presentation</vt:lpstr>
      <vt:lpstr>Process Creation</vt:lpstr>
      <vt:lpstr>Process Creation (Cont.)</vt:lpstr>
      <vt:lpstr>3.11</vt:lpstr>
      <vt:lpstr>Process Termination</vt:lpstr>
      <vt:lpstr>Cooperating Processes</vt:lpstr>
      <vt:lpstr>PowerPoint Presentation</vt:lpstr>
      <vt:lpstr>PowerPoint Presentation</vt:lpstr>
      <vt:lpstr>Interprocess Communication (IPC)</vt:lpstr>
      <vt:lpstr>PowerPoint Presentation</vt:lpstr>
      <vt:lpstr>Implementation Questions</vt:lpstr>
      <vt:lpstr>Direct Communication</vt:lpstr>
      <vt:lpstr>A variant of this scheme employs asymmetry in addressing.  Only the sender names the recipient; the recipient is not  required to name the sender.</vt:lpstr>
      <vt:lpstr>Indirect Communication</vt:lpstr>
      <vt:lpstr>Indirect Communication</vt:lpstr>
      <vt:lpstr>Indirect Communication</vt:lpstr>
      <vt:lpstr>Synchronization</vt:lpstr>
      <vt:lpstr>Buffering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cp:lastModifiedBy>SHREY GARG</cp:lastModifiedBy>
  <cp:revision>1</cp:revision>
  <dcterms:created xsi:type="dcterms:W3CDTF">2023-07-29T19:04:09Z</dcterms:created>
  <dcterms:modified xsi:type="dcterms:W3CDTF">2023-07-29T19:10:11Z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LastSaved">
    <vt:filetime>2023-07-29T00:00:00Z</vt:filetime>
  </property>
</Properties>
</file>