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Lst>
  <p:sldSz cy="6858000" cx="12192000"/>
  <p:notesSz cx="12192000" cy="6858000"/>
  <p:embeddedFontLst>
    <p:embeddedFont>
      <p:font typeface="Book Antiqua"/>
      <p:regular r:id="rId46"/>
      <p:bold r:id="rId47"/>
      <p:italic r:id="rId48"/>
      <p:boldItalic r:id="rId49"/>
    </p:embeddedFont>
    <p:embeddedFont>
      <p:font typeface="Noto Sans Symbols"/>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52" roundtripDataSignature="AMtx7miz4QVOabVf7xKqA7lYoGw2I9Cz2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9C86D35-E125-4A1D-B581-A6F43B59E22F}">
  <a:tblStyle styleId="{59C86D35-E125-4A1D-B581-A6F43B59E22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font" Target="fonts/BookAntiqua-regular.fntdata"/><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BookAntiqua-italic.fntdata"/><Relationship Id="rId47" Type="http://schemas.openxmlformats.org/officeDocument/2006/relationships/font" Target="fonts/BookAntiqua-bold.fntdata"/><Relationship Id="rId49" Type="http://schemas.openxmlformats.org/officeDocument/2006/relationships/font" Target="fonts/BookAntiqua-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NotoSansSymbols-bold.fntdata"/><Relationship Id="rId50" Type="http://schemas.openxmlformats.org/officeDocument/2006/relationships/font" Target="fonts/NotoSansSymbols-regular.fntdata"/><Relationship Id="rId52" Type="http://customschemas.google.com/relationships/presentationmetadata" Target="meta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0"/>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 name="Google Shape;13;p40"/>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40"/>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40"/>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40"/>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49"/>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9" name="Google Shape;69;p49"/>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70" name="Google Shape;70;p49"/>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9"/>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49"/>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51"/>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51"/>
          <p:cNvSpPr/>
          <p:nvPr>
            <p:ph idx="2" type="pic"/>
          </p:nvPr>
        </p:nvSpPr>
        <p:spPr>
          <a:xfrm>
            <a:off x="2389717" y="612775"/>
            <a:ext cx="7315200" cy="4114800"/>
          </a:xfrm>
          <a:prstGeom prst="rect">
            <a:avLst/>
          </a:prstGeom>
          <a:noFill/>
          <a:ln>
            <a:noFill/>
          </a:ln>
        </p:spPr>
      </p:sp>
      <p:sp>
        <p:nvSpPr>
          <p:cNvPr id="82" name="Google Shape;82;p51"/>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3" name="Google Shape;83;p51"/>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51"/>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51"/>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1"/>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41"/>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41"/>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1"/>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1"/>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42"/>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42"/>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2"/>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2"/>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43"/>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3"/>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3"/>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2" name="Shape 32"/>
        <p:cNvGrpSpPr/>
        <p:nvPr/>
      </p:nvGrpSpPr>
      <p:grpSpPr>
        <a:xfrm>
          <a:off x="0" y="0"/>
          <a:ext cx="0" cy="0"/>
          <a:chOff x="0" y="0"/>
          <a:chExt cx="0" cy="0"/>
        </a:xfrm>
      </p:grpSpPr>
      <p:sp>
        <p:nvSpPr>
          <p:cNvPr id="33" name="Google Shape;33;p44"/>
          <p:cNvSpPr txBox="1"/>
          <p:nvPr>
            <p:ph type="title"/>
          </p:nvPr>
        </p:nvSpPr>
        <p:spPr>
          <a:xfrm rot="5400000">
            <a:off x="7285038" y="1828802"/>
            <a:ext cx="5851525" cy="2743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 name="Google Shape;34;p44"/>
          <p:cNvSpPr txBox="1"/>
          <p:nvPr>
            <p:ph idx="1" type="body"/>
          </p:nvPr>
        </p:nvSpPr>
        <p:spPr>
          <a:xfrm rot="5400000">
            <a:off x="1697038" y="-812799"/>
            <a:ext cx="5851525" cy="8026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 name="Google Shape;35;p44"/>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4"/>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4"/>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8" name="Shape 38"/>
        <p:cNvGrpSpPr/>
        <p:nvPr/>
      </p:nvGrpSpPr>
      <p:grpSpPr>
        <a:xfrm>
          <a:off x="0" y="0"/>
          <a:ext cx="0" cy="0"/>
          <a:chOff x="0" y="0"/>
          <a:chExt cx="0" cy="0"/>
        </a:xfrm>
      </p:grpSpPr>
      <p:sp>
        <p:nvSpPr>
          <p:cNvPr id="39" name="Google Shape;39;p45"/>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45"/>
          <p:cNvSpPr txBox="1"/>
          <p:nvPr>
            <p:ph idx="1" type="body"/>
          </p:nvPr>
        </p:nvSpPr>
        <p:spPr>
          <a:xfrm rot="5400000">
            <a:off x="3833019" y="-1623219"/>
            <a:ext cx="4525962" cy="10972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 name="Google Shape;41;p45"/>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5"/>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5"/>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4" name="Shape 44"/>
        <p:cNvGrpSpPr/>
        <p:nvPr/>
      </p:nvGrpSpPr>
      <p:grpSpPr>
        <a:xfrm>
          <a:off x="0" y="0"/>
          <a:ext cx="0" cy="0"/>
          <a:chOff x="0" y="0"/>
          <a:chExt cx="0" cy="0"/>
        </a:xfrm>
      </p:grpSpPr>
      <p:sp>
        <p:nvSpPr>
          <p:cNvPr id="45" name="Google Shape;45;p46"/>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46"/>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7" name="Google Shape;47;p46"/>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8" name="Google Shape;48;p46"/>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6"/>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6"/>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4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3" name="Google Shape;53;p47"/>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4" name="Google Shape;54;p47"/>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5" name="Google Shape;55;p47"/>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6" name="Google Shape;56;p47"/>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7" name="Google Shape;57;p47"/>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47"/>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7"/>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0" name="Shape 60"/>
        <p:cNvGrpSpPr/>
        <p:nvPr/>
      </p:nvGrpSpPr>
      <p:grpSpPr>
        <a:xfrm>
          <a:off x="0" y="0"/>
          <a:ext cx="0" cy="0"/>
          <a:chOff x="0" y="0"/>
          <a:chExt cx="0" cy="0"/>
        </a:xfrm>
      </p:grpSpPr>
      <p:sp>
        <p:nvSpPr>
          <p:cNvPr id="61" name="Google Shape;61;p48"/>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2" name="Google Shape;62;p48"/>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3" name="Google Shape;63;p48"/>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4" name="Google Shape;64;p48"/>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48"/>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8"/>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3.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9"/>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 name="Google Shape;7;p39"/>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39"/>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39"/>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39"/>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 name="Shape 73"/>
        <p:cNvGrpSpPr/>
        <p:nvPr/>
      </p:nvGrpSpPr>
      <p:grpSpPr>
        <a:xfrm>
          <a:off x="0" y="0"/>
          <a:ext cx="0" cy="0"/>
          <a:chOff x="0" y="0"/>
          <a:chExt cx="0" cy="0"/>
        </a:xfrm>
      </p:grpSpPr>
      <p:sp>
        <p:nvSpPr>
          <p:cNvPr id="74" name="Google Shape;74;p50"/>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5" name="Google Shape;75;p50"/>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6" name="Google Shape;76;p50"/>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7" name="Google Shape;77;p50"/>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50"/>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www.youtube.com/watch?v=zfbUzWqsH74" TargetMode="External"/><Relationship Id="rId4" Type="http://schemas.openxmlformats.org/officeDocument/2006/relationships/hyperlink" Target="https://www.youtube.com/watch?v=Ljjiw9mC_Cg" TargetMode="External"/><Relationship Id="rId10" Type="http://schemas.openxmlformats.org/officeDocument/2006/relationships/image" Target="../media/image3.jpg"/><Relationship Id="rId9" Type="http://schemas.openxmlformats.org/officeDocument/2006/relationships/hyperlink" Target="https://www.youtube.com/watch?v=mCMN9geluV0&amp;pp=ygUSY2xvemUgdGVzdCBlbmdsaXNo" TargetMode="External"/><Relationship Id="rId5" Type="http://schemas.openxmlformats.org/officeDocument/2006/relationships/hyperlink" Target="https://www.youtube.com/watch?v=TssaA2geuds" TargetMode="External"/><Relationship Id="rId6" Type="http://schemas.openxmlformats.org/officeDocument/2006/relationships/hyperlink" Target="https://www.youtube.com/watch?v=N5t3NTix1hw" TargetMode="External"/><Relationship Id="rId7" Type="http://schemas.openxmlformats.org/officeDocument/2006/relationships/hyperlink" Target="https://www.youtube.com/watch?v=0diRbQ-mgfo&amp;pp=ygUgcm9vdCB3b3JkcyBpbiBlbmdsaXNoIHZvY2FidWxhcnk=" TargetMode="External"/><Relationship Id="rId8" Type="http://schemas.openxmlformats.org/officeDocument/2006/relationships/hyperlink" Target="https://www.youtube.com/watch?v=0diRbQ-mgfo&amp;pp=ygUgcm9vdCB3b3JkcyBpbiBlbmdsaXNoIHZvY2FidWxhcnk="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ww.youtube.com/watch?v=rGrH-IGHS9w&amp;t=38s&amp;pp=ygUdZW1haWwgd3JpdGluZyBmb3JtYWwgaW5mb3JtYWw=" TargetMode="External"/><Relationship Id="rId4" Type="http://schemas.openxmlformats.org/officeDocument/2006/relationships/hyperlink" Target="https://youtu.be/dHQermxTTf0?si=3qCKQzGdjbyt4qBd" TargetMode="External"/><Relationship Id="rId11" Type="http://schemas.openxmlformats.org/officeDocument/2006/relationships/image" Target="../media/image3.jpg"/><Relationship Id="rId10" Type="http://schemas.openxmlformats.org/officeDocument/2006/relationships/hyperlink" Target="https://www.youtube.com/watch?v=CHWzPBXH4_8&amp;pp=ygULcGFyYWp1bWJsZXM=" TargetMode="External"/><Relationship Id="rId9" Type="http://schemas.openxmlformats.org/officeDocument/2006/relationships/hyperlink" Target="https://www.youtube.com/watch?v=dPvWRYPadFg&amp;pp=ygUgcmVhZGluZyBjb21wcmVoZW5zaW9uIHN0cmF0ZWdpZXM=" TargetMode="External"/><Relationship Id="rId5" Type="http://schemas.openxmlformats.org/officeDocument/2006/relationships/hyperlink" Target="https://www.youtube.com/watch?v=dPvWRYPadFg&amp;pp=ygUgcmVhZGluZyBjb21wcmVoZW5zaW9uIHN0cmF0ZWdpZXM=" TargetMode="External"/><Relationship Id="rId6" Type="http://schemas.openxmlformats.org/officeDocument/2006/relationships/hyperlink" Target="https://www.youtube.com/watch?v=dPvWRYPadFg&amp;pp=ygUgcmVhZGluZyBjb21wcmVoZW5zaW9uIHN0cmF0ZWdpZXM=" TargetMode="External"/><Relationship Id="rId7" Type="http://schemas.openxmlformats.org/officeDocument/2006/relationships/hyperlink" Target="https://www.youtube.com/results?search_query=reading+comprehension+main+idea" TargetMode="External"/><Relationship Id="rId8" Type="http://schemas.openxmlformats.org/officeDocument/2006/relationships/hyperlink" Target="https://youtu.be/dHQermxTTf0?si=3qCKQzGdjbyt4qBd"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youtu.be/S8Q-8Je-Ml4?si=8h5TPLpLds4gvNIX" TargetMode="External"/><Relationship Id="rId4" Type="http://schemas.openxmlformats.org/officeDocument/2006/relationships/hyperlink" Target="https://youtube.com/playlist?list=PLD6B222E02447DC07&amp;si=e-JoB4ayhg5_4Q0Q" TargetMode="External"/><Relationship Id="rId5" Type="http://schemas.openxmlformats.org/officeDocument/2006/relationships/hyperlink" Target="https://youtu.be/9p1kfkpsYzQ?si=LF9wkabFOOx2psqk" TargetMode="External"/><Relationship Id="rId6" Type="http://schemas.openxmlformats.org/officeDocument/2006/relationships/hyperlink" Target="https://youtube.com/playlist?list=PLD6B222E02447DC07&amp;si=e-JoB4ayhg5_4Q0Q" TargetMode="External"/><Relationship Id="rId7" Type="http://schemas.openxmlformats.org/officeDocument/2006/relationships/hyperlink" Target="https://www.englishclub.com/esl-quizzes/vocabulary/" TargetMode="External"/><Relationship Id="rId8"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www.bbc.co.uk/learningenglish/features/office-english/240129" TargetMode="External"/><Relationship Id="rId4" Type="http://schemas.openxmlformats.org/officeDocument/2006/relationships/hyperlink" Target="https://byjus.com/govt-exams/direct-indirect-speech-rules/" TargetMode="External"/><Relationship Id="rId5" Type="http://schemas.openxmlformats.org/officeDocument/2006/relationships/hyperlink" Target="https://youtu.be/xrEq-1UujOo?si=PGmZ5_LEr7wmtvNH" TargetMode="External"/><Relationship Id="rId6" Type="http://schemas.openxmlformats.org/officeDocument/2006/relationships/image" Target="../media/image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image" Target="../media/image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png"/><Relationship Id="rId4" Type="http://schemas.openxmlformats.org/officeDocument/2006/relationships/image" Target="../media/image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8.png"/><Relationship Id="rId4" Type="http://schemas.openxmlformats.org/officeDocument/2006/relationships/image" Target="../media/image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7.png"/><Relationship Id="rId4" Type="http://schemas.openxmlformats.org/officeDocument/2006/relationships/image" Target="../media/image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ph type="ctrTitle"/>
          </p:nvPr>
        </p:nvSpPr>
        <p:spPr>
          <a:xfrm>
            <a:off x="666750" y="571500"/>
            <a:ext cx="10644187" cy="4859337"/>
          </a:xfrm>
          <a:prstGeom prst="rect">
            <a:avLst/>
          </a:prstGeom>
          <a:solidFill>
            <a:schemeClr val="lt1"/>
          </a:solidFill>
          <a:ln>
            <a:noFill/>
          </a:ln>
        </p:spPr>
        <p:txBody>
          <a:bodyPr anchorCtr="0" anchor="ctr" bIns="45700" lIns="91425" spcFirstLastPara="1" rIns="0" wrap="square" tIns="11425">
            <a:spAutoFit/>
          </a:bodyPr>
          <a:lstStyle/>
          <a:p>
            <a:pPr indent="0" lvl="0" marL="0" rtl="0" algn="ctr">
              <a:lnSpc>
                <a:spcPct val="100000"/>
              </a:lnSpc>
              <a:spcBef>
                <a:spcPts val="0"/>
              </a:spcBef>
              <a:spcAft>
                <a:spcPts val="0"/>
              </a:spcAft>
              <a:buClr>
                <a:schemeClr val="dk1"/>
              </a:buClr>
              <a:buSzPts val="4400"/>
              <a:buFont typeface="Calibri"/>
              <a:buNone/>
            </a:pPr>
            <a:br>
              <a:rPr b="0" i="0" lang="en-US" sz="4400" u="none">
                <a:solidFill>
                  <a:schemeClr val="dk1"/>
                </a:solidFill>
                <a:latin typeface="Calibri"/>
                <a:ea typeface="Calibri"/>
                <a:cs typeface="Calibri"/>
                <a:sym typeface="Calibri"/>
              </a:rPr>
            </a:br>
            <a:br>
              <a:rPr b="0" i="0" lang="en-US" sz="4400" u="none">
                <a:solidFill>
                  <a:schemeClr val="dk1"/>
                </a:solidFill>
                <a:latin typeface="Calibri"/>
                <a:ea typeface="Calibri"/>
                <a:cs typeface="Calibri"/>
                <a:sym typeface="Calibri"/>
              </a:rPr>
            </a:br>
            <a:br>
              <a:rPr b="0" i="0" lang="en-US" sz="4400" u="none">
                <a:solidFill>
                  <a:schemeClr val="dk1"/>
                </a:solidFill>
                <a:latin typeface="Calibri"/>
                <a:ea typeface="Calibri"/>
                <a:cs typeface="Calibri"/>
                <a:sym typeface="Calibri"/>
              </a:rPr>
            </a:br>
            <a:r>
              <a:rPr b="1" i="0" lang="en-US" sz="6000" u="sng">
                <a:solidFill>
                  <a:schemeClr val="dk1"/>
                </a:solidFill>
                <a:latin typeface="Book Antiqua"/>
                <a:ea typeface="Book Antiqua"/>
                <a:cs typeface="Book Antiqua"/>
                <a:sym typeface="Book Antiqua"/>
              </a:rPr>
              <a:t>PEV – 113</a:t>
            </a:r>
            <a:br>
              <a:rPr b="1" i="0" lang="en-US" sz="6000" u="sng">
                <a:solidFill>
                  <a:schemeClr val="dk1"/>
                </a:solidFill>
                <a:latin typeface="Book Antiqua"/>
                <a:ea typeface="Book Antiqua"/>
                <a:cs typeface="Book Antiqua"/>
                <a:sym typeface="Book Antiqua"/>
              </a:rPr>
            </a:br>
            <a:r>
              <a:rPr b="1" i="0" lang="en-US" sz="6000" u="none">
                <a:solidFill>
                  <a:schemeClr val="dk1"/>
                </a:solidFill>
                <a:latin typeface="Book Antiqua"/>
                <a:ea typeface="Book Antiqua"/>
                <a:cs typeface="Book Antiqua"/>
                <a:sym typeface="Book Antiqua"/>
              </a:rPr>
              <a:t> </a:t>
            </a:r>
            <a:r>
              <a:rPr b="1" i="0" lang="en-US" sz="6000" u="none">
                <a:solidFill>
                  <a:schemeClr val="dk1"/>
                </a:solidFill>
                <a:latin typeface="Times New Roman"/>
                <a:ea typeface="Times New Roman"/>
                <a:cs typeface="Times New Roman"/>
                <a:sym typeface="Times New Roman"/>
              </a:rPr>
              <a:t>UPPER INTERMEDIATE VERBAL ABILITY</a:t>
            </a:r>
            <a:endParaRPr/>
          </a:p>
        </p:txBody>
      </p:sp>
      <p:sp>
        <p:nvSpPr>
          <p:cNvPr id="91" name="Google Shape;91;p1"/>
          <p:cNvSpPr txBox="1"/>
          <p:nvPr/>
        </p:nvSpPr>
        <p:spPr>
          <a:xfrm>
            <a:off x="3952875" y="1000125"/>
            <a:ext cx="4071937" cy="750887"/>
          </a:xfrm>
          <a:prstGeom prst="rect">
            <a:avLst/>
          </a:prstGeom>
          <a:solidFill>
            <a:srgbClr val="B9CDE5"/>
          </a:solid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4800"/>
              <a:buFont typeface="Book Antiqua"/>
              <a:buNone/>
            </a:pPr>
            <a:r>
              <a:rPr b="1" i="0" lang="en-US" sz="4800" u="none" cap="none" strike="noStrike">
                <a:solidFill>
                  <a:schemeClr val="dk1"/>
                </a:solidFill>
                <a:latin typeface="Book Antiqua"/>
                <a:ea typeface="Book Antiqua"/>
                <a:cs typeface="Book Antiqua"/>
                <a:sym typeface="Book Antiqua"/>
              </a:rPr>
              <a:t>Zero Lecture</a:t>
            </a:r>
            <a:endParaRPr/>
          </a:p>
        </p:txBody>
      </p:sp>
      <p:pic>
        <p:nvPicPr>
          <p:cNvPr id="92" name="Google Shape;92;p1"/>
          <p:cNvPicPr preferRelativeResize="0"/>
          <p:nvPr/>
        </p:nvPicPr>
        <p:blipFill rotWithShape="1">
          <a:blip r:embed="rId3">
            <a:alphaModFix/>
          </a:blip>
          <a:srcRect b="0" l="0" r="0" t="0"/>
          <a:stretch/>
        </p:blipFill>
        <p:spPr>
          <a:xfrm>
            <a:off x="9810750" y="-3175"/>
            <a:ext cx="2381250" cy="1054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0"/>
          <p:cNvSpPr txBox="1"/>
          <p:nvPr/>
        </p:nvSpPr>
        <p:spPr>
          <a:xfrm>
            <a:off x="503237" y="1870075"/>
            <a:ext cx="433387" cy="5746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585858"/>
              </a:buClr>
              <a:buSzPts val="3600"/>
              <a:buFont typeface="Noto Sans Symbols"/>
              <a:buNone/>
            </a:pPr>
            <a:r>
              <a:rPr b="0" i="0" lang="en-US" sz="3600" u="none" cap="none" strike="noStrike">
                <a:solidFill>
                  <a:srgbClr val="585858"/>
                </a:solidFill>
                <a:latin typeface="Noto Sans Symbols"/>
                <a:ea typeface="Noto Sans Symbols"/>
                <a:cs typeface="Noto Sans Symbols"/>
                <a:sym typeface="Noto Sans Symbols"/>
              </a:rPr>
              <a:t>❑</a:t>
            </a:r>
            <a:endParaRPr/>
          </a:p>
        </p:txBody>
      </p:sp>
      <p:sp>
        <p:nvSpPr>
          <p:cNvPr id="162" name="Google Shape;162;p10"/>
          <p:cNvSpPr txBox="1"/>
          <p:nvPr/>
        </p:nvSpPr>
        <p:spPr>
          <a:xfrm>
            <a:off x="1752600" y="1633537"/>
            <a:ext cx="2198687" cy="1597025"/>
          </a:xfrm>
          <a:prstGeom prst="rect">
            <a:avLst/>
          </a:prstGeom>
          <a:noFill/>
          <a:ln>
            <a:noFill/>
          </a:ln>
        </p:spPr>
        <p:txBody>
          <a:bodyPr anchorCtr="0" anchor="t" bIns="0" lIns="0" spcFirstLastPara="1" rIns="0" wrap="square" tIns="12700">
            <a:spAutoFit/>
          </a:bodyPr>
          <a:lstStyle/>
          <a:p>
            <a:pPr indent="0" lvl="0" marL="12700" marR="0" rtl="0" algn="l">
              <a:lnSpc>
                <a:spcPct val="143000"/>
              </a:lnSpc>
              <a:spcBef>
                <a:spcPts val="0"/>
              </a:spcBef>
              <a:spcAft>
                <a:spcPts val="0"/>
              </a:spcAft>
              <a:buClr>
                <a:schemeClr val="dk1"/>
              </a:buClr>
              <a:buSzPts val="3600"/>
              <a:buFont typeface="Book Antiqua"/>
              <a:buNone/>
            </a:pPr>
            <a:r>
              <a:rPr b="1" i="0" lang="en-US" sz="3600" u="none" cap="none" strike="noStrike">
                <a:solidFill>
                  <a:schemeClr val="dk1"/>
                </a:solidFill>
                <a:latin typeface="Book Antiqua"/>
                <a:ea typeface="Book Antiqua"/>
                <a:cs typeface="Book Antiqua"/>
                <a:sym typeface="Book Antiqua"/>
              </a:rPr>
              <a:t>MTE  </a:t>
            </a:r>
            <a:r>
              <a:rPr b="1" i="0" lang="en-US" sz="3600" u="sng" cap="none" strike="noStrike">
                <a:solidFill>
                  <a:srgbClr val="C00000"/>
                </a:solidFill>
                <a:latin typeface="Book Antiqua"/>
                <a:ea typeface="Book Antiqua"/>
                <a:cs typeface="Book Antiqua"/>
                <a:sym typeface="Book Antiqua"/>
              </a:rPr>
              <a:t>UNIT 1,</a:t>
            </a:r>
            <a:endParaRPr/>
          </a:p>
        </p:txBody>
      </p:sp>
      <p:sp>
        <p:nvSpPr>
          <p:cNvPr id="163" name="Google Shape;163;p10"/>
          <p:cNvSpPr txBox="1"/>
          <p:nvPr/>
        </p:nvSpPr>
        <p:spPr>
          <a:xfrm>
            <a:off x="3657600" y="1633537"/>
            <a:ext cx="4672012" cy="1609725"/>
          </a:xfrm>
          <a:prstGeom prst="rect">
            <a:avLst/>
          </a:prstGeom>
          <a:noFill/>
          <a:ln>
            <a:noFill/>
          </a:ln>
        </p:spPr>
        <p:txBody>
          <a:bodyPr anchorCtr="0" anchor="t" bIns="0" lIns="0" spcFirstLastPara="1" rIns="0" wrap="square" tIns="12700">
            <a:spAutoFit/>
          </a:bodyPr>
          <a:lstStyle/>
          <a:p>
            <a:pPr indent="7937" lvl="0" marL="12700" marR="0" rtl="0" algn="l">
              <a:lnSpc>
                <a:spcPct val="143000"/>
              </a:lnSpc>
              <a:spcBef>
                <a:spcPts val="0"/>
              </a:spcBef>
              <a:spcAft>
                <a:spcPts val="0"/>
              </a:spcAft>
              <a:buClr>
                <a:schemeClr val="dk1"/>
              </a:buClr>
              <a:buSzPts val="3600"/>
              <a:buFont typeface="Book Antiqua"/>
              <a:buNone/>
            </a:pPr>
            <a:r>
              <a:rPr b="1" i="0" lang="en-US" sz="3600" u="none" cap="none" strike="noStrike">
                <a:solidFill>
                  <a:schemeClr val="dk1"/>
                </a:solidFill>
                <a:latin typeface="Book Antiqua"/>
                <a:ea typeface="Book Antiqua"/>
                <a:cs typeface="Book Antiqua"/>
                <a:sym typeface="Book Antiqua"/>
              </a:rPr>
              <a:t>–	MCQ Based </a:t>
            </a:r>
            <a:r>
              <a:rPr b="1" i="0" lang="en-US" sz="3600" u="none" cap="none" strike="noStrike">
                <a:solidFill>
                  <a:srgbClr val="585858"/>
                </a:solidFill>
                <a:latin typeface="Book Antiqua"/>
                <a:ea typeface="Book Antiqua"/>
                <a:cs typeface="Book Antiqua"/>
                <a:sym typeface="Book Antiqua"/>
              </a:rPr>
              <a:t> </a:t>
            </a:r>
            <a:endParaRPr/>
          </a:p>
          <a:p>
            <a:pPr indent="7937" lvl="0" marL="12700" marR="0" rtl="0" algn="l">
              <a:lnSpc>
                <a:spcPct val="143000"/>
              </a:lnSpc>
              <a:spcBef>
                <a:spcPts val="100"/>
              </a:spcBef>
              <a:spcAft>
                <a:spcPts val="0"/>
              </a:spcAft>
              <a:buClr>
                <a:srgbClr val="C00000"/>
              </a:buClr>
              <a:buSzPts val="3600"/>
              <a:buFont typeface="Book Antiqua"/>
              <a:buNone/>
            </a:pPr>
            <a:r>
              <a:rPr b="1" i="0" lang="en-US" sz="3600" u="sng" cap="none" strike="noStrike">
                <a:solidFill>
                  <a:srgbClr val="C00000"/>
                </a:solidFill>
                <a:latin typeface="Book Antiqua"/>
                <a:ea typeface="Book Antiqua"/>
                <a:cs typeface="Book Antiqua"/>
                <a:sym typeface="Book Antiqua"/>
              </a:rPr>
              <a:t>Unit II,</a:t>
            </a:r>
            <a:r>
              <a:rPr b="1" i="0" lang="en-US" sz="3600" u="none" cap="none" strike="noStrike">
                <a:solidFill>
                  <a:srgbClr val="C00000"/>
                </a:solidFill>
                <a:latin typeface="Book Antiqua"/>
                <a:ea typeface="Book Antiqua"/>
                <a:cs typeface="Book Antiqua"/>
                <a:sym typeface="Book Antiqua"/>
              </a:rPr>
              <a:t> and </a:t>
            </a:r>
            <a:r>
              <a:rPr b="1" i="0" lang="en-US" sz="3600" u="sng" cap="none" strike="noStrike">
                <a:solidFill>
                  <a:srgbClr val="C00000"/>
                </a:solidFill>
                <a:latin typeface="Book Antiqua"/>
                <a:ea typeface="Book Antiqua"/>
                <a:cs typeface="Book Antiqua"/>
                <a:sym typeface="Book Antiqua"/>
              </a:rPr>
              <a:t>Unit III</a:t>
            </a:r>
            <a:endParaRPr/>
          </a:p>
        </p:txBody>
      </p:sp>
      <p:sp>
        <p:nvSpPr>
          <p:cNvPr id="164" name="Google Shape;164;p10"/>
          <p:cNvSpPr txBox="1"/>
          <p:nvPr/>
        </p:nvSpPr>
        <p:spPr>
          <a:xfrm>
            <a:off x="503237" y="4227512"/>
            <a:ext cx="433387" cy="5746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585858"/>
              </a:buClr>
              <a:buSzPts val="3600"/>
              <a:buFont typeface="Noto Sans Symbols"/>
              <a:buNone/>
            </a:pPr>
            <a:r>
              <a:rPr b="0" i="0" lang="en-US" sz="3600" u="none" cap="none" strike="noStrike">
                <a:solidFill>
                  <a:srgbClr val="585858"/>
                </a:solidFill>
                <a:latin typeface="Noto Sans Symbols"/>
                <a:ea typeface="Noto Sans Symbols"/>
                <a:cs typeface="Noto Sans Symbols"/>
                <a:sym typeface="Noto Sans Symbols"/>
              </a:rPr>
              <a:t>❑</a:t>
            </a:r>
            <a:endParaRPr/>
          </a:p>
        </p:txBody>
      </p:sp>
      <p:sp>
        <p:nvSpPr>
          <p:cNvPr id="165" name="Google Shape;165;p10"/>
          <p:cNvSpPr txBox="1"/>
          <p:nvPr/>
        </p:nvSpPr>
        <p:spPr>
          <a:xfrm>
            <a:off x="5076825" y="4225925"/>
            <a:ext cx="5732462" cy="566737"/>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3600"/>
              <a:buFont typeface="Times New Roman"/>
              <a:buNone/>
            </a:pPr>
            <a:r>
              <a:rPr b="1" i="0" lang="en-US" sz="3600" u="none" cap="none" strike="noStrike">
                <a:solidFill>
                  <a:schemeClr val="dk1"/>
                </a:solidFill>
                <a:latin typeface="Times New Roman"/>
                <a:ea typeface="Times New Roman"/>
                <a:cs typeface="Times New Roman"/>
                <a:sym typeface="Times New Roman"/>
              </a:rPr>
              <a:t>Third Party Test</a:t>
            </a:r>
            <a:endParaRPr/>
          </a:p>
        </p:txBody>
      </p:sp>
      <p:sp>
        <p:nvSpPr>
          <p:cNvPr id="166" name="Google Shape;166;p10"/>
          <p:cNvSpPr txBox="1"/>
          <p:nvPr/>
        </p:nvSpPr>
        <p:spPr>
          <a:xfrm>
            <a:off x="2332037" y="3992562"/>
            <a:ext cx="2200275" cy="1601787"/>
          </a:xfrm>
          <a:prstGeom prst="rect">
            <a:avLst/>
          </a:prstGeom>
          <a:noFill/>
          <a:ln>
            <a:noFill/>
          </a:ln>
        </p:spPr>
        <p:txBody>
          <a:bodyPr anchorCtr="0" anchor="t" bIns="0" lIns="0" spcFirstLastPara="1" rIns="0" wrap="square" tIns="247650">
            <a:spAutoFit/>
          </a:bodyPr>
          <a:lstStyle/>
          <a:p>
            <a:pPr indent="0" lvl="0" marL="12700" marR="0" rtl="0" algn="l">
              <a:lnSpc>
                <a:spcPct val="100000"/>
              </a:lnSpc>
              <a:spcBef>
                <a:spcPts val="0"/>
              </a:spcBef>
              <a:spcAft>
                <a:spcPts val="0"/>
              </a:spcAft>
              <a:buClr>
                <a:schemeClr val="dk1"/>
              </a:buClr>
              <a:buSzPts val="3600"/>
              <a:buFont typeface="Times New Roman"/>
              <a:buNone/>
            </a:pPr>
            <a:r>
              <a:rPr b="1" i="0" lang="en-US" sz="3600" u="none" cap="none" strike="noStrike">
                <a:solidFill>
                  <a:schemeClr val="dk1"/>
                </a:solidFill>
                <a:latin typeface="Times New Roman"/>
                <a:ea typeface="Times New Roman"/>
                <a:cs typeface="Times New Roman"/>
                <a:sym typeface="Times New Roman"/>
              </a:rPr>
              <a:t>ETE	–</a:t>
            </a:r>
            <a:endParaRPr b="0" i="0" sz="36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1800"/>
              </a:spcBef>
              <a:spcAft>
                <a:spcPts val="0"/>
              </a:spcAft>
              <a:buClr>
                <a:srgbClr val="C00000"/>
              </a:buClr>
              <a:buSzPts val="3600"/>
              <a:buFont typeface="Times New Roman"/>
              <a:buNone/>
            </a:pPr>
            <a:r>
              <a:rPr b="1" i="0" lang="en-US" sz="3600" u="sng" cap="none" strike="noStrike">
                <a:solidFill>
                  <a:srgbClr val="C00000"/>
                </a:solidFill>
                <a:latin typeface="Times New Roman"/>
                <a:ea typeface="Times New Roman"/>
                <a:cs typeface="Times New Roman"/>
                <a:sym typeface="Times New Roman"/>
              </a:rPr>
              <a:t>All 6 units</a:t>
            </a:r>
            <a:endParaRPr/>
          </a:p>
        </p:txBody>
      </p:sp>
      <p:sp>
        <p:nvSpPr>
          <p:cNvPr id="167" name="Google Shape;167;p10"/>
          <p:cNvSpPr txBox="1"/>
          <p:nvPr>
            <p:ph type="title"/>
          </p:nvPr>
        </p:nvSpPr>
        <p:spPr>
          <a:xfrm>
            <a:off x="2667000" y="358775"/>
            <a:ext cx="6238875" cy="982662"/>
          </a:xfrm>
          <a:prstGeom prst="rect">
            <a:avLst/>
          </a:prstGeom>
          <a:noFill/>
          <a:ln>
            <a:noFill/>
          </a:ln>
        </p:spPr>
        <p:txBody>
          <a:bodyPr anchorCtr="0" anchor="ctr" bIns="45700" lIns="91425" spcFirstLastPara="1" rIns="91425" wrap="square" tIns="12700">
            <a:spAutoFit/>
          </a:bodyPr>
          <a:lstStyle/>
          <a:p>
            <a:pPr indent="0" lvl="0" marL="12700" rtl="0" algn="ctr">
              <a:lnSpc>
                <a:spcPct val="100000"/>
              </a:lnSpc>
              <a:spcBef>
                <a:spcPts val="0"/>
              </a:spcBef>
              <a:spcAft>
                <a:spcPts val="0"/>
              </a:spcAft>
              <a:buClr>
                <a:schemeClr val="dk1"/>
              </a:buClr>
              <a:buSzPts val="6000"/>
              <a:buFont typeface="Book Antiqua"/>
              <a:buNone/>
            </a:pPr>
            <a:r>
              <a:rPr b="1" i="0" lang="en-US" sz="6000" u="sng">
                <a:solidFill>
                  <a:schemeClr val="dk1"/>
                </a:solidFill>
                <a:latin typeface="Book Antiqua"/>
                <a:ea typeface="Book Antiqua"/>
                <a:cs typeface="Book Antiqua"/>
                <a:sym typeface="Book Antiqua"/>
              </a:rPr>
              <a:t>Exam Mode</a:t>
            </a:r>
            <a:endParaRPr/>
          </a:p>
        </p:txBody>
      </p:sp>
      <p:pic>
        <p:nvPicPr>
          <p:cNvPr id="168" name="Google Shape;168;p10"/>
          <p:cNvPicPr preferRelativeResize="0"/>
          <p:nvPr/>
        </p:nvPicPr>
        <p:blipFill rotWithShape="1">
          <a:blip r:embed="rId3">
            <a:alphaModFix/>
          </a:blip>
          <a:srcRect b="0" l="0" r="0" t="0"/>
          <a:stretch/>
        </p:blipFill>
        <p:spPr>
          <a:xfrm>
            <a:off x="9893300" y="255587"/>
            <a:ext cx="2068512" cy="546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graphicFrame>
        <p:nvGraphicFramePr>
          <p:cNvPr id="173" name="Google Shape;173;p11"/>
          <p:cNvGraphicFramePr/>
          <p:nvPr/>
        </p:nvGraphicFramePr>
        <p:xfrm>
          <a:off x="238125" y="714375"/>
          <a:ext cx="3000000" cy="3000000"/>
        </p:xfrm>
        <a:graphic>
          <a:graphicData uri="http://schemas.openxmlformats.org/drawingml/2006/table">
            <a:tbl>
              <a:tblPr>
                <a:noFill/>
                <a:tableStyleId>{59C86D35-E125-4A1D-B581-A6F43B59E22F}</a:tableStyleId>
              </a:tblPr>
              <a:tblGrid>
                <a:gridCol w="144450"/>
                <a:gridCol w="482600"/>
                <a:gridCol w="3500425"/>
                <a:gridCol w="728650"/>
                <a:gridCol w="2144700"/>
                <a:gridCol w="3660775"/>
                <a:gridCol w="982650"/>
                <a:gridCol w="71425"/>
              </a:tblGrid>
              <a:tr h="1220775">
                <a:tc rowSpan="5">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0" marL="0">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Calibri"/>
                        <a:buNone/>
                      </a:pPr>
                      <a:r>
                        <a:t/>
                      </a:r>
                      <a:endParaRPr b="1" i="0" sz="1600" u="none">
                        <a:solidFill>
                          <a:schemeClr val="dk1"/>
                        </a:solidFill>
                        <a:latin typeface="Book Antiqua"/>
                        <a:ea typeface="Book Antiqua"/>
                        <a:cs typeface="Book Antiqua"/>
                        <a:sym typeface="Book Antiqua"/>
                      </a:endParaRPr>
                    </a:p>
                    <a:p>
                      <a:pPr indent="0" lvl="0" marL="0" marR="0" rtl="0" algn="ctr">
                        <a:lnSpc>
                          <a:spcPct val="100000"/>
                        </a:lnSpc>
                        <a:spcBef>
                          <a:spcPts val="0"/>
                        </a:spcBef>
                        <a:spcAft>
                          <a:spcPts val="0"/>
                        </a:spcAft>
                        <a:buClr>
                          <a:schemeClr val="dk1"/>
                        </a:buClr>
                        <a:buSzPts val="1600"/>
                        <a:buFont typeface="Book Antiqua"/>
                        <a:buNone/>
                      </a:pPr>
                      <a:r>
                        <a:rPr b="1" i="0" lang="en-US" sz="1600" u="none">
                          <a:solidFill>
                            <a:schemeClr val="dk1"/>
                          </a:solidFill>
                          <a:latin typeface="Book Antiqua"/>
                          <a:ea typeface="Book Antiqua"/>
                          <a:cs typeface="Book Antiqua"/>
                          <a:sym typeface="Book Antiqua"/>
                        </a:rPr>
                        <a:t>CA</a:t>
                      </a:r>
                      <a:endParaRPr/>
                    </a:p>
                  </a:txBody>
                  <a:tcPr marT="5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Calibri"/>
                        <a:buNone/>
                      </a:pPr>
                      <a:r>
                        <a:t/>
                      </a:r>
                      <a:endParaRPr b="1" i="0" sz="1600" u="none">
                        <a:solidFill>
                          <a:schemeClr val="dk1"/>
                        </a:solidFill>
                        <a:latin typeface="Book Antiqua"/>
                        <a:ea typeface="Book Antiqua"/>
                        <a:cs typeface="Book Antiqua"/>
                        <a:sym typeface="Book Antiqua"/>
                      </a:endParaRPr>
                    </a:p>
                    <a:p>
                      <a:pPr indent="0" lvl="0" marL="0" marR="0" rtl="0" algn="ctr">
                        <a:lnSpc>
                          <a:spcPct val="100000"/>
                        </a:lnSpc>
                        <a:spcBef>
                          <a:spcPts val="0"/>
                        </a:spcBef>
                        <a:spcAft>
                          <a:spcPts val="0"/>
                        </a:spcAft>
                        <a:buClr>
                          <a:schemeClr val="dk1"/>
                        </a:buClr>
                        <a:buSzPts val="1600"/>
                        <a:buFont typeface="Book Antiqua"/>
                        <a:buNone/>
                      </a:pPr>
                      <a:r>
                        <a:rPr b="1" i="0" lang="en-US" sz="1600" u="none">
                          <a:solidFill>
                            <a:schemeClr val="dk1"/>
                          </a:solidFill>
                          <a:latin typeface="Book Antiqua"/>
                          <a:ea typeface="Book Antiqua"/>
                          <a:cs typeface="Book Antiqua"/>
                          <a:sym typeface="Book Antiqua"/>
                        </a:rPr>
                        <a:t>Objective</a:t>
                      </a:r>
                      <a:endParaRPr/>
                    </a:p>
                  </a:txBody>
                  <a:tcPr marT="5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Book Antiqua"/>
                        <a:buNone/>
                      </a:pPr>
                      <a:r>
                        <a:rPr b="1" i="0" lang="en-US" sz="1600" u="none">
                          <a:solidFill>
                            <a:schemeClr val="dk1"/>
                          </a:solidFill>
                          <a:latin typeface="Book Antiqua"/>
                          <a:ea typeface="Book Antiqua"/>
                          <a:cs typeface="Book Antiqua"/>
                          <a:sym typeface="Book Antiqua"/>
                        </a:rPr>
                        <a:t>Unit Covered</a:t>
                      </a:r>
                      <a:endParaRPr/>
                    </a:p>
                  </a:txBody>
                  <a:tcPr marT="5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Calibri"/>
                        <a:buNone/>
                      </a:pPr>
                      <a:r>
                        <a:t/>
                      </a:r>
                      <a:endParaRPr b="1" i="0" sz="1600" u="none">
                        <a:solidFill>
                          <a:schemeClr val="dk1"/>
                        </a:solidFill>
                        <a:latin typeface="Book Antiqua"/>
                        <a:ea typeface="Book Antiqua"/>
                        <a:cs typeface="Book Antiqua"/>
                        <a:sym typeface="Book Antiqua"/>
                      </a:endParaRPr>
                    </a:p>
                    <a:p>
                      <a:pPr indent="0" lvl="0" marL="0" marR="0" rtl="0" algn="ctr">
                        <a:lnSpc>
                          <a:spcPct val="100000"/>
                        </a:lnSpc>
                        <a:spcBef>
                          <a:spcPts val="0"/>
                        </a:spcBef>
                        <a:spcAft>
                          <a:spcPts val="0"/>
                        </a:spcAft>
                        <a:buClr>
                          <a:schemeClr val="dk1"/>
                        </a:buClr>
                        <a:buSzPts val="1600"/>
                        <a:buFont typeface="Book Antiqua"/>
                        <a:buNone/>
                      </a:pPr>
                      <a:r>
                        <a:rPr b="1" i="0" lang="en-US" sz="1600" u="none">
                          <a:solidFill>
                            <a:schemeClr val="dk1"/>
                          </a:solidFill>
                          <a:latin typeface="Book Antiqua"/>
                          <a:ea typeface="Book Antiqua"/>
                          <a:cs typeface="Book Antiqua"/>
                          <a:sym typeface="Book Antiqua"/>
                        </a:rPr>
                        <a:t>Type</a:t>
                      </a:r>
                      <a:endParaRPr/>
                    </a:p>
                  </a:txBody>
                  <a:tcPr marT="5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Calibri"/>
                        <a:buNone/>
                      </a:pPr>
                      <a:r>
                        <a:t/>
                      </a:r>
                      <a:endParaRPr b="1" i="0" sz="1600" u="none">
                        <a:solidFill>
                          <a:schemeClr val="dk1"/>
                        </a:solidFill>
                        <a:latin typeface="Book Antiqua"/>
                        <a:ea typeface="Book Antiqua"/>
                        <a:cs typeface="Book Antiqua"/>
                        <a:sym typeface="Book Antiqua"/>
                      </a:endParaRPr>
                    </a:p>
                    <a:p>
                      <a:pPr indent="0" lvl="0" marL="0" marR="0" rtl="0" algn="ctr">
                        <a:lnSpc>
                          <a:spcPct val="100000"/>
                        </a:lnSpc>
                        <a:spcBef>
                          <a:spcPts val="0"/>
                        </a:spcBef>
                        <a:spcAft>
                          <a:spcPts val="0"/>
                        </a:spcAft>
                        <a:buClr>
                          <a:schemeClr val="dk1"/>
                        </a:buClr>
                        <a:buSzPts val="1600"/>
                        <a:buFont typeface="Book Antiqua"/>
                        <a:buNone/>
                      </a:pPr>
                      <a:r>
                        <a:rPr b="1" i="0" lang="en-US" sz="1600" u="none">
                          <a:solidFill>
                            <a:schemeClr val="dk1"/>
                          </a:solidFill>
                          <a:latin typeface="Book Antiqua"/>
                          <a:ea typeface="Book Antiqua"/>
                          <a:cs typeface="Book Antiqua"/>
                          <a:sym typeface="Book Antiqua"/>
                        </a:rPr>
                        <a:t>Details of Academic Tasks</a:t>
                      </a:r>
                      <a:endParaRPr/>
                    </a:p>
                  </a:txBody>
                  <a:tcPr marT="57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Book Antiqua"/>
                        <a:buNone/>
                      </a:pPr>
                      <a:r>
                        <a:rPr b="1" i="0" lang="en-US" sz="1600" u="none">
                          <a:solidFill>
                            <a:schemeClr val="dk1"/>
                          </a:solidFill>
                          <a:latin typeface="Book Antiqua"/>
                          <a:ea typeface="Book Antiqua"/>
                          <a:cs typeface="Book Antiqua"/>
                          <a:sym typeface="Book Antiqua"/>
                        </a:rPr>
                        <a:t>Week of</a:t>
                      </a:r>
                      <a:endParaRPr/>
                    </a:p>
                    <a:p>
                      <a:pPr indent="0" lvl="0" marL="0" marR="0" rtl="0" algn="ctr">
                        <a:lnSpc>
                          <a:spcPct val="100000"/>
                        </a:lnSpc>
                        <a:spcBef>
                          <a:spcPts val="300"/>
                        </a:spcBef>
                        <a:spcAft>
                          <a:spcPts val="0"/>
                        </a:spcAft>
                        <a:buClr>
                          <a:schemeClr val="dk1"/>
                        </a:buClr>
                        <a:buSzPts val="1600"/>
                        <a:buFont typeface="Book Antiqua"/>
                        <a:buNone/>
                      </a:pPr>
                      <a:r>
                        <a:rPr b="1" i="0" lang="en-US" sz="1600" u="none">
                          <a:solidFill>
                            <a:schemeClr val="dk1"/>
                          </a:solidFill>
                          <a:latin typeface="Book Antiqua"/>
                          <a:ea typeface="Book Antiqua"/>
                          <a:cs typeface="Book Antiqua"/>
                          <a:sym typeface="Book Antiqua"/>
                        </a:rPr>
                        <a:t>Allocation/</a:t>
                      </a:r>
                      <a:endParaRPr/>
                    </a:p>
                    <a:p>
                      <a:pPr indent="0" lvl="0" marL="0" marR="0" rtl="0" algn="ctr">
                        <a:lnSpc>
                          <a:spcPct val="100000"/>
                        </a:lnSpc>
                        <a:spcBef>
                          <a:spcPts val="300"/>
                        </a:spcBef>
                        <a:spcAft>
                          <a:spcPts val="0"/>
                        </a:spcAft>
                        <a:buClr>
                          <a:schemeClr val="dk1"/>
                        </a:buClr>
                        <a:buSzPts val="1600"/>
                        <a:buFont typeface="Book Antiqua"/>
                        <a:buNone/>
                      </a:pPr>
                      <a:r>
                        <a:rPr b="1" i="0" lang="en-US" sz="1600" u="none">
                          <a:solidFill>
                            <a:schemeClr val="dk1"/>
                          </a:solidFill>
                          <a:latin typeface="Book Antiqua"/>
                          <a:ea typeface="Book Antiqua"/>
                          <a:cs typeface="Book Antiqua"/>
                          <a:sym typeface="Book Antiqua"/>
                        </a:rPr>
                        <a:t>conduct</a:t>
                      </a:r>
                      <a:endParaRPr/>
                    </a:p>
                  </a:txBody>
                  <a:tcPr marT="190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5">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lnB cap="flat" cmpd="sng" w="12700">
                      <a:solidFill>
                        <a:srgbClr val="000000"/>
                      </a:solidFill>
                      <a:prstDash val="solid"/>
                      <a:round/>
                      <a:headEnd len="sm" w="sm" type="none"/>
                      <a:tailEnd len="sm" w="sm" type="none"/>
                    </a:lnB>
                  </a:tcPr>
                </a:tc>
              </a:tr>
              <a:tr h="1149350">
                <a:tc vMerge="1"/>
                <a:tc>
                  <a:txBody>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a:solidFill>
                          <a:schemeClr val="dk1"/>
                        </a:solidFill>
                        <a:latin typeface="Book Antiqua"/>
                        <a:ea typeface="Book Antiqua"/>
                        <a:cs typeface="Book Antiqua"/>
                        <a:sym typeface="Book Antiqua"/>
                      </a:endParaRPr>
                    </a:p>
                    <a:p>
                      <a:pPr indent="0" lvl="0" marL="0" marR="0" rtl="0" algn="ctr">
                        <a:lnSpc>
                          <a:spcPct val="100000"/>
                        </a:lnSpc>
                        <a:spcBef>
                          <a:spcPts val="0"/>
                        </a:spcBef>
                        <a:spcAft>
                          <a:spcPts val="0"/>
                        </a:spcAft>
                        <a:buClr>
                          <a:schemeClr val="dk1"/>
                        </a:buClr>
                        <a:buSzPts val="1600"/>
                        <a:buFont typeface="Book Antiqua"/>
                        <a:buNone/>
                      </a:pPr>
                      <a:r>
                        <a:rPr b="0" i="0" lang="en-US" sz="1600" u="none">
                          <a:solidFill>
                            <a:schemeClr val="dk1"/>
                          </a:solidFill>
                          <a:latin typeface="Book Antiqua"/>
                          <a:ea typeface="Book Antiqua"/>
                          <a:cs typeface="Book Antiqua"/>
                          <a:sym typeface="Book Antiqua"/>
                        </a:rPr>
                        <a:t>CA1</a:t>
                      </a:r>
                      <a:endParaRPr/>
                    </a:p>
                  </a:txBody>
                  <a:tcPr marT="25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Book Antiqua"/>
                        <a:buNone/>
                      </a:pPr>
                      <a:r>
                        <a:rPr b="0" i="0" lang="en-US" sz="1600" u="none">
                          <a:solidFill>
                            <a:schemeClr val="dk1"/>
                          </a:solidFill>
                          <a:latin typeface="Book Antiqua"/>
                          <a:ea typeface="Book Antiqua"/>
                          <a:cs typeface="Book Antiqua"/>
                          <a:sym typeface="Book Antiqua"/>
                        </a:rPr>
                        <a:t>To assess students spoken and written abilities along with team work</a:t>
                      </a:r>
                      <a:endParaRPr/>
                    </a:p>
                  </a:txBody>
                  <a:tcPr marT="15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175" marR="0" rtl="0" algn="ctr">
                        <a:lnSpc>
                          <a:spcPct val="100000"/>
                        </a:lnSpc>
                        <a:spcBef>
                          <a:spcPts val="0"/>
                        </a:spcBef>
                        <a:spcAft>
                          <a:spcPts val="0"/>
                        </a:spcAft>
                        <a:buClr>
                          <a:schemeClr val="dk1"/>
                        </a:buClr>
                        <a:buSzPts val="1600"/>
                        <a:buFont typeface="Book Antiqua"/>
                        <a:buNone/>
                      </a:pPr>
                      <a:r>
                        <a:rPr b="0" i="0" lang="en-US" sz="1600" u="none">
                          <a:solidFill>
                            <a:schemeClr val="dk1"/>
                          </a:solidFill>
                          <a:latin typeface="Book Antiqua"/>
                          <a:ea typeface="Book Antiqua"/>
                          <a:cs typeface="Book Antiqua"/>
                          <a:sym typeface="Book Antiqua"/>
                        </a:rPr>
                        <a:t>Unit  II </a:t>
                      </a:r>
                      <a:endParaRPr/>
                    </a:p>
                  </a:txBody>
                  <a:tcPr marT="159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Book Antiqua"/>
                        <a:buNone/>
                      </a:pPr>
                      <a:r>
                        <a:rPr b="0" i="0" lang="en-US" sz="1600" u="none">
                          <a:solidFill>
                            <a:schemeClr val="dk1"/>
                          </a:solidFill>
                          <a:latin typeface="Book Antiqua"/>
                          <a:ea typeface="Book Antiqua"/>
                          <a:cs typeface="Book Antiqua"/>
                          <a:sym typeface="Book Antiqua"/>
                        </a:rPr>
                        <a:t>Presentation-group</a:t>
                      </a:r>
                      <a:endParaRPr/>
                    </a:p>
                  </a:txBody>
                  <a:tcPr marT="25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600"/>
                        <a:buFont typeface="Calibri"/>
                        <a:buNone/>
                      </a:pPr>
                      <a:r>
                        <a:t/>
                      </a:r>
                      <a:endParaRPr b="0" i="0" sz="1600" u="none">
                        <a:solidFill>
                          <a:srgbClr val="000000"/>
                        </a:solidFill>
                        <a:latin typeface="Book Antiqua"/>
                        <a:ea typeface="Book Antiqua"/>
                        <a:cs typeface="Book Antiqua"/>
                        <a:sym typeface="Book Antiqua"/>
                      </a:endParaRPr>
                    </a:p>
                    <a:p>
                      <a:pPr indent="0" lvl="0" marL="0" marR="0" rtl="0" algn="just">
                        <a:lnSpc>
                          <a:spcPct val="100000"/>
                        </a:lnSpc>
                        <a:spcBef>
                          <a:spcPts val="0"/>
                        </a:spcBef>
                        <a:spcAft>
                          <a:spcPts val="0"/>
                        </a:spcAft>
                        <a:buClr>
                          <a:srgbClr val="000000"/>
                        </a:buClr>
                        <a:buSzPts val="1600"/>
                        <a:buFont typeface="Book Antiqua"/>
                        <a:buNone/>
                      </a:pPr>
                      <a:r>
                        <a:rPr b="0" i="0" lang="en-US" sz="1600" u="none">
                          <a:solidFill>
                            <a:srgbClr val="000000"/>
                          </a:solidFill>
                          <a:latin typeface="Book Antiqua"/>
                          <a:ea typeface="Book Antiqua"/>
                          <a:cs typeface="Book Antiqua"/>
                          <a:sym typeface="Book Antiqua"/>
                        </a:rPr>
                        <a:t>Skill Based Test</a:t>
                      </a:r>
                      <a:endParaRPr/>
                    </a:p>
                  </a:txBody>
                  <a:tcPr marT="45725" marB="457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a:solidFill>
                          <a:schemeClr val="dk1"/>
                        </a:solidFill>
                        <a:latin typeface="Book Antiqua"/>
                        <a:ea typeface="Book Antiqua"/>
                        <a:cs typeface="Book Antiqua"/>
                        <a:sym typeface="Book Antiqua"/>
                      </a:endParaRPr>
                    </a:p>
                    <a:p>
                      <a:pPr indent="0" lvl="0" marL="0" marR="0" rtl="0" algn="ctr">
                        <a:lnSpc>
                          <a:spcPct val="100000"/>
                        </a:lnSpc>
                        <a:spcBef>
                          <a:spcPts val="0"/>
                        </a:spcBef>
                        <a:spcAft>
                          <a:spcPts val="0"/>
                        </a:spcAft>
                        <a:buClr>
                          <a:schemeClr val="dk1"/>
                        </a:buClr>
                        <a:buSzPts val="1600"/>
                        <a:buFont typeface="Book Antiqua"/>
                        <a:buNone/>
                      </a:pPr>
                      <a:r>
                        <a:rPr b="0" i="0" lang="en-US" sz="1600" u="none">
                          <a:solidFill>
                            <a:schemeClr val="dk1"/>
                          </a:solidFill>
                          <a:latin typeface="Book Antiqua"/>
                          <a:ea typeface="Book Antiqua"/>
                          <a:cs typeface="Book Antiqua"/>
                          <a:sym typeface="Book Antiqua"/>
                        </a:rPr>
                        <a:t>1/9</a:t>
                      </a:r>
                      <a:endParaRPr/>
                    </a:p>
                  </a:txBody>
                  <a:tcPr marT="25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r>
              <a:tr h="1112825">
                <a:tc vMerge="1"/>
                <a:tc>
                  <a:txBody>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a:solidFill>
                          <a:schemeClr val="dk1"/>
                        </a:solidFill>
                        <a:latin typeface="Book Antiqua"/>
                        <a:ea typeface="Book Antiqua"/>
                        <a:cs typeface="Book Antiqua"/>
                        <a:sym typeface="Book Antiqua"/>
                      </a:endParaRPr>
                    </a:p>
                    <a:p>
                      <a:pPr indent="0" lvl="0" marL="0" marR="0" rtl="0" algn="ctr">
                        <a:lnSpc>
                          <a:spcPct val="100000"/>
                        </a:lnSpc>
                        <a:spcBef>
                          <a:spcPts val="1400"/>
                        </a:spcBef>
                        <a:spcAft>
                          <a:spcPts val="0"/>
                        </a:spcAft>
                        <a:buClr>
                          <a:schemeClr val="dk1"/>
                        </a:buClr>
                        <a:buSzPts val="1600"/>
                        <a:buFont typeface="Book Antiqua"/>
                        <a:buNone/>
                      </a:pPr>
                      <a:r>
                        <a:rPr b="0" i="0" lang="en-US" sz="1600" u="none">
                          <a:solidFill>
                            <a:schemeClr val="dk1"/>
                          </a:solidFill>
                          <a:latin typeface="Book Antiqua"/>
                          <a:ea typeface="Book Antiqua"/>
                          <a:cs typeface="Book Antiqua"/>
                          <a:sym typeface="Book Antiqua"/>
                        </a:rPr>
                        <a:t>CA2</a:t>
                      </a:r>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1587" lvl="0" marL="127000" marR="0" rtl="0" algn="l">
                        <a:lnSpc>
                          <a:spcPct val="115000"/>
                        </a:lnSpc>
                        <a:spcBef>
                          <a:spcPts val="0"/>
                        </a:spcBef>
                        <a:spcAft>
                          <a:spcPts val="0"/>
                        </a:spcAft>
                        <a:buClr>
                          <a:schemeClr val="dk1"/>
                        </a:buClr>
                        <a:buSzPts val="1600"/>
                        <a:buFont typeface="Book Antiqua"/>
                        <a:buNone/>
                      </a:pPr>
                      <a:r>
                        <a:rPr b="0" i="0" lang="en-US" sz="1600" u="none">
                          <a:solidFill>
                            <a:schemeClr val="dk1"/>
                          </a:solidFill>
                          <a:latin typeface="Book Antiqua"/>
                          <a:ea typeface="Book Antiqua"/>
                          <a:cs typeface="Book Antiqua"/>
                          <a:sym typeface="Book Antiqua"/>
                        </a:rPr>
                        <a:t>To critically monitor the conceptual knowledge of the student. </a:t>
                      </a:r>
                      <a:endParaRPr/>
                    </a:p>
                  </a:txBody>
                  <a:tcPr marT="11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Book Antiqua"/>
                        <a:buNone/>
                      </a:pPr>
                      <a:r>
                        <a:rPr b="0" i="0" lang="en-US" sz="1600" u="none">
                          <a:solidFill>
                            <a:schemeClr val="dk1"/>
                          </a:solidFill>
                          <a:latin typeface="Book Antiqua"/>
                          <a:ea typeface="Book Antiqua"/>
                          <a:cs typeface="Book Antiqua"/>
                          <a:sym typeface="Book Antiqua"/>
                        </a:rPr>
                        <a:t>Unit I and III</a:t>
                      </a:r>
                      <a:endParaRPr/>
                    </a:p>
                  </a:txBody>
                  <a:tcPr marT="44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a:solidFill>
                          <a:schemeClr val="dk1"/>
                        </a:solidFill>
                        <a:latin typeface="Book Antiqua"/>
                        <a:ea typeface="Book Antiqua"/>
                        <a:cs typeface="Book Antiqua"/>
                        <a:sym typeface="Book Antiqua"/>
                      </a:endParaRPr>
                    </a:p>
                    <a:p>
                      <a:pPr indent="0" lvl="0" marL="0" marR="0" rtl="0" algn="ctr">
                        <a:lnSpc>
                          <a:spcPct val="100000"/>
                        </a:lnSpc>
                        <a:spcBef>
                          <a:spcPts val="0"/>
                        </a:spcBef>
                        <a:spcAft>
                          <a:spcPts val="0"/>
                        </a:spcAft>
                        <a:buClr>
                          <a:schemeClr val="dk1"/>
                        </a:buClr>
                        <a:buSzPts val="1600"/>
                        <a:buFont typeface="Calibri"/>
                        <a:buNone/>
                      </a:pPr>
                      <a:r>
                        <a:t/>
                      </a:r>
                      <a:endParaRPr b="0" i="0" sz="1600" u="none">
                        <a:solidFill>
                          <a:schemeClr val="dk1"/>
                        </a:solidFill>
                        <a:latin typeface="Book Antiqua"/>
                        <a:ea typeface="Book Antiqua"/>
                        <a:cs typeface="Book Antiqua"/>
                        <a:sym typeface="Book Antiqua"/>
                      </a:endParaRPr>
                    </a:p>
                    <a:p>
                      <a:pPr indent="0" lvl="0" marL="0" marR="0" rtl="0" algn="ctr">
                        <a:lnSpc>
                          <a:spcPct val="100000"/>
                        </a:lnSpc>
                        <a:spcBef>
                          <a:spcPts val="0"/>
                        </a:spcBef>
                        <a:spcAft>
                          <a:spcPts val="0"/>
                        </a:spcAft>
                        <a:buClr>
                          <a:schemeClr val="dk1"/>
                        </a:buClr>
                        <a:buSzPts val="1600"/>
                        <a:buFont typeface="Book Antiqua"/>
                        <a:buNone/>
                      </a:pPr>
                      <a:r>
                        <a:rPr b="0" i="0" lang="en-US" sz="1600" u="none">
                          <a:solidFill>
                            <a:schemeClr val="dk1"/>
                          </a:solidFill>
                          <a:latin typeface="Book Antiqua"/>
                          <a:ea typeface="Book Antiqua"/>
                          <a:cs typeface="Book Antiqua"/>
                          <a:sym typeface="Book Antiqua"/>
                        </a:rPr>
                        <a:t>MCQs</a:t>
                      </a:r>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3812" marR="0" rtl="0" algn="l">
                        <a:lnSpc>
                          <a:spcPct val="95000"/>
                        </a:lnSpc>
                        <a:spcBef>
                          <a:spcPts val="0"/>
                        </a:spcBef>
                        <a:spcAft>
                          <a:spcPts val="0"/>
                        </a:spcAft>
                        <a:buClr>
                          <a:schemeClr val="dk1"/>
                        </a:buClr>
                        <a:buSzPts val="1400"/>
                        <a:buFont typeface="Calibri"/>
                        <a:buNone/>
                      </a:pPr>
                      <a:r>
                        <a:t/>
                      </a:r>
                      <a:endParaRPr b="0" i="0" sz="1400" u="none">
                        <a:solidFill>
                          <a:schemeClr val="dk1"/>
                        </a:solidFill>
                        <a:latin typeface="Times New Roman"/>
                        <a:ea typeface="Times New Roman"/>
                        <a:cs typeface="Times New Roman"/>
                        <a:sym typeface="Times New Roman"/>
                      </a:endParaRPr>
                    </a:p>
                    <a:p>
                      <a:pPr indent="0" lvl="0" marL="23812" marR="0" rtl="0" algn="l">
                        <a:lnSpc>
                          <a:spcPct val="95000"/>
                        </a:lnSpc>
                        <a:spcBef>
                          <a:spcPts val="10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MCQs of errors based on Subject verb agreement, verb tense, sentence Completion</a:t>
                      </a:r>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a:solidFill>
                          <a:schemeClr val="dk1"/>
                        </a:solidFill>
                        <a:latin typeface="Book Antiqua"/>
                        <a:ea typeface="Book Antiqua"/>
                        <a:cs typeface="Book Antiqua"/>
                        <a:sym typeface="Book Antiqua"/>
                      </a:endParaRPr>
                    </a:p>
                    <a:p>
                      <a:pPr indent="0" lvl="0" marL="0" marR="0" rtl="0" algn="ctr">
                        <a:lnSpc>
                          <a:spcPct val="100000"/>
                        </a:lnSpc>
                        <a:spcBef>
                          <a:spcPts val="1400"/>
                        </a:spcBef>
                        <a:spcAft>
                          <a:spcPts val="0"/>
                        </a:spcAft>
                        <a:buClr>
                          <a:schemeClr val="dk1"/>
                        </a:buClr>
                        <a:buSzPts val="1600"/>
                        <a:buFont typeface="Book Antiqua"/>
                        <a:buNone/>
                      </a:pPr>
                      <a:r>
                        <a:rPr b="0" i="0" lang="en-US" sz="1600" u="none">
                          <a:solidFill>
                            <a:schemeClr val="dk1"/>
                          </a:solidFill>
                          <a:latin typeface="Book Antiqua"/>
                          <a:ea typeface="Book Antiqua"/>
                          <a:cs typeface="Book Antiqua"/>
                          <a:sym typeface="Book Antiqua"/>
                        </a:rPr>
                        <a:t>3/4</a:t>
                      </a:r>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r>
              <a:tr h="1384300">
                <a:tc vMerge="1"/>
                <a:tc>
                  <a:txBody>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a:solidFill>
                          <a:schemeClr val="dk1"/>
                        </a:solidFill>
                        <a:latin typeface="Book Antiqua"/>
                        <a:ea typeface="Book Antiqua"/>
                        <a:cs typeface="Book Antiqua"/>
                        <a:sym typeface="Book Antiqua"/>
                      </a:endParaRPr>
                    </a:p>
                    <a:p>
                      <a:pPr indent="0" lvl="0" marL="0" marR="0" rtl="0" algn="ctr">
                        <a:lnSpc>
                          <a:spcPct val="100000"/>
                        </a:lnSpc>
                        <a:spcBef>
                          <a:spcPts val="0"/>
                        </a:spcBef>
                        <a:spcAft>
                          <a:spcPts val="0"/>
                        </a:spcAft>
                        <a:buClr>
                          <a:schemeClr val="dk1"/>
                        </a:buClr>
                        <a:buSzPts val="1600"/>
                        <a:buFont typeface="Book Antiqua"/>
                        <a:buNone/>
                      </a:pPr>
                      <a:r>
                        <a:rPr b="0" i="0" lang="en-US" sz="1600" u="none">
                          <a:solidFill>
                            <a:schemeClr val="dk1"/>
                          </a:solidFill>
                          <a:latin typeface="Book Antiqua"/>
                          <a:ea typeface="Book Antiqua"/>
                          <a:cs typeface="Book Antiqua"/>
                          <a:sym typeface="Book Antiqua"/>
                        </a:rPr>
                        <a:t>CA3</a:t>
                      </a:r>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Book Antiqua"/>
                        <a:buNone/>
                      </a:pPr>
                      <a:r>
                        <a:rPr b="0" i="0" lang="en-US" sz="1600" u="none">
                          <a:solidFill>
                            <a:schemeClr val="dk1"/>
                          </a:solidFill>
                          <a:latin typeface="Book Antiqua"/>
                          <a:ea typeface="Book Antiqua"/>
                          <a:cs typeface="Book Antiqua"/>
                          <a:sym typeface="Book Antiqua"/>
                        </a:rPr>
                        <a:t>To acquaint students to the topics that</a:t>
                      </a:r>
                      <a:endParaRPr/>
                    </a:p>
                    <a:p>
                      <a:pPr indent="0" lvl="0" marL="0" marR="0" rtl="0" algn="l">
                        <a:lnSpc>
                          <a:spcPct val="156250"/>
                        </a:lnSpc>
                        <a:spcBef>
                          <a:spcPts val="100"/>
                        </a:spcBef>
                        <a:spcAft>
                          <a:spcPts val="0"/>
                        </a:spcAft>
                        <a:buClr>
                          <a:schemeClr val="dk1"/>
                        </a:buClr>
                        <a:buSzPts val="1600"/>
                        <a:buFont typeface="Book Antiqua"/>
                        <a:buNone/>
                      </a:pPr>
                      <a:r>
                        <a:rPr b="0" i="0" lang="en-US" sz="1600" u="none">
                          <a:solidFill>
                            <a:schemeClr val="dk1"/>
                          </a:solidFill>
                          <a:latin typeface="Book Antiqua"/>
                          <a:ea typeface="Book Antiqua"/>
                          <a:cs typeface="Book Antiqua"/>
                          <a:sym typeface="Book Antiqua"/>
                        </a:rPr>
                        <a:t>are common in placement papers,  evaluate their writing skills.</a:t>
                      </a:r>
                      <a:endParaRPr/>
                    </a:p>
                  </a:txBody>
                  <a:tcPr marT="209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3175" marR="0" rtl="0" algn="ctr">
                        <a:lnSpc>
                          <a:spcPct val="100000"/>
                        </a:lnSpc>
                        <a:spcBef>
                          <a:spcPts val="0"/>
                        </a:spcBef>
                        <a:spcAft>
                          <a:spcPts val="0"/>
                        </a:spcAft>
                        <a:buClr>
                          <a:schemeClr val="dk1"/>
                        </a:buClr>
                        <a:buSzPts val="1600"/>
                        <a:buFont typeface="Book Antiqua"/>
                        <a:buNone/>
                      </a:pPr>
                      <a:r>
                        <a:rPr b="0" i="0" lang="en-US" sz="1600" u="none">
                          <a:solidFill>
                            <a:schemeClr val="dk1"/>
                          </a:solidFill>
                          <a:latin typeface="Book Antiqua"/>
                          <a:ea typeface="Book Antiqua"/>
                          <a:cs typeface="Book Antiqua"/>
                          <a:sym typeface="Book Antiqua"/>
                        </a:rPr>
                        <a:t>Unit IV and V</a:t>
                      </a:r>
                      <a:endParaRPr/>
                    </a:p>
                  </a:txBody>
                  <a:tcPr marT="1784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Book Antiqua"/>
                        <a:buNone/>
                      </a:pPr>
                      <a:r>
                        <a:rPr b="0" i="0" lang="en-US" sz="1600" u="none">
                          <a:solidFill>
                            <a:schemeClr val="dk1"/>
                          </a:solidFill>
                          <a:latin typeface="Book Antiqua"/>
                          <a:ea typeface="Book Antiqua"/>
                          <a:cs typeface="Book Antiqua"/>
                          <a:sym typeface="Book Antiqua"/>
                        </a:rPr>
                        <a:t>Subjective + MCQs</a:t>
                      </a:r>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3812" marR="0" rtl="0" algn="l">
                        <a:lnSpc>
                          <a:spcPct val="97000"/>
                        </a:lnSpc>
                        <a:spcBef>
                          <a:spcPts val="0"/>
                        </a:spcBef>
                        <a:spcAft>
                          <a:spcPts val="0"/>
                        </a:spcAft>
                        <a:buClr>
                          <a:schemeClr val="dk1"/>
                        </a:buClr>
                        <a:buSzPts val="1400"/>
                        <a:buFont typeface="Calibri"/>
                        <a:buNone/>
                      </a:pPr>
                      <a:r>
                        <a:t/>
                      </a:r>
                      <a:endParaRPr b="0" i="0" sz="1400" u="none">
                        <a:solidFill>
                          <a:schemeClr val="dk1"/>
                        </a:solidFill>
                        <a:latin typeface="Times New Roman"/>
                        <a:ea typeface="Times New Roman"/>
                        <a:cs typeface="Times New Roman"/>
                        <a:sym typeface="Times New Roman"/>
                      </a:endParaRPr>
                    </a:p>
                    <a:p>
                      <a:pPr indent="0" lvl="0" marL="23812" marR="0" rtl="0" algn="l">
                        <a:lnSpc>
                          <a:spcPct val="97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writing task based on email writing, general topic and speaking  task based on speaking  task based on project and internship</a:t>
                      </a:r>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a:solidFill>
                          <a:schemeClr val="dk1"/>
                        </a:solidFill>
                        <a:latin typeface="Book Antiqua"/>
                        <a:ea typeface="Book Antiqua"/>
                        <a:cs typeface="Book Antiqua"/>
                        <a:sym typeface="Book Antiqua"/>
                      </a:endParaRPr>
                    </a:p>
                    <a:p>
                      <a:pPr indent="0" lvl="0" marL="0" marR="0" rtl="0" algn="ctr">
                        <a:lnSpc>
                          <a:spcPct val="100000"/>
                        </a:lnSpc>
                        <a:spcBef>
                          <a:spcPts val="0"/>
                        </a:spcBef>
                        <a:spcAft>
                          <a:spcPts val="0"/>
                        </a:spcAft>
                        <a:buClr>
                          <a:schemeClr val="dk1"/>
                        </a:buClr>
                        <a:buSzPts val="1600"/>
                        <a:buFont typeface="Book Antiqua"/>
                        <a:buNone/>
                      </a:pPr>
                      <a:r>
                        <a:rPr b="0" i="0" lang="en-US" sz="1600" u="none">
                          <a:solidFill>
                            <a:schemeClr val="dk1"/>
                          </a:solidFill>
                          <a:latin typeface="Book Antiqua"/>
                          <a:ea typeface="Book Antiqua"/>
                          <a:cs typeface="Book Antiqua"/>
                          <a:sym typeface="Book Antiqua"/>
                        </a:rPr>
                        <a:t>10/11</a:t>
                      </a:r>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r>
              <a:tr h="1062025">
                <a:tc vMerge="1"/>
                <a:tc>
                  <a:txBody>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a:solidFill>
                          <a:schemeClr val="dk1"/>
                        </a:solidFill>
                        <a:latin typeface="Book Antiqua"/>
                        <a:ea typeface="Book Antiqua"/>
                        <a:cs typeface="Book Antiqua"/>
                        <a:sym typeface="Book Antiqua"/>
                      </a:endParaRPr>
                    </a:p>
                    <a:p>
                      <a:pPr indent="0" lvl="0" marL="0" marR="0" rtl="0" algn="ctr">
                        <a:lnSpc>
                          <a:spcPct val="100000"/>
                        </a:lnSpc>
                        <a:spcBef>
                          <a:spcPts val="0"/>
                        </a:spcBef>
                        <a:spcAft>
                          <a:spcPts val="0"/>
                        </a:spcAft>
                        <a:buClr>
                          <a:schemeClr val="dk1"/>
                        </a:buClr>
                        <a:buSzPts val="1600"/>
                        <a:buFont typeface="Book Antiqua"/>
                        <a:buNone/>
                      </a:pPr>
                      <a:r>
                        <a:rPr b="0" i="0" lang="en-US" sz="1600" u="none">
                          <a:solidFill>
                            <a:schemeClr val="dk1"/>
                          </a:solidFill>
                          <a:latin typeface="Book Antiqua"/>
                          <a:ea typeface="Book Antiqua"/>
                          <a:cs typeface="Book Antiqua"/>
                          <a:sym typeface="Book Antiqua"/>
                        </a:rPr>
                        <a:t>CA4</a:t>
                      </a:r>
                      <a:endParaRPr/>
                    </a:p>
                  </a:txBody>
                  <a:tcPr marT="38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82562" marR="0" rtl="0" algn="l">
                        <a:lnSpc>
                          <a:spcPct val="100000"/>
                        </a:lnSpc>
                        <a:spcBef>
                          <a:spcPts val="0"/>
                        </a:spcBef>
                        <a:spcAft>
                          <a:spcPts val="0"/>
                        </a:spcAft>
                        <a:buClr>
                          <a:schemeClr val="dk1"/>
                        </a:buClr>
                        <a:buSzPts val="1600"/>
                        <a:buFont typeface="Book Antiqua"/>
                        <a:buNone/>
                      </a:pPr>
                      <a:r>
                        <a:rPr b="0" i="0" lang="en-US" sz="1600" u="none">
                          <a:solidFill>
                            <a:schemeClr val="dk1"/>
                          </a:solidFill>
                          <a:latin typeface="Book Antiqua"/>
                          <a:ea typeface="Book Antiqua"/>
                          <a:cs typeface="Book Antiqua"/>
                          <a:sym typeface="Book Antiqua"/>
                        </a:rPr>
                        <a:t>To critically monitor the concept knowledge of the student</a:t>
                      </a:r>
                      <a:endParaRPr/>
                    </a:p>
                  </a:txBody>
                  <a:tcPr marT="1606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Book Antiqua"/>
                        <a:buNone/>
                      </a:pPr>
                      <a:r>
                        <a:rPr b="0" i="0" lang="en-US" sz="1600" u="none">
                          <a:solidFill>
                            <a:schemeClr val="dk1"/>
                          </a:solidFill>
                          <a:latin typeface="Book Antiqua"/>
                          <a:ea typeface="Book Antiqua"/>
                          <a:cs typeface="Book Antiqua"/>
                          <a:sym typeface="Book Antiqua"/>
                        </a:rPr>
                        <a:t>Unit VI</a:t>
                      </a:r>
                      <a:endParaRPr/>
                    </a:p>
                  </a:txBody>
                  <a:tcPr marT="1606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a:solidFill>
                          <a:schemeClr val="dk1"/>
                        </a:solidFill>
                        <a:latin typeface="Book Antiqua"/>
                        <a:ea typeface="Book Antiqua"/>
                        <a:cs typeface="Book Antiqua"/>
                        <a:sym typeface="Book Antiqua"/>
                      </a:endParaRPr>
                    </a:p>
                    <a:p>
                      <a:pPr indent="0" lvl="0" marL="0" marR="0" rtl="0" algn="ctr">
                        <a:lnSpc>
                          <a:spcPct val="100000"/>
                        </a:lnSpc>
                        <a:spcBef>
                          <a:spcPts val="0"/>
                        </a:spcBef>
                        <a:spcAft>
                          <a:spcPts val="0"/>
                        </a:spcAft>
                        <a:buClr>
                          <a:schemeClr val="dk1"/>
                        </a:buClr>
                        <a:buSzPts val="1600"/>
                        <a:buFont typeface="Book Antiqua"/>
                        <a:buNone/>
                      </a:pPr>
                      <a:r>
                        <a:rPr b="0" i="0" lang="en-US" sz="1600" u="none">
                          <a:solidFill>
                            <a:schemeClr val="dk1"/>
                          </a:solidFill>
                          <a:latin typeface="Book Antiqua"/>
                          <a:ea typeface="Book Antiqua"/>
                          <a:cs typeface="Book Antiqua"/>
                          <a:sym typeface="Book Antiqua"/>
                        </a:rPr>
                        <a:t>MCQs</a:t>
                      </a:r>
                      <a:endParaRPr/>
                    </a:p>
                  </a:txBody>
                  <a:tcPr marT="38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3812"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Times New Roman"/>
                        <a:ea typeface="Times New Roman"/>
                        <a:cs typeface="Times New Roman"/>
                        <a:sym typeface="Times New Roman"/>
                      </a:endParaRPr>
                    </a:p>
                    <a:p>
                      <a:pPr indent="0" lvl="0" marL="23812"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MCQs based on direct-indirect, reading comprehension and  writing task based on general topics</a:t>
                      </a:r>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a:solidFill>
                          <a:schemeClr val="dk1"/>
                        </a:solidFill>
                        <a:latin typeface="Book Antiqua"/>
                        <a:ea typeface="Book Antiqua"/>
                        <a:cs typeface="Book Antiqua"/>
                        <a:sym typeface="Book Antiqua"/>
                      </a:endParaRPr>
                    </a:p>
                    <a:p>
                      <a:pPr indent="0" lvl="0" marL="0" marR="0" rtl="0" algn="ctr">
                        <a:lnSpc>
                          <a:spcPct val="100000"/>
                        </a:lnSpc>
                        <a:spcBef>
                          <a:spcPts val="0"/>
                        </a:spcBef>
                        <a:spcAft>
                          <a:spcPts val="0"/>
                        </a:spcAft>
                        <a:buClr>
                          <a:schemeClr val="dk1"/>
                        </a:buClr>
                        <a:buSzPts val="1600"/>
                        <a:buFont typeface="Book Antiqua"/>
                        <a:buNone/>
                      </a:pPr>
                      <a:r>
                        <a:rPr b="0" i="0" lang="en-US" sz="1600" u="none">
                          <a:solidFill>
                            <a:schemeClr val="dk1"/>
                          </a:solidFill>
                          <a:latin typeface="Book Antiqua"/>
                          <a:ea typeface="Book Antiqua"/>
                          <a:cs typeface="Book Antiqua"/>
                          <a:sym typeface="Book Antiqua"/>
                        </a:rPr>
                        <a:t>12/13</a:t>
                      </a:r>
                      <a:endParaRPr/>
                    </a:p>
                  </a:txBody>
                  <a:tcPr marT="38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vMerge="1"/>
              </a:tr>
            </a:tbl>
          </a:graphicData>
        </a:graphic>
      </p:graphicFrame>
      <p:sp>
        <p:nvSpPr>
          <p:cNvPr id="174" name="Google Shape;174;p11"/>
          <p:cNvSpPr txBox="1"/>
          <p:nvPr>
            <p:ph type="title"/>
          </p:nvPr>
        </p:nvSpPr>
        <p:spPr>
          <a:xfrm>
            <a:off x="223837" y="169862"/>
            <a:ext cx="5300662" cy="428625"/>
          </a:xfrm>
          <a:prstGeom prst="rect">
            <a:avLst/>
          </a:prstGeom>
          <a:noFill/>
          <a:ln>
            <a:noFill/>
          </a:ln>
        </p:spPr>
        <p:txBody>
          <a:bodyPr anchorCtr="0" anchor="ctr" bIns="45700" lIns="91425" spcFirstLastPara="1" rIns="91425" wrap="square" tIns="12700">
            <a:spAutoFit/>
          </a:bodyPr>
          <a:lstStyle/>
          <a:p>
            <a:pPr indent="0" lvl="0" marL="12700" rtl="0" algn="ctr">
              <a:lnSpc>
                <a:spcPct val="100000"/>
              </a:lnSpc>
              <a:spcBef>
                <a:spcPts val="0"/>
              </a:spcBef>
              <a:spcAft>
                <a:spcPts val="0"/>
              </a:spcAft>
              <a:buClr>
                <a:srgbClr val="000000"/>
              </a:buClr>
              <a:buSzPts val="2400"/>
              <a:buFont typeface="Book Antiqua"/>
              <a:buNone/>
            </a:pPr>
            <a:r>
              <a:rPr b="1" i="0" lang="en-US" sz="2400" u="none">
                <a:solidFill>
                  <a:srgbClr val="000000"/>
                </a:solidFill>
                <a:latin typeface="Book Antiqua"/>
                <a:ea typeface="Book Antiqua"/>
                <a:cs typeface="Book Antiqua"/>
                <a:sym typeface="Book Antiqua"/>
              </a:rPr>
              <a:t>Details of Academic Task(s)</a:t>
            </a:r>
            <a:endParaRPr/>
          </a:p>
        </p:txBody>
      </p:sp>
      <p:pic>
        <p:nvPicPr>
          <p:cNvPr id="175" name="Google Shape;175;p11"/>
          <p:cNvPicPr preferRelativeResize="0"/>
          <p:nvPr/>
        </p:nvPicPr>
        <p:blipFill rotWithShape="1">
          <a:blip r:embed="rId3">
            <a:alphaModFix/>
          </a:blip>
          <a:srcRect b="0" l="0" r="0" t="0"/>
          <a:stretch/>
        </p:blipFill>
        <p:spPr>
          <a:xfrm>
            <a:off x="9893300" y="142875"/>
            <a:ext cx="2068512" cy="546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2"/>
          <p:cNvSpPr txBox="1"/>
          <p:nvPr>
            <p:ph type="title"/>
          </p:nvPr>
        </p:nvSpPr>
        <p:spPr>
          <a:xfrm>
            <a:off x="838200" y="365125"/>
            <a:ext cx="10515600" cy="54927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Times New Roman"/>
              <a:buNone/>
            </a:pPr>
            <a:r>
              <a:rPr b="1" i="0" lang="en-US" sz="2800" u="sng">
                <a:solidFill>
                  <a:schemeClr val="dk1"/>
                </a:solidFill>
                <a:latin typeface="Times New Roman"/>
                <a:ea typeface="Times New Roman"/>
                <a:cs typeface="Times New Roman"/>
                <a:sym typeface="Times New Roman"/>
              </a:rPr>
              <a:t>Skill based CA </a:t>
            </a:r>
            <a:r>
              <a:rPr b="1" i="0" lang="en-US" sz="2800" u="none">
                <a:solidFill>
                  <a:schemeClr val="dk1"/>
                </a:solidFill>
                <a:latin typeface="Times New Roman"/>
                <a:ea typeface="Times New Roman"/>
                <a:cs typeface="Times New Roman"/>
                <a:sym typeface="Times New Roman"/>
              </a:rPr>
              <a:t>( Presentation: Group)</a:t>
            </a:r>
            <a:br>
              <a:rPr b="0" i="0" lang="en-US" sz="2800" u="none">
                <a:solidFill>
                  <a:schemeClr val="dk1"/>
                </a:solidFill>
                <a:latin typeface="Times New Roman"/>
                <a:ea typeface="Times New Roman"/>
                <a:cs typeface="Times New Roman"/>
                <a:sym typeface="Times New Roman"/>
              </a:rPr>
            </a:br>
            <a:br>
              <a:rPr b="0" i="0" lang="en-US" sz="2800" u="none">
                <a:solidFill>
                  <a:schemeClr val="dk1"/>
                </a:solidFill>
                <a:latin typeface="Times New Roman"/>
                <a:ea typeface="Times New Roman"/>
                <a:cs typeface="Times New Roman"/>
                <a:sym typeface="Times New Roman"/>
              </a:rPr>
            </a:br>
            <a:r>
              <a:rPr b="0" i="0" lang="en-US" sz="2800" u="none">
                <a:solidFill>
                  <a:schemeClr val="dk1"/>
                </a:solidFill>
                <a:latin typeface="Times New Roman"/>
                <a:ea typeface="Times New Roman"/>
                <a:cs typeface="Times New Roman"/>
                <a:sym typeface="Times New Roman"/>
              </a:rPr>
              <a:t>This assignment will utilize the social media platform Linked In.</a:t>
            </a:r>
            <a:br>
              <a:rPr b="0" i="0" lang="en-US" sz="2800" u="none">
                <a:solidFill>
                  <a:schemeClr val="dk1"/>
                </a:solidFill>
                <a:latin typeface="Times New Roman"/>
                <a:ea typeface="Times New Roman"/>
                <a:cs typeface="Times New Roman"/>
                <a:sym typeface="Times New Roman"/>
              </a:rPr>
            </a:br>
            <a:r>
              <a:rPr b="0" i="0" lang="en-US" sz="2800" u="none">
                <a:solidFill>
                  <a:schemeClr val="dk1"/>
                </a:solidFill>
                <a:latin typeface="Times New Roman"/>
                <a:ea typeface="Times New Roman"/>
                <a:cs typeface="Times New Roman"/>
                <a:sym typeface="Times New Roman"/>
              </a:rPr>
              <a:t>1.Students will be divided among groups </a:t>
            </a:r>
            <a:br>
              <a:rPr b="0" i="0" lang="en-US" sz="2800" u="none">
                <a:solidFill>
                  <a:schemeClr val="dk1"/>
                </a:solidFill>
                <a:latin typeface="Times New Roman"/>
                <a:ea typeface="Times New Roman"/>
                <a:cs typeface="Times New Roman"/>
                <a:sym typeface="Times New Roman"/>
              </a:rPr>
            </a:br>
            <a:r>
              <a:rPr b="0" i="0" lang="en-US" sz="2800" u="none">
                <a:solidFill>
                  <a:schemeClr val="dk1"/>
                </a:solidFill>
                <a:latin typeface="Times New Roman"/>
                <a:ea typeface="Times New Roman"/>
                <a:cs typeface="Times New Roman"/>
                <a:sym typeface="Times New Roman"/>
              </a:rPr>
              <a:t>2. Students will receive assigned topics based on SDGs for creating their video content.</a:t>
            </a:r>
            <a:br>
              <a:rPr b="0" i="0" lang="en-US" sz="2800" u="none">
                <a:solidFill>
                  <a:schemeClr val="dk1"/>
                </a:solidFill>
                <a:latin typeface="Times New Roman"/>
                <a:ea typeface="Times New Roman"/>
                <a:cs typeface="Times New Roman"/>
                <a:sym typeface="Times New Roman"/>
              </a:rPr>
            </a:br>
            <a:r>
              <a:rPr b="0" i="0" lang="en-US" sz="2800" u="none">
                <a:solidFill>
                  <a:schemeClr val="dk1"/>
                </a:solidFill>
                <a:latin typeface="Times New Roman"/>
                <a:ea typeface="Times New Roman"/>
                <a:cs typeface="Times New Roman"/>
                <a:sym typeface="Times New Roman"/>
              </a:rPr>
              <a:t>3. Videos will consist of theme based story/role play/GD</a:t>
            </a:r>
            <a:br>
              <a:rPr b="0" i="0" lang="en-US" sz="2800" u="none">
                <a:solidFill>
                  <a:schemeClr val="dk1"/>
                </a:solidFill>
                <a:latin typeface="Times New Roman"/>
                <a:ea typeface="Times New Roman"/>
                <a:cs typeface="Times New Roman"/>
                <a:sym typeface="Times New Roman"/>
              </a:rPr>
            </a:br>
            <a:r>
              <a:rPr b="0" i="0" lang="en-US" sz="2800" u="none">
                <a:solidFill>
                  <a:schemeClr val="dk1"/>
                </a:solidFill>
                <a:latin typeface="Times New Roman"/>
                <a:ea typeface="Times New Roman"/>
                <a:cs typeface="Times New Roman"/>
                <a:sym typeface="Times New Roman"/>
              </a:rPr>
              <a:t>4. Videos must be of 3-5 minutes in length; those exceeding this duration will not be evaluated.</a:t>
            </a:r>
            <a:br>
              <a:rPr b="0" i="0" lang="en-US" sz="2800" u="none">
                <a:solidFill>
                  <a:schemeClr val="dk1"/>
                </a:solidFill>
                <a:latin typeface="Times New Roman"/>
                <a:ea typeface="Times New Roman"/>
                <a:cs typeface="Times New Roman"/>
                <a:sym typeface="Times New Roman"/>
              </a:rPr>
            </a:br>
            <a:r>
              <a:rPr b="0" i="0" lang="en-US" sz="2800" u="none">
                <a:solidFill>
                  <a:schemeClr val="dk1"/>
                </a:solidFill>
                <a:latin typeface="Times New Roman"/>
                <a:ea typeface="Times New Roman"/>
                <a:cs typeface="Times New Roman"/>
                <a:sym typeface="Times New Roman"/>
              </a:rPr>
              <a:t>5. Students must upload their videos on their Linked In account as well as in the Google drive</a:t>
            </a:r>
            <a:br>
              <a:rPr b="0" i="0" lang="en-US" sz="2800" u="none">
                <a:solidFill>
                  <a:schemeClr val="dk1"/>
                </a:solidFill>
                <a:latin typeface="Times New Roman"/>
                <a:ea typeface="Times New Roman"/>
                <a:cs typeface="Times New Roman"/>
                <a:sym typeface="Times New Roman"/>
              </a:rPr>
            </a:br>
            <a:r>
              <a:rPr b="0" i="0" lang="en-US" sz="2800" u="none">
                <a:solidFill>
                  <a:schemeClr val="dk1"/>
                </a:solidFill>
                <a:latin typeface="Times New Roman"/>
                <a:ea typeface="Times New Roman"/>
                <a:cs typeface="Times New Roman"/>
                <a:sym typeface="Times New Roman"/>
              </a:rPr>
              <a:t>6. Students will be asked questions based on the video in the class.</a:t>
            </a:r>
            <a:endParaRPr/>
          </a:p>
        </p:txBody>
      </p:sp>
      <p:pic>
        <p:nvPicPr>
          <p:cNvPr id="181" name="Google Shape;181;p12"/>
          <p:cNvPicPr preferRelativeResize="0"/>
          <p:nvPr/>
        </p:nvPicPr>
        <p:blipFill rotWithShape="1">
          <a:blip r:embed="rId3">
            <a:alphaModFix/>
          </a:blip>
          <a:srcRect b="0" l="0" r="0" t="0"/>
          <a:stretch/>
        </p:blipFill>
        <p:spPr>
          <a:xfrm>
            <a:off x="9893300" y="142875"/>
            <a:ext cx="2068512" cy="546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3"/>
          <p:cNvSpPr txBox="1"/>
          <p:nvPr>
            <p:ph type="title"/>
          </p:nvPr>
        </p:nvSpPr>
        <p:spPr>
          <a:xfrm>
            <a:off x="881062" y="285750"/>
            <a:ext cx="10515600" cy="13255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1" i="0" lang="en-US" sz="4000" u="sng">
                <a:solidFill>
                  <a:schemeClr val="dk1"/>
                </a:solidFill>
                <a:latin typeface="Calibri"/>
                <a:ea typeface="Calibri"/>
                <a:cs typeface="Calibri"/>
                <a:sym typeface="Calibri"/>
              </a:rPr>
              <a:t>Evaluation Parameters of Writing:</a:t>
            </a:r>
            <a:br>
              <a:rPr b="1" i="0" lang="en-US" sz="4000" u="sng">
                <a:solidFill>
                  <a:schemeClr val="dk1"/>
                </a:solidFill>
                <a:latin typeface="Calibri"/>
                <a:ea typeface="Calibri"/>
                <a:cs typeface="Calibri"/>
                <a:sym typeface="Calibri"/>
              </a:rPr>
            </a:br>
            <a:endParaRPr/>
          </a:p>
        </p:txBody>
      </p:sp>
      <p:sp>
        <p:nvSpPr>
          <p:cNvPr id="187" name="Google Shape;187;p13"/>
          <p:cNvSpPr/>
          <p:nvPr/>
        </p:nvSpPr>
        <p:spPr>
          <a:xfrm>
            <a:off x="1166812" y="1214437"/>
            <a:ext cx="4143375" cy="1857375"/>
          </a:xfrm>
          <a:prstGeom prst="ellipse">
            <a:avLst/>
          </a:prstGeom>
          <a:solidFill>
            <a:srgbClr val="558ED5"/>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          TASK ACHIEVEMENT</a:t>
            </a:r>
            <a:endParaRPr/>
          </a:p>
        </p:txBody>
      </p:sp>
      <p:sp>
        <p:nvSpPr>
          <p:cNvPr id="188" name="Google Shape;188;p13"/>
          <p:cNvSpPr/>
          <p:nvPr/>
        </p:nvSpPr>
        <p:spPr>
          <a:xfrm>
            <a:off x="6953250" y="1214437"/>
            <a:ext cx="4143375" cy="1857375"/>
          </a:xfrm>
          <a:prstGeom prst="ellipse">
            <a:avLst/>
          </a:prstGeom>
          <a:solidFill>
            <a:schemeClr val="accent1"/>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COHERENCE &amp; COHESION</a:t>
            </a:r>
            <a:endParaRPr/>
          </a:p>
        </p:txBody>
      </p:sp>
      <p:sp>
        <p:nvSpPr>
          <p:cNvPr id="189" name="Google Shape;189;p13"/>
          <p:cNvSpPr/>
          <p:nvPr/>
        </p:nvSpPr>
        <p:spPr>
          <a:xfrm>
            <a:off x="1238250" y="4143375"/>
            <a:ext cx="4143375" cy="1857375"/>
          </a:xfrm>
          <a:prstGeom prst="ellipse">
            <a:avLst/>
          </a:prstGeom>
          <a:solidFill>
            <a:schemeClr val="accent1"/>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LEXICAL RESOURCES</a:t>
            </a:r>
            <a:endParaRPr/>
          </a:p>
        </p:txBody>
      </p:sp>
      <p:sp>
        <p:nvSpPr>
          <p:cNvPr id="190" name="Google Shape;190;p13"/>
          <p:cNvSpPr/>
          <p:nvPr/>
        </p:nvSpPr>
        <p:spPr>
          <a:xfrm>
            <a:off x="6881812" y="4143375"/>
            <a:ext cx="4143375" cy="1857375"/>
          </a:xfrm>
          <a:prstGeom prst="ellipse">
            <a:avLst/>
          </a:prstGeom>
          <a:solidFill>
            <a:schemeClr val="accent1"/>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GRAMMATICAL RANGE &amp; ACCURACY</a:t>
            </a:r>
            <a:endParaRPr/>
          </a:p>
        </p:txBody>
      </p:sp>
      <p:pic>
        <p:nvPicPr>
          <p:cNvPr id="191" name="Google Shape;191;p13"/>
          <p:cNvPicPr preferRelativeResize="0"/>
          <p:nvPr/>
        </p:nvPicPr>
        <p:blipFill rotWithShape="1">
          <a:blip r:embed="rId3">
            <a:alphaModFix/>
          </a:blip>
          <a:srcRect b="0" l="0" r="0" t="0"/>
          <a:stretch/>
        </p:blipFill>
        <p:spPr>
          <a:xfrm>
            <a:off x="9893300" y="142875"/>
            <a:ext cx="2068512" cy="546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4"/>
          <p:cNvSpPr txBox="1"/>
          <p:nvPr>
            <p:ph type="title"/>
          </p:nvPr>
        </p:nvSpPr>
        <p:spPr>
          <a:xfrm>
            <a:off x="881062" y="285750"/>
            <a:ext cx="10515600" cy="13255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1" i="0" lang="en-US" sz="4000" u="sng">
                <a:solidFill>
                  <a:schemeClr val="dk1"/>
                </a:solidFill>
                <a:latin typeface="Calibri"/>
                <a:ea typeface="Calibri"/>
                <a:cs typeface="Calibri"/>
                <a:sym typeface="Calibri"/>
              </a:rPr>
              <a:t>Evaluation Parameters of Speaking:</a:t>
            </a:r>
            <a:br>
              <a:rPr b="1" i="0" lang="en-US" sz="4000" u="sng">
                <a:solidFill>
                  <a:schemeClr val="dk1"/>
                </a:solidFill>
                <a:latin typeface="Calibri"/>
                <a:ea typeface="Calibri"/>
                <a:cs typeface="Calibri"/>
                <a:sym typeface="Calibri"/>
              </a:rPr>
            </a:br>
            <a:endParaRPr/>
          </a:p>
        </p:txBody>
      </p:sp>
      <p:sp>
        <p:nvSpPr>
          <p:cNvPr id="197" name="Google Shape;197;p14"/>
          <p:cNvSpPr/>
          <p:nvPr/>
        </p:nvSpPr>
        <p:spPr>
          <a:xfrm>
            <a:off x="666750" y="1214437"/>
            <a:ext cx="3929062" cy="1857375"/>
          </a:xfrm>
          <a:prstGeom prst="ellipse">
            <a:avLst/>
          </a:prstGeom>
          <a:solidFill>
            <a:schemeClr val="accent1"/>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VOCABULARY</a:t>
            </a:r>
            <a:r>
              <a:rPr b="0" i="0" lang="en-US" sz="2800" u="none" cap="none" strike="noStrike">
                <a:solidFill>
                  <a:schemeClr val="dk1"/>
                </a:solidFill>
                <a:latin typeface="Times New Roman"/>
                <a:ea typeface="Times New Roman"/>
                <a:cs typeface="Times New Roman"/>
                <a:sym typeface="Times New Roman"/>
              </a:rPr>
              <a:t> RANGE &amp; CONTROL</a:t>
            </a:r>
            <a:endParaRPr/>
          </a:p>
        </p:txBody>
      </p:sp>
      <p:sp>
        <p:nvSpPr>
          <p:cNvPr id="198" name="Google Shape;198;p14"/>
          <p:cNvSpPr/>
          <p:nvPr/>
        </p:nvSpPr>
        <p:spPr>
          <a:xfrm>
            <a:off x="7667625" y="1357312"/>
            <a:ext cx="4071937" cy="1928812"/>
          </a:xfrm>
          <a:prstGeom prst="ellipse">
            <a:avLst/>
          </a:prstGeom>
          <a:solidFill>
            <a:schemeClr val="accent1"/>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COHERENCE &amp; FLUENCY</a:t>
            </a:r>
            <a:endParaRPr/>
          </a:p>
        </p:txBody>
      </p:sp>
      <p:sp>
        <p:nvSpPr>
          <p:cNvPr id="199" name="Google Shape;199;p14"/>
          <p:cNvSpPr/>
          <p:nvPr/>
        </p:nvSpPr>
        <p:spPr>
          <a:xfrm>
            <a:off x="452437" y="4143375"/>
            <a:ext cx="4143375" cy="1857375"/>
          </a:xfrm>
          <a:prstGeom prst="ellipse">
            <a:avLst/>
          </a:prstGeom>
          <a:solidFill>
            <a:schemeClr val="accent1"/>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PHONOLOGICAL CONTROL</a:t>
            </a:r>
            <a:endParaRPr/>
          </a:p>
        </p:txBody>
      </p:sp>
      <p:sp>
        <p:nvSpPr>
          <p:cNvPr id="200" name="Google Shape;200;p14"/>
          <p:cNvSpPr/>
          <p:nvPr/>
        </p:nvSpPr>
        <p:spPr>
          <a:xfrm>
            <a:off x="7810500" y="4071937"/>
            <a:ext cx="4000500" cy="1857375"/>
          </a:xfrm>
          <a:prstGeom prst="ellipse">
            <a:avLst/>
          </a:prstGeom>
          <a:solidFill>
            <a:schemeClr val="accent1"/>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GRAMMATIAL  ACCURACY</a:t>
            </a:r>
            <a:endParaRPr/>
          </a:p>
        </p:txBody>
      </p:sp>
      <p:sp>
        <p:nvSpPr>
          <p:cNvPr id="201" name="Google Shape;201;p14"/>
          <p:cNvSpPr/>
          <p:nvPr/>
        </p:nvSpPr>
        <p:spPr>
          <a:xfrm>
            <a:off x="4167187" y="2571750"/>
            <a:ext cx="3786187" cy="2143125"/>
          </a:xfrm>
          <a:prstGeom prst="ellipse">
            <a:avLst/>
          </a:prstGeom>
          <a:solidFill>
            <a:schemeClr val="accent1"/>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000"/>
              <a:buFont typeface="Calibri"/>
              <a:buNone/>
            </a:pPr>
            <a:r>
              <a:rPr b="0" i="0" lang="en-US" sz="3000" u="none" cap="none" strike="noStrike">
                <a:solidFill>
                  <a:schemeClr val="dk1"/>
                </a:solidFill>
                <a:latin typeface="Calibri"/>
                <a:ea typeface="Calibri"/>
                <a:cs typeface="Calibri"/>
                <a:sym typeface="Calibri"/>
              </a:rPr>
              <a:t>THEMATIC DEVELOPMENT</a:t>
            </a:r>
            <a:endParaRPr/>
          </a:p>
        </p:txBody>
      </p:sp>
      <p:pic>
        <p:nvPicPr>
          <p:cNvPr id="202" name="Google Shape;202;p14"/>
          <p:cNvPicPr preferRelativeResize="0"/>
          <p:nvPr/>
        </p:nvPicPr>
        <p:blipFill rotWithShape="1">
          <a:blip r:embed="rId3">
            <a:alphaModFix/>
          </a:blip>
          <a:srcRect b="0" l="0" r="0" t="0"/>
          <a:stretch/>
        </p:blipFill>
        <p:spPr>
          <a:xfrm>
            <a:off x="9893300" y="142875"/>
            <a:ext cx="2068512" cy="546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5"/>
          <p:cNvSpPr txBox="1"/>
          <p:nvPr>
            <p:ph type="title"/>
          </p:nvPr>
        </p:nvSpPr>
        <p:spPr>
          <a:xfrm>
            <a:off x="838200" y="214312"/>
            <a:ext cx="10515600" cy="62865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200"/>
              <a:buFont typeface="Calibri"/>
              <a:buNone/>
            </a:pPr>
            <a:r>
              <a:rPr b="1" i="0" lang="en-US" sz="2200" u="sng">
                <a:solidFill>
                  <a:schemeClr val="dk1"/>
                </a:solidFill>
                <a:latin typeface="Calibri"/>
                <a:ea typeface="Calibri"/>
                <a:cs typeface="Calibri"/>
                <a:sym typeface="Calibri"/>
              </a:rPr>
              <a:t> </a:t>
            </a:r>
            <a:r>
              <a:rPr b="1" i="0" lang="en-US" sz="2900" u="sng">
                <a:solidFill>
                  <a:schemeClr val="dk1"/>
                </a:solidFill>
                <a:latin typeface="Calibri"/>
                <a:ea typeface="Calibri"/>
                <a:cs typeface="Calibri"/>
                <a:sym typeface="Calibri"/>
              </a:rPr>
              <a:t>Programme Outcomes / Salient Features:</a:t>
            </a:r>
            <a:br>
              <a:rPr b="1" i="0" lang="en-US" sz="2900" u="none">
                <a:solidFill>
                  <a:schemeClr val="dk1"/>
                </a:solidFill>
                <a:latin typeface="Calibri"/>
                <a:ea typeface="Calibri"/>
                <a:cs typeface="Calibri"/>
                <a:sym typeface="Calibri"/>
              </a:rPr>
            </a:br>
            <a:br>
              <a:rPr b="0" i="0" lang="en-US" sz="2200" u="none">
                <a:solidFill>
                  <a:schemeClr val="dk1"/>
                </a:solidFill>
                <a:latin typeface="Calibri"/>
                <a:ea typeface="Calibri"/>
                <a:cs typeface="Calibri"/>
                <a:sym typeface="Calibri"/>
              </a:rPr>
            </a:br>
            <a:r>
              <a:rPr b="0" i="0" lang="en-US" sz="2200" u="none">
                <a:solidFill>
                  <a:schemeClr val="dk1"/>
                </a:solidFill>
                <a:latin typeface="Calibri"/>
                <a:ea typeface="Calibri"/>
                <a:cs typeface="Calibri"/>
                <a:sym typeface="Calibri"/>
              </a:rPr>
              <a:t>PO6 : </a:t>
            </a:r>
            <a:r>
              <a:rPr b="1" i="0" lang="en-US" sz="2200" u="none">
                <a:solidFill>
                  <a:schemeClr val="dk1"/>
                </a:solidFill>
                <a:latin typeface="Calibri"/>
                <a:ea typeface="Calibri"/>
                <a:cs typeface="Calibri"/>
                <a:sym typeface="Calibri"/>
              </a:rPr>
              <a:t>The Engineer and Society</a:t>
            </a:r>
            <a:r>
              <a:rPr b="0" i="0" lang="en-US" sz="2200" u="none">
                <a:solidFill>
                  <a:schemeClr val="dk1"/>
                </a:solidFill>
                <a:latin typeface="Calibri"/>
                <a:ea typeface="Calibri"/>
                <a:cs typeface="Calibri"/>
                <a:sym typeface="Calibri"/>
              </a:rPr>
              <a:t> : Apply reasoning informed by the contextual knowledge to assess societal, health, safety, legal and cultural issues and the consequent responsibilities relevant to the professional engineering practice.</a:t>
            </a:r>
            <a:br>
              <a:rPr b="0" i="0" lang="en-US" sz="2200" u="none">
                <a:solidFill>
                  <a:schemeClr val="dk1"/>
                </a:solidFill>
                <a:latin typeface="Calibri"/>
                <a:ea typeface="Calibri"/>
                <a:cs typeface="Calibri"/>
                <a:sym typeface="Calibri"/>
              </a:rPr>
            </a:br>
            <a:br>
              <a:rPr b="0" i="0" lang="en-US" sz="2200" u="none">
                <a:solidFill>
                  <a:schemeClr val="dk1"/>
                </a:solidFill>
                <a:latin typeface="Calibri"/>
                <a:ea typeface="Calibri"/>
                <a:cs typeface="Calibri"/>
                <a:sym typeface="Calibri"/>
              </a:rPr>
            </a:br>
            <a:r>
              <a:rPr b="0" i="0" lang="en-US" sz="2200" u="none">
                <a:solidFill>
                  <a:schemeClr val="dk1"/>
                </a:solidFill>
                <a:latin typeface="Calibri"/>
                <a:ea typeface="Calibri"/>
                <a:cs typeface="Calibri"/>
                <a:sym typeface="Calibri"/>
              </a:rPr>
              <a:t>PO9 : </a:t>
            </a:r>
            <a:r>
              <a:rPr b="1" i="0" lang="en-US" sz="2200" u="none">
                <a:solidFill>
                  <a:schemeClr val="dk1"/>
                </a:solidFill>
                <a:latin typeface="Calibri"/>
                <a:ea typeface="Calibri"/>
                <a:cs typeface="Calibri"/>
                <a:sym typeface="Calibri"/>
              </a:rPr>
              <a:t>Individual and Team Work</a:t>
            </a:r>
            <a:r>
              <a:rPr b="0" i="0" lang="en-US" sz="2200" u="none">
                <a:solidFill>
                  <a:schemeClr val="dk1"/>
                </a:solidFill>
                <a:latin typeface="Calibri"/>
                <a:ea typeface="Calibri"/>
                <a:cs typeface="Calibri"/>
                <a:sym typeface="Calibri"/>
              </a:rPr>
              <a:t> : Function effectively as an individual, and as a member or leader in diverse teams, and in multidisciplinary settings</a:t>
            </a:r>
            <a:br>
              <a:rPr b="0" i="0" lang="en-US" sz="2200" u="none">
                <a:solidFill>
                  <a:schemeClr val="dk1"/>
                </a:solidFill>
                <a:latin typeface="Calibri"/>
                <a:ea typeface="Calibri"/>
                <a:cs typeface="Calibri"/>
                <a:sym typeface="Calibri"/>
              </a:rPr>
            </a:br>
            <a:br>
              <a:rPr b="0" i="0" lang="en-US" sz="2200" u="none">
                <a:solidFill>
                  <a:schemeClr val="dk1"/>
                </a:solidFill>
                <a:latin typeface="Calibri"/>
                <a:ea typeface="Calibri"/>
                <a:cs typeface="Calibri"/>
                <a:sym typeface="Calibri"/>
              </a:rPr>
            </a:br>
            <a:r>
              <a:rPr b="0" i="0" lang="en-US" sz="2200" u="none">
                <a:solidFill>
                  <a:schemeClr val="dk1"/>
                </a:solidFill>
                <a:latin typeface="Calibri"/>
                <a:ea typeface="Calibri"/>
                <a:cs typeface="Calibri"/>
                <a:sym typeface="Calibri"/>
              </a:rPr>
              <a:t>PO10 : </a:t>
            </a:r>
            <a:r>
              <a:rPr b="1" i="0" lang="en-US" sz="2200" u="none">
                <a:solidFill>
                  <a:schemeClr val="dk1"/>
                </a:solidFill>
                <a:latin typeface="Calibri"/>
                <a:ea typeface="Calibri"/>
                <a:cs typeface="Calibri"/>
                <a:sym typeface="Calibri"/>
              </a:rPr>
              <a:t>Communication</a:t>
            </a:r>
            <a:r>
              <a:rPr b="0" i="0" lang="en-US" sz="2200" u="none">
                <a:solidFill>
                  <a:schemeClr val="dk1"/>
                </a:solidFill>
                <a:latin typeface="Calibri"/>
                <a:ea typeface="Calibri"/>
                <a:cs typeface="Calibri"/>
                <a:sym typeface="Calibri"/>
              </a:rPr>
              <a:t> : Communicate effectively on complex engineering activities with the engineering community and with society at large, such as, being able to comprehend and write effective reports and design documentation, make effective presentations, and give and receive clear instructions.</a:t>
            </a:r>
            <a:br>
              <a:rPr b="0" i="0" lang="en-US" sz="2200" u="none">
                <a:solidFill>
                  <a:schemeClr val="dk1"/>
                </a:solidFill>
                <a:latin typeface="Calibri"/>
                <a:ea typeface="Calibri"/>
                <a:cs typeface="Calibri"/>
                <a:sym typeface="Calibri"/>
              </a:rPr>
            </a:br>
            <a:br>
              <a:rPr b="0" i="0" lang="en-US" sz="2200" u="none">
                <a:solidFill>
                  <a:schemeClr val="dk1"/>
                </a:solidFill>
                <a:latin typeface="Calibri"/>
                <a:ea typeface="Calibri"/>
                <a:cs typeface="Calibri"/>
                <a:sym typeface="Calibri"/>
              </a:rPr>
            </a:br>
            <a:r>
              <a:rPr b="0" i="0" lang="en-US" sz="2200" u="none">
                <a:solidFill>
                  <a:schemeClr val="dk1"/>
                </a:solidFill>
                <a:latin typeface="Calibri"/>
                <a:ea typeface="Calibri"/>
                <a:cs typeface="Calibri"/>
                <a:sym typeface="Calibri"/>
              </a:rPr>
              <a:t>PO12 : </a:t>
            </a:r>
            <a:r>
              <a:rPr b="1" i="0" lang="en-US" sz="2200" u="none">
                <a:solidFill>
                  <a:schemeClr val="dk1"/>
                </a:solidFill>
                <a:latin typeface="Calibri"/>
                <a:ea typeface="Calibri"/>
                <a:cs typeface="Calibri"/>
                <a:sym typeface="Calibri"/>
              </a:rPr>
              <a:t>Life-long Learning</a:t>
            </a:r>
            <a:r>
              <a:rPr b="0" i="0" lang="en-US" sz="2200" u="none">
                <a:solidFill>
                  <a:schemeClr val="dk1"/>
                </a:solidFill>
                <a:latin typeface="Calibri"/>
                <a:ea typeface="Calibri"/>
                <a:cs typeface="Calibri"/>
                <a:sym typeface="Calibri"/>
              </a:rPr>
              <a:t> : Recognize the need for, and have the preparation and ability to engage in independent and lifelong learning in the broadest context of technological change.</a:t>
            </a:r>
            <a:br>
              <a:rPr b="0" i="0" lang="en-US" sz="2200" u="none">
                <a:solidFill>
                  <a:schemeClr val="dk1"/>
                </a:solidFill>
                <a:latin typeface="Calibri"/>
                <a:ea typeface="Calibri"/>
                <a:cs typeface="Calibri"/>
                <a:sym typeface="Calibri"/>
              </a:rPr>
            </a:br>
            <a:br>
              <a:rPr b="0" i="0" lang="en-US" sz="2200" u="none">
                <a:solidFill>
                  <a:schemeClr val="dk1"/>
                </a:solidFill>
                <a:latin typeface="Calibri"/>
                <a:ea typeface="Calibri"/>
                <a:cs typeface="Calibri"/>
                <a:sym typeface="Calibri"/>
              </a:rPr>
            </a:br>
            <a:endParaRPr/>
          </a:p>
        </p:txBody>
      </p:sp>
      <p:pic>
        <p:nvPicPr>
          <p:cNvPr id="208" name="Google Shape;208;p15"/>
          <p:cNvPicPr preferRelativeResize="0"/>
          <p:nvPr/>
        </p:nvPicPr>
        <p:blipFill rotWithShape="1">
          <a:blip r:embed="rId3">
            <a:alphaModFix/>
          </a:blip>
          <a:srcRect b="0" l="0" r="0" t="0"/>
          <a:stretch/>
        </p:blipFill>
        <p:spPr>
          <a:xfrm>
            <a:off x="9893300" y="142875"/>
            <a:ext cx="2068512" cy="546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6"/>
          <p:cNvSpPr txBox="1"/>
          <p:nvPr>
            <p:ph type="title"/>
          </p:nvPr>
        </p:nvSpPr>
        <p:spPr>
          <a:xfrm>
            <a:off x="609600" y="704850"/>
            <a:ext cx="11074400" cy="652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6000"/>
              <a:buFont typeface="Calibri"/>
              <a:buNone/>
            </a:pPr>
            <a:r>
              <a:rPr b="1" i="0" lang="en-US" sz="6000" u="sng">
                <a:solidFill>
                  <a:schemeClr val="dk1"/>
                </a:solidFill>
                <a:latin typeface="Calibri"/>
                <a:ea typeface="Calibri"/>
                <a:cs typeface="Calibri"/>
                <a:sym typeface="Calibri"/>
              </a:rPr>
              <a:t>CO PO-Mapping:</a:t>
            </a:r>
            <a:endParaRPr/>
          </a:p>
        </p:txBody>
      </p:sp>
      <p:graphicFrame>
        <p:nvGraphicFramePr>
          <p:cNvPr id="214" name="Google Shape;214;p16"/>
          <p:cNvGraphicFramePr/>
          <p:nvPr/>
        </p:nvGraphicFramePr>
        <p:xfrm>
          <a:off x="666750" y="1428750"/>
          <a:ext cx="3000000" cy="3000000"/>
        </p:xfrm>
        <a:graphic>
          <a:graphicData uri="http://schemas.openxmlformats.org/drawingml/2006/table">
            <a:tbl>
              <a:tblPr>
                <a:noFill/>
                <a:tableStyleId>{59C86D35-E125-4A1D-B581-A6F43B59E22F}</a:tableStyleId>
              </a:tblPr>
              <a:tblGrid>
                <a:gridCol w="1962150"/>
                <a:gridCol w="1974850"/>
                <a:gridCol w="2582850"/>
                <a:gridCol w="2278050"/>
                <a:gridCol w="2203450"/>
              </a:tblGrid>
              <a:tr h="5191125">
                <a:tc>
                  <a:txBody>
                    <a:bodyPr/>
                    <a:lstStyle/>
                    <a:p>
                      <a:pPr indent="0" lvl="0" marL="0" marR="0" rtl="0" algn="l">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Course Outcomes/ Program Outcomes</a:t>
                      </a:r>
                      <a:endParaRPr/>
                    </a:p>
                    <a:p>
                      <a:pPr indent="0" lvl="0" marL="0" marR="0" rtl="0" algn="l">
                        <a:spcBef>
                          <a:spcPts val="0"/>
                        </a:spcBef>
                        <a:spcAft>
                          <a:spcPts val="0"/>
                        </a:spcAft>
                        <a:buNone/>
                      </a:pPr>
                      <a:r>
                        <a:t/>
                      </a:r>
                      <a:endParaRPr b="1" i="0" sz="2400" u="none">
                        <a:solidFill>
                          <a:srgbClr val="000000"/>
                        </a:solidFill>
                        <a:latin typeface="Times New Roman"/>
                        <a:ea typeface="Times New Roman"/>
                        <a:cs typeface="Times New Roman"/>
                        <a:sym typeface="Times New Roman"/>
                      </a:endParaRPr>
                    </a:p>
                  </a:txBody>
                  <a:tcPr marT="9525" marB="0" marR="9525" marL="95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PO6: The engineer and society::</a:t>
                      </a:r>
                      <a:endParaRPr/>
                    </a:p>
                    <a:p>
                      <a:pPr indent="0" lvl="0" marL="0" marR="0" rtl="0" algn="l">
                        <a:lnSpc>
                          <a:spcPct val="100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Apply reasoning informed by the contextual knowledge to assess societal, health, safety, legal and cultural issues and the consequent responsibilities relevant to the professional engineering practice.</a:t>
                      </a:r>
                      <a:endParaRPr/>
                    </a:p>
                  </a:txBody>
                  <a:tcPr marT="9525" marB="0" marR="9525" marL="95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PO9 : Individual and team work::</a:t>
                      </a:r>
                      <a:endParaRPr/>
                    </a:p>
                    <a:p>
                      <a:pPr indent="0" lvl="0" marL="0" marR="0" rtl="0" algn="l">
                        <a:lnSpc>
                          <a:spcPct val="100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Function effectively as an individual, and as a member or leader in diverse teams, and in multidisciplinary settings</a:t>
                      </a:r>
                      <a:r>
                        <a:rPr b="1" i="0" lang="en-US" sz="1800" u="none">
                          <a:solidFill>
                            <a:srgbClr val="000000"/>
                          </a:solidFill>
                          <a:latin typeface="Times New Roman"/>
                          <a:ea typeface="Times New Roman"/>
                          <a:cs typeface="Times New Roman"/>
                          <a:sym typeface="Times New Roman"/>
                        </a:rPr>
                        <a:t>.</a:t>
                      </a:r>
                      <a:endParaRPr/>
                    </a:p>
                  </a:txBody>
                  <a:tcPr marT="9525" marB="0" marR="9525" marL="95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1" i="0" lang="en-US" sz="1800" u="none">
                          <a:solidFill>
                            <a:srgbClr val="000000"/>
                          </a:solidFill>
                          <a:latin typeface="Times New Roman"/>
                          <a:ea typeface="Times New Roman"/>
                          <a:cs typeface="Times New Roman"/>
                          <a:sym typeface="Times New Roman"/>
                        </a:rPr>
                        <a:t>PO10 : Communication::</a:t>
                      </a:r>
                      <a:endParaRPr/>
                    </a:p>
                    <a:p>
                      <a:pPr indent="0" lvl="0" marL="0" marR="0" rtl="0" algn="l">
                        <a:lnSpc>
                          <a:spcPct val="100000"/>
                        </a:lnSpc>
                        <a:spcBef>
                          <a:spcPts val="0"/>
                        </a:spcBef>
                        <a:spcAft>
                          <a:spcPts val="0"/>
                        </a:spcAft>
                        <a:buClr>
                          <a:srgbClr val="000000"/>
                        </a:buClr>
                        <a:buSzPts val="1800"/>
                        <a:buFont typeface="Times New Roman"/>
                        <a:buNone/>
                      </a:pPr>
                      <a:r>
                        <a:rPr b="1" i="0" lang="en-US" sz="1800" u="none">
                          <a:solidFill>
                            <a:srgbClr val="000000"/>
                          </a:solidFill>
                          <a:latin typeface="Times New Roman"/>
                          <a:ea typeface="Times New Roman"/>
                          <a:cs typeface="Times New Roman"/>
                          <a:sym typeface="Times New Roman"/>
                        </a:rPr>
                        <a:t>Communicate effectively on complex engineering activities with the engineering community and with society at large, such as, being able to comprehend and write effective reports and design documentation, make effective presentations, and give and receive clear instructions.</a:t>
                      </a:r>
                      <a:endParaRPr/>
                    </a:p>
                  </a:txBody>
                  <a:tcPr marT="9525" marB="0" marR="9525" marL="95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PO12: Life-long learning::</a:t>
                      </a:r>
                      <a:endParaRPr/>
                    </a:p>
                    <a:p>
                      <a:pPr indent="0" lvl="0" marL="0" marR="0" rtl="0" algn="l">
                        <a:lnSpc>
                          <a:spcPct val="100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Recognize the need for, and have the preparation and ability to engage in independent and life- long learning in the broadest context of technological change</a:t>
                      </a:r>
                      <a:r>
                        <a:rPr b="1" i="0" lang="en-US" sz="1800" u="none">
                          <a:solidFill>
                            <a:srgbClr val="000000"/>
                          </a:solidFill>
                          <a:latin typeface="Times New Roman"/>
                          <a:ea typeface="Times New Roman"/>
                          <a:cs typeface="Times New Roman"/>
                          <a:sym typeface="Times New Roman"/>
                        </a:rPr>
                        <a:t>.</a:t>
                      </a:r>
                      <a:endParaRPr/>
                    </a:p>
                  </a:txBody>
                  <a:tcPr marT="9525" marB="0" marR="9525" marL="95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pic>
        <p:nvPicPr>
          <p:cNvPr id="215" name="Google Shape;215;p16"/>
          <p:cNvPicPr preferRelativeResize="0"/>
          <p:nvPr/>
        </p:nvPicPr>
        <p:blipFill rotWithShape="1">
          <a:blip r:embed="rId3">
            <a:alphaModFix/>
          </a:blip>
          <a:srcRect b="0" l="0" r="0" t="0"/>
          <a:stretch/>
        </p:blipFill>
        <p:spPr>
          <a:xfrm>
            <a:off x="9893300" y="142875"/>
            <a:ext cx="2068512" cy="546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graphicFrame>
        <p:nvGraphicFramePr>
          <p:cNvPr id="220" name="Google Shape;220;p17"/>
          <p:cNvGraphicFramePr/>
          <p:nvPr/>
        </p:nvGraphicFramePr>
        <p:xfrm>
          <a:off x="452437" y="714375"/>
          <a:ext cx="3000000" cy="3000000"/>
        </p:xfrm>
        <a:graphic>
          <a:graphicData uri="http://schemas.openxmlformats.org/drawingml/2006/table">
            <a:tbl>
              <a:tblPr>
                <a:noFill/>
                <a:tableStyleId>{59C86D35-E125-4A1D-B581-A6F43B59E22F}</a:tableStyleId>
              </a:tblPr>
              <a:tblGrid>
                <a:gridCol w="2286000"/>
                <a:gridCol w="2286000"/>
                <a:gridCol w="2286000"/>
                <a:gridCol w="2286000"/>
                <a:gridCol w="2286000"/>
              </a:tblGrid>
              <a:tr h="509575">
                <a:tc>
                  <a:txBody>
                    <a:bodyPr/>
                    <a:lstStyle/>
                    <a:p>
                      <a:pPr indent="0" lvl="0" marL="0" marR="0" rtl="0" algn="l">
                        <a:lnSpc>
                          <a:spcPct val="100000"/>
                        </a:lnSpc>
                        <a:spcBef>
                          <a:spcPts val="0"/>
                        </a:spcBef>
                        <a:spcAft>
                          <a:spcPts val="0"/>
                        </a:spcAft>
                        <a:buClr>
                          <a:srgbClr val="000000"/>
                        </a:buClr>
                        <a:buSzPts val="1200"/>
                        <a:buFont typeface="Times New Roman"/>
                        <a:buNone/>
                      </a:pPr>
                      <a:r>
                        <a:rPr b="1" i="0" lang="en-US" sz="1200" u="none">
                          <a:solidFill>
                            <a:srgbClr val="000000"/>
                          </a:solidFill>
                          <a:latin typeface="Times New Roman"/>
                          <a:ea typeface="Times New Roman"/>
                          <a:cs typeface="Times New Roman"/>
                          <a:sym typeface="Times New Roman"/>
                        </a:rPr>
                        <a:t>Course Outcomes</a:t>
                      </a:r>
                      <a:endParaRPr/>
                    </a:p>
                  </a:txBody>
                  <a:tcPr marT="9525" marB="0" marR="9525" marL="95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Times New Roman"/>
                        <a:buNone/>
                      </a:pPr>
                      <a:r>
                        <a:rPr b="1" i="0" lang="en-US" sz="1200" u="none">
                          <a:solidFill>
                            <a:srgbClr val="000000"/>
                          </a:solidFill>
                          <a:latin typeface="Times New Roman"/>
                          <a:ea typeface="Times New Roman"/>
                          <a:cs typeface="Times New Roman"/>
                          <a:sym typeface="Times New Roman"/>
                        </a:rPr>
                        <a:t>PO6: The engineer and society::</a:t>
                      </a:r>
                      <a:endParaRPr/>
                    </a:p>
                  </a:txBody>
                  <a:tcPr marT="9525" marB="0" marR="9525" marL="95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Times New Roman"/>
                        <a:buNone/>
                      </a:pPr>
                      <a:r>
                        <a:rPr b="1" i="0" lang="en-US" sz="1200" u="none">
                          <a:solidFill>
                            <a:srgbClr val="000000"/>
                          </a:solidFill>
                          <a:latin typeface="Times New Roman"/>
                          <a:ea typeface="Times New Roman"/>
                          <a:cs typeface="Times New Roman"/>
                          <a:sym typeface="Times New Roman"/>
                        </a:rPr>
                        <a:t>PO9 : Individual and team work::</a:t>
                      </a:r>
                      <a:endParaRPr/>
                    </a:p>
                  </a:txBody>
                  <a:tcPr marT="9525" marB="0" marR="9525" marL="95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Times New Roman"/>
                        <a:buNone/>
                      </a:pPr>
                      <a:r>
                        <a:rPr b="1" i="0" lang="en-US" sz="1200" u="none">
                          <a:solidFill>
                            <a:srgbClr val="000000"/>
                          </a:solidFill>
                          <a:latin typeface="Times New Roman"/>
                          <a:ea typeface="Times New Roman"/>
                          <a:cs typeface="Times New Roman"/>
                          <a:sym typeface="Times New Roman"/>
                        </a:rPr>
                        <a:t>PO10 : Communication::</a:t>
                      </a:r>
                      <a:endParaRPr/>
                    </a:p>
                  </a:txBody>
                  <a:tcPr marT="9525" marB="0" marR="9525" marL="95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Times New Roman"/>
                        <a:buNone/>
                      </a:pPr>
                      <a:r>
                        <a:rPr b="1" i="0" lang="en-US" sz="1200" u="none">
                          <a:solidFill>
                            <a:srgbClr val="000000"/>
                          </a:solidFill>
                          <a:latin typeface="Times New Roman"/>
                          <a:ea typeface="Times New Roman"/>
                          <a:cs typeface="Times New Roman"/>
                          <a:sym typeface="Times New Roman"/>
                        </a:rPr>
                        <a:t>PO12: Life-long learning::</a:t>
                      </a:r>
                      <a:endParaRPr/>
                    </a:p>
                  </a:txBody>
                  <a:tcPr marT="9525" marB="0" marR="9525" marL="95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803275">
                <a:tc>
                  <a:txBody>
                    <a:bodyPr/>
                    <a:lstStyle/>
                    <a:p>
                      <a:pPr indent="0" lvl="0" marL="0" marR="0" rtl="0" algn="l">
                        <a:lnSpc>
                          <a:spcPct val="100000"/>
                        </a:lnSpc>
                        <a:spcBef>
                          <a:spcPts val="0"/>
                        </a:spcBef>
                        <a:spcAft>
                          <a:spcPts val="0"/>
                        </a:spcAft>
                        <a:buClr>
                          <a:srgbClr val="000000"/>
                        </a:buClr>
                        <a:buSzPts val="1100"/>
                        <a:buFont typeface="Times New Roman"/>
                        <a:buNone/>
                      </a:pPr>
                      <a:r>
                        <a:rPr b="1" i="0" lang="en-US" sz="1100" u="none">
                          <a:solidFill>
                            <a:srgbClr val="000000"/>
                          </a:solidFill>
                          <a:latin typeface="Times New Roman"/>
                          <a:ea typeface="Times New Roman"/>
                          <a:cs typeface="Times New Roman"/>
                          <a:sym typeface="Times New Roman"/>
                        </a:rPr>
                        <a:t>CO1 :: interpret grammatical structures to enhance the proper use of language in communication</a:t>
                      </a:r>
                      <a:endParaRPr/>
                    </a:p>
                  </a:txBody>
                  <a:tcPr marT="9525" marB="0" marR="9525" marL="95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100"/>
                        <a:buFont typeface="Times New Roman"/>
                        <a:buNone/>
                      </a:pPr>
                      <a:r>
                        <a:rPr b="1" i="0" lang="en-US" sz="1100" u="none">
                          <a:solidFill>
                            <a:srgbClr val="000000"/>
                          </a:solidFill>
                          <a:latin typeface="Times New Roman"/>
                          <a:ea typeface="Times New Roman"/>
                          <a:cs typeface="Times New Roman"/>
                          <a:sym typeface="Times New Roman"/>
                        </a:rPr>
                        <a:t>2(Moderate Mapping Level)</a:t>
                      </a:r>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100"/>
                        <a:buFont typeface="Times New Roman"/>
                        <a:buNone/>
                      </a:pPr>
                      <a:r>
                        <a:rPr b="1" i="0" lang="en-US" sz="1100" u="none">
                          <a:solidFill>
                            <a:srgbClr val="000000"/>
                          </a:solidFill>
                          <a:latin typeface="Times New Roman"/>
                          <a:ea typeface="Times New Roman"/>
                          <a:cs typeface="Times New Roman"/>
                          <a:sym typeface="Times New Roman"/>
                        </a:rPr>
                        <a:t>2(Moderate Mapping Level)</a:t>
                      </a:r>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100"/>
                        <a:buFont typeface="Times New Roman"/>
                        <a:buNone/>
                      </a:pPr>
                      <a:r>
                        <a:rPr b="1" i="0" lang="en-US" sz="1100" u="none">
                          <a:solidFill>
                            <a:srgbClr val="000000"/>
                          </a:solidFill>
                          <a:latin typeface="Times New Roman"/>
                          <a:ea typeface="Times New Roman"/>
                          <a:cs typeface="Times New Roman"/>
                          <a:sym typeface="Times New Roman"/>
                        </a:rPr>
                        <a:t>3(High Mapping Level)</a:t>
                      </a:r>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100"/>
                        <a:buFont typeface="Times New Roman"/>
                        <a:buNone/>
                      </a:pPr>
                      <a:r>
                        <a:rPr b="1" i="0" lang="en-US" sz="1100" u="none">
                          <a:solidFill>
                            <a:srgbClr val="000000"/>
                          </a:solidFill>
                          <a:latin typeface="Times New Roman"/>
                          <a:ea typeface="Times New Roman"/>
                          <a:cs typeface="Times New Roman"/>
                          <a:sym typeface="Times New Roman"/>
                        </a:rPr>
                        <a:t>2(Moderate Mapping Level)</a:t>
                      </a:r>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960425">
                <a:tc>
                  <a:txBody>
                    <a:bodyPr/>
                    <a:lstStyle/>
                    <a:p>
                      <a:pPr indent="0" lvl="0" marL="0" marR="0" rtl="0" algn="l">
                        <a:lnSpc>
                          <a:spcPct val="100000"/>
                        </a:lnSpc>
                        <a:spcBef>
                          <a:spcPts val="0"/>
                        </a:spcBef>
                        <a:spcAft>
                          <a:spcPts val="0"/>
                        </a:spcAft>
                        <a:buClr>
                          <a:srgbClr val="000000"/>
                        </a:buClr>
                        <a:buSzPts val="1100"/>
                        <a:buFont typeface="Times New Roman"/>
                        <a:buNone/>
                      </a:pPr>
                      <a:r>
                        <a:rPr b="1" i="0" lang="en-US" sz="1100" u="none">
                          <a:solidFill>
                            <a:srgbClr val="000000"/>
                          </a:solidFill>
                          <a:latin typeface="Times New Roman"/>
                          <a:ea typeface="Times New Roman"/>
                          <a:cs typeface="Times New Roman"/>
                          <a:sym typeface="Times New Roman"/>
                        </a:rPr>
                        <a:t>CO2 :: utilize acknowledged grammatical structures and strategies to effectively elaborate on ideas in spoken communication</a:t>
                      </a:r>
                      <a:endParaRPr/>
                    </a:p>
                  </a:txBody>
                  <a:tcPr marT="9525" marB="0" marR="9525" marL="95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100"/>
                        <a:buFont typeface="Times New Roman"/>
                        <a:buNone/>
                      </a:pPr>
                      <a:r>
                        <a:rPr b="1" i="0" lang="en-US" sz="1100" u="none">
                          <a:solidFill>
                            <a:srgbClr val="000000"/>
                          </a:solidFill>
                          <a:latin typeface="Times New Roman"/>
                          <a:ea typeface="Times New Roman"/>
                          <a:cs typeface="Times New Roman"/>
                          <a:sym typeface="Times New Roman"/>
                        </a:rPr>
                        <a:t>2(Moderate Mapping Level)</a:t>
                      </a:r>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100"/>
                        <a:buFont typeface="Times New Roman"/>
                        <a:buNone/>
                      </a:pPr>
                      <a:r>
                        <a:rPr b="1" i="0" lang="en-US" sz="1100" u="none">
                          <a:solidFill>
                            <a:srgbClr val="000000"/>
                          </a:solidFill>
                          <a:latin typeface="Times New Roman"/>
                          <a:ea typeface="Times New Roman"/>
                          <a:cs typeface="Times New Roman"/>
                          <a:sym typeface="Times New Roman"/>
                        </a:rPr>
                        <a:t>2(Moderate Mapping Level)</a:t>
                      </a:r>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100"/>
                        <a:buFont typeface="Times New Roman"/>
                        <a:buNone/>
                      </a:pPr>
                      <a:r>
                        <a:rPr b="1" i="0" lang="en-US" sz="1100" u="none">
                          <a:solidFill>
                            <a:srgbClr val="000000"/>
                          </a:solidFill>
                          <a:latin typeface="Times New Roman"/>
                          <a:ea typeface="Times New Roman"/>
                          <a:cs typeface="Times New Roman"/>
                          <a:sym typeface="Times New Roman"/>
                        </a:rPr>
                        <a:t>3(High Mapping Level)</a:t>
                      </a:r>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100"/>
                        <a:buFont typeface="Times New Roman"/>
                        <a:buNone/>
                      </a:pPr>
                      <a:r>
                        <a:rPr b="1" i="0" lang="en-US" sz="1100" u="none">
                          <a:solidFill>
                            <a:srgbClr val="000000"/>
                          </a:solidFill>
                          <a:latin typeface="Times New Roman"/>
                          <a:ea typeface="Times New Roman"/>
                          <a:cs typeface="Times New Roman"/>
                          <a:sym typeface="Times New Roman"/>
                        </a:rPr>
                        <a:t>2(Moderate Mapping Level)</a:t>
                      </a:r>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803275">
                <a:tc>
                  <a:txBody>
                    <a:bodyPr/>
                    <a:lstStyle/>
                    <a:p>
                      <a:pPr indent="0" lvl="0" marL="0" marR="0" rtl="0" algn="l">
                        <a:lnSpc>
                          <a:spcPct val="100000"/>
                        </a:lnSpc>
                        <a:spcBef>
                          <a:spcPts val="0"/>
                        </a:spcBef>
                        <a:spcAft>
                          <a:spcPts val="0"/>
                        </a:spcAft>
                        <a:buClr>
                          <a:srgbClr val="000000"/>
                        </a:buClr>
                        <a:buSzPts val="1100"/>
                        <a:buFont typeface="Times New Roman"/>
                        <a:buNone/>
                      </a:pPr>
                      <a:r>
                        <a:rPr b="1" i="0" lang="en-US" sz="1100" u="none">
                          <a:solidFill>
                            <a:srgbClr val="000000"/>
                          </a:solidFill>
                          <a:latin typeface="Times New Roman"/>
                          <a:ea typeface="Times New Roman"/>
                          <a:cs typeface="Times New Roman"/>
                          <a:sym typeface="Times New Roman"/>
                        </a:rPr>
                        <a:t>CO3 :: apply refined writing strategies to elevate professionalism and clarity and peer interaction in correspondence</a:t>
                      </a:r>
                      <a:endParaRPr/>
                    </a:p>
                  </a:txBody>
                  <a:tcPr marT="9525" marB="0" marR="9525" marL="95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100"/>
                        <a:buFont typeface="Times New Roman"/>
                        <a:buNone/>
                      </a:pPr>
                      <a:r>
                        <a:rPr b="1" i="0" lang="en-US" sz="1100" u="none">
                          <a:solidFill>
                            <a:srgbClr val="000000"/>
                          </a:solidFill>
                          <a:latin typeface="Times New Roman"/>
                          <a:ea typeface="Times New Roman"/>
                          <a:cs typeface="Times New Roman"/>
                          <a:sym typeface="Times New Roman"/>
                        </a:rPr>
                        <a:t>2(Moderate Mapping Level)</a:t>
                      </a:r>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100"/>
                        <a:buFont typeface="Times New Roman"/>
                        <a:buNone/>
                      </a:pPr>
                      <a:r>
                        <a:rPr b="1" i="0" lang="en-US" sz="1100" u="none">
                          <a:solidFill>
                            <a:srgbClr val="000000"/>
                          </a:solidFill>
                          <a:latin typeface="Times New Roman"/>
                          <a:ea typeface="Times New Roman"/>
                          <a:cs typeface="Times New Roman"/>
                          <a:sym typeface="Times New Roman"/>
                        </a:rPr>
                        <a:t>2(Moderate Mapping Level)</a:t>
                      </a:r>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100"/>
                        <a:buFont typeface="Times New Roman"/>
                        <a:buNone/>
                      </a:pPr>
                      <a:r>
                        <a:rPr b="1" i="0" lang="en-US" sz="1100" u="none">
                          <a:solidFill>
                            <a:srgbClr val="000000"/>
                          </a:solidFill>
                          <a:latin typeface="Times New Roman"/>
                          <a:ea typeface="Times New Roman"/>
                          <a:cs typeface="Times New Roman"/>
                          <a:sym typeface="Times New Roman"/>
                        </a:rPr>
                        <a:t>3(High Mapping Level)</a:t>
                      </a:r>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100"/>
                        <a:buFont typeface="Times New Roman"/>
                        <a:buNone/>
                      </a:pPr>
                      <a:r>
                        <a:rPr b="1" i="0" lang="en-US" sz="1100" u="none">
                          <a:solidFill>
                            <a:srgbClr val="000000"/>
                          </a:solidFill>
                          <a:latin typeface="Times New Roman"/>
                          <a:ea typeface="Times New Roman"/>
                          <a:cs typeface="Times New Roman"/>
                          <a:sym typeface="Times New Roman"/>
                        </a:rPr>
                        <a:t>2(Moderate Mapping Level)</a:t>
                      </a:r>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803275">
                <a:tc>
                  <a:txBody>
                    <a:bodyPr/>
                    <a:lstStyle/>
                    <a:p>
                      <a:pPr indent="0" lvl="0" marL="0" marR="0" rtl="0" algn="l">
                        <a:lnSpc>
                          <a:spcPct val="100000"/>
                        </a:lnSpc>
                        <a:spcBef>
                          <a:spcPts val="0"/>
                        </a:spcBef>
                        <a:spcAft>
                          <a:spcPts val="0"/>
                        </a:spcAft>
                        <a:buClr>
                          <a:srgbClr val="000000"/>
                        </a:buClr>
                        <a:buSzPts val="1100"/>
                        <a:buFont typeface="Times New Roman"/>
                        <a:buNone/>
                      </a:pPr>
                      <a:r>
                        <a:rPr b="1" i="0" lang="en-US" sz="1100" u="none">
                          <a:solidFill>
                            <a:srgbClr val="000000"/>
                          </a:solidFill>
                          <a:latin typeface="Times New Roman"/>
                          <a:ea typeface="Times New Roman"/>
                          <a:cs typeface="Times New Roman"/>
                          <a:sym typeface="Times New Roman"/>
                        </a:rPr>
                        <a:t>CO4 :: demonstrate clear communication through language usage in both speaking and writing to excel in society</a:t>
                      </a:r>
                      <a:endParaRPr/>
                    </a:p>
                  </a:txBody>
                  <a:tcPr marT="9525" marB="0" marR="9525" marL="95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100"/>
                        <a:buFont typeface="Times New Roman"/>
                        <a:buNone/>
                      </a:pPr>
                      <a:r>
                        <a:rPr b="1" i="0" lang="en-US" sz="1100" u="none">
                          <a:solidFill>
                            <a:srgbClr val="000000"/>
                          </a:solidFill>
                          <a:latin typeface="Times New Roman"/>
                          <a:ea typeface="Times New Roman"/>
                          <a:cs typeface="Times New Roman"/>
                          <a:sym typeface="Times New Roman"/>
                        </a:rPr>
                        <a:t>2(Moderate Mapping Level)</a:t>
                      </a:r>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100"/>
                        <a:buFont typeface="Times New Roman"/>
                        <a:buNone/>
                      </a:pPr>
                      <a:r>
                        <a:rPr b="1" i="0" lang="en-US" sz="1100" u="none">
                          <a:solidFill>
                            <a:srgbClr val="000000"/>
                          </a:solidFill>
                          <a:latin typeface="Times New Roman"/>
                          <a:ea typeface="Times New Roman"/>
                          <a:cs typeface="Times New Roman"/>
                          <a:sym typeface="Times New Roman"/>
                        </a:rPr>
                        <a:t>2(Moderate Mapping Level)</a:t>
                      </a:r>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100"/>
                        <a:buFont typeface="Times New Roman"/>
                        <a:buNone/>
                      </a:pPr>
                      <a:r>
                        <a:rPr b="1" i="0" lang="en-US" sz="1100" u="none">
                          <a:solidFill>
                            <a:srgbClr val="000000"/>
                          </a:solidFill>
                          <a:latin typeface="Times New Roman"/>
                          <a:ea typeface="Times New Roman"/>
                          <a:cs typeface="Times New Roman"/>
                          <a:sym typeface="Times New Roman"/>
                        </a:rPr>
                        <a:t>3(High Mapping Level)</a:t>
                      </a:r>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100"/>
                        <a:buFont typeface="Times New Roman"/>
                        <a:buNone/>
                      </a:pPr>
                      <a:r>
                        <a:rPr b="1" i="0" lang="en-US" sz="1100" u="none">
                          <a:solidFill>
                            <a:srgbClr val="000000"/>
                          </a:solidFill>
                          <a:latin typeface="Times New Roman"/>
                          <a:ea typeface="Times New Roman"/>
                          <a:cs typeface="Times New Roman"/>
                          <a:sym typeface="Times New Roman"/>
                        </a:rPr>
                        <a:t>2(Moderate Mapping Level)</a:t>
                      </a:r>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801675">
                <a:tc>
                  <a:txBody>
                    <a:bodyPr/>
                    <a:lstStyle/>
                    <a:p>
                      <a:pPr indent="0" lvl="0" marL="0" marR="0" rtl="0" algn="l">
                        <a:lnSpc>
                          <a:spcPct val="100000"/>
                        </a:lnSpc>
                        <a:spcBef>
                          <a:spcPts val="0"/>
                        </a:spcBef>
                        <a:spcAft>
                          <a:spcPts val="0"/>
                        </a:spcAft>
                        <a:buClr>
                          <a:srgbClr val="000000"/>
                        </a:buClr>
                        <a:buSzPts val="1100"/>
                        <a:buFont typeface="Times New Roman"/>
                        <a:buNone/>
                      </a:pPr>
                      <a:r>
                        <a:rPr b="1" i="0" lang="en-US" sz="1100" u="none">
                          <a:solidFill>
                            <a:srgbClr val="000000"/>
                          </a:solidFill>
                          <a:latin typeface="Times New Roman"/>
                          <a:ea typeface="Times New Roman"/>
                          <a:cs typeface="Times New Roman"/>
                          <a:sym typeface="Times New Roman"/>
                        </a:rPr>
                        <a:t>CO5 :: analyze diverse forms of communication to enhance comprehension skills, integrating vocabulary acquisition</a:t>
                      </a:r>
                      <a:endParaRPr/>
                    </a:p>
                  </a:txBody>
                  <a:tcPr marT="9525" marB="0" marR="9525" marL="95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100"/>
                        <a:buFont typeface="Times New Roman"/>
                        <a:buNone/>
                      </a:pPr>
                      <a:r>
                        <a:rPr b="1" i="0" lang="en-US" sz="1100" u="none">
                          <a:solidFill>
                            <a:srgbClr val="000000"/>
                          </a:solidFill>
                          <a:latin typeface="Times New Roman"/>
                          <a:ea typeface="Times New Roman"/>
                          <a:cs typeface="Times New Roman"/>
                          <a:sym typeface="Times New Roman"/>
                        </a:rPr>
                        <a:t>2(Moderate Mapping Level)</a:t>
                      </a:r>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100"/>
                        <a:buFont typeface="Times New Roman"/>
                        <a:buNone/>
                      </a:pPr>
                      <a:r>
                        <a:rPr b="1" i="0" lang="en-US" sz="1100" u="none">
                          <a:solidFill>
                            <a:srgbClr val="000000"/>
                          </a:solidFill>
                          <a:latin typeface="Times New Roman"/>
                          <a:ea typeface="Times New Roman"/>
                          <a:cs typeface="Times New Roman"/>
                          <a:sym typeface="Times New Roman"/>
                        </a:rPr>
                        <a:t>2(Moderate Mapping Level)</a:t>
                      </a:r>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100"/>
                        <a:buFont typeface="Times New Roman"/>
                        <a:buNone/>
                      </a:pPr>
                      <a:r>
                        <a:rPr b="1" i="0" lang="en-US" sz="1100" u="none">
                          <a:solidFill>
                            <a:srgbClr val="000000"/>
                          </a:solidFill>
                          <a:latin typeface="Times New Roman"/>
                          <a:ea typeface="Times New Roman"/>
                          <a:cs typeface="Times New Roman"/>
                          <a:sym typeface="Times New Roman"/>
                        </a:rPr>
                        <a:t>3(High Mapping Level)</a:t>
                      </a:r>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100"/>
                        <a:buFont typeface="Times New Roman"/>
                        <a:buNone/>
                      </a:pPr>
                      <a:r>
                        <a:rPr b="1" i="0" lang="en-US" sz="1100" u="none">
                          <a:solidFill>
                            <a:srgbClr val="000000"/>
                          </a:solidFill>
                          <a:latin typeface="Times New Roman"/>
                          <a:ea typeface="Times New Roman"/>
                          <a:cs typeface="Times New Roman"/>
                          <a:sym typeface="Times New Roman"/>
                        </a:rPr>
                        <a:t>2(Moderate Mapping Level)</a:t>
                      </a:r>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962025">
                <a:tc>
                  <a:txBody>
                    <a:bodyPr/>
                    <a:lstStyle/>
                    <a:p>
                      <a:pPr indent="0" lvl="0" marL="0" marR="0" rtl="0" algn="l">
                        <a:lnSpc>
                          <a:spcPct val="100000"/>
                        </a:lnSpc>
                        <a:spcBef>
                          <a:spcPts val="0"/>
                        </a:spcBef>
                        <a:spcAft>
                          <a:spcPts val="0"/>
                        </a:spcAft>
                        <a:buClr>
                          <a:srgbClr val="000000"/>
                        </a:buClr>
                        <a:buSzPts val="1100"/>
                        <a:buFont typeface="Times New Roman"/>
                        <a:buNone/>
                      </a:pPr>
                      <a:r>
                        <a:rPr b="1" i="0" lang="en-US" sz="1100" u="none">
                          <a:solidFill>
                            <a:srgbClr val="000000"/>
                          </a:solidFill>
                          <a:latin typeface="Times New Roman"/>
                          <a:ea typeface="Times New Roman"/>
                          <a:cs typeface="Times New Roman"/>
                          <a:sym typeface="Times New Roman"/>
                        </a:rPr>
                        <a:t>CO6 :: develop life skills by generating engaging communication through the selection of diverse linguistic structures for clarity</a:t>
                      </a:r>
                      <a:endParaRPr/>
                    </a:p>
                  </a:txBody>
                  <a:tcPr marT="9525" marB="0" marR="9525" marL="95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100"/>
                        <a:buFont typeface="Times New Roman"/>
                        <a:buNone/>
                      </a:pPr>
                      <a:r>
                        <a:rPr b="1" i="0" lang="en-US" sz="1100" u="none">
                          <a:solidFill>
                            <a:srgbClr val="000000"/>
                          </a:solidFill>
                          <a:latin typeface="Times New Roman"/>
                          <a:ea typeface="Times New Roman"/>
                          <a:cs typeface="Times New Roman"/>
                          <a:sym typeface="Times New Roman"/>
                        </a:rPr>
                        <a:t>2(Moderate Mapping Level)</a:t>
                      </a:r>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100"/>
                        <a:buFont typeface="Times New Roman"/>
                        <a:buNone/>
                      </a:pPr>
                      <a:r>
                        <a:rPr b="1" i="0" lang="en-US" sz="1100" u="none">
                          <a:solidFill>
                            <a:srgbClr val="000000"/>
                          </a:solidFill>
                          <a:latin typeface="Times New Roman"/>
                          <a:ea typeface="Times New Roman"/>
                          <a:cs typeface="Times New Roman"/>
                          <a:sym typeface="Times New Roman"/>
                        </a:rPr>
                        <a:t>2(Moderate Mapping Level)</a:t>
                      </a:r>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100"/>
                        <a:buFont typeface="Times New Roman"/>
                        <a:buNone/>
                      </a:pPr>
                      <a:r>
                        <a:rPr b="1" i="0" lang="en-US" sz="1100" u="none">
                          <a:solidFill>
                            <a:srgbClr val="000000"/>
                          </a:solidFill>
                          <a:latin typeface="Times New Roman"/>
                          <a:ea typeface="Times New Roman"/>
                          <a:cs typeface="Times New Roman"/>
                          <a:sym typeface="Times New Roman"/>
                        </a:rPr>
                        <a:t>3(High Mapping Level)</a:t>
                      </a:r>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100"/>
                        <a:buFont typeface="Times New Roman"/>
                        <a:buNone/>
                      </a:pPr>
                      <a:r>
                        <a:rPr b="1" i="0" lang="en-US" sz="1100" u="none">
                          <a:solidFill>
                            <a:srgbClr val="000000"/>
                          </a:solidFill>
                          <a:latin typeface="Times New Roman"/>
                          <a:ea typeface="Times New Roman"/>
                          <a:cs typeface="Times New Roman"/>
                          <a:sym typeface="Times New Roman"/>
                        </a:rPr>
                        <a:t>2(Moderate Mapping Level)</a:t>
                      </a:r>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pic>
        <p:nvPicPr>
          <p:cNvPr id="221" name="Google Shape;221;p17"/>
          <p:cNvPicPr preferRelativeResize="0"/>
          <p:nvPr/>
        </p:nvPicPr>
        <p:blipFill rotWithShape="1">
          <a:blip r:embed="rId3">
            <a:alphaModFix/>
          </a:blip>
          <a:srcRect b="0" l="0" r="0" t="0"/>
          <a:stretch/>
        </p:blipFill>
        <p:spPr>
          <a:xfrm>
            <a:off x="9893300" y="142875"/>
            <a:ext cx="2068512" cy="546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8"/>
          <p:cNvSpPr txBox="1"/>
          <p:nvPr>
            <p:ph type="title"/>
          </p:nvPr>
        </p:nvSpPr>
        <p:spPr>
          <a:xfrm>
            <a:off x="609600" y="704850"/>
            <a:ext cx="11074400" cy="6524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6000"/>
              <a:buFont typeface="Calibri"/>
              <a:buNone/>
            </a:pPr>
            <a:r>
              <a:rPr b="1" i="0" lang="en-US" sz="6000" u="sng">
                <a:solidFill>
                  <a:schemeClr val="dk1"/>
                </a:solidFill>
                <a:latin typeface="Calibri"/>
                <a:ea typeface="Calibri"/>
                <a:cs typeface="Calibri"/>
                <a:sym typeface="Calibri"/>
              </a:rPr>
              <a:t>CO PO-Mapping:</a:t>
            </a:r>
            <a:endParaRPr/>
          </a:p>
        </p:txBody>
      </p:sp>
      <p:graphicFrame>
        <p:nvGraphicFramePr>
          <p:cNvPr id="227" name="Google Shape;227;p18"/>
          <p:cNvGraphicFramePr/>
          <p:nvPr/>
        </p:nvGraphicFramePr>
        <p:xfrm>
          <a:off x="666750" y="1428750"/>
          <a:ext cx="3000000" cy="3000000"/>
        </p:xfrm>
        <a:graphic>
          <a:graphicData uri="http://schemas.openxmlformats.org/drawingml/2006/table">
            <a:tbl>
              <a:tblPr>
                <a:noFill/>
                <a:tableStyleId>{59C86D35-E125-4A1D-B581-A6F43B59E22F}</a:tableStyleId>
              </a:tblPr>
              <a:tblGrid>
                <a:gridCol w="1962150"/>
                <a:gridCol w="1974850"/>
                <a:gridCol w="2582850"/>
                <a:gridCol w="2278050"/>
                <a:gridCol w="2203450"/>
              </a:tblGrid>
              <a:tr h="5191125">
                <a:tc>
                  <a:txBody>
                    <a:bodyPr/>
                    <a:lstStyle/>
                    <a:p>
                      <a:pPr indent="0" lvl="0" marL="0" marR="0" rtl="0" algn="l">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Course Outcomes/ Program Outcomes</a:t>
                      </a:r>
                      <a:endParaRPr/>
                    </a:p>
                    <a:p>
                      <a:pPr indent="0" lvl="0" marL="0" marR="0" rtl="0" algn="l">
                        <a:spcBef>
                          <a:spcPts val="0"/>
                        </a:spcBef>
                        <a:spcAft>
                          <a:spcPts val="0"/>
                        </a:spcAft>
                        <a:buNone/>
                      </a:pPr>
                      <a:r>
                        <a:t/>
                      </a:r>
                      <a:endParaRPr b="1" i="0" sz="2400" u="none">
                        <a:solidFill>
                          <a:srgbClr val="000000"/>
                        </a:solidFill>
                        <a:latin typeface="Times New Roman"/>
                        <a:ea typeface="Times New Roman"/>
                        <a:cs typeface="Times New Roman"/>
                        <a:sym typeface="Times New Roman"/>
                      </a:endParaRPr>
                    </a:p>
                  </a:txBody>
                  <a:tcPr marT="9525" marB="0" marR="9525" marL="95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PO6: The engineer and society::</a:t>
                      </a:r>
                      <a:endParaRPr/>
                    </a:p>
                    <a:p>
                      <a:pPr indent="0" lvl="0" marL="0" marR="0" rtl="0" algn="l">
                        <a:lnSpc>
                          <a:spcPct val="100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Apply reasoning informed by the contextual knowledge to assess societal, health, safety, legal and cultural issues and the consequent responsibilities relevant to the professional engineering practice.</a:t>
                      </a:r>
                      <a:endParaRPr/>
                    </a:p>
                  </a:txBody>
                  <a:tcPr marT="9525" marB="0" marR="9525" marL="95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PO9 : Individual and team work::</a:t>
                      </a:r>
                      <a:endParaRPr/>
                    </a:p>
                    <a:p>
                      <a:pPr indent="0" lvl="0" marL="0" marR="0" rtl="0" algn="l">
                        <a:lnSpc>
                          <a:spcPct val="100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Function effectively as an individual, and as a member or leader in diverse teams, and in multidisciplinary settings</a:t>
                      </a:r>
                      <a:r>
                        <a:rPr b="1" i="0" lang="en-US" sz="1800" u="none">
                          <a:solidFill>
                            <a:srgbClr val="000000"/>
                          </a:solidFill>
                          <a:latin typeface="Times New Roman"/>
                          <a:ea typeface="Times New Roman"/>
                          <a:cs typeface="Times New Roman"/>
                          <a:sym typeface="Times New Roman"/>
                        </a:rPr>
                        <a:t>.</a:t>
                      </a:r>
                      <a:endParaRPr/>
                    </a:p>
                  </a:txBody>
                  <a:tcPr marT="9525" marB="0" marR="9525" marL="95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1" i="0" lang="en-US" sz="1800" u="none">
                          <a:solidFill>
                            <a:srgbClr val="000000"/>
                          </a:solidFill>
                          <a:latin typeface="Times New Roman"/>
                          <a:ea typeface="Times New Roman"/>
                          <a:cs typeface="Times New Roman"/>
                          <a:sym typeface="Times New Roman"/>
                        </a:rPr>
                        <a:t>PO10 : Communication::</a:t>
                      </a:r>
                      <a:endParaRPr/>
                    </a:p>
                    <a:p>
                      <a:pPr indent="0" lvl="0" marL="0" marR="0" rtl="0" algn="l">
                        <a:lnSpc>
                          <a:spcPct val="100000"/>
                        </a:lnSpc>
                        <a:spcBef>
                          <a:spcPts val="0"/>
                        </a:spcBef>
                        <a:spcAft>
                          <a:spcPts val="0"/>
                        </a:spcAft>
                        <a:buClr>
                          <a:srgbClr val="000000"/>
                        </a:buClr>
                        <a:buSzPts val="1800"/>
                        <a:buFont typeface="Times New Roman"/>
                        <a:buNone/>
                      </a:pPr>
                      <a:r>
                        <a:rPr b="1" i="0" lang="en-US" sz="1800" u="none">
                          <a:solidFill>
                            <a:srgbClr val="000000"/>
                          </a:solidFill>
                          <a:latin typeface="Times New Roman"/>
                          <a:ea typeface="Times New Roman"/>
                          <a:cs typeface="Times New Roman"/>
                          <a:sym typeface="Times New Roman"/>
                        </a:rPr>
                        <a:t>Communicate effectively on complex engineering activities with the engineering community and with society at large, such as, being able to comprehend and write effective reports and design documentation, make effective presentations, and give and receive clear instructions.</a:t>
                      </a:r>
                      <a:endParaRPr/>
                    </a:p>
                  </a:txBody>
                  <a:tcPr marT="9525" marB="0" marR="9525" marL="95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PO12: Life-long learning::</a:t>
                      </a:r>
                      <a:endParaRPr/>
                    </a:p>
                    <a:p>
                      <a:pPr indent="0" lvl="0" marL="0" marR="0" rtl="0" algn="l">
                        <a:lnSpc>
                          <a:spcPct val="100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Recognize the need for, and have the preparation and ability to engage in independent and life- long learning in the broadest context of technological change</a:t>
                      </a:r>
                      <a:r>
                        <a:rPr b="1" i="0" lang="en-US" sz="1800" u="none">
                          <a:solidFill>
                            <a:srgbClr val="000000"/>
                          </a:solidFill>
                          <a:latin typeface="Times New Roman"/>
                          <a:ea typeface="Times New Roman"/>
                          <a:cs typeface="Times New Roman"/>
                          <a:sym typeface="Times New Roman"/>
                        </a:rPr>
                        <a:t>.</a:t>
                      </a:r>
                      <a:endParaRPr/>
                    </a:p>
                  </a:txBody>
                  <a:tcPr marT="9525" marB="0" marR="9525" marL="95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pic>
        <p:nvPicPr>
          <p:cNvPr id="228" name="Google Shape;228;p18"/>
          <p:cNvPicPr preferRelativeResize="0"/>
          <p:nvPr/>
        </p:nvPicPr>
        <p:blipFill rotWithShape="1">
          <a:blip r:embed="rId3">
            <a:alphaModFix/>
          </a:blip>
          <a:srcRect b="0" l="0" r="0" t="0"/>
          <a:stretch/>
        </p:blipFill>
        <p:spPr>
          <a:xfrm>
            <a:off x="9893300" y="142875"/>
            <a:ext cx="2068512" cy="546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9"/>
          <p:cNvSpPr txBox="1"/>
          <p:nvPr>
            <p:ph type="title"/>
          </p:nvPr>
        </p:nvSpPr>
        <p:spPr>
          <a:xfrm>
            <a:off x="609600" y="500062"/>
            <a:ext cx="11074400" cy="7143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1" i="0" lang="en-US" sz="4000" u="sng">
                <a:solidFill>
                  <a:schemeClr val="dk1"/>
                </a:solidFill>
                <a:latin typeface="Calibri"/>
                <a:ea typeface="Calibri"/>
                <a:cs typeface="Calibri"/>
                <a:sym typeface="Calibri"/>
              </a:rPr>
              <a:t>MOOC Certification:</a:t>
            </a:r>
            <a:endParaRPr/>
          </a:p>
        </p:txBody>
      </p:sp>
      <p:graphicFrame>
        <p:nvGraphicFramePr>
          <p:cNvPr id="234" name="Google Shape;234;p19"/>
          <p:cNvGraphicFramePr/>
          <p:nvPr/>
        </p:nvGraphicFramePr>
        <p:xfrm>
          <a:off x="381000" y="1500187"/>
          <a:ext cx="3000000" cy="3000000"/>
        </p:xfrm>
        <a:graphic>
          <a:graphicData uri="http://schemas.openxmlformats.org/drawingml/2006/table">
            <a:tbl>
              <a:tblPr>
                <a:noFill/>
                <a:tableStyleId>{59C86D35-E125-4A1D-B581-A6F43B59E22F}</a:tableStyleId>
              </a:tblPr>
              <a:tblGrid>
                <a:gridCol w="2271700"/>
                <a:gridCol w="2271700"/>
                <a:gridCol w="2684450"/>
                <a:gridCol w="1773225"/>
                <a:gridCol w="2357425"/>
              </a:tblGrid>
              <a:tr h="2193925">
                <a:tc>
                  <a:txBody>
                    <a:bodyPr/>
                    <a:lstStyle/>
                    <a:p>
                      <a:pPr indent="0" lvl="0" marL="288925" marR="0" rtl="0" algn="l">
                        <a:lnSpc>
                          <a:spcPct val="100000"/>
                        </a:lnSpc>
                        <a:spcBef>
                          <a:spcPts val="0"/>
                        </a:spcBef>
                        <a:spcAft>
                          <a:spcPts val="0"/>
                        </a:spcAft>
                        <a:buClr>
                          <a:srgbClr val="0D0D0D"/>
                        </a:buClr>
                        <a:buSzPts val="2400"/>
                        <a:buFont typeface="Times New Roman"/>
                        <a:buNone/>
                      </a:pPr>
                      <a:r>
                        <a:rPr b="1" i="0" lang="en-US" sz="2400" u="none">
                          <a:solidFill>
                            <a:srgbClr val="0D0D0D"/>
                          </a:solidFill>
                          <a:latin typeface="Times New Roman"/>
                          <a:ea typeface="Times New Roman"/>
                          <a:cs typeface="Times New Roman"/>
                          <a:sym typeface="Times New Roman"/>
                        </a:rPr>
                        <a:t>Academic Task</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8EB4E3"/>
                    </a:solidFill>
                  </a:tcPr>
                </a:tc>
                <a:tc>
                  <a:txBody>
                    <a:bodyPr/>
                    <a:lstStyle/>
                    <a:p>
                      <a:pPr indent="0" lvl="0" marL="39687" marR="0" rtl="0" algn="l">
                        <a:lnSpc>
                          <a:spcPct val="100000"/>
                        </a:lnSpc>
                        <a:spcBef>
                          <a:spcPts val="0"/>
                        </a:spcBef>
                        <a:spcAft>
                          <a:spcPts val="0"/>
                        </a:spcAft>
                        <a:buClr>
                          <a:srgbClr val="0D0D0D"/>
                        </a:buClr>
                        <a:buSzPts val="2400"/>
                        <a:buFont typeface="Times New Roman"/>
                        <a:buNone/>
                      </a:pPr>
                      <a:r>
                        <a:rPr b="1" i="0" lang="en-US" sz="2400" u="none">
                          <a:solidFill>
                            <a:srgbClr val="0D0D0D"/>
                          </a:solidFill>
                          <a:latin typeface="Times New Roman"/>
                          <a:ea typeface="Times New Roman"/>
                          <a:cs typeface="Times New Roman"/>
                          <a:sym typeface="Times New Roman"/>
                        </a:rPr>
                        <a:t>Name Of Certification/ Online Course/Test/ Competition mapped</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8EB4E3"/>
                    </a:solidFill>
                  </a:tcPr>
                </a:tc>
                <a:tc>
                  <a:txBody>
                    <a:bodyPr/>
                    <a:lstStyle/>
                    <a:p>
                      <a:pPr indent="0" lvl="0" marL="711200" marR="0" rtl="0" algn="l">
                        <a:lnSpc>
                          <a:spcPct val="100000"/>
                        </a:lnSpc>
                        <a:spcBef>
                          <a:spcPts val="0"/>
                        </a:spcBef>
                        <a:spcAft>
                          <a:spcPts val="0"/>
                        </a:spcAft>
                        <a:buClr>
                          <a:srgbClr val="0D0D0D"/>
                        </a:buClr>
                        <a:buSzPts val="2400"/>
                        <a:buFont typeface="Times New Roman"/>
                        <a:buNone/>
                      </a:pPr>
                      <a:r>
                        <a:rPr b="1" i="0" lang="en-US" sz="2400" u="none">
                          <a:solidFill>
                            <a:srgbClr val="0D0D0D"/>
                          </a:solidFill>
                          <a:latin typeface="Times New Roman"/>
                          <a:ea typeface="Times New Roman"/>
                          <a:cs typeface="Times New Roman"/>
                          <a:sym typeface="Times New Roman"/>
                        </a:rPr>
                        <a:t>Link of the Course</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8EB4E3"/>
                    </a:solidFill>
                  </a:tcPr>
                </a:tc>
                <a:tc>
                  <a:txBody>
                    <a:bodyPr/>
                    <a:lstStyle/>
                    <a:p>
                      <a:pPr indent="0" lvl="0" marL="711200" marR="0" rtl="0" algn="l">
                        <a:lnSpc>
                          <a:spcPct val="100000"/>
                        </a:lnSpc>
                        <a:spcBef>
                          <a:spcPts val="0"/>
                        </a:spcBef>
                        <a:spcAft>
                          <a:spcPts val="0"/>
                        </a:spcAft>
                        <a:buClr>
                          <a:srgbClr val="0D0D0D"/>
                        </a:buClr>
                        <a:buSzPts val="2400"/>
                        <a:buFont typeface="Times New Roman"/>
                        <a:buNone/>
                      </a:pPr>
                      <a:r>
                        <a:rPr b="1" i="0" lang="en-US" sz="2400" u="none">
                          <a:solidFill>
                            <a:srgbClr val="0D0D0D"/>
                          </a:solidFill>
                          <a:latin typeface="Times New Roman"/>
                          <a:ea typeface="Times New Roman"/>
                          <a:cs typeface="Times New Roman"/>
                          <a:sym typeface="Times New Roman"/>
                        </a:rPr>
                        <a:t>Type</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8EB4E3"/>
                    </a:solidFill>
                  </a:tcPr>
                </a:tc>
                <a:tc>
                  <a:txBody>
                    <a:bodyPr/>
                    <a:lstStyle/>
                    <a:p>
                      <a:pPr indent="0" lvl="0" marL="657225" marR="0" rtl="0" algn="l">
                        <a:lnSpc>
                          <a:spcPct val="100000"/>
                        </a:lnSpc>
                        <a:spcBef>
                          <a:spcPts val="0"/>
                        </a:spcBef>
                        <a:spcAft>
                          <a:spcPts val="0"/>
                        </a:spcAft>
                        <a:buClr>
                          <a:srgbClr val="0D0D0D"/>
                        </a:buClr>
                        <a:buSzPts val="2400"/>
                        <a:buFont typeface="Times New Roman"/>
                        <a:buNone/>
                      </a:pPr>
                      <a:r>
                        <a:rPr b="1" i="0" lang="en-US" sz="2400" u="none">
                          <a:solidFill>
                            <a:srgbClr val="0D0D0D"/>
                          </a:solidFill>
                          <a:latin typeface="Times New Roman"/>
                          <a:ea typeface="Times New Roman"/>
                          <a:cs typeface="Times New Roman"/>
                          <a:sym typeface="Times New Roman"/>
                        </a:rPr>
                        <a:t>Offered By Organization</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8EB4E3"/>
                    </a:solidFill>
                  </a:tcPr>
                </a:tc>
              </a:tr>
              <a:tr h="2749550">
                <a:tc>
                  <a:txBody>
                    <a:bodyPr/>
                    <a:lstStyle/>
                    <a:p>
                      <a:pPr indent="0" lvl="0" marL="39687" marR="0" rtl="0" algn="l">
                        <a:lnSpc>
                          <a:spcPct val="100000"/>
                        </a:lnSpc>
                        <a:spcBef>
                          <a:spcPts val="0"/>
                        </a:spcBef>
                        <a:spcAft>
                          <a:spcPts val="0"/>
                        </a:spcAft>
                        <a:buClr>
                          <a:srgbClr val="0D0D0D"/>
                        </a:buClr>
                        <a:buSzPts val="2400"/>
                        <a:buFont typeface="Times New Roman"/>
                        <a:buNone/>
                      </a:pPr>
                      <a:r>
                        <a:rPr b="1" i="0" lang="en-US" sz="2400" u="none">
                          <a:solidFill>
                            <a:srgbClr val="0D0D0D"/>
                          </a:solidFill>
                          <a:latin typeface="Times New Roman"/>
                          <a:ea typeface="Times New Roman"/>
                          <a:cs typeface="Times New Roman"/>
                          <a:sym typeface="Times New Roman"/>
                        </a:rPr>
                        <a:t>Assignment</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23812" marR="0" rtl="0" algn="l">
                        <a:lnSpc>
                          <a:spcPct val="100000"/>
                        </a:lnSpc>
                        <a:spcBef>
                          <a:spcPts val="0"/>
                        </a:spcBef>
                        <a:spcAft>
                          <a:spcPts val="0"/>
                        </a:spcAft>
                        <a:buClr>
                          <a:srgbClr val="0D0D0D"/>
                        </a:buClr>
                        <a:buSzPts val="2400"/>
                        <a:buFont typeface="Times New Roman"/>
                        <a:buNone/>
                      </a:pPr>
                      <a:r>
                        <a:rPr b="1" i="0" lang="en-US" sz="2400" u="none">
                          <a:solidFill>
                            <a:srgbClr val="0D0D0D"/>
                          </a:solidFill>
                          <a:latin typeface="Times New Roman"/>
                          <a:ea typeface="Times New Roman"/>
                          <a:cs typeface="Times New Roman"/>
                          <a:sym typeface="Times New Roman"/>
                        </a:rPr>
                        <a:t>Technical English </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25400" marR="0" rtl="0" algn="l">
                        <a:lnSpc>
                          <a:spcPct val="100000"/>
                        </a:lnSpc>
                        <a:spcBef>
                          <a:spcPts val="0"/>
                        </a:spcBef>
                        <a:spcAft>
                          <a:spcPts val="0"/>
                        </a:spcAft>
                        <a:buClr>
                          <a:srgbClr val="0D0D0D"/>
                        </a:buClr>
                        <a:buSzPts val="2400"/>
                        <a:buFont typeface="Times New Roman"/>
                        <a:buNone/>
                      </a:pPr>
                      <a:r>
                        <a:rPr b="1" i="0" lang="en-US" sz="2400" u="none">
                          <a:solidFill>
                            <a:srgbClr val="0D0D0D"/>
                          </a:solidFill>
                          <a:latin typeface="Times New Roman"/>
                          <a:ea typeface="Times New Roman"/>
                          <a:cs typeface="Times New Roman"/>
                          <a:sym typeface="Times New Roman"/>
                        </a:rPr>
                        <a:t>https://elearn.nptel.ac.in/shop/nptel/english-language-for-competitive-exams/?v=c86ee0d9d7ed)</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25400" marR="0" rtl="0" algn="l">
                        <a:lnSpc>
                          <a:spcPct val="100000"/>
                        </a:lnSpc>
                        <a:spcBef>
                          <a:spcPts val="0"/>
                        </a:spcBef>
                        <a:spcAft>
                          <a:spcPts val="0"/>
                        </a:spcAft>
                        <a:buClr>
                          <a:srgbClr val="0D0D0D"/>
                        </a:buClr>
                        <a:buSzPts val="2400"/>
                        <a:buFont typeface="Times New Roman"/>
                        <a:buNone/>
                      </a:pPr>
                      <a:r>
                        <a:rPr b="1" i="0" lang="en-US" sz="2400" u="none">
                          <a:solidFill>
                            <a:srgbClr val="0D0D0D"/>
                          </a:solidFill>
                          <a:latin typeface="Times New Roman"/>
                          <a:ea typeface="Times New Roman"/>
                          <a:cs typeface="Times New Roman"/>
                          <a:sym typeface="Times New Roman"/>
                        </a:rPr>
                        <a:t>Test/</a:t>
                      </a:r>
                      <a:endParaRPr/>
                    </a:p>
                    <a:p>
                      <a:pPr indent="0" lvl="0" marL="25400" marR="0" rtl="0" algn="l">
                        <a:lnSpc>
                          <a:spcPct val="100000"/>
                        </a:lnSpc>
                        <a:spcBef>
                          <a:spcPts val="100"/>
                        </a:spcBef>
                        <a:spcAft>
                          <a:spcPts val="0"/>
                        </a:spcAft>
                        <a:buClr>
                          <a:srgbClr val="0D0D0D"/>
                        </a:buClr>
                        <a:buSzPts val="2400"/>
                        <a:buFont typeface="Times New Roman"/>
                        <a:buNone/>
                      </a:pPr>
                      <a:r>
                        <a:rPr b="1" i="0" lang="en-US" sz="2400" u="none">
                          <a:solidFill>
                            <a:srgbClr val="0D0D0D"/>
                          </a:solidFill>
                          <a:latin typeface="Times New Roman"/>
                          <a:ea typeface="Times New Roman"/>
                          <a:cs typeface="Times New Roman"/>
                          <a:sym typeface="Times New Roman"/>
                        </a:rPr>
                        <a:t>Examination</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23812" marR="0" rtl="0" algn="l">
                        <a:lnSpc>
                          <a:spcPct val="100000"/>
                        </a:lnSpc>
                        <a:spcBef>
                          <a:spcPts val="0"/>
                        </a:spcBef>
                        <a:spcAft>
                          <a:spcPts val="0"/>
                        </a:spcAft>
                        <a:buClr>
                          <a:srgbClr val="0D0D0D"/>
                        </a:buClr>
                        <a:buSzPts val="2400"/>
                        <a:buFont typeface="Times New Roman"/>
                        <a:buNone/>
                      </a:pPr>
                      <a:r>
                        <a:rPr b="1" i="0" lang="en-US" sz="2400" u="none">
                          <a:solidFill>
                            <a:srgbClr val="0D0D0D"/>
                          </a:solidFill>
                          <a:latin typeface="Times New Roman"/>
                          <a:ea typeface="Times New Roman"/>
                          <a:cs typeface="Times New Roman"/>
                          <a:sym typeface="Times New Roman"/>
                        </a:rPr>
                        <a:t>          NPTEL+ </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bl>
          </a:graphicData>
        </a:graphic>
      </p:graphicFrame>
      <p:pic>
        <p:nvPicPr>
          <p:cNvPr id="235" name="Google Shape;235;p19"/>
          <p:cNvPicPr preferRelativeResize="0"/>
          <p:nvPr/>
        </p:nvPicPr>
        <p:blipFill rotWithShape="1">
          <a:blip r:embed="rId3">
            <a:alphaModFix/>
          </a:blip>
          <a:srcRect b="0" l="0" r="0" t="0"/>
          <a:stretch/>
        </p:blipFill>
        <p:spPr>
          <a:xfrm>
            <a:off x="9893300" y="142875"/>
            <a:ext cx="2068512" cy="546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2819400" y="123825"/>
            <a:ext cx="5943600" cy="1028700"/>
          </a:xfrm>
          <a:prstGeom prst="rect">
            <a:avLst/>
          </a:prstGeom>
          <a:solidFill>
            <a:schemeClr val="lt1"/>
          </a:solidFill>
          <a:ln>
            <a:noFill/>
          </a:ln>
        </p:spPr>
        <p:txBody>
          <a:bodyPr anchorCtr="0" anchor="ctr" bIns="45700" lIns="91425" spcFirstLastPara="1" rIns="91425" wrap="square" tIns="12700">
            <a:spAutoFit/>
          </a:bodyPr>
          <a:lstStyle/>
          <a:p>
            <a:pPr indent="0" lvl="0" marL="12700" rtl="0" algn="ctr">
              <a:lnSpc>
                <a:spcPct val="100000"/>
              </a:lnSpc>
              <a:spcBef>
                <a:spcPts val="0"/>
              </a:spcBef>
              <a:spcAft>
                <a:spcPts val="0"/>
              </a:spcAft>
              <a:buClr>
                <a:schemeClr val="dk1"/>
              </a:buClr>
              <a:buSzPts val="6600"/>
              <a:buFont typeface="Book Antiqua"/>
              <a:buNone/>
            </a:pPr>
            <a:r>
              <a:rPr b="1" i="0" lang="en-US" sz="6600" u="sng">
                <a:solidFill>
                  <a:schemeClr val="dk1"/>
                </a:solidFill>
                <a:latin typeface="Book Antiqua"/>
                <a:ea typeface="Book Antiqua"/>
                <a:cs typeface="Book Antiqua"/>
                <a:sym typeface="Book Antiqua"/>
              </a:rPr>
              <a:t>Objectives</a:t>
            </a:r>
            <a:endParaRPr/>
          </a:p>
        </p:txBody>
      </p:sp>
      <p:sp>
        <p:nvSpPr>
          <p:cNvPr id="98" name="Google Shape;98;p2"/>
          <p:cNvSpPr txBox="1"/>
          <p:nvPr/>
        </p:nvSpPr>
        <p:spPr>
          <a:xfrm>
            <a:off x="79375" y="1838325"/>
            <a:ext cx="11825287" cy="4451350"/>
          </a:xfrm>
          <a:prstGeom prst="rect">
            <a:avLst/>
          </a:prstGeom>
          <a:solidFill>
            <a:schemeClr val="lt1"/>
          </a:solidFill>
          <a:ln>
            <a:noFill/>
          </a:ln>
        </p:spPr>
        <p:txBody>
          <a:bodyPr anchorCtr="0" anchor="t" bIns="0" lIns="0" spcFirstLastPara="1" rIns="0" wrap="square" tIns="12050">
            <a:spAutoFit/>
          </a:bodyPr>
          <a:lstStyle/>
          <a:p>
            <a:pPr indent="-573087" lvl="0" marL="584200" marR="0" rtl="0" algn="just">
              <a:lnSpc>
                <a:spcPct val="150000"/>
              </a:lnSpc>
              <a:spcBef>
                <a:spcPts val="0"/>
              </a:spcBef>
              <a:spcAft>
                <a:spcPts val="0"/>
              </a:spcAft>
              <a:buClr>
                <a:schemeClr val="dk1"/>
              </a:buClr>
              <a:buSzPts val="3200"/>
              <a:buFont typeface="Noto Sans Symbols"/>
              <a:buChar char="❑"/>
            </a:pPr>
            <a:r>
              <a:rPr b="1" i="0" lang="en-US" sz="3200" u="none" cap="none" strike="noStrike">
                <a:solidFill>
                  <a:schemeClr val="dk1"/>
                </a:solidFill>
                <a:latin typeface="Book Antiqua"/>
                <a:ea typeface="Book Antiqua"/>
                <a:cs typeface="Book Antiqua"/>
                <a:sym typeface="Book Antiqua"/>
              </a:rPr>
              <a:t>To acquaint students with the topics that are common in placement tests.</a:t>
            </a:r>
            <a:endParaRPr/>
          </a:p>
          <a:p>
            <a:pPr indent="-573087" lvl="0" marL="584200" marR="0" rtl="0" algn="just">
              <a:lnSpc>
                <a:spcPct val="150000"/>
              </a:lnSpc>
              <a:spcBef>
                <a:spcPts val="100"/>
              </a:spcBef>
              <a:spcAft>
                <a:spcPts val="0"/>
              </a:spcAft>
              <a:buClr>
                <a:schemeClr val="dk1"/>
              </a:buClr>
              <a:buSzPts val="3200"/>
              <a:buFont typeface="Noto Sans Symbols"/>
              <a:buChar char="❑"/>
            </a:pPr>
            <a:r>
              <a:rPr b="1" i="0" lang="en-US" sz="3200" u="none" cap="none" strike="noStrike">
                <a:solidFill>
                  <a:schemeClr val="dk1"/>
                </a:solidFill>
                <a:latin typeface="Book Antiqua"/>
                <a:ea typeface="Book Antiqua"/>
                <a:cs typeface="Book Antiqua"/>
                <a:sym typeface="Book Antiqua"/>
              </a:rPr>
              <a:t>To build the speed of solving the verbal ability section in the same.</a:t>
            </a:r>
            <a:endParaRPr/>
          </a:p>
          <a:p>
            <a:pPr indent="-573087" lvl="0" marL="584200" marR="0" rtl="0" algn="just">
              <a:lnSpc>
                <a:spcPct val="100000"/>
              </a:lnSpc>
              <a:spcBef>
                <a:spcPts val="1900"/>
              </a:spcBef>
              <a:spcAft>
                <a:spcPts val="0"/>
              </a:spcAft>
              <a:buClr>
                <a:schemeClr val="dk1"/>
              </a:buClr>
              <a:buSzPts val="3200"/>
              <a:buFont typeface="Noto Sans Symbols"/>
              <a:buChar char="❑"/>
            </a:pPr>
            <a:r>
              <a:rPr b="1" i="0" lang="en-US" sz="3200" u="none" cap="none" strike="noStrike">
                <a:solidFill>
                  <a:schemeClr val="dk1"/>
                </a:solidFill>
                <a:latin typeface="Book Antiqua"/>
                <a:ea typeface="Book Antiqua"/>
                <a:cs typeface="Book Antiqua"/>
                <a:sym typeface="Book Antiqua"/>
              </a:rPr>
              <a:t>To make the students placement ready.</a:t>
            </a:r>
            <a:endParaRPr/>
          </a:p>
          <a:p>
            <a:pPr indent="-573087" lvl="0" marL="584200" marR="0" rtl="0" algn="just">
              <a:lnSpc>
                <a:spcPct val="100000"/>
              </a:lnSpc>
              <a:spcBef>
                <a:spcPts val="1900"/>
              </a:spcBef>
              <a:spcAft>
                <a:spcPts val="0"/>
              </a:spcAft>
              <a:buClr>
                <a:schemeClr val="dk1"/>
              </a:buClr>
              <a:buSzPts val="3200"/>
              <a:buFont typeface="Noto Sans Symbols"/>
              <a:buChar char="❑"/>
            </a:pPr>
            <a:r>
              <a:rPr b="1" i="0" lang="en-US" sz="3200" u="none" cap="none" strike="noStrike">
                <a:solidFill>
                  <a:schemeClr val="dk1"/>
                </a:solidFill>
                <a:latin typeface="Book Antiqua"/>
                <a:ea typeface="Book Antiqua"/>
                <a:cs typeface="Book Antiqua"/>
                <a:sym typeface="Book Antiqua"/>
              </a:rPr>
              <a:t>To enhance skills by building confidence.</a:t>
            </a:r>
            <a:endParaRPr/>
          </a:p>
        </p:txBody>
      </p:sp>
      <p:pic>
        <p:nvPicPr>
          <p:cNvPr id="99" name="Google Shape;99;p2"/>
          <p:cNvPicPr preferRelativeResize="0"/>
          <p:nvPr/>
        </p:nvPicPr>
        <p:blipFill rotWithShape="1">
          <a:blip r:embed="rId3">
            <a:alphaModFix/>
          </a:blip>
          <a:srcRect b="0" l="0" r="0" t="0"/>
          <a:stretch/>
        </p:blipFill>
        <p:spPr>
          <a:xfrm>
            <a:off x="9893300" y="255587"/>
            <a:ext cx="2068512" cy="546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0"/>
          <p:cNvSpPr txBox="1"/>
          <p:nvPr>
            <p:ph type="title"/>
          </p:nvPr>
        </p:nvSpPr>
        <p:spPr>
          <a:xfrm>
            <a:off x="812800" y="228600"/>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700"/>
              <a:buFont typeface="Times New Roman"/>
              <a:buNone/>
            </a:pPr>
            <a:r>
              <a:rPr b="1" i="0" lang="en-US" sz="2700" u="none">
                <a:solidFill>
                  <a:schemeClr val="dk1"/>
                </a:solidFill>
                <a:latin typeface="Times New Roman"/>
                <a:ea typeface="Times New Roman"/>
                <a:cs typeface="Times New Roman"/>
                <a:sym typeface="Times New Roman"/>
              </a:rPr>
              <a:t>Star Course-Selection Criteria</a:t>
            </a:r>
            <a:br>
              <a:rPr b="1" i="0" lang="en-US" sz="2700" u="none">
                <a:solidFill>
                  <a:schemeClr val="dk1"/>
                </a:solidFill>
                <a:latin typeface="Times New Roman"/>
                <a:ea typeface="Times New Roman"/>
                <a:cs typeface="Times New Roman"/>
                <a:sym typeface="Times New Roman"/>
              </a:rPr>
            </a:br>
            <a:endParaRPr/>
          </a:p>
        </p:txBody>
      </p:sp>
      <p:sp>
        <p:nvSpPr>
          <p:cNvPr id="241" name="Google Shape;241;p20"/>
          <p:cNvSpPr txBox="1"/>
          <p:nvPr>
            <p:ph idx="1" type="body"/>
          </p:nvPr>
        </p:nvSpPr>
        <p:spPr>
          <a:xfrm>
            <a:off x="762000" y="1041400"/>
            <a:ext cx="10972800" cy="116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•Course focuses on developing professional communication skills enriching students to crack various career pathways. </a:t>
            </a:r>
            <a:endParaRPr/>
          </a:p>
          <a:p>
            <a:pPr indent="0" lvl="0" marL="0" marR="0" rtl="0" algn="l">
              <a:lnSpc>
                <a:spcPct val="100000"/>
              </a:lnSpc>
              <a:spcBef>
                <a:spcPts val="400"/>
              </a:spcBef>
              <a:spcAft>
                <a:spcPts val="0"/>
              </a:spcAft>
              <a:buClr>
                <a:schemeClr val="dk1"/>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•This course also helps students to enhance their speaking and comprehension skills in terms of writing as well.</a:t>
            </a:r>
            <a:endParaRPr/>
          </a:p>
          <a:p>
            <a:pPr indent="0" lvl="0" marL="0" marR="0" rtl="0" algn="l">
              <a:lnSpc>
                <a:spcPct val="100000"/>
              </a:lnSpc>
              <a:spcBef>
                <a:spcPts val="400"/>
              </a:spcBef>
              <a:spcAft>
                <a:spcPts val="0"/>
              </a:spcAft>
              <a:buClr>
                <a:schemeClr val="dk1"/>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•This course makes students ready to speak fluently and understand others clearly.                                                                                                                                                 •This course focuses on even executing their every idea in terms of language well to put across their views clearly.</a:t>
            </a:r>
            <a:endParaRPr/>
          </a:p>
        </p:txBody>
      </p:sp>
      <p:sp>
        <p:nvSpPr>
          <p:cNvPr id="242" name="Google Shape;242;p20"/>
          <p:cNvSpPr txBox="1"/>
          <p:nvPr/>
        </p:nvSpPr>
        <p:spPr>
          <a:xfrm>
            <a:off x="479425" y="3413125"/>
            <a:ext cx="10972800" cy="1143000"/>
          </a:xfrm>
          <a:prstGeom prst="rect">
            <a:avLst/>
          </a:prstGeom>
          <a:noFill/>
          <a:ln>
            <a:noFill/>
          </a:ln>
        </p:spPr>
        <p:txBody>
          <a:bodyPr anchorCtr="0" anchor="ctr" bIns="54400" lIns="108825" spcFirstLastPara="1" rIns="108825" wrap="square" tIns="54400">
            <a:noAutofit/>
          </a:bodyPr>
          <a:lstStyle/>
          <a:p>
            <a:pPr indent="0" lvl="0" marL="0" marR="0" rtl="0" algn="ctr">
              <a:lnSpc>
                <a:spcPct val="100000"/>
              </a:lnSpc>
              <a:spcBef>
                <a:spcPts val="0"/>
              </a:spcBef>
              <a:spcAft>
                <a:spcPts val="0"/>
              </a:spcAft>
              <a:buClr>
                <a:schemeClr val="dk1"/>
              </a:buClr>
              <a:buSzPts val="2700"/>
              <a:buFont typeface="Times New Roman"/>
              <a:buNone/>
            </a:pPr>
            <a:r>
              <a:rPr b="1" i="0" lang="en-US" sz="2700" u="none" cap="none" strike="noStrike">
                <a:solidFill>
                  <a:schemeClr val="dk1"/>
                </a:solidFill>
                <a:latin typeface="Times New Roman"/>
                <a:ea typeface="Times New Roman"/>
                <a:cs typeface="Times New Roman"/>
                <a:sym typeface="Times New Roman"/>
              </a:rPr>
              <a:t>Pedagogical Initiatives</a:t>
            </a:r>
            <a:br>
              <a:rPr b="1" i="0" lang="en-US" sz="2700" u="none" cap="none" strike="noStrike">
                <a:solidFill>
                  <a:schemeClr val="dk1"/>
                </a:solidFill>
                <a:latin typeface="Times New Roman"/>
                <a:ea typeface="Times New Roman"/>
                <a:cs typeface="Times New Roman"/>
                <a:sym typeface="Times New Roman"/>
              </a:rPr>
            </a:br>
            <a:endParaRPr/>
          </a:p>
        </p:txBody>
      </p:sp>
      <p:sp>
        <p:nvSpPr>
          <p:cNvPr id="243" name="Google Shape;243;p20"/>
          <p:cNvSpPr txBox="1"/>
          <p:nvPr/>
        </p:nvSpPr>
        <p:spPr>
          <a:xfrm>
            <a:off x="893762" y="4826000"/>
            <a:ext cx="10160000" cy="1600200"/>
          </a:xfrm>
          <a:prstGeom prst="rect">
            <a:avLst/>
          </a:prstGeom>
          <a:noFill/>
          <a:ln>
            <a:noFill/>
          </a:ln>
        </p:spPr>
        <p:txBody>
          <a:bodyPr anchorCtr="0" anchor="t" bIns="30475" lIns="60950" spcFirstLastPara="1" rIns="60950" wrap="square" tIns="30475">
            <a:spAutoFit/>
          </a:bodyPr>
          <a:lstStyle/>
          <a:p>
            <a:pPr indent="-303212" lvl="0" marL="303212"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To enhance communication skills: students will participate in different implementation strategy during practical classes throughout the session. </a:t>
            </a:r>
            <a:endParaRPr/>
          </a:p>
          <a:p>
            <a:pPr indent="-303212" lvl="0" marL="303212"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Monthly online doubt clearing session will be provided to improve the result. </a:t>
            </a:r>
            <a:endParaRPr/>
          </a:p>
          <a:p>
            <a:pPr indent="-303212" lvl="0" marL="303212"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Individual presentation, group discussion, debate and role play  will be offered to enhance communication skills.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1"/>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graphicFrame>
        <p:nvGraphicFramePr>
          <p:cNvPr id="249" name="Google Shape;249;p21"/>
          <p:cNvGraphicFramePr/>
          <p:nvPr/>
        </p:nvGraphicFramePr>
        <p:xfrm>
          <a:off x="452437" y="285750"/>
          <a:ext cx="3000000" cy="3000000"/>
        </p:xfrm>
        <a:graphic>
          <a:graphicData uri="http://schemas.openxmlformats.org/drawingml/2006/table">
            <a:tbl>
              <a:tblPr>
                <a:noFill/>
                <a:tableStyleId>{59C86D35-E125-4A1D-B581-A6F43B59E22F}</a:tableStyleId>
              </a:tblPr>
              <a:tblGrid>
                <a:gridCol w="1566850"/>
                <a:gridCol w="9791700"/>
              </a:tblGrid>
              <a:tr h="587375">
                <a:tc>
                  <a:txBody>
                    <a:bodyPr/>
                    <a:lstStyle/>
                    <a:p>
                      <a:pPr indent="0" lvl="0" marL="0" marR="0" rtl="0" algn="just">
                        <a:lnSpc>
                          <a:spcPct val="107000"/>
                        </a:lnSpc>
                        <a:spcBef>
                          <a:spcPts val="0"/>
                        </a:spcBef>
                        <a:spcAft>
                          <a:spcPts val="0"/>
                        </a:spcAft>
                        <a:buClr>
                          <a:srgbClr val="FFFFFF"/>
                        </a:buClr>
                        <a:buSzPts val="1800"/>
                        <a:buFont typeface="Times New Roman"/>
                        <a:buNone/>
                      </a:pPr>
                      <a:r>
                        <a:rPr b="1" i="0" lang="en-US" sz="1800" u="none">
                          <a:solidFill>
                            <a:srgbClr val="FFFFFF"/>
                          </a:solidFill>
                          <a:latin typeface="Times New Roman"/>
                          <a:ea typeface="Times New Roman"/>
                          <a:cs typeface="Times New Roman"/>
                          <a:sym typeface="Times New Roman"/>
                        </a:rPr>
                        <a:t>Topic: Activities</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just">
                        <a:lnSpc>
                          <a:spcPct val="107000"/>
                        </a:lnSpc>
                        <a:spcBef>
                          <a:spcPts val="0"/>
                        </a:spcBef>
                        <a:spcAft>
                          <a:spcPts val="0"/>
                        </a:spcAft>
                        <a:buClr>
                          <a:srgbClr val="FFFFFF"/>
                        </a:buClr>
                        <a:buSzPts val="1800"/>
                        <a:buFont typeface="Times New Roman"/>
                        <a:buNone/>
                      </a:pPr>
                      <a:r>
                        <a:rPr b="1" i="0" lang="en-US" sz="1800" u="none">
                          <a:solidFill>
                            <a:srgbClr val="FFFFFF"/>
                          </a:solidFill>
                          <a:latin typeface="Times New Roman"/>
                          <a:ea typeface="Times New Roman"/>
                          <a:cs typeface="Times New Roman"/>
                          <a:sym typeface="Times New Roman"/>
                        </a:rPr>
                        <a:t>Details of the planned execution strategies</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2371725">
                <a:tc>
                  <a:txBody>
                    <a:bodyPr/>
                    <a:lstStyle/>
                    <a:p>
                      <a:pPr indent="0" lvl="0" marL="0" marR="0" rtl="0" algn="l">
                        <a:lnSpc>
                          <a:spcPct val="107000"/>
                        </a:lnSpc>
                        <a:spcBef>
                          <a:spcPts val="0"/>
                        </a:spcBef>
                        <a:spcAft>
                          <a:spcPts val="0"/>
                        </a:spcAft>
                        <a:buClr>
                          <a:srgbClr val="000000"/>
                        </a:buClr>
                        <a:buSzPts val="1600"/>
                        <a:buFont typeface="Times New Roman"/>
                        <a:buNone/>
                      </a:pPr>
                      <a:r>
                        <a:rPr b="0" i="0" lang="en-US" sz="1600" u="none">
                          <a:solidFill>
                            <a:srgbClr val="000000"/>
                          </a:solidFill>
                          <a:latin typeface="Times New Roman"/>
                          <a:ea typeface="Times New Roman"/>
                          <a:cs typeface="Times New Roman"/>
                          <a:sym typeface="Times New Roman"/>
                        </a:rPr>
                        <a:t>SV Agreement Charades Game</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7000"/>
                        </a:lnSpc>
                        <a:spcBef>
                          <a:spcPts val="0"/>
                        </a:spcBef>
                        <a:spcAft>
                          <a:spcPts val="0"/>
                        </a:spcAft>
                        <a:buClr>
                          <a:srgbClr val="000000"/>
                        </a:buClr>
                        <a:buSzPts val="1600"/>
                        <a:buFont typeface="Times New Roman"/>
                        <a:buNone/>
                      </a:pPr>
                      <a:r>
                        <a:rPr b="1" i="0" lang="en-US" sz="1600" u="none">
                          <a:solidFill>
                            <a:srgbClr val="000000"/>
                          </a:solidFill>
                          <a:latin typeface="Times New Roman"/>
                          <a:ea typeface="Times New Roman"/>
                          <a:cs typeface="Times New Roman"/>
                          <a:sym typeface="Times New Roman"/>
                        </a:rPr>
                        <a:t>Step 1:</a:t>
                      </a:r>
                      <a:r>
                        <a:rPr b="0" i="0" lang="en-US" sz="1600" u="none">
                          <a:solidFill>
                            <a:srgbClr val="000000"/>
                          </a:solidFill>
                          <a:latin typeface="Times New Roman"/>
                          <a:ea typeface="Times New Roman"/>
                          <a:cs typeface="Times New Roman"/>
                          <a:sym typeface="Times New Roman"/>
                        </a:rPr>
                        <a:t> Divide the class into two teams.</a:t>
                      </a:r>
                      <a:endParaRPr b="0" i="0" sz="1600" u="none">
                        <a:solidFill>
                          <a:srgbClr val="000000"/>
                        </a:solidFill>
                        <a:latin typeface="Calibri"/>
                        <a:ea typeface="Calibri"/>
                        <a:cs typeface="Calibri"/>
                        <a:sym typeface="Calibri"/>
                      </a:endParaRPr>
                    </a:p>
                    <a:p>
                      <a:pPr indent="0" lvl="0" marL="0" marR="0" rtl="0" algn="l">
                        <a:lnSpc>
                          <a:spcPct val="107000"/>
                        </a:lnSpc>
                        <a:spcBef>
                          <a:spcPts val="0"/>
                        </a:spcBef>
                        <a:spcAft>
                          <a:spcPts val="0"/>
                        </a:spcAft>
                        <a:buClr>
                          <a:srgbClr val="000000"/>
                        </a:buClr>
                        <a:buSzPts val="1600"/>
                        <a:buFont typeface="Times New Roman"/>
                        <a:buNone/>
                      </a:pPr>
                      <a:r>
                        <a:rPr b="1" i="0" lang="en-US" sz="1600" u="none">
                          <a:solidFill>
                            <a:srgbClr val="000000"/>
                          </a:solidFill>
                          <a:latin typeface="Times New Roman"/>
                          <a:ea typeface="Times New Roman"/>
                          <a:cs typeface="Times New Roman"/>
                          <a:sym typeface="Times New Roman"/>
                        </a:rPr>
                        <a:t>Step 2</a:t>
                      </a:r>
                      <a:r>
                        <a:rPr b="0" i="0" lang="en-US" sz="1600" u="none">
                          <a:solidFill>
                            <a:srgbClr val="000000"/>
                          </a:solidFill>
                          <a:latin typeface="Times New Roman"/>
                          <a:ea typeface="Times New Roman"/>
                          <a:cs typeface="Times New Roman"/>
                          <a:sym typeface="Times New Roman"/>
                        </a:rPr>
                        <a:t>. Write a sentence on the board with a subject-verb agreement error (e.g., "The team are going to the game.").</a:t>
                      </a:r>
                      <a:endParaRPr b="0" i="0" sz="1600" u="none">
                        <a:solidFill>
                          <a:srgbClr val="000000"/>
                        </a:solidFill>
                        <a:latin typeface="Calibri"/>
                        <a:ea typeface="Calibri"/>
                        <a:cs typeface="Calibri"/>
                        <a:sym typeface="Calibri"/>
                      </a:endParaRPr>
                    </a:p>
                    <a:p>
                      <a:pPr indent="0" lvl="0" marL="0" marR="0" rtl="0" algn="l">
                        <a:lnSpc>
                          <a:spcPct val="107000"/>
                        </a:lnSpc>
                        <a:spcBef>
                          <a:spcPts val="0"/>
                        </a:spcBef>
                        <a:spcAft>
                          <a:spcPts val="0"/>
                        </a:spcAft>
                        <a:buClr>
                          <a:srgbClr val="000000"/>
                        </a:buClr>
                        <a:buSzPts val="1600"/>
                        <a:buFont typeface="Times New Roman"/>
                        <a:buNone/>
                      </a:pPr>
                      <a:r>
                        <a:rPr b="1" i="0" lang="en-US" sz="1600" u="none">
                          <a:solidFill>
                            <a:srgbClr val="000000"/>
                          </a:solidFill>
                          <a:latin typeface="Times New Roman"/>
                          <a:ea typeface="Times New Roman"/>
                          <a:cs typeface="Times New Roman"/>
                          <a:sym typeface="Times New Roman"/>
                        </a:rPr>
                        <a:t>Step</a:t>
                      </a:r>
                      <a:r>
                        <a:rPr b="0" i="0" lang="en-US" sz="1600" u="none">
                          <a:solidFill>
                            <a:srgbClr val="000000"/>
                          </a:solidFill>
                          <a:latin typeface="Times New Roman"/>
                          <a:ea typeface="Times New Roman"/>
                          <a:cs typeface="Times New Roman"/>
                          <a:sym typeface="Times New Roman"/>
                        </a:rPr>
                        <a:t> </a:t>
                      </a:r>
                      <a:r>
                        <a:rPr b="1" i="0" lang="en-US" sz="1600" u="none">
                          <a:solidFill>
                            <a:srgbClr val="000000"/>
                          </a:solidFill>
                          <a:latin typeface="Times New Roman"/>
                          <a:ea typeface="Times New Roman"/>
                          <a:cs typeface="Times New Roman"/>
                          <a:sym typeface="Times New Roman"/>
                        </a:rPr>
                        <a:t>3</a:t>
                      </a:r>
                      <a:r>
                        <a:rPr b="0" i="0" lang="en-US" sz="1600" u="none">
                          <a:solidFill>
                            <a:srgbClr val="000000"/>
                          </a:solidFill>
                          <a:latin typeface="Times New Roman"/>
                          <a:ea typeface="Times New Roman"/>
                          <a:cs typeface="Times New Roman"/>
                          <a:sym typeface="Times New Roman"/>
                        </a:rPr>
                        <a:t>:Assign a student from Team A to act out the sentence without speaking.</a:t>
                      </a:r>
                      <a:endParaRPr b="0" i="0" sz="1600" u="none">
                        <a:solidFill>
                          <a:srgbClr val="000000"/>
                        </a:solidFill>
                        <a:latin typeface="Calibri"/>
                        <a:ea typeface="Calibri"/>
                        <a:cs typeface="Calibri"/>
                        <a:sym typeface="Calibri"/>
                      </a:endParaRPr>
                    </a:p>
                    <a:p>
                      <a:pPr indent="0" lvl="0" marL="0" marR="0" rtl="0" algn="l">
                        <a:lnSpc>
                          <a:spcPct val="107000"/>
                        </a:lnSpc>
                        <a:spcBef>
                          <a:spcPts val="0"/>
                        </a:spcBef>
                        <a:spcAft>
                          <a:spcPts val="0"/>
                        </a:spcAft>
                        <a:buClr>
                          <a:srgbClr val="000000"/>
                        </a:buClr>
                        <a:buSzPts val="1600"/>
                        <a:buFont typeface="Times New Roman"/>
                        <a:buNone/>
                      </a:pPr>
                      <a:r>
                        <a:rPr b="1" i="0" lang="en-US" sz="1600" u="none">
                          <a:solidFill>
                            <a:srgbClr val="000000"/>
                          </a:solidFill>
                          <a:latin typeface="Times New Roman"/>
                          <a:ea typeface="Times New Roman"/>
                          <a:cs typeface="Times New Roman"/>
                          <a:sym typeface="Times New Roman"/>
                        </a:rPr>
                        <a:t>Step</a:t>
                      </a:r>
                      <a:r>
                        <a:rPr b="0" i="0" lang="en-US" sz="1600" u="none">
                          <a:solidFill>
                            <a:srgbClr val="000000"/>
                          </a:solidFill>
                          <a:latin typeface="Times New Roman"/>
                          <a:ea typeface="Times New Roman"/>
                          <a:cs typeface="Times New Roman"/>
                          <a:sym typeface="Times New Roman"/>
                        </a:rPr>
                        <a:t> </a:t>
                      </a:r>
                      <a:r>
                        <a:rPr b="1" i="0" lang="en-US" sz="1600" u="none">
                          <a:solidFill>
                            <a:srgbClr val="000000"/>
                          </a:solidFill>
                          <a:latin typeface="Times New Roman"/>
                          <a:ea typeface="Times New Roman"/>
                          <a:cs typeface="Times New Roman"/>
                          <a:sym typeface="Times New Roman"/>
                        </a:rPr>
                        <a:t>4:</a:t>
                      </a:r>
                      <a:r>
                        <a:rPr b="0" i="0" lang="en-US" sz="1600" u="none">
                          <a:solidFill>
                            <a:srgbClr val="000000"/>
                          </a:solidFill>
                          <a:latin typeface="Times New Roman"/>
                          <a:ea typeface="Times New Roman"/>
                          <a:cs typeface="Times New Roman"/>
                          <a:sym typeface="Times New Roman"/>
                        </a:rPr>
                        <a:t>Team B has to guess the correct sentence with SV agreement (e.g., "The team is going to the game.").</a:t>
                      </a:r>
                      <a:endParaRPr b="0" i="0" sz="1600" u="none">
                        <a:solidFill>
                          <a:srgbClr val="000000"/>
                        </a:solidFill>
                        <a:latin typeface="Calibri"/>
                        <a:ea typeface="Calibri"/>
                        <a:cs typeface="Calibri"/>
                        <a:sym typeface="Calibri"/>
                      </a:endParaRPr>
                    </a:p>
                    <a:p>
                      <a:pPr indent="0" lvl="0" marL="0" marR="0" rtl="0" algn="l">
                        <a:lnSpc>
                          <a:spcPct val="107000"/>
                        </a:lnSpc>
                        <a:spcBef>
                          <a:spcPts val="0"/>
                        </a:spcBef>
                        <a:spcAft>
                          <a:spcPts val="0"/>
                        </a:spcAft>
                        <a:buClr>
                          <a:srgbClr val="000000"/>
                        </a:buClr>
                        <a:buSzPts val="1600"/>
                        <a:buFont typeface="Times New Roman"/>
                        <a:buNone/>
                      </a:pPr>
                      <a:r>
                        <a:rPr b="1" i="0" lang="en-US" sz="1600" u="none">
                          <a:solidFill>
                            <a:srgbClr val="000000"/>
                          </a:solidFill>
                          <a:latin typeface="Times New Roman"/>
                          <a:ea typeface="Times New Roman"/>
                          <a:cs typeface="Times New Roman"/>
                          <a:sym typeface="Times New Roman"/>
                        </a:rPr>
                        <a:t>Step 5:</a:t>
                      </a:r>
                      <a:r>
                        <a:rPr b="0" i="0" lang="en-US" sz="1600" u="none">
                          <a:solidFill>
                            <a:srgbClr val="000000"/>
                          </a:solidFill>
                          <a:latin typeface="Times New Roman"/>
                          <a:ea typeface="Times New Roman"/>
                          <a:cs typeface="Times New Roman"/>
                          <a:sym typeface="Times New Roman"/>
                        </a:rPr>
                        <a:t>If Team B guesses correctly, they earn a point.</a:t>
                      </a:r>
                      <a:endParaRPr b="0" i="0" sz="1600" u="none">
                        <a:solidFill>
                          <a:srgbClr val="000000"/>
                        </a:solidFill>
                        <a:latin typeface="Calibri"/>
                        <a:ea typeface="Calibri"/>
                        <a:cs typeface="Calibri"/>
                        <a:sym typeface="Calibri"/>
                      </a:endParaRPr>
                    </a:p>
                    <a:p>
                      <a:pPr indent="0" lvl="0" marL="0" marR="0" rtl="0" algn="l">
                        <a:lnSpc>
                          <a:spcPct val="107000"/>
                        </a:lnSpc>
                        <a:spcBef>
                          <a:spcPts val="0"/>
                        </a:spcBef>
                        <a:spcAft>
                          <a:spcPts val="0"/>
                        </a:spcAft>
                        <a:buClr>
                          <a:srgbClr val="000000"/>
                        </a:buClr>
                        <a:buSzPts val="1600"/>
                        <a:buFont typeface="Times New Roman"/>
                        <a:buNone/>
                      </a:pPr>
                      <a:r>
                        <a:rPr b="1" i="0" lang="en-US" sz="1600" u="none">
                          <a:solidFill>
                            <a:srgbClr val="000000"/>
                          </a:solidFill>
                          <a:latin typeface="Times New Roman"/>
                          <a:ea typeface="Times New Roman"/>
                          <a:cs typeface="Times New Roman"/>
                          <a:sym typeface="Times New Roman"/>
                        </a:rPr>
                        <a:t>Step 6:</a:t>
                      </a:r>
                      <a:r>
                        <a:rPr b="0" i="0" lang="en-US" sz="1600" u="none">
                          <a:solidFill>
                            <a:srgbClr val="000000"/>
                          </a:solidFill>
                          <a:latin typeface="Times New Roman"/>
                          <a:ea typeface="Times New Roman"/>
                          <a:cs typeface="Times New Roman"/>
                          <a:sym typeface="Times New Roman"/>
                        </a:rPr>
                        <a:t> Switch roles and repeat with a new sentence.</a:t>
                      </a:r>
                      <a:endParaRPr b="0" i="0" sz="1600" u="none">
                        <a:solidFill>
                          <a:srgbClr val="000000"/>
                        </a:solidFill>
                        <a:latin typeface="Calibri"/>
                        <a:ea typeface="Calibri"/>
                        <a:cs typeface="Calibri"/>
                        <a:sym typeface="Calibri"/>
                      </a:endParaRPr>
                    </a:p>
                    <a:p>
                      <a:pPr indent="0" lvl="0" marL="0" marR="0" rtl="0" algn="l">
                        <a:lnSpc>
                          <a:spcPct val="107000"/>
                        </a:lnSpc>
                        <a:spcBef>
                          <a:spcPts val="0"/>
                        </a:spcBef>
                        <a:spcAft>
                          <a:spcPts val="0"/>
                        </a:spcAft>
                        <a:buClr>
                          <a:srgbClr val="000000"/>
                        </a:buClr>
                        <a:buSzPts val="1600"/>
                        <a:buFont typeface="Times New Roman"/>
                        <a:buNone/>
                      </a:pPr>
                      <a:r>
                        <a:rPr b="1" i="0" lang="en-US" sz="1600" u="none">
                          <a:solidFill>
                            <a:srgbClr val="000000"/>
                          </a:solidFill>
                          <a:latin typeface="Times New Roman"/>
                          <a:ea typeface="Times New Roman"/>
                          <a:cs typeface="Times New Roman"/>
                          <a:sym typeface="Times New Roman"/>
                        </a:rPr>
                        <a:t>Step 7:</a:t>
                      </a:r>
                      <a:r>
                        <a:rPr b="0" i="0" lang="en-US" sz="1600" u="none">
                          <a:solidFill>
                            <a:srgbClr val="000000"/>
                          </a:solidFill>
                          <a:latin typeface="Times New Roman"/>
                          <a:ea typeface="Times New Roman"/>
                          <a:cs typeface="Times New Roman"/>
                          <a:sym typeface="Times New Roman"/>
                        </a:rPr>
                        <a:t> The team with the most points wins.</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1423975">
                <a:tc>
                  <a:txBody>
                    <a:bodyPr/>
                    <a:lstStyle/>
                    <a:p>
                      <a:pPr indent="0" lvl="0" marL="0" marR="0" rtl="0" algn="l">
                        <a:lnSpc>
                          <a:spcPct val="116000"/>
                        </a:lnSpc>
                        <a:spcBef>
                          <a:spcPts val="0"/>
                        </a:spcBef>
                        <a:spcAft>
                          <a:spcPts val="0"/>
                        </a:spcAft>
                        <a:buClr>
                          <a:srgbClr val="000000"/>
                        </a:buClr>
                        <a:buSzPts val="1600"/>
                        <a:buFont typeface="Times New Roman"/>
                        <a:buNone/>
                      </a:pPr>
                      <a:r>
                        <a:rPr b="0" i="0" lang="en-US" sz="1600" u="none">
                          <a:solidFill>
                            <a:srgbClr val="000000"/>
                          </a:solidFill>
                          <a:latin typeface="Times New Roman"/>
                          <a:ea typeface="Times New Roman"/>
                          <a:cs typeface="Times New Roman"/>
                          <a:sym typeface="Times New Roman"/>
                        </a:rPr>
                        <a:t>Start Up Idea pitching:</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7000"/>
                        </a:lnSpc>
                        <a:spcBef>
                          <a:spcPts val="0"/>
                        </a:spcBef>
                        <a:spcAft>
                          <a:spcPts val="0"/>
                        </a:spcAft>
                        <a:buClr>
                          <a:srgbClr val="000000"/>
                        </a:buClr>
                        <a:buSzPts val="1600"/>
                        <a:buFont typeface="Times New Roman"/>
                        <a:buNone/>
                      </a:pPr>
                      <a:r>
                        <a:rPr b="1" i="0" lang="en-US" sz="1600" u="none">
                          <a:solidFill>
                            <a:srgbClr val="000000"/>
                          </a:solidFill>
                          <a:latin typeface="Times New Roman"/>
                          <a:ea typeface="Times New Roman"/>
                          <a:cs typeface="Times New Roman"/>
                          <a:sym typeface="Times New Roman"/>
                        </a:rPr>
                        <a:t>Step 1</a:t>
                      </a:r>
                      <a:r>
                        <a:rPr b="0" i="0" lang="en-US" sz="1600" u="none">
                          <a:solidFill>
                            <a:srgbClr val="000000"/>
                          </a:solidFill>
                          <a:latin typeface="Times New Roman"/>
                          <a:ea typeface="Times New Roman"/>
                          <a:cs typeface="Times New Roman"/>
                          <a:sym typeface="Times New Roman"/>
                        </a:rPr>
                        <a:t>- Students will be divided in teams of 4 or more</a:t>
                      </a:r>
                      <a:endParaRPr/>
                    </a:p>
                    <a:p>
                      <a:pPr indent="0" lvl="0" marL="0" marR="0" rtl="0" algn="l">
                        <a:lnSpc>
                          <a:spcPct val="107000"/>
                        </a:lnSpc>
                        <a:spcBef>
                          <a:spcPts val="0"/>
                        </a:spcBef>
                        <a:spcAft>
                          <a:spcPts val="0"/>
                        </a:spcAft>
                        <a:buClr>
                          <a:srgbClr val="000000"/>
                        </a:buClr>
                        <a:buSzPts val="1600"/>
                        <a:buFont typeface="Times New Roman"/>
                        <a:buNone/>
                      </a:pPr>
                      <a:r>
                        <a:rPr b="0" i="0" lang="en-US" sz="1600" u="none">
                          <a:solidFill>
                            <a:srgbClr val="000000"/>
                          </a:solidFill>
                          <a:latin typeface="Times New Roman"/>
                          <a:ea typeface="Times New Roman"/>
                          <a:cs typeface="Times New Roman"/>
                          <a:sym typeface="Times New Roman"/>
                        </a:rPr>
                        <a:t> </a:t>
                      </a:r>
                      <a:r>
                        <a:rPr b="1" i="0" lang="en-US" sz="1600" u="none">
                          <a:solidFill>
                            <a:srgbClr val="000000"/>
                          </a:solidFill>
                          <a:latin typeface="Times New Roman"/>
                          <a:ea typeface="Times New Roman"/>
                          <a:cs typeface="Times New Roman"/>
                          <a:sym typeface="Times New Roman"/>
                        </a:rPr>
                        <a:t>Step 2</a:t>
                      </a:r>
                      <a:r>
                        <a:rPr b="0" i="0" lang="en-US" sz="1600" u="none">
                          <a:solidFill>
                            <a:srgbClr val="000000"/>
                          </a:solidFill>
                          <a:latin typeface="Times New Roman"/>
                          <a:ea typeface="Times New Roman"/>
                          <a:cs typeface="Times New Roman"/>
                          <a:sym typeface="Times New Roman"/>
                        </a:rPr>
                        <a:t>- They will be given 15 minutes time to prepare a start-up idea keeping in mind various intricacies like product/service details, innovativeness, viability, market study, finances etc. </a:t>
                      </a:r>
                      <a:endParaRPr b="0" i="0" sz="1600" u="none">
                        <a:solidFill>
                          <a:srgbClr val="000000"/>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Clr>
                          <a:srgbClr val="000000"/>
                        </a:buClr>
                        <a:buSzPts val="1600"/>
                        <a:buFont typeface="Times New Roman"/>
                        <a:buNone/>
                      </a:pPr>
                      <a:r>
                        <a:rPr b="1" i="0" lang="en-US" sz="1600" u="none">
                          <a:solidFill>
                            <a:srgbClr val="000000"/>
                          </a:solidFill>
                          <a:latin typeface="Times New Roman"/>
                          <a:ea typeface="Times New Roman"/>
                          <a:cs typeface="Times New Roman"/>
                          <a:sym typeface="Times New Roman"/>
                        </a:rPr>
                        <a:t>Step 3-</a:t>
                      </a:r>
                      <a:r>
                        <a:rPr b="0" i="0" lang="en-US" sz="1600" u="none">
                          <a:solidFill>
                            <a:srgbClr val="000000"/>
                          </a:solidFill>
                          <a:latin typeface="Times New Roman"/>
                          <a:ea typeface="Times New Roman"/>
                          <a:cs typeface="Times New Roman"/>
                          <a:sym typeface="Times New Roman"/>
                        </a:rPr>
                        <a:t>They will be given 10 minutes to pitch their idea and advertise it if possible. </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1898650">
                <a:tc>
                  <a:txBody>
                    <a:bodyPr/>
                    <a:lstStyle/>
                    <a:p>
                      <a:pPr indent="0" lvl="0" marL="0" marR="0" rtl="0" algn="l">
                        <a:lnSpc>
                          <a:spcPct val="107000"/>
                        </a:lnSpc>
                        <a:spcBef>
                          <a:spcPts val="0"/>
                        </a:spcBef>
                        <a:spcAft>
                          <a:spcPts val="0"/>
                        </a:spcAft>
                        <a:buClr>
                          <a:srgbClr val="000000"/>
                        </a:buClr>
                        <a:buSzPts val="1600"/>
                        <a:buFont typeface="Times New Roman"/>
                        <a:buNone/>
                      </a:pPr>
                      <a:r>
                        <a:rPr b="0" i="0" lang="en-US" sz="1600" u="none">
                          <a:solidFill>
                            <a:srgbClr val="000000"/>
                          </a:solidFill>
                          <a:latin typeface="Times New Roman"/>
                          <a:ea typeface="Times New Roman"/>
                          <a:cs typeface="Times New Roman"/>
                          <a:sym typeface="Times New Roman"/>
                        </a:rPr>
                        <a:t>Word Association Game</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7000"/>
                        </a:lnSpc>
                        <a:spcBef>
                          <a:spcPts val="0"/>
                        </a:spcBef>
                        <a:spcAft>
                          <a:spcPts val="0"/>
                        </a:spcAft>
                        <a:buClr>
                          <a:schemeClr val="dk1"/>
                        </a:buClr>
                        <a:buSzPts val="1600"/>
                        <a:buFont typeface="Calibri"/>
                        <a:buNone/>
                      </a:pPr>
                      <a:r>
                        <a:t/>
                      </a:r>
                      <a:endParaRPr b="0" i="0" sz="1600" u="none">
                        <a:solidFill>
                          <a:srgbClr val="000000"/>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Clr>
                          <a:srgbClr val="000000"/>
                        </a:buClr>
                        <a:buSzPts val="1600"/>
                        <a:buFont typeface="Times New Roman"/>
                        <a:buNone/>
                      </a:pPr>
                      <a:r>
                        <a:rPr b="1" i="0" lang="en-US" sz="1600" u="none">
                          <a:solidFill>
                            <a:srgbClr val="000000"/>
                          </a:solidFill>
                          <a:latin typeface="Times New Roman"/>
                          <a:ea typeface="Times New Roman"/>
                          <a:cs typeface="Times New Roman"/>
                          <a:sym typeface="Times New Roman"/>
                        </a:rPr>
                        <a:t>Step 1</a:t>
                      </a:r>
                      <a:r>
                        <a:rPr b="0" i="0" lang="en-US" sz="1600" u="none">
                          <a:solidFill>
                            <a:srgbClr val="000000"/>
                          </a:solidFill>
                          <a:latin typeface="Times New Roman"/>
                          <a:ea typeface="Times New Roman"/>
                          <a:cs typeface="Times New Roman"/>
                          <a:sym typeface="Times New Roman"/>
                        </a:rPr>
                        <a:t>- Students start with a random word.</a:t>
                      </a:r>
                      <a:endParaRPr b="0" i="0" sz="1600" u="none">
                        <a:solidFill>
                          <a:srgbClr val="000000"/>
                        </a:solidFill>
                        <a:latin typeface="Calibri"/>
                        <a:ea typeface="Calibri"/>
                        <a:cs typeface="Calibri"/>
                        <a:sym typeface="Calibri"/>
                      </a:endParaRPr>
                    </a:p>
                    <a:p>
                      <a:pPr indent="0" lvl="0" marL="0" marR="0" rtl="0" algn="l">
                        <a:lnSpc>
                          <a:spcPct val="107000"/>
                        </a:lnSpc>
                        <a:spcBef>
                          <a:spcPts val="0"/>
                        </a:spcBef>
                        <a:spcAft>
                          <a:spcPts val="0"/>
                        </a:spcAft>
                        <a:buClr>
                          <a:srgbClr val="000000"/>
                        </a:buClr>
                        <a:buSzPts val="1600"/>
                        <a:buFont typeface="Times New Roman"/>
                        <a:buNone/>
                      </a:pPr>
                      <a:r>
                        <a:rPr b="1" i="0" lang="en-US" sz="1600" u="none">
                          <a:solidFill>
                            <a:srgbClr val="000000"/>
                          </a:solidFill>
                          <a:latin typeface="Times New Roman"/>
                          <a:ea typeface="Times New Roman"/>
                          <a:cs typeface="Times New Roman"/>
                          <a:sym typeface="Times New Roman"/>
                        </a:rPr>
                        <a:t>Step 2</a:t>
                      </a:r>
                      <a:r>
                        <a:rPr b="0" i="0" lang="en-US" sz="1600" u="none">
                          <a:solidFill>
                            <a:srgbClr val="000000"/>
                          </a:solidFill>
                          <a:latin typeface="Times New Roman"/>
                          <a:ea typeface="Times New Roman"/>
                          <a:cs typeface="Times New Roman"/>
                          <a:sym typeface="Times New Roman"/>
                        </a:rPr>
                        <a:t>.-Each student takes turns writing a word associated with the previous word.</a:t>
                      </a:r>
                      <a:endParaRPr b="0" i="0" sz="1600" u="none">
                        <a:solidFill>
                          <a:srgbClr val="000000"/>
                        </a:solidFill>
                        <a:latin typeface="Calibri"/>
                        <a:ea typeface="Calibri"/>
                        <a:cs typeface="Calibri"/>
                        <a:sym typeface="Calibri"/>
                      </a:endParaRPr>
                    </a:p>
                    <a:p>
                      <a:pPr indent="0" lvl="0" marL="0" marR="0" rtl="0" algn="l">
                        <a:lnSpc>
                          <a:spcPct val="107000"/>
                        </a:lnSpc>
                        <a:spcBef>
                          <a:spcPts val="0"/>
                        </a:spcBef>
                        <a:spcAft>
                          <a:spcPts val="0"/>
                        </a:spcAft>
                        <a:buClr>
                          <a:srgbClr val="000000"/>
                        </a:buClr>
                        <a:buSzPts val="1600"/>
                        <a:buFont typeface="Times New Roman"/>
                        <a:buNone/>
                      </a:pPr>
                      <a:r>
                        <a:rPr b="1" i="0" lang="en-US" sz="1600" u="none">
                          <a:solidFill>
                            <a:srgbClr val="000000"/>
                          </a:solidFill>
                          <a:latin typeface="Times New Roman"/>
                          <a:ea typeface="Times New Roman"/>
                          <a:cs typeface="Times New Roman"/>
                          <a:sym typeface="Times New Roman"/>
                        </a:rPr>
                        <a:t>Step 3</a:t>
                      </a:r>
                      <a:r>
                        <a:rPr b="0" i="0" lang="en-US" sz="1600" u="none">
                          <a:solidFill>
                            <a:srgbClr val="000000"/>
                          </a:solidFill>
                          <a:latin typeface="Times New Roman"/>
                          <a:ea typeface="Times New Roman"/>
                          <a:cs typeface="Times New Roman"/>
                          <a:sym typeface="Times New Roman"/>
                        </a:rPr>
                        <a:t>- The game continues until a designated time limit is reached.</a:t>
                      </a:r>
                      <a:endParaRPr b="0" i="0" sz="1600" u="none">
                        <a:solidFill>
                          <a:srgbClr val="000000"/>
                        </a:solidFill>
                        <a:latin typeface="Calibri"/>
                        <a:ea typeface="Calibri"/>
                        <a:cs typeface="Calibri"/>
                        <a:sym typeface="Calibri"/>
                      </a:endParaRPr>
                    </a:p>
                    <a:p>
                      <a:pPr indent="0" lvl="0" marL="0" marR="0" rtl="0" algn="l">
                        <a:lnSpc>
                          <a:spcPct val="107000"/>
                        </a:lnSpc>
                        <a:spcBef>
                          <a:spcPts val="0"/>
                        </a:spcBef>
                        <a:spcAft>
                          <a:spcPts val="0"/>
                        </a:spcAft>
                        <a:buClr>
                          <a:srgbClr val="000000"/>
                        </a:buClr>
                        <a:buSzPts val="1600"/>
                        <a:buFont typeface="Times New Roman"/>
                        <a:buNone/>
                      </a:pPr>
                      <a:r>
                        <a:rPr b="1" i="0" lang="en-US" sz="1600" u="none">
                          <a:solidFill>
                            <a:srgbClr val="000000"/>
                          </a:solidFill>
                          <a:latin typeface="Times New Roman"/>
                          <a:ea typeface="Times New Roman"/>
                          <a:cs typeface="Times New Roman"/>
                          <a:sym typeface="Times New Roman"/>
                        </a:rPr>
                        <a:t>Step4</a:t>
                      </a:r>
                      <a:r>
                        <a:rPr b="0" i="0" lang="en-US" sz="1600" u="none">
                          <a:solidFill>
                            <a:srgbClr val="000000"/>
                          </a:solidFill>
                          <a:latin typeface="Times New Roman"/>
                          <a:ea typeface="Times New Roman"/>
                          <a:cs typeface="Times New Roman"/>
                          <a:sym typeface="Times New Roman"/>
                        </a:rPr>
                        <a:t>- Students then share their words and write a short paragraph using as many associated words as possible.</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bl>
          </a:graphicData>
        </a:graphic>
      </p:graphicFrame>
      <p:pic>
        <p:nvPicPr>
          <p:cNvPr id="250" name="Google Shape;250;p21"/>
          <p:cNvPicPr preferRelativeResize="0"/>
          <p:nvPr/>
        </p:nvPicPr>
        <p:blipFill rotWithShape="1">
          <a:blip r:embed="rId3">
            <a:alphaModFix/>
          </a:blip>
          <a:srcRect b="0" l="0" r="0" t="0"/>
          <a:stretch/>
        </p:blipFill>
        <p:spPr>
          <a:xfrm>
            <a:off x="9893300" y="142875"/>
            <a:ext cx="2068512" cy="546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2"/>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graphicFrame>
        <p:nvGraphicFramePr>
          <p:cNvPr id="256" name="Google Shape;256;p22"/>
          <p:cNvGraphicFramePr/>
          <p:nvPr/>
        </p:nvGraphicFramePr>
        <p:xfrm>
          <a:off x="452437" y="357187"/>
          <a:ext cx="3000000" cy="3000000"/>
        </p:xfrm>
        <a:graphic>
          <a:graphicData uri="http://schemas.openxmlformats.org/drawingml/2006/table">
            <a:tbl>
              <a:tblPr>
                <a:noFill/>
                <a:tableStyleId>{59C86D35-E125-4A1D-B581-A6F43B59E22F}</a:tableStyleId>
              </a:tblPr>
              <a:tblGrid>
                <a:gridCol w="2043100"/>
                <a:gridCol w="9386875"/>
              </a:tblGrid>
              <a:tr h="461950">
                <a:tc>
                  <a:txBody>
                    <a:bodyPr/>
                    <a:lstStyle/>
                    <a:p>
                      <a:pPr indent="0" lvl="0" marL="0" marR="0" rtl="0" algn="just">
                        <a:lnSpc>
                          <a:spcPct val="107000"/>
                        </a:lnSpc>
                        <a:spcBef>
                          <a:spcPts val="0"/>
                        </a:spcBef>
                        <a:spcAft>
                          <a:spcPts val="0"/>
                        </a:spcAft>
                        <a:buClr>
                          <a:srgbClr val="FFFFFF"/>
                        </a:buClr>
                        <a:buSzPts val="1800"/>
                        <a:buFont typeface="Times New Roman"/>
                        <a:buNone/>
                      </a:pPr>
                      <a:r>
                        <a:rPr b="1" i="0" lang="en-US" sz="1800" u="none">
                          <a:solidFill>
                            <a:srgbClr val="FFFFFF"/>
                          </a:solidFill>
                          <a:latin typeface="Times New Roman"/>
                          <a:ea typeface="Times New Roman"/>
                          <a:cs typeface="Times New Roman"/>
                          <a:sym typeface="Times New Roman"/>
                        </a:rPr>
                        <a:t>Topic: Activities</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just">
                        <a:lnSpc>
                          <a:spcPct val="107000"/>
                        </a:lnSpc>
                        <a:spcBef>
                          <a:spcPts val="0"/>
                        </a:spcBef>
                        <a:spcAft>
                          <a:spcPts val="0"/>
                        </a:spcAft>
                        <a:buClr>
                          <a:srgbClr val="FFFFFF"/>
                        </a:buClr>
                        <a:buSzPts val="1800"/>
                        <a:buFont typeface="Times New Roman"/>
                        <a:buNone/>
                      </a:pPr>
                      <a:r>
                        <a:rPr b="1" i="0" lang="en-US" sz="1800" u="none">
                          <a:solidFill>
                            <a:srgbClr val="FFFFFF"/>
                          </a:solidFill>
                          <a:latin typeface="Times New Roman"/>
                          <a:ea typeface="Times New Roman"/>
                          <a:cs typeface="Times New Roman"/>
                          <a:sym typeface="Times New Roman"/>
                        </a:rPr>
                        <a:t>Details of the planned execution strategies</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1630350">
                <a:tc>
                  <a:txBody>
                    <a:bodyPr/>
                    <a:lstStyle/>
                    <a:p>
                      <a:pPr indent="0" lvl="0" marL="0" marR="0" rtl="0" algn="l">
                        <a:lnSpc>
                          <a:spcPct val="107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Story Chain Game</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7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Step 1</a:t>
                      </a:r>
                      <a:r>
                        <a:rPr b="0" i="0" lang="en-US" sz="2000" u="none">
                          <a:solidFill>
                            <a:srgbClr val="000000"/>
                          </a:solidFill>
                          <a:latin typeface="Times New Roman"/>
                          <a:ea typeface="Times New Roman"/>
                          <a:cs typeface="Times New Roman"/>
                          <a:sym typeface="Times New Roman"/>
                        </a:rPr>
                        <a:t>- Students sit in a circle.</a:t>
                      </a:r>
                      <a:endParaRPr b="0" i="0" sz="2000" u="none">
                        <a:solidFill>
                          <a:srgbClr val="000000"/>
                        </a:solidFill>
                        <a:latin typeface="Calibri"/>
                        <a:ea typeface="Calibri"/>
                        <a:cs typeface="Calibri"/>
                        <a:sym typeface="Calibri"/>
                      </a:endParaRPr>
                    </a:p>
                    <a:p>
                      <a:pPr indent="0" lvl="0" marL="0" marR="0" rtl="0" algn="l">
                        <a:lnSpc>
                          <a:spcPct val="107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Step 2</a:t>
                      </a:r>
                      <a:r>
                        <a:rPr b="0" i="0" lang="en-US" sz="2000" u="none">
                          <a:solidFill>
                            <a:srgbClr val="000000"/>
                          </a:solidFill>
                          <a:latin typeface="Times New Roman"/>
                          <a:ea typeface="Times New Roman"/>
                          <a:cs typeface="Times New Roman"/>
                          <a:sym typeface="Times New Roman"/>
                        </a:rPr>
                        <a:t>- They will start sharing their experience based on projects and internships.</a:t>
                      </a:r>
                      <a:endParaRPr b="0" i="0" sz="2000" u="none">
                        <a:solidFill>
                          <a:srgbClr val="000000"/>
                        </a:solidFill>
                        <a:latin typeface="Calibri"/>
                        <a:ea typeface="Calibri"/>
                        <a:cs typeface="Calibri"/>
                        <a:sym typeface="Calibri"/>
                      </a:endParaRPr>
                    </a:p>
                    <a:p>
                      <a:pPr indent="0" lvl="0" marL="0" marR="0" rtl="0" algn="l">
                        <a:lnSpc>
                          <a:spcPct val="107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Step 3</a:t>
                      </a:r>
                      <a:r>
                        <a:rPr b="0" i="0" lang="en-US" sz="2000" u="none">
                          <a:solidFill>
                            <a:srgbClr val="000000"/>
                          </a:solidFill>
                          <a:latin typeface="Times New Roman"/>
                          <a:ea typeface="Times New Roman"/>
                          <a:cs typeface="Times New Roman"/>
                          <a:sym typeface="Times New Roman"/>
                        </a:rPr>
                        <a:t>- Each student adds one sentence to the story, building on the previous sentence.</a:t>
                      </a:r>
                      <a:endParaRPr b="0" i="0" sz="2000" u="none">
                        <a:solidFill>
                          <a:srgbClr val="000000"/>
                        </a:solidFill>
                        <a:latin typeface="Calibri"/>
                        <a:ea typeface="Calibri"/>
                        <a:cs typeface="Calibri"/>
                        <a:sym typeface="Calibri"/>
                      </a:endParaRPr>
                    </a:p>
                    <a:p>
                      <a:pPr indent="0" lvl="0" marL="0" marR="0" rtl="0" algn="l">
                        <a:lnSpc>
                          <a:spcPct val="107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Step 4</a:t>
                      </a:r>
                      <a:r>
                        <a:rPr b="0" i="0" lang="en-US" sz="2000" u="none">
                          <a:solidFill>
                            <a:srgbClr val="000000"/>
                          </a:solidFill>
                          <a:latin typeface="Times New Roman"/>
                          <a:ea typeface="Times New Roman"/>
                          <a:cs typeface="Times New Roman"/>
                          <a:sym typeface="Times New Roman"/>
                        </a:rPr>
                        <a:t>- The game continues until a designated time limit is reached.</a:t>
                      </a:r>
                      <a:endParaRPr b="0" i="0" sz="2000" u="none">
                        <a:solidFill>
                          <a:srgbClr val="000000"/>
                        </a:solidFill>
                        <a:latin typeface="Calibri"/>
                        <a:ea typeface="Calibri"/>
                        <a:cs typeface="Calibri"/>
                        <a:sym typeface="Calibri"/>
                      </a:endParaRPr>
                    </a:p>
                    <a:p>
                      <a:pPr indent="0" lvl="0" marL="0" marR="0" rtl="0" algn="l">
                        <a:lnSpc>
                          <a:spcPct val="107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Step 5</a:t>
                      </a:r>
                      <a:r>
                        <a:rPr b="0" i="0" lang="en-US" sz="2000" u="none">
                          <a:solidFill>
                            <a:srgbClr val="000000"/>
                          </a:solidFill>
                          <a:latin typeface="Times New Roman"/>
                          <a:ea typeface="Times New Roman"/>
                          <a:cs typeface="Times New Roman"/>
                          <a:sym typeface="Times New Roman"/>
                        </a:rPr>
                        <a:t>- Students then share the completed story.</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977900">
                <a:tc>
                  <a:txBody>
                    <a:bodyPr/>
                    <a:lstStyle/>
                    <a:p>
                      <a:pPr indent="0" lvl="0" marL="0" marR="0" rtl="0" algn="l">
                        <a:lnSpc>
                          <a:spcPct val="107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Race against time</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7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Step 1</a:t>
                      </a:r>
                      <a:r>
                        <a:rPr b="0" i="0" lang="en-US" sz="2000" u="none">
                          <a:solidFill>
                            <a:srgbClr val="000000"/>
                          </a:solidFill>
                          <a:latin typeface="Times New Roman"/>
                          <a:ea typeface="Times New Roman"/>
                          <a:cs typeface="Times New Roman"/>
                          <a:sym typeface="Times New Roman"/>
                        </a:rPr>
                        <a:t>- Students will be given the cloze passage.</a:t>
                      </a:r>
                      <a:endParaRPr b="0" i="0" sz="2000" u="none">
                        <a:solidFill>
                          <a:srgbClr val="000000"/>
                        </a:solidFill>
                        <a:latin typeface="Calibri"/>
                        <a:ea typeface="Calibri"/>
                        <a:cs typeface="Calibri"/>
                        <a:sym typeface="Calibri"/>
                      </a:endParaRPr>
                    </a:p>
                    <a:p>
                      <a:pPr indent="0" lvl="0" marL="0" marR="0" rtl="0" algn="l">
                        <a:lnSpc>
                          <a:spcPct val="107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Step 2</a:t>
                      </a:r>
                      <a:r>
                        <a:rPr b="0" i="0" lang="en-US" sz="2000" u="none">
                          <a:solidFill>
                            <a:srgbClr val="000000"/>
                          </a:solidFill>
                          <a:latin typeface="Times New Roman"/>
                          <a:ea typeface="Times New Roman"/>
                          <a:cs typeface="Times New Roman"/>
                          <a:sym typeface="Times New Roman"/>
                        </a:rPr>
                        <a:t>- Their task will be to fill in as many blanks and complete as many sentences as possible in the limited time of 60-120 seconds.</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2609850">
                <a:tc>
                  <a:txBody>
                    <a:bodyPr/>
                    <a:lstStyle/>
                    <a:p>
                      <a:pPr indent="0" lvl="0" marL="0" marR="0" rtl="0" algn="l">
                        <a:lnSpc>
                          <a:spcPct val="107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Hot Seat</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just">
                        <a:lnSpc>
                          <a:spcPct val="107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Step 1</a:t>
                      </a:r>
                      <a:r>
                        <a:rPr b="0" i="0" lang="en-US" sz="2000" u="none">
                          <a:solidFill>
                            <a:srgbClr val="000000"/>
                          </a:solidFill>
                          <a:latin typeface="Times New Roman"/>
                          <a:ea typeface="Times New Roman"/>
                          <a:cs typeface="Times New Roman"/>
                          <a:sym typeface="Times New Roman"/>
                        </a:rPr>
                        <a:t>-.Classwill be divided in 2 teams.</a:t>
                      </a:r>
                      <a:endParaRPr b="0" i="0" sz="2000" u="none">
                        <a:solidFill>
                          <a:srgbClr val="000000"/>
                        </a:solidFill>
                        <a:latin typeface="Calibri"/>
                        <a:ea typeface="Calibri"/>
                        <a:cs typeface="Calibri"/>
                        <a:sym typeface="Calibri"/>
                      </a:endParaRPr>
                    </a:p>
                    <a:p>
                      <a:pPr indent="0" lvl="0" marL="0" marR="0" rtl="0" algn="just">
                        <a:lnSpc>
                          <a:spcPct val="107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Step 2</a:t>
                      </a:r>
                      <a:r>
                        <a:rPr b="0" i="0" lang="en-US" sz="2000" u="none">
                          <a:solidFill>
                            <a:srgbClr val="000000"/>
                          </a:solidFill>
                          <a:latin typeface="Times New Roman"/>
                          <a:ea typeface="Times New Roman"/>
                          <a:cs typeface="Times New Roman"/>
                          <a:sym typeface="Times New Roman"/>
                        </a:rPr>
                        <a:t>- Choose one student from one team to go to the front of the room and sit in a chair facing the class with his/her back to the board.</a:t>
                      </a:r>
                      <a:endParaRPr b="0" i="0" sz="2000" u="none">
                        <a:solidFill>
                          <a:srgbClr val="000000"/>
                        </a:solidFill>
                        <a:latin typeface="Calibri"/>
                        <a:ea typeface="Calibri"/>
                        <a:cs typeface="Calibri"/>
                        <a:sym typeface="Calibri"/>
                      </a:endParaRPr>
                    </a:p>
                    <a:p>
                      <a:pPr indent="0" lvl="0" marL="0" marR="0" rtl="0" algn="just">
                        <a:lnSpc>
                          <a:spcPct val="107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Step 3</a:t>
                      </a:r>
                      <a:r>
                        <a:rPr b="0" i="0" lang="en-US" sz="2000" u="none">
                          <a:solidFill>
                            <a:srgbClr val="000000"/>
                          </a:solidFill>
                          <a:latin typeface="Times New Roman"/>
                          <a:ea typeface="Times New Roman"/>
                          <a:cs typeface="Times New Roman"/>
                          <a:sym typeface="Times New Roman"/>
                        </a:rPr>
                        <a:t>- This person is “on the spot.” Place a word on the board so everyone can see it except the person in the chair. </a:t>
                      </a:r>
                      <a:endParaRPr b="0" i="0" sz="2000" u="none">
                        <a:solidFill>
                          <a:srgbClr val="000000"/>
                        </a:solidFill>
                        <a:latin typeface="Calibri"/>
                        <a:ea typeface="Calibri"/>
                        <a:cs typeface="Calibri"/>
                        <a:sym typeface="Calibri"/>
                      </a:endParaRPr>
                    </a:p>
                    <a:p>
                      <a:pPr indent="0" lvl="0" marL="0" marR="0" rtl="0" algn="just">
                        <a:lnSpc>
                          <a:spcPct val="107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Step 4</a:t>
                      </a:r>
                      <a:r>
                        <a:rPr b="0" i="0" lang="en-US" sz="2000" u="none">
                          <a:solidFill>
                            <a:srgbClr val="000000"/>
                          </a:solidFill>
                          <a:latin typeface="Times New Roman"/>
                          <a:ea typeface="Times New Roman"/>
                          <a:cs typeface="Times New Roman"/>
                          <a:sym typeface="Times New Roman"/>
                        </a:rPr>
                        <a:t>- One at a time, team members give the person a clue about the mystery word. </a:t>
                      </a:r>
                      <a:endParaRPr b="0" i="0" sz="2000" u="none">
                        <a:solidFill>
                          <a:srgbClr val="000000"/>
                        </a:solidFill>
                        <a:latin typeface="Calibri"/>
                        <a:ea typeface="Calibri"/>
                        <a:cs typeface="Calibri"/>
                        <a:sym typeface="Calibri"/>
                      </a:endParaRPr>
                    </a:p>
                    <a:p>
                      <a:pPr indent="0" lvl="0" marL="0" marR="0" rtl="0" algn="just">
                        <a:lnSpc>
                          <a:spcPct val="107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Step 5</a:t>
                      </a:r>
                      <a:r>
                        <a:rPr b="0" i="0" lang="en-US" sz="2000" u="none">
                          <a:solidFill>
                            <a:srgbClr val="000000"/>
                          </a:solidFill>
                          <a:latin typeface="Times New Roman"/>
                          <a:ea typeface="Times New Roman"/>
                          <a:cs typeface="Times New Roman"/>
                          <a:sym typeface="Times New Roman"/>
                        </a:rPr>
                        <a:t>- If the word is guessed before two minutes are up, the team gets a point and play turns to the other team.</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bl>
          </a:graphicData>
        </a:graphic>
      </p:graphicFrame>
      <p:pic>
        <p:nvPicPr>
          <p:cNvPr id="257" name="Google Shape;257;p22"/>
          <p:cNvPicPr preferRelativeResize="0"/>
          <p:nvPr/>
        </p:nvPicPr>
        <p:blipFill rotWithShape="1">
          <a:blip r:embed="rId3">
            <a:alphaModFix/>
          </a:blip>
          <a:srcRect b="0" l="0" r="0" t="0"/>
          <a:stretch/>
        </p:blipFill>
        <p:spPr>
          <a:xfrm>
            <a:off x="9893300" y="142875"/>
            <a:ext cx="2068512" cy="546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3"/>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graphicFrame>
        <p:nvGraphicFramePr>
          <p:cNvPr id="263" name="Google Shape;263;p23"/>
          <p:cNvGraphicFramePr/>
          <p:nvPr/>
        </p:nvGraphicFramePr>
        <p:xfrm>
          <a:off x="523875" y="357187"/>
          <a:ext cx="3000000" cy="3000000"/>
        </p:xfrm>
        <a:graphic>
          <a:graphicData uri="http://schemas.openxmlformats.org/drawingml/2006/table">
            <a:tbl>
              <a:tblPr>
                <a:noFill/>
                <a:tableStyleId>{59C86D35-E125-4A1D-B581-A6F43B59E22F}</a:tableStyleId>
              </a:tblPr>
              <a:tblGrid>
                <a:gridCol w="1930400"/>
                <a:gridCol w="9285275"/>
              </a:tblGrid>
              <a:tr h="688975">
                <a:tc>
                  <a:txBody>
                    <a:bodyPr/>
                    <a:lstStyle/>
                    <a:p>
                      <a:pPr indent="0" lvl="0" marL="0" marR="0" rtl="0" algn="just">
                        <a:lnSpc>
                          <a:spcPct val="107000"/>
                        </a:lnSpc>
                        <a:spcBef>
                          <a:spcPts val="0"/>
                        </a:spcBef>
                        <a:spcAft>
                          <a:spcPts val="0"/>
                        </a:spcAft>
                        <a:buClr>
                          <a:srgbClr val="FFFFFF"/>
                        </a:buClr>
                        <a:buSzPts val="1800"/>
                        <a:buFont typeface="Times New Roman"/>
                        <a:buNone/>
                      </a:pPr>
                      <a:r>
                        <a:rPr b="1" i="0" lang="en-US" sz="1800" u="none">
                          <a:solidFill>
                            <a:srgbClr val="FFFFFF"/>
                          </a:solidFill>
                          <a:latin typeface="Times New Roman"/>
                          <a:ea typeface="Times New Roman"/>
                          <a:cs typeface="Times New Roman"/>
                          <a:sym typeface="Times New Roman"/>
                        </a:rPr>
                        <a:t>Topic: Activities</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just">
                        <a:lnSpc>
                          <a:spcPct val="107000"/>
                        </a:lnSpc>
                        <a:spcBef>
                          <a:spcPts val="0"/>
                        </a:spcBef>
                        <a:spcAft>
                          <a:spcPts val="0"/>
                        </a:spcAft>
                        <a:buClr>
                          <a:srgbClr val="FFFFFF"/>
                        </a:buClr>
                        <a:buSzPts val="1800"/>
                        <a:buFont typeface="Times New Roman"/>
                        <a:buNone/>
                      </a:pPr>
                      <a:r>
                        <a:rPr b="1" i="0" lang="en-US" sz="1800" u="none">
                          <a:solidFill>
                            <a:srgbClr val="FFFFFF"/>
                          </a:solidFill>
                          <a:latin typeface="Times New Roman"/>
                          <a:ea typeface="Times New Roman"/>
                          <a:cs typeface="Times New Roman"/>
                          <a:sym typeface="Times New Roman"/>
                        </a:rPr>
                        <a:t>Details of the planned execution strategies</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1819275">
                <a:tc>
                  <a:txBody>
                    <a:bodyPr/>
                    <a:lstStyle/>
                    <a:p>
                      <a:pPr indent="0" lvl="0" marL="0" marR="0" rtl="0" algn="l">
                        <a:lnSpc>
                          <a:spcPct val="107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Bluff Master</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7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Step 1</a:t>
                      </a:r>
                      <a:r>
                        <a:rPr b="0" i="0" lang="en-US" sz="2000" u="none">
                          <a:solidFill>
                            <a:srgbClr val="000000"/>
                          </a:solidFill>
                          <a:latin typeface="Times New Roman"/>
                          <a:ea typeface="Times New Roman"/>
                          <a:cs typeface="Times New Roman"/>
                          <a:sym typeface="Times New Roman"/>
                        </a:rPr>
                        <a:t>- Students prepare three statements about themselves, two true and one false.</a:t>
                      </a:r>
                      <a:endParaRPr b="0" i="0" sz="2000" u="none">
                        <a:solidFill>
                          <a:srgbClr val="000000"/>
                        </a:solidFill>
                        <a:latin typeface="Calibri"/>
                        <a:ea typeface="Calibri"/>
                        <a:cs typeface="Calibri"/>
                        <a:sym typeface="Calibri"/>
                      </a:endParaRPr>
                    </a:p>
                    <a:p>
                      <a:pPr indent="0" lvl="0" marL="0" marR="0" rtl="0" algn="l">
                        <a:lnSpc>
                          <a:spcPct val="107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Step 2</a:t>
                      </a:r>
                      <a:r>
                        <a:rPr b="0" i="0" lang="en-US" sz="2000" u="none">
                          <a:solidFill>
                            <a:srgbClr val="000000"/>
                          </a:solidFill>
                          <a:latin typeface="Times New Roman"/>
                          <a:ea typeface="Times New Roman"/>
                          <a:cs typeface="Times New Roman"/>
                          <a:sym typeface="Times New Roman"/>
                        </a:rPr>
                        <a:t>- They present their statements, and their peers guess which one is the lie.</a:t>
                      </a:r>
                      <a:endParaRPr b="0" i="0" sz="2000" u="none">
                        <a:solidFill>
                          <a:srgbClr val="000000"/>
                        </a:solidFill>
                        <a:latin typeface="Calibri"/>
                        <a:ea typeface="Calibri"/>
                        <a:cs typeface="Calibri"/>
                        <a:sym typeface="Calibri"/>
                      </a:endParaRPr>
                    </a:p>
                    <a:p>
                      <a:pPr indent="0" lvl="0" marL="0" marR="0" rtl="0" algn="l">
                        <a:lnSpc>
                          <a:spcPct val="107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Step 3</a:t>
                      </a:r>
                      <a:r>
                        <a:rPr b="0" i="0" lang="en-US" sz="2000" u="none">
                          <a:solidFill>
                            <a:srgbClr val="000000"/>
                          </a:solidFill>
                          <a:latin typeface="Times New Roman"/>
                          <a:ea typeface="Times New Roman"/>
                          <a:cs typeface="Times New Roman"/>
                          <a:sym typeface="Times New Roman"/>
                        </a:rPr>
                        <a:t>- The student who convinces the most peers wins.</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1601775">
                <a:tc>
                  <a:txBody>
                    <a:bodyPr/>
                    <a:lstStyle/>
                    <a:p>
                      <a:pPr indent="0" lvl="0" marL="0" marR="0" rtl="0" algn="l">
                        <a:lnSpc>
                          <a:spcPct val="107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Would You Rather </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7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Step 1</a:t>
                      </a:r>
                      <a:r>
                        <a:rPr b="0" i="0" lang="en-US" sz="2000" u="none">
                          <a:solidFill>
                            <a:srgbClr val="000000"/>
                          </a:solidFill>
                          <a:latin typeface="Times New Roman"/>
                          <a:ea typeface="Times New Roman"/>
                          <a:cs typeface="Times New Roman"/>
                          <a:sym typeface="Times New Roman"/>
                        </a:rPr>
                        <a:t>- Students are presented with difficult choices (e.g., "Would you rather be able to fly or be invisible?").</a:t>
                      </a:r>
                      <a:endParaRPr b="0" i="0" sz="2000" u="none">
                        <a:solidFill>
                          <a:srgbClr val="000000"/>
                        </a:solidFill>
                        <a:latin typeface="Calibri"/>
                        <a:ea typeface="Calibri"/>
                        <a:cs typeface="Calibri"/>
                        <a:sym typeface="Calibri"/>
                      </a:endParaRPr>
                    </a:p>
                    <a:p>
                      <a:pPr indent="0" lvl="0" marL="0" marR="0" rtl="0" algn="l">
                        <a:lnSpc>
                          <a:spcPct val="107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Step 2</a:t>
                      </a:r>
                      <a:r>
                        <a:rPr b="0" i="0" lang="en-US" sz="2000" u="none">
                          <a:solidFill>
                            <a:srgbClr val="000000"/>
                          </a:solidFill>
                          <a:latin typeface="Times New Roman"/>
                          <a:ea typeface="Times New Roman"/>
                          <a:cs typeface="Times New Roman"/>
                          <a:sym typeface="Times New Roman"/>
                        </a:rPr>
                        <a:t>- They argue for their preference and convince their peers.</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1819275">
                <a:tc>
                  <a:txBody>
                    <a:bodyPr/>
                    <a:lstStyle/>
                    <a:p>
                      <a:pPr indent="0" lvl="0" marL="0" marR="0" rtl="0" algn="l">
                        <a:lnSpc>
                          <a:spcPct val="107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Writing Scavenger Hunt</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1587" marR="0" rtl="0" algn="l">
                        <a:lnSpc>
                          <a:spcPct val="107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Step </a:t>
                      </a:r>
                      <a:r>
                        <a:rPr b="0" i="0" lang="en-US" sz="2000" u="none">
                          <a:solidFill>
                            <a:srgbClr val="000000"/>
                          </a:solidFill>
                          <a:latin typeface="Times New Roman"/>
                          <a:ea typeface="Times New Roman"/>
                          <a:cs typeface="Times New Roman"/>
                          <a:sym typeface="Times New Roman"/>
                        </a:rPr>
                        <a:t>1- Students are given a list of objects or scenes to find and describe.</a:t>
                      </a:r>
                      <a:endParaRPr b="0" i="0" sz="2000" u="none">
                        <a:solidFill>
                          <a:srgbClr val="000000"/>
                        </a:solidFill>
                        <a:latin typeface="Calibri"/>
                        <a:ea typeface="Calibri"/>
                        <a:cs typeface="Calibri"/>
                        <a:sym typeface="Calibri"/>
                      </a:endParaRPr>
                    </a:p>
                    <a:p>
                      <a:pPr indent="0" lvl="0" marL="1587" marR="0" rtl="0" algn="l">
                        <a:lnSpc>
                          <a:spcPct val="107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Step 2</a:t>
                      </a:r>
                      <a:r>
                        <a:rPr b="0" i="0" lang="en-US" sz="2000" u="none">
                          <a:solidFill>
                            <a:srgbClr val="000000"/>
                          </a:solidFill>
                          <a:latin typeface="Times New Roman"/>
                          <a:ea typeface="Times New Roman"/>
                          <a:cs typeface="Times New Roman"/>
                          <a:sym typeface="Times New Roman"/>
                        </a:rPr>
                        <a:t>- They write vivid descriptions of each item on the list.</a:t>
                      </a:r>
                      <a:endParaRPr b="0" i="0" sz="2000" u="none">
                        <a:solidFill>
                          <a:srgbClr val="000000"/>
                        </a:solidFill>
                        <a:latin typeface="Calibri"/>
                        <a:ea typeface="Calibri"/>
                        <a:cs typeface="Calibri"/>
                        <a:sym typeface="Calibri"/>
                      </a:endParaRPr>
                    </a:p>
                    <a:p>
                      <a:pPr indent="0" lvl="0" marL="1587" marR="0" rtl="0" algn="l">
                        <a:lnSpc>
                          <a:spcPct val="107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Step 3</a:t>
                      </a:r>
                      <a:r>
                        <a:rPr b="0" i="0" lang="en-US" sz="2000" u="none">
                          <a:solidFill>
                            <a:srgbClr val="000000"/>
                          </a:solidFill>
                          <a:latin typeface="Times New Roman"/>
                          <a:ea typeface="Times New Roman"/>
                          <a:cs typeface="Times New Roman"/>
                          <a:sym typeface="Times New Roman"/>
                        </a:rPr>
                        <a:t>- The student who completes the most descriptions accurately wins.</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bl>
          </a:graphicData>
        </a:graphic>
      </p:graphicFrame>
      <p:pic>
        <p:nvPicPr>
          <p:cNvPr id="264" name="Google Shape;264;p23"/>
          <p:cNvPicPr preferRelativeResize="0"/>
          <p:nvPr/>
        </p:nvPicPr>
        <p:blipFill rotWithShape="1">
          <a:blip r:embed="rId3">
            <a:alphaModFix/>
          </a:blip>
          <a:srcRect b="0" l="0" r="0" t="0"/>
          <a:stretch/>
        </p:blipFill>
        <p:spPr>
          <a:xfrm>
            <a:off x="9893300" y="142875"/>
            <a:ext cx="2068512" cy="546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4"/>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graphicFrame>
        <p:nvGraphicFramePr>
          <p:cNvPr id="270" name="Google Shape;270;p24"/>
          <p:cNvGraphicFramePr/>
          <p:nvPr/>
        </p:nvGraphicFramePr>
        <p:xfrm>
          <a:off x="595312" y="357187"/>
          <a:ext cx="3000000" cy="3000000"/>
        </p:xfrm>
        <a:graphic>
          <a:graphicData uri="http://schemas.openxmlformats.org/drawingml/2006/table">
            <a:tbl>
              <a:tblPr>
                <a:noFill/>
                <a:tableStyleId>{59C86D35-E125-4A1D-B581-A6F43B59E22F}</a:tableStyleId>
              </a:tblPr>
              <a:tblGrid>
                <a:gridCol w="2362200"/>
                <a:gridCol w="8782050"/>
              </a:tblGrid>
              <a:tr h="293675">
                <a:tc>
                  <a:txBody>
                    <a:bodyPr/>
                    <a:lstStyle/>
                    <a:p>
                      <a:pPr indent="0" lvl="0" marL="0" marR="0" rtl="0" algn="just">
                        <a:lnSpc>
                          <a:spcPct val="107000"/>
                        </a:lnSpc>
                        <a:spcBef>
                          <a:spcPts val="0"/>
                        </a:spcBef>
                        <a:spcAft>
                          <a:spcPts val="0"/>
                        </a:spcAft>
                        <a:buClr>
                          <a:srgbClr val="FFFFFF"/>
                        </a:buClr>
                        <a:buSzPts val="1800"/>
                        <a:buFont typeface="Times New Roman"/>
                        <a:buNone/>
                      </a:pPr>
                      <a:r>
                        <a:rPr b="1" i="0" lang="en-US" sz="1800" u="none">
                          <a:solidFill>
                            <a:srgbClr val="FFFFFF"/>
                          </a:solidFill>
                          <a:latin typeface="Times New Roman"/>
                          <a:ea typeface="Times New Roman"/>
                          <a:cs typeface="Times New Roman"/>
                          <a:sym typeface="Times New Roman"/>
                        </a:rPr>
                        <a:t>Topic: Activities</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just">
                        <a:lnSpc>
                          <a:spcPct val="107000"/>
                        </a:lnSpc>
                        <a:spcBef>
                          <a:spcPts val="0"/>
                        </a:spcBef>
                        <a:spcAft>
                          <a:spcPts val="0"/>
                        </a:spcAft>
                        <a:buClr>
                          <a:srgbClr val="FFFFFF"/>
                        </a:buClr>
                        <a:buSzPts val="1800"/>
                        <a:buFont typeface="Times New Roman"/>
                        <a:buNone/>
                      </a:pPr>
                      <a:r>
                        <a:rPr b="1" i="0" lang="en-US" sz="1800" u="none">
                          <a:solidFill>
                            <a:srgbClr val="FFFFFF"/>
                          </a:solidFill>
                          <a:latin typeface="Times New Roman"/>
                          <a:ea typeface="Times New Roman"/>
                          <a:cs typeface="Times New Roman"/>
                          <a:sym typeface="Times New Roman"/>
                        </a:rPr>
                        <a:t>Details of the Activities Planned</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2609850">
                <a:tc>
                  <a:txBody>
                    <a:bodyPr/>
                    <a:lstStyle/>
                    <a:p>
                      <a:pPr indent="0" lvl="0" marL="0" marR="0" rtl="0" algn="l">
                        <a:lnSpc>
                          <a:spcPct val="11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Verbal Interaction</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7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Step 1</a:t>
                      </a:r>
                      <a:r>
                        <a:rPr b="0" i="0" lang="en-US" sz="2000" u="none">
                          <a:solidFill>
                            <a:srgbClr val="000000"/>
                          </a:solidFill>
                          <a:latin typeface="Times New Roman"/>
                          <a:ea typeface="Times New Roman"/>
                          <a:cs typeface="Times New Roman"/>
                          <a:sym typeface="Times New Roman"/>
                        </a:rPr>
                        <a:t>- In this activity, students are given a topic of discussion. </a:t>
                      </a:r>
                      <a:endParaRPr b="0" i="0" sz="2000" u="none">
                        <a:solidFill>
                          <a:srgbClr val="000000"/>
                        </a:solidFill>
                        <a:latin typeface="Calibri"/>
                        <a:ea typeface="Calibri"/>
                        <a:cs typeface="Calibri"/>
                        <a:sym typeface="Calibri"/>
                      </a:endParaRPr>
                    </a:p>
                    <a:p>
                      <a:pPr indent="0" lvl="0" marL="0" marR="0" rtl="0" algn="l">
                        <a:lnSpc>
                          <a:spcPct val="107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Step 2</a:t>
                      </a:r>
                      <a:r>
                        <a:rPr b="0" i="0" lang="en-US" sz="2000" u="none">
                          <a:solidFill>
                            <a:srgbClr val="000000"/>
                          </a:solidFill>
                          <a:latin typeface="Times New Roman"/>
                          <a:ea typeface="Times New Roman"/>
                          <a:cs typeface="Times New Roman"/>
                          <a:sym typeface="Times New Roman"/>
                        </a:rPr>
                        <a:t>- The contours of the discussion lie in the hands of the moderator who is the teacher in this case. </a:t>
                      </a:r>
                      <a:endParaRPr b="0" i="0" sz="2000" u="none">
                        <a:solidFill>
                          <a:srgbClr val="000000"/>
                        </a:solidFill>
                        <a:latin typeface="Calibri"/>
                        <a:ea typeface="Calibri"/>
                        <a:cs typeface="Calibri"/>
                        <a:sym typeface="Calibri"/>
                      </a:endParaRPr>
                    </a:p>
                    <a:p>
                      <a:pPr indent="0" lvl="0" marL="0" marR="0" rtl="0" algn="l">
                        <a:lnSpc>
                          <a:spcPct val="107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Step 3</a:t>
                      </a:r>
                      <a:r>
                        <a:rPr b="0" i="0" lang="en-US" sz="2000" u="none">
                          <a:solidFill>
                            <a:srgbClr val="000000"/>
                          </a:solidFill>
                          <a:latin typeface="Times New Roman"/>
                          <a:ea typeface="Times New Roman"/>
                          <a:cs typeface="Times New Roman"/>
                          <a:sym typeface="Times New Roman"/>
                        </a:rPr>
                        <a:t>- The teacher leads the trajectory of the discussion, at the same time correcting the students on various errors in communication. </a:t>
                      </a:r>
                      <a:endParaRPr b="0" i="0" sz="2000" u="none">
                        <a:solidFill>
                          <a:srgbClr val="000000"/>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Step 4</a:t>
                      </a:r>
                      <a:r>
                        <a:rPr b="0" i="0" lang="en-US" sz="2000" u="none">
                          <a:solidFill>
                            <a:srgbClr val="000000"/>
                          </a:solidFill>
                          <a:latin typeface="Times New Roman"/>
                          <a:ea typeface="Times New Roman"/>
                          <a:cs typeface="Times New Roman"/>
                          <a:sym typeface="Times New Roman"/>
                        </a:rPr>
                        <a:t>- This interaction lasts for 20 minutes.</a:t>
                      </a:r>
                      <a:endParaRPr b="0" i="0" sz="2000" u="none">
                        <a:solidFill>
                          <a:srgbClr val="000000"/>
                        </a:solidFill>
                        <a:latin typeface="Calibri"/>
                        <a:ea typeface="Calibri"/>
                        <a:cs typeface="Calibri"/>
                        <a:sym typeface="Calibri"/>
                      </a:endParaRPr>
                    </a:p>
                    <a:p>
                      <a:pPr indent="0" lvl="0" marL="0" marR="0" rtl="0" algn="l">
                        <a:lnSpc>
                          <a:spcPct val="107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Step 5</a:t>
                      </a:r>
                      <a:r>
                        <a:rPr b="0" i="0" lang="en-US" sz="2000" u="none">
                          <a:solidFill>
                            <a:srgbClr val="000000"/>
                          </a:solidFill>
                          <a:latin typeface="Times New Roman"/>
                          <a:ea typeface="Times New Roman"/>
                          <a:cs typeface="Times New Roman"/>
                          <a:sym typeface="Times New Roman"/>
                        </a:rPr>
                        <a:t>-  Students are given 10 minutes' time for preparation. 2 topics can be done in one class.</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3127375">
                <a:tc>
                  <a:txBody>
                    <a:bodyPr/>
                    <a:lstStyle/>
                    <a:p>
                      <a:pPr indent="0" lvl="0" marL="0" marR="0" rtl="0" algn="l">
                        <a:lnSpc>
                          <a:spcPct val="116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Dumb Charades</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7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Step 1</a:t>
                      </a:r>
                      <a:r>
                        <a:rPr b="0" i="0" lang="en-US" sz="2000" u="none">
                          <a:solidFill>
                            <a:srgbClr val="000000"/>
                          </a:solidFill>
                          <a:latin typeface="Times New Roman"/>
                          <a:ea typeface="Times New Roman"/>
                          <a:cs typeface="Times New Roman"/>
                          <a:sym typeface="Times New Roman"/>
                        </a:rPr>
                        <a:t>- Dumb Charades will be played with the use of lexical resources. </a:t>
                      </a:r>
                      <a:endParaRPr b="0" i="0" sz="2000" u="none">
                        <a:solidFill>
                          <a:srgbClr val="000000"/>
                        </a:solidFill>
                        <a:latin typeface="Calibri"/>
                        <a:ea typeface="Calibri"/>
                        <a:cs typeface="Calibri"/>
                        <a:sym typeface="Calibri"/>
                      </a:endParaRPr>
                    </a:p>
                    <a:p>
                      <a:pPr indent="0" lvl="0" marL="0" marR="0" rtl="0" algn="l">
                        <a:lnSpc>
                          <a:spcPct val="107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Step 2</a:t>
                      </a:r>
                      <a:r>
                        <a:rPr b="0" i="0" lang="en-US" sz="2000" u="none">
                          <a:solidFill>
                            <a:srgbClr val="000000"/>
                          </a:solidFill>
                          <a:latin typeface="Times New Roman"/>
                          <a:ea typeface="Times New Roman"/>
                          <a:cs typeface="Times New Roman"/>
                          <a:sym typeface="Times New Roman"/>
                        </a:rPr>
                        <a:t>- Class can be divided into teams and scoring can be done accordingly.</a:t>
                      </a:r>
                      <a:endParaRPr b="0" i="0" sz="2000" u="none">
                        <a:solidFill>
                          <a:srgbClr val="000000"/>
                        </a:solidFill>
                        <a:latin typeface="Calibri"/>
                        <a:ea typeface="Calibri"/>
                        <a:cs typeface="Calibri"/>
                        <a:sym typeface="Calibri"/>
                      </a:endParaRPr>
                    </a:p>
                    <a:p>
                      <a:pPr indent="0" lvl="0" marL="0" marR="0" rtl="0" algn="l">
                        <a:lnSpc>
                          <a:spcPct val="116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Step 3</a:t>
                      </a:r>
                      <a:r>
                        <a:rPr b="0" i="0" lang="en-US" sz="2000" u="none">
                          <a:solidFill>
                            <a:srgbClr val="000000"/>
                          </a:solidFill>
                          <a:latin typeface="Times New Roman"/>
                          <a:ea typeface="Times New Roman"/>
                          <a:cs typeface="Times New Roman"/>
                          <a:sym typeface="Times New Roman"/>
                        </a:rPr>
                        <a:t>- In one case, students can enact the word and his/her team must guess the word.</a:t>
                      </a:r>
                      <a:endParaRPr b="0" i="0" sz="2000" u="none">
                        <a:solidFill>
                          <a:srgbClr val="000000"/>
                        </a:solidFill>
                        <a:latin typeface="Calibri"/>
                        <a:ea typeface="Calibri"/>
                        <a:cs typeface="Calibri"/>
                        <a:sym typeface="Calibri"/>
                      </a:endParaRPr>
                    </a:p>
                    <a:p>
                      <a:pPr indent="0" lvl="0" marL="0" marR="0" rtl="0" algn="l">
                        <a:lnSpc>
                          <a:spcPct val="116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Step 4</a:t>
                      </a:r>
                      <a:r>
                        <a:rPr b="0" i="0" lang="en-US" sz="2000" u="none">
                          <a:solidFill>
                            <a:srgbClr val="000000"/>
                          </a:solidFill>
                          <a:latin typeface="Times New Roman"/>
                          <a:ea typeface="Times New Roman"/>
                          <a:cs typeface="Times New Roman"/>
                          <a:sym typeface="Times New Roman"/>
                        </a:rPr>
                        <a:t>- In the second case, the student can say everything related to that word like meaning, antonym, synonym etc. But not that word and his/her team has to guess the word.</a:t>
                      </a:r>
                      <a:endParaRPr b="0" i="0" sz="2000" u="none">
                        <a:solidFill>
                          <a:srgbClr val="000000"/>
                        </a:solidFill>
                        <a:latin typeface="Calibri"/>
                        <a:ea typeface="Calibri"/>
                        <a:cs typeface="Calibri"/>
                        <a:sym typeface="Calibri"/>
                      </a:endParaRPr>
                    </a:p>
                    <a:p>
                      <a:pPr indent="0" lvl="0" marL="0" marR="0" rtl="0" algn="l">
                        <a:lnSpc>
                          <a:spcPct val="116000"/>
                        </a:lnSpc>
                        <a:spcBef>
                          <a:spcPts val="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Step 5</a:t>
                      </a:r>
                      <a:r>
                        <a:rPr b="0" i="0" lang="en-US" sz="2000" u="none">
                          <a:solidFill>
                            <a:srgbClr val="000000"/>
                          </a:solidFill>
                          <a:latin typeface="Times New Roman"/>
                          <a:ea typeface="Times New Roman"/>
                          <a:cs typeface="Times New Roman"/>
                          <a:sym typeface="Times New Roman"/>
                        </a:rPr>
                        <a:t>- In the third case, the student can draw anything related to that word on the board and his/her team must guess the word.</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365125">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bl>
          </a:graphicData>
        </a:graphic>
      </p:graphicFrame>
      <p:pic>
        <p:nvPicPr>
          <p:cNvPr id="271" name="Google Shape;271;p24"/>
          <p:cNvPicPr preferRelativeResize="0"/>
          <p:nvPr/>
        </p:nvPicPr>
        <p:blipFill rotWithShape="1">
          <a:blip r:embed="rId3">
            <a:alphaModFix/>
          </a:blip>
          <a:srcRect b="0" l="0" r="0" t="0"/>
          <a:stretch/>
        </p:blipFill>
        <p:spPr>
          <a:xfrm>
            <a:off x="9893300" y="142875"/>
            <a:ext cx="2068512" cy="546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5"/>
          <p:cNvSpPr txBox="1"/>
          <p:nvPr>
            <p:ph type="title"/>
          </p:nvPr>
        </p:nvSpPr>
        <p:spPr>
          <a:xfrm>
            <a:off x="1666875" y="1143000"/>
            <a:ext cx="9686925" cy="4643437"/>
          </a:xfrm>
          <a:prstGeom prst="rect">
            <a:avLst/>
          </a:prstGeom>
          <a:solidFill>
            <a:srgbClr val="B9CDE5"/>
          </a:solid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1600"/>
              <a:buFont typeface="Times New Roman"/>
              <a:buNone/>
            </a:pPr>
            <a:r>
              <a:rPr b="1" i="0" lang="en-US" sz="1600" u="sng">
                <a:solidFill>
                  <a:schemeClr val="dk1"/>
                </a:solidFill>
                <a:latin typeface="Times New Roman"/>
                <a:ea typeface="Times New Roman"/>
                <a:cs typeface="Times New Roman"/>
                <a:sym typeface="Times New Roman"/>
              </a:rPr>
              <a:t>COHORTS</a:t>
            </a:r>
            <a:r>
              <a:rPr b="1" i="0" lang="en-US" sz="1600" u="none">
                <a:solidFill>
                  <a:schemeClr val="dk1"/>
                </a:solidFill>
                <a:latin typeface="Times New Roman"/>
                <a:ea typeface="Times New Roman"/>
                <a:cs typeface="Times New Roman"/>
                <a:sym typeface="Times New Roman"/>
              </a:rPr>
              <a:t> :                                                                                       </a:t>
            </a:r>
            <a:r>
              <a:rPr b="1" i="0" lang="en-US" sz="1800" u="none">
                <a:solidFill>
                  <a:schemeClr val="dk1"/>
                </a:solidFill>
                <a:latin typeface="Times New Roman"/>
                <a:ea typeface="Times New Roman"/>
                <a:cs typeface="Times New Roman"/>
                <a:sym typeface="Times New Roman"/>
              </a:rPr>
              <a:t>Communication Skills(LSRW)</a:t>
            </a:r>
            <a:br>
              <a:rPr b="1" i="0" lang="en-US" sz="1800" u="none">
                <a:solidFill>
                  <a:schemeClr val="dk1"/>
                </a:solidFill>
                <a:latin typeface="Times New Roman"/>
                <a:ea typeface="Times New Roman"/>
                <a:cs typeface="Times New Roman"/>
                <a:sym typeface="Times New Roman"/>
              </a:rPr>
            </a:br>
            <a:br>
              <a:rPr b="1" i="0" lang="en-US" sz="1600" u="none">
                <a:solidFill>
                  <a:schemeClr val="dk1"/>
                </a:solidFill>
                <a:latin typeface="Times New Roman"/>
                <a:ea typeface="Times New Roman"/>
                <a:cs typeface="Times New Roman"/>
                <a:sym typeface="Times New Roman"/>
              </a:rPr>
            </a:br>
            <a:r>
              <a:rPr b="0" i="0" lang="en-US" sz="2000" u="none">
                <a:solidFill>
                  <a:schemeClr val="dk1"/>
                </a:solidFill>
                <a:latin typeface="Calibri"/>
                <a:ea typeface="Calibri"/>
                <a:cs typeface="Calibri"/>
                <a:sym typeface="Calibri"/>
              </a:rPr>
              <a:t>Data Analyst </a:t>
            </a:r>
            <a:br>
              <a:rPr b="0" i="0" lang="en-US" sz="2000" u="none">
                <a:solidFill>
                  <a:schemeClr val="dk1"/>
                </a:solidFill>
                <a:latin typeface="Calibri"/>
                <a:ea typeface="Calibri"/>
                <a:cs typeface="Calibri"/>
                <a:sym typeface="Calibri"/>
              </a:rPr>
            </a:br>
            <a:r>
              <a:rPr b="0" i="0" lang="en-US" sz="2000" u="none">
                <a:solidFill>
                  <a:schemeClr val="dk1"/>
                </a:solidFill>
                <a:latin typeface="Calibri"/>
                <a:ea typeface="Calibri"/>
                <a:cs typeface="Calibri"/>
                <a:sym typeface="Calibri"/>
              </a:rPr>
              <a:t>Machine Learning Engineer </a:t>
            </a:r>
            <a:br>
              <a:rPr b="0" i="0" lang="en-US" sz="2000" u="none">
                <a:solidFill>
                  <a:schemeClr val="dk1"/>
                </a:solidFill>
                <a:latin typeface="Calibri"/>
                <a:ea typeface="Calibri"/>
                <a:cs typeface="Calibri"/>
                <a:sym typeface="Calibri"/>
              </a:rPr>
            </a:br>
            <a:r>
              <a:rPr b="0" i="0" lang="en-US" sz="2000" u="none">
                <a:solidFill>
                  <a:schemeClr val="dk1"/>
                </a:solidFill>
                <a:latin typeface="Calibri"/>
                <a:ea typeface="Calibri"/>
                <a:cs typeface="Calibri"/>
                <a:sym typeface="Calibri"/>
              </a:rPr>
              <a:t>Data Scientists</a:t>
            </a:r>
            <a:br>
              <a:rPr b="0" i="0" lang="en-US" sz="2000" u="none">
                <a:solidFill>
                  <a:schemeClr val="dk1"/>
                </a:solidFill>
                <a:latin typeface="Calibri"/>
                <a:ea typeface="Calibri"/>
                <a:cs typeface="Calibri"/>
                <a:sym typeface="Calibri"/>
              </a:rPr>
            </a:br>
            <a:r>
              <a:rPr b="0" i="0" lang="en-US" sz="2000" u="none">
                <a:solidFill>
                  <a:schemeClr val="dk1"/>
                </a:solidFill>
                <a:latin typeface="Calibri"/>
                <a:ea typeface="Calibri"/>
                <a:cs typeface="Calibri"/>
                <a:sym typeface="Calibri"/>
              </a:rPr>
              <a:t>Cyber Security Manager/Analyst/ Architect </a:t>
            </a:r>
            <a:br>
              <a:rPr b="0" i="0" lang="en-US" sz="2000" u="none">
                <a:solidFill>
                  <a:schemeClr val="dk1"/>
                </a:solidFill>
                <a:latin typeface="Calibri"/>
                <a:ea typeface="Calibri"/>
                <a:cs typeface="Calibri"/>
                <a:sym typeface="Calibri"/>
              </a:rPr>
            </a:br>
            <a:r>
              <a:rPr b="0" i="0" lang="en-US" sz="2000" u="none">
                <a:solidFill>
                  <a:schemeClr val="dk1"/>
                </a:solidFill>
                <a:latin typeface="Calibri"/>
                <a:ea typeface="Calibri"/>
                <a:cs typeface="Calibri"/>
                <a:sym typeface="Calibri"/>
              </a:rPr>
              <a:t>Software Testing Assistant/Content Writer/Freelancer </a:t>
            </a:r>
            <a:br>
              <a:rPr b="0" i="0" lang="en-US" sz="2000" u="none">
                <a:solidFill>
                  <a:schemeClr val="dk1"/>
                </a:solidFill>
                <a:latin typeface="Calibri"/>
                <a:ea typeface="Calibri"/>
                <a:cs typeface="Calibri"/>
                <a:sym typeface="Calibri"/>
              </a:rPr>
            </a:br>
            <a:r>
              <a:rPr b="0" i="0" lang="en-US" sz="2000" u="none">
                <a:solidFill>
                  <a:schemeClr val="dk1"/>
                </a:solidFill>
                <a:latin typeface="Calibri"/>
                <a:ea typeface="Calibri"/>
                <a:cs typeface="Calibri"/>
                <a:sym typeface="Calibri"/>
              </a:rPr>
              <a:t>QA Engineer </a:t>
            </a:r>
            <a:br>
              <a:rPr b="0" i="0" lang="en-US" sz="2000" u="none">
                <a:solidFill>
                  <a:schemeClr val="dk1"/>
                </a:solidFill>
                <a:latin typeface="Calibri"/>
                <a:ea typeface="Calibri"/>
                <a:cs typeface="Calibri"/>
                <a:sym typeface="Calibri"/>
              </a:rPr>
            </a:br>
            <a:r>
              <a:rPr b="0" i="0" lang="en-US" sz="2000" u="none">
                <a:solidFill>
                  <a:schemeClr val="dk1"/>
                </a:solidFill>
                <a:latin typeface="Calibri"/>
                <a:ea typeface="Calibri"/>
                <a:cs typeface="Calibri"/>
                <a:sym typeface="Calibri"/>
              </a:rPr>
              <a:t>Front-end/Backend Engineer</a:t>
            </a:r>
            <a:br>
              <a:rPr b="0" i="0" lang="en-US" sz="2000" u="none">
                <a:solidFill>
                  <a:schemeClr val="dk1"/>
                </a:solidFill>
                <a:latin typeface="Calibri"/>
                <a:ea typeface="Calibri"/>
                <a:cs typeface="Calibri"/>
                <a:sym typeface="Calibri"/>
              </a:rPr>
            </a:br>
            <a:r>
              <a:rPr b="0" i="0" lang="en-US" sz="2000" u="none">
                <a:solidFill>
                  <a:schemeClr val="dk1"/>
                </a:solidFill>
                <a:latin typeface="Calibri"/>
                <a:ea typeface="Calibri"/>
                <a:cs typeface="Calibri"/>
                <a:sym typeface="Calibri"/>
              </a:rPr>
              <a:t>Full Stack Engineer </a:t>
            </a:r>
            <a:br>
              <a:rPr b="0" i="0" lang="en-US" sz="2000" u="none">
                <a:solidFill>
                  <a:schemeClr val="dk1"/>
                </a:solidFill>
                <a:latin typeface="Calibri"/>
                <a:ea typeface="Calibri"/>
                <a:cs typeface="Calibri"/>
                <a:sym typeface="Calibri"/>
              </a:rPr>
            </a:br>
            <a:r>
              <a:rPr b="0" i="0" lang="en-US" sz="2000" u="none">
                <a:solidFill>
                  <a:schemeClr val="dk1"/>
                </a:solidFill>
                <a:latin typeface="Calibri"/>
                <a:ea typeface="Calibri"/>
                <a:cs typeface="Calibri"/>
                <a:sym typeface="Calibri"/>
              </a:rPr>
              <a:t>ML Engineer </a:t>
            </a:r>
            <a:br>
              <a:rPr b="0" i="0" lang="en-US" sz="2000" u="none">
                <a:solidFill>
                  <a:schemeClr val="dk1"/>
                </a:solidFill>
                <a:latin typeface="Calibri"/>
                <a:ea typeface="Calibri"/>
                <a:cs typeface="Calibri"/>
                <a:sym typeface="Calibri"/>
              </a:rPr>
            </a:br>
            <a:r>
              <a:rPr b="0" i="0" lang="en-US" sz="2000" u="none">
                <a:solidFill>
                  <a:schemeClr val="dk1"/>
                </a:solidFill>
                <a:latin typeface="Calibri"/>
                <a:ea typeface="Calibri"/>
                <a:cs typeface="Calibri"/>
                <a:sym typeface="Calibri"/>
              </a:rPr>
              <a:t>DevOps Engineer</a:t>
            </a:r>
            <a:br>
              <a:rPr b="0" i="0" lang="en-US" sz="2000" u="none">
                <a:solidFill>
                  <a:schemeClr val="dk1"/>
                </a:solidFill>
                <a:latin typeface="Calibri"/>
                <a:ea typeface="Calibri"/>
                <a:cs typeface="Calibri"/>
                <a:sym typeface="Calibri"/>
              </a:rPr>
            </a:br>
            <a:r>
              <a:rPr b="0" i="0" lang="en-US" sz="2000" u="none">
                <a:solidFill>
                  <a:schemeClr val="dk1"/>
                </a:solidFill>
                <a:latin typeface="Calibri"/>
                <a:ea typeface="Calibri"/>
                <a:cs typeface="Calibri"/>
                <a:sym typeface="Calibri"/>
              </a:rPr>
              <a:t>Production and Manufacturing Engineer</a:t>
            </a:r>
            <a:br>
              <a:rPr b="0" i="0" lang="en-US" sz="2000" u="none">
                <a:solidFill>
                  <a:schemeClr val="dk1"/>
                </a:solidFill>
                <a:latin typeface="Calibri"/>
                <a:ea typeface="Calibri"/>
                <a:cs typeface="Calibri"/>
                <a:sym typeface="Calibri"/>
              </a:rPr>
            </a:br>
            <a:r>
              <a:rPr b="0" i="0" lang="en-US" sz="2000" u="none">
                <a:solidFill>
                  <a:schemeClr val="dk1"/>
                </a:solidFill>
                <a:latin typeface="Calibri"/>
                <a:ea typeface="Calibri"/>
                <a:cs typeface="Calibri"/>
                <a:sym typeface="Calibri"/>
              </a:rPr>
              <a:t>Graphic Designer </a:t>
            </a:r>
            <a:br>
              <a:rPr b="0" i="0" lang="en-US" sz="2000" u="none">
                <a:solidFill>
                  <a:schemeClr val="dk1"/>
                </a:solidFill>
                <a:latin typeface="Calibri"/>
                <a:ea typeface="Calibri"/>
                <a:cs typeface="Calibri"/>
                <a:sym typeface="Calibri"/>
              </a:rPr>
            </a:br>
            <a:r>
              <a:rPr b="0" i="0" lang="en-US" sz="2000" u="none">
                <a:solidFill>
                  <a:schemeClr val="dk1"/>
                </a:solidFill>
                <a:latin typeface="Calibri"/>
                <a:ea typeface="Calibri"/>
                <a:cs typeface="Calibri"/>
                <a:sym typeface="Calibri"/>
              </a:rPr>
              <a:t>Process Analyst</a:t>
            </a:r>
            <a:endParaRPr/>
          </a:p>
        </p:txBody>
      </p:sp>
      <p:sp>
        <p:nvSpPr>
          <p:cNvPr id="277" name="Google Shape;277;p25"/>
          <p:cNvSpPr/>
          <p:nvPr/>
        </p:nvSpPr>
        <p:spPr>
          <a:xfrm>
            <a:off x="809625" y="428625"/>
            <a:ext cx="10644187" cy="6143625"/>
          </a:xfrm>
          <a:custGeom>
            <a:rect b="b" l="l" r="r" t="t"/>
            <a:pathLst>
              <a:path extrusionOk="0" h="6143625" w="10644188">
                <a:moveTo>
                  <a:pt x="0" y="0"/>
                </a:moveTo>
                <a:lnTo>
                  <a:pt x="10644188" y="0"/>
                </a:lnTo>
                <a:lnTo>
                  <a:pt x="10644188" y="6143625"/>
                </a:lnTo>
                <a:lnTo>
                  <a:pt x="0" y="6143625"/>
                </a:lnTo>
                <a:close/>
                <a:moveTo>
                  <a:pt x="767953" y="767953"/>
                </a:moveTo>
                <a:lnTo>
                  <a:pt x="767953" y="5375672"/>
                </a:lnTo>
                <a:lnTo>
                  <a:pt x="9876235" y="5375672"/>
                </a:lnTo>
                <a:lnTo>
                  <a:pt x="9876235" y="767953"/>
                </a:lnTo>
                <a:close/>
              </a:path>
            </a:pathLst>
          </a:custGeom>
          <a:solidFill>
            <a:srgbClr val="8EB4E3"/>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Screenshot (433).png" id="278" name="Google Shape;278;p25"/>
          <p:cNvPicPr preferRelativeResize="0"/>
          <p:nvPr/>
        </p:nvPicPr>
        <p:blipFill rotWithShape="1">
          <a:blip r:embed="rId3">
            <a:alphaModFix/>
          </a:blip>
          <a:srcRect b="19776" l="50585" r="21289" t="47915"/>
          <a:stretch/>
        </p:blipFill>
        <p:spPr>
          <a:xfrm>
            <a:off x="7310437" y="1857375"/>
            <a:ext cx="3357562" cy="3786187"/>
          </a:xfrm>
          <a:prstGeom prst="rect">
            <a:avLst/>
          </a:prstGeom>
          <a:noFill/>
          <a:ln>
            <a:noFill/>
          </a:ln>
        </p:spPr>
      </p:pic>
      <p:pic>
        <p:nvPicPr>
          <p:cNvPr id="279" name="Google Shape;279;p25"/>
          <p:cNvPicPr preferRelativeResize="0"/>
          <p:nvPr/>
        </p:nvPicPr>
        <p:blipFill rotWithShape="1">
          <a:blip r:embed="rId4">
            <a:alphaModFix/>
          </a:blip>
          <a:srcRect b="0" l="0" r="0" t="0"/>
          <a:stretch/>
        </p:blipFill>
        <p:spPr>
          <a:xfrm>
            <a:off x="9893300" y="142875"/>
            <a:ext cx="2068512" cy="546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6"/>
          <p:cNvSpPr txBox="1"/>
          <p:nvPr>
            <p:ph type="ctrTitle"/>
          </p:nvPr>
        </p:nvSpPr>
        <p:spPr>
          <a:xfrm>
            <a:off x="523875" y="357187"/>
            <a:ext cx="11001375" cy="676275"/>
          </a:xfrm>
          <a:prstGeom prst="rect">
            <a:avLst/>
          </a:prstGeom>
          <a:solidFill>
            <a:srgbClr val="B9CDE5"/>
          </a:solid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03070D"/>
              </a:buClr>
              <a:buSzPts val="3200"/>
              <a:buFont typeface="Book Antiqua"/>
              <a:buNone/>
            </a:pPr>
            <a:r>
              <a:rPr b="1" i="0" lang="en-US" sz="3200" u="sng">
                <a:solidFill>
                  <a:srgbClr val="03070D"/>
                </a:solidFill>
                <a:latin typeface="Book Antiqua"/>
                <a:ea typeface="Book Antiqua"/>
                <a:cs typeface="Book Antiqua"/>
                <a:sym typeface="Book Antiqua"/>
              </a:rPr>
              <a:t>Reference</a:t>
            </a:r>
            <a:r>
              <a:rPr b="1" i="0" lang="en-US" sz="3200" u="sng">
                <a:solidFill>
                  <a:srgbClr val="03070D"/>
                </a:solidFill>
                <a:latin typeface="Times New Roman"/>
                <a:ea typeface="Times New Roman"/>
                <a:cs typeface="Times New Roman"/>
                <a:sym typeface="Times New Roman"/>
              </a:rPr>
              <a:t> Books:</a:t>
            </a:r>
            <a:endParaRPr/>
          </a:p>
        </p:txBody>
      </p:sp>
      <p:sp>
        <p:nvSpPr>
          <p:cNvPr id="285" name="Google Shape;285;p26"/>
          <p:cNvSpPr txBox="1"/>
          <p:nvPr>
            <p:ph idx="1" type="subTitle"/>
          </p:nvPr>
        </p:nvSpPr>
        <p:spPr>
          <a:xfrm>
            <a:off x="523875" y="1149350"/>
            <a:ext cx="11033125" cy="4800600"/>
          </a:xfrm>
          <a:prstGeom prst="rect">
            <a:avLst/>
          </a:prstGeom>
          <a:solidFill>
            <a:srgbClr val="B9CDE5"/>
          </a:solid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888888"/>
              </a:buClr>
              <a:buSzPts val="3200"/>
              <a:buNone/>
            </a:pPr>
            <a:r>
              <a:t/>
            </a:r>
            <a:endParaRPr b="1" i="0" sz="3200" u="none">
              <a:solidFill>
                <a:schemeClr val="dk1"/>
              </a:solidFill>
              <a:latin typeface="Book Antiqua"/>
              <a:ea typeface="Book Antiqua"/>
              <a:cs typeface="Book Antiqua"/>
              <a:sym typeface="Book Antiqua"/>
            </a:endParaRPr>
          </a:p>
          <a:p>
            <a:pPr indent="0" lvl="0" marL="0" rtl="0" algn="ctr">
              <a:lnSpc>
                <a:spcPct val="100000"/>
              </a:lnSpc>
              <a:spcBef>
                <a:spcPts val="640"/>
              </a:spcBef>
              <a:spcAft>
                <a:spcPts val="0"/>
              </a:spcAft>
              <a:buClr>
                <a:srgbClr val="888888"/>
              </a:buClr>
              <a:buSzPts val="3200"/>
              <a:buNone/>
            </a:pPr>
            <a:r>
              <a:t/>
            </a:r>
            <a:endParaRPr b="1" i="0" sz="3200" u="none">
              <a:solidFill>
                <a:schemeClr val="dk1"/>
              </a:solidFill>
              <a:latin typeface="Book Antiqua"/>
              <a:ea typeface="Book Antiqua"/>
              <a:cs typeface="Book Antiqua"/>
              <a:sym typeface="Book Antiqua"/>
            </a:endParaRPr>
          </a:p>
          <a:p>
            <a:pPr indent="0" lvl="0" marL="0" rtl="0" algn="l">
              <a:lnSpc>
                <a:spcPct val="100000"/>
              </a:lnSpc>
              <a:spcBef>
                <a:spcPts val="640"/>
              </a:spcBef>
              <a:spcAft>
                <a:spcPts val="0"/>
              </a:spcAft>
              <a:buClr>
                <a:schemeClr val="dk1"/>
              </a:buClr>
              <a:buSzPts val="3200"/>
              <a:buNone/>
            </a:pPr>
            <a:r>
              <a:rPr b="1" i="0" lang="en-US" sz="3200" u="none">
                <a:solidFill>
                  <a:schemeClr val="dk1"/>
                </a:solidFill>
                <a:latin typeface="Book Antiqua"/>
                <a:ea typeface="Book Antiqua"/>
                <a:cs typeface="Book Antiqua"/>
                <a:sym typeface="Book Antiqua"/>
              </a:rPr>
              <a:t>R-2 : </a:t>
            </a:r>
            <a:r>
              <a:rPr b="0" i="0" lang="en-US" sz="3200" u="none">
                <a:solidFill>
                  <a:schemeClr val="dk1"/>
                </a:solidFill>
                <a:latin typeface="Book Antiqua"/>
                <a:ea typeface="Book Antiqua"/>
                <a:cs typeface="Book Antiqua"/>
                <a:sym typeface="Book Antiqua"/>
              </a:rPr>
              <a:t>The Pearson Guide to Verbal Ability and Logical Reasoning for the CAT</a:t>
            </a:r>
            <a:endParaRPr/>
          </a:p>
          <a:p>
            <a:pPr indent="0" lvl="0" marL="0" rtl="0" algn="l">
              <a:lnSpc>
                <a:spcPct val="100000"/>
              </a:lnSpc>
              <a:spcBef>
                <a:spcPts val="640"/>
              </a:spcBef>
              <a:spcAft>
                <a:spcPts val="0"/>
              </a:spcAft>
              <a:buClr>
                <a:schemeClr val="dk1"/>
              </a:buClr>
              <a:buSzPts val="3200"/>
              <a:buNone/>
            </a:pPr>
            <a:r>
              <a:rPr b="1" i="0" lang="en-US" sz="3200" u="none">
                <a:solidFill>
                  <a:schemeClr val="dk1"/>
                </a:solidFill>
                <a:latin typeface="Book Antiqua"/>
                <a:ea typeface="Book Antiqua"/>
                <a:cs typeface="Book Antiqua"/>
                <a:sym typeface="Book Antiqua"/>
              </a:rPr>
              <a:t>Author : </a:t>
            </a:r>
            <a:r>
              <a:rPr b="0" i="0" lang="en-US" sz="3200" u="none">
                <a:solidFill>
                  <a:schemeClr val="dk1"/>
                </a:solidFill>
                <a:latin typeface="Book Antiqua"/>
                <a:ea typeface="Book Antiqua"/>
                <a:cs typeface="Book Antiqua"/>
                <a:sym typeface="Book Antiqua"/>
              </a:rPr>
              <a:t>Nishit K. Sinha</a:t>
            </a:r>
            <a:endParaRPr/>
          </a:p>
          <a:p>
            <a:pPr indent="0" lvl="0" marL="0" rtl="0" algn="l">
              <a:lnSpc>
                <a:spcPct val="100000"/>
              </a:lnSpc>
              <a:spcBef>
                <a:spcPts val="640"/>
              </a:spcBef>
              <a:spcAft>
                <a:spcPts val="0"/>
              </a:spcAft>
              <a:buClr>
                <a:schemeClr val="dk1"/>
              </a:buClr>
              <a:buSzPts val="3200"/>
              <a:buNone/>
            </a:pPr>
            <a:r>
              <a:rPr b="1" i="0" lang="en-US" sz="3200" u="none">
                <a:solidFill>
                  <a:schemeClr val="dk1"/>
                </a:solidFill>
                <a:latin typeface="Book Antiqua"/>
                <a:ea typeface="Book Antiqua"/>
                <a:cs typeface="Book Antiqua"/>
                <a:sym typeface="Book Antiqua"/>
              </a:rPr>
              <a:t>Publisher : </a:t>
            </a:r>
            <a:r>
              <a:rPr b="0" i="0" lang="en-US" sz="3200" u="none">
                <a:solidFill>
                  <a:schemeClr val="dk1"/>
                </a:solidFill>
                <a:latin typeface="Book Antiqua"/>
                <a:ea typeface="Book Antiqua"/>
                <a:cs typeface="Book Antiqua"/>
                <a:sym typeface="Book Antiqua"/>
              </a:rPr>
              <a:t>PEARSON</a:t>
            </a:r>
            <a:endParaRPr/>
          </a:p>
        </p:txBody>
      </p:sp>
      <p:pic>
        <p:nvPicPr>
          <p:cNvPr id="286" name="Google Shape;286;p26"/>
          <p:cNvPicPr preferRelativeResize="0"/>
          <p:nvPr/>
        </p:nvPicPr>
        <p:blipFill rotWithShape="1">
          <a:blip r:embed="rId3">
            <a:alphaModFix/>
          </a:blip>
          <a:srcRect b="0" l="0" r="0" t="0"/>
          <a:stretch/>
        </p:blipFill>
        <p:spPr>
          <a:xfrm>
            <a:off x="9893300" y="142875"/>
            <a:ext cx="2068512" cy="546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7"/>
          <p:cNvSpPr txBox="1"/>
          <p:nvPr>
            <p:ph type="title"/>
          </p:nvPr>
        </p:nvSpPr>
        <p:spPr>
          <a:xfrm>
            <a:off x="809625" y="365125"/>
            <a:ext cx="10544175" cy="1206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graphicFrame>
        <p:nvGraphicFramePr>
          <p:cNvPr id="292" name="Google Shape;292;p27"/>
          <p:cNvGraphicFramePr/>
          <p:nvPr/>
        </p:nvGraphicFramePr>
        <p:xfrm>
          <a:off x="709612" y="357187"/>
          <a:ext cx="3000000" cy="3000000"/>
        </p:xfrm>
        <a:graphic>
          <a:graphicData uri="http://schemas.openxmlformats.org/drawingml/2006/table">
            <a:tbl>
              <a:tblPr>
                <a:noFill/>
                <a:tableStyleId>{59C86D35-E125-4A1D-B581-A6F43B59E22F}</a:tableStyleId>
              </a:tblPr>
              <a:tblGrid>
                <a:gridCol w="814375"/>
                <a:gridCol w="6072175"/>
                <a:gridCol w="3786175"/>
              </a:tblGrid>
              <a:tr h="584200">
                <a:tc gridSpan="3">
                  <a:txBody>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Relevant Websites ( RW )</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hMerge="1"/>
                <a:tc hMerge="1"/>
              </a:tr>
              <a:tr h="582600">
                <a:tc>
                  <a:txBody>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Sr. No.</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95B3D7"/>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   (Web address) (only if relevant to the course)</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95B3D7"/>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  Salient Features</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95B3D7"/>
                    </a:solidFill>
                  </a:tcPr>
                </a:tc>
              </a:tr>
              <a:tr h="457200">
                <a:tc>
                  <a:txBody>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RW-1</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chemeClr val="dk1"/>
                        </a:buClr>
                        <a:buSzPts val="1400"/>
                        <a:buFont typeface="Calibri"/>
                        <a:buNone/>
                      </a:pPr>
                      <a:r>
                        <a:rPr b="0" i="0" lang="en-US" sz="1400" u="sng">
                          <a:solidFill>
                            <a:schemeClr val="dk1"/>
                          </a:solidFill>
                          <a:hlinkClick r:id="rId3">
                            <a:extLst>
                              <a:ext uri="{A12FA001-AC4F-418D-AE19-62706E023703}">
                                <ahyp:hlinkClr val="tx"/>
                              </a:ext>
                            </a:extLst>
                          </a:hlinkClick>
                        </a:rPr>
                        <a:t>https://www.youtube.com/watch?v=zfbUzWqsH74</a:t>
                      </a:r>
                      <a:endParaRPr/>
                    </a:p>
                  </a:txBody>
                  <a:tcPr marT="0" marB="0" marR="0" marL="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Assists with the rules of subject verb agreement</a:t>
                      </a:r>
                      <a:endParaRPr/>
                    </a:p>
                  </a:txBody>
                  <a:tcPr marT="0" marB="0" marR="0" marL="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584200">
                <a:tc>
                  <a:txBody>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RW-2</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chemeClr val="dk1"/>
                        </a:buClr>
                        <a:buSzPts val="1400"/>
                        <a:buFont typeface="Calibri"/>
                        <a:buNone/>
                      </a:pPr>
                      <a:r>
                        <a:rPr b="0" i="0" lang="en-US" sz="1400" u="sng">
                          <a:solidFill>
                            <a:schemeClr val="dk1"/>
                          </a:solidFill>
                          <a:hlinkClick r:id="rId4">
                            <a:extLst>
                              <a:ext uri="{A12FA001-AC4F-418D-AE19-62706E023703}">
                                <ahyp:hlinkClr val="tx"/>
                              </a:ext>
                            </a:extLst>
                          </a:hlinkClick>
                        </a:rPr>
                        <a:t>https://www.youtube.com/watch?v=Ljjiw9mC_Cg</a:t>
                      </a:r>
                      <a:endParaRPr/>
                    </a:p>
                  </a:txBody>
                  <a:tcPr marT="0" marB="0" marR="0" marL="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Helps to learn the application of Tenses</a:t>
                      </a:r>
                      <a:endParaRPr/>
                    </a:p>
                  </a:txBody>
                  <a:tcPr marT="0" marB="0" marR="0" marL="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582600">
                <a:tc>
                  <a:txBody>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RW-3</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chemeClr val="dk1"/>
                        </a:buClr>
                        <a:buSzPts val="1400"/>
                        <a:buFont typeface="Calibri"/>
                        <a:buNone/>
                      </a:pPr>
                      <a:r>
                        <a:rPr b="0" i="0" lang="en-US" sz="1400" u="sng">
                          <a:solidFill>
                            <a:schemeClr val="dk1"/>
                          </a:solidFill>
                          <a:hlinkClick r:id="rId5">
                            <a:extLst>
                              <a:ext uri="{A12FA001-AC4F-418D-AE19-62706E023703}">
                                <ahyp:hlinkClr val="tx"/>
                              </a:ext>
                            </a:extLst>
                          </a:hlinkClick>
                        </a:rPr>
                        <a:t>https://www.youtube.com/watch?v=TssaA2geuds</a:t>
                      </a:r>
                      <a:endParaRPr/>
                    </a:p>
                  </a:txBody>
                  <a:tcPr marT="0" marB="0" marR="0" marL="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Provides the correct pattern of word stress</a:t>
                      </a:r>
                      <a:endParaRPr/>
                    </a:p>
                  </a:txBody>
                  <a:tcPr marT="0" marB="0" marR="0" marL="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603250">
                <a:tc>
                  <a:txBody>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RW-4</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chemeClr val="dk1"/>
                        </a:buClr>
                        <a:buSzPts val="1400"/>
                        <a:buFont typeface="Calibri"/>
                        <a:buNone/>
                      </a:pPr>
                      <a:r>
                        <a:rPr b="0" i="0" lang="en-US" sz="1400" u="sng">
                          <a:solidFill>
                            <a:schemeClr val="dk1"/>
                          </a:solidFill>
                          <a:hlinkClick r:id="rId6">
                            <a:extLst>
                              <a:ext uri="{A12FA001-AC4F-418D-AE19-62706E023703}">
                                <ahyp:hlinkClr val="tx"/>
                              </a:ext>
                            </a:extLst>
                          </a:hlinkClick>
                        </a:rPr>
                        <a:t>https://www.youtube.com/watch?v=N5t3NTix1hw</a:t>
                      </a:r>
                      <a:endParaRPr/>
                    </a:p>
                  </a:txBody>
                  <a:tcPr marT="0" marB="0" marR="0" marL="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Helps to learn the ways of presentation skills through tips and tricks</a:t>
                      </a:r>
                      <a:endParaRPr/>
                    </a:p>
                  </a:txBody>
                  <a:tcPr marT="0" marB="0" marR="0" marL="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895350">
                <a:tc>
                  <a:txBody>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RW-5</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chemeClr val="dk1"/>
                        </a:buClr>
                        <a:buSzPts val="1400"/>
                        <a:buFont typeface="Calibri"/>
                        <a:buNone/>
                      </a:pPr>
                      <a:r>
                        <a:rPr b="0" i="0" lang="en-US" sz="1400" u="sng">
                          <a:solidFill>
                            <a:schemeClr val="dk1"/>
                          </a:solidFill>
                          <a:hlinkClick r:id="rId7">
                            <a:extLst>
                              <a:ext uri="{A12FA001-AC4F-418D-AE19-62706E023703}">
                                <ahyp:hlinkClr val="tx"/>
                              </a:ext>
                            </a:extLst>
                          </a:hlinkClick>
                        </a:rPr>
                        <a:t>https://www.youtube.com/watch?v=0diRbQ-mgfo&amp;pp=ygUgcm9vdCB3b3JkcyBpbiBlbmdsaXNoIHZvY2FidWxhcnk%3D</a:t>
                      </a:r>
                      <a:endParaRPr/>
                    </a:p>
                  </a:txBody>
                  <a:tcPr marT="0" marB="0" marR="0" marL="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Helps to learn the root words for better understanding in communication</a:t>
                      </a:r>
                      <a:endParaRPr/>
                    </a:p>
                  </a:txBody>
                  <a:tcPr marT="0" marB="0" marR="0" marL="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893750">
                <a:tc>
                  <a:txBody>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RW-6</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chemeClr val="dk1"/>
                        </a:buClr>
                        <a:buSzPts val="1400"/>
                        <a:buFont typeface="Calibri"/>
                        <a:buNone/>
                      </a:pPr>
                      <a:r>
                        <a:rPr b="0" i="0" lang="en-US" sz="1400" u="sng">
                          <a:solidFill>
                            <a:schemeClr val="dk1"/>
                          </a:solidFill>
                          <a:hlinkClick r:id="rId8">
                            <a:extLst>
                              <a:ext uri="{A12FA001-AC4F-418D-AE19-62706E023703}">
                                <ahyp:hlinkClr val="tx"/>
                              </a:ext>
                            </a:extLst>
                          </a:hlinkClick>
                        </a:rPr>
                        <a:t>https://www.youtube.com/watch?v=0diRbQ-mgfo&amp;pp=ygUgcm9vdCB3b3JkcyBpbiBlbmdsaXNoIHZvY2FidWxhcnk%3D</a:t>
                      </a:r>
                      <a:endParaRPr/>
                    </a:p>
                  </a:txBody>
                  <a:tcPr marT="0" marB="0" marR="0" marL="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Helps to inculcate the knowledge of synonyms &amp; antonyms</a:t>
                      </a:r>
                      <a:endParaRPr/>
                    </a:p>
                  </a:txBody>
                  <a:tcPr marT="0" marB="0" marR="0" marL="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603250">
                <a:tc>
                  <a:txBody>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RW-7</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chemeClr val="dk1"/>
                        </a:buClr>
                        <a:buSzPts val="1400"/>
                        <a:buFont typeface="Calibri"/>
                        <a:buNone/>
                      </a:pPr>
                      <a:r>
                        <a:rPr b="0" i="0" lang="en-US" sz="1400" u="sng">
                          <a:solidFill>
                            <a:schemeClr val="dk1"/>
                          </a:solidFill>
                          <a:hlinkClick r:id="rId9">
                            <a:extLst>
                              <a:ext uri="{A12FA001-AC4F-418D-AE19-62706E023703}">
                                <ahyp:hlinkClr val="tx"/>
                              </a:ext>
                            </a:extLst>
                          </a:hlinkClick>
                        </a:rPr>
                        <a:t>https://www.youtube.com/watch?v=mCMN9geluV0&amp;pp=ygUSY2xvemUgdGVzdCBlbmdsaXNo</a:t>
                      </a:r>
                      <a:endParaRPr/>
                    </a:p>
                  </a:txBody>
                  <a:tcPr marT="0" marB="0" marR="0" marL="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Assists to enhance the ability to comprehend passages through cloze Test</a:t>
                      </a:r>
                      <a:endParaRPr/>
                    </a:p>
                  </a:txBody>
                  <a:tcPr marT="0" marB="0" marR="0" marL="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bl>
          </a:graphicData>
        </a:graphic>
      </p:graphicFrame>
      <p:pic>
        <p:nvPicPr>
          <p:cNvPr id="293" name="Google Shape;293;p27"/>
          <p:cNvPicPr preferRelativeResize="0"/>
          <p:nvPr/>
        </p:nvPicPr>
        <p:blipFill rotWithShape="1">
          <a:blip r:embed="rId10">
            <a:alphaModFix/>
          </a:blip>
          <a:srcRect b="0" l="0" r="0" t="0"/>
          <a:stretch/>
        </p:blipFill>
        <p:spPr>
          <a:xfrm>
            <a:off x="9893300" y="142875"/>
            <a:ext cx="2068512" cy="546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graphicFrame>
        <p:nvGraphicFramePr>
          <p:cNvPr id="298" name="Google Shape;298;p28"/>
          <p:cNvGraphicFramePr/>
          <p:nvPr/>
        </p:nvGraphicFramePr>
        <p:xfrm>
          <a:off x="381000" y="928687"/>
          <a:ext cx="3000000" cy="3000000"/>
        </p:xfrm>
        <a:graphic>
          <a:graphicData uri="http://schemas.openxmlformats.org/drawingml/2006/table">
            <a:tbl>
              <a:tblPr>
                <a:noFill/>
                <a:tableStyleId>{59C86D35-E125-4A1D-B581-A6F43B59E22F}</a:tableStyleId>
              </a:tblPr>
              <a:tblGrid>
                <a:gridCol w="1377950"/>
                <a:gridCol w="4457700"/>
                <a:gridCol w="5451475"/>
              </a:tblGrid>
              <a:tr h="685800">
                <a:tc>
                  <a:txBody>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RW-8</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DCE6F2"/>
                    </a:solidFill>
                  </a:tcPr>
                </a:tc>
                <a:tc>
                  <a:txBody>
                    <a:bodyPr/>
                    <a:lstStyle/>
                    <a:p>
                      <a:pPr indent="0" lvl="0" marL="0" marR="0" rtl="0" algn="l">
                        <a:lnSpc>
                          <a:spcPct val="100000"/>
                        </a:lnSpc>
                        <a:spcBef>
                          <a:spcPts val="0"/>
                        </a:spcBef>
                        <a:spcAft>
                          <a:spcPts val="0"/>
                        </a:spcAft>
                        <a:buClr>
                          <a:srgbClr val="0000FF"/>
                        </a:buClr>
                        <a:buSzPts val="1400"/>
                        <a:buFont typeface="Calibri"/>
                        <a:buNone/>
                      </a:pPr>
                      <a:r>
                        <a:rPr b="1" i="0" lang="en-US" sz="1400" u="sng">
                          <a:solidFill>
                            <a:srgbClr val="0000FF"/>
                          </a:solidFill>
                          <a:hlinkClick r:id="rId3">
                            <a:extLst>
                              <a:ext uri="{A12FA001-AC4F-418D-AE19-62706E023703}">
                                <ahyp:hlinkClr val="tx"/>
                              </a:ext>
                            </a:extLst>
                          </a:hlinkClick>
                        </a:rPr>
                        <a:t>https://www.youtube.com/watch?v=rGrH-IGHS9w&amp;t=38s&amp;pp=ygUdZW1haWwgd3JpdGluZyBmb3JtYWwgaW5mb3JtYWw%3D</a:t>
                      </a:r>
                      <a:r>
                        <a:rPr b="1" i="0" lang="en-US" sz="1400" u="sng">
                          <a:solidFill>
                            <a:srgbClr val="0000FF"/>
                          </a:solidFill>
                          <a:latin typeface="Arial"/>
                          <a:ea typeface="Arial"/>
                          <a:cs typeface="Arial"/>
                          <a:sym typeface="Arial"/>
                        </a:rPr>
                        <a:t> </a:t>
                      </a:r>
                      <a:endParaRPr/>
                    </a:p>
                  </a:txBody>
                  <a:tcPr marT="0" marB="0" marR="0" marL="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DCE6F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Helps to learn the formal way of communication through email writing</a:t>
                      </a:r>
                      <a:endParaRPr/>
                    </a:p>
                  </a:txBody>
                  <a:tcPr marT="0" marB="0" marR="0" marL="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DCE6F2"/>
                    </a:solidFill>
                  </a:tcPr>
                </a:tc>
              </a:tr>
              <a:tr h="1827200">
                <a:tc>
                  <a:txBody>
                    <a:bodyPr/>
                    <a:lstStyle/>
                    <a:p>
                      <a:pPr indent="0" lvl="0" marL="0" marR="0" rtl="0" algn="l">
                        <a:lnSpc>
                          <a:spcPct val="100000"/>
                        </a:lnSpc>
                        <a:spcBef>
                          <a:spcPts val="0"/>
                        </a:spcBef>
                        <a:spcAft>
                          <a:spcPts val="0"/>
                        </a:spcAft>
                        <a:buClr>
                          <a:srgbClr val="000000"/>
                        </a:buClr>
                        <a:buSzPts val="1400"/>
                        <a:buFont typeface="Times New Roman"/>
                        <a:buNone/>
                      </a:pPr>
                      <a:r>
                        <a:rPr b="0" i="0" lang="en-US" sz="1400" u="none">
                          <a:solidFill>
                            <a:srgbClr val="000000"/>
                          </a:solidFill>
                          <a:latin typeface="Times New Roman"/>
                          <a:ea typeface="Times New Roman"/>
                          <a:cs typeface="Times New Roman"/>
                          <a:sym typeface="Times New Roman"/>
                        </a:rPr>
                        <a:t>RW-9</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FF"/>
                        </a:buClr>
                        <a:buSzPts val="1400"/>
                        <a:buFont typeface="Calibri"/>
                        <a:buNone/>
                      </a:pPr>
                      <a:r>
                        <a:rPr b="0" i="0" lang="en-US" sz="1400" u="sng">
                          <a:solidFill>
                            <a:srgbClr val="0000FF"/>
                          </a:solidFill>
                          <a:hlinkClick r:id="rId4">
                            <a:extLst>
                              <a:ext uri="{A12FA001-AC4F-418D-AE19-62706E023703}">
                                <ahyp:hlinkClr val="tx"/>
                              </a:ext>
                            </a:extLst>
                          </a:hlinkClick>
                        </a:rPr>
                        <a:t>https://youtu.be/dHQermxTTf0?si=3qCKQzGdjbyt4qBd</a:t>
                      </a:r>
                      <a:endParaRPr b="0" i="0" sz="14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FF"/>
                        </a:buClr>
                        <a:buSzPts val="1400"/>
                        <a:buFont typeface="Calibri"/>
                        <a:buNone/>
                      </a:pPr>
                      <a:r>
                        <a:rPr b="0" i="0" lang="en-US" sz="1400" u="sng">
                          <a:solidFill>
                            <a:srgbClr val="0000FF"/>
                          </a:solidFill>
                          <a:hlinkClick r:id="rId5">
                            <a:extLst>
                              <a:ext uri="{A12FA001-AC4F-418D-AE19-62706E023703}">
                                <ahyp:hlinkClr val="tx"/>
                              </a:ext>
                            </a:extLst>
                          </a:hlinkClick>
                        </a:rPr>
                        <a:t>https://www.youtube.com/watch?v=dPvWRYPadFg&amp;pp=ygUgcmVhZGluZyBjb21wcmVoZW5zaW9uIHN0cmF0ZWdpZXM%3D</a:t>
                      </a:r>
                      <a:endParaRPr b="0" i="0" sz="14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FF"/>
                        </a:buClr>
                        <a:buSzPts val="1400"/>
                        <a:buFont typeface="Calibri"/>
                        <a:buNone/>
                      </a:pPr>
                      <a:r>
                        <a:rPr b="0" i="0" lang="en-US" sz="1400" u="sng">
                          <a:solidFill>
                            <a:srgbClr val="0000FF"/>
                          </a:solidFill>
                          <a:hlinkClick r:id="rId6">
                            <a:extLst>
                              <a:ext uri="{A12FA001-AC4F-418D-AE19-62706E023703}">
                                <ahyp:hlinkClr val="tx"/>
                              </a:ext>
                            </a:extLst>
                          </a:hlinkClick>
                        </a:rPr>
                        <a:t>https://www.youtube.com/watch?v=dPvWRYPadFg&amp;pp=ygUgcmVhZGluZyBjb21wcmVoZW5zaW9uIHN0cmF0ZWdpZXM%3D</a:t>
                      </a:r>
                      <a:endParaRPr/>
                    </a:p>
                  </a:txBody>
                  <a:tcPr marT="0" marB="0" marR="0" marL="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Helps to enhance the mental ability with the help of reading comprehension </a:t>
                      </a:r>
                      <a:endParaRPr/>
                    </a:p>
                  </a:txBody>
                  <a:tcPr marT="0" marB="0" marR="0" marL="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536575">
                <a:tc>
                  <a:txBody>
                    <a:bodyPr/>
                    <a:lstStyle/>
                    <a:p>
                      <a:pPr indent="0" lvl="0" marL="0" marR="0" rtl="0" algn="l">
                        <a:lnSpc>
                          <a:spcPct val="100000"/>
                        </a:lnSpc>
                        <a:spcBef>
                          <a:spcPts val="0"/>
                        </a:spcBef>
                        <a:spcAft>
                          <a:spcPts val="0"/>
                        </a:spcAft>
                        <a:buClr>
                          <a:srgbClr val="000000"/>
                        </a:buClr>
                        <a:buSzPts val="1400"/>
                        <a:buFont typeface="Times New Roman"/>
                        <a:buNone/>
                      </a:pPr>
                      <a:r>
                        <a:rPr b="0" i="0" lang="en-US" sz="1400" u="none">
                          <a:solidFill>
                            <a:srgbClr val="000000"/>
                          </a:solidFill>
                          <a:latin typeface="Times New Roman"/>
                          <a:ea typeface="Times New Roman"/>
                          <a:cs typeface="Times New Roman"/>
                          <a:sym typeface="Times New Roman"/>
                        </a:rPr>
                        <a:t>RW-10</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FF"/>
                        </a:buClr>
                        <a:buSzPts val="1400"/>
                        <a:buFont typeface="Calibri"/>
                        <a:buNone/>
                      </a:pPr>
                      <a:r>
                        <a:rPr b="0" i="0" lang="en-US" sz="1400" u="sng">
                          <a:solidFill>
                            <a:srgbClr val="0000FF"/>
                          </a:solidFill>
                          <a:hlinkClick r:id="rId7">
                            <a:extLst>
                              <a:ext uri="{A12FA001-AC4F-418D-AE19-62706E023703}">
                                <ahyp:hlinkClr val="tx"/>
                              </a:ext>
                            </a:extLst>
                          </a:hlinkClick>
                        </a:rPr>
                        <a:t>https://www.youtube.com/results?search_query=reading+comprehension+main+idea</a:t>
                      </a:r>
                      <a:endParaRPr/>
                    </a:p>
                  </a:txBody>
                  <a:tcPr marT="0" marB="0" marR="0" marL="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Assists to identify different techniques of getting main idea and supporting idea</a:t>
                      </a:r>
                      <a:endParaRPr/>
                    </a:p>
                  </a:txBody>
                  <a:tcPr marT="0" marB="0" marR="0" marL="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912800">
                <a:tc>
                  <a:txBody>
                    <a:bodyPr/>
                    <a:lstStyle/>
                    <a:p>
                      <a:pPr indent="0" lvl="0" marL="0" marR="0" rtl="0" algn="l">
                        <a:lnSpc>
                          <a:spcPct val="100000"/>
                        </a:lnSpc>
                        <a:spcBef>
                          <a:spcPts val="0"/>
                        </a:spcBef>
                        <a:spcAft>
                          <a:spcPts val="0"/>
                        </a:spcAft>
                        <a:buClr>
                          <a:srgbClr val="000000"/>
                        </a:buClr>
                        <a:buSzPts val="1400"/>
                        <a:buFont typeface="Times New Roman"/>
                        <a:buNone/>
                      </a:pPr>
                      <a:r>
                        <a:rPr b="0" i="0" lang="en-US" sz="1400" u="none">
                          <a:solidFill>
                            <a:srgbClr val="000000"/>
                          </a:solidFill>
                          <a:latin typeface="Times New Roman"/>
                          <a:ea typeface="Times New Roman"/>
                          <a:cs typeface="Times New Roman"/>
                          <a:sym typeface="Times New Roman"/>
                        </a:rPr>
                        <a:t>RW-11</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FF"/>
                        </a:buClr>
                        <a:buSzPts val="1400"/>
                        <a:buFont typeface="Calibri"/>
                        <a:buNone/>
                      </a:pPr>
                      <a:r>
                        <a:rPr b="0" i="0" lang="en-US" sz="1400" u="sng">
                          <a:solidFill>
                            <a:srgbClr val="0000FF"/>
                          </a:solidFill>
                          <a:hlinkClick r:id="rId8">
                            <a:extLst>
                              <a:ext uri="{A12FA001-AC4F-418D-AE19-62706E023703}">
                                <ahyp:hlinkClr val="tx"/>
                              </a:ext>
                            </a:extLst>
                          </a:hlinkClick>
                        </a:rPr>
                        <a:t>https://youtu.be/dHQermxTTf0?si=3qCKQzGdjbyt4qBd</a:t>
                      </a:r>
                      <a:r>
                        <a:rPr b="0" i="0" lang="en-US" sz="1400" u="sng">
                          <a:solidFill>
                            <a:srgbClr val="0000FF"/>
                          </a:solidFill>
                          <a:latin typeface="Arial"/>
                          <a:ea typeface="Arial"/>
                          <a:cs typeface="Arial"/>
                          <a:sym typeface="Arial"/>
                        </a:rPr>
                        <a:t>https://youtu.be/dHQermxTTf0?si=3qCKQzGdjbyt4qBd</a:t>
                      </a:r>
                      <a:r>
                        <a:rPr b="0" i="0" lang="en-US" sz="1400" u="sng">
                          <a:solidFill>
                            <a:srgbClr val="0000FF"/>
                          </a:solidFill>
                          <a:hlinkClick r:id="rId9">
                            <a:extLst>
                              <a:ext uri="{A12FA001-AC4F-418D-AE19-62706E023703}">
                                <ahyp:hlinkClr val="tx"/>
                              </a:ext>
                            </a:extLst>
                          </a:hlinkClick>
                        </a:rPr>
                        <a:t>https://www.youtube.com/watch?v=dPvWRYPadFg&amp;pp=ygUgcmVhZGluZyBjb21wcmVoZW5zaW9uIHN0cmF0ZWdpZXM%3D</a:t>
                      </a:r>
                      <a:endParaRPr/>
                    </a:p>
                  </a:txBody>
                  <a:tcPr marT="0" marB="0" marR="0" marL="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 Assists to identify the rules to convey information through narration techniques enhancing the mental ability with the help of  reading comprehension</a:t>
                      </a:r>
                      <a:endParaRPr/>
                    </a:p>
                  </a:txBody>
                  <a:tcPr marT="0" marB="0" marR="0" marL="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536575">
                <a:tc>
                  <a:txBody>
                    <a:bodyPr/>
                    <a:lstStyle/>
                    <a:p>
                      <a:pPr indent="0" lvl="0" marL="0" marR="0" rtl="0" algn="l">
                        <a:lnSpc>
                          <a:spcPct val="100000"/>
                        </a:lnSpc>
                        <a:spcBef>
                          <a:spcPts val="0"/>
                        </a:spcBef>
                        <a:spcAft>
                          <a:spcPts val="0"/>
                        </a:spcAft>
                        <a:buClr>
                          <a:srgbClr val="000000"/>
                        </a:buClr>
                        <a:buSzPts val="1400"/>
                        <a:buFont typeface="Times New Roman"/>
                        <a:buNone/>
                      </a:pPr>
                      <a:r>
                        <a:rPr b="0" i="0" lang="en-US" sz="1400" u="none">
                          <a:solidFill>
                            <a:srgbClr val="000000"/>
                          </a:solidFill>
                          <a:latin typeface="Times New Roman"/>
                          <a:ea typeface="Times New Roman"/>
                          <a:cs typeface="Times New Roman"/>
                          <a:sym typeface="Times New Roman"/>
                        </a:rPr>
                        <a:t>RW-12</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FF"/>
                        </a:buClr>
                        <a:buSzPts val="1400"/>
                        <a:buFont typeface="Arial"/>
                        <a:buNone/>
                      </a:pPr>
                      <a:r>
                        <a:rPr b="0" i="0" lang="en-US" sz="1400" u="sng">
                          <a:solidFill>
                            <a:srgbClr val="0000FF"/>
                          </a:solidFill>
                          <a:latin typeface="Arial"/>
                          <a:ea typeface="Arial"/>
                          <a:cs typeface="Arial"/>
                          <a:sym typeface="Arial"/>
                        </a:rPr>
                        <a:t>https://byjus.com/govt-exams/direct-indirect-speech-rules/</a:t>
                      </a:r>
                      <a:endParaRPr/>
                    </a:p>
                  </a:txBody>
                  <a:tcPr marT="0" marB="0" marR="0" marL="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Helps to learn different ways of descriptive and persuasive writing</a:t>
                      </a:r>
                      <a:endParaRPr/>
                    </a:p>
                  </a:txBody>
                  <a:tcPr marT="0" marB="0" marR="0" marL="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536575">
                <a:tc>
                  <a:txBody>
                    <a:bodyPr/>
                    <a:lstStyle/>
                    <a:p>
                      <a:pPr indent="0" lvl="0" marL="0" marR="0" rtl="0" algn="l">
                        <a:lnSpc>
                          <a:spcPct val="100000"/>
                        </a:lnSpc>
                        <a:spcBef>
                          <a:spcPts val="0"/>
                        </a:spcBef>
                        <a:spcAft>
                          <a:spcPts val="0"/>
                        </a:spcAft>
                        <a:buClr>
                          <a:srgbClr val="000000"/>
                        </a:buClr>
                        <a:buSzPts val="1400"/>
                        <a:buFont typeface="Times New Roman"/>
                        <a:buNone/>
                      </a:pPr>
                      <a:r>
                        <a:rPr b="0" i="0" lang="en-US" sz="1400" u="none">
                          <a:solidFill>
                            <a:srgbClr val="000000"/>
                          </a:solidFill>
                          <a:latin typeface="Times New Roman"/>
                          <a:ea typeface="Times New Roman"/>
                          <a:cs typeface="Times New Roman"/>
                          <a:sym typeface="Times New Roman"/>
                        </a:rPr>
                        <a:t>RW-13</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FF"/>
                        </a:buClr>
                        <a:buSzPts val="1400"/>
                        <a:buFont typeface="Calibri"/>
                        <a:buNone/>
                      </a:pPr>
                      <a:r>
                        <a:rPr b="0" i="0" lang="en-US" sz="1400" u="sng">
                          <a:solidFill>
                            <a:srgbClr val="0000FF"/>
                          </a:solidFill>
                          <a:hlinkClick r:id="rId10">
                            <a:extLst>
                              <a:ext uri="{A12FA001-AC4F-418D-AE19-62706E023703}">
                                <ahyp:hlinkClr val="tx"/>
                              </a:ext>
                            </a:extLst>
                          </a:hlinkClick>
                        </a:rPr>
                        <a:t>https://www.youtube.com/watch?v=CHWzPBXH4_8&amp;pp=ygULcGFyYWp1bWJsZXM%3D</a:t>
                      </a:r>
                      <a:endParaRPr/>
                    </a:p>
                  </a:txBody>
                  <a:tcPr marT="0" marB="0" marR="0" marL="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Helps to enhance problem solving and critical thinking through para jumbles</a:t>
                      </a:r>
                      <a:endParaRPr/>
                    </a:p>
                  </a:txBody>
                  <a:tcPr marT="0" marB="0" marR="0" marL="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536575">
                <a:tc>
                  <a:txBody>
                    <a:bodyPr/>
                    <a:lstStyle/>
                    <a:p>
                      <a:pPr indent="0" lvl="0" marL="0" marR="0" rtl="0" algn="l">
                        <a:lnSpc>
                          <a:spcPct val="100000"/>
                        </a:lnSpc>
                        <a:spcBef>
                          <a:spcPts val="0"/>
                        </a:spcBef>
                        <a:spcAft>
                          <a:spcPts val="0"/>
                        </a:spcAft>
                        <a:buClr>
                          <a:srgbClr val="000000"/>
                        </a:buClr>
                        <a:buSzPts val="1400"/>
                        <a:buFont typeface="Times New Roman"/>
                        <a:buNone/>
                      </a:pPr>
                      <a:r>
                        <a:rPr b="0" i="0" lang="en-US" sz="1400" u="none">
                          <a:solidFill>
                            <a:srgbClr val="000000"/>
                          </a:solidFill>
                          <a:latin typeface="Times New Roman"/>
                          <a:ea typeface="Times New Roman"/>
                          <a:cs typeface="Times New Roman"/>
                          <a:sym typeface="Times New Roman"/>
                        </a:rPr>
                        <a:t>RW-14</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FF"/>
                        </a:buClr>
                        <a:buSzPts val="1400"/>
                        <a:buFont typeface="Arial"/>
                        <a:buNone/>
                      </a:pPr>
                      <a:r>
                        <a:rPr b="0" i="0" lang="en-US" sz="1400" u="sng">
                          <a:solidFill>
                            <a:srgbClr val="0000FF"/>
                          </a:solidFill>
                          <a:latin typeface="Arial"/>
                          <a:ea typeface="Arial"/>
                          <a:cs typeface="Arial"/>
                          <a:sym typeface="Arial"/>
                        </a:rPr>
                        <a:t>https://www.geeksforgeeks.org/tips-and-tricks-to-solve-para-jumbles/</a:t>
                      </a:r>
                      <a:endParaRPr/>
                    </a:p>
                  </a:txBody>
                  <a:tcPr marT="0" marB="0" marR="0" marL="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Helps to learn different techniques of solving para jumbles</a:t>
                      </a:r>
                      <a:endParaRPr/>
                    </a:p>
                  </a:txBody>
                  <a:tcPr marT="0" marB="0" marR="0" marL="0" anchor="b">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bl>
          </a:graphicData>
        </a:graphic>
      </p:graphicFrame>
      <p:graphicFrame>
        <p:nvGraphicFramePr>
          <p:cNvPr id="299" name="Google Shape;299;p28"/>
          <p:cNvGraphicFramePr/>
          <p:nvPr/>
        </p:nvGraphicFramePr>
        <p:xfrm>
          <a:off x="381000" y="428625"/>
          <a:ext cx="3000000" cy="3000000"/>
        </p:xfrm>
        <a:graphic>
          <a:graphicData uri="http://schemas.openxmlformats.org/drawingml/2006/table">
            <a:tbl>
              <a:tblPr>
                <a:noFill/>
                <a:tableStyleId>{59C86D35-E125-4A1D-B581-A6F43B59E22F}</a:tableStyleId>
              </a:tblPr>
              <a:tblGrid>
                <a:gridCol w="1382700"/>
                <a:gridCol w="4403725"/>
                <a:gridCol w="5500675"/>
              </a:tblGrid>
              <a:tr h="500050">
                <a:tc>
                  <a:txBody>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  Sr. No.</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   (Web address) (only if relevant to the course)</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   Salient Features</a:t>
                      </a:r>
                      <a:endParaRPr/>
                    </a:p>
                  </a:txBody>
                  <a:tcPr marT="0" marB="0" marR="0" marL="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bl>
          </a:graphicData>
        </a:graphic>
      </p:graphicFrame>
      <p:pic>
        <p:nvPicPr>
          <p:cNvPr id="300" name="Google Shape;300;p28"/>
          <p:cNvPicPr preferRelativeResize="0"/>
          <p:nvPr/>
        </p:nvPicPr>
        <p:blipFill rotWithShape="1">
          <a:blip r:embed="rId11">
            <a:alphaModFix/>
          </a:blip>
          <a:srcRect b="0" l="0" r="0" t="0"/>
          <a:stretch/>
        </p:blipFill>
        <p:spPr>
          <a:xfrm>
            <a:off x="9893300" y="142875"/>
            <a:ext cx="2068512" cy="546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9"/>
          <p:cNvSpPr txBox="1"/>
          <p:nvPr>
            <p:ph type="title"/>
          </p:nvPr>
        </p:nvSpPr>
        <p:spPr>
          <a:xfrm>
            <a:off x="838200" y="214312"/>
            <a:ext cx="10515600" cy="4286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Times New Roman"/>
              <a:buNone/>
            </a:pPr>
            <a:r>
              <a:rPr b="1" i="0" lang="en-US" sz="3200" u="sng">
                <a:solidFill>
                  <a:schemeClr val="dk1"/>
                </a:solidFill>
                <a:latin typeface="Times New Roman"/>
                <a:ea typeface="Times New Roman"/>
                <a:cs typeface="Times New Roman"/>
                <a:sym typeface="Times New Roman"/>
              </a:rPr>
              <a:t>Open Educational Resources(OER) </a:t>
            </a:r>
            <a:endParaRPr/>
          </a:p>
        </p:txBody>
      </p:sp>
      <p:graphicFrame>
        <p:nvGraphicFramePr>
          <p:cNvPr id="306" name="Google Shape;306;p29"/>
          <p:cNvGraphicFramePr/>
          <p:nvPr/>
        </p:nvGraphicFramePr>
        <p:xfrm>
          <a:off x="595312" y="785812"/>
          <a:ext cx="3000000" cy="3000000"/>
        </p:xfrm>
        <a:graphic>
          <a:graphicData uri="http://schemas.openxmlformats.org/drawingml/2006/table">
            <a:tbl>
              <a:tblPr>
                <a:noFill/>
                <a:tableStyleId>{59C86D35-E125-4A1D-B581-A6F43B59E22F}</a:tableStyleId>
              </a:tblPr>
              <a:tblGrid>
                <a:gridCol w="1860550"/>
                <a:gridCol w="2114550"/>
                <a:gridCol w="1809750"/>
                <a:gridCol w="1811325"/>
                <a:gridCol w="1809750"/>
                <a:gridCol w="1809750"/>
              </a:tblGrid>
              <a:tr h="563550">
                <a:tc>
                  <a:txBody>
                    <a:bodyPr/>
                    <a:lstStyle/>
                    <a:p>
                      <a:pPr indent="0" lvl="0" marL="0" marR="0" rtl="0" algn="just">
                        <a:lnSpc>
                          <a:spcPct val="106000"/>
                        </a:lnSpc>
                        <a:spcBef>
                          <a:spcPts val="0"/>
                        </a:spcBef>
                        <a:spcAft>
                          <a:spcPts val="0"/>
                        </a:spcAft>
                        <a:buClr>
                          <a:srgbClr val="0D0D0D"/>
                        </a:buClr>
                        <a:buSzPts val="1600"/>
                        <a:buFont typeface="Times New Roman"/>
                        <a:buNone/>
                      </a:pPr>
                      <a:r>
                        <a:rPr b="1" i="0" lang="en-US" sz="1600" u="none">
                          <a:solidFill>
                            <a:srgbClr val="0D0D0D"/>
                          </a:solidFill>
                          <a:latin typeface="Times New Roman"/>
                          <a:ea typeface="Times New Roman"/>
                          <a:cs typeface="Times New Roman"/>
                          <a:sym typeface="Times New Roman"/>
                        </a:rPr>
                        <a:t>Unit mapped</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6000"/>
                        </a:lnSpc>
                        <a:spcBef>
                          <a:spcPts val="0"/>
                        </a:spcBef>
                        <a:spcAft>
                          <a:spcPts val="0"/>
                        </a:spcAft>
                        <a:buClr>
                          <a:srgbClr val="0D0D0D"/>
                        </a:buClr>
                        <a:buSzPts val="1600"/>
                        <a:buFont typeface="Times New Roman"/>
                        <a:buNone/>
                      </a:pPr>
                      <a:r>
                        <a:rPr b="1" i="0" lang="en-US" sz="1600" u="none">
                          <a:solidFill>
                            <a:srgbClr val="0D0D0D"/>
                          </a:solidFill>
                          <a:latin typeface="Times New Roman"/>
                          <a:ea typeface="Times New Roman"/>
                          <a:cs typeface="Times New Roman"/>
                          <a:sym typeface="Times New Roman"/>
                        </a:rPr>
                        <a:t>Broad topic</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6000"/>
                        </a:lnSpc>
                        <a:spcBef>
                          <a:spcPts val="0"/>
                        </a:spcBef>
                        <a:spcAft>
                          <a:spcPts val="0"/>
                        </a:spcAft>
                        <a:buClr>
                          <a:srgbClr val="0D0D0D"/>
                        </a:buClr>
                        <a:buSzPts val="1600"/>
                        <a:buFont typeface="Times New Roman"/>
                        <a:buNone/>
                      </a:pPr>
                      <a:r>
                        <a:rPr b="1" i="0" lang="en-US" sz="1600" u="none">
                          <a:solidFill>
                            <a:srgbClr val="0D0D0D"/>
                          </a:solidFill>
                          <a:latin typeface="Times New Roman"/>
                          <a:ea typeface="Times New Roman"/>
                          <a:cs typeface="Times New Roman"/>
                          <a:sym typeface="Times New Roman"/>
                        </a:rPr>
                        <a:t>Source Type</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6000"/>
                        </a:lnSpc>
                        <a:spcBef>
                          <a:spcPts val="0"/>
                        </a:spcBef>
                        <a:spcAft>
                          <a:spcPts val="0"/>
                        </a:spcAft>
                        <a:buClr>
                          <a:srgbClr val="0D0D0D"/>
                        </a:buClr>
                        <a:buSzPts val="1600"/>
                        <a:buFont typeface="Times New Roman"/>
                        <a:buNone/>
                      </a:pPr>
                      <a:r>
                        <a:rPr b="1" i="0" lang="en-US" sz="1600" u="none">
                          <a:solidFill>
                            <a:srgbClr val="0D0D0D"/>
                          </a:solidFill>
                          <a:latin typeface="Times New Roman"/>
                          <a:ea typeface="Times New Roman"/>
                          <a:cs typeface="Times New Roman"/>
                          <a:sym typeface="Times New Roman"/>
                        </a:rPr>
                        <a:t>Source Title</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6000"/>
                        </a:lnSpc>
                        <a:spcBef>
                          <a:spcPts val="0"/>
                        </a:spcBef>
                        <a:spcAft>
                          <a:spcPts val="0"/>
                        </a:spcAft>
                        <a:buClr>
                          <a:srgbClr val="0D0D0D"/>
                        </a:buClr>
                        <a:buSzPts val="1600"/>
                        <a:buFont typeface="Times New Roman"/>
                        <a:buNone/>
                      </a:pPr>
                      <a:r>
                        <a:rPr b="1" i="0" lang="en-US" sz="1600" u="none">
                          <a:solidFill>
                            <a:srgbClr val="0D0D0D"/>
                          </a:solidFill>
                          <a:latin typeface="Times New Roman"/>
                          <a:ea typeface="Times New Roman"/>
                          <a:cs typeface="Times New Roman"/>
                          <a:sym typeface="Times New Roman"/>
                        </a:rPr>
                        <a:t>*%age mapping (approx)</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6000"/>
                        </a:lnSpc>
                        <a:spcBef>
                          <a:spcPts val="0"/>
                        </a:spcBef>
                        <a:spcAft>
                          <a:spcPts val="0"/>
                        </a:spcAft>
                        <a:buClr>
                          <a:srgbClr val="0D0D0D"/>
                        </a:buClr>
                        <a:buSzPts val="1600"/>
                        <a:buFont typeface="Times New Roman"/>
                        <a:buNone/>
                      </a:pPr>
                      <a:r>
                        <a:rPr b="1" i="0" lang="en-US" sz="1600" u="none">
                          <a:solidFill>
                            <a:srgbClr val="0D0D0D"/>
                          </a:solidFill>
                          <a:latin typeface="Times New Roman"/>
                          <a:ea typeface="Times New Roman"/>
                          <a:cs typeface="Times New Roman"/>
                          <a:sym typeface="Times New Roman"/>
                        </a:rPr>
                        <a:t>Source URL</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1841500">
                <a:tc>
                  <a:txBody>
                    <a:bodyPr/>
                    <a:lstStyle/>
                    <a:p>
                      <a:pPr indent="0" lvl="0" marL="0" marR="0" rtl="0" algn="just">
                        <a:lnSpc>
                          <a:spcPct val="106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Unit 1 </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1)Subject-verb agreement 2)Verb tense:</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just">
                        <a:lnSpc>
                          <a:spcPct val="106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Online </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just">
                        <a:lnSpc>
                          <a:spcPct val="106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Video lecture</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342900" lvl="0" marL="342900" marR="0" rtl="0" algn="just">
                        <a:lnSpc>
                          <a:spcPct val="106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100%</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D0D0D"/>
                        </a:buClr>
                        <a:buSzPts val="1200"/>
                        <a:buFont typeface="Times New Roman"/>
                        <a:buNone/>
                      </a:pPr>
                      <a:r>
                        <a:rPr b="0" i="0" lang="en-US" sz="1200" u="none">
                          <a:solidFill>
                            <a:srgbClr val="0D0D0D"/>
                          </a:solidFill>
                          <a:latin typeface="Times New Roman"/>
                          <a:ea typeface="Times New Roman"/>
                          <a:cs typeface="Times New Roman"/>
                          <a:sym typeface="Times New Roman"/>
                        </a:rPr>
                        <a:t>1)</a:t>
                      </a:r>
                      <a:r>
                        <a:rPr b="0" i="0" lang="en-US" sz="1200" u="sng">
                          <a:solidFill>
                            <a:srgbClr val="0D0D0D"/>
                          </a:solidFill>
                          <a:hlinkClick r:id="rId3">
                            <a:extLst>
                              <a:ext uri="{A12FA001-AC4F-418D-AE19-62706E023703}">
                                <ahyp:hlinkClr val="tx"/>
                              </a:ext>
                            </a:extLst>
                          </a:hlinkClick>
                        </a:rPr>
                        <a:t>https://youtu.be/S8Q-8Je-Ml4?si=8h5TPLpLds4gvNIX</a:t>
                      </a:r>
                      <a:endParaRPr b="0" i="0" sz="1100" u="none">
                        <a:solidFill>
                          <a:srgbClr val="0D0D0D"/>
                        </a:solidFill>
                        <a:latin typeface="Calibri"/>
                        <a:ea typeface="Calibri"/>
                        <a:cs typeface="Calibri"/>
                        <a:sym typeface="Calibri"/>
                      </a:endParaRPr>
                    </a:p>
                    <a:p>
                      <a:pPr indent="0" lvl="0" marL="0" marR="0" rtl="0" algn="l">
                        <a:lnSpc>
                          <a:spcPct val="100000"/>
                        </a:lnSpc>
                        <a:spcBef>
                          <a:spcPts val="0"/>
                        </a:spcBef>
                        <a:spcAft>
                          <a:spcPts val="0"/>
                        </a:spcAft>
                        <a:buClr>
                          <a:srgbClr val="0D0D0D"/>
                        </a:buClr>
                        <a:buSzPts val="1200"/>
                        <a:buFont typeface="Times New Roman"/>
                        <a:buNone/>
                      </a:pPr>
                      <a:r>
                        <a:rPr b="0" i="0" lang="en-US" sz="1200" u="none">
                          <a:solidFill>
                            <a:srgbClr val="0D0D0D"/>
                          </a:solidFill>
                          <a:latin typeface="Times New Roman"/>
                          <a:ea typeface="Times New Roman"/>
                          <a:cs typeface="Times New Roman"/>
                          <a:sym typeface="Times New Roman"/>
                        </a:rPr>
                        <a:t>2) </a:t>
                      </a:r>
                      <a:r>
                        <a:rPr b="0" i="0" lang="en-US" sz="1200" u="sng">
                          <a:solidFill>
                            <a:srgbClr val="0D0D0D"/>
                          </a:solidFill>
                          <a:hlinkClick r:id="rId4">
                            <a:extLst>
                              <a:ext uri="{A12FA001-AC4F-418D-AE19-62706E023703}">
                                <ahyp:hlinkClr val="tx"/>
                              </a:ext>
                            </a:extLst>
                          </a:hlinkClick>
                        </a:rPr>
                        <a:t>https://youtube.com/playlist?list=PLD6B222E02447DC07&amp;si=e-JoB4ayhg5_4Q0Q</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1635125">
                <a:tc>
                  <a:txBody>
                    <a:bodyPr/>
                    <a:lstStyle/>
                    <a:p>
                      <a:pPr indent="0" lvl="0" marL="0" marR="0" rtl="0" algn="just">
                        <a:lnSpc>
                          <a:spcPct val="106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Unit 2</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1.Oral Presentation</a:t>
                      </a:r>
                      <a:endParaRPr b="1" i="0" sz="2400" u="non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2.voice and accent</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just">
                        <a:lnSpc>
                          <a:spcPct val="106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Online</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just">
                        <a:lnSpc>
                          <a:spcPct val="106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Video lecture</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just">
                        <a:lnSpc>
                          <a:spcPct val="106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100 %</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D0D0D"/>
                        </a:buClr>
                        <a:buSzPts val="1200"/>
                        <a:buFont typeface="Times New Roman"/>
                        <a:buNone/>
                      </a:pPr>
                      <a:r>
                        <a:rPr b="0" i="0" lang="en-US" sz="1200" u="none">
                          <a:solidFill>
                            <a:srgbClr val="0D0D0D"/>
                          </a:solidFill>
                          <a:latin typeface="Times New Roman"/>
                          <a:ea typeface="Times New Roman"/>
                          <a:cs typeface="Times New Roman"/>
                          <a:sym typeface="Times New Roman"/>
                        </a:rPr>
                        <a:t>1)</a:t>
                      </a:r>
                      <a:r>
                        <a:rPr b="0" i="0" lang="en-US" sz="1200" u="sng">
                          <a:solidFill>
                            <a:srgbClr val="0D0D0D"/>
                          </a:solidFill>
                          <a:hlinkClick r:id="rId5">
                            <a:extLst>
                              <a:ext uri="{A12FA001-AC4F-418D-AE19-62706E023703}">
                                <ahyp:hlinkClr val="tx"/>
                              </a:ext>
                            </a:extLst>
                          </a:hlinkClick>
                        </a:rPr>
                        <a:t>https://youtu.be/9p1kfkpsYzQ?si=LF9wkabFOOx2psqk</a:t>
                      </a:r>
                      <a:endParaRPr b="0" i="0" sz="1100" u="none">
                        <a:solidFill>
                          <a:srgbClr val="0D0D0D"/>
                        </a:solidFill>
                        <a:latin typeface="Calibri"/>
                        <a:ea typeface="Calibri"/>
                        <a:cs typeface="Calibri"/>
                        <a:sym typeface="Calibri"/>
                      </a:endParaRPr>
                    </a:p>
                    <a:p>
                      <a:pPr indent="0" lvl="0" marL="0" marR="0" rtl="0" algn="l">
                        <a:lnSpc>
                          <a:spcPct val="100000"/>
                        </a:lnSpc>
                        <a:spcBef>
                          <a:spcPts val="0"/>
                        </a:spcBef>
                        <a:spcAft>
                          <a:spcPts val="0"/>
                        </a:spcAft>
                        <a:buClr>
                          <a:srgbClr val="0D0D0D"/>
                        </a:buClr>
                        <a:buSzPts val="1200"/>
                        <a:buFont typeface="Times New Roman"/>
                        <a:buNone/>
                      </a:pPr>
                      <a:r>
                        <a:rPr b="0" i="0" lang="en-US" sz="1200" u="none">
                          <a:solidFill>
                            <a:srgbClr val="0D0D0D"/>
                          </a:solidFill>
                          <a:latin typeface="Times New Roman"/>
                          <a:ea typeface="Times New Roman"/>
                          <a:cs typeface="Times New Roman"/>
                          <a:sym typeface="Times New Roman"/>
                        </a:rPr>
                        <a:t>2) </a:t>
                      </a:r>
                      <a:r>
                        <a:rPr b="0" i="0" lang="en-US" sz="1200" u="sng">
                          <a:solidFill>
                            <a:srgbClr val="0D0D0D"/>
                          </a:solidFill>
                          <a:hlinkClick r:id="rId6">
                            <a:extLst>
                              <a:ext uri="{A12FA001-AC4F-418D-AE19-62706E023703}">
                                <ahyp:hlinkClr val="tx"/>
                              </a:ext>
                            </a:extLst>
                          </a:hlinkClick>
                        </a:rPr>
                        <a:t>https://youtube.com/playlist?list=PLD6B222E02447DC07&amp;si=e-JoB4ayhg5_4Q0Q</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1674800">
                <a:tc>
                  <a:txBody>
                    <a:bodyPr/>
                    <a:lstStyle/>
                    <a:p>
                      <a:pPr indent="0" lvl="0" marL="0" marR="0" rtl="0" algn="just">
                        <a:lnSpc>
                          <a:spcPct val="106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Unit 3</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6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1.Vocabulary</a:t>
                      </a:r>
                      <a:endParaRPr b="1" i="0" sz="2400" u="none">
                        <a:solidFill>
                          <a:srgbClr val="000000"/>
                        </a:solidFill>
                        <a:latin typeface="Calibri"/>
                        <a:ea typeface="Calibri"/>
                        <a:cs typeface="Calibri"/>
                        <a:sym typeface="Calibri"/>
                      </a:endParaRPr>
                    </a:p>
                    <a:p>
                      <a:pPr indent="0" lvl="0" marL="0" marR="0" rtl="0" algn="l">
                        <a:lnSpc>
                          <a:spcPct val="106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2.sentence Completion</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just">
                        <a:lnSpc>
                          <a:spcPct val="106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Online</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just">
                        <a:lnSpc>
                          <a:spcPct val="106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worksheets</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just">
                        <a:lnSpc>
                          <a:spcPct val="106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100 %</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D0D0D"/>
                        </a:buClr>
                        <a:buSzPts val="1200"/>
                        <a:buFont typeface="Times New Roman"/>
                        <a:buNone/>
                      </a:pPr>
                      <a:r>
                        <a:rPr b="0" i="0" lang="en-US" sz="1200" u="none">
                          <a:solidFill>
                            <a:srgbClr val="0D0D0D"/>
                          </a:solidFill>
                          <a:latin typeface="Times New Roman"/>
                          <a:ea typeface="Times New Roman"/>
                          <a:cs typeface="Times New Roman"/>
                          <a:sym typeface="Times New Roman"/>
                        </a:rPr>
                        <a:t>1)</a:t>
                      </a:r>
                      <a:r>
                        <a:rPr b="0" i="0" lang="en-US" sz="1200" u="sng">
                          <a:solidFill>
                            <a:srgbClr val="0D0D0D"/>
                          </a:solidFill>
                          <a:hlinkClick r:id="rId7">
                            <a:extLst>
                              <a:ext uri="{A12FA001-AC4F-418D-AE19-62706E023703}">
                                <ahyp:hlinkClr val="tx"/>
                              </a:ext>
                            </a:extLst>
                          </a:hlinkClick>
                        </a:rPr>
                        <a:t>https://www.englishclub.com/esl-quizzes/vocabulary/</a:t>
                      </a:r>
                      <a:endParaRPr b="0" i="0" sz="1100" u="none">
                        <a:solidFill>
                          <a:srgbClr val="0D0D0D"/>
                        </a:solidFill>
                        <a:latin typeface="Calibri"/>
                        <a:ea typeface="Calibri"/>
                        <a:cs typeface="Calibri"/>
                        <a:sym typeface="Calibri"/>
                      </a:endParaRPr>
                    </a:p>
                    <a:p>
                      <a:pPr indent="0" lvl="0" marL="0" marR="0" rtl="0" algn="l">
                        <a:lnSpc>
                          <a:spcPct val="100000"/>
                        </a:lnSpc>
                        <a:spcBef>
                          <a:spcPts val="0"/>
                        </a:spcBef>
                        <a:spcAft>
                          <a:spcPts val="0"/>
                        </a:spcAft>
                        <a:buClr>
                          <a:srgbClr val="0D0D0D"/>
                        </a:buClr>
                        <a:buSzPts val="1200"/>
                        <a:buFont typeface="Times New Roman"/>
                        <a:buNone/>
                      </a:pPr>
                      <a:r>
                        <a:rPr b="0" i="0" lang="en-US" sz="1200" u="none">
                          <a:solidFill>
                            <a:srgbClr val="0D0D0D"/>
                          </a:solidFill>
                          <a:latin typeface="Times New Roman"/>
                          <a:ea typeface="Times New Roman"/>
                          <a:cs typeface="Times New Roman"/>
                          <a:sym typeface="Times New Roman"/>
                        </a:rPr>
                        <a:t>2)https://ielts-up.com/reading/sentence-completion-lesson.html</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bl>
          </a:graphicData>
        </a:graphic>
      </p:graphicFrame>
      <p:pic>
        <p:nvPicPr>
          <p:cNvPr id="307" name="Google Shape;307;p29"/>
          <p:cNvPicPr preferRelativeResize="0"/>
          <p:nvPr/>
        </p:nvPicPr>
        <p:blipFill rotWithShape="1">
          <a:blip r:embed="rId8">
            <a:alphaModFix/>
          </a:blip>
          <a:srcRect b="0" l="0" r="0" t="0"/>
          <a:stretch/>
        </p:blipFill>
        <p:spPr>
          <a:xfrm>
            <a:off x="9893300" y="142875"/>
            <a:ext cx="2068512" cy="546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nvSpPr>
        <p:spPr>
          <a:xfrm>
            <a:off x="207962" y="2914650"/>
            <a:ext cx="3449637" cy="382587"/>
          </a:xfrm>
          <a:prstGeom prst="rect">
            <a:avLst/>
          </a:prstGeom>
          <a:solidFill>
            <a:schemeClr val="lt1"/>
          </a:solid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400"/>
              <a:buFont typeface="Book Antiqua"/>
              <a:buNone/>
            </a:pPr>
            <a:r>
              <a:rPr b="1" i="0" lang="en-US" sz="2400" u="sng" cap="none" strike="noStrike">
                <a:solidFill>
                  <a:schemeClr val="dk1"/>
                </a:solidFill>
                <a:latin typeface="Book Antiqua"/>
                <a:ea typeface="Book Antiqua"/>
                <a:cs typeface="Book Antiqua"/>
                <a:sym typeface="Book Antiqua"/>
              </a:rPr>
              <a:t>Aiming to improve</a:t>
            </a:r>
            <a:endParaRPr/>
          </a:p>
        </p:txBody>
      </p:sp>
      <p:sp>
        <p:nvSpPr>
          <p:cNvPr id="105" name="Google Shape;105;p3"/>
          <p:cNvSpPr txBox="1"/>
          <p:nvPr/>
        </p:nvSpPr>
        <p:spPr>
          <a:xfrm>
            <a:off x="207962" y="3717925"/>
            <a:ext cx="5694362" cy="2232025"/>
          </a:xfrm>
          <a:prstGeom prst="rect">
            <a:avLst/>
          </a:prstGeom>
          <a:solidFill>
            <a:schemeClr val="lt1"/>
          </a:solidFill>
          <a:ln>
            <a:noFill/>
          </a:ln>
        </p:spPr>
        <p:txBody>
          <a:bodyPr anchorCtr="0" anchor="t" bIns="0" lIns="0" spcFirstLastPara="1" rIns="0" wrap="square" tIns="12700">
            <a:spAutoFit/>
          </a:bodyPr>
          <a:lstStyle/>
          <a:p>
            <a:pPr indent="-228600" lvl="0" marL="241300" marR="0" rtl="0" algn="l">
              <a:lnSpc>
                <a:spcPct val="120000"/>
              </a:lnSpc>
              <a:spcBef>
                <a:spcPts val="0"/>
              </a:spcBef>
              <a:spcAft>
                <a:spcPts val="0"/>
              </a:spcAft>
              <a:buClr>
                <a:srgbClr val="B71E42"/>
              </a:buClr>
              <a:buSzPts val="2304"/>
              <a:buFont typeface="Noto Sans Symbols"/>
              <a:buChar char="❑"/>
            </a:pPr>
            <a:r>
              <a:rPr b="1" i="0" lang="en-US" sz="2400" u="none" cap="none" strike="noStrike">
                <a:solidFill>
                  <a:schemeClr val="dk1"/>
                </a:solidFill>
                <a:latin typeface="Book Antiqua"/>
                <a:ea typeface="Book Antiqua"/>
                <a:cs typeface="Book Antiqua"/>
                <a:sym typeface="Book Antiqua"/>
              </a:rPr>
              <a:t>Grammatical and communicative  competence</a:t>
            </a:r>
            <a:endParaRPr/>
          </a:p>
          <a:p>
            <a:pPr indent="-228600" lvl="0" marL="241300" marR="0" rtl="0" algn="l">
              <a:lnSpc>
                <a:spcPct val="100000"/>
              </a:lnSpc>
              <a:spcBef>
                <a:spcPts val="500"/>
              </a:spcBef>
              <a:spcAft>
                <a:spcPts val="0"/>
              </a:spcAft>
              <a:buClr>
                <a:srgbClr val="B71E42"/>
              </a:buClr>
              <a:buSzPts val="2304"/>
              <a:buFont typeface="Noto Sans Symbols"/>
              <a:buChar char="❑"/>
            </a:pPr>
            <a:r>
              <a:rPr b="1" i="0" lang="en-US" sz="2400" u="none" cap="none" strike="noStrike">
                <a:solidFill>
                  <a:schemeClr val="dk1"/>
                </a:solidFill>
                <a:latin typeface="Book Antiqua"/>
                <a:ea typeface="Book Antiqua"/>
                <a:cs typeface="Book Antiqua"/>
                <a:sym typeface="Book Antiqua"/>
              </a:rPr>
              <a:t>Written and Oral communication</a:t>
            </a:r>
            <a:endParaRPr/>
          </a:p>
          <a:p>
            <a:pPr indent="-228600" lvl="0" marL="241300" marR="0" rtl="0" algn="l">
              <a:lnSpc>
                <a:spcPct val="120000"/>
              </a:lnSpc>
              <a:spcBef>
                <a:spcPts val="0"/>
              </a:spcBef>
              <a:spcAft>
                <a:spcPts val="0"/>
              </a:spcAft>
              <a:buClr>
                <a:srgbClr val="B71E42"/>
              </a:buClr>
              <a:buSzPts val="2304"/>
              <a:buFont typeface="Noto Sans Symbols"/>
              <a:buChar char="❑"/>
            </a:pPr>
            <a:r>
              <a:rPr b="1" i="0" lang="en-US" sz="2400" u="none" cap="none" strike="noStrike">
                <a:solidFill>
                  <a:schemeClr val="dk1"/>
                </a:solidFill>
                <a:latin typeface="Book Antiqua"/>
                <a:ea typeface="Book Antiqua"/>
                <a:cs typeface="Book Antiqua"/>
                <a:sym typeface="Book Antiqua"/>
              </a:rPr>
              <a:t>Verbal ability, vocabulary enhancement  and reasoning ability</a:t>
            </a:r>
            <a:endParaRPr/>
          </a:p>
        </p:txBody>
      </p:sp>
      <p:sp>
        <p:nvSpPr>
          <p:cNvPr id="106" name="Google Shape;106;p3"/>
          <p:cNvSpPr txBox="1"/>
          <p:nvPr/>
        </p:nvSpPr>
        <p:spPr>
          <a:xfrm>
            <a:off x="7034212" y="2852737"/>
            <a:ext cx="2719387" cy="382587"/>
          </a:xfrm>
          <a:prstGeom prst="rect">
            <a:avLst/>
          </a:prstGeom>
          <a:solidFill>
            <a:schemeClr val="lt1"/>
          </a:solid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400"/>
              <a:buFont typeface="Book Antiqua"/>
              <a:buNone/>
            </a:pPr>
            <a:r>
              <a:rPr b="1" i="0" lang="en-US" sz="2400" u="sng" cap="none" strike="noStrike">
                <a:solidFill>
                  <a:schemeClr val="dk1"/>
                </a:solidFill>
                <a:latin typeface="Book Antiqua"/>
                <a:ea typeface="Book Antiqua"/>
                <a:cs typeface="Book Antiqua"/>
                <a:sym typeface="Book Antiqua"/>
              </a:rPr>
              <a:t>Study Material</a:t>
            </a:r>
            <a:endParaRPr/>
          </a:p>
        </p:txBody>
      </p:sp>
      <p:sp>
        <p:nvSpPr>
          <p:cNvPr id="107" name="Google Shape;107;p3"/>
          <p:cNvSpPr txBox="1"/>
          <p:nvPr/>
        </p:nvSpPr>
        <p:spPr>
          <a:xfrm>
            <a:off x="7034212" y="3521075"/>
            <a:ext cx="3198812" cy="381000"/>
          </a:xfrm>
          <a:prstGeom prst="rect">
            <a:avLst/>
          </a:prstGeom>
          <a:solidFill>
            <a:schemeClr val="lt1"/>
          </a:solidFill>
          <a:ln>
            <a:noFill/>
          </a:ln>
        </p:spPr>
        <p:txBody>
          <a:bodyPr anchorCtr="0" anchor="t" bIns="0" lIns="0" spcFirstLastPara="1" rIns="0" wrap="square" tIns="12700">
            <a:spAutoFit/>
          </a:bodyPr>
          <a:lstStyle/>
          <a:p>
            <a:pPr indent="-344487" lvl="0" marL="357187" marR="0" rtl="0" algn="l">
              <a:lnSpc>
                <a:spcPct val="100000"/>
              </a:lnSpc>
              <a:spcBef>
                <a:spcPts val="0"/>
              </a:spcBef>
              <a:spcAft>
                <a:spcPts val="0"/>
              </a:spcAft>
              <a:buClr>
                <a:schemeClr val="dk1"/>
              </a:buClr>
              <a:buSzPts val="2400"/>
              <a:buFont typeface="Noto Sans Symbols"/>
              <a:buChar char="❑"/>
            </a:pPr>
            <a:r>
              <a:rPr b="1" i="0" lang="en-US" sz="2400" u="none" cap="none" strike="noStrike">
                <a:solidFill>
                  <a:schemeClr val="dk1"/>
                </a:solidFill>
                <a:latin typeface="Book Antiqua"/>
                <a:ea typeface="Book Antiqua"/>
                <a:cs typeface="Book Antiqua"/>
                <a:sym typeface="Book Antiqua"/>
              </a:rPr>
              <a:t>Lecture content</a:t>
            </a:r>
            <a:endParaRPr/>
          </a:p>
        </p:txBody>
      </p:sp>
      <p:sp>
        <p:nvSpPr>
          <p:cNvPr id="108" name="Google Shape;108;p3"/>
          <p:cNvSpPr txBox="1"/>
          <p:nvPr/>
        </p:nvSpPr>
        <p:spPr>
          <a:xfrm>
            <a:off x="7034212" y="4252912"/>
            <a:ext cx="3328987" cy="381000"/>
          </a:xfrm>
          <a:prstGeom prst="rect">
            <a:avLst/>
          </a:prstGeom>
          <a:solidFill>
            <a:schemeClr val="lt1"/>
          </a:solidFill>
          <a:ln>
            <a:noFill/>
          </a:ln>
        </p:spPr>
        <p:txBody>
          <a:bodyPr anchorCtr="0" anchor="t" bIns="0" lIns="0" spcFirstLastPara="1" rIns="0" wrap="square" tIns="12700">
            <a:spAutoFit/>
          </a:bodyPr>
          <a:lstStyle/>
          <a:p>
            <a:pPr indent="-342900" lvl="0" marL="355600" marR="0" rtl="0" algn="l">
              <a:lnSpc>
                <a:spcPct val="100000"/>
              </a:lnSpc>
              <a:spcBef>
                <a:spcPts val="0"/>
              </a:spcBef>
              <a:spcAft>
                <a:spcPts val="0"/>
              </a:spcAft>
              <a:buClr>
                <a:schemeClr val="dk1"/>
              </a:buClr>
              <a:buSzPts val="2400"/>
              <a:buFont typeface="Noto Sans Symbols"/>
              <a:buChar char="❑"/>
            </a:pPr>
            <a:r>
              <a:rPr b="1" i="0" lang="en-US" sz="2400" u="none" cap="none" strike="noStrike">
                <a:solidFill>
                  <a:schemeClr val="dk1"/>
                </a:solidFill>
                <a:latin typeface="Book Antiqua"/>
                <a:ea typeface="Book Antiqua"/>
                <a:cs typeface="Book Antiqua"/>
                <a:sym typeface="Book Antiqua"/>
              </a:rPr>
              <a:t>Practical content</a:t>
            </a:r>
            <a:endParaRPr/>
          </a:p>
        </p:txBody>
      </p:sp>
      <p:sp>
        <p:nvSpPr>
          <p:cNvPr id="109" name="Google Shape;109;p3"/>
          <p:cNvSpPr txBox="1"/>
          <p:nvPr/>
        </p:nvSpPr>
        <p:spPr>
          <a:xfrm>
            <a:off x="7034212" y="4984750"/>
            <a:ext cx="3460750" cy="750887"/>
          </a:xfrm>
          <a:prstGeom prst="rect">
            <a:avLst/>
          </a:prstGeom>
          <a:solidFill>
            <a:schemeClr val="lt1"/>
          </a:solidFill>
          <a:ln>
            <a:noFill/>
          </a:ln>
        </p:spPr>
        <p:txBody>
          <a:bodyPr anchorCtr="0" anchor="t" bIns="0" lIns="0" spcFirstLastPara="1" rIns="0" wrap="square" tIns="12700">
            <a:spAutoFit/>
          </a:bodyPr>
          <a:lstStyle/>
          <a:p>
            <a:pPr indent="-344487" lvl="0" marL="355600" marR="0" rtl="0" algn="l">
              <a:lnSpc>
                <a:spcPct val="100000"/>
              </a:lnSpc>
              <a:spcBef>
                <a:spcPts val="0"/>
              </a:spcBef>
              <a:spcAft>
                <a:spcPts val="0"/>
              </a:spcAft>
              <a:buClr>
                <a:schemeClr val="dk1"/>
              </a:buClr>
              <a:buSzPts val="2400"/>
              <a:buFont typeface="Noto Sans Symbols"/>
              <a:buChar char="❑"/>
            </a:pPr>
            <a:r>
              <a:rPr b="1" i="0" lang="en-US" sz="2400" u="none" cap="none" strike="noStrike">
                <a:solidFill>
                  <a:schemeClr val="dk1"/>
                </a:solidFill>
                <a:latin typeface="Book Antiqua"/>
                <a:ea typeface="Book Antiqua"/>
                <a:cs typeface="Book Antiqua"/>
                <a:sym typeface="Book Antiqua"/>
              </a:rPr>
              <a:t>Ample worksheets for regular practice.</a:t>
            </a:r>
            <a:endParaRPr/>
          </a:p>
        </p:txBody>
      </p:sp>
      <p:sp>
        <p:nvSpPr>
          <p:cNvPr id="110" name="Google Shape;110;p3"/>
          <p:cNvSpPr txBox="1"/>
          <p:nvPr/>
        </p:nvSpPr>
        <p:spPr>
          <a:xfrm>
            <a:off x="355600" y="930275"/>
            <a:ext cx="1244600" cy="1120775"/>
          </a:xfrm>
          <a:prstGeom prst="rect">
            <a:avLst/>
          </a:prstGeom>
          <a:solidFill>
            <a:schemeClr val="lt1"/>
          </a:solid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3600"/>
              <a:buFont typeface="Times New Roman"/>
              <a:buNone/>
            </a:pPr>
            <a:r>
              <a:rPr b="1" i="0" lang="en-US" sz="3600" u="none" cap="none" strike="noStrike">
                <a:solidFill>
                  <a:schemeClr val="dk1"/>
                </a:solidFill>
                <a:latin typeface="Times New Roman"/>
                <a:ea typeface="Times New Roman"/>
                <a:cs typeface="Times New Roman"/>
                <a:sym typeface="Times New Roman"/>
              </a:rPr>
              <a:t>L-T-P</a:t>
            </a:r>
            <a:endParaRPr b="0" i="0" sz="36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chemeClr val="dk1"/>
              </a:buClr>
              <a:buSzPts val="3600"/>
              <a:buFont typeface="Times New Roman"/>
              <a:buNone/>
            </a:pPr>
            <a:r>
              <a:rPr b="1" i="0" lang="en-US" sz="3600" u="none" cap="none" strike="noStrike">
                <a:solidFill>
                  <a:schemeClr val="dk1"/>
                </a:solidFill>
                <a:latin typeface="Times New Roman"/>
                <a:ea typeface="Times New Roman"/>
                <a:cs typeface="Times New Roman"/>
                <a:sym typeface="Times New Roman"/>
              </a:rPr>
              <a:t>2- 0- 2</a:t>
            </a:r>
            <a:endParaRPr/>
          </a:p>
        </p:txBody>
      </p:sp>
      <p:sp>
        <p:nvSpPr>
          <p:cNvPr id="111" name="Google Shape;111;p3"/>
          <p:cNvSpPr txBox="1"/>
          <p:nvPr/>
        </p:nvSpPr>
        <p:spPr>
          <a:xfrm>
            <a:off x="3748087" y="1631950"/>
            <a:ext cx="7562850" cy="382587"/>
          </a:xfrm>
          <a:prstGeom prst="rect">
            <a:avLst/>
          </a:prstGeom>
          <a:solidFill>
            <a:schemeClr val="lt1"/>
          </a:solid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L – Lecture	T – Tutorial	P – Practical /Workshop</a:t>
            </a:r>
            <a:endParaRPr/>
          </a:p>
        </p:txBody>
      </p:sp>
      <p:sp>
        <p:nvSpPr>
          <p:cNvPr id="112" name="Google Shape;112;p3"/>
          <p:cNvSpPr txBox="1"/>
          <p:nvPr>
            <p:ph type="title"/>
          </p:nvPr>
        </p:nvSpPr>
        <p:spPr>
          <a:xfrm>
            <a:off x="2819400" y="0"/>
            <a:ext cx="5670550" cy="1490662"/>
          </a:xfrm>
          <a:prstGeom prst="rect">
            <a:avLst/>
          </a:prstGeom>
          <a:solidFill>
            <a:schemeClr val="lt1"/>
          </a:solidFill>
          <a:ln>
            <a:noFill/>
          </a:ln>
        </p:spPr>
        <p:txBody>
          <a:bodyPr anchorCtr="0" anchor="ctr" bIns="45700" lIns="91425" spcFirstLastPara="1" rIns="91425" wrap="square" tIns="12700">
            <a:spAutoFit/>
          </a:bodyPr>
          <a:lstStyle/>
          <a:p>
            <a:pPr indent="0" lvl="0" marL="12700" rtl="0" algn="ctr">
              <a:lnSpc>
                <a:spcPct val="100000"/>
              </a:lnSpc>
              <a:spcBef>
                <a:spcPts val="0"/>
              </a:spcBef>
              <a:spcAft>
                <a:spcPts val="0"/>
              </a:spcAft>
              <a:buClr>
                <a:schemeClr val="dk1"/>
              </a:buClr>
              <a:buSzPts val="6000"/>
              <a:buFont typeface="Book Antiqua"/>
              <a:buNone/>
            </a:pPr>
            <a:r>
              <a:rPr b="0" i="0" lang="en-US" sz="6000" u="sng">
                <a:solidFill>
                  <a:schemeClr val="dk1"/>
                </a:solidFill>
                <a:latin typeface="Book Antiqua"/>
                <a:ea typeface="Book Antiqua"/>
                <a:cs typeface="Book Antiqua"/>
                <a:sym typeface="Book Antiqua"/>
              </a:rPr>
              <a:t>Course Details</a:t>
            </a:r>
            <a:br>
              <a:rPr b="0" i="0" lang="en-US" sz="6000" u="none">
                <a:solidFill>
                  <a:schemeClr val="dk1"/>
                </a:solidFill>
                <a:latin typeface="Book Antiqua"/>
                <a:ea typeface="Book Antiqua"/>
                <a:cs typeface="Book Antiqua"/>
                <a:sym typeface="Book Antiqua"/>
              </a:rPr>
            </a:br>
            <a:r>
              <a:rPr b="0" i="0" lang="en-US" sz="3600" u="none">
                <a:solidFill>
                  <a:schemeClr val="dk1"/>
                </a:solidFill>
                <a:latin typeface="Book Antiqua"/>
                <a:ea typeface="Book Antiqua"/>
                <a:cs typeface="Book Antiqua"/>
                <a:sym typeface="Book Antiqua"/>
              </a:rPr>
              <a:t>Credit : 3</a:t>
            </a:r>
            <a:endParaRPr/>
          </a:p>
        </p:txBody>
      </p:sp>
      <p:pic>
        <p:nvPicPr>
          <p:cNvPr id="113" name="Google Shape;113;p3"/>
          <p:cNvPicPr preferRelativeResize="0"/>
          <p:nvPr/>
        </p:nvPicPr>
        <p:blipFill rotWithShape="1">
          <a:blip r:embed="rId3">
            <a:alphaModFix/>
          </a:blip>
          <a:srcRect b="0" l="0" r="0" t="0"/>
          <a:stretch/>
        </p:blipFill>
        <p:spPr>
          <a:xfrm>
            <a:off x="9893300" y="255587"/>
            <a:ext cx="2068512" cy="546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0"/>
          <p:cNvSpPr txBox="1"/>
          <p:nvPr>
            <p:ph type="title"/>
          </p:nvPr>
        </p:nvSpPr>
        <p:spPr>
          <a:xfrm>
            <a:off x="838200" y="214312"/>
            <a:ext cx="10515600" cy="4286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Times New Roman"/>
              <a:buNone/>
            </a:pPr>
            <a:r>
              <a:rPr b="1" i="0" lang="en-US" sz="4000" u="sng">
                <a:solidFill>
                  <a:schemeClr val="dk1"/>
                </a:solidFill>
                <a:latin typeface="Times New Roman"/>
                <a:ea typeface="Times New Roman"/>
                <a:cs typeface="Times New Roman"/>
                <a:sym typeface="Times New Roman"/>
              </a:rPr>
              <a:t>Open Educational Resources(OER) </a:t>
            </a:r>
            <a:endParaRPr/>
          </a:p>
        </p:txBody>
      </p:sp>
      <p:graphicFrame>
        <p:nvGraphicFramePr>
          <p:cNvPr id="313" name="Google Shape;313;p30"/>
          <p:cNvGraphicFramePr/>
          <p:nvPr/>
        </p:nvGraphicFramePr>
        <p:xfrm>
          <a:off x="452437" y="792162"/>
          <a:ext cx="3000000" cy="3000000"/>
        </p:xfrm>
        <a:graphic>
          <a:graphicData uri="http://schemas.openxmlformats.org/drawingml/2006/table">
            <a:tbl>
              <a:tblPr>
                <a:noFill/>
                <a:tableStyleId>{59C86D35-E125-4A1D-B581-A6F43B59E22F}</a:tableStyleId>
              </a:tblPr>
              <a:tblGrid>
                <a:gridCol w="1684325"/>
                <a:gridCol w="2244725"/>
                <a:gridCol w="1568450"/>
                <a:gridCol w="1905000"/>
                <a:gridCol w="1906575"/>
                <a:gridCol w="1906575"/>
              </a:tblGrid>
              <a:tr h="573075">
                <a:tc>
                  <a:txBody>
                    <a:bodyPr/>
                    <a:lstStyle/>
                    <a:p>
                      <a:pPr indent="0" lvl="0" marL="0" marR="0" rtl="0" algn="just">
                        <a:lnSpc>
                          <a:spcPct val="106000"/>
                        </a:lnSpc>
                        <a:spcBef>
                          <a:spcPts val="0"/>
                        </a:spcBef>
                        <a:spcAft>
                          <a:spcPts val="0"/>
                        </a:spcAft>
                        <a:buClr>
                          <a:srgbClr val="FFFFFF"/>
                        </a:buClr>
                        <a:buSzPts val="1600"/>
                        <a:buFont typeface="Times New Roman"/>
                        <a:buNone/>
                      </a:pPr>
                      <a:r>
                        <a:rPr b="1" i="0" lang="en-US" sz="1600" u="none">
                          <a:solidFill>
                            <a:srgbClr val="FFFFFF"/>
                          </a:solidFill>
                          <a:latin typeface="Times New Roman"/>
                          <a:ea typeface="Times New Roman"/>
                          <a:cs typeface="Times New Roman"/>
                          <a:sym typeface="Times New Roman"/>
                        </a:rPr>
                        <a:t>Unit mapped</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6000"/>
                        </a:lnSpc>
                        <a:spcBef>
                          <a:spcPts val="0"/>
                        </a:spcBef>
                        <a:spcAft>
                          <a:spcPts val="0"/>
                        </a:spcAft>
                        <a:buClr>
                          <a:srgbClr val="FFFFFF"/>
                        </a:buClr>
                        <a:buSzPts val="1600"/>
                        <a:buFont typeface="Times New Roman"/>
                        <a:buNone/>
                      </a:pPr>
                      <a:r>
                        <a:rPr b="1" i="0" lang="en-US" sz="1600" u="none">
                          <a:solidFill>
                            <a:srgbClr val="FFFFFF"/>
                          </a:solidFill>
                          <a:latin typeface="Times New Roman"/>
                          <a:ea typeface="Times New Roman"/>
                          <a:cs typeface="Times New Roman"/>
                          <a:sym typeface="Times New Roman"/>
                        </a:rPr>
                        <a:t>Broad topic</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6000"/>
                        </a:lnSpc>
                        <a:spcBef>
                          <a:spcPts val="0"/>
                        </a:spcBef>
                        <a:spcAft>
                          <a:spcPts val="0"/>
                        </a:spcAft>
                        <a:buClr>
                          <a:srgbClr val="FFFFFF"/>
                        </a:buClr>
                        <a:buSzPts val="1600"/>
                        <a:buFont typeface="Times New Roman"/>
                        <a:buNone/>
                      </a:pPr>
                      <a:r>
                        <a:rPr b="1" i="0" lang="en-US" sz="1600" u="none">
                          <a:solidFill>
                            <a:srgbClr val="FFFFFF"/>
                          </a:solidFill>
                          <a:latin typeface="Times New Roman"/>
                          <a:ea typeface="Times New Roman"/>
                          <a:cs typeface="Times New Roman"/>
                          <a:sym typeface="Times New Roman"/>
                        </a:rPr>
                        <a:t>Source Type</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6000"/>
                        </a:lnSpc>
                        <a:spcBef>
                          <a:spcPts val="0"/>
                        </a:spcBef>
                        <a:spcAft>
                          <a:spcPts val="0"/>
                        </a:spcAft>
                        <a:buClr>
                          <a:srgbClr val="FFFFFF"/>
                        </a:buClr>
                        <a:buSzPts val="1600"/>
                        <a:buFont typeface="Times New Roman"/>
                        <a:buNone/>
                      </a:pPr>
                      <a:r>
                        <a:rPr b="1" i="0" lang="en-US" sz="1600" u="none">
                          <a:solidFill>
                            <a:srgbClr val="FFFFFF"/>
                          </a:solidFill>
                          <a:latin typeface="Times New Roman"/>
                          <a:ea typeface="Times New Roman"/>
                          <a:cs typeface="Times New Roman"/>
                          <a:sym typeface="Times New Roman"/>
                        </a:rPr>
                        <a:t>Source Title</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6000"/>
                        </a:lnSpc>
                        <a:spcBef>
                          <a:spcPts val="0"/>
                        </a:spcBef>
                        <a:spcAft>
                          <a:spcPts val="0"/>
                        </a:spcAft>
                        <a:buClr>
                          <a:srgbClr val="FFFFFF"/>
                        </a:buClr>
                        <a:buSzPts val="1600"/>
                        <a:buFont typeface="Times New Roman"/>
                        <a:buNone/>
                      </a:pPr>
                      <a:r>
                        <a:rPr b="1" i="0" lang="en-US" sz="1600" u="none">
                          <a:solidFill>
                            <a:srgbClr val="FFFFFF"/>
                          </a:solidFill>
                          <a:latin typeface="Times New Roman"/>
                          <a:ea typeface="Times New Roman"/>
                          <a:cs typeface="Times New Roman"/>
                          <a:sym typeface="Times New Roman"/>
                        </a:rPr>
                        <a:t>*%age mapping (approx)</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6000"/>
                        </a:lnSpc>
                        <a:spcBef>
                          <a:spcPts val="0"/>
                        </a:spcBef>
                        <a:spcAft>
                          <a:spcPts val="0"/>
                        </a:spcAft>
                        <a:buClr>
                          <a:srgbClr val="FFFFFF"/>
                        </a:buClr>
                        <a:buSzPts val="1600"/>
                        <a:buFont typeface="Times New Roman"/>
                        <a:buNone/>
                      </a:pPr>
                      <a:r>
                        <a:rPr b="1" i="0" lang="en-US" sz="1600" u="none">
                          <a:solidFill>
                            <a:srgbClr val="FFFFFF"/>
                          </a:solidFill>
                          <a:latin typeface="Times New Roman"/>
                          <a:ea typeface="Times New Roman"/>
                          <a:cs typeface="Times New Roman"/>
                          <a:sym typeface="Times New Roman"/>
                        </a:rPr>
                        <a:t>Source URL</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2468550">
                <a:tc>
                  <a:txBody>
                    <a:bodyPr/>
                    <a:lstStyle/>
                    <a:p>
                      <a:pPr indent="0" lvl="0" marL="0" marR="0" rtl="0" algn="just">
                        <a:lnSpc>
                          <a:spcPct val="106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Unit 4</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6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1.E-mail Writing</a:t>
                      </a:r>
                      <a:endParaRPr b="1" i="0" sz="2400" u="none">
                        <a:solidFill>
                          <a:srgbClr val="000000"/>
                        </a:solidFill>
                        <a:latin typeface="Calibri"/>
                        <a:ea typeface="Calibri"/>
                        <a:cs typeface="Calibri"/>
                        <a:sym typeface="Calibri"/>
                      </a:endParaRPr>
                    </a:p>
                    <a:p>
                      <a:pPr indent="0" lvl="0" marL="0" marR="0" rtl="0" algn="l">
                        <a:lnSpc>
                          <a:spcPct val="106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2.Direct and Indirect </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just">
                        <a:lnSpc>
                          <a:spcPct val="106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Online</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just">
                        <a:lnSpc>
                          <a:spcPct val="106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worksheets</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just">
                        <a:lnSpc>
                          <a:spcPct val="106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100 %</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1)</a:t>
                      </a:r>
                      <a:r>
                        <a:rPr b="0" i="0" lang="en-US" sz="1800" u="sng">
                          <a:solidFill>
                            <a:srgbClr val="0000FF"/>
                          </a:solidFill>
                          <a:hlinkClick r:id="rId3">
                            <a:extLst>
                              <a:ext uri="{A12FA001-AC4F-418D-AE19-62706E023703}">
                                <ahyp:hlinkClr val="tx"/>
                              </a:ext>
                            </a:extLst>
                          </a:hlinkClick>
                        </a:rPr>
                        <a:t>https://www.bbc.co.uk/learningenglish//features/office-english/240129</a:t>
                      </a:r>
                      <a:endParaRPr b="0" i="0" sz="1800" u="non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2)</a:t>
                      </a:r>
                      <a:r>
                        <a:rPr b="0" i="0" lang="en-US" sz="1800" u="sng">
                          <a:solidFill>
                            <a:srgbClr val="0000FF"/>
                          </a:solidFill>
                          <a:hlinkClick r:id="rId4">
                            <a:extLst>
                              <a:ext uri="{A12FA001-AC4F-418D-AE19-62706E023703}">
                                <ahyp:hlinkClr val="tx"/>
                              </a:ext>
                            </a:extLst>
                          </a:hlinkClick>
                        </a:rPr>
                        <a:t>https://byjus.com/govt-exams/direct-indirect-speech-rules/</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1163625">
                <a:tc>
                  <a:txBody>
                    <a:bodyPr/>
                    <a:lstStyle/>
                    <a:p>
                      <a:pPr indent="0" lvl="0" marL="0" marR="0" rtl="0" algn="just">
                        <a:lnSpc>
                          <a:spcPct val="106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Unit 5</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6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Reading Comprehension</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just">
                        <a:lnSpc>
                          <a:spcPct val="106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Online</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just">
                        <a:lnSpc>
                          <a:spcPct val="106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Video Lecture</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just">
                        <a:lnSpc>
                          <a:spcPct val="106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100 %</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FF"/>
                        </a:buClr>
                        <a:buSzPts val="1800"/>
                        <a:buFont typeface="Calibri"/>
                        <a:buNone/>
                      </a:pPr>
                      <a:r>
                        <a:rPr b="0" i="0" lang="en-US" sz="1800" u="sng">
                          <a:solidFill>
                            <a:srgbClr val="0000FF"/>
                          </a:solidFill>
                          <a:hlinkClick r:id="rId5">
                            <a:extLst>
                              <a:ext uri="{A12FA001-AC4F-418D-AE19-62706E023703}">
                                <ahyp:hlinkClr val="tx"/>
                              </a:ext>
                            </a:extLst>
                          </a:hlinkClick>
                        </a:rPr>
                        <a:t>https://youtu.be/xrEq-1UujOo?si=PGmZ5_LEr7wmtvNH</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1646225">
                <a:tc>
                  <a:txBody>
                    <a:bodyPr/>
                    <a:lstStyle/>
                    <a:p>
                      <a:pPr indent="0" lvl="0" marL="0" marR="0" rtl="0" algn="just">
                        <a:lnSpc>
                          <a:spcPct val="106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Unit 6</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6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Para Jumbles</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just">
                        <a:lnSpc>
                          <a:spcPct val="106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Online</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just">
                        <a:lnSpc>
                          <a:spcPct val="106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Worksheet</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just">
                        <a:lnSpc>
                          <a:spcPct val="106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100 %</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https://www.bankexamstoday.com/2017/09/rules-to-solve-parajumbles-with-examples.html</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bl>
          </a:graphicData>
        </a:graphic>
      </p:graphicFrame>
      <p:pic>
        <p:nvPicPr>
          <p:cNvPr id="314" name="Google Shape;314;p30"/>
          <p:cNvPicPr preferRelativeResize="0"/>
          <p:nvPr/>
        </p:nvPicPr>
        <p:blipFill rotWithShape="1">
          <a:blip r:embed="rId6">
            <a:alphaModFix/>
          </a:blip>
          <a:srcRect b="0" l="0" r="0" t="0"/>
          <a:stretch/>
        </p:blipFill>
        <p:spPr>
          <a:xfrm>
            <a:off x="9893300" y="142875"/>
            <a:ext cx="2068512" cy="5461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descr="revised Bloom's Taxonomy" id="319" name="Google Shape;319;p31"/>
          <p:cNvPicPr preferRelativeResize="0"/>
          <p:nvPr/>
        </p:nvPicPr>
        <p:blipFill rotWithShape="1">
          <a:blip r:embed="rId3">
            <a:alphaModFix/>
          </a:blip>
          <a:srcRect b="0" l="0" r="0" t="12808"/>
          <a:stretch/>
        </p:blipFill>
        <p:spPr>
          <a:xfrm>
            <a:off x="1173162" y="1905000"/>
            <a:ext cx="8802687" cy="4721225"/>
          </a:xfrm>
          <a:prstGeom prst="rect">
            <a:avLst/>
          </a:prstGeom>
          <a:noFill/>
          <a:ln>
            <a:noFill/>
          </a:ln>
          <a:effectLst>
            <a:outerShdw blurRad="63500" sx="102000" sy="102000">
              <a:srgbClr val="000000">
                <a:alpha val="39607"/>
              </a:srgbClr>
            </a:outerShdw>
          </a:effectLst>
        </p:spPr>
      </p:pic>
      <p:sp>
        <p:nvSpPr>
          <p:cNvPr id="320" name="Google Shape;320;p31"/>
          <p:cNvSpPr txBox="1"/>
          <p:nvPr/>
        </p:nvSpPr>
        <p:spPr>
          <a:xfrm>
            <a:off x="0" y="0"/>
            <a:ext cx="12192000" cy="1325562"/>
          </a:xfrm>
          <a:prstGeom prst="rect">
            <a:avLst/>
          </a:prstGeom>
          <a:solidFill>
            <a:srgbClr val="17375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1" name="Google Shape;321;p31"/>
          <p:cNvSpPr txBox="1"/>
          <p:nvPr/>
        </p:nvSpPr>
        <p:spPr>
          <a:xfrm>
            <a:off x="0" y="0"/>
            <a:ext cx="12192000" cy="1325562"/>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4800"/>
              <a:buFont typeface="Twentieth Century"/>
              <a:buNone/>
            </a:pPr>
            <a:r>
              <a:rPr b="1" i="0" lang="en-US" sz="4800" u="none">
                <a:solidFill>
                  <a:srgbClr val="FFFFFF"/>
                </a:solidFill>
                <a:latin typeface="Twentieth Century"/>
                <a:ea typeface="Twentieth Century"/>
                <a:cs typeface="Twentieth Century"/>
                <a:sym typeface="Twentieth Century"/>
              </a:rPr>
              <a:t>Revised Bloom’s Taxonomy</a:t>
            </a:r>
            <a:endParaRPr/>
          </a:p>
        </p:txBody>
      </p:sp>
      <p:sp>
        <p:nvSpPr>
          <p:cNvPr id="322" name="Google Shape;322;p31"/>
          <p:cNvSpPr txBox="1"/>
          <p:nvPr/>
        </p:nvSpPr>
        <p:spPr>
          <a:xfrm>
            <a:off x="0" y="1374775"/>
            <a:ext cx="12192000" cy="63500"/>
          </a:xfrm>
          <a:prstGeom prst="rect">
            <a:avLst/>
          </a:prstGeom>
          <a:solidFill>
            <a:srgbClr val="17375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323" name="Google Shape;323;p31"/>
          <p:cNvPicPr preferRelativeResize="0"/>
          <p:nvPr/>
        </p:nvPicPr>
        <p:blipFill rotWithShape="1">
          <a:blip r:embed="rId4">
            <a:alphaModFix/>
          </a:blip>
          <a:srcRect b="0" l="0" r="0" t="0"/>
          <a:stretch/>
        </p:blipFill>
        <p:spPr>
          <a:xfrm>
            <a:off x="9893300" y="142875"/>
            <a:ext cx="2068512" cy="546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2"/>
          <p:cNvSpPr txBox="1"/>
          <p:nvPr>
            <p:ph type="title"/>
          </p:nvPr>
        </p:nvSpPr>
        <p:spPr>
          <a:xfrm>
            <a:off x="2452687" y="365125"/>
            <a:ext cx="6643687" cy="992187"/>
          </a:xfrm>
          <a:prstGeom prst="rect">
            <a:avLst/>
          </a:prstGeom>
          <a:solidFill>
            <a:srgbClr val="B9CDE5"/>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i="0" lang="en-US" sz="4400" u="sng">
                <a:solidFill>
                  <a:schemeClr val="dk1"/>
                </a:solidFill>
                <a:latin typeface="Calibri"/>
                <a:ea typeface="Calibri"/>
                <a:cs typeface="Calibri"/>
                <a:sym typeface="Calibri"/>
              </a:rPr>
              <a:t>Social Media page of DAA:</a:t>
            </a:r>
            <a:endParaRPr/>
          </a:p>
        </p:txBody>
      </p:sp>
      <p:pic>
        <p:nvPicPr>
          <p:cNvPr descr="Screenshot (431).png" id="329" name="Google Shape;329;p32"/>
          <p:cNvPicPr preferRelativeResize="0"/>
          <p:nvPr/>
        </p:nvPicPr>
        <p:blipFill rotWithShape="1">
          <a:blip r:embed="rId3">
            <a:alphaModFix/>
          </a:blip>
          <a:srcRect b="13523" l="28906" r="28906" t="20819"/>
          <a:stretch/>
        </p:blipFill>
        <p:spPr>
          <a:xfrm>
            <a:off x="2381250" y="1714500"/>
            <a:ext cx="7215187" cy="4714875"/>
          </a:xfrm>
          <a:prstGeom prst="rect">
            <a:avLst/>
          </a:prstGeom>
          <a:noFill/>
          <a:ln>
            <a:noFill/>
          </a:ln>
        </p:spPr>
      </p:pic>
      <p:sp>
        <p:nvSpPr>
          <p:cNvPr id="330" name="Google Shape;330;p32"/>
          <p:cNvSpPr txBox="1"/>
          <p:nvPr/>
        </p:nvSpPr>
        <p:spPr>
          <a:xfrm>
            <a:off x="2381250" y="1571625"/>
            <a:ext cx="7215187" cy="142875"/>
          </a:xfrm>
          <a:prstGeom prst="rect">
            <a:avLst/>
          </a:prstGeom>
          <a:solidFill>
            <a:schemeClr val="dk1"/>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331" name="Google Shape;331;p32"/>
          <p:cNvPicPr preferRelativeResize="0"/>
          <p:nvPr/>
        </p:nvPicPr>
        <p:blipFill rotWithShape="1">
          <a:blip r:embed="rId4">
            <a:alphaModFix/>
          </a:blip>
          <a:srcRect b="0" l="0" r="0" t="0"/>
          <a:stretch/>
        </p:blipFill>
        <p:spPr>
          <a:xfrm>
            <a:off x="9893300" y="142875"/>
            <a:ext cx="2068512" cy="546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3"/>
          <p:cNvSpPr txBox="1"/>
          <p:nvPr>
            <p:ph type="title"/>
          </p:nvPr>
        </p:nvSpPr>
        <p:spPr>
          <a:xfrm>
            <a:off x="1952625" y="365125"/>
            <a:ext cx="8858250" cy="492125"/>
          </a:xfrm>
          <a:prstGeom prst="rect">
            <a:avLst/>
          </a:prstGeom>
          <a:solidFill>
            <a:srgbClr val="B9CDE5"/>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Times New Roman"/>
              <a:buNone/>
            </a:pPr>
            <a:r>
              <a:rPr b="1" i="0" lang="en-US" sz="3600" u="none">
                <a:solidFill>
                  <a:schemeClr val="dk1"/>
                </a:solidFill>
                <a:latin typeface="Times New Roman"/>
                <a:ea typeface="Times New Roman"/>
                <a:cs typeface="Times New Roman"/>
                <a:sym typeface="Times New Roman"/>
              </a:rPr>
              <a:t>QR Code for Zero lecture feedback:</a:t>
            </a:r>
            <a:endParaRPr/>
          </a:p>
        </p:txBody>
      </p:sp>
      <p:pic>
        <p:nvPicPr>
          <p:cNvPr descr="Screenshot (432).png" id="337" name="Google Shape;337;p33"/>
          <p:cNvPicPr preferRelativeResize="0"/>
          <p:nvPr/>
        </p:nvPicPr>
        <p:blipFill rotWithShape="1">
          <a:blip r:embed="rId3">
            <a:alphaModFix/>
          </a:blip>
          <a:srcRect b="8311" l="28320" r="30078" t="21860"/>
          <a:stretch/>
        </p:blipFill>
        <p:spPr>
          <a:xfrm>
            <a:off x="1881187" y="928687"/>
            <a:ext cx="7929562" cy="5929312"/>
          </a:xfrm>
          <a:prstGeom prst="rect">
            <a:avLst/>
          </a:prstGeom>
          <a:noFill/>
          <a:ln>
            <a:noFill/>
          </a:ln>
        </p:spPr>
      </p:pic>
      <p:pic>
        <p:nvPicPr>
          <p:cNvPr id="338" name="Google Shape;338;p33"/>
          <p:cNvPicPr preferRelativeResize="0"/>
          <p:nvPr/>
        </p:nvPicPr>
        <p:blipFill rotWithShape="1">
          <a:blip r:embed="rId4">
            <a:alphaModFix/>
          </a:blip>
          <a:srcRect b="0" l="0" r="0" t="0"/>
          <a:stretch/>
        </p:blipFill>
        <p:spPr>
          <a:xfrm>
            <a:off x="9893300" y="142875"/>
            <a:ext cx="2068512" cy="5461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pic>
        <p:nvPicPr>
          <p:cNvPr id="343" name="Google Shape;343;p34"/>
          <p:cNvPicPr preferRelativeResize="0"/>
          <p:nvPr>
            <p:ph type="title"/>
          </p:nvPr>
        </p:nvPicPr>
        <p:blipFill rotWithShape="1">
          <a:blip r:embed="rId3">
            <a:alphaModFix/>
          </a:blip>
          <a:srcRect b="0" l="0" r="0" t="0"/>
          <a:stretch/>
        </p:blipFill>
        <p:spPr>
          <a:xfrm>
            <a:off x="835025" y="633412"/>
            <a:ext cx="10528300" cy="5018087"/>
          </a:xfrm>
          <a:prstGeom prst="rect">
            <a:avLst/>
          </a:prstGeom>
          <a:noFill/>
          <a:ln>
            <a:noFill/>
          </a:ln>
        </p:spPr>
      </p:pic>
      <p:sp>
        <p:nvSpPr>
          <p:cNvPr id="344" name="Google Shape;344;p34"/>
          <p:cNvSpPr txBox="1"/>
          <p:nvPr/>
        </p:nvSpPr>
        <p:spPr>
          <a:xfrm>
            <a:off x="1666875" y="4714875"/>
            <a:ext cx="9215437"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1" lang="en-US" sz="1800" u="none">
                <a:solidFill>
                  <a:schemeClr val="dk1"/>
                </a:solidFill>
                <a:latin typeface="Arial"/>
                <a:ea typeface="Arial"/>
                <a:cs typeface="Arial"/>
                <a:sym typeface="Arial"/>
              </a:rPr>
              <a:t>QR codes are available on notice boards outside your classrooms as well as on main notice board of your teaching block. </a:t>
            </a:r>
            <a:endParaRPr/>
          </a:p>
          <a:p>
            <a:pPr indent="0" lvl="0" marL="0" marR="0" rtl="0" algn="l">
              <a:lnSpc>
                <a:spcPct val="100000"/>
              </a:lnSpc>
              <a:spcBef>
                <a:spcPts val="0"/>
              </a:spcBef>
              <a:spcAft>
                <a:spcPts val="0"/>
              </a:spcAft>
              <a:buClr>
                <a:schemeClr val="dk1"/>
              </a:buClr>
              <a:buSzPts val="1800"/>
              <a:buFont typeface="Arial"/>
              <a:buNone/>
            </a:pPr>
            <a:r>
              <a:rPr b="1" i="1" lang="en-US" sz="1800" u="none">
                <a:solidFill>
                  <a:schemeClr val="dk1"/>
                </a:solidFill>
                <a:latin typeface="Arial"/>
                <a:ea typeface="Arial"/>
                <a:cs typeface="Arial"/>
                <a:sym typeface="Arial"/>
              </a:rPr>
              <a:t>A ‘my message’ is also available in your UMS account containing feedback link.</a:t>
            </a:r>
            <a:endParaRPr/>
          </a:p>
        </p:txBody>
      </p:sp>
      <p:sp>
        <p:nvSpPr>
          <p:cNvPr id="345" name="Google Shape;345;p34"/>
          <p:cNvSpPr txBox="1"/>
          <p:nvPr/>
        </p:nvSpPr>
        <p:spPr>
          <a:xfrm>
            <a:off x="2166937" y="357187"/>
            <a:ext cx="8858250" cy="52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1" i="0" lang="en-US" sz="2800" u="sng">
                <a:solidFill>
                  <a:schemeClr val="dk1"/>
                </a:solidFill>
                <a:latin typeface="Arial"/>
                <a:ea typeface="Arial"/>
                <a:cs typeface="Arial"/>
                <a:sym typeface="Arial"/>
              </a:rPr>
              <a:t>Steps to fill the  Zero lecture feedback:</a:t>
            </a:r>
            <a:endParaRPr/>
          </a:p>
        </p:txBody>
      </p:sp>
      <p:pic>
        <p:nvPicPr>
          <p:cNvPr id="346" name="Google Shape;346;p34"/>
          <p:cNvPicPr preferRelativeResize="0"/>
          <p:nvPr/>
        </p:nvPicPr>
        <p:blipFill rotWithShape="1">
          <a:blip r:embed="rId4">
            <a:alphaModFix/>
          </a:blip>
          <a:srcRect b="0" l="0" r="0" t="0"/>
          <a:stretch/>
        </p:blipFill>
        <p:spPr>
          <a:xfrm>
            <a:off x="9893300" y="142875"/>
            <a:ext cx="2068512" cy="546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5"/>
          <p:cNvSpPr txBox="1"/>
          <p:nvPr>
            <p:ph type="title"/>
          </p:nvPr>
        </p:nvSpPr>
        <p:spPr>
          <a:xfrm>
            <a:off x="3381375" y="571500"/>
            <a:ext cx="6000750" cy="12763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1" i="0" lang="en-US" sz="4000" u="sng">
                <a:solidFill>
                  <a:schemeClr val="dk1"/>
                </a:solidFill>
                <a:latin typeface="Calibri"/>
                <a:ea typeface="Calibri"/>
                <a:cs typeface="Calibri"/>
                <a:sym typeface="Calibri"/>
              </a:rPr>
              <a:t>FEEDBACK PROCESS</a:t>
            </a:r>
            <a:br>
              <a:rPr b="0" i="0" lang="en-US" sz="4000" u="none">
                <a:solidFill>
                  <a:schemeClr val="dk1"/>
                </a:solidFill>
                <a:latin typeface="Calibri"/>
                <a:ea typeface="Calibri"/>
                <a:cs typeface="Calibri"/>
                <a:sym typeface="Calibri"/>
              </a:rPr>
            </a:br>
            <a:endParaRPr/>
          </a:p>
        </p:txBody>
      </p:sp>
      <p:sp>
        <p:nvSpPr>
          <p:cNvPr id="352" name="Google Shape;352;p35"/>
          <p:cNvSpPr/>
          <p:nvPr/>
        </p:nvSpPr>
        <p:spPr>
          <a:xfrm>
            <a:off x="952500" y="2000250"/>
            <a:ext cx="4857750" cy="3143250"/>
          </a:xfrm>
          <a:prstGeom prst="rightArrow">
            <a:avLst>
              <a:gd fmla="val 14612" name="adj1"/>
              <a:gd fmla="val 50000" name="adj2"/>
            </a:avLst>
          </a:prstGeom>
          <a:solidFill>
            <a:schemeClr val="accent1"/>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4000"/>
              <a:buFont typeface="Calibri"/>
              <a:buNone/>
            </a:pPr>
            <a:r>
              <a:rPr b="0" i="0" lang="en-US" sz="4000" u="none">
                <a:solidFill>
                  <a:srgbClr val="FFFFFF"/>
                </a:solidFill>
                <a:latin typeface="Calibri"/>
                <a:ea typeface="Calibri"/>
                <a:cs typeface="Calibri"/>
                <a:sym typeface="Calibri"/>
              </a:rPr>
              <a:t>Zero Lecture</a:t>
            </a:r>
            <a:endParaRPr/>
          </a:p>
        </p:txBody>
      </p:sp>
      <p:sp>
        <p:nvSpPr>
          <p:cNvPr id="353" name="Google Shape;353;p35"/>
          <p:cNvSpPr/>
          <p:nvPr/>
        </p:nvSpPr>
        <p:spPr>
          <a:xfrm>
            <a:off x="6524625" y="3357562"/>
            <a:ext cx="5000625" cy="3143250"/>
          </a:xfrm>
          <a:prstGeom prst="leftArrow">
            <a:avLst>
              <a:gd fmla="val 6789" name="adj1"/>
              <a:gd fmla="val 50000" name="adj2"/>
            </a:avLst>
          </a:prstGeom>
          <a:solidFill>
            <a:schemeClr val="accent1"/>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4000"/>
              <a:buFont typeface="Calibri"/>
              <a:buNone/>
            </a:pPr>
            <a:r>
              <a:rPr b="0" i="0" lang="en-US" sz="4000" u="none">
                <a:solidFill>
                  <a:srgbClr val="FFFFFF"/>
                </a:solidFill>
                <a:latin typeface="Calibri"/>
                <a:ea typeface="Calibri"/>
                <a:cs typeface="Calibri"/>
                <a:sym typeface="Calibri"/>
              </a:rPr>
              <a:t>In 2</a:t>
            </a:r>
            <a:r>
              <a:rPr b="0" baseline="30000" i="0" lang="en-US" sz="4000" u="none">
                <a:solidFill>
                  <a:srgbClr val="FFFFFF"/>
                </a:solidFill>
                <a:latin typeface="Calibri"/>
                <a:ea typeface="Calibri"/>
                <a:cs typeface="Calibri"/>
                <a:sym typeface="Calibri"/>
              </a:rPr>
              <a:t>nd</a:t>
            </a:r>
            <a:r>
              <a:rPr b="0" i="0" lang="en-US" sz="4000" u="none">
                <a:solidFill>
                  <a:srgbClr val="FFFFFF"/>
                </a:solidFill>
                <a:latin typeface="Calibri"/>
                <a:ea typeface="Calibri"/>
                <a:cs typeface="Calibri"/>
                <a:sym typeface="Calibri"/>
              </a:rPr>
              <a:t> Week On GOOGLE FORM</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6"/>
          <p:cNvSpPr txBox="1"/>
          <p:nvPr>
            <p:ph type="title"/>
          </p:nvPr>
        </p:nvSpPr>
        <p:spPr>
          <a:xfrm>
            <a:off x="2238375" y="704850"/>
            <a:ext cx="7358062"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1" i="0" lang="en-US" sz="4000" u="sng">
                <a:solidFill>
                  <a:schemeClr val="dk1"/>
                </a:solidFill>
                <a:latin typeface="Calibri"/>
                <a:ea typeface="Calibri"/>
                <a:cs typeface="Calibri"/>
                <a:sym typeface="Calibri"/>
              </a:rPr>
              <a:t>Feedback Process</a:t>
            </a:r>
            <a:br>
              <a:rPr b="1" i="0" lang="en-US" sz="4000" u="none">
                <a:solidFill>
                  <a:schemeClr val="dk1"/>
                </a:solidFill>
                <a:latin typeface="Calibri"/>
                <a:ea typeface="Calibri"/>
                <a:cs typeface="Calibri"/>
                <a:sym typeface="Calibri"/>
              </a:rPr>
            </a:br>
            <a:endParaRPr/>
          </a:p>
        </p:txBody>
      </p:sp>
      <p:sp>
        <p:nvSpPr>
          <p:cNvPr id="359" name="Google Shape;359;p36"/>
          <p:cNvSpPr/>
          <p:nvPr/>
        </p:nvSpPr>
        <p:spPr>
          <a:xfrm>
            <a:off x="952500" y="1857375"/>
            <a:ext cx="4500562" cy="2928937"/>
          </a:xfrm>
          <a:prstGeom prst="rightArrow">
            <a:avLst>
              <a:gd fmla="val 14571" name="adj1"/>
              <a:gd fmla="val 50000" name="adj2"/>
            </a:avLst>
          </a:prstGeom>
          <a:solidFill>
            <a:schemeClr val="accent1"/>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4000"/>
              <a:buFont typeface="Calibri"/>
              <a:buNone/>
            </a:pPr>
            <a:r>
              <a:rPr b="0" i="0" lang="en-US" sz="4000" u="none">
                <a:solidFill>
                  <a:srgbClr val="FFFFFF"/>
                </a:solidFill>
                <a:latin typeface="Calibri"/>
                <a:ea typeface="Calibri"/>
                <a:cs typeface="Calibri"/>
                <a:sym typeface="Calibri"/>
              </a:rPr>
              <a:t>Teaching &amp; Pedagogy</a:t>
            </a:r>
            <a:endParaRPr/>
          </a:p>
        </p:txBody>
      </p:sp>
      <p:sp>
        <p:nvSpPr>
          <p:cNvPr id="360" name="Google Shape;360;p36"/>
          <p:cNvSpPr/>
          <p:nvPr/>
        </p:nvSpPr>
        <p:spPr>
          <a:xfrm>
            <a:off x="6596062" y="3071812"/>
            <a:ext cx="4572000" cy="3000375"/>
          </a:xfrm>
          <a:prstGeom prst="leftArrow">
            <a:avLst>
              <a:gd fmla="val 7088" name="adj1"/>
              <a:gd fmla="val 50000" name="adj2"/>
            </a:avLst>
          </a:prstGeom>
          <a:solidFill>
            <a:schemeClr val="accent1"/>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4000"/>
              <a:buFont typeface="Calibri"/>
              <a:buNone/>
            </a:pPr>
            <a:r>
              <a:rPr b="0" i="0" lang="en-US" sz="4000" u="none">
                <a:solidFill>
                  <a:srgbClr val="FFFFFF"/>
                </a:solidFill>
                <a:latin typeface="Calibri"/>
                <a:ea typeface="Calibri"/>
                <a:cs typeface="Calibri"/>
                <a:sym typeface="Calibri"/>
              </a:rPr>
              <a:t>After the class on UMS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7"/>
          <p:cNvSpPr txBox="1"/>
          <p:nvPr/>
        </p:nvSpPr>
        <p:spPr>
          <a:xfrm>
            <a:off x="131762" y="1047750"/>
            <a:ext cx="11607800" cy="5081587"/>
          </a:xfrm>
          <a:prstGeom prst="rect">
            <a:avLst/>
          </a:prstGeom>
          <a:solidFill>
            <a:schemeClr val="lt1"/>
          </a:solidFill>
          <a:ln>
            <a:noFill/>
          </a:ln>
        </p:spPr>
        <p:txBody>
          <a:bodyPr anchorCtr="0" anchor="t" bIns="0" lIns="0" spcFirstLastPara="1" rIns="0" wrap="square" tIns="12700">
            <a:spAutoFit/>
          </a:bodyPr>
          <a:lstStyle/>
          <a:p>
            <a:pPr indent="-319087" lvl="0" marL="331787" marR="0" rtl="0" algn="l">
              <a:lnSpc>
                <a:spcPct val="100000"/>
              </a:lnSpc>
              <a:spcBef>
                <a:spcPts val="0"/>
              </a:spcBef>
              <a:spcAft>
                <a:spcPts val="0"/>
              </a:spcAft>
              <a:buClr>
                <a:srgbClr val="585858"/>
              </a:buClr>
              <a:buSzPts val="2400"/>
              <a:buFont typeface="Noto Sans Symbols"/>
              <a:buChar char="❑"/>
            </a:pPr>
            <a:r>
              <a:rPr b="0" i="0" lang="en-US" sz="2400" u="none">
                <a:solidFill>
                  <a:schemeClr val="dk1"/>
                </a:solidFill>
                <a:latin typeface="Book Antiqua"/>
                <a:ea typeface="Book Antiqua"/>
                <a:cs typeface="Book Antiqua"/>
                <a:sym typeface="Book Antiqua"/>
              </a:rPr>
              <a:t>Always communicate in English with your friends and in other classes too</a:t>
            </a:r>
            <a:endParaRPr/>
          </a:p>
          <a:p>
            <a:pPr indent="-319087" lvl="0" marL="331787" marR="0" rtl="0" algn="l">
              <a:lnSpc>
                <a:spcPct val="150000"/>
              </a:lnSpc>
              <a:spcBef>
                <a:spcPts val="1000"/>
              </a:spcBef>
              <a:spcAft>
                <a:spcPts val="0"/>
              </a:spcAft>
              <a:buClr>
                <a:srgbClr val="585858"/>
              </a:buClr>
              <a:buSzPts val="2400"/>
              <a:buFont typeface="Noto Sans Symbols"/>
              <a:buChar char="❑"/>
            </a:pPr>
            <a:r>
              <a:rPr b="0" i="0" lang="en-US" sz="2400" u="none">
                <a:solidFill>
                  <a:schemeClr val="dk1"/>
                </a:solidFill>
                <a:latin typeface="Book Antiqua"/>
                <a:ea typeface="Book Antiqua"/>
                <a:cs typeface="Book Antiqua"/>
                <a:sym typeface="Book Antiqua"/>
              </a:rPr>
              <a:t>Be enthusiastic in participating in classroom activities and attempt practice tests for better  understanding and performance.</a:t>
            </a:r>
            <a:endParaRPr/>
          </a:p>
          <a:p>
            <a:pPr indent="-319087" lvl="0" marL="331787" marR="0" rtl="0" algn="l">
              <a:lnSpc>
                <a:spcPct val="100000"/>
              </a:lnSpc>
              <a:spcBef>
                <a:spcPts val="0"/>
              </a:spcBef>
              <a:spcAft>
                <a:spcPts val="0"/>
              </a:spcAft>
              <a:buClr>
                <a:schemeClr val="dk1"/>
              </a:buClr>
              <a:buSzPts val="2100"/>
              <a:buFont typeface="Arial"/>
              <a:buNone/>
            </a:pPr>
            <a:r>
              <a:t/>
            </a:r>
            <a:endParaRPr b="0" i="0" sz="2100" u="none">
              <a:solidFill>
                <a:schemeClr val="dk1"/>
              </a:solidFill>
              <a:latin typeface="Book Antiqua"/>
              <a:ea typeface="Book Antiqua"/>
              <a:cs typeface="Book Antiqua"/>
              <a:sym typeface="Book Antiqua"/>
            </a:endParaRPr>
          </a:p>
          <a:p>
            <a:pPr indent="-319087" lvl="0" marL="331787" marR="0" rtl="0" algn="l">
              <a:lnSpc>
                <a:spcPct val="100000"/>
              </a:lnSpc>
              <a:spcBef>
                <a:spcPts val="0"/>
              </a:spcBef>
              <a:spcAft>
                <a:spcPts val="0"/>
              </a:spcAft>
              <a:buClr>
                <a:srgbClr val="585858"/>
              </a:buClr>
              <a:buSzPts val="2400"/>
              <a:buFont typeface="Noto Sans Symbols"/>
              <a:buChar char="❑"/>
            </a:pPr>
            <a:r>
              <a:rPr b="0" i="0" lang="en-US" sz="2400" u="none">
                <a:solidFill>
                  <a:schemeClr val="dk1"/>
                </a:solidFill>
                <a:latin typeface="Book Antiqua"/>
                <a:ea typeface="Book Antiqua"/>
                <a:cs typeface="Book Antiqua"/>
                <a:sym typeface="Book Antiqua"/>
              </a:rPr>
              <a:t>Actively participate in solving worksheets and interaction in the class.</a:t>
            </a:r>
            <a:endParaRPr/>
          </a:p>
          <a:p>
            <a:pPr indent="-185736" lvl="0" marL="331787" marR="0" rtl="0" algn="l">
              <a:lnSpc>
                <a:spcPct val="100000"/>
              </a:lnSpc>
              <a:spcBef>
                <a:spcPts val="0"/>
              </a:spcBef>
              <a:spcAft>
                <a:spcPts val="0"/>
              </a:spcAft>
              <a:buClr>
                <a:srgbClr val="585858"/>
              </a:buClr>
              <a:buSzPts val="2100"/>
              <a:buFont typeface="Noto Sans Symbols"/>
              <a:buNone/>
            </a:pPr>
            <a:r>
              <a:t/>
            </a:r>
            <a:endParaRPr b="0" i="0" sz="2100" u="none">
              <a:solidFill>
                <a:schemeClr val="dk1"/>
              </a:solidFill>
              <a:latin typeface="Book Antiqua"/>
              <a:ea typeface="Book Antiqua"/>
              <a:cs typeface="Book Antiqua"/>
              <a:sym typeface="Book Antiqua"/>
            </a:endParaRPr>
          </a:p>
          <a:p>
            <a:pPr indent="-319087" lvl="0" marL="331787" marR="0" rtl="0" algn="l">
              <a:lnSpc>
                <a:spcPct val="100000"/>
              </a:lnSpc>
              <a:spcBef>
                <a:spcPts val="0"/>
              </a:spcBef>
              <a:spcAft>
                <a:spcPts val="0"/>
              </a:spcAft>
              <a:buClr>
                <a:srgbClr val="585858"/>
              </a:buClr>
              <a:buSzPts val="2400"/>
              <a:buFont typeface="Noto Sans Symbols"/>
              <a:buChar char="❑"/>
            </a:pPr>
            <a:r>
              <a:rPr b="0" i="0" lang="en-US" sz="2400" u="none">
                <a:solidFill>
                  <a:schemeClr val="dk1"/>
                </a:solidFill>
                <a:latin typeface="Book Antiqua"/>
                <a:ea typeface="Book Antiqua"/>
                <a:cs typeface="Book Antiqua"/>
                <a:sym typeface="Book Antiqua"/>
              </a:rPr>
              <a:t>‘Brevity is the soul of wit’, so try to convey your ideas in few words.</a:t>
            </a:r>
            <a:endParaRPr/>
          </a:p>
          <a:p>
            <a:pPr indent="-185736" lvl="0" marL="331787" marR="0" rtl="0" algn="l">
              <a:lnSpc>
                <a:spcPct val="100000"/>
              </a:lnSpc>
              <a:spcBef>
                <a:spcPts val="0"/>
              </a:spcBef>
              <a:spcAft>
                <a:spcPts val="0"/>
              </a:spcAft>
              <a:buClr>
                <a:srgbClr val="585858"/>
              </a:buClr>
              <a:buSzPts val="2100"/>
              <a:buFont typeface="Noto Sans Symbols"/>
              <a:buNone/>
            </a:pPr>
            <a:r>
              <a:t/>
            </a:r>
            <a:endParaRPr b="0" i="0" sz="2100" u="none">
              <a:solidFill>
                <a:schemeClr val="dk1"/>
              </a:solidFill>
              <a:latin typeface="Book Antiqua"/>
              <a:ea typeface="Book Antiqua"/>
              <a:cs typeface="Book Antiqua"/>
              <a:sym typeface="Book Antiqua"/>
            </a:endParaRPr>
          </a:p>
          <a:p>
            <a:pPr indent="-319087" lvl="0" marL="331787" marR="0" rtl="0" algn="l">
              <a:lnSpc>
                <a:spcPct val="100000"/>
              </a:lnSpc>
              <a:spcBef>
                <a:spcPts val="0"/>
              </a:spcBef>
              <a:spcAft>
                <a:spcPts val="0"/>
              </a:spcAft>
              <a:buClr>
                <a:srgbClr val="585858"/>
              </a:buClr>
              <a:buSzPts val="2400"/>
              <a:buFont typeface="Noto Sans Symbols"/>
              <a:buChar char="❑"/>
            </a:pPr>
            <a:r>
              <a:rPr b="0" i="0" lang="en-US" sz="2400" u="none">
                <a:solidFill>
                  <a:schemeClr val="dk1"/>
                </a:solidFill>
                <a:latin typeface="Book Antiqua"/>
                <a:ea typeface="Book Antiqua"/>
                <a:cs typeface="Book Antiqua"/>
                <a:sym typeface="Book Antiqua"/>
              </a:rPr>
              <a:t>Utilize accurate vocabulary while communicating for better emphasis.</a:t>
            </a:r>
            <a:endParaRPr/>
          </a:p>
          <a:p>
            <a:pPr indent="-185736" lvl="0" marL="331787" marR="0" rtl="0" algn="l">
              <a:lnSpc>
                <a:spcPct val="100000"/>
              </a:lnSpc>
              <a:spcBef>
                <a:spcPts val="0"/>
              </a:spcBef>
              <a:spcAft>
                <a:spcPts val="0"/>
              </a:spcAft>
              <a:buClr>
                <a:srgbClr val="585858"/>
              </a:buClr>
              <a:buSzPts val="2100"/>
              <a:buFont typeface="Noto Sans Symbols"/>
              <a:buNone/>
            </a:pPr>
            <a:r>
              <a:t/>
            </a:r>
            <a:endParaRPr b="0" i="0" sz="2100" u="none">
              <a:solidFill>
                <a:schemeClr val="dk1"/>
              </a:solidFill>
              <a:latin typeface="Book Antiqua"/>
              <a:ea typeface="Book Antiqua"/>
              <a:cs typeface="Book Antiqua"/>
              <a:sym typeface="Book Antiqua"/>
            </a:endParaRPr>
          </a:p>
          <a:p>
            <a:pPr indent="-319087" lvl="0" marL="331787" marR="0" rtl="0" algn="l">
              <a:lnSpc>
                <a:spcPct val="100000"/>
              </a:lnSpc>
              <a:spcBef>
                <a:spcPts val="0"/>
              </a:spcBef>
              <a:spcAft>
                <a:spcPts val="0"/>
              </a:spcAft>
              <a:buClr>
                <a:srgbClr val="585858"/>
              </a:buClr>
              <a:buSzPts val="2400"/>
              <a:buFont typeface="Noto Sans Symbols"/>
              <a:buChar char="❑"/>
            </a:pPr>
            <a:r>
              <a:rPr b="0" i="0" lang="en-US" sz="2400" u="none">
                <a:solidFill>
                  <a:schemeClr val="dk1"/>
                </a:solidFill>
                <a:latin typeface="Book Antiqua"/>
                <a:ea typeface="Book Antiqua"/>
                <a:cs typeface="Book Antiqua"/>
                <a:sym typeface="Book Antiqua"/>
              </a:rPr>
              <a:t>Ask volley of questions whenever there arises a doubt in your mind.</a:t>
            </a:r>
            <a:endParaRPr/>
          </a:p>
          <a:p>
            <a:pPr indent="-185736" lvl="0" marL="331787" marR="0" rtl="0" algn="l">
              <a:lnSpc>
                <a:spcPct val="100000"/>
              </a:lnSpc>
              <a:spcBef>
                <a:spcPts val="0"/>
              </a:spcBef>
              <a:spcAft>
                <a:spcPts val="0"/>
              </a:spcAft>
              <a:buClr>
                <a:srgbClr val="585858"/>
              </a:buClr>
              <a:buSzPts val="2100"/>
              <a:buFont typeface="Noto Sans Symbols"/>
              <a:buNone/>
            </a:pPr>
            <a:r>
              <a:t/>
            </a:r>
            <a:endParaRPr b="0" i="0" sz="2100" u="none">
              <a:solidFill>
                <a:schemeClr val="dk1"/>
              </a:solidFill>
              <a:latin typeface="Book Antiqua"/>
              <a:ea typeface="Book Antiqua"/>
              <a:cs typeface="Book Antiqua"/>
              <a:sym typeface="Book Antiqua"/>
            </a:endParaRPr>
          </a:p>
          <a:p>
            <a:pPr indent="-319087" lvl="0" marL="331787" marR="0" rtl="0" algn="l">
              <a:lnSpc>
                <a:spcPct val="100000"/>
              </a:lnSpc>
              <a:spcBef>
                <a:spcPts val="0"/>
              </a:spcBef>
              <a:spcAft>
                <a:spcPts val="0"/>
              </a:spcAft>
              <a:buClr>
                <a:srgbClr val="585858"/>
              </a:buClr>
              <a:buSzPts val="2400"/>
              <a:buFont typeface="Noto Sans Symbols"/>
              <a:buChar char="❑"/>
            </a:pPr>
            <a:r>
              <a:rPr b="0" i="0" lang="en-US" sz="2400" u="none">
                <a:solidFill>
                  <a:schemeClr val="dk1"/>
                </a:solidFill>
                <a:latin typeface="Book Antiqua"/>
                <a:ea typeface="Book Antiqua"/>
                <a:cs typeface="Book Antiqua"/>
                <a:sym typeface="Book Antiqua"/>
              </a:rPr>
              <a:t>Reading enhances speaking, so make the habit of reading newspapers.</a:t>
            </a:r>
            <a:endParaRPr/>
          </a:p>
        </p:txBody>
      </p:sp>
      <p:sp>
        <p:nvSpPr>
          <p:cNvPr id="366" name="Google Shape;366;p37"/>
          <p:cNvSpPr txBox="1"/>
          <p:nvPr>
            <p:ph type="title"/>
          </p:nvPr>
        </p:nvSpPr>
        <p:spPr>
          <a:xfrm>
            <a:off x="166687" y="47625"/>
            <a:ext cx="11572875" cy="1074737"/>
          </a:xfrm>
          <a:prstGeom prst="rect">
            <a:avLst/>
          </a:prstGeom>
          <a:solidFill>
            <a:schemeClr val="lt1"/>
          </a:solidFill>
          <a:ln>
            <a:noFill/>
          </a:ln>
        </p:spPr>
        <p:txBody>
          <a:bodyPr anchorCtr="0" anchor="ctr" bIns="45700" lIns="91425" spcFirstLastPara="1" rIns="91425" wrap="square" tIns="12700">
            <a:spAutoFit/>
          </a:bodyPr>
          <a:lstStyle/>
          <a:p>
            <a:pPr indent="0" lvl="0" marL="12700" rtl="0" algn="ctr">
              <a:lnSpc>
                <a:spcPct val="100000"/>
              </a:lnSpc>
              <a:spcBef>
                <a:spcPts val="0"/>
              </a:spcBef>
              <a:spcAft>
                <a:spcPts val="0"/>
              </a:spcAft>
              <a:buClr>
                <a:schemeClr val="dk1"/>
              </a:buClr>
              <a:buSzPts val="6600"/>
              <a:buFont typeface="Book Antiqua"/>
              <a:buNone/>
            </a:pPr>
            <a:r>
              <a:rPr b="0" i="0" lang="en-US" sz="6600" u="sng">
                <a:solidFill>
                  <a:schemeClr val="dk1"/>
                </a:solidFill>
                <a:latin typeface="Book Antiqua"/>
                <a:ea typeface="Book Antiqua"/>
                <a:cs typeface="Book Antiqua"/>
                <a:sym typeface="Book Antiqua"/>
              </a:rPr>
              <a:t>Students’ Role</a:t>
            </a:r>
            <a:endParaRPr/>
          </a:p>
        </p:txBody>
      </p:sp>
      <p:pic>
        <p:nvPicPr>
          <p:cNvPr id="367" name="Google Shape;367;p37"/>
          <p:cNvPicPr preferRelativeResize="0"/>
          <p:nvPr/>
        </p:nvPicPr>
        <p:blipFill rotWithShape="1">
          <a:blip r:embed="rId3">
            <a:alphaModFix/>
          </a:blip>
          <a:srcRect b="0" l="0" r="0" t="0"/>
          <a:stretch/>
        </p:blipFill>
        <p:spPr>
          <a:xfrm>
            <a:off x="9893300" y="174625"/>
            <a:ext cx="2068512" cy="54451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8"/>
          <p:cNvSpPr txBox="1"/>
          <p:nvPr>
            <p:ph type="title"/>
          </p:nvPr>
        </p:nvSpPr>
        <p:spPr>
          <a:xfrm>
            <a:off x="838200" y="1143000"/>
            <a:ext cx="9043987" cy="32861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2600"/>
              <a:buFont typeface="Calibri"/>
              <a:buNone/>
            </a:pPr>
            <a:r>
              <a:rPr b="1" i="0" lang="en-US" sz="12600" u="none">
                <a:solidFill>
                  <a:schemeClr val="dk1"/>
                </a:solidFill>
                <a:latin typeface="Calibri"/>
                <a:ea typeface="Calibri"/>
                <a:cs typeface="Calibri"/>
                <a:sym typeface="Calibri"/>
              </a:rPr>
              <a:t>    Thank You</a:t>
            </a:r>
            <a:br>
              <a:rPr b="0" i="0" lang="en-US" sz="4000" u="none">
                <a:solidFill>
                  <a:schemeClr val="dk1"/>
                </a:solidFill>
                <a:latin typeface="Calibri"/>
                <a:ea typeface="Calibri"/>
                <a:cs typeface="Calibri"/>
                <a:sym typeface="Calibri"/>
              </a:rPr>
            </a:br>
            <a:endParaRPr/>
          </a:p>
        </p:txBody>
      </p:sp>
      <p:pic>
        <p:nvPicPr>
          <p:cNvPr id="373" name="Google Shape;373;p38"/>
          <p:cNvPicPr preferRelativeResize="0"/>
          <p:nvPr/>
        </p:nvPicPr>
        <p:blipFill rotWithShape="1">
          <a:blip r:embed="rId3">
            <a:alphaModFix/>
          </a:blip>
          <a:srcRect b="0" l="0" r="0" t="0"/>
          <a:stretch/>
        </p:blipFill>
        <p:spPr>
          <a:xfrm>
            <a:off x="9893300" y="142875"/>
            <a:ext cx="2068512" cy="546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type="title"/>
          </p:nvPr>
        </p:nvSpPr>
        <p:spPr>
          <a:xfrm>
            <a:off x="2798762" y="147637"/>
            <a:ext cx="7335837" cy="1074737"/>
          </a:xfrm>
          <a:prstGeom prst="rect">
            <a:avLst/>
          </a:prstGeom>
          <a:noFill/>
          <a:ln>
            <a:noFill/>
          </a:ln>
        </p:spPr>
        <p:txBody>
          <a:bodyPr anchorCtr="0" anchor="ctr" bIns="45700" lIns="91425" spcFirstLastPara="1" rIns="91425" wrap="square" tIns="12700">
            <a:spAutoFit/>
          </a:bodyPr>
          <a:lstStyle/>
          <a:p>
            <a:pPr indent="0" lvl="0" marL="12700" rtl="0" algn="ctr">
              <a:lnSpc>
                <a:spcPct val="100000"/>
              </a:lnSpc>
              <a:spcBef>
                <a:spcPts val="0"/>
              </a:spcBef>
              <a:spcAft>
                <a:spcPts val="0"/>
              </a:spcAft>
              <a:buClr>
                <a:schemeClr val="dk1"/>
              </a:buClr>
              <a:buSzPts val="6600"/>
              <a:buFont typeface="Book Antiqua"/>
              <a:buNone/>
            </a:pPr>
            <a:r>
              <a:rPr b="0" i="0" lang="en-US" sz="6600" u="sng">
                <a:solidFill>
                  <a:schemeClr val="dk1"/>
                </a:solidFill>
                <a:latin typeface="Book Antiqua"/>
                <a:ea typeface="Book Antiqua"/>
                <a:cs typeface="Book Antiqua"/>
                <a:sym typeface="Book Antiqua"/>
              </a:rPr>
              <a:t>Course Outcomes</a:t>
            </a:r>
            <a:endParaRPr/>
          </a:p>
        </p:txBody>
      </p:sp>
      <p:sp>
        <p:nvSpPr>
          <p:cNvPr id="119" name="Google Shape;119;p4"/>
          <p:cNvSpPr txBox="1"/>
          <p:nvPr/>
        </p:nvSpPr>
        <p:spPr>
          <a:xfrm>
            <a:off x="381000" y="1177925"/>
            <a:ext cx="11277600" cy="4371975"/>
          </a:xfrm>
          <a:prstGeom prst="rect">
            <a:avLst/>
          </a:prstGeom>
          <a:noFill/>
          <a:ln>
            <a:noFill/>
          </a:ln>
        </p:spPr>
        <p:txBody>
          <a:bodyPr anchorCtr="0" anchor="t" bIns="0" lIns="0" spcFirstLastPara="1" rIns="0" wrap="square" tIns="194925">
            <a:spAutoFit/>
          </a:bodyPr>
          <a:lstStyle/>
          <a:p>
            <a:pPr indent="0" lvl="0" marL="0" marR="0" rtl="0" algn="l">
              <a:lnSpc>
                <a:spcPct val="115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Through this course students should be able to</a:t>
            </a:r>
            <a:endParaRPr b="1" i="0" sz="2000" u="none" cap="none" strike="noStrike">
              <a:solidFill>
                <a:schemeClr val="dk1"/>
              </a:solidFill>
              <a:latin typeface="Calibri"/>
              <a:ea typeface="Calibri"/>
              <a:cs typeface="Calibri"/>
              <a:sym typeface="Calibri"/>
            </a:endParaRPr>
          </a:p>
          <a:p>
            <a:pPr indent="0" lvl="0" marL="0" marR="0" rtl="0" algn="l">
              <a:lnSpc>
                <a:spcPct val="100000"/>
              </a:lnSpc>
              <a:spcBef>
                <a:spcPts val="100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CO1 ::  interpret grammatical structures to enhance the proper use of language in communication</a:t>
            </a:r>
            <a:endParaRPr/>
          </a:p>
          <a:p>
            <a:pPr indent="0" lvl="0" marL="0" marR="0" rtl="0" algn="l">
              <a:lnSpc>
                <a:spcPct val="100000"/>
              </a:lnSpc>
              <a:spcBef>
                <a:spcPts val="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 CO2 :: utilize acknowledged grammatical structures and strategies to effectively elaborate on ideas in spoken communication</a:t>
            </a:r>
            <a:endParaRPr/>
          </a:p>
          <a:p>
            <a:pPr indent="0" lvl="0" marL="0" marR="0" rtl="0" algn="l">
              <a:lnSpc>
                <a:spcPct val="100000"/>
              </a:lnSpc>
              <a:spcBef>
                <a:spcPts val="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 CO3 ::  apply refined writing strategies to elevate professionalism and clarity and peer interaction in correspondence</a:t>
            </a:r>
            <a:endParaRPr/>
          </a:p>
          <a:p>
            <a:pPr indent="0" lvl="0" marL="0" marR="0" rtl="0" algn="l">
              <a:lnSpc>
                <a:spcPct val="100000"/>
              </a:lnSpc>
              <a:spcBef>
                <a:spcPts val="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 CO4 :: demonstrate clear communication through language usage in both speaking and writing to excel in society</a:t>
            </a:r>
            <a:endParaRPr/>
          </a:p>
          <a:p>
            <a:pPr indent="0" lvl="0" marL="0" marR="0" rtl="0" algn="l">
              <a:lnSpc>
                <a:spcPct val="100000"/>
              </a:lnSpc>
              <a:spcBef>
                <a:spcPts val="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 CO5 ::  analyze diverse forms of communication to enhance comprehension skills, integrating vocabulary acquisition</a:t>
            </a:r>
            <a:endParaRPr/>
          </a:p>
          <a:p>
            <a:pPr indent="0" lvl="0" marL="0" marR="0" rtl="0" algn="l">
              <a:lnSpc>
                <a:spcPct val="100000"/>
              </a:lnSpc>
              <a:spcBef>
                <a:spcPts val="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 CO6 ::  develop life skills by generating  engaging communication through the selection of diverse linguistic structures for clarity</a:t>
            </a:r>
            <a:endParaRPr/>
          </a:p>
          <a:p>
            <a:pPr indent="0" lvl="0" marL="0" marR="0" rtl="0" algn="l">
              <a:lnSpc>
                <a:spcPct val="100000"/>
              </a:lnSpc>
              <a:spcBef>
                <a:spcPts val="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 </a:t>
            </a:r>
            <a:endParaRPr/>
          </a:p>
        </p:txBody>
      </p:sp>
      <p:grpSp>
        <p:nvGrpSpPr>
          <p:cNvPr id="120" name="Google Shape;120;p4"/>
          <p:cNvGrpSpPr/>
          <p:nvPr/>
        </p:nvGrpSpPr>
        <p:grpSpPr>
          <a:xfrm>
            <a:off x="9756775" y="241300"/>
            <a:ext cx="2434717" cy="898524"/>
            <a:chOff x="9756647" y="240791"/>
            <a:chExt cx="2435352" cy="899159"/>
          </a:xfrm>
        </p:grpSpPr>
        <p:pic>
          <p:nvPicPr>
            <p:cNvPr id="121" name="Google Shape;121;p4"/>
            <p:cNvPicPr preferRelativeResize="0"/>
            <p:nvPr/>
          </p:nvPicPr>
          <p:blipFill rotWithShape="1">
            <a:blip r:embed="rId3">
              <a:alphaModFix/>
            </a:blip>
            <a:srcRect b="0" l="0" r="0" t="0"/>
            <a:stretch/>
          </p:blipFill>
          <p:spPr>
            <a:xfrm>
              <a:off x="9893513" y="256258"/>
              <a:ext cx="2067783" cy="545235"/>
            </a:xfrm>
            <a:prstGeom prst="rect">
              <a:avLst/>
            </a:prstGeom>
            <a:noFill/>
            <a:ln>
              <a:noFill/>
            </a:ln>
          </p:spPr>
        </p:pic>
        <p:pic>
          <p:nvPicPr>
            <p:cNvPr id="122" name="Google Shape;122;p4"/>
            <p:cNvPicPr preferRelativeResize="0"/>
            <p:nvPr/>
          </p:nvPicPr>
          <p:blipFill rotWithShape="1">
            <a:blip r:embed="rId4">
              <a:alphaModFix/>
            </a:blip>
            <a:srcRect b="0" l="0" r="0" t="0"/>
            <a:stretch/>
          </p:blipFill>
          <p:spPr>
            <a:xfrm>
              <a:off x="9756647" y="240791"/>
              <a:ext cx="2435352" cy="899159"/>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ph type="title"/>
          </p:nvPr>
        </p:nvSpPr>
        <p:spPr>
          <a:xfrm>
            <a:off x="2698750" y="282575"/>
            <a:ext cx="6797675" cy="750887"/>
          </a:xfrm>
          <a:prstGeom prst="rect">
            <a:avLst/>
          </a:prstGeom>
          <a:noFill/>
          <a:ln>
            <a:noFill/>
          </a:ln>
        </p:spPr>
        <p:txBody>
          <a:bodyPr anchorCtr="0" anchor="ctr" bIns="45700" lIns="91425" spcFirstLastPara="1" rIns="91425" wrap="square" tIns="12700">
            <a:spAutoFit/>
          </a:bodyPr>
          <a:lstStyle/>
          <a:p>
            <a:pPr indent="0" lvl="0" marL="12700" rtl="0" algn="ctr">
              <a:lnSpc>
                <a:spcPct val="100000"/>
              </a:lnSpc>
              <a:spcBef>
                <a:spcPts val="0"/>
              </a:spcBef>
              <a:spcAft>
                <a:spcPts val="0"/>
              </a:spcAft>
              <a:buClr>
                <a:schemeClr val="dk1"/>
              </a:buClr>
              <a:buSzPts val="4800"/>
              <a:buFont typeface="Calibri"/>
              <a:buNone/>
            </a:pPr>
            <a:r>
              <a:rPr b="1" i="0" lang="en-US" sz="4800" u="sng">
                <a:solidFill>
                  <a:schemeClr val="dk1"/>
                </a:solidFill>
                <a:latin typeface="Calibri"/>
                <a:ea typeface="Calibri"/>
                <a:cs typeface="Calibri"/>
                <a:sym typeface="Calibri"/>
              </a:rPr>
              <a:t>Course Assessment Model</a:t>
            </a:r>
            <a:endParaRPr/>
          </a:p>
        </p:txBody>
      </p:sp>
      <p:sp>
        <p:nvSpPr>
          <p:cNvPr id="128" name="Google Shape;128;p5"/>
          <p:cNvSpPr txBox="1"/>
          <p:nvPr/>
        </p:nvSpPr>
        <p:spPr>
          <a:xfrm>
            <a:off x="198437" y="1530350"/>
            <a:ext cx="3825875" cy="50482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chemeClr val="dk1"/>
              </a:buClr>
              <a:buSzPts val="3200"/>
              <a:buFont typeface="Times New Roman"/>
              <a:buNone/>
            </a:pPr>
            <a:r>
              <a:rPr b="1" i="0" lang="en-US" sz="3200" u="sng" cap="none" strike="noStrike">
                <a:solidFill>
                  <a:schemeClr val="dk1"/>
                </a:solidFill>
                <a:latin typeface="Times New Roman"/>
                <a:ea typeface="Times New Roman"/>
                <a:cs typeface="Times New Roman"/>
                <a:sym typeface="Times New Roman"/>
              </a:rPr>
              <a:t>Marks Distribution:</a:t>
            </a:r>
            <a:endParaRPr/>
          </a:p>
        </p:txBody>
      </p:sp>
      <p:graphicFrame>
        <p:nvGraphicFramePr>
          <p:cNvPr id="129" name="Google Shape;129;p5"/>
          <p:cNvGraphicFramePr/>
          <p:nvPr/>
        </p:nvGraphicFramePr>
        <p:xfrm>
          <a:off x="179387" y="2301875"/>
          <a:ext cx="3000000" cy="3000000"/>
        </p:xfrm>
        <a:graphic>
          <a:graphicData uri="http://schemas.openxmlformats.org/drawingml/2006/table">
            <a:tbl>
              <a:tblPr>
                <a:noFill/>
                <a:tableStyleId>{59C86D35-E125-4A1D-B581-A6F43B59E22F}</a:tableStyleId>
              </a:tblPr>
              <a:tblGrid>
                <a:gridCol w="6988175"/>
                <a:gridCol w="4214800"/>
              </a:tblGrid>
              <a:tr h="631825">
                <a:tc>
                  <a:txBody>
                    <a:bodyPr/>
                    <a:lstStyle/>
                    <a:p>
                      <a:pPr indent="0" lvl="0" marL="31750" marR="0" rtl="0" algn="l">
                        <a:lnSpc>
                          <a:spcPct val="10625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Class participation</a:t>
                      </a:r>
                      <a:endParaRPr/>
                    </a:p>
                  </a:txBody>
                  <a:tcPr marT="0" marB="0" marR="0" marL="0">
                    <a:solidFill>
                      <a:srgbClr val="DDD9C3"/>
                    </a:solidFill>
                  </a:tcPr>
                </a:tc>
                <a:tc>
                  <a:txBody>
                    <a:bodyPr/>
                    <a:lstStyle/>
                    <a:p>
                      <a:pPr indent="0" lvl="0" marL="912812" marR="0" rtl="0" algn="l">
                        <a:lnSpc>
                          <a:spcPct val="10625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15 </a:t>
                      </a:r>
                      <a:endParaRPr/>
                    </a:p>
                  </a:txBody>
                  <a:tcPr marT="0" marB="0" marR="0" marL="0">
                    <a:solidFill>
                      <a:srgbClr val="C3D69B"/>
                    </a:solidFill>
                  </a:tcPr>
                </a:tc>
              </a:tr>
              <a:tr h="1155700">
                <a:tc>
                  <a:txBody>
                    <a:bodyPr/>
                    <a:lstStyle/>
                    <a:p>
                      <a:pPr indent="0" lvl="0" marL="31750" marR="0" rtl="0" algn="l">
                        <a:lnSpc>
                          <a:spcPct val="10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CA (4 out of 4 tasks)</a:t>
                      </a:r>
                      <a:endParaRPr/>
                    </a:p>
                  </a:txBody>
                  <a:tcPr marT="85725" marB="0" marR="0" marL="0">
                    <a:solidFill>
                      <a:srgbClr val="DDD9C3"/>
                    </a:solidFill>
                  </a:tcPr>
                </a:tc>
                <a:tc>
                  <a:txBody>
                    <a:bodyPr/>
                    <a:lstStyle/>
                    <a:p>
                      <a:pPr indent="0" lvl="0" marL="912812" marR="0" rtl="0" algn="l">
                        <a:lnSpc>
                          <a:spcPct val="10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30</a:t>
                      </a:r>
                      <a:endParaRPr/>
                    </a:p>
                  </a:txBody>
                  <a:tcPr marT="85725" marB="0" marR="0" marL="0">
                    <a:solidFill>
                      <a:srgbClr val="C3D69B"/>
                    </a:solidFill>
                  </a:tcPr>
                </a:tc>
              </a:tr>
              <a:tr h="1004875">
                <a:tc>
                  <a:txBody>
                    <a:bodyPr/>
                    <a:lstStyle/>
                    <a:p>
                      <a:pPr indent="0" lvl="0" marL="31750" marR="0" rtl="0" algn="l">
                        <a:lnSpc>
                          <a:spcPct val="10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MTE</a:t>
                      </a:r>
                      <a:endParaRPr/>
                    </a:p>
                  </a:txBody>
                  <a:tcPr marT="87000" marB="0" marR="0" marL="0">
                    <a:solidFill>
                      <a:srgbClr val="DDD9C3"/>
                    </a:solidFill>
                  </a:tcPr>
                </a:tc>
                <a:tc>
                  <a:txBody>
                    <a:bodyPr/>
                    <a:lstStyle/>
                    <a:p>
                      <a:pPr indent="0" lvl="0" marL="912812" marR="0" rtl="0" algn="l">
                        <a:lnSpc>
                          <a:spcPct val="10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15</a:t>
                      </a:r>
                      <a:endParaRPr/>
                    </a:p>
                  </a:txBody>
                  <a:tcPr marT="87000" marB="0" marR="0" marL="0">
                    <a:solidFill>
                      <a:srgbClr val="C3D69B"/>
                    </a:solidFill>
                  </a:tcPr>
                </a:tc>
              </a:tr>
              <a:tr h="774700">
                <a:tc>
                  <a:txBody>
                    <a:bodyPr/>
                    <a:lstStyle/>
                    <a:p>
                      <a:pPr indent="0" lvl="0" marL="31750" marR="0" rtl="0" algn="l">
                        <a:lnSpc>
                          <a:spcPct val="10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ETE</a:t>
                      </a:r>
                      <a:endParaRPr/>
                    </a:p>
                  </a:txBody>
                  <a:tcPr marT="87000" marB="0" marR="0" marL="0">
                    <a:solidFill>
                      <a:srgbClr val="DDD9C3"/>
                    </a:solidFill>
                  </a:tcPr>
                </a:tc>
                <a:tc>
                  <a:txBody>
                    <a:bodyPr/>
                    <a:lstStyle/>
                    <a:p>
                      <a:pPr indent="0" lvl="0" marL="912812" marR="0" rtl="0" algn="l">
                        <a:lnSpc>
                          <a:spcPct val="10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40</a:t>
                      </a:r>
                      <a:endParaRPr/>
                    </a:p>
                  </a:txBody>
                  <a:tcPr marT="87000" marB="0" marR="0" marL="0">
                    <a:solidFill>
                      <a:srgbClr val="C3D69B"/>
                    </a:solidFill>
                  </a:tcPr>
                </a:tc>
              </a:tr>
              <a:tr h="631825">
                <a:tc>
                  <a:txBody>
                    <a:bodyPr/>
                    <a:lstStyle/>
                    <a:p>
                      <a:pPr indent="0" lvl="0" marL="31750" marR="0" rtl="0" algn="l">
                        <a:lnSpc>
                          <a:spcPct val="115625"/>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Total</a:t>
                      </a:r>
                      <a:endParaRPr/>
                    </a:p>
                  </a:txBody>
                  <a:tcPr marT="85725" marB="0" marR="0" marL="0">
                    <a:solidFill>
                      <a:srgbClr val="DDD9C3"/>
                    </a:solidFill>
                  </a:tcPr>
                </a:tc>
                <a:tc>
                  <a:txBody>
                    <a:bodyPr/>
                    <a:lstStyle/>
                    <a:p>
                      <a:pPr indent="0" lvl="0" marL="912812" marR="0" rtl="0" algn="l">
                        <a:lnSpc>
                          <a:spcPct val="115625"/>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100 </a:t>
                      </a:r>
                      <a:endParaRPr/>
                    </a:p>
                  </a:txBody>
                  <a:tcPr marT="85725" marB="0" marR="0" marL="0">
                    <a:solidFill>
                      <a:srgbClr val="C3D69B"/>
                    </a:solidFill>
                  </a:tcPr>
                </a:tc>
              </a:tr>
            </a:tbl>
          </a:graphicData>
        </a:graphic>
      </p:graphicFrame>
      <p:pic>
        <p:nvPicPr>
          <p:cNvPr id="130" name="Google Shape;130;p5"/>
          <p:cNvPicPr preferRelativeResize="0"/>
          <p:nvPr/>
        </p:nvPicPr>
        <p:blipFill rotWithShape="1">
          <a:blip r:embed="rId3">
            <a:alphaModFix/>
          </a:blip>
          <a:srcRect b="0" l="0" r="0" t="0"/>
          <a:stretch/>
        </p:blipFill>
        <p:spPr>
          <a:xfrm>
            <a:off x="9893300" y="255587"/>
            <a:ext cx="2068512" cy="546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txBox="1"/>
          <p:nvPr/>
        </p:nvSpPr>
        <p:spPr>
          <a:xfrm>
            <a:off x="185737" y="1071562"/>
            <a:ext cx="11104562" cy="4813300"/>
          </a:xfrm>
          <a:prstGeom prst="rect">
            <a:avLst/>
          </a:prstGeom>
          <a:noFill/>
          <a:ln>
            <a:noFill/>
          </a:ln>
        </p:spPr>
        <p:txBody>
          <a:bodyPr anchorCtr="0" anchor="t" bIns="0" lIns="0" spcFirstLastPara="1" rIns="0" wrap="square" tIns="12050">
            <a:spAutoFit/>
          </a:bodyPr>
          <a:lstStyle/>
          <a:p>
            <a:pPr indent="0" lvl="0" marL="0" marR="0" rtl="0" algn="l">
              <a:lnSpc>
                <a:spcPct val="10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Unit I</a:t>
            </a:r>
            <a:r>
              <a:rPr b="0" i="0" lang="en-US" sz="2400" u="none" cap="none" strike="noStrike">
                <a:solidFill>
                  <a:schemeClr val="dk1"/>
                </a:solidFill>
                <a:latin typeface="Calibri"/>
                <a:ea typeface="Calibri"/>
                <a:cs typeface="Calibri"/>
                <a:sym typeface="Calibri"/>
              </a:rPr>
              <a:t> </a:t>
            </a:r>
            <a:r>
              <a:rPr b="1" i="0" lang="en-US" sz="2400" u="none" cap="none" strike="noStrike">
                <a:solidFill>
                  <a:schemeClr val="dk1"/>
                </a:solidFill>
                <a:latin typeface="Calibri"/>
                <a:ea typeface="Calibri"/>
                <a:cs typeface="Calibri"/>
                <a:sym typeface="Calibri"/>
              </a:rPr>
              <a:t>Subject-verb agreement: </a:t>
            </a:r>
            <a:r>
              <a:rPr b="0" i="0" lang="en-US" sz="2400" u="none" cap="none" strike="noStrike">
                <a:solidFill>
                  <a:schemeClr val="dk1"/>
                </a:solidFill>
                <a:latin typeface="Calibri"/>
                <a:ea typeface="Calibri"/>
                <a:cs typeface="Calibri"/>
                <a:sym typeface="Calibri"/>
              </a:rPr>
              <a:t>singular and plural nouns, verbs, rules of subject-verb agreement </a:t>
            </a:r>
            <a:endParaRPr/>
          </a:p>
          <a:p>
            <a:pPr indent="0" lvl="0" marL="0" marR="0" rtl="0" algn="l">
              <a:lnSpc>
                <a:spcPct val="10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Verb tense: </a:t>
            </a:r>
            <a:r>
              <a:rPr b="0" i="0" lang="en-US" sz="2400" u="none" cap="none" strike="noStrike">
                <a:solidFill>
                  <a:schemeClr val="dk1"/>
                </a:solidFill>
                <a:latin typeface="Calibri"/>
                <a:ea typeface="Calibri"/>
                <a:cs typeface="Calibri"/>
                <a:sym typeface="Calibri"/>
              </a:rPr>
              <a:t>introduction to verb tense, rules of verb tense errors</a:t>
            </a:r>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Unit II Voice and Accent: </a:t>
            </a:r>
            <a:r>
              <a:rPr b="0" i="0" lang="en-US" sz="2400" u="none" cap="none" strike="noStrike">
                <a:solidFill>
                  <a:schemeClr val="dk1"/>
                </a:solidFill>
                <a:latin typeface="Calibri"/>
                <a:ea typeface="Calibri"/>
                <a:cs typeface="Calibri"/>
                <a:sym typeface="Calibri"/>
              </a:rPr>
              <a:t>vowels and consonants, word stress, sentence stress</a:t>
            </a:r>
            <a:endParaRPr/>
          </a:p>
          <a:p>
            <a:pPr indent="0" lvl="0" marL="0" marR="0" rtl="0" algn="l">
              <a:lnSpc>
                <a:spcPct val="10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Oral Presentation: </a:t>
            </a:r>
            <a:r>
              <a:rPr b="0" i="0" lang="en-US" sz="2400" u="none" cap="none" strike="noStrike">
                <a:solidFill>
                  <a:schemeClr val="dk1"/>
                </a:solidFill>
                <a:latin typeface="Calibri"/>
                <a:ea typeface="Calibri"/>
                <a:cs typeface="Calibri"/>
                <a:sym typeface="Calibri"/>
              </a:rPr>
              <a:t>purpose, introduction, types and rule of the presentation</a:t>
            </a:r>
            <a:endParaRPr/>
          </a:p>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Unit</a:t>
            </a:r>
            <a:r>
              <a:rPr b="0" i="0" lang="en-US" sz="2400" u="none" cap="none" strike="noStrike">
                <a:solidFill>
                  <a:schemeClr val="dk1"/>
                </a:solidFill>
                <a:latin typeface="Calibri"/>
                <a:ea typeface="Calibri"/>
                <a:cs typeface="Calibri"/>
                <a:sym typeface="Calibri"/>
              </a:rPr>
              <a:t> </a:t>
            </a:r>
            <a:r>
              <a:rPr b="1" i="0" lang="en-US" sz="2400" u="none" cap="none" strike="noStrike">
                <a:solidFill>
                  <a:schemeClr val="dk1"/>
                </a:solidFill>
                <a:latin typeface="Calibri"/>
                <a:ea typeface="Calibri"/>
                <a:cs typeface="Calibri"/>
                <a:sym typeface="Calibri"/>
              </a:rPr>
              <a:t>III</a:t>
            </a:r>
            <a:r>
              <a:rPr b="0" i="0" lang="en-US" sz="2400" u="none" cap="none" strike="noStrike">
                <a:solidFill>
                  <a:schemeClr val="dk1"/>
                </a:solidFill>
                <a:latin typeface="Calibri"/>
                <a:ea typeface="Calibri"/>
                <a:cs typeface="Calibri"/>
                <a:sym typeface="Calibri"/>
              </a:rPr>
              <a:t>    </a:t>
            </a:r>
            <a:r>
              <a:rPr b="1" i="0" lang="en-US" sz="2400" u="none" cap="none" strike="noStrike">
                <a:solidFill>
                  <a:schemeClr val="dk1"/>
                </a:solidFill>
                <a:latin typeface="Calibri"/>
                <a:ea typeface="Calibri"/>
                <a:cs typeface="Calibri"/>
                <a:sym typeface="Calibri"/>
              </a:rPr>
              <a:t>Vocabulary: </a:t>
            </a:r>
            <a:r>
              <a:rPr b="0" i="0" lang="en-US" sz="2400" u="none" cap="none" strike="noStrike">
                <a:solidFill>
                  <a:schemeClr val="dk1"/>
                </a:solidFill>
                <a:latin typeface="Calibri"/>
                <a:ea typeface="Calibri"/>
                <a:cs typeface="Calibri"/>
                <a:sym typeface="Calibri"/>
              </a:rPr>
              <a:t>root words, synonyms and antonyms, contextual vocabulary, phrasal verbs, various exercises based on antonyms and synonyms</a:t>
            </a:r>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 </a:t>
            </a:r>
            <a:r>
              <a:rPr b="1" i="0" lang="en-US" sz="2400" u="none" cap="none" strike="noStrike">
                <a:solidFill>
                  <a:schemeClr val="dk1"/>
                </a:solidFill>
                <a:latin typeface="Calibri"/>
                <a:ea typeface="Calibri"/>
                <a:cs typeface="Calibri"/>
                <a:sym typeface="Calibri"/>
              </a:rPr>
              <a:t>Sentence completion: </a:t>
            </a:r>
            <a:r>
              <a:rPr b="0" i="0" lang="en-US" sz="2400" u="none" cap="none" strike="noStrike">
                <a:solidFill>
                  <a:schemeClr val="dk1"/>
                </a:solidFill>
                <a:latin typeface="Calibri"/>
                <a:ea typeface="Calibri"/>
                <a:cs typeface="Calibri"/>
                <a:sym typeface="Calibri"/>
              </a:rPr>
              <a:t>introduction to cloze test, eliminating options using verbal clues, exercises based on cloze test </a:t>
            </a:r>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 </a:t>
            </a:r>
            <a:endParaRPr/>
          </a:p>
        </p:txBody>
      </p:sp>
      <p:sp>
        <p:nvSpPr>
          <p:cNvPr id="136" name="Google Shape;136;p6"/>
          <p:cNvSpPr txBox="1"/>
          <p:nvPr>
            <p:ph type="title"/>
          </p:nvPr>
        </p:nvSpPr>
        <p:spPr>
          <a:xfrm>
            <a:off x="1027112" y="149225"/>
            <a:ext cx="8393112" cy="736600"/>
          </a:xfrm>
          <a:prstGeom prst="rect">
            <a:avLst/>
          </a:prstGeom>
          <a:noFill/>
          <a:ln>
            <a:noFill/>
          </a:ln>
        </p:spPr>
        <p:txBody>
          <a:bodyPr anchorCtr="0" anchor="ctr" bIns="45700" lIns="91425" spcFirstLastPara="1" rIns="91425" wrap="square" tIns="12700">
            <a:spAutoFit/>
          </a:bodyPr>
          <a:lstStyle/>
          <a:p>
            <a:pPr indent="0" lvl="0" marL="12700" rtl="0" algn="ctr">
              <a:lnSpc>
                <a:spcPct val="100000"/>
              </a:lnSpc>
              <a:spcBef>
                <a:spcPts val="0"/>
              </a:spcBef>
              <a:spcAft>
                <a:spcPts val="0"/>
              </a:spcAft>
              <a:buClr>
                <a:schemeClr val="dk1"/>
              </a:buClr>
              <a:buSzPts val="4400"/>
              <a:buFont typeface="Book Antiqua"/>
              <a:buNone/>
            </a:pPr>
            <a:r>
              <a:rPr b="1" i="0" lang="en-US" sz="4400" u="sng">
                <a:solidFill>
                  <a:schemeClr val="dk1"/>
                </a:solidFill>
                <a:latin typeface="Book Antiqua"/>
                <a:ea typeface="Book Antiqua"/>
                <a:cs typeface="Book Antiqua"/>
                <a:sym typeface="Book Antiqua"/>
              </a:rPr>
              <a:t>Course content before MTE</a:t>
            </a:r>
            <a:endParaRPr/>
          </a:p>
        </p:txBody>
      </p:sp>
      <p:pic>
        <p:nvPicPr>
          <p:cNvPr id="137" name="Google Shape;137;p6"/>
          <p:cNvPicPr preferRelativeResize="0"/>
          <p:nvPr/>
        </p:nvPicPr>
        <p:blipFill rotWithShape="1">
          <a:blip r:embed="rId3">
            <a:alphaModFix/>
          </a:blip>
          <a:srcRect b="0" l="0" r="0" t="0"/>
          <a:stretch/>
        </p:blipFill>
        <p:spPr>
          <a:xfrm>
            <a:off x="9893300" y="255587"/>
            <a:ext cx="2068512" cy="546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7"/>
          <p:cNvSpPr txBox="1"/>
          <p:nvPr>
            <p:ph type="title"/>
          </p:nvPr>
        </p:nvSpPr>
        <p:spPr>
          <a:xfrm>
            <a:off x="838200" y="365125"/>
            <a:ext cx="10515600" cy="706437"/>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Book Antiqua"/>
              <a:buNone/>
            </a:pPr>
            <a:r>
              <a:rPr b="1" i="0" lang="en-US" sz="4000" u="sng">
                <a:solidFill>
                  <a:schemeClr val="dk1"/>
                </a:solidFill>
                <a:latin typeface="Book Antiqua"/>
                <a:ea typeface="Book Antiqua"/>
                <a:cs typeface="Book Antiqua"/>
                <a:sym typeface="Book Antiqua"/>
              </a:rPr>
              <a:t>Course content after MTE</a:t>
            </a:r>
            <a:endParaRPr/>
          </a:p>
        </p:txBody>
      </p:sp>
      <p:sp>
        <p:nvSpPr>
          <p:cNvPr id="143" name="Google Shape;143;p7"/>
          <p:cNvSpPr txBox="1"/>
          <p:nvPr>
            <p:ph idx="1" type="body"/>
          </p:nvPr>
        </p:nvSpPr>
        <p:spPr>
          <a:xfrm>
            <a:off x="881062" y="1500187"/>
            <a:ext cx="10515600" cy="46434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Calibri"/>
                <a:ea typeface="Calibri"/>
                <a:cs typeface="Calibri"/>
                <a:sym typeface="Calibri"/>
              </a:rPr>
              <a:t>Unit IV  </a:t>
            </a:r>
            <a:r>
              <a:rPr b="0" i="0" lang="en-US" sz="2400" u="none" cap="none" strike="noStrike">
                <a:solidFill>
                  <a:schemeClr val="dk1"/>
                </a:solidFill>
                <a:latin typeface="Calibri"/>
                <a:ea typeface="Calibri"/>
                <a:cs typeface="Calibri"/>
                <a:sym typeface="Calibri"/>
              </a:rPr>
              <a:t> </a:t>
            </a:r>
            <a:r>
              <a:rPr b="1" i="0" lang="en-US" sz="2400" u="none" cap="none" strike="noStrike">
                <a:solidFill>
                  <a:schemeClr val="dk1"/>
                </a:solidFill>
                <a:latin typeface="Calibri"/>
                <a:ea typeface="Calibri"/>
                <a:cs typeface="Calibri"/>
                <a:sym typeface="Calibri"/>
              </a:rPr>
              <a:t>Email writing: </a:t>
            </a:r>
            <a:r>
              <a:rPr b="0" i="0" lang="en-US" sz="2400" u="none" cap="none" strike="noStrike">
                <a:solidFill>
                  <a:schemeClr val="dk1"/>
                </a:solidFill>
                <a:latin typeface="Calibri"/>
                <a:ea typeface="Calibri"/>
                <a:cs typeface="Calibri"/>
                <a:sym typeface="Calibri"/>
              </a:rPr>
              <a:t>purpose and functional role of e-mail, structural components of e-mail, do’s and don’ts of e-mail writing</a:t>
            </a:r>
            <a:endParaRPr/>
          </a:p>
          <a:p>
            <a:pPr indent="-342900" lvl="0" marL="342900" marR="0" rtl="0" algn="l">
              <a:lnSpc>
                <a:spcPct val="100000"/>
              </a:lnSpc>
              <a:spcBef>
                <a:spcPts val="480"/>
              </a:spcBef>
              <a:spcAft>
                <a:spcPts val="0"/>
              </a:spcAft>
              <a:buClr>
                <a:schemeClr val="dk1"/>
              </a:buClr>
              <a:buSzPts val="2400"/>
              <a:buFont typeface="Arial"/>
              <a:buNone/>
            </a:pPr>
            <a:r>
              <a:rPr b="1" i="0" lang="en-US" sz="2400" u="none" cap="none" strike="noStrike">
                <a:solidFill>
                  <a:schemeClr val="dk1"/>
                </a:solidFill>
                <a:latin typeface="Calibri"/>
                <a:ea typeface="Calibri"/>
                <a:cs typeface="Calibri"/>
                <a:sym typeface="Calibri"/>
              </a:rPr>
              <a:t>Unit IV</a:t>
            </a:r>
            <a:r>
              <a:rPr b="0" i="0" lang="en-US" sz="2400" u="none" cap="none" strike="noStrike">
                <a:solidFill>
                  <a:schemeClr val="dk1"/>
                </a:solidFill>
                <a:latin typeface="Calibri"/>
                <a:ea typeface="Calibri"/>
                <a:cs typeface="Calibri"/>
                <a:sym typeface="Calibri"/>
              </a:rPr>
              <a:t>    </a:t>
            </a:r>
            <a:r>
              <a:rPr b="1" i="0" lang="en-US" sz="2400" u="none" cap="none" strike="noStrike">
                <a:solidFill>
                  <a:schemeClr val="dk1"/>
                </a:solidFill>
                <a:latin typeface="Calibri"/>
                <a:ea typeface="Calibri"/>
                <a:cs typeface="Calibri"/>
                <a:sym typeface="Calibri"/>
              </a:rPr>
              <a:t>Reading comprehension: </a:t>
            </a:r>
            <a:r>
              <a:rPr b="0" i="0" lang="en-US" sz="2400" u="none" cap="none" strike="noStrike">
                <a:solidFill>
                  <a:schemeClr val="dk1"/>
                </a:solidFill>
                <a:latin typeface="Calibri"/>
                <a:ea typeface="Calibri"/>
                <a:cs typeface="Calibri"/>
                <a:sym typeface="Calibri"/>
              </a:rPr>
              <a:t>importance of reading comprehension, types of questions in reading comprehension, reading comprehension questions based on main idea, reading comprehension questions based supporting idea, exercises based on main idea and supporting idea questions</a:t>
            </a:r>
            <a:endParaRPr/>
          </a:p>
          <a:p>
            <a:pPr indent="-342900" lvl="0" marL="342900" marR="0" rtl="0" algn="l">
              <a:lnSpc>
                <a:spcPct val="100000"/>
              </a:lnSpc>
              <a:spcBef>
                <a:spcPts val="480"/>
              </a:spcBef>
              <a:spcAft>
                <a:spcPts val="0"/>
              </a:spcAft>
              <a:buClr>
                <a:schemeClr val="dk1"/>
              </a:buClr>
              <a:buSzPts val="2400"/>
              <a:buFont typeface="Arial"/>
              <a:buNone/>
            </a:pPr>
            <a:r>
              <a:rPr b="1" i="0" lang="en-US" sz="2400" u="none" cap="none" strike="noStrike">
                <a:solidFill>
                  <a:schemeClr val="dk1"/>
                </a:solidFill>
                <a:latin typeface="Calibri"/>
                <a:ea typeface="Calibri"/>
                <a:cs typeface="Calibri"/>
                <a:sym typeface="Calibri"/>
              </a:rPr>
              <a:t>Unit VI     Direct and Indirect speech: </a:t>
            </a:r>
            <a:r>
              <a:rPr b="0" i="0" lang="en-US" sz="2400" u="none" cap="none" strike="noStrike">
                <a:solidFill>
                  <a:schemeClr val="dk1"/>
                </a:solidFill>
                <a:latin typeface="Calibri"/>
                <a:ea typeface="Calibri"/>
                <a:cs typeface="Calibri"/>
                <a:sym typeface="Calibri"/>
              </a:rPr>
              <a:t>narration and narrative, descriptive formations, persuasive writing</a:t>
            </a:r>
            <a:endParaRPr/>
          </a:p>
          <a:p>
            <a:pPr indent="-342900" lvl="0" marL="342900" marR="0" rtl="0" algn="l">
              <a:lnSpc>
                <a:spcPct val="100000"/>
              </a:lnSpc>
              <a:spcBef>
                <a:spcPts val="480"/>
              </a:spcBef>
              <a:spcAft>
                <a:spcPts val="0"/>
              </a:spcAft>
              <a:buClr>
                <a:schemeClr val="dk1"/>
              </a:buClr>
              <a:buSzPts val="2400"/>
              <a:buFont typeface="Arial"/>
              <a:buNone/>
            </a:pPr>
            <a:r>
              <a:rPr b="1" i="0" lang="en-US" sz="2400" u="none" cap="none" strike="noStrike">
                <a:solidFill>
                  <a:schemeClr val="dk1"/>
                </a:solidFill>
                <a:latin typeface="Calibri"/>
                <a:ea typeface="Calibri"/>
                <a:cs typeface="Calibri"/>
                <a:sym typeface="Calibri"/>
              </a:rPr>
              <a:t>Para Jumbles: </a:t>
            </a:r>
            <a:r>
              <a:rPr b="0" i="0" lang="en-US" sz="2400" u="none" cap="none" strike="noStrike">
                <a:solidFill>
                  <a:schemeClr val="dk1"/>
                </a:solidFill>
                <a:latin typeface="Calibri"/>
                <a:ea typeface="Calibri"/>
                <a:cs typeface="Calibri"/>
                <a:sym typeface="Calibri"/>
              </a:rPr>
              <a:t>Introduction, rules and types of Para jumbles</a:t>
            </a:r>
            <a:endParaRPr/>
          </a:p>
        </p:txBody>
      </p:sp>
      <p:pic>
        <p:nvPicPr>
          <p:cNvPr id="144" name="Google Shape;144;p7"/>
          <p:cNvPicPr preferRelativeResize="0"/>
          <p:nvPr/>
        </p:nvPicPr>
        <p:blipFill rotWithShape="1">
          <a:blip r:embed="rId3">
            <a:alphaModFix/>
          </a:blip>
          <a:srcRect b="0" l="0" r="0" t="0"/>
          <a:stretch/>
        </p:blipFill>
        <p:spPr>
          <a:xfrm>
            <a:off x="9893300" y="255587"/>
            <a:ext cx="2068512" cy="546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8"/>
          <p:cNvSpPr txBox="1"/>
          <p:nvPr>
            <p:ph type="title"/>
          </p:nvPr>
        </p:nvSpPr>
        <p:spPr>
          <a:xfrm>
            <a:off x="609600" y="704850"/>
            <a:ext cx="11074400" cy="5295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2200"/>
              <a:buFont typeface="Calibri"/>
              <a:buNone/>
            </a:pPr>
            <a:r>
              <a:rPr b="1" i="0" lang="en-US" sz="2200" u="none">
                <a:solidFill>
                  <a:schemeClr val="dk1"/>
                </a:solidFill>
                <a:latin typeface="Calibri"/>
                <a:ea typeface="Calibri"/>
                <a:cs typeface="Calibri"/>
                <a:sym typeface="Calibri"/>
              </a:rPr>
              <a:t>UNIT VII</a:t>
            </a:r>
            <a:br>
              <a:rPr b="1" i="0" lang="en-US" sz="2200" u="none">
                <a:solidFill>
                  <a:schemeClr val="dk1"/>
                </a:solidFill>
                <a:latin typeface="Calibri"/>
                <a:ea typeface="Calibri"/>
                <a:cs typeface="Calibri"/>
                <a:sym typeface="Calibri"/>
              </a:rPr>
            </a:br>
            <a:br>
              <a:rPr b="1" i="0" lang="en-US" sz="2200" u="none">
                <a:solidFill>
                  <a:schemeClr val="dk1"/>
                </a:solidFill>
                <a:latin typeface="Calibri"/>
                <a:ea typeface="Calibri"/>
                <a:cs typeface="Calibri"/>
                <a:sym typeface="Calibri"/>
              </a:rPr>
            </a:br>
            <a:r>
              <a:rPr b="1" i="0" lang="en-US" sz="2200" u="none">
                <a:solidFill>
                  <a:schemeClr val="dk1"/>
                </a:solidFill>
                <a:latin typeface="Calibri"/>
                <a:ea typeface="Calibri"/>
                <a:cs typeface="Calibri"/>
                <a:sym typeface="Calibri"/>
              </a:rPr>
              <a:t>Associated Skills</a:t>
            </a:r>
            <a:br>
              <a:rPr b="1" i="0" lang="en-US" sz="2200" u="none">
                <a:solidFill>
                  <a:schemeClr val="dk1"/>
                </a:solidFill>
                <a:latin typeface="Calibri"/>
                <a:ea typeface="Calibri"/>
                <a:cs typeface="Calibri"/>
                <a:sym typeface="Calibri"/>
              </a:rPr>
            </a:br>
            <a:r>
              <a:rPr b="1" i="0" lang="en-US" sz="2200" u="none">
                <a:solidFill>
                  <a:schemeClr val="dk1"/>
                </a:solidFill>
                <a:latin typeface="Calibri"/>
                <a:ea typeface="Calibri"/>
                <a:cs typeface="Calibri"/>
                <a:sym typeface="Calibri"/>
              </a:rPr>
              <a:t> </a:t>
            </a:r>
            <a:r>
              <a:rPr b="0" i="0" lang="en-US" sz="2200" u="none">
                <a:solidFill>
                  <a:schemeClr val="dk1"/>
                </a:solidFill>
                <a:latin typeface="Calibri"/>
                <a:ea typeface="Calibri"/>
                <a:cs typeface="Calibri"/>
                <a:sym typeface="Calibri"/>
              </a:rPr>
              <a:t>• practice worksheets on subject-verb agreement</a:t>
            </a:r>
            <a:br>
              <a:rPr b="0" i="0" lang="en-US" sz="2200" u="none">
                <a:solidFill>
                  <a:schemeClr val="dk1"/>
                </a:solidFill>
                <a:latin typeface="Calibri"/>
                <a:ea typeface="Calibri"/>
                <a:cs typeface="Calibri"/>
                <a:sym typeface="Calibri"/>
              </a:rPr>
            </a:br>
            <a:r>
              <a:rPr b="0" i="0" lang="en-US" sz="2200" u="none">
                <a:solidFill>
                  <a:schemeClr val="dk1"/>
                </a:solidFill>
                <a:latin typeface="Calibri"/>
                <a:ea typeface="Calibri"/>
                <a:cs typeface="Calibri"/>
                <a:sym typeface="Calibri"/>
              </a:rPr>
              <a:t> • verb tense games </a:t>
            </a:r>
            <a:br>
              <a:rPr b="0" i="0" lang="en-US" sz="2200" u="none">
                <a:solidFill>
                  <a:schemeClr val="dk1"/>
                </a:solidFill>
                <a:latin typeface="Calibri"/>
                <a:ea typeface="Calibri"/>
                <a:cs typeface="Calibri"/>
                <a:sym typeface="Calibri"/>
              </a:rPr>
            </a:br>
            <a:r>
              <a:rPr b="0" i="0" lang="en-US" sz="2200" u="none">
                <a:solidFill>
                  <a:schemeClr val="dk1"/>
                </a:solidFill>
                <a:latin typeface="Calibri"/>
                <a:ea typeface="Calibri"/>
                <a:cs typeface="Calibri"/>
                <a:sym typeface="Calibri"/>
              </a:rPr>
              <a:t>• practice worksheets on sentence completion </a:t>
            </a:r>
            <a:br>
              <a:rPr b="0" i="0" lang="en-US" sz="2200" u="none">
                <a:solidFill>
                  <a:schemeClr val="dk1"/>
                </a:solidFill>
                <a:latin typeface="Calibri"/>
                <a:ea typeface="Calibri"/>
                <a:cs typeface="Calibri"/>
                <a:sym typeface="Calibri"/>
              </a:rPr>
            </a:br>
            <a:r>
              <a:rPr b="0" i="0" lang="en-US" sz="2200" u="none">
                <a:solidFill>
                  <a:schemeClr val="dk1"/>
                </a:solidFill>
                <a:latin typeface="Calibri"/>
                <a:ea typeface="Calibri"/>
                <a:cs typeface="Calibri"/>
                <a:sym typeface="Calibri"/>
              </a:rPr>
              <a:t>• practice worksheets on vocabulary</a:t>
            </a:r>
            <a:br>
              <a:rPr b="0" i="0" lang="en-US" sz="2200" u="none">
                <a:solidFill>
                  <a:schemeClr val="dk1"/>
                </a:solidFill>
                <a:latin typeface="Calibri"/>
                <a:ea typeface="Calibri"/>
                <a:cs typeface="Calibri"/>
                <a:sym typeface="Calibri"/>
              </a:rPr>
            </a:br>
            <a:r>
              <a:rPr b="0" i="0" lang="en-US" sz="2200" u="none">
                <a:solidFill>
                  <a:schemeClr val="dk1"/>
                </a:solidFill>
                <a:latin typeface="Calibri"/>
                <a:ea typeface="Calibri"/>
                <a:cs typeface="Calibri"/>
                <a:sym typeface="Calibri"/>
              </a:rPr>
              <a:t> • practice worksheets on direct indirect skills</a:t>
            </a:r>
            <a:br>
              <a:rPr b="0" i="0" lang="en-US" sz="2200" u="none">
                <a:solidFill>
                  <a:schemeClr val="dk1"/>
                </a:solidFill>
                <a:latin typeface="Calibri"/>
                <a:ea typeface="Calibri"/>
                <a:cs typeface="Calibri"/>
                <a:sym typeface="Calibri"/>
              </a:rPr>
            </a:br>
            <a:r>
              <a:rPr b="0" i="0" lang="en-US" sz="2200" u="none">
                <a:solidFill>
                  <a:schemeClr val="dk1"/>
                </a:solidFill>
                <a:latin typeface="Calibri"/>
                <a:ea typeface="Calibri"/>
                <a:cs typeface="Calibri"/>
                <a:sym typeface="Calibri"/>
              </a:rPr>
              <a:t> • practice worksheets on Para jumbles</a:t>
            </a:r>
            <a:br>
              <a:rPr b="0" i="0" lang="en-US" sz="2200" u="none">
                <a:solidFill>
                  <a:schemeClr val="dk1"/>
                </a:solidFill>
                <a:latin typeface="Calibri"/>
                <a:ea typeface="Calibri"/>
                <a:cs typeface="Calibri"/>
                <a:sym typeface="Calibri"/>
              </a:rPr>
            </a:br>
            <a:br>
              <a:rPr b="1" i="0" lang="en-US" sz="2200" u="none">
                <a:solidFill>
                  <a:schemeClr val="dk1"/>
                </a:solidFill>
                <a:latin typeface="Calibri"/>
                <a:ea typeface="Calibri"/>
                <a:cs typeface="Calibri"/>
                <a:sym typeface="Calibri"/>
              </a:rPr>
            </a:br>
            <a:r>
              <a:rPr b="1" i="0" lang="en-US" sz="2200" u="none">
                <a:solidFill>
                  <a:schemeClr val="dk1"/>
                </a:solidFill>
                <a:latin typeface="Calibri"/>
                <a:ea typeface="Calibri"/>
                <a:cs typeface="Calibri"/>
                <a:sym typeface="Calibri"/>
              </a:rPr>
              <a:t>Speaking skills</a:t>
            </a:r>
            <a:br>
              <a:rPr b="1" i="0" lang="en-US" sz="2200" u="none">
                <a:solidFill>
                  <a:schemeClr val="dk1"/>
                </a:solidFill>
                <a:latin typeface="Calibri"/>
                <a:ea typeface="Calibri"/>
                <a:cs typeface="Calibri"/>
                <a:sym typeface="Calibri"/>
              </a:rPr>
            </a:br>
            <a:r>
              <a:rPr b="1" i="0" lang="en-US" sz="2200" u="none">
                <a:solidFill>
                  <a:schemeClr val="dk1"/>
                </a:solidFill>
                <a:latin typeface="Calibri"/>
                <a:ea typeface="Calibri"/>
                <a:cs typeface="Calibri"/>
                <a:sym typeface="Calibri"/>
              </a:rPr>
              <a:t> • </a:t>
            </a:r>
            <a:r>
              <a:rPr b="0" i="0" lang="en-US" sz="2200" u="none">
                <a:solidFill>
                  <a:schemeClr val="dk1"/>
                </a:solidFill>
                <a:latin typeface="Calibri"/>
                <a:ea typeface="Calibri"/>
                <a:cs typeface="Calibri"/>
                <a:sym typeface="Calibri"/>
              </a:rPr>
              <a:t>understanding job description, adjective placement, summarizing and articulating job description</a:t>
            </a:r>
            <a:br>
              <a:rPr b="0" i="0" lang="en-US" sz="2200" u="none">
                <a:solidFill>
                  <a:schemeClr val="dk1"/>
                </a:solidFill>
                <a:latin typeface="Calibri"/>
                <a:ea typeface="Calibri"/>
                <a:cs typeface="Calibri"/>
                <a:sym typeface="Calibri"/>
              </a:rPr>
            </a:br>
            <a:r>
              <a:rPr b="0" i="0" lang="en-US" sz="2200" u="none">
                <a:solidFill>
                  <a:schemeClr val="dk1"/>
                </a:solidFill>
                <a:latin typeface="Calibri"/>
                <a:ea typeface="Calibri"/>
                <a:cs typeface="Calibri"/>
                <a:sym typeface="Calibri"/>
              </a:rPr>
              <a:t>connection between cv and Jd, various parts of cv, cv justification, company-specific key words, adjective and adverb placement</a:t>
            </a:r>
            <a:br>
              <a:rPr b="0" i="0" lang="en-US" sz="2200" u="none">
                <a:solidFill>
                  <a:schemeClr val="dk1"/>
                </a:solidFill>
                <a:latin typeface="Calibri"/>
                <a:ea typeface="Calibri"/>
                <a:cs typeface="Calibri"/>
                <a:sym typeface="Calibri"/>
              </a:rPr>
            </a:br>
            <a:r>
              <a:rPr b="0" i="0" lang="en-US" sz="2200" u="none">
                <a:solidFill>
                  <a:schemeClr val="dk1"/>
                </a:solidFill>
                <a:latin typeface="Calibri"/>
                <a:ea typeface="Calibri"/>
                <a:cs typeface="Calibri"/>
                <a:sym typeface="Calibri"/>
              </a:rPr>
              <a:t> • group interaction activities, role plays and simulations</a:t>
            </a:r>
            <a:br>
              <a:rPr b="0" i="0" lang="en-US" sz="1100" u="none">
                <a:solidFill>
                  <a:schemeClr val="dk1"/>
                </a:solidFill>
                <a:latin typeface="Calibri"/>
                <a:ea typeface="Calibri"/>
                <a:cs typeface="Calibri"/>
                <a:sym typeface="Calibri"/>
              </a:rPr>
            </a:br>
            <a:endParaRPr/>
          </a:p>
        </p:txBody>
      </p:sp>
      <p:pic>
        <p:nvPicPr>
          <p:cNvPr id="150" name="Google Shape;150;p8"/>
          <p:cNvPicPr preferRelativeResize="0"/>
          <p:nvPr/>
        </p:nvPicPr>
        <p:blipFill rotWithShape="1">
          <a:blip r:embed="rId3">
            <a:alphaModFix/>
          </a:blip>
          <a:srcRect b="0" l="0" r="0" t="0"/>
          <a:stretch/>
        </p:blipFill>
        <p:spPr>
          <a:xfrm>
            <a:off x="9893300" y="255587"/>
            <a:ext cx="2068512" cy="546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9"/>
          <p:cNvSpPr txBox="1"/>
          <p:nvPr>
            <p:ph type="title"/>
          </p:nvPr>
        </p:nvSpPr>
        <p:spPr>
          <a:xfrm>
            <a:off x="609600" y="704850"/>
            <a:ext cx="11074400" cy="5367337"/>
          </a:xfrm>
          <a:prstGeom prst="rect">
            <a:avLst/>
          </a:prstGeom>
          <a:noFill/>
          <a:ln>
            <a:noFill/>
          </a:ln>
        </p:spPr>
        <p:txBody>
          <a:bodyPr anchorCtr="0" anchor="ctr" bIns="45700" lIns="91425" spcFirstLastPara="1" rIns="91425" wrap="square" tIns="45700">
            <a:noAutofit/>
          </a:bodyPr>
          <a:lstStyle/>
          <a:p>
            <a:pPr indent="-177800" lvl="0" marL="0" rtl="0" algn="l">
              <a:lnSpc>
                <a:spcPct val="100000"/>
              </a:lnSpc>
              <a:spcBef>
                <a:spcPts val="0"/>
              </a:spcBef>
              <a:spcAft>
                <a:spcPts val="0"/>
              </a:spcAft>
              <a:buClr>
                <a:schemeClr val="dk1"/>
              </a:buClr>
              <a:buSzPts val="2800"/>
              <a:buFont typeface="Calibri"/>
              <a:buChar char="•"/>
            </a:pPr>
            <a:r>
              <a:rPr b="1" i="0" lang="en-US" sz="2800" u="sng">
                <a:solidFill>
                  <a:schemeClr val="dk1"/>
                </a:solidFill>
                <a:latin typeface="Calibri"/>
                <a:ea typeface="Calibri"/>
                <a:cs typeface="Calibri"/>
                <a:sym typeface="Calibri"/>
              </a:rPr>
              <a:t>Speaking skills </a:t>
            </a:r>
            <a:br>
              <a:rPr b="0" i="0" lang="en-US" sz="28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 • interview skills: role of passive instructions, useful phrases and clauses, situational competency, selective and attentive listening, panel discussion scenarios</a:t>
            </a:r>
            <a:br>
              <a:rPr b="0" i="0" lang="en-US" sz="28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 • phonic drill on sounds </a:t>
            </a:r>
            <a:br>
              <a:rPr b="0" i="0" lang="en-US" sz="28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Reading skills</a:t>
            </a:r>
            <a:br>
              <a:rPr b="0" i="0" lang="en-US" sz="28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 • practice sessions on reading comprehension</a:t>
            </a:r>
            <a:br>
              <a:rPr b="0" i="0" lang="en-US" sz="28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 </a:t>
            </a:r>
            <a:r>
              <a:rPr b="1" i="0" lang="en-US" sz="2800" u="sng">
                <a:solidFill>
                  <a:schemeClr val="dk1"/>
                </a:solidFill>
                <a:latin typeface="Calibri"/>
                <a:ea typeface="Calibri"/>
                <a:cs typeface="Calibri"/>
                <a:sym typeface="Calibri"/>
              </a:rPr>
              <a:t>Writing skills</a:t>
            </a:r>
            <a:br>
              <a:rPr b="0" i="0" lang="en-US" sz="28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 • functional aspects of writing </a:t>
            </a:r>
            <a:br>
              <a:rPr b="0" i="0" lang="en-US" sz="28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 practice exercises on email writing</a:t>
            </a:r>
            <a:br>
              <a:rPr b="0" i="0" lang="en-US" sz="2800" u="none">
                <a:solidFill>
                  <a:schemeClr val="dk1"/>
                </a:solidFill>
                <a:latin typeface="Calibri"/>
                <a:ea typeface="Calibri"/>
                <a:cs typeface="Calibri"/>
                <a:sym typeface="Calibri"/>
              </a:rPr>
            </a:br>
            <a:endParaRPr/>
          </a:p>
        </p:txBody>
      </p:sp>
      <p:pic>
        <p:nvPicPr>
          <p:cNvPr id="156" name="Google Shape;156;p9"/>
          <p:cNvPicPr preferRelativeResize="0"/>
          <p:nvPr/>
        </p:nvPicPr>
        <p:blipFill rotWithShape="1">
          <a:blip r:embed="rId3">
            <a:alphaModFix/>
          </a:blip>
          <a:srcRect b="0" l="0" r="0" t="0"/>
          <a:stretch/>
        </p:blipFill>
        <p:spPr>
          <a:xfrm>
            <a:off x="9893300" y="255587"/>
            <a:ext cx="2068512" cy="546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2022-07-20T04:34:00Z</dcterms:created>
  <dc:creator>Hp</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3" name="Created">
    <vt:filetime>2022-01-07T11:00:00Z</vt:filetime>
  </property>
  <property fmtid="{D5CDD505-2E9C-101B-9397-08002B2CF9AE}" pid="4" name="Creator">
    <vt:lpstr>Microsoft® PowerPoint® 2016</vt:lpstr>
  </property>
  <property fmtid="{D5CDD505-2E9C-101B-9397-08002B2CF9AE}" pid="5" name="LastSaved">
    <vt:filetime>2022-07-19T11:00:00Z</vt:filetime>
  </property>
  <property fmtid="{D5CDD505-2E9C-101B-9397-08002B2CF9AE}" pid="6" name="ICV">
    <vt:lpstr>24ABA45D4D9E401A8AB963AEDF9FD417</vt:lpstr>
  </property>
  <property fmtid="{D5CDD505-2E9C-101B-9397-08002B2CF9AE}" pid="7" name="KSOProductBuildVer">
    <vt:lpstr>1033-11.2.0.10451</vt:lpstr>
  </property>
</Properties>
</file>