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7" roundtripDataSignature="AMtx7mhO6HqMz11UzYDDl+PaNm7YYGPN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4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1"/>
          <p:cNvSpPr/>
          <p:nvPr>
            <p:ph idx="2" type="pic"/>
          </p:nvPr>
        </p:nvSpPr>
        <p:spPr>
          <a:xfrm>
            <a:off x="1792288" y="612775"/>
            <a:ext cx="5486400" cy="4114800"/>
          </a:xfrm>
          <a:prstGeom prst="rect">
            <a:avLst/>
          </a:prstGeom>
          <a:noFill/>
          <a:ln>
            <a:noFill/>
          </a:ln>
        </p:spPr>
      </p:sp>
      <p:sp>
        <p:nvSpPr>
          <p:cNvPr id="64" name="Google Shape;64;p4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32.png"/><Relationship Id="rId6"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32.png"/><Relationship Id="rId6"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32.png"/><Relationship Id="rId6"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7.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2.png"/><Relationship Id="rId4" Type="http://schemas.openxmlformats.org/officeDocument/2006/relationships/image" Target="../media/image26.png"/><Relationship Id="rId5" Type="http://schemas.openxmlformats.org/officeDocument/2006/relationships/image" Target="../media/image30.png"/><Relationship Id="rId6"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35.png"/><Relationship Id="rId5"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83" name="Shape 83"/>
        <p:cNvGrpSpPr/>
        <p:nvPr/>
      </p:nvGrpSpPr>
      <p:grpSpPr>
        <a:xfrm>
          <a:off x="0" y="0"/>
          <a:ext cx="0" cy="0"/>
          <a:chOff x="0" y="0"/>
          <a:chExt cx="0" cy="0"/>
        </a:xfrm>
      </p:grpSpPr>
      <p:grpSp>
        <p:nvGrpSpPr>
          <p:cNvPr id="84" name="Google Shape;84;p1"/>
          <p:cNvGrpSpPr/>
          <p:nvPr/>
        </p:nvGrpSpPr>
        <p:grpSpPr>
          <a:xfrm>
            <a:off x="1028700" y="3018041"/>
            <a:ext cx="12917034" cy="4638331"/>
            <a:chOff x="0" y="-38100"/>
            <a:chExt cx="3402017" cy="1221618"/>
          </a:xfrm>
        </p:grpSpPr>
        <p:sp>
          <p:nvSpPr>
            <p:cNvPr id="85" name="Google Shape;85;p1"/>
            <p:cNvSpPr/>
            <p:nvPr/>
          </p:nvSpPr>
          <p:spPr>
            <a:xfrm>
              <a:off x="0" y="0"/>
              <a:ext cx="3402017" cy="1183518"/>
            </a:xfrm>
            <a:custGeom>
              <a:rect b="b" l="l" r="r" t="t"/>
              <a:pathLst>
                <a:path extrusionOk="0" h="1183518" w="3402017">
                  <a:moveTo>
                    <a:pt x="30567" y="0"/>
                  </a:moveTo>
                  <a:lnTo>
                    <a:pt x="3371450" y="0"/>
                  </a:lnTo>
                  <a:cubicBezTo>
                    <a:pt x="3379557" y="0"/>
                    <a:pt x="3387332" y="3220"/>
                    <a:pt x="3393064" y="8953"/>
                  </a:cubicBezTo>
                  <a:cubicBezTo>
                    <a:pt x="3398797" y="14685"/>
                    <a:pt x="3402017" y="22460"/>
                    <a:pt x="3402017" y="30567"/>
                  </a:cubicBezTo>
                  <a:lnTo>
                    <a:pt x="3402017" y="1152951"/>
                  </a:lnTo>
                  <a:cubicBezTo>
                    <a:pt x="3402017" y="1161058"/>
                    <a:pt x="3398797" y="1168833"/>
                    <a:pt x="3393064" y="1174565"/>
                  </a:cubicBezTo>
                  <a:cubicBezTo>
                    <a:pt x="3387332" y="1180298"/>
                    <a:pt x="3379557" y="1183518"/>
                    <a:pt x="3371450" y="1183518"/>
                  </a:cubicBezTo>
                  <a:lnTo>
                    <a:pt x="30567" y="1183518"/>
                  </a:lnTo>
                  <a:cubicBezTo>
                    <a:pt x="22460" y="1183518"/>
                    <a:pt x="14685" y="1180298"/>
                    <a:pt x="8953" y="1174565"/>
                  </a:cubicBezTo>
                  <a:cubicBezTo>
                    <a:pt x="3220" y="1168833"/>
                    <a:pt x="0" y="1161058"/>
                    <a:pt x="0" y="1152951"/>
                  </a:cubicBezTo>
                  <a:lnTo>
                    <a:pt x="0" y="30567"/>
                  </a:lnTo>
                  <a:cubicBezTo>
                    <a:pt x="0" y="22460"/>
                    <a:pt x="3220" y="14685"/>
                    <a:pt x="8953" y="8953"/>
                  </a:cubicBezTo>
                  <a:cubicBezTo>
                    <a:pt x="14685" y="3220"/>
                    <a:pt x="22460" y="0"/>
                    <a:pt x="30567" y="0"/>
                  </a:cubicBezTo>
                  <a:close/>
                </a:path>
              </a:pathLst>
            </a:custGeom>
            <a:solidFill>
              <a:srgbClr val="FFFF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txBox="1"/>
            <p:nvPr/>
          </p:nvSpPr>
          <p:spPr>
            <a:xfrm>
              <a:off x="0" y="-38100"/>
              <a:ext cx="3402017" cy="122161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txBox="1"/>
          <p:nvPr/>
        </p:nvSpPr>
        <p:spPr>
          <a:xfrm>
            <a:off x="1028700" y="602056"/>
            <a:ext cx="11400929" cy="3283269"/>
          </a:xfrm>
          <a:prstGeom prst="rect">
            <a:avLst/>
          </a:prstGeom>
          <a:noFill/>
          <a:ln>
            <a:noFill/>
          </a:ln>
        </p:spPr>
        <p:txBody>
          <a:bodyPr anchorCtr="0" anchor="t" bIns="0" lIns="0" spcFirstLastPara="1" rIns="0" wrap="square" tIns="0">
            <a:spAutoFit/>
          </a:bodyPr>
          <a:lstStyle/>
          <a:p>
            <a:pPr indent="0" lvl="0" marL="0" marR="0" rtl="0" algn="l">
              <a:lnSpc>
                <a:spcPct val="100998"/>
              </a:lnSpc>
              <a:spcBef>
                <a:spcPts val="0"/>
              </a:spcBef>
              <a:spcAft>
                <a:spcPts val="0"/>
              </a:spcAft>
              <a:buNone/>
            </a:pPr>
            <a:r>
              <a:rPr b="1" i="0" lang="en-US" sz="12513" u="none" cap="none" strike="noStrike">
                <a:solidFill>
                  <a:srgbClr val="E15034"/>
                </a:solidFill>
                <a:latin typeface="Ultra"/>
                <a:ea typeface="Ultra"/>
                <a:cs typeface="Ultra"/>
                <a:sym typeface="Ultra"/>
              </a:rPr>
              <a:t> VOCABULARY</a:t>
            </a:r>
            <a:endParaRPr/>
          </a:p>
        </p:txBody>
      </p:sp>
      <p:sp>
        <p:nvSpPr>
          <p:cNvPr id="88" name="Google Shape;88;p1"/>
          <p:cNvSpPr/>
          <p:nvPr/>
        </p:nvSpPr>
        <p:spPr>
          <a:xfrm>
            <a:off x="10183119" y="2834172"/>
            <a:ext cx="7076181" cy="6201308"/>
          </a:xfrm>
          <a:custGeom>
            <a:rect b="b" l="l" r="r" t="t"/>
            <a:pathLst>
              <a:path extrusionOk="0" h="6201308" w="7076181">
                <a:moveTo>
                  <a:pt x="0" y="0"/>
                </a:moveTo>
                <a:lnTo>
                  <a:pt x="7076181" y="0"/>
                </a:lnTo>
                <a:lnTo>
                  <a:pt x="7076181" y="6201308"/>
                </a:lnTo>
                <a:lnTo>
                  <a:pt x="0" y="6201308"/>
                </a:lnTo>
                <a:lnTo>
                  <a:pt x="0" y="0"/>
                </a:lnTo>
                <a:close/>
              </a:path>
            </a:pathLst>
          </a:custGeom>
          <a:blipFill rotWithShape="1">
            <a:blip r:embed="rId3">
              <a:alphaModFix/>
            </a:blip>
            <a:stretch>
              <a:fillRect b="0" l="0" r="0" t="0"/>
            </a:stretch>
          </a:blipFill>
          <a:ln>
            <a:noFill/>
          </a:ln>
        </p:spPr>
      </p:sp>
      <p:sp>
        <p:nvSpPr>
          <p:cNvPr id="89" name="Google Shape;89;p1"/>
          <p:cNvSpPr txBox="1"/>
          <p:nvPr/>
        </p:nvSpPr>
        <p:spPr>
          <a:xfrm>
            <a:off x="1887446" y="6695727"/>
            <a:ext cx="6816617" cy="996569"/>
          </a:xfrm>
          <a:prstGeom prst="rect">
            <a:avLst/>
          </a:prstGeom>
          <a:noFill/>
          <a:ln>
            <a:noFill/>
          </a:ln>
        </p:spPr>
        <p:txBody>
          <a:bodyPr anchorCtr="0" anchor="t" bIns="0" lIns="0" spcFirstLastPara="1" rIns="0" wrap="square" tIns="0">
            <a:spAutoFit/>
          </a:bodyPr>
          <a:lstStyle/>
          <a:p>
            <a:pPr indent="0" lvl="0" marL="0" marR="0" rtl="0" algn="l">
              <a:lnSpc>
                <a:spcPct val="101000"/>
              </a:lnSpc>
              <a:spcBef>
                <a:spcPts val="0"/>
              </a:spcBef>
              <a:spcAft>
                <a:spcPts val="0"/>
              </a:spcAft>
              <a:buNone/>
            </a:pPr>
            <a:r>
              <a:rPr b="0" i="0" lang="en-US" sz="3799" u="none" cap="none" strike="noStrike">
                <a:solidFill>
                  <a:srgbClr val="CB8989"/>
                </a:solidFill>
                <a:latin typeface="Arial"/>
                <a:ea typeface="Arial"/>
                <a:cs typeface="Arial"/>
                <a:sym typeface="Arial"/>
              </a:rPr>
              <a:t>Contextual Vocabulary &amp; Phrasal Verbs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221" name="Shape 221"/>
        <p:cNvGrpSpPr/>
        <p:nvPr/>
      </p:nvGrpSpPr>
      <p:grpSpPr>
        <a:xfrm>
          <a:off x="0" y="0"/>
          <a:ext cx="0" cy="0"/>
          <a:chOff x="0" y="0"/>
          <a:chExt cx="0" cy="0"/>
        </a:xfrm>
      </p:grpSpPr>
      <p:grpSp>
        <p:nvGrpSpPr>
          <p:cNvPr id="222" name="Google Shape;222;p10"/>
          <p:cNvGrpSpPr/>
          <p:nvPr/>
        </p:nvGrpSpPr>
        <p:grpSpPr>
          <a:xfrm>
            <a:off x="-671039" y="2042077"/>
            <a:ext cx="19269893" cy="6740888"/>
            <a:chOff x="0" y="-38100"/>
            <a:chExt cx="5075198" cy="1775378"/>
          </a:xfrm>
        </p:grpSpPr>
        <p:sp>
          <p:nvSpPr>
            <p:cNvPr id="223" name="Google Shape;223;p10"/>
            <p:cNvSpPr/>
            <p:nvPr/>
          </p:nvSpPr>
          <p:spPr>
            <a:xfrm>
              <a:off x="0" y="0"/>
              <a:ext cx="5075198" cy="1737278"/>
            </a:xfrm>
            <a:custGeom>
              <a:rect b="b" l="l" r="r" t="t"/>
              <a:pathLst>
                <a:path extrusionOk="0" h="1737278" w="5075198">
                  <a:moveTo>
                    <a:pt x="20490" y="0"/>
                  </a:moveTo>
                  <a:lnTo>
                    <a:pt x="5054709" y="0"/>
                  </a:lnTo>
                  <a:cubicBezTo>
                    <a:pt x="5066025" y="0"/>
                    <a:pt x="5075198" y="9174"/>
                    <a:pt x="5075198" y="20490"/>
                  </a:cubicBezTo>
                  <a:lnTo>
                    <a:pt x="5075198" y="1716788"/>
                  </a:lnTo>
                  <a:cubicBezTo>
                    <a:pt x="5075198" y="1728104"/>
                    <a:pt x="5066025" y="1737278"/>
                    <a:pt x="5054709" y="1737278"/>
                  </a:cubicBezTo>
                  <a:lnTo>
                    <a:pt x="20490" y="1737278"/>
                  </a:lnTo>
                  <a:cubicBezTo>
                    <a:pt x="9174" y="1737278"/>
                    <a:pt x="0" y="1728104"/>
                    <a:pt x="0" y="1716788"/>
                  </a:cubicBezTo>
                  <a:lnTo>
                    <a:pt x="0" y="20490"/>
                  </a:lnTo>
                  <a:cubicBezTo>
                    <a:pt x="0" y="9174"/>
                    <a:pt x="9174" y="0"/>
                    <a:pt x="20490" y="0"/>
                  </a:cubicBezTo>
                  <a:close/>
                </a:path>
              </a:pathLst>
            </a:custGeom>
            <a:solidFill>
              <a:srgbClr val="FFE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0"/>
            <p:cNvSpPr txBox="1"/>
            <p:nvPr/>
          </p:nvSpPr>
          <p:spPr>
            <a:xfrm>
              <a:off x="0" y="-38100"/>
              <a:ext cx="5075198" cy="177537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5" name="Google Shape;225;p10"/>
          <p:cNvSpPr txBox="1"/>
          <p:nvPr/>
        </p:nvSpPr>
        <p:spPr>
          <a:xfrm>
            <a:off x="423043" y="3003550"/>
            <a:ext cx="17441914" cy="420370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Sam and his friends were watching a fiction movie, but one of his friends was teasing them all by revealing the suspense prior. Since he had already seen the movie. So, Sam asked him to leave the room and do something else. Since it was a suspensive movie, Sam did not want his friend to disclose the ending as; even a cursory glance will reveal the mystery.</a:t>
            </a:r>
            <a:endParaRPr/>
          </a:p>
        </p:txBody>
      </p:sp>
      <p:sp>
        <p:nvSpPr>
          <p:cNvPr id="226" name="Google Shape;226;p10"/>
          <p:cNvSpPr txBox="1"/>
          <p:nvPr/>
        </p:nvSpPr>
        <p:spPr>
          <a:xfrm>
            <a:off x="4867275" y="933450"/>
            <a:ext cx="8553450"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499" u="none" cap="none" strike="noStrike">
                <a:solidFill>
                  <a:srgbClr val="617268"/>
                </a:solidFill>
                <a:latin typeface="Ultra"/>
                <a:ea typeface="Ultra"/>
                <a:cs typeface="Ultra"/>
                <a:sym typeface="Ultra"/>
              </a:rPr>
              <a:t>Passage-Based Questions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230" name="Shape 230"/>
        <p:cNvGrpSpPr/>
        <p:nvPr/>
      </p:nvGrpSpPr>
      <p:grpSpPr>
        <a:xfrm>
          <a:off x="0" y="0"/>
          <a:ext cx="0" cy="0"/>
          <a:chOff x="0" y="0"/>
          <a:chExt cx="0" cy="0"/>
        </a:xfrm>
      </p:grpSpPr>
      <p:sp>
        <p:nvSpPr>
          <p:cNvPr id="231" name="Google Shape;231;p11"/>
          <p:cNvSpPr txBox="1"/>
          <p:nvPr/>
        </p:nvSpPr>
        <p:spPr>
          <a:xfrm>
            <a:off x="1028700" y="2255462"/>
            <a:ext cx="16650588" cy="668020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What is the meaning of the word “cursory” in context of the above paragraph ?</a:t>
            </a:r>
            <a:endParaRPr/>
          </a:p>
          <a:p>
            <a:pPr indent="0" lvl="0" marL="0" marR="0" rtl="0" algn="just">
              <a:lnSpc>
                <a:spcPct val="140010"/>
              </a:lnSpc>
              <a:spcBef>
                <a:spcPts val="0"/>
              </a:spcBef>
              <a:spcAft>
                <a:spcPts val="0"/>
              </a:spcAft>
              <a:buNone/>
            </a:pPr>
            <a:r>
              <a:t/>
            </a:r>
            <a:endParaRPr b="1" i="0" sz="3999" u="none" cap="none" strike="noStrike">
              <a:solidFill>
                <a:srgbClr val="000000"/>
              </a:solidFill>
              <a:latin typeface="Ultra"/>
              <a:ea typeface="Ultra"/>
              <a:cs typeface="Ultra"/>
              <a:sym typeface="Ultra"/>
            </a:endParaRPr>
          </a:p>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Options:</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A. Curious</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B. Critical</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C. Brief</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D. Crude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235" name="Shape 235"/>
        <p:cNvGrpSpPr/>
        <p:nvPr/>
      </p:nvGrpSpPr>
      <p:grpSpPr>
        <a:xfrm>
          <a:off x="0" y="0"/>
          <a:ext cx="0" cy="0"/>
          <a:chOff x="0" y="0"/>
          <a:chExt cx="0" cy="0"/>
        </a:xfrm>
      </p:grpSpPr>
      <p:sp>
        <p:nvSpPr>
          <p:cNvPr id="236" name="Google Shape;236;p12"/>
          <p:cNvSpPr txBox="1"/>
          <p:nvPr/>
        </p:nvSpPr>
        <p:spPr>
          <a:xfrm>
            <a:off x="1028700" y="1981541"/>
            <a:ext cx="16528845" cy="561340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Correct Option: C</a:t>
            </a:r>
            <a:endParaRPr/>
          </a:p>
          <a:p>
            <a:pPr indent="0" lvl="0" marL="0" marR="0" rtl="0" algn="just">
              <a:lnSpc>
                <a:spcPct val="140010"/>
              </a:lnSpc>
              <a:spcBef>
                <a:spcPts val="0"/>
              </a:spcBef>
              <a:spcAft>
                <a:spcPts val="0"/>
              </a:spcAft>
              <a:buNone/>
            </a:pPr>
            <a:r>
              <a:t/>
            </a:r>
            <a:endParaRPr b="1" i="0" sz="3999" u="none" cap="none" strike="noStrike">
              <a:solidFill>
                <a:srgbClr val="000000"/>
              </a:solidFill>
              <a:latin typeface="Ultra"/>
              <a:ea typeface="Ultra"/>
              <a:cs typeface="Ultra"/>
              <a:sym typeface="Ultra"/>
            </a:endParaRPr>
          </a:p>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Explanation:</a:t>
            </a:r>
            <a:endParaRPr/>
          </a:p>
          <a:p>
            <a:pPr indent="0" lvl="0" marL="0" marR="0" rtl="0" algn="just">
              <a:lnSpc>
                <a:spcPct val="140010"/>
              </a:lnSpc>
              <a:spcBef>
                <a:spcPts val="0"/>
              </a:spcBef>
              <a:spcAft>
                <a:spcPts val="0"/>
              </a:spcAft>
              <a:buNone/>
            </a:pPr>
            <a:r>
              <a:t/>
            </a:r>
            <a:endParaRPr b="1" i="0" sz="3999" u="none" cap="none" strike="noStrike">
              <a:solidFill>
                <a:srgbClr val="000000"/>
              </a:solidFill>
              <a:latin typeface="Ultra"/>
              <a:ea typeface="Ultra"/>
              <a:cs typeface="Ultra"/>
              <a:sym typeface="Ultra"/>
            </a:endParaRPr>
          </a:p>
          <a:p>
            <a:pPr indent="0" lvl="0" marL="0" marR="0" rtl="0" algn="just">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Since mystery is mentioned in the statement, hence a brief glance can also break it and cursory means brief.</a:t>
            </a:r>
            <a:endParaRPr/>
          </a:p>
          <a:p>
            <a:pPr indent="0" lvl="0" marL="0" marR="0" rtl="0" algn="just">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Curious means anxious, which is not suitable to fill the blank.</a:t>
            </a:r>
            <a:endParaRPr/>
          </a:p>
          <a:p>
            <a:pPr indent="0" lvl="0" marL="0" marR="0" rtl="0" algn="just">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Crude is a sort of oil, which does not suit the sentence frame.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240" name="Shape 240"/>
        <p:cNvGrpSpPr/>
        <p:nvPr/>
      </p:nvGrpSpPr>
      <p:grpSpPr>
        <a:xfrm>
          <a:off x="0" y="0"/>
          <a:ext cx="0" cy="0"/>
          <a:chOff x="0" y="0"/>
          <a:chExt cx="0" cy="0"/>
        </a:xfrm>
      </p:grpSpPr>
      <p:grpSp>
        <p:nvGrpSpPr>
          <p:cNvPr id="241" name="Google Shape;241;p13"/>
          <p:cNvGrpSpPr/>
          <p:nvPr/>
        </p:nvGrpSpPr>
        <p:grpSpPr>
          <a:xfrm>
            <a:off x="-490947" y="1256214"/>
            <a:ext cx="19269893" cy="1536397"/>
            <a:chOff x="0" y="-38100"/>
            <a:chExt cx="5075198" cy="404648"/>
          </a:xfrm>
        </p:grpSpPr>
        <p:sp>
          <p:nvSpPr>
            <p:cNvPr id="242" name="Google Shape;242;p13"/>
            <p:cNvSpPr/>
            <p:nvPr/>
          </p:nvSpPr>
          <p:spPr>
            <a:xfrm>
              <a:off x="0" y="0"/>
              <a:ext cx="5075198" cy="366548"/>
            </a:xfrm>
            <a:custGeom>
              <a:rect b="b" l="l" r="r" t="t"/>
              <a:pathLst>
                <a:path extrusionOk="0" h="366548" w="5075198">
                  <a:moveTo>
                    <a:pt x="20490" y="0"/>
                  </a:moveTo>
                  <a:lnTo>
                    <a:pt x="5054709" y="0"/>
                  </a:lnTo>
                  <a:cubicBezTo>
                    <a:pt x="5066025" y="0"/>
                    <a:pt x="5075198" y="9174"/>
                    <a:pt x="5075198" y="20490"/>
                  </a:cubicBezTo>
                  <a:lnTo>
                    <a:pt x="5075198" y="346058"/>
                  </a:lnTo>
                  <a:cubicBezTo>
                    <a:pt x="5075198" y="357374"/>
                    <a:pt x="5066025" y="366548"/>
                    <a:pt x="5054709" y="366548"/>
                  </a:cubicBezTo>
                  <a:lnTo>
                    <a:pt x="20490" y="366548"/>
                  </a:lnTo>
                  <a:cubicBezTo>
                    <a:pt x="9174" y="366548"/>
                    <a:pt x="0" y="357374"/>
                    <a:pt x="0" y="346058"/>
                  </a:cubicBezTo>
                  <a:lnTo>
                    <a:pt x="0" y="20490"/>
                  </a:lnTo>
                  <a:cubicBezTo>
                    <a:pt x="0" y="9174"/>
                    <a:pt x="9174" y="0"/>
                    <a:pt x="20490" y="0"/>
                  </a:cubicBezTo>
                  <a:close/>
                </a:path>
              </a:pathLst>
            </a:custGeom>
            <a:solidFill>
              <a:srgbClr val="FFE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txBox="1"/>
            <p:nvPr/>
          </p:nvSpPr>
          <p:spPr>
            <a:xfrm>
              <a:off x="0" y="-38100"/>
              <a:ext cx="5075198" cy="40464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4" name="Google Shape;244;p13"/>
          <p:cNvSpPr txBox="1"/>
          <p:nvPr/>
        </p:nvSpPr>
        <p:spPr>
          <a:xfrm>
            <a:off x="1028700" y="3049786"/>
            <a:ext cx="16623208" cy="698500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Find the meaning of the term “forsaken” in reference to the sentence mentioned above.</a:t>
            </a:r>
            <a:endParaRPr/>
          </a:p>
          <a:p>
            <a:pPr indent="0" lvl="0" marL="0" marR="0" rtl="0" algn="just">
              <a:lnSpc>
                <a:spcPct val="140010"/>
              </a:lnSpc>
              <a:spcBef>
                <a:spcPts val="0"/>
              </a:spcBef>
              <a:spcAft>
                <a:spcPts val="0"/>
              </a:spcAft>
              <a:buNone/>
            </a:pPr>
            <a:r>
              <a:t/>
            </a:r>
            <a:endParaRPr b="1" i="0" sz="3999" u="none" cap="none" strike="noStrike">
              <a:solidFill>
                <a:srgbClr val="000000"/>
              </a:solidFill>
              <a:latin typeface="Ultra"/>
              <a:ea typeface="Ultra"/>
              <a:cs typeface="Ultra"/>
              <a:sym typeface="Ultra"/>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Options:</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A. Detested</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B. Despised</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C. Discarded</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D. Neglected</a:t>
            </a:r>
            <a:endParaRPr/>
          </a:p>
        </p:txBody>
      </p:sp>
      <p:sp>
        <p:nvSpPr>
          <p:cNvPr id="245" name="Google Shape;245;p13"/>
          <p:cNvSpPr txBox="1"/>
          <p:nvPr/>
        </p:nvSpPr>
        <p:spPr>
          <a:xfrm>
            <a:off x="2121544" y="144019"/>
            <a:ext cx="13618813"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499" u="none" cap="none" strike="noStrike">
                <a:solidFill>
                  <a:srgbClr val="617268"/>
                </a:solidFill>
                <a:latin typeface="Ultra"/>
                <a:ea typeface="Ultra"/>
                <a:cs typeface="Ultra"/>
                <a:sym typeface="Ultra"/>
              </a:rPr>
              <a:t>Sentence Based Questions</a:t>
            </a:r>
            <a:endParaRPr/>
          </a:p>
        </p:txBody>
      </p:sp>
      <p:sp>
        <p:nvSpPr>
          <p:cNvPr id="246" name="Google Shape;246;p13"/>
          <p:cNvSpPr txBox="1"/>
          <p:nvPr/>
        </p:nvSpPr>
        <p:spPr>
          <a:xfrm>
            <a:off x="4034131" y="1718918"/>
            <a:ext cx="936754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Health is too important to be forsaken.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250" name="Shape 250"/>
        <p:cNvGrpSpPr/>
        <p:nvPr/>
      </p:nvGrpSpPr>
      <p:grpSpPr>
        <a:xfrm>
          <a:off x="0" y="0"/>
          <a:ext cx="0" cy="0"/>
          <a:chOff x="0" y="0"/>
          <a:chExt cx="0" cy="0"/>
        </a:xfrm>
      </p:grpSpPr>
      <p:sp>
        <p:nvSpPr>
          <p:cNvPr id="251" name="Google Shape;251;p14"/>
          <p:cNvSpPr txBox="1"/>
          <p:nvPr/>
        </p:nvSpPr>
        <p:spPr>
          <a:xfrm>
            <a:off x="1028700" y="3003550"/>
            <a:ext cx="16230600" cy="490855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Correct option: D</a:t>
            </a:r>
            <a:endParaRPr/>
          </a:p>
          <a:p>
            <a:pPr indent="0" lvl="0" marL="0" marR="0" rtl="0" algn="just">
              <a:lnSpc>
                <a:spcPct val="140010"/>
              </a:lnSpc>
              <a:spcBef>
                <a:spcPts val="0"/>
              </a:spcBef>
              <a:spcAft>
                <a:spcPts val="0"/>
              </a:spcAft>
              <a:buNone/>
            </a:pPr>
            <a:r>
              <a:t/>
            </a:r>
            <a:endParaRPr b="1" i="0" sz="3999" u="none" cap="none" strike="noStrike">
              <a:solidFill>
                <a:srgbClr val="000000"/>
              </a:solidFill>
              <a:latin typeface="Ultra"/>
              <a:ea typeface="Ultra"/>
              <a:cs typeface="Ultra"/>
              <a:sym typeface="Ultra"/>
            </a:endParaRPr>
          </a:p>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Explanation:</a:t>
            </a:r>
            <a:endParaRPr/>
          </a:p>
          <a:p>
            <a:pPr indent="0" lvl="0" marL="0" marR="0" rtl="0" algn="just">
              <a:lnSpc>
                <a:spcPct val="140010"/>
              </a:lnSpc>
              <a:spcBef>
                <a:spcPts val="0"/>
              </a:spcBef>
              <a:spcAft>
                <a:spcPts val="0"/>
              </a:spcAft>
              <a:buNone/>
            </a:pPr>
            <a:r>
              <a:t/>
            </a:r>
            <a:endParaRPr b="1" i="0" sz="3999" u="none" cap="none" strike="noStrike">
              <a:solidFill>
                <a:srgbClr val="000000"/>
              </a:solidFill>
              <a:latin typeface="Ultra"/>
              <a:ea typeface="Ultra"/>
              <a:cs typeface="Ultra"/>
              <a:sym typeface="Ultra"/>
            </a:endParaRPr>
          </a:p>
          <a:p>
            <a:pPr indent="0" lvl="0" marL="0" marR="0" rtl="0" algn="just">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Since we’re talking about health here, hence verbs like discarded (meaning to get rid of), despised and detested (meaning to hate someone) cannot be used, as they do not sit the sentence frame.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255" name="Shape 255"/>
        <p:cNvGrpSpPr/>
        <p:nvPr/>
      </p:nvGrpSpPr>
      <p:grpSpPr>
        <a:xfrm>
          <a:off x="0" y="0"/>
          <a:ext cx="0" cy="0"/>
          <a:chOff x="0" y="0"/>
          <a:chExt cx="0" cy="0"/>
        </a:xfrm>
      </p:grpSpPr>
      <p:grpSp>
        <p:nvGrpSpPr>
          <p:cNvPr id="256" name="Google Shape;256;p15"/>
          <p:cNvGrpSpPr/>
          <p:nvPr/>
        </p:nvGrpSpPr>
        <p:grpSpPr>
          <a:xfrm>
            <a:off x="-671039" y="2042077"/>
            <a:ext cx="19269893" cy="6740888"/>
            <a:chOff x="0" y="-38100"/>
            <a:chExt cx="5075198" cy="1775378"/>
          </a:xfrm>
        </p:grpSpPr>
        <p:sp>
          <p:nvSpPr>
            <p:cNvPr id="257" name="Google Shape;257;p15"/>
            <p:cNvSpPr/>
            <p:nvPr/>
          </p:nvSpPr>
          <p:spPr>
            <a:xfrm>
              <a:off x="0" y="0"/>
              <a:ext cx="5075198" cy="1737278"/>
            </a:xfrm>
            <a:custGeom>
              <a:rect b="b" l="l" r="r" t="t"/>
              <a:pathLst>
                <a:path extrusionOk="0" h="1737278" w="5075198">
                  <a:moveTo>
                    <a:pt x="20490" y="0"/>
                  </a:moveTo>
                  <a:lnTo>
                    <a:pt x="5054709" y="0"/>
                  </a:lnTo>
                  <a:cubicBezTo>
                    <a:pt x="5066025" y="0"/>
                    <a:pt x="5075198" y="9174"/>
                    <a:pt x="5075198" y="20490"/>
                  </a:cubicBezTo>
                  <a:lnTo>
                    <a:pt x="5075198" y="1716788"/>
                  </a:lnTo>
                  <a:cubicBezTo>
                    <a:pt x="5075198" y="1728104"/>
                    <a:pt x="5066025" y="1737278"/>
                    <a:pt x="5054709" y="1737278"/>
                  </a:cubicBezTo>
                  <a:lnTo>
                    <a:pt x="20490" y="1737278"/>
                  </a:lnTo>
                  <a:cubicBezTo>
                    <a:pt x="9174" y="1737278"/>
                    <a:pt x="0" y="1728104"/>
                    <a:pt x="0" y="1716788"/>
                  </a:cubicBezTo>
                  <a:lnTo>
                    <a:pt x="0" y="20490"/>
                  </a:lnTo>
                  <a:cubicBezTo>
                    <a:pt x="0" y="9174"/>
                    <a:pt x="9174" y="0"/>
                    <a:pt x="20490" y="0"/>
                  </a:cubicBezTo>
                  <a:close/>
                </a:path>
              </a:pathLst>
            </a:custGeom>
            <a:solidFill>
              <a:srgbClr val="FFE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txBox="1"/>
            <p:nvPr/>
          </p:nvSpPr>
          <p:spPr>
            <a:xfrm>
              <a:off x="0" y="-38100"/>
              <a:ext cx="5075198" cy="177537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9" name="Google Shape;259;p15"/>
          <p:cNvSpPr txBox="1"/>
          <p:nvPr/>
        </p:nvSpPr>
        <p:spPr>
          <a:xfrm>
            <a:off x="423043" y="3003550"/>
            <a:ext cx="17441914" cy="698500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Find the word which best expresses the meaning of the word: Multifarious</a:t>
            </a:r>
            <a:endParaRPr/>
          </a:p>
          <a:p>
            <a:pPr indent="0" lvl="0" marL="0" marR="0" rtl="0" algn="just">
              <a:lnSpc>
                <a:spcPct val="140010"/>
              </a:lnSpc>
              <a:spcBef>
                <a:spcPts val="0"/>
              </a:spcBef>
              <a:spcAft>
                <a:spcPts val="0"/>
              </a:spcAft>
              <a:buNone/>
            </a:pPr>
            <a:r>
              <a:t/>
            </a:r>
            <a:endParaRPr b="1" i="0" sz="3999" u="none" cap="none" strike="noStrike">
              <a:solidFill>
                <a:srgbClr val="000000"/>
              </a:solidFill>
              <a:latin typeface="Ultra"/>
              <a:ea typeface="Ultra"/>
              <a:cs typeface="Ultra"/>
              <a:sym typeface="Ultra"/>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Options:</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A. Diverse</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B. Homogeneous</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C. Consistent</a:t>
            </a:r>
            <a:endParaRPr/>
          </a:p>
          <a:p>
            <a:pPr indent="0" lvl="0" marL="0" marR="0" rtl="0" algn="just">
              <a:lnSpc>
                <a:spcPct val="200025"/>
              </a:lnSpc>
              <a:spcBef>
                <a:spcPts val="0"/>
              </a:spcBef>
              <a:spcAft>
                <a:spcPts val="0"/>
              </a:spcAft>
              <a:buNone/>
            </a:pPr>
            <a:r>
              <a:rPr b="1" i="0" lang="en-US" sz="3999" u="none" cap="none" strike="noStrike">
                <a:solidFill>
                  <a:srgbClr val="000000"/>
                </a:solidFill>
                <a:latin typeface="Ultra"/>
                <a:ea typeface="Ultra"/>
                <a:cs typeface="Ultra"/>
                <a:sym typeface="Ultra"/>
              </a:rPr>
              <a:t>D. Alike</a:t>
            </a:r>
            <a:endParaRPr/>
          </a:p>
        </p:txBody>
      </p:sp>
      <p:sp>
        <p:nvSpPr>
          <p:cNvPr id="260" name="Google Shape;260;p15"/>
          <p:cNvSpPr txBox="1"/>
          <p:nvPr/>
        </p:nvSpPr>
        <p:spPr>
          <a:xfrm>
            <a:off x="1581792" y="517525"/>
            <a:ext cx="15677508"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499" u="none" cap="none" strike="noStrike">
                <a:solidFill>
                  <a:srgbClr val="617268"/>
                </a:solidFill>
                <a:latin typeface="Ultra"/>
                <a:ea typeface="Ultra"/>
                <a:cs typeface="Ultra"/>
                <a:sym typeface="Ultra"/>
              </a:rPr>
              <a:t>Antonym/Synonym Based 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264" name="Shape 264"/>
        <p:cNvGrpSpPr/>
        <p:nvPr/>
      </p:nvGrpSpPr>
      <p:grpSpPr>
        <a:xfrm>
          <a:off x="0" y="0"/>
          <a:ext cx="0" cy="0"/>
          <a:chOff x="0" y="0"/>
          <a:chExt cx="0" cy="0"/>
        </a:xfrm>
      </p:grpSpPr>
      <p:sp>
        <p:nvSpPr>
          <p:cNvPr id="265" name="Google Shape;265;p16"/>
          <p:cNvSpPr txBox="1"/>
          <p:nvPr/>
        </p:nvSpPr>
        <p:spPr>
          <a:xfrm>
            <a:off x="1028700" y="1241425"/>
            <a:ext cx="16437538" cy="772795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Correct option: A</a:t>
            </a:r>
            <a:endParaRPr/>
          </a:p>
          <a:p>
            <a:pPr indent="0" lvl="0" marL="0" marR="0" rtl="0" algn="just">
              <a:lnSpc>
                <a:spcPct val="140010"/>
              </a:lnSpc>
              <a:spcBef>
                <a:spcPts val="0"/>
              </a:spcBef>
              <a:spcAft>
                <a:spcPts val="0"/>
              </a:spcAft>
              <a:buNone/>
            </a:pPr>
            <a:r>
              <a:t/>
            </a:r>
            <a:endParaRPr b="1" i="0" sz="3999" u="none" cap="none" strike="noStrike">
              <a:solidFill>
                <a:srgbClr val="000000"/>
              </a:solidFill>
              <a:latin typeface="Ultra"/>
              <a:ea typeface="Ultra"/>
              <a:cs typeface="Ultra"/>
              <a:sym typeface="Ultra"/>
            </a:endParaRPr>
          </a:p>
          <a:p>
            <a:pPr indent="0" lvl="0" marL="0" marR="0" rtl="0" algn="just">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Explanation:</a:t>
            </a:r>
            <a:endParaRPr/>
          </a:p>
          <a:p>
            <a:pPr indent="0" lvl="0" marL="0" marR="0" rtl="0" algn="just">
              <a:lnSpc>
                <a:spcPct val="140010"/>
              </a:lnSpc>
              <a:spcBef>
                <a:spcPts val="0"/>
              </a:spcBef>
              <a:spcAft>
                <a:spcPts val="0"/>
              </a:spcAft>
              <a:buNone/>
            </a:pPr>
            <a:r>
              <a:t/>
            </a:r>
            <a:endParaRPr b="1" i="0" sz="3999" u="none" cap="none" strike="noStrike">
              <a:solidFill>
                <a:srgbClr val="000000"/>
              </a:solidFill>
              <a:latin typeface="Ultra"/>
              <a:ea typeface="Ultra"/>
              <a:cs typeface="Ultra"/>
              <a:sym typeface="Ultra"/>
            </a:endParaRPr>
          </a:p>
          <a:p>
            <a:pPr indent="0" lvl="0" marL="0" marR="0" rtl="0" algn="just">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By splitting Multifarious, we get multi as a prefix which means many. But the possibilities have words like homogeneous, which has homo as a prefix which means one or single, next is consistent which means same or regular, and alike again means similar. All these three options cannot be relatable to the given the word. However, diverse which means different or multi, carry a similar meaning to the given the word.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269" name="Shape 269"/>
        <p:cNvGrpSpPr/>
        <p:nvPr/>
      </p:nvGrpSpPr>
      <p:grpSpPr>
        <a:xfrm>
          <a:off x="0" y="0"/>
          <a:ext cx="0" cy="0"/>
          <a:chOff x="0" y="0"/>
          <a:chExt cx="0" cy="0"/>
        </a:xfrm>
      </p:grpSpPr>
      <p:sp>
        <p:nvSpPr>
          <p:cNvPr id="270" name="Google Shape;270;p17"/>
          <p:cNvSpPr/>
          <p:nvPr/>
        </p:nvSpPr>
        <p:spPr>
          <a:xfrm>
            <a:off x="1344410" y="-1287726"/>
            <a:ext cx="16633990" cy="13337436"/>
          </a:xfrm>
          <a:custGeom>
            <a:rect b="b" l="l" r="r" t="t"/>
            <a:pathLst>
              <a:path extrusionOk="0" h="13337436" w="16633990">
                <a:moveTo>
                  <a:pt x="0" y="0"/>
                </a:moveTo>
                <a:lnTo>
                  <a:pt x="16633991" y="0"/>
                </a:lnTo>
                <a:lnTo>
                  <a:pt x="16633991" y="13337436"/>
                </a:lnTo>
                <a:lnTo>
                  <a:pt x="0" y="13337436"/>
                </a:lnTo>
                <a:lnTo>
                  <a:pt x="0" y="0"/>
                </a:lnTo>
                <a:close/>
              </a:path>
            </a:pathLst>
          </a:custGeom>
          <a:blipFill rotWithShape="1">
            <a:blip r:embed="rId3">
              <a:alphaModFix/>
            </a:blip>
            <a:stretch>
              <a:fillRect b="0" l="0" r="0" t="0"/>
            </a:stretch>
          </a:blipFill>
          <a:ln>
            <a:noFill/>
          </a:ln>
        </p:spPr>
      </p:sp>
      <p:sp>
        <p:nvSpPr>
          <p:cNvPr id="271" name="Google Shape;271;p17"/>
          <p:cNvSpPr/>
          <p:nvPr/>
        </p:nvSpPr>
        <p:spPr>
          <a:xfrm>
            <a:off x="342927" y="5380992"/>
            <a:ext cx="4139572" cy="4618769"/>
          </a:xfrm>
          <a:custGeom>
            <a:rect b="b" l="l" r="r" t="t"/>
            <a:pathLst>
              <a:path extrusionOk="0" h="4618769" w="4139572">
                <a:moveTo>
                  <a:pt x="0" y="0"/>
                </a:moveTo>
                <a:lnTo>
                  <a:pt x="4139572" y="0"/>
                </a:lnTo>
                <a:lnTo>
                  <a:pt x="4139572" y="4618769"/>
                </a:lnTo>
                <a:lnTo>
                  <a:pt x="0" y="4618769"/>
                </a:lnTo>
                <a:lnTo>
                  <a:pt x="0" y="0"/>
                </a:lnTo>
                <a:close/>
              </a:path>
            </a:pathLst>
          </a:custGeom>
          <a:blipFill rotWithShape="1">
            <a:blip r:embed="rId4">
              <a:alphaModFix/>
            </a:blip>
            <a:stretch>
              <a:fillRect b="0" l="0" r="0" t="0"/>
            </a:stretch>
          </a:blipFill>
          <a:ln>
            <a:noFill/>
          </a:ln>
        </p:spPr>
      </p:sp>
      <p:sp>
        <p:nvSpPr>
          <p:cNvPr id="272" name="Google Shape;272;p17"/>
          <p:cNvSpPr txBox="1"/>
          <p:nvPr/>
        </p:nvSpPr>
        <p:spPr>
          <a:xfrm>
            <a:off x="4836695" y="4972050"/>
            <a:ext cx="9649420"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9200" u="none" cap="none" strike="noStrike">
                <a:solidFill>
                  <a:srgbClr val="B73D2B"/>
                </a:solidFill>
                <a:latin typeface="Arial"/>
                <a:ea typeface="Arial"/>
                <a:cs typeface="Arial"/>
                <a:sym typeface="Arial"/>
              </a:rPr>
              <a:t>PHRASAL VERBS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276" name="Shape 276"/>
        <p:cNvGrpSpPr/>
        <p:nvPr/>
      </p:nvGrpSpPr>
      <p:grpSpPr>
        <a:xfrm>
          <a:off x="0" y="0"/>
          <a:ext cx="0" cy="0"/>
          <a:chOff x="0" y="0"/>
          <a:chExt cx="0" cy="0"/>
        </a:xfrm>
      </p:grpSpPr>
      <p:sp>
        <p:nvSpPr>
          <p:cNvPr id="277" name="Google Shape;277;p18"/>
          <p:cNvSpPr/>
          <p:nvPr/>
        </p:nvSpPr>
        <p:spPr>
          <a:xfrm>
            <a:off x="1579886" y="2761799"/>
            <a:ext cx="14564990" cy="5822823"/>
          </a:xfrm>
          <a:custGeom>
            <a:rect b="b" l="l" r="r" t="t"/>
            <a:pathLst>
              <a:path extrusionOk="0" h="5822823" w="14564990">
                <a:moveTo>
                  <a:pt x="0" y="0"/>
                </a:moveTo>
                <a:lnTo>
                  <a:pt x="14564991" y="0"/>
                </a:lnTo>
                <a:lnTo>
                  <a:pt x="14564991" y="5822822"/>
                </a:lnTo>
                <a:lnTo>
                  <a:pt x="0" y="5822822"/>
                </a:lnTo>
                <a:lnTo>
                  <a:pt x="0" y="0"/>
                </a:lnTo>
                <a:close/>
              </a:path>
            </a:pathLst>
          </a:custGeom>
          <a:blipFill rotWithShape="1">
            <a:blip r:embed="rId3">
              <a:alphaModFix/>
            </a:blip>
            <a:stretch>
              <a:fillRect b="0" l="0" r="0" t="0"/>
            </a:stretch>
          </a:blipFill>
          <a:ln>
            <a:noFill/>
          </a:ln>
        </p:spPr>
      </p:sp>
      <p:sp>
        <p:nvSpPr>
          <p:cNvPr id="278" name="Google Shape;278;p18"/>
          <p:cNvSpPr/>
          <p:nvPr/>
        </p:nvSpPr>
        <p:spPr>
          <a:xfrm>
            <a:off x="15331713" y="5673210"/>
            <a:ext cx="3142216" cy="4900142"/>
          </a:xfrm>
          <a:custGeom>
            <a:rect b="b" l="l" r="r" t="t"/>
            <a:pathLst>
              <a:path extrusionOk="0" h="4900142" w="3142216">
                <a:moveTo>
                  <a:pt x="0" y="0"/>
                </a:moveTo>
                <a:lnTo>
                  <a:pt x="3142216" y="0"/>
                </a:lnTo>
                <a:lnTo>
                  <a:pt x="3142216" y="4900142"/>
                </a:lnTo>
                <a:lnTo>
                  <a:pt x="0" y="4900142"/>
                </a:lnTo>
                <a:lnTo>
                  <a:pt x="0" y="0"/>
                </a:lnTo>
                <a:close/>
              </a:path>
            </a:pathLst>
          </a:custGeom>
          <a:blipFill rotWithShape="1">
            <a:blip r:embed="rId4">
              <a:alphaModFix/>
            </a:blip>
            <a:stretch>
              <a:fillRect b="0" l="0" r="0" t="0"/>
            </a:stretch>
          </a:blipFill>
          <a:ln>
            <a:noFill/>
          </a:ln>
        </p:spPr>
      </p:sp>
      <p:sp>
        <p:nvSpPr>
          <p:cNvPr id="279" name="Google Shape;279;p18"/>
          <p:cNvSpPr/>
          <p:nvPr/>
        </p:nvSpPr>
        <p:spPr>
          <a:xfrm>
            <a:off x="465463" y="271203"/>
            <a:ext cx="2228847" cy="3703522"/>
          </a:xfrm>
          <a:custGeom>
            <a:rect b="b" l="l" r="r" t="t"/>
            <a:pathLst>
              <a:path extrusionOk="0" h="3703522" w="2228847">
                <a:moveTo>
                  <a:pt x="0" y="0"/>
                </a:moveTo>
                <a:lnTo>
                  <a:pt x="2228847" y="0"/>
                </a:lnTo>
                <a:lnTo>
                  <a:pt x="2228847" y="3703522"/>
                </a:lnTo>
                <a:lnTo>
                  <a:pt x="0" y="3703522"/>
                </a:lnTo>
                <a:lnTo>
                  <a:pt x="0" y="0"/>
                </a:lnTo>
                <a:close/>
              </a:path>
            </a:pathLst>
          </a:custGeom>
          <a:blipFill rotWithShape="1">
            <a:blip r:embed="rId5">
              <a:alphaModFix/>
            </a:blip>
            <a:stretch>
              <a:fillRect b="0" l="0" r="0" t="0"/>
            </a:stretch>
          </a:blipFill>
          <a:ln>
            <a:noFill/>
          </a:ln>
        </p:spPr>
      </p:sp>
      <p:sp>
        <p:nvSpPr>
          <p:cNvPr id="280" name="Google Shape;280;p18"/>
          <p:cNvSpPr/>
          <p:nvPr/>
        </p:nvSpPr>
        <p:spPr>
          <a:xfrm>
            <a:off x="13621732" y="65564"/>
            <a:ext cx="4666268" cy="4114800"/>
          </a:xfrm>
          <a:custGeom>
            <a:rect b="b" l="l" r="r" t="t"/>
            <a:pathLst>
              <a:path extrusionOk="0" h="4114800" w="4666268">
                <a:moveTo>
                  <a:pt x="0" y="0"/>
                </a:moveTo>
                <a:lnTo>
                  <a:pt x="4666268" y="0"/>
                </a:lnTo>
                <a:lnTo>
                  <a:pt x="4666268" y="4114800"/>
                </a:lnTo>
                <a:lnTo>
                  <a:pt x="0" y="4114800"/>
                </a:lnTo>
                <a:lnTo>
                  <a:pt x="0" y="0"/>
                </a:lnTo>
                <a:close/>
              </a:path>
            </a:pathLst>
          </a:custGeom>
          <a:blipFill rotWithShape="1">
            <a:blip r:embed="rId6">
              <a:alphaModFix/>
            </a:blip>
            <a:stretch>
              <a:fillRect b="0" l="0" r="0" t="0"/>
            </a:stretch>
          </a:blipFill>
          <a:ln>
            <a:noFill/>
          </a:ln>
        </p:spPr>
      </p:sp>
      <p:sp>
        <p:nvSpPr>
          <p:cNvPr id="281" name="Google Shape;281;p18"/>
          <p:cNvSpPr txBox="1"/>
          <p:nvPr/>
        </p:nvSpPr>
        <p:spPr>
          <a:xfrm>
            <a:off x="2694310" y="4560717"/>
            <a:ext cx="12899380" cy="1739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00" u="none" cap="none" strike="noStrike">
                <a:solidFill>
                  <a:srgbClr val="000000"/>
                </a:solidFill>
                <a:latin typeface="Ultra"/>
                <a:ea typeface="Ultra"/>
                <a:cs typeface="Ultra"/>
                <a:sym typeface="Ultra"/>
              </a:rPr>
              <a:t>You can _____________ any new words in your</a:t>
            </a:r>
            <a:endParaRPr/>
          </a:p>
          <a:p>
            <a:pPr indent="0" lvl="0" marL="0" marR="0" rtl="0" algn="l">
              <a:lnSpc>
                <a:spcPct val="140000"/>
              </a:lnSpc>
              <a:spcBef>
                <a:spcPts val="0"/>
              </a:spcBef>
              <a:spcAft>
                <a:spcPts val="0"/>
              </a:spcAft>
              <a:buNone/>
            </a:pPr>
            <a:r>
              <a:rPr b="1" i="0" lang="en-US" sz="5000" u="none" cap="none" strike="noStrike">
                <a:solidFill>
                  <a:srgbClr val="000000"/>
                </a:solidFill>
                <a:latin typeface="Ultra"/>
                <a:ea typeface="Ultra"/>
                <a:cs typeface="Ultra"/>
                <a:sym typeface="Ultra"/>
              </a:rPr>
              <a:t>dictionary.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285" name="Shape 285"/>
        <p:cNvGrpSpPr/>
        <p:nvPr/>
      </p:nvGrpSpPr>
      <p:grpSpPr>
        <a:xfrm>
          <a:off x="0" y="0"/>
          <a:ext cx="0" cy="0"/>
          <a:chOff x="0" y="0"/>
          <a:chExt cx="0" cy="0"/>
        </a:xfrm>
      </p:grpSpPr>
      <p:sp>
        <p:nvSpPr>
          <p:cNvPr id="286" name="Google Shape;286;p19"/>
          <p:cNvSpPr/>
          <p:nvPr/>
        </p:nvSpPr>
        <p:spPr>
          <a:xfrm>
            <a:off x="1963987" y="0"/>
            <a:ext cx="14360025" cy="10287000"/>
          </a:xfrm>
          <a:custGeom>
            <a:rect b="b" l="l" r="r" t="t"/>
            <a:pathLst>
              <a:path extrusionOk="0" h="10287000" w="14360025">
                <a:moveTo>
                  <a:pt x="0" y="0"/>
                </a:moveTo>
                <a:lnTo>
                  <a:pt x="14360026" y="0"/>
                </a:lnTo>
                <a:lnTo>
                  <a:pt x="14360026" y="10287000"/>
                </a:lnTo>
                <a:lnTo>
                  <a:pt x="0" y="10287000"/>
                </a:lnTo>
                <a:lnTo>
                  <a:pt x="0" y="0"/>
                </a:lnTo>
                <a:close/>
              </a:path>
            </a:pathLst>
          </a:custGeom>
          <a:blipFill rotWithShape="1">
            <a:blip r:embed="rId3">
              <a:alphaModFix/>
            </a:blip>
            <a:stretch>
              <a:fillRect b="0" l="0" r="0" t="0"/>
            </a:stretch>
          </a:blipFill>
          <a:ln>
            <a:noFill/>
          </a:ln>
        </p:spPr>
      </p:sp>
      <p:sp>
        <p:nvSpPr>
          <p:cNvPr id="287" name="Google Shape;287;p19"/>
          <p:cNvSpPr txBox="1"/>
          <p:nvPr/>
        </p:nvSpPr>
        <p:spPr>
          <a:xfrm>
            <a:off x="3666288" y="5448061"/>
            <a:ext cx="10194534"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You can find the meaning of any new words in your dictionary.</a:t>
            </a:r>
            <a:endParaRPr/>
          </a:p>
        </p:txBody>
      </p:sp>
      <p:sp>
        <p:nvSpPr>
          <p:cNvPr id="288" name="Google Shape;288;p19"/>
          <p:cNvSpPr txBox="1"/>
          <p:nvPr/>
        </p:nvSpPr>
        <p:spPr>
          <a:xfrm>
            <a:off x="9139238" y="4819967"/>
            <a:ext cx="9525" cy="580390"/>
          </a:xfrm>
          <a:prstGeom prst="rect">
            <a:avLst/>
          </a:prstGeom>
          <a:noFill/>
          <a:ln>
            <a:noFill/>
          </a:ln>
        </p:spPr>
        <p:txBody>
          <a:bodyPr anchorCtr="0" anchor="t" bIns="0" lIns="0" spcFirstLastPara="1" rIns="0" wrap="square" tIns="0">
            <a:spAutoFit/>
          </a:bodyPr>
          <a:lstStyle/>
          <a:p>
            <a:pPr indent="0" lvl="0" marL="0" marR="0" rtl="0" algn="ctr">
              <a:lnSpc>
                <a:spcPct val="264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9" name="Google Shape;289;p19"/>
          <p:cNvSpPr txBox="1"/>
          <p:nvPr/>
        </p:nvSpPr>
        <p:spPr>
          <a:xfrm>
            <a:off x="9530223" y="2217478"/>
            <a:ext cx="2453729"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499" u="none" cap="none" strike="noStrike">
                <a:solidFill>
                  <a:srgbClr val="000000"/>
                </a:solidFill>
                <a:latin typeface="Arial"/>
                <a:ea typeface="Arial"/>
                <a:cs typeface="Arial"/>
                <a:sym typeface="Arial"/>
              </a:rPr>
              <a:t>look 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9F92"/>
        </a:solidFill>
      </p:bgPr>
    </p:bg>
    <p:spTree>
      <p:nvGrpSpPr>
        <p:cNvPr id="93" name="Shape 93"/>
        <p:cNvGrpSpPr/>
        <p:nvPr/>
      </p:nvGrpSpPr>
      <p:grpSpPr>
        <a:xfrm>
          <a:off x="0" y="0"/>
          <a:ext cx="0" cy="0"/>
          <a:chOff x="0" y="0"/>
          <a:chExt cx="0" cy="0"/>
        </a:xfrm>
      </p:grpSpPr>
      <p:grpSp>
        <p:nvGrpSpPr>
          <p:cNvPr id="94" name="Google Shape;94;p2"/>
          <p:cNvGrpSpPr/>
          <p:nvPr/>
        </p:nvGrpSpPr>
        <p:grpSpPr>
          <a:xfrm>
            <a:off x="773845" y="4228603"/>
            <a:ext cx="16983448" cy="5520964"/>
            <a:chOff x="0" y="-38100"/>
            <a:chExt cx="4473007" cy="1454081"/>
          </a:xfrm>
        </p:grpSpPr>
        <p:sp>
          <p:nvSpPr>
            <p:cNvPr id="95" name="Google Shape;95;p2"/>
            <p:cNvSpPr/>
            <p:nvPr/>
          </p:nvSpPr>
          <p:spPr>
            <a:xfrm>
              <a:off x="0" y="0"/>
              <a:ext cx="4473007" cy="1415981"/>
            </a:xfrm>
            <a:custGeom>
              <a:rect b="b" l="l" r="r" t="t"/>
              <a:pathLst>
                <a:path extrusionOk="0" h="1415981" w="4473007">
                  <a:moveTo>
                    <a:pt x="23248" y="0"/>
                  </a:moveTo>
                  <a:lnTo>
                    <a:pt x="4449758" y="0"/>
                  </a:lnTo>
                  <a:cubicBezTo>
                    <a:pt x="4462598" y="0"/>
                    <a:pt x="4473007" y="10409"/>
                    <a:pt x="4473007" y="23248"/>
                  </a:cubicBezTo>
                  <a:lnTo>
                    <a:pt x="4473007" y="1392733"/>
                  </a:lnTo>
                  <a:cubicBezTo>
                    <a:pt x="4473007" y="1405572"/>
                    <a:pt x="4462598" y="1415981"/>
                    <a:pt x="4449758" y="1415981"/>
                  </a:cubicBezTo>
                  <a:lnTo>
                    <a:pt x="23248" y="1415981"/>
                  </a:lnTo>
                  <a:cubicBezTo>
                    <a:pt x="10409" y="1415981"/>
                    <a:pt x="0" y="1405572"/>
                    <a:pt x="0" y="1392733"/>
                  </a:cubicBezTo>
                  <a:lnTo>
                    <a:pt x="0" y="23248"/>
                  </a:lnTo>
                  <a:cubicBezTo>
                    <a:pt x="0" y="10409"/>
                    <a:pt x="10409" y="0"/>
                    <a:pt x="23248" y="0"/>
                  </a:cubicBezTo>
                  <a:close/>
                </a:path>
              </a:pathLst>
            </a:custGeom>
            <a:solidFill>
              <a:srgbClr val="FFFF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0" y="-38100"/>
              <a:ext cx="4473007" cy="145408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2"/>
          <p:cNvSpPr txBox="1"/>
          <p:nvPr/>
        </p:nvSpPr>
        <p:spPr>
          <a:xfrm>
            <a:off x="1028700" y="1300705"/>
            <a:ext cx="9789452" cy="1536700"/>
          </a:xfrm>
          <a:prstGeom prst="rect">
            <a:avLst/>
          </a:prstGeom>
          <a:noFill/>
          <a:ln>
            <a:noFill/>
          </a:ln>
        </p:spPr>
        <p:txBody>
          <a:bodyPr anchorCtr="0" anchor="t" bIns="0" lIns="0" spcFirstLastPara="1" rIns="0" wrap="square" tIns="0">
            <a:spAutoFit/>
          </a:bodyPr>
          <a:lstStyle/>
          <a:p>
            <a:pPr indent="0" lvl="0" marL="0" marR="0" rtl="0" algn="l">
              <a:lnSpc>
                <a:spcPct val="110001"/>
              </a:lnSpc>
              <a:spcBef>
                <a:spcPts val="0"/>
              </a:spcBef>
              <a:spcAft>
                <a:spcPts val="0"/>
              </a:spcAft>
              <a:buNone/>
            </a:pPr>
            <a:r>
              <a:rPr b="1" i="0" lang="en-US" sz="5499" u="none" cap="none" strike="noStrike">
                <a:solidFill>
                  <a:srgbClr val="FFFFFF"/>
                </a:solidFill>
                <a:latin typeface="Ultra"/>
                <a:ea typeface="Ultra"/>
                <a:cs typeface="Ultra"/>
                <a:sym typeface="Ultra"/>
              </a:rPr>
              <a:t>After this lesson, you'll be able to:</a:t>
            </a:r>
            <a:endParaRPr/>
          </a:p>
        </p:txBody>
      </p:sp>
      <p:sp>
        <p:nvSpPr>
          <p:cNvPr id="98" name="Google Shape;98;p2"/>
          <p:cNvSpPr txBox="1"/>
          <p:nvPr/>
        </p:nvSpPr>
        <p:spPr>
          <a:xfrm>
            <a:off x="1320006" y="5283283"/>
            <a:ext cx="15647987" cy="3156216"/>
          </a:xfrm>
          <a:prstGeom prst="rect">
            <a:avLst/>
          </a:prstGeom>
          <a:noFill/>
          <a:ln>
            <a:noFill/>
          </a:ln>
        </p:spPr>
        <p:txBody>
          <a:bodyPr anchorCtr="0" anchor="t" bIns="0" lIns="0" spcFirstLastPara="1" rIns="0" wrap="square" tIns="0">
            <a:spAutoFit/>
          </a:bodyPr>
          <a:lstStyle/>
          <a:p>
            <a:pPr indent="-404648" lvl="1" marL="809297" marR="0" rtl="0" algn="l">
              <a:lnSpc>
                <a:spcPct val="230016"/>
              </a:lnSpc>
              <a:spcBef>
                <a:spcPts val="0"/>
              </a:spcBef>
              <a:spcAft>
                <a:spcPts val="0"/>
              </a:spcAft>
              <a:buClr>
                <a:srgbClr val="FFFFFF"/>
              </a:buClr>
              <a:buSzPts val="3748"/>
              <a:buFont typeface="Arial"/>
              <a:buChar char="•"/>
            </a:pPr>
            <a:r>
              <a:rPr b="0" i="0" lang="en-US" sz="3748" u="none" cap="none" strike="noStrike">
                <a:solidFill>
                  <a:srgbClr val="FFFFFF"/>
                </a:solidFill>
                <a:latin typeface="Arial"/>
                <a:ea typeface="Arial"/>
                <a:cs typeface="Arial"/>
                <a:sym typeface="Arial"/>
              </a:rPr>
              <a:t>apply techniques or tools to describe or outline an indefinite noun, verb, or adjective from a structured formation of a sentence</a:t>
            </a:r>
            <a:endParaRPr/>
          </a:p>
          <a:p>
            <a:pPr indent="-404648" lvl="1" marL="809297" marR="0" rtl="0" algn="l">
              <a:lnSpc>
                <a:spcPct val="230016"/>
              </a:lnSpc>
              <a:spcBef>
                <a:spcPts val="0"/>
              </a:spcBef>
              <a:spcAft>
                <a:spcPts val="0"/>
              </a:spcAft>
              <a:buClr>
                <a:srgbClr val="FFFFFF"/>
              </a:buClr>
              <a:buSzPts val="3748"/>
              <a:buFont typeface="Arial"/>
              <a:buChar char="•"/>
            </a:pPr>
            <a:r>
              <a:rPr b="0" i="0" lang="en-US" sz="3748" u="none" cap="none" strike="noStrike">
                <a:solidFill>
                  <a:srgbClr val="FFFFFF"/>
                </a:solidFill>
                <a:latin typeface="Arial"/>
                <a:ea typeface="Arial"/>
                <a:cs typeface="Arial"/>
                <a:sym typeface="Arial"/>
              </a:rPr>
              <a:t>create and set the standard to improve the level of vocabulary</a:t>
            </a:r>
            <a:endParaRPr/>
          </a:p>
        </p:txBody>
      </p:sp>
      <p:sp>
        <p:nvSpPr>
          <p:cNvPr id="99" name="Google Shape;99;p2"/>
          <p:cNvSpPr/>
          <p:nvPr/>
        </p:nvSpPr>
        <p:spPr>
          <a:xfrm rot="9051380">
            <a:off x="15338143" y="491585"/>
            <a:ext cx="2486577" cy="1799346"/>
          </a:xfrm>
          <a:custGeom>
            <a:rect b="b" l="l" r="r" t="t"/>
            <a:pathLst>
              <a:path extrusionOk="0" h="1799346" w="2486577">
                <a:moveTo>
                  <a:pt x="0" y="0"/>
                </a:moveTo>
                <a:lnTo>
                  <a:pt x="2486577" y="0"/>
                </a:lnTo>
                <a:lnTo>
                  <a:pt x="2486577" y="1799346"/>
                </a:lnTo>
                <a:lnTo>
                  <a:pt x="0" y="1799346"/>
                </a:lnTo>
                <a:lnTo>
                  <a:pt x="0" y="0"/>
                </a:lnTo>
                <a:close/>
              </a:path>
            </a:pathLst>
          </a:custGeom>
          <a:blipFill rotWithShape="1">
            <a:blip r:embed="rId3">
              <a:alphaModFix/>
            </a:blip>
            <a:stretch>
              <a:fillRect b="0" l="0" r="-60766" t="-94700"/>
            </a:stretch>
          </a:blipFill>
          <a:ln>
            <a:noFill/>
          </a:ln>
        </p:spPr>
      </p:sp>
      <p:sp>
        <p:nvSpPr>
          <p:cNvPr id="100" name="Google Shape;100;p2"/>
          <p:cNvSpPr/>
          <p:nvPr/>
        </p:nvSpPr>
        <p:spPr>
          <a:xfrm rot="-8848870">
            <a:off x="14744062" y="2832914"/>
            <a:ext cx="1646227" cy="1191249"/>
          </a:xfrm>
          <a:custGeom>
            <a:rect b="b" l="l" r="r" t="t"/>
            <a:pathLst>
              <a:path extrusionOk="0" h="1191249" w="1646227">
                <a:moveTo>
                  <a:pt x="0" y="0"/>
                </a:moveTo>
                <a:lnTo>
                  <a:pt x="1646228" y="0"/>
                </a:lnTo>
                <a:lnTo>
                  <a:pt x="1646228" y="1191249"/>
                </a:lnTo>
                <a:lnTo>
                  <a:pt x="0" y="1191249"/>
                </a:lnTo>
                <a:lnTo>
                  <a:pt x="0" y="0"/>
                </a:lnTo>
                <a:close/>
              </a:path>
            </a:pathLst>
          </a:custGeom>
          <a:blipFill rotWithShape="1">
            <a:blip r:embed="rId3">
              <a:alphaModFix/>
            </a:blip>
            <a:stretch>
              <a:fillRect b="0" l="0" r="-60766" t="-94700"/>
            </a:stretch>
          </a:blipFill>
          <a:ln>
            <a:noFill/>
          </a:ln>
        </p:spPr>
      </p:sp>
      <p:sp>
        <p:nvSpPr>
          <p:cNvPr id="101" name="Google Shape;101;p2"/>
          <p:cNvSpPr/>
          <p:nvPr/>
        </p:nvSpPr>
        <p:spPr>
          <a:xfrm rot="9051380">
            <a:off x="13866334" y="1332860"/>
            <a:ext cx="1373174" cy="1249253"/>
          </a:xfrm>
          <a:custGeom>
            <a:rect b="b" l="l" r="r" t="t"/>
            <a:pathLst>
              <a:path extrusionOk="0" h="1249253" w="1373174">
                <a:moveTo>
                  <a:pt x="0" y="0"/>
                </a:moveTo>
                <a:lnTo>
                  <a:pt x="1373173" y="0"/>
                </a:lnTo>
                <a:lnTo>
                  <a:pt x="1373173" y="1249253"/>
                </a:lnTo>
                <a:lnTo>
                  <a:pt x="0" y="1249253"/>
                </a:lnTo>
                <a:lnTo>
                  <a:pt x="0" y="0"/>
                </a:lnTo>
                <a:close/>
              </a:path>
            </a:pathLst>
          </a:custGeom>
          <a:blipFill rotWithShape="1">
            <a:blip r:embed="rId4">
              <a:alphaModFix/>
            </a:blip>
            <a:stretch>
              <a:fillRect b="0" l="-101901" r="0" t="-94495"/>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293" name="Shape 293"/>
        <p:cNvGrpSpPr/>
        <p:nvPr/>
      </p:nvGrpSpPr>
      <p:grpSpPr>
        <a:xfrm>
          <a:off x="0" y="0"/>
          <a:ext cx="0" cy="0"/>
          <a:chOff x="0" y="0"/>
          <a:chExt cx="0" cy="0"/>
        </a:xfrm>
      </p:grpSpPr>
      <p:grpSp>
        <p:nvGrpSpPr>
          <p:cNvPr id="294" name="Google Shape;294;p20"/>
          <p:cNvGrpSpPr/>
          <p:nvPr/>
        </p:nvGrpSpPr>
        <p:grpSpPr>
          <a:xfrm>
            <a:off x="0" y="642468"/>
            <a:ext cx="19097275" cy="1595288"/>
            <a:chOff x="0" y="-38100"/>
            <a:chExt cx="5029735" cy="420158"/>
          </a:xfrm>
        </p:grpSpPr>
        <p:sp>
          <p:nvSpPr>
            <p:cNvPr id="295" name="Google Shape;295;p20"/>
            <p:cNvSpPr/>
            <p:nvPr/>
          </p:nvSpPr>
          <p:spPr>
            <a:xfrm>
              <a:off x="0" y="0"/>
              <a:ext cx="5029735" cy="382058"/>
            </a:xfrm>
            <a:custGeom>
              <a:rect b="b" l="l" r="r" t="t"/>
              <a:pathLst>
                <a:path extrusionOk="0" h="382058" w="5029735">
                  <a:moveTo>
                    <a:pt x="20675" y="0"/>
                  </a:moveTo>
                  <a:lnTo>
                    <a:pt x="5009060" y="0"/>
                  </a:lnTo>
                  <a:cubicBezTo>
                    <a:pt x="5014544" y="0"/>
                    <a:pt x="5019802" y="2178"/>
                    <a:pt x="5023680" y="6056"/>
                  </a:cubicBezTo>
                  <a:cubicBezTo>
                    <a:pt x="5027557" y="9933"/>
                    <a:pt x="5029735" y="15192"/>
                    <a:pt x="5029735" y="20675"/>
                  </a:cubicBezTo>
                  <a:lnTo>
                    <a:pt x="5029735" y="361383"/>
                  </a:lnTo>
                  <a:cubicBezTo>
                    <a:pt x="5029735" y="366867"/>
                    <a:pt x="5027557" y="372125"/>
                    <a:pt x="5023680" y="376003"/>
                  </a:cubicBezTo>
                  <a:cubicBezTo>
                    <a:pt x="5019802" y="379880"/>
                    <a:pt x="5014544" y="382058"/>
                    <a:pt x="5009060" y="382058"/>
                  </a:cubicBezTo>
                  <a:lnTo>
                    <a:pt x="20675" y="382058"/>
                  </a:lnTo>
                  <a:cubicBezTo>
                    <a:pt x="15192" y="382058"/>
                    <a:pt x="9933" y="379880"/>
                    <a:pt x="6056" y="376003"/>
                  </a:cubicBezTo>
                  <a:cubicBezTo>
                    <a:pt x="2178" y="372125"/>
                    <a:pt x="0" y="366867"/>
                    <a:pt x="0" y="361383"/>
                  </a:cubicBezTo>
                  <a:lnTo>
                    <a:pt x="0" y="20675"/>
                  </a:lnTo>
                  <a:cubicBezTo>
                    <a:pt x="0" y="15192"/>
                    <a:pt x="2178" y="9933"/>
                    <a:pt x="6056" y="6056"/>
                  </a:cubicBezTo>
                  <a:cubicBezTo>
                    <a:pt x="9933" y="2178"/>
                    <a:pt x="15192" y="0"/>
                    <a:pt x="20675" y="0"/>
                  </a:cubicBezTo>
                  <a:close/>
                </a:path>
              </a:pathLst>
            </a:custGeom>
            <a:solidFill>
              <a:srgbClr val="FFFFFF">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0"/>
            <p:cNvSpPr txBox="1"/>
            <p:nvPr/>
          </p:nvSpPr>
          <p:spPr>
            <a:xfrm>
              <a:off x="0" y="-38100"/>
              <a:ext cx="5029735" cy="4201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7" name="Google Shape;297;p20"/>
          <p:cNvSpPr txBox="1"/>
          <p:nvPr/>
        </p:nvSpPr>
        <p:spPr>
          <a:xfrm>
            <a:off x="1028700" y="677695"/>
            <a:ext cx="16159247" cy="1642110"/>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1" i="0" lang="en-US" sz="9600" u="none" cap="none" strike="noStrike">
                <a:solidFill>
                  <a:srgbClr val="617268"/>
                </a:solidFill>
                <a:latin typeface="Ultra"/>
                <a:ea typeface="Ultra"/>
                <a:cs typeface="Ultra"/>
                <a:sym typeface="Ultra"/>
              </a:rPr>
              <a:t>Phrasal Verbs</a:t>
            </a:r>
            <a:endParaRPr/>
          </a:p>
        </p:txBody>
      </p:sp>
      <p:sp>
        <p:nvSpPr>
          <p:cNvPr id="298" name="Google Shape;298;p20"/>
          <p:cNvSpPr txBox="1"/>
          <p:nvPr/>
        </p:nvSpPr>
        <p:spPr>
          <a:xfrm>
            <a:off x="1436042" y="3466189"/>
            <a:ext cx="8679163" cy="1704487"/>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None/>
            </a:pPr>
            <a:r>
              <a:rPr b="1" i="0" lang="en-US" sz="4894" u="none" cap="none" strike="noStrike">
                <a:solidFill>
                  <a:srgbClr val="889F92"/>
                </a:solidFill>
                <a:latin typeface="Ultra"/>
                <a:ea typeface="Ultra"/>
                <a:cs typeface="Ultra"/>
                <a:sym typeface="Ultra"/>
              </a:rPr>
              <a:t>a combination of a verb and a preposition, adverb or both</a:t>
            </a:r>
            <a:endParaRPr/>
          </a:p>
        </p:txBody>
      </p:sp>
      <p:sp>
        <p:nvSpPr>
          <p:cNvPr id="299" name="Google Shape;299;p20"/>
          <p:cNvSpPr txBox="1"/>
          <p:nvPr/>
        </p:nvSpPr>
        <p:spPr>
          <a:xfrm>
            <a:off x="9144000" y="6317061"/>
            <a:ext cx="8222629" cy="2571262"/>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None/>
            </a:pPr>
            <a:r>
              <a:rPr b="1" i="0" lang="en-US" sz="4894" u="none" cap="none" strike="noStrike">
                <a:solidFill>
                  <a:srgbClr val="889F92"/>
                </a:solidFill>
                <a:latin typeface="Ultra"/>
                <a:ea typeface="Ultra"/>
                <a:cs typeface="Ultra"/>
                <a:sym typeface="Ultra"/>
              </a:rPr>
              <a:t>often have a completely different meaning from the original verb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303" name="Shape 303"/>
        <p:cNvGrpSpPr/>
        <p:nvPr/>
      </p:nvGrpSpPr>
      <p:grpSpPr>
        <a:xfrm>
          <a:off x="0" y="0"/>
          <a:ext cx="0" cy="0"/>
          <a:chOff x="0" y="0"/>
          <a:chExt cx="0" cy="0"/>
        </a:xfrm>
      </p:grpSpPr>
      <p:sp>
        <p:nvSpPr>
          <p:cNvPr id="304" name="Google Shape;304;p21"/>
          <p:cNvSpPr/>
          <p:nvPr/>
        </p:nvSpPr>
        <p:spPr>
          <a:xfrm>
            <a:off x="1579886" y="2761799"/>
            <a:ext cx="14564990" cy="5822823"/>
          </a:xfrm>
          <a:custGeom>
            <a:rect b="b" l="l" r="r" t="t"/>
            <a:pathLst>
              <a:path extrusionOk="0" h="5822823" w="14564990">
                <a:moveTo>
                  <a:pt x="0" y="0"/>
                </a:moveTo>
                <a:lnTo>
                  <a:pt x="14564991" y="0"/>
                </a:lnTo>
                <a:lnTo>
                  <a:pt x="14564991" y="5822822"/>
                </a:lnTo>
                <a:lnTo>
                  <a:pt x="0" y="5822822"/>
                </a:lnTo>
                <a:lnTo>
                  <a:pt x="0" y="0"/>
                </a:lnTo>
                <a:close/>
              </a:path>
            </a:pathLst>
          </a:custGeom>
          <a:blipFill rotWithShape="1">
            <a:blip r:embed="rId3">
              <a:alphaModFix/>
            </a:blip>
            <a:stretch>
              <a:fillRect b="0" l="0" r="0" t="0"/>
            </a:stretch>
          </a:blipFill>
          <a:ln>
            <a:noFill/>
          </a:ln>
        </p:spPr>
      </p:sp>
      <p:sp>
        <p:nvSpPr>
          <p:cNvPr id="305" name="Google Shape;305;p21"/>
          <p:cNvSpPr/>
          <p:nvPr/>
        </p:nvSpPr>
        <p:spPr>
          <a:xfrm>
            <a:off x="15331713" y="5673210"/>
            <a:ext cx="3142216" cy="4900142"/>
          </a:xfrm>
          <a:custGeom>
            <a:rect b="b" l="l" r="r" t="t"/>
            <a:pathLst>
              <a:path extrusionOk="0" h="4900142" w="3142216">
                <a:moveTo>
                  <a:pt x="0" y="0"/>
                </a:moveTo>
                <a:lnTo>
                  <a:pt x="3142216" y="0"/>
                </a:lnTo>
                <a:lnTo>
                  <a:pt x="3142216" y="4900142"/>
                </a:lnTo>
                <a:lnTo>
                  <a:pt x="0" y="4900142"/>
                </a:lnTo>
                <a:lnTo>
                  <a:pt x="0" y="0"/>
                </a:lnTo>
                <a:close/>
              </a:path>
            </a:pathLst>
          </a:custGeom>
          <a:blipFill rotWithShape="1">
            <a:blip r:embed="rId4">
              <a:alphaModFix/>
            </a:blip>
            <a:stretch>
              <a:fillRect b="0" l="0" r="0" t="0"/>
            </a:stretch>
          </a:blipFill>
          <a:ln>
            <a:noFill/>
          </a:ln>
        </p:spPr>
      </p:sp>
      <p:sp>
        <p:nvSpPr>
          <p:cNvPr id="306" name="Google Shape;306;p21"/>
          <p:cNvSpPr/>
          <p:nvPr/>
        </p:nvSpPr>
        <p:spPr>
          <a:xfrm>
            <a:off x="465463" y="271203"/>
            <a:ext cx="2228847" cy="3703522"/>
          </a:xfrm>
          <a:custGeom>
            <a:rect b="b" l="l" r="r" t="t"/>
            <a:pathLst>
              <a:path extrusionOk="0" h="3703522" w="2228847">
                <a:moveTo>
                  <a:pt x="0" y="0"/>
                </a:moveTo>
                <a:lnTo>
                  <a:pt x="2228847" y="0"/>
                </a:lnTo>
                <a:lnTo>
                  <a:pt x="2228847" y="3703522"/>
                </a:lnTo>
                <a:lnTo>
                  <a:pt x="0" y="3703522"/>
                </a:lnTo>
                <a:lnTo>
                  <a:pt x="0" y="0"/>
                </a:lnTo>
                <a:close/>
              </a:path>
            </a:pathLst>
          </a:custGeom>
          <a:blipFill rotWithShape="1">
            <a:blip r:embed="rId5">
              <a:alphaModFix/>
            </a:blip>
            <a:stretch>
              <a:fillRect b="0" l="0" r="0" t="0"/>
            </a:stretch>
          </a:blipFill>
          <a:ln>
            <a:noFill/>
          </a:ln>
        </p:spPr>
      </p:sp>
      <p:sp>
        <p:nvSpPr>
          <p:cNvPr id="307" name="Google Shape;307;p21"/>
          <p:cNvSpPr/>
          <p:nvPr/>
        </p:nvSpPr>
        <p:spPr>
          <a:xfrm>
            <a:off x="13621732" y="65564"/>
            <a:ext cx="4666268" cy="4114800"/>
          </a:xfrm>
          <a:custGeom>
            <a:rect b="b" l="l" r="r" t="t"/>
            <a:pathLst>
              <a:path extrusionOk="0" h="4114800" w="4666268">
                <a:moveTo>
                  <a:pt x="0" y="0"/>
                </a:moveTo>
                <a:lnTo>
                  <a:pt x="4666268" y="0"/>
                </a:lnTo>
                <a:lnTo>
                  <a:pt x="4666268" y="4114800"/>
                </a:lnTo>
                <a:lnTo>
                  <a:pt x="0" y="4114800"/>
                </a:lnTo>
                <a:lnTo>
                  <a:pt x="0" y="0"/>
                </a:lnTo>
                <a:close/>
              </a:path>
            </a:pathLst>
          </a:custGeom>
          <a:blipFill rotWithShape="1">
            <a:blip r:embed="rId6">
              <a:alphaModFix/>
            </a:blip>
            <a:stretch>
              <a:fillRect b="0" l="0" r="0" t="0"/>
            </a:stretch>
          </a:blipFill>
          <a:ln>
            <a:noFill/>
          </a:ln>
        </p:spPr>
      </p:sp>
      <p:sp>
        <p:nvSpPr>
          <p:cNvPr id="308" name="Google Shape;308;p21"/>
          <p:cNvSpPr txBox="1"/>
          <p:nvPr/>
        </p:nvSpPr>
        <p:spPr>
          <a:xfrm>
            <a:off x="2694310" y="4560717"/>
            <a:ext cx="12428063" cy="1739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00" u="none" cap="none" strike="noStrike">
                <a:solidFill>
                  <a:srgbClr val="000000"/>
                </a:solidFill>
                <a:latin typeface="Ultra"/>
                <a:ea typeface="Ultra"/>
                <a:cs typeface="Ultra"/>
                <a:sym typeface="Ultra"/>
              </a:rPr>
              <a:t>I tried to phone her but I couldn’t _________________.</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312" name="Shape 312"/>
        <p:cNvGrpSpPr/>
        <p:nvPr/>
      </p:nvGrpSpPr>
      <p:grpSpPr>
        <a:xfrm>
          <a:off x="0" y="0"/>
          <a:ext cx="0" cy="0"/>
          <a:chOff x="0" y="0"/>
          <a:chExt cx="0" cy="0"/>
        </a:xfrm>
      </p:grpSpPr>
      <p:sp>
        <p:nvSpPr>
          <p:cNvPr id="313" name="Google Shape;313;p22"/>
          <p:cNvSpPr/>
          <p:nvPr/>
        </p:nvSpPr>
        <p:spPr>
          <a:xfrm>
            <a:off x="1963987" y="-1406929"/>
            <a:ext cx="16324013" cy="11693929"/>
          </a:xfrm>
          <a:custGeom>
            <a:rect b="b" l="l" r="r" t="t"/>
            <a:pathLst>
              <a:path extrusionOk="0" h="11693929" w="16324013">
                <a:moveTo>
                  <a:pt x="0" y="0"/>
                </a:moveTo>
                <a:lnTo>
                  <a:pt x="16324013" y="0"/>
                </a:lnTo>
                <a:lnTo>
                  <a:pt x="16324013" y="11693929"/>
                </a:lnTo>
                <a:lnTo>
                  <a:pt x="0" y="11693929"/>
                </a:lnTo>
                <a:lnTo>
                  <a:pt x="0" y="0"/>
                </a:lnTo>
                <a:close/>
              </a:path>
            </a:pathLst>
          </a:custGeom>
          <a:blipFill rotWithShape="1">
            <a:blip r:embed="rId3">
              <a:alphaModFix/>
            </a:blip>
            <a:stretch>
              <a:fillRect b="0" l="0" r="0" t="0"/>
            </a:stretch>
          </a:blipFill>
          <a:ln>
            <a:noFill/>
          </a:ln>
        </p:spPr>
      </p:sp>
      <p:sp>
        <p:nvSpPr>
          <p:cNvPr id="314" name="Google Shape;314;p22"/>
          <p:cNvSpPr txBox="1"/>
          <p:nvPr/>
        </p:nvSpPr>
        <p:spPr>
          <a:xfrm>
            <a:off x="3600502" y="4765675"/>
            <a:ext cx="12182678" cy="67945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I tried to phone her but I couldn’t get a connection.</a:t>
            </a:r>
            <a:endParaRPr/>
          </a:p>
        </p:txBody>
      </p:sp>
      <p:sp>
        <p:nvSpPr>
          <p:cNvPr id="315" name="Google Shape;315;p22"/>
          <p:cNvSpPr txBox="1"/>
          <p:nvPr/>
        </p:nvSpPr>
        <p:spPr>
          <a:xfrm>
            <a:off x="9938319" y="1730508"/>
            <a:ext cx="3889772"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499" u="none" cap="none" strike="noStrike">
                <a:solidFill>
                  <a:srgbClr val="000000"/>
                </a:solidFill>
                <a:latin typeface="Arial"/>
                <a:ea typeface="Arial"/>
                <a:cs typeface="Arial"/>
                <a:sym typeface="Arial"/>
              </a:rPr>
              <a:t>get through</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319" name="Shape 319"/>
        <p:cNvGrpSpPr/>
        <p:nvPr/>
      </p:nvGrpSpPr>
      <p:grpSpPr>
        <a:xfrm>
          <a:off x="0" y="0"/>
          <a:ext cx="0" cy="0"/>
          <a:chOff x="0" y="0"/>
          <a:chExt cx="0" cy="0"/>
        </a:xfrm>
      </p:grpSpPr>
      <p:sp>
        <p:nvSpPr>
          <p:cNvPr id="320" name="Google Shape;320;p23"/>
          <p:cNvSpPr/>
          <p:nvPr/>
        </p:nvSpPr>
        <p:spPr>
          <a:xfrm>
            <a:off x="1579886" y="2761799"/>
            <a:ext cx="14564990" cy="5822823"/>
          </a:xfrm>
          <a:custGeom>
            <a:rect b="b" l="l" r="r" t="t"/>
            <a:pathLst>
              <a:path extrusionOk="0" h="5822823" w="14564990">
                <a:moveTo>
                  <a:pt x="0" y="0"/>
                </a:moveTo>
                <a:lnTo>
                  <a:pt x="14564991" y="0"/>
                </a:lnTo>
                <a:lnTo>
                  <a:pt x="14564991" y="5822822"/>
                </a:lnTo>
                <a:lnTo>
                  <a:pt x="0" y="5822822"/>
                </a:lnTo>
                <a:lnTo>
                  <a:pt x="0" y="0"/>
                </a:lnTo>
                <a:close/>
              </a:path>
            </a:pathLst>
          </a:custGeom>
          <a:blipFill rotWithShape="1">
            <a:blip r:embed="rId3">
              <a:alphaModFix/>
            </a:blip>
            <a:stretch>
              <a:fillRect b="0" l="0" r="0" t="0"/>
            </a:stretch>
          </a:blipFill>
          <a:ln>
            <a:noFill/>
          </a:ln>
        </p:spPr>
      </p:sp>
      <p:sp>
        <p:nvSpPr>
          <p:cNvPr id="321" name="Google Shape;321;p23"/>
          <p:cNvSpPr/>
          <p:nvPr/>
        </p:nvSpPr>
        <p:spPr>
          <a:xfrm>
            <a:off x="15331713" y="5673210"/>
            <a:ext cx="3142216" cy="4900142"/>
          </a:xfrm>
          <a:custGeom>
            <a:rect b="b" l="l" r="r" t="t"/>
            <a:pathLst>
              <a:path extrusionOk="0" h="4900142" w="3142216">
                <a:moveTo>
                  <a:pt x="0" y="0"/>
                </a:moveTo>
                <a:lnTo>
                  <a:pt x="3142216" y="0"/>
                </a:lnTo>
                <a:lnTo>
                  <a:pt x="3142216" y="4900142"/>
                </a:lnTo>
                <a:lnTo>
                  <a:pt x="0" y="4900142"/>
                </a:lnTo>
                <a:lnTo>
                  <a:pt x="0" y="0"/>
                </a:lnTo>
                <a:close/>
              </a:path>
            </a:pathLst>
          </a:custGeom>
          <a:blipFill rotWithShape="1">
            <a:blip r:embed="rId4">
              <a:alphaModFix/>
            </a:blip>
            <a:stretch>
              <a:fillRect b="0" l="0" r="0" t="0"/>
            </a:stretch>
          </a:blipFill>
          <a:ln>
            <a:noFill/>
          </a:ln>
        </p:spPr>
      </p:sp>
      <p:sp>
        <p:nvSpPr>
          <p:cNvPr id="322" name="Google Shape;322;p23"/>
          <p:cNvSpPr/>
          <p:nvPr/>
        </p:nvSpPr>
        <p:spPr>
          <a:xfrm>
            <a:off x="465463" y="271203"/>
            <a:ext cx="2228847" cy="3703522"/>
          </a:xfrm>
          <a:custGeom>
            <a:rect b="b" l="l" r="r" t="t"/>
            <a:pathLst>
              <a:path extrusionOk="0" h="3703522" w="2228847">
                <a:moveTo>
                  <a:pt x="0" y="0"/>
                </a:moveTo>
                <a:lnTo>
                  <a:pt x="2228847" y="0"/>
                </a:lnTo>
                <a:lnTo>
                  <a:pt x="2228847" y="3703522"/>
                </a:lnTo>
                <a:lnTo>
                  <a:pt x="0" y="3703522"/>
                </a:lnTo>
                <a:lnTo>
                  <a:pt x="0" y="0"/>
                </a:lnTo>
                <a:close/>
              </a:path>
            </a:pathLst>
          </a:custGeom>
          <a:blipFill rotWithShape="1">
            <a:blip r:embed="rId5">
              <a:alphaModFix/>
            </a:blip>
            <a:stretch>
              <a:fillRect b="0" l="0" r="0" t="0"/>
            </a:stretch>
          </a:blipFill>
          <a:ln>
            <a:noFill/>
          </a:ln>
        </p:spPr>
      </p:sp>
      <p:sp>
        <p:nvSpPr>
          <p:cNvPr id="323" name="Google Shape;323;p23"/>
          <p:cNvSpPr/>
          <p:nvPr/>
        </p:nvSpPr>
        <p:spPr>
          <a:xfrm>
            <a:off x="13621732" y="65564"/>
            <a:ext cx="4666268" cy="4114800"/>
          </a:xfrm>
          <a:custGeom>
            <a:rect b="b" l="l" r="r" t="t"/>
            <a:pathLst>
              <a:path extrusionOk="0" h="4114800" w="4666268">
                <a:moveTo>
                  <a:pt x="0" y="0"/>
                </a:moveTo>
                <a:lnTo>
                  <a:pt x="4666268" y="0"/>
                </a:lnTo>
                <a:lnTo>
                  <a:pt x="4666268" y="4114800"/>
                </a:lnTo>
                <a:lnTo>
                  <a:pt x="0" y="4114800"/>
                </a:lnTo>
                <a:lnTo>
                  <a:pt x="0" y="0"/>
                </a:lnTo>
                <a:close/>
              </a:path>
            </a:pathLst>
          </a:custGeom>
          <a:blipFill rotWithShape="1">
            <a:blip r:embed="rId6">
              <a:alphaModFix/>
            </a:blip>
            <a:stretch>
              <a:fillRect b="0" l="0" r="0" t="0"/>
            </a:stretch>
          </a:blipFill>
          <a:ln>
            <a:noFill/>
          </a:ln>
        </p:spPr>
      </p:sp>
      <p:sp>
        <p:nvSpPr>
          <p:cNvPr id="324" name="Google Shape;324;p23"/>
          <p:cNvSpPr txBox="1"/>
          <p:nvPr/>
        </p:nvSpPr>
        <p:spPr>
          <a:xfrm>
            <a:off x="2694310" y="4560717"/>
            <a:ext cx="12428063" cy="8540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000" u="none" cap="none" strike="noStrike">
                <a:solidFill>
                  <a:srgbClr val="000000"/>
                </a:solidFill>
                <a:latin typeface="Ultra"/>
                <a:ea typeface="Ultra"/>
                <a:cs typeface="Ultra"/>
                <a:sym typeface="Ultra"/>
              </a:rPr>
              <a:t>I just can’t ___________ Jim _________ at all.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328" name="Shape 328"/>
        <p:cNvGrpSpPr/>
        <p:nvPr/>
      </p:nvGrpSpPr>
      <p:grpSpPr>
        <a:xfrm>
          <a:off x="0" y="0"/>
          <a:ext cx="0" cy="0"/>
          <a:chOff x="0" y="0"/>
          <a:chExt cx="0" cy="0"/>
        </a:xfrm>
      </p:grpSpPr>
      <p:sp>
        <p:nvSpPr>
          <p:cNvPr id="329" name="Google Shape;329;p24"/>
          <p:cNvSpPr/>
          <p:nvPr/>
        </p:nvSpPr>
        <p:spPr>
          <a:xfrm>
            <a:off x="1963987" y="-1406929"/>
            <a:ext cx="16324013" cy="11693929"/>
          </a:xfrm>
          <a:custGeom>
            <a:rect b="b" l="l" r="r" t="t"/>
            <a:pathLst>
              <a:path extrusionOk="0" h="11693929" w="16324013">
                <a:moveTo>
                  <a:pt x="0" y="0"/>
                </a:moveTo>
                <a:lnTo>
                  <a:pt x="16324013" y="0"/>
                </a:lnTo>
                <a:lnTo>
                  <a:pt x="16324013" y="11693929"/>
                </a:lnTo>
                <a:lnTo>
                  <a:pt x="0" y="11693929"/>
                </a:lnTo>
                <a:lnTo>
                  <a:pt x="0" y="0"/>
                </a:lnTo>
                <a:close/>
              </a:path>
            </a:pathLst>
          </a:custGeom>
          <a:blipFill rotWithShape="1">
            <a:blip r:embed="rId3">
              <a:alphaModFix/>
            </a:blip>
            <a:stretch>
              <a:fillRect b="0" l="0" r="0" t="0"/>
            </a:stretch>
          </a:blipFill>
          <a:ln>
            <a:noFill/>
          </a:ln>
        </p:spPr>
      </p:sp>
      <p:sp>
        <p:nvSpPr>
          <p:cNvPr id="330" name="Google Shape;330;p24"/>
          <p:cNvSpPr txBox="1"/>
          <p:nvPr/>
        </p:nvSpPr>
        <p:spPr>
          <a:xfrm>
            <a:off x="4117908" y="4413250"/>
            <a:ext cx="12182678" cy="67945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I just can’t understand Jim’s behaviour.</a:t>
            </a:r>
            <a:endParaRPr/>
          </a:p>
        </p:txBody>
      </p:sp>
      <p:sp>
        <p:nvSpPr>
          <p:cNvPr id="331" name="Google Shape;331;p24"/>
          <p:cNvSpPr txBox="1"/>
          <p:nvPr/>
        </p:nvSpPr>
        <p:spPr>
          <a:xfrm>
            <a:off x="10448354" y="1456588"/>
            <a:ext cx="3113187"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499" u="none" cap="none" strike="noStrike">
                <a:solidFill>
                  <a:srgbClr val="000000"/>
                </a:solidFill>
                <a:latin typeface="Arial"/>
                <a:ea typeface="Arial"/>
                <a:cs typeface="Arial"/>
                <a:sym typeface="Arial"/>
              </a:rPr>
              <a:t>make out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335" name="Shape 335"/>
        <p:cNvGrpSpPr/>
        <p:nvPr/>
      </p:nvGrpSpPr>
      <p:grpSpPr>
        <a:xfrm>
          <a:off x="0" y="0"/>
          <a:ext cx="0" cy="0"/>
          <a:chOff x="0" y="0"/>
          <a:chExt cx="0" cy="0"/>
        </a:xfrm>
      </p:grpSpPr>
      <p:sp>
        <p:nvSpPr>
          <p:cNvPr id="336" name="Google Shape;336;p25"/>
          <p:cNvSpPr/>
          <p:nvPr/>
        </p:nvSpPr>
        <p:spPr>
          <a:xfrm>
            <a:off x="0" y="3606390"/>
            <a:ext cx="18288000" cy="5265585"/>
          </a:xfrm>
          <a:custGeom>
            <a:rect b="b" l="l" r="r" t="t"/>
            <a:pathLst>
              <a:path extrusionOk="0" h="5265585" w="18288000">
                <a:moveTo>
                  <a:pt x="0" y="0"/>
                </a:moveTo>
                <a:lnTo>
                  <a:pt x="18288000" y="0"/>
                </a:lnTo>
                <a:lnTo>
                  <a:pt x="18288000" y="5265585"/>
                </a:lnTo>
                <a:lnTo>
                  <a:pt x="0" y="5265585"/>
                </a:lnTo>
                <a:lnTo>
                  <a:pt x="0" y="0"/>
                </a:lnTo>
                <a:close/>
              </a:path>
            </a:pathLst>
          </a:custGeom>
          <a:blipFill rotWithShape="1">
            <a:blip r:embed="rId3">
              <a:alphaModFix/>
            </a:blip>
            <a:stretch>
              <a:fillRect b="0" l="0" r="0" t="0"/>
            </a:stretch>
          </a:blipFill>
          <a:ln>
            <a:noFill/>
          </a:ln>
        </p:spPr>
      </p:sp>
      <p:sp>
        <p:nvSpPr>
          <p:cNvPr id="337" name="Google Shape;337;p25"/>
          <p:cNvSpPr txBox="1"/>
          <p:nvPr/>
        </p:nvSpPr>
        <p:spPr>
          <a:xfrm>
            <a:off x="4601468" y="1334845"/>
            <a:ext cx="9085064"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499" u="none" cap="none" strike="noStrike">
                <a:solidFill>
                  <a:srgbClr val="617268"/>
                </a:solidFill>
                <a:latin typeface="Arial"/>
                <a:ea typeface="Arial"/>
                <a:cs typeface="Arial"/>
                <a:sym typeface="Arial"/>
              </a:rPr>
              <a:t>LET’S ANALYSE THE TEXT: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341" name="Shape 341"/>
        <p:cNvGrpSpPr/>
        <p:nvPr/>
      </p:nvGrpSpPr>
      <p:grpSpPr>
        <a:xfrm>
          <a:off x="0" y="0"/>
          <a:ext cx="0" cy="0"/>
          <a:chOff x="0" y="0"/>
          <a:chExt cx="0" cy="0"/>
        </a:xfrm>
      </p:grpSpPr>
      <p:sp>
        <p:nvSpPr>
          <p:cNvPr id="342" name="Google Shape;342;p26"/>
          <p:cNvSpPr/>
          <p:nvPr/>
        </p:nvSpPr>
        <p:spPr>
          <a:xfrm>
            <a:off x="0" y="0"/>
            <a:ext cx="9766724" cy="10764926"/>
          </a:xfrm>
          <a:custGeom>
            <a:rect b="b" l="l" r="r" t="t"/>
            <a:pathLst>
              <a:path extrusionOk="0" h="10764926" w="9766724">
                <a:moveTo>
                  <a:pt x="0" y="0"/>
                </a:moveTo>
                <a:lnTo>
                  <a:pt x="9766724" y="0"/>
                </a:lnTo>
                <a:lnTo>
                  <a:pt x="9766724" y="10764926"/>
                </a:lnTo>
                <a:lnTo>
                  <a:pt x="0" y="10764926"/>
                </a:lnTo>
                <a:lnTo>
                  <a:pt x="0" y="0"/>
                </a:lnTo>
                <a:close/>
              </a:path>
            </a:pathLst>
          </a:custGeom>
          <a:blipFill rotWithShape="1">
            <a:blip r:embed="rId3">
              <a:alphaModFix/>
            </a:blip>
            <a:stretch>
              <a:fillRect b="0" l="0" r="0" t="0"/>
            </a:stretch>
          </a:blipFill>
          <a:ln>
            <a:noFill/>
          </a:ln>
        </p:spPr>
      </p:sp>
      <p:sp>
        <p:nvSpPr>
          <p:cNvPr id="343" name="Google Shape;343;p26"/>
          <p:cNvSpPr/>
          <p:nvPr/>
        </p:nvSpPr>
        <p:spPr>
          <a:xfrm>
            <a:off x="9727802" y="0"/>
            <a:ext cx="9551425" cy="10764926"/>
          </a:xfrm>
          <a:custGeom>
            <a:rect b="b" l="l" r="r" t="t"/>
            <a:pathLst>
              <a:path extrusionOk="0" h="10764926" w="9551425">
                <a:moveTo>
                  <a:pt x="0" y="0"/>
                </a:moveTo>
                <a:lnTo>
                  <a:pt x="9551425" y="0"/>
                </a:lnTo>
                <a:lnTo>
                  <a:pt x="9551425" y="10764926"/>
                </a:lnTo>
                <a:lnTo>
                  <a:pt x="0" y="10764926"/>
                </a:lnTo>
                <a:lnTo>
                  <a:pt x="0" y="0"/>
                </a:lnTo>
                <a:close/>
              </a:path>
            </a:pathLst>
          </a:custGeom>
          <a:blipFill rotWithShape="1">
            <a:blip r:embed="rId4">
              <a:alphaModFix/>
            </a:blip>
            <a:stretch>
              <a:fillRect b="0" l="0" r="0" t="0"/>
            </a:stretch>
          </a:blipFill>
          <a:ln>
            <a:noFill/>
          </a:ln>
        </p:spPr>
      </p:sp>
      <p:sp>
        <p:nvSpPr>
          <p:cNvPr id="344" name="Google Shape;344;p26"/>
          <p:cNvSpPr txBox="1"/>
          <p:nvPr/>
        </p:nvSpPr>
        <p:spPr>
          <a:xfrm>
            <a:off x="11653783" y="3657600"/>
            <a:ext cx="5605517" cy="20891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survive without, manage without someone</a:t>
            </a:r>
            <a:endParaRPr/>
          </a:p>
        </p:txBody>
      </p:sp>
      <p:sp>
        <p:nvSpPr>
          <p:cNvPr id="345" name="Google Shape;345;p26"/>
          <p:cNvSpPr txBox="1"/>
          <p:nvPr/>
        </p:nvSpPr>
        <p:spPr>
          <a:xfrm>
            <a:off x="1487277" y="7534275"/>
            <a:ext cx="6792170"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Norman is going through hard times at the moment.</a:t>
            </a:r>
            <a:endParaRPr/>
          </a:p>
        </p:txBody>
      </p:sp>
      <p:sp>
        <p:nvSpPr>
          <p:cNvPr id="346" name="Google Shape;346;p26"/>
          <p:cNvSpPr txBox="1"/>
          <p:nvPr/>
        </p:nvSpPr>
        <p:spPr>
          <a:xfrm>
            <a:off x="4582761" y="933450"/>
            <a:ext cx="3096983" cy="1739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000000"/>
                </a:solidFill>
                <a:latin typeface="Arial"/>
                <a:ea typeface="Arial"/>
                <a:cs typeface="Arial"/>
                <a:sym typeface="Arial"/>
              </a:rPr>
              <a:t>go through</a:t>
            </a:r>
            <a:endParaRPr/>
          </a:p>
        </p:txBody>
      </p:sp>
      <p:sp>
        <p:nvSpPr>
          <p:cNvPr id="347" name="Google Shape;347;p26"/>
          <p:cNvSpPr txBox="1"/>
          <p:nvPr/>
        </p:nvSpPr>
        <p:spPr>
          <a:xfrm>
            <a:off x="3303174" y="4413250"/>
            <a:ext cx="4011343"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suffer, experience</a:t>
            </a:r>
            <a:endParaRPr/>
          </a:p>
        </p:txBody>
      </p:sp>
      <p:sp>
        <p:nvSpPr>
          <p:cNvPr id="348" name="Google Shape;348;p26"/>
          <p:cNvSpPr txBox="1"/>
          <p:nvPr/>
        </p:nvSpPr>
        <p:spPr>
          <a:xfrm>
            <a:off x="14231816" y="933450"/>
            <a:ext cx="1816001" cy="8540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000000"/>
                </a:solidFill>
                <a:latin typeface="Arial"/>
                <a:ea typeface="Arial"/>
                <a:cs typeface="Arial"/>
                <a:sym typeface="Arial"/>
              </a:rPr>
              <a:t>get by</a:t>
            </a:r>
            <a:endParaRPr/>
          </a:p>
        </p:txBody>
      </p:sp>
      <p:sp>
        <p:nvSpPr>
          <p:cNvPr id="349" name="Google Shape;349;p26"/>
          <p:cNvSpPr txBox="1"/>
          <p:nvPr/>
        </p:nvSpPr>
        <p:spPr>
          <a:xfrm>
            <a:off x="11420921" y="7534275"/>
            <a:ext cx="4626895"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He has to get by without her.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EE2"/>
        </a:solidFill>
      </p:bgPr>
    </p:bg>
    <p:spTree>
      <p:nvGrpSpPr>
        <p:cNvPr id="353" name="Shape 353"/>
        <p:cNvGrpSpPr/>
        <p:nvPr/>
      </p:nvGrpSpPr>
      <p:grpSpPr>
        <a:xfrm>
          <a:off x="0" y="0"/>
          <a:ext cx="0" cy="0"/>
          <a:chOff x="0" y="0"/>
          <a:chExt cx="0" cy="0"/>
        </a:xfrm>
      </p:grpSpPr>
      <p:grpSp>
        <p:nvGrpSpPr>
          <p:cNvPr id="354" name="Google Shape;354;p27"/>
          <p:cNvGrpSpPr/>
          <p:nvPr/>
        </p:nvGrpSpPr>
        <p:grpSpPr>
          <a:xfrm>
            <a:off x="0" y="-144661"/>
            <a:ext cx="18288000" cy="3090450"/>
            <a:chOff x="0" y="-38100"/>
            <a:chExt cx="4816593" cy="813946"/>
          </a:xfrm>
        </p:grpSpPr>
        <p:sp>
          <p:nvSpPr>
            <p:cNvPr id="355" name="Google Shape;355;p27"/>
            <p:cNvSpPr/>
            <p:nvPr/>
          </p:nvSpPr>
          <p:spPr>
            <a:xfrm>
              <a:off x="0" y="0"/>
              <a:ext cx="4816592" cy="775846"/>
            </a:xfrm>
            <a:custGeom>
              <a:rect b="b" l="l" r="r" t="t"/>
              <a:pathLst>
                <a:path extrusionOk="0" h="775846" w="4816592">
                  <a:moveTo>
                    <a:pt x="21590" y="0"/>
                  </a:moveTo>
                  <a:lnTo>
                    <a:pt x="4795002" y="0"/>
                  </a:lnTo>
                  <a:cubicBezTo>
                    <a:pt x="4800728" y="0"/>
                    <a:pt x="4806220" y="2275"/>
                    <a:pt x="4810269" y="6324"/>
                  </a:cubicBezTo>
                  <a:cubicBezTo>
                    <a:pt x="4814318" y="10372"/>
                    <a:pt x="4816592" y="15864"/>
                    <a:pt x="4816592" y="21590"/>
                  </a:cubicBezTo>
                  <a:lnTo>
                    <a:pt x="4816592" y="754256"/>
                  </a:lnTo>
                  <a:cubicBezTo>
                    <a:pt x="4816592" y="766179"/>
                    <a:pt x="4806926" y="775846"/>
                    <a:pt x="4795002" y="775846"/>
                  </a:cubicBezTo>
                  <a:lnTo>
                    <a:pt x="21590" y="775846"/>
                  </a:lnTo>
                  <a:cubicBezTo>
                    <a:pt x="9666" y="775846"/>
                    <a:pt x="0" y="766179"/>
                    <a:pt x="0" y="754256"/>
                  </a:cubicBezTo>
                  <a:lnTo>
                    <a:pt x="0" y="21590"/>
                  </a:lnTo>
                  <a:cubicBezTo>
                    <a:pt x="0" y="9666"/>
                    <a:pt x="9666" y="0"/>
                    <a:pt x="21590" y="0"/>
                  </a:cubicBezTo>
                  <a:close/>
                </a:path>
              </a:pathLst>
            </a:custGeom>
            <a:solidFill>
              <a:srgbClr val="FFFFFF">
                <a:alpha val="4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txBox="1"/>
            <p:nvPr/>
          </p:nvSpPr>
          <p:spPr>
            <a:xfrm>
              <a:off x="0" y="-38100"/>
              <a:ext cx="4816593" cy="81394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7" name="Google Shape;357;p27"/>
          <p:cNvSpPr/>
          <p:nvPr/>
        </p:nvSpPr>
        <p:spPr>
          <a:xfrm>
            <a:off x="714624" y="5264372"/>
            <a:ext cx="7763613" cy="3993928"/>
          </a:xfrm>
          <a:custGeom>
            <a:rect b="b" l="l" r="r" t="t"/>
            <a:pathLst>
              <a:path extrusionOk="0" h="3993928" w="7763613">
                <a:moveTo>
                  <a:pt x="0" y="0"/>
                </a:moveTo>
                <a:lnTo>
                  <a:pt x="7763614" y="0"/>
                </a:lnTo>
                <a:lnTo>
                  <a:pt x="7763614" y="3993928"/>
                </a:lnTo>
                <a:lnTo>
                  <a:pt x="0" y="3993928"/>
                </a:lnTo>
                <a:lnTo>
                  <a:pt x="0" y="0"/>
                </a:lnTo>
                <a:close/>
              </a:path>
            </a:pathLst>
          </a:custGeom>
          <a:blipFill rotWithShape="1">
            <a:blip r:embed="rId3">
              <a:alphaModFix/>
            </a:blip>
            <a:stretch>
              <a:fillRect b="0" l="0" r="0" t="0"/>
            </a:stretch>
          </a:blipFill>
          <a:ln>
            <a:noFill/>
          </a:ln>
        </p:spPr>
      </p:sp>
      <p:sp>
        <p:nvSpPr>
          <p:cNvPr id="358" name="Google Shape;358;p27"/>
          <p:cNvSpPr txBox="1"/>
          <p:nvPr/>
        </p:nvSpPr>
        <p:spPr>
          <a:xfrm>
            <a:off x="704018" y="413409"/>
            <a:ext cx="16966358" cy="2089150"/>
          </a:xfrm>
          <a:prstGeom prst="rect">
            <a:avLst/>
          </a:prstGeom>
          <a:noFill/>
          <a:ln>
            <a:noFill/>
          </a:ln>
        </p:spPr>
        <p:txBody>
          <a:bodyPr anchorCtr="0" anchor="t" bIns="0" lIns="0" spcFirstLastPara="1" rIns="0" wrap="square" tIns="0">
            <a:spAutoFit/>
          </a:bodyPr>
          <a:lstStyle/>
          <a:p>
            <a:pPr indent="0" lvl="0" marL="0" marR="0" rtl="0" algn="just">
              <a:lnSpc>
                <a:spcPct val="140010"/>
              </a:lnSpc>
              <a:spcBef>
                <a:spcPts val="0"/>
              </a:spcBef>
              <a:spcAft>
                <a:spcPts val="0"/>
              </a:spcAft>
              <a:buNone/>
            </a:pPr>
            <a:r>
              <a:rPr b="1" i="0" lang="en-US" sz="3999" u="none" cap="none" strike="noStrike">
                <a:solidFill>
                  <a:srgbClr val="FFB57D"/>
                </a:solidFill>
                <a:latin typeface="Ultra"/>
                <a:ea typeface="Ultra"/>
                <a:cs typeface="Ultra"/>
                <a:sym typeface="Ultra"/>
              </a:rPr>
              <a:t>Many phrasal verbs also have a regular verb with the same meaning. However, these regular verbs often sound quite formal and are usually used in formal written communication.</a:t>
            </a:r>
            <a:endParaRPr/>
          </a:p>
        </p:txBody>
      </p:sp>
      <p:sp>
        <p:nvSpPr>
          <p:cNvPr id="359" name="Google Shape;359;p27"/>
          <p:cNvSpPr txBox="1"/>
          <p:nvPr/>
        </p:nvSpPr>
        <p:spPr>
          <a:xfrm>
            <a:off x="7255691" y="3462833"/>
            <a:ext cx="3217366" cy="8540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B73D2B"/>
                </a:solidFill>
                <a:latin typeface="Arial"/>
                <a:ea typeface="Arial"/>
                <a:cs typeface="Arial"/>
                <a:sym typeface="Arial"/>
              </a:rPr>
              <a:t>COMPARE</a:t>
            </a:r>
            <a:endParaRPr/>
          </a:p>
        </p:txBody>
      </p:sp>
      <p:sp>
        <p:nvSpPr>
          <p:cNvPr id="360" name="Google Shape;360;p27"/>
          <p:cNvSpPr txBox="1"/>
          <p:nvPr/>
        </p:nvSpPr>
        <p:spPr>
          <a:xfrm>
            <a:off x="1028700" y="6373932"/>
            <a:ext cx="7135462"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His girlfriend broke up with him last week.</a:t>
            </a:r>
            <a:endParaRPr/>
          </a:p>
        </p:txBody>
      </p:sp>
      <p:sp>
        <p:nvSpPr>
          <p:cNvPr id="361" name="Google Shape;361;p27"/>
          <p:cNvSpPr txBox="1"/>
          <p:nvPr/>
        </p:nvSpPr>
        <p:spPr>
          <a:xfrm>
            <a:off x="9144000" y="6373932"/>
            <a:ext cx="8871528"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His girlfriend ended their relationship last week.</a:t>
            </a:r>
            <a:endParaRPr/>
          </a:p>
        </p:txBody>
      </p:sp>
      <p:sp>
        <p:nvSpPr>
          <p:cNvPr id="362" name="Google Shape;362;p27"/>
          <p:cNvSpPr/>
          <p:nvPr/>
        </p:nvSpPr>
        <p:spPr>
          <a:xfrm>
            <a:off x="9697957" y="5374183"/>
            <a:ext cx="7763613" cy="3993928"/>
          </a:xfrm>
          <a:custGeom>
            <a:rect b="b" l="l" r="r" t="t"/>
            <a:pathLst>
              <a:path extrusionOk="0" h="3993928" w="7763613">
                <a:moveTo>
                  <a:pt x="0" y="0"/>
                </a:moveTo>
                <a:lnTo>
                  <a:pt x="7763614" y="0"/>
                </a:lnTo>
                <a:lnTo>
                  <a:pt x="7763614" y="3993927"/>
                </a:lnTo>
                <a:lnTo>
                  <a:pt x="0" y="3993927"/>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EE2"/>
        </a:solidFill>
      </p:bgPr>
    </p:bg>
    <p:spTree>
      <p:nvGrpSpPr>
        <p:cNvPr id="366" name="Shape 366"/>
        <p:cNvGrpSpPr/>
        <p:nvPr/>
      </p:nvGrpSpPr>
      <p:grpSpPr>
        <a:xfrm>
          <a:off x="0" y="0"/>
          <a:ext cx="0" cy="0"/>
          <a:chOff x="0" y="0"/>
          <a:chExt cx="0" cy="0"/>
        </a:xfrm>
      </p:grpSpPr>
      <p:sp>
        <p:nvSpPr>
          <p:cNvPr id="367" name="Google Shape;367;p28"/>
          <p:cNvSpPr/>
          <p:nvPr/>
        </p:nvSpPr>
        <p:spPr>
          <a:xfrm rot="-5400000">
            <a:off x="5611156" y="4892531"/>
            <a:ext cx="7206469" cy="1192343"/>
          </a:xfrm>
          <a:custGeom>
            <a:rect b="b" l="l" r="r" t="t"/>
            <a:pathLst>
              <a:path extrusionOk="0" h="1192343" w="7206469">
                <a:moveTo>
                  <a:pt x="0" y="0"/>
                </a:moveTo>
                <a:lnTo>
                  <a:pt x="7206469" y="0"/>
                </a:lnTo>
                <a:lnTo>
                  <a:pt x="7206469" y="1192343"/>
                </a:lnTo>
                <a:lnTo>
                  <a:pt x="0" y="1192343"/>
                </a:lnTo>
                <a:lnTo>
                  <a:pt x="0" y="0"/>
                </a:lnTo>
                <a:close/>
              </a:path>
            </a:pathLst>
          </a:custGeom>
          <a:blipFill rotWithShape="1">
            <a:blip r:embed="rId3">
              <a:alphaModFix/>
            </a:blip>
            <a:stretch>
              <a:fillRect b="0" l="0" r="0" t="0"/>
            </a:stretch>
          </a:blipFill>
          <a:ln>
            <a:noFill/>
          </a:ln>
        </p:spPr>
      </p:sp>
      <p:sp>
        <p:nvSpPr>
          <p:cNvPr id="368" name="Google Shape;368;p28"/>
          <p:cNvSpPr/>
          <p:nvPr/>
        </p:nvSpPr>
        <p:spPr>
          <a:xfrm>
            <a:off x="8931732" y="0"/>
            <a:ext cx="9356268" cy="8488687"/>
          </a:xfrm>
          <a:custGeom>
            <a:rect b="b" l="l" r="r" t="t"/>
            <a:pathLst>
              <a:path extrusionOk="0" h="8488687" w="9356268">
                <a:moveTo>
                  <a:pt x="0" y="0"/>
                </a:moveTo>
                <a:lnTo>
                  <a:pt x="9356268" y="0"/>
                </a:lnTo>
                <a:lnTo>
                  <a:pt x="9356268" y="8488687"/>
                </a:lnTo>
                <a:lnTo>
                  <a:pt x="0" y="8488687"/>
                </a:lnTo>
                <a:lnTo>
                  <a:pt x="0" y="0"/>
                </a:lnTo>
                <a:close/>
              </a:path>
            </a:pathLst>
          </a:custGeom>
          <a:blipFill rotWithShape="1">
            <a:blip r:embed="rId4">
              <a:alphaModFix/>
            </a:blip>
            <a:stretch>
              <a:fillRect b="0" l="0" r="0" t="0"/>
            </a:stretch>
          </a:blipFill>
          <a:ln>
            <a:noFill/>
          </a:ln>
        </p:spPr>
      </p:sp>
      <p:sp>
        <p:nvSpPr>
          <p:cNvPr id="369" name="Google Shape;369;p28"/>
          <p:cNvSpPr/>
          <p:nvPr/>
        </p:nvSpPr>
        <p:spPr>
          <a:xfrm>
            <a:off x="0" y="1971265"/>
            <a:ext cx="9214391" cy="8315735"/>
          </a:xfrm>
          <a:custGeom>
            <a:rect b="b" l="l" r="r" t="t"/>
            <a:pathLst>
              <a:path extrusionOk="0" h="8315735" w="9214391">
                <a:moveTo>
                  <a:pt x="0" y="0"/>
                </a:moveTo>
                <a:lnTo>
                  <a:pt x="9214391" y="0"/>
                </a:lnTo>
                <a:lnTo>
                  <a:pt x="9214391" y="8315735"/>
                </a:lnTo>
                <a:lnTo>
                  <a:pt x="0" y="8315735"/>
                </a:lnTo>
                <a:lnTo>
                  <a:pt x="0" y="0"/>
                </a:lnTo>
                <a:close/>
              </a:path>
            </a:pathLst>
          </a:custGeom>
          <a:blipFill rotWithShape="1">
            <a:blip r:embed="rId5">
              <a:alphaModFix/>
            </a:blip>
            <a:stretch>
              <a:fillRect b="0" l="0" r="0" t="0"/>
            </a:stretch>
          </a:blipFill>
          <a:ln>
            <a:noFill/>
          </a:ln>
        </p:spPr>
      </p:sp>
      <p:sp>
        <p:nvSpPr>
          <p:cNvPr id="370" name="Google Shape;370;p28"/>
          <p:cNvSpPr/>
          <p:nvPr/>
        </p:nvSpPr>
        <p:spPr>
          <a:xfrm>
            <a:off x="-30450" y="738996"/>
            <a:ext cx="7315200" cy="2540369"/>
          </a:xfrm>
          <a:custGeom>
            <a:rect b="b" l="l" r="r" t="t"/>
            <a:pathLst>
              <a:path extrusionOk="0" h="2540369" w="7315200">
                <a:moveTo>
                  <a:pt x="0" y="0"/>
                </a:moveTo>
                <a:lnTo>
                  <a:pt x="7315200" y="0"/>
                </a:lnTo>
                <a:lnTo>
                  <a:pt x="7315200" y="2540370"/>
                </a:lnTo>
                <a:lnTo>
                  <a:pt x="0" y="2540370"/>
                </a:lnTo>
                <a:lnTo>
                  <a:pt x="0" y="0"/>
                </a:lnTo>
                <a:close/>
              </a:path>
            </a:pathLst>
          </a:custGeom>
          <a:blipFill rotWithShape="1">
            <a:blip r:embed="rId6">
              <a:alphaModFix/>
            </a:blip>
            <a:stretch>
              <a:fillRect b="0" l="0" r="0" t="0"/>
            </a:stretch>
          </a:blipFill>
          <a:ln>
            <a:noFill/>
          </a:ln>
        </p:spPr>
      </p:sp>
      <p:sp>
        <p:nvSpPr>
          <p:cNvPr id="371" name="Google Shape;371;p28"/>
          <p:cNvSpPr txBox="1"/>
          <p:nvPr/>
        </p:nvSpPr>
        <p:spPr>
          <a:xfrm>
            <a:off x="572166" y="1895065"/>
            <a:ext cx="6109968"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He always thought they got on well.</a:t>
            </a:r>
            <a:endParaRPr/>
          </a:p>
        </p:txBody>
      </p:sp>
      <p:sp>
        <p:nvSpPr>
          <p:cNvPr id="372" name="Google Shape;372;p28"/>
          <p:cNvSpPr/>
          <p:nvPr/>
        </p:nvSpPr>
        <p:spPr>
          <a:xfrm>
            <a:off x="9810562" y="385148"/>
            <a:ext cx="9134707" cy="3172235"/>
          </a:xfrm>
          <a:custGeom>
            <a:rect b="b" l="l" r="r" t="t"/>
            <a:pathLst>
              <a:path extrusionOk="0" h="3172235" w="9134707">
                <a:moveTo>
                  <a:pt x="0" y="0"/>
                </a:moveTo>
                <a:lnTo>
                  <a:pt x="9134707" y="0"/>
                </a:lnTo>
                <a:lnTo>
                  <a:pt x="9134707" y="3172235"/>
                </a:lnTo>
                <a:lnTo>
                  <a:pt x="0" y="3172235"/>
                </a:lnTo>
                <a:lnTo>
                  <a:pt x="0" y="0"/>
                </a:lnTo>
                <a:close/>
              </a:path>
            </a:pathLst>
          </a:custGeom>
          <a:blipFill rotWithShape="1">
            <a:blip r:embed="rId6">
              <a:alphaModFix/>
            </a:blip>
            <a:stretch>
              <a:fillRect b="0" l="0" r="0" t="0"/>
            </a:stretch>
          </a:blipFill>
          <a:ln>
            <a:noFill/>
          </a:ln>
        </p:spPr>
      </p:sp>
      <p:sp>
        <p:nvSpPr>
          <p:cNvPr id="373" name="Google Shape;373;p28"/>
          <p:cNvSpPr txBox="1"/>
          <p:nvPr/>
        </p:nvSpPr>
        <p:spPr>
          <a:xfrm>
            <a:off x="10422296" y="1895065"/>
            <a:ext cx="7633961"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He always thought they were on good terms. </a:t>
            </a:r>
            <a:endParaRPr/>
          </a:p>
        </p:txBody>
      </p:sp>
      <p:sp>
        <p:nvSpPr>
          <p:cNvPr id="374" name="Google Shape;374;p28"/>
          <p:cNvSpPr/>
          <p:nvPr/>
        </p:nvSpPr>
        <p:spPr>
          <a:xfrm>
            <a:off x="-30450" y="3911231"/>
            <a:ext cx="7315200" cy="2540369"/>
          </a:xfrm>
          <a:custGeom>
            <a:rect b="b" l="l" r="r" t="t"/>
            <a:pathLst>
              <a:path extrusionOk="0" h="2540369" w="7315200">
                <a:moveTo>
                  <a:pt x="0" y="0"/>
                </a:moveTo>
                <a:lnTo>
                  <a:pt x="7315200" y="0"/>
                </a:lnTo>
                <a:lnTo>
                  <a:pt x="7315200" y="2540369"/>
                </a:lnTo>
                <a:lnTo>
                  <a:pt x="0" y="2540369"/>
                </a:lnTo>
                <a:lnTo>
                  <a:pt x="0" y="0"/>
                </a:lnTo>
                <a:close/>
              </a:path>
            </a:pathLst>
          </a:custGeom>
          <a:blipFill rotWithShape="1">
            <a:blip r:embed="rId6">
              <a:alphaModFix/>
            </a:blip>
            <a:stretch>
              <a:fillRect b="0" l="0" r="0" t="0"/>
            </a:stretch>
          </a:blipFill>
          <a:ln>
            <a:noFill/>
          </a:ln>
        </p:spPr>
      </p:sp>
      <p:sp>
        <p:nvSpPr>
          <p:cNvPr id="375" name="Google Shape;375;p28"/>
          <p:cNvSpPr txBox="1"/>
          <p:nvPr/>
        </p:nvSpPr>
        <p:spPr>
          <a:xfrm>
            <a:off x="415458" y="5067300"/>
            <a:ext cx="6423383"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Well, somehow he has to put up with the situation.</a:t>
            </a:r>
            <a:endParaRPr/>
          </a:p>
        </p:txBody>
      </p:sp>
      <p:sp>
        <p:nvSpPr>
          <p:cNvPr id="376" name="Google Shape;376;p28"/>
          <p:cNvSpPr/>
          <p:nvPr/>
        </p:nvSpPr>
        <p:spPr>
          <a:xfrm>
            <a:off x="10752683" y="3902585"/>
            <a:ext cx="9134707" cy="3172235"/>
          </a:xfrm>
          <a:custGeom>
            <a:rect b="b" l="l" r="r" t="t"/>
            <a:pathLst>
              <a:path extrusionOk="0" h="3172235" w="9134707">
                <a:moveTo>
                  <a:pt x="0" y="0"/>
                </a:moveTo>
                <a:lnTo>
                  <a:pt x="9134707" y="0"/>
                </a:lnTo>
                <a:lnTo>
                  <a:pt x="9134707" y="3172234"/>
                </a:lnTo>
                <a:lnTo>
                  <a:pt x="0" y="3172234"/>
                </a:lnTo>
                <a:lnTo>
                  <a:pt x="0" y="0"/>
                </a:lnTo>
                <a:close/>
              </a:path>
            </a:pathLst>
          </a:custGeom>
          <a:blipFill rotWithShape="1">
            <a:blip r:embed="rId6">
              <a:alphaModFix/>
            </a:blip>
            <a:stretch>
              <a:fillRect b="0" l="0" r="0" t="0"/>
            </a:stretch>
          </a:blipFill>
          <a:ln>
            <a:noFill/>
          </a:ln>
        </p:spPr>
      </p:sp>
      <p:sp>
        <p:nvSpPr>
          <p:cNvPr id="377" name="Google Shape;377;p28"/>
          <p:cNvSpPr txBox="1"/>
          <p:nvPr/>
        </p:nvSpPr>
        <p:spPr>
          <a:xfrm>
            <a:off x="12270002" y="5067300"/>
            <a:ext cx="5512334"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Well, somehow he has to accept the situation.</a:t>
            </a:r>
            <a:endParaRPr/>
          </a:p>
        </p:txBody>
      </p:sp>
      <p:sp>
        <p:nvSpPr>
          <p:cNvPr id="378" name="Google Shape;378;p28"/>
          <p:cNvSpPr/>
          <p:nvPr/>
        </p:nvSpPr>
        <p:spPr>
          <a:xfrm>
            <a:off x="-30450" y="7083465"/>
            <a:ext cx="7315200" cy="2540369"/>
          </a:xfrm>
          <a:custGeom>
            <a:rect b="b" l="l" r="r" t="t"/>
            <a:pathLst>
              <a:path extrusionOk="0" h="2540369" w="7315200">
                <a:moveTo>
                  <a:pt x="0" y="0"/>
                </a:moveTo>
                <a:lnTo>
                  <a:pt x="7315200" y="0"/>
                </a:lnTo>
                <a:lnTo>
                  <a:pt x="7315200" y="2540370"/>
                </a:lnTo>
                <a:lnTo>
                  <a:pt x="0" y="2540370"/>
                </a:lnTo>
                <a:lnTo>
                  <a:pt x="0" y="0"/>
                </a:lnTo>
                <a:close/>
              </a:path>
            </a:pathLst>
          </a:custGeom>
          <a:blipFill rotWithShape="1">
            <a:blip r:embed="rId6">
              <a:alphaModFix/>
            </a:blip>
            <a:stretch>
              <a:fillRect b="0" l="0" r="0" t="0"/>
            </a:stretch>
          </a:blipFill>
          <a:ln>
            <a:noFill/>
          </a:ln>
        </p:spPr>
      </p:sp>
      <p:sp>
        <p:nvSpPr>
          <p:cNvPr id="379" name="Google Shape;379;p28"/>
          <p:cNvSpPr txBox="1"/>
          <p:nvPr/>
        </p:nvSpPr>
        <p:spPr>
          <a:xfrm>
            <a:off x="1017910" y="8412487"/>
            <a:ext cx="303654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Life goes on. </a:t>
            </a:r>
            <a:endParaRPr/>
          </a:p>
        </p:txBody>
      </p:sp>
      <p:sp>
        <p:nvSpPr>
          <p:cNvPr id="380" name="Google Shape;380;p28"/>
          <p:cNvSpPr/>
          <p:nvPr/>
        </p:nvSpPr>
        <p:spPr>
          <a:xfrm>
            <a:off x="11694804" y="7420021"/>
            <a:ext cx="9134707" cy="3172235"/>
          </a:xfrm>
          <a:custGeom>
            <a:rect b="b" l="l" r="r" t="t"/>
            <a:pathLst>
              <a:path extrusionOk="0" h="3172235" w="9134707">
                <a:moveTo>
                  <a:pt x="0" y="0"/>
                </a:moveTo>
                <a:lnTo>
                  <a:pt x="9134707" y="0"/>
                </a:lnTo>
                <a:lnTo>
                  <a:pt x="9134707" y="3172235"/>
                </a:lnTo>
                <a:lnTo>
                  <a:pt x="0" y="3172235"/>
                </a:lnTo>
                <a:lnTo>
                  <a:pt x="0" y="0"/>
                </a:lnTo>
                <a:close/>
              </a:path>
            </a:pathLst>
          </a:custGeom>
          <a:blipFill rotWithShape="1">
            <a:blip r:embed="rId6">
              <a:alphaModFix/>
            </a:blip>
            <a:stretch>
              <a:fillRect b="0" l="0" r="0" t="0"/>
            </a:stretch>
          </a:blipFill>
          <a:ln>
            <a:noFill/>
          </a:ln>
        </p:spPr>
      </p:sp>
      <p:sp>
        <p:nvSpPr>
          <p:cNvPr id="381" name="Google Shape;381;p28"/>
          <p:cNvSpPr txBox="1"/>
          <p:nvPr/>
        </p:nvSpPr>
        <p:spPr>
          <a:xfrm>
            <a:off x="13271486" y="8578850"/>
            <a:ext cx="3509367"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Life continues.</a:t>
            </a:r>
            <a:endParaRPr/>
          </a:p>
        </p:txBody>
      </p:sp>
      <p:sp>
        <p:nvSpPr>
          <p:cNvPr id="382" name="Google Shape;382;p28"/>
          <p:cNvSpPr txBox="1"/>
          <p:nvPr/>
        </p:nvSpPr>
        <p:spPr>
          <a:xfrm>
            <a:off x="7535317" y="289898"/>
            <a:ext cx="3217366" cy="8540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B73D2B"/>
                </a:solidFill>
                <a:latin typeface="Arial"/>
                <a:ea typeface="Arial"/>
                <a:cs typeface="Arial"/>
                <a:sym typeface="Arial"/>
              </a:rPr>
              <a:t>COMPARE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EE2"/>
        </a:solidFill>
      </p:bgPr>
    </p:bg>
    <p:spTree>
      <p:nvGrpSpPr>
        <p:cNvPr id="386" name="Shape 386"/>
        <p:cNvGrpSpPr/>
        <p:nvPr/>
      </p:nvGrpSpPr>
      <p:grpSpPr>
        <a:xfrm>
          <a:off x="0" y="0"/>
          <a:ext cx="0" cy="0"/>
          <a:chOff x="0" y="0"/>
          <a:chExt cx="0" cy="0"/>
        </a:xfrm>
      </p:grpSpPr>
      <p:sp>
        <p:nvSpPr>
          <p:cNvPr id="387" name="Google Shape;387;p29"/>
          <p:cNvSpPr/>
          <p:nvPr/>
        </p:nvSpPr>
        <p:spPr>
          <a:xfrm>
            <a:off x="1028700" y="345278"/>
            <a:ext cx="16417452" cy="1970094"/>
          </a:xfrm>
          <a:custGeom>
            <a:rect b="b" l="l" r="r" t="t"/>
            <a:pathLst>
              <a:path extrusionOk="0" h="1970094" w="16417452">
                <a:moveTo>
                  <a:pt x="0" y="0"/>
                </a:moveTo>
                <a:lnTo>
                  <a:pt x="16417452" y="0"/>
                </a:lnTo>
                <a:lnTo>
                  <a:pt x="16417452" y="1970094"/>
                </a:lnTo>
                <a:lnTo>
                  <a:pt x="0" y="1970094"/>
                </a:lnTo>
                <a:lnTo>
                  <a:pt x="0" y="0"/>
                </a:lnTo>
                <a:close/>
              </a:path>
            </a:pathLst>
          </a:custGeom>
          <a:blipFill rotWithShape="1">
            <a:blip r:embed="rId3">
              <a:alphaModFix/>
            </a:blip>
            <a:stretch>
              <a:fillRect b="0" l="0" r="0" t="0"/>
            </a:stretch>
          </a:blipFill>
          <a:ln>
            <a:noFill/>
          </a:ln>
        </p:spPr>
      </p:sp>
      <p:sp>
        <p:nvSpPr>
          <p:cNvPr id="388" name="Google Shape;388;p29"/>
          <p:cNvSpPr/>
          <p:nvPr/>
        </p:nvSpPr>
        <p:spPr>
          <a:xfrm>
            <a:off x="1032429" y="4489450"/>
            <a:ext cx="6596313" cy="4689379"/>
          </a:xfrm>
          <a:custGeom>
            <a:rect b="b" l="l" r="r" t="t"/>
            <a:pathLst>
              <a:path extrusionOk="0" h="4689379" w="6596313">
                <a:moveTo>
                  <a:pt x="0" y="0"/>
                </a:moveTo>
                <a:lnTo>
                  <a:pt x="6596314" y="0"/>
                </a:lnTo>
                <a:lnTo>
                  <a:pt x="6596314" y="4689379"/>
                </a:lnTo>
                <a:lnTo>
                  <a:pt x="0" y="4689379"/>
                </a:lnTo>
                <a:lnTo>
                  <a:pt x="0" y="0"/>
                </a:lnTo>
                <a:close/>
              </a:path>
            </a:pathLst>
          </a:custGeom>
          <a:blipFill rotWithShape="1">
            <a:blip r:embed="rId4">
              <a:alphaModFix/>
            </a:blip>
            <a:stretch>
              <a:fillRect b="0" l="0" r="0" t="0"/>
            </a:stretch>
          </a:blipFill>
          <a:ln>
            <a:noFill/>
          </a:ln>
        </p:spPr>
      </p:sp>
      <p:sp>
        <p:nvSpPr>
          <p:cNvPr id="389" name="Google Shape;389;p29"/>
          <p:cNvSpPr txBox="1"/>
          <p:nvPr/>
        </p:nvSpPr>
        <p:spPr>
          <a:xfrm>
            <a:off x="1498031" y="952500"/>
            <a:ext cx="15761269"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Some phrasal verbs can be separated by an object and some can’t. </a:t>
            </a:r>
            <a:endParaRPr/>
          </a:p>
        </p:txBody>
      </p:sp>
      <p:sp>
        <p:nvSpPr>
          <p:cNvPr id="390" name="Google Shape;390;p29"/>
          <p:cNvSpPr txBox="1"/>
          <p:nvPr/>
        </p:nvSpPr>
        <p:spPr>
          <a:xfrm>
            <a:off x="7628743" y="2755183"/>
            <a:ext cx="3217366" cy="8540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5000" u="none" cap="none" strike="noStrike">
                <a:solidFill>
                  <a:srgbClr val="B73D2B"/>
                </a:solidFill>
                <a:latin typeface="Arial"/>
                <a:ea typeface="Arial"/>
                <a:cs typeface="Arial"/>
                <a:sym typeface="Arial"/>
              </a:rPr>
              <a:t>COMPARE</a:t>
            </a:r>
            <a:endParaRPr/>
          </a:p>
        </p:txBody>
      </p:sp>
      <p:sp>
        <p:nvSpPr>
          <p:cNvPr id="391" name="Google Shape;391;p29"/>
          <p:cNvSpPr txBox="1"/>
          <p:nvPr/>
        </p:nvSpPr>
        <p:spPr>
          <a:xfrm>
            <a:off x="1480916" y="5822950"/>
            <a:ext cx="5666184" cy="20891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He fell for his girlfriend.</a:t>
            </a:r>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OR</a:t>
            </a:r>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He fell for her.</a:t>
            </a:r>
            <a:endParaRPr/>
          </a:p>
        </p:txBody>
      </p:sp>
      <p:sp>
        <p:nvSpPr>
          <p:cNvPr id="392" name="Google Shape;392;p29"/>
          <p:cNvSpPr/>
          <p:nvPr/>
        </p:nvSpPr>
        <p:spPr>
          <a:xfrm>
            <a:off x="9539195" y="3846272"/>
            <a:ext cx="8521226" cy="6057817"/>
          </a:xfrm>
          <a:custGeom>
            <a:rect b="b" l="l" r="r" t="t"/>
            <a:pathLst>
              <a:path extrusionOk="0" h="6057817" w="8521226">
                <a:moveTo>
                  <a:pt x="0" y="0"/>
                </a:moveTo>
                <a:lnTo>
                  <a:pt x="8521226" y="0"/>
                </a:lnTo>
                <a:lnTo>
                  <a:pt x="8521226" y="6057817"/>
                </a:lnTo>
                <a:lnTo>
                  <a:pt x="0" y="6057817"/>
                </a:lnTo>
                <a:lnTo>
                  <a:pt x="0" y="0"/>
                </a:lnTo>
                <a:close/>
              </a:path>
            </a:pathLst>
          </a:custGeom>
          <a:blipFill rotWithShape="1">
            <a:blip r:embed="rId4">
              <a:alphaModFix/>
            </a:blip>
            <a:stretch>
              <a:fillRect b="0" l="0" r="0" t="0"/>
            </a:stretch>
          </a:blipFill>
          <a:ln>
            <a:noFill/>
          </a:ln>
        </p:spPr>
      </p:sp>
      <p:sp>
        <p:nvSpPr>
          <p:cNvPr id="393" name="Google Shape;393;p29"/>
          <p:cNvSpPr txBox="1"/>
          <p:nvPr/>
        </p:nvSpPr>
        <p:spPr>
          <a:xfrm>
            <a:off x="10272237" y="4413250"/>
            <a:ext cx="6767997" cy="49085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She threw his love letters away.</a:t>
            </a:r>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OR</a:t>
            </a:r>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She threw away his love</a:t>
            </a:r>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letters.</a:t>
            </a:r>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OR</a:t>
            </a:r>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She threw them away.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7C67"/>
        </a:solidFill>
      </p:bgPr>
    </p:bg>
    <p:spTree>
      <p:nvGrpSpPr>
        <p:cNvPr id="105" name="Shape 105"/>
        <p:cNvGrpSpPr/>
        <p:nvPr/>
      </p:nvGrpSpPr>
      <p:grpSpPr>
        <a:xfrm>
          <a:off x="0" y="0"/>
          <a:ext cx="0" cy="0"/>
          <a:chOff x="0" y="0"/>
          <a:chExt cx="0" cy="0"/>
        </a:xfrm>
      </p:grpSpPr>
      <p:sp>
        <p:nvSpPr>
          <p:cNvPr id="106" name="Google Shape;106;p3"/>
          <p:cNvSpPr/>
          <p:nvPr/>
        </p:nvSpPr>
        <p:spPr>
          <a:xfrm rot="-598490">
            <a:off x="16641893" y="8907577"/>
            <a:ext cx="1968440" cy="1790800"/>
          </a:xfrm>
          <a:custGeom>
            <a:rect b="b" l="l" r="r" t="t"/>
            <a:pathLst>
              <a:path extrusionOk="0" h="1790800" w="1968440">
                <a:moveTo>
                  <a:pt x="0" y="0"/>
                </a:moveTo>
                <a:lnTo>
                  <a:pt x="1968440" y="0"/>
                </a:lnTo>
                <a:lnTo>
                  <a:pt x="1968440" y="1790801"/>
                </a:lnTo>
                <a:lnTo>
                  <a:pt x="0" y="1790801"/>
                </a:lnTo>
                <a:lnTo>
                  <a:pt x="0" y="0"/>
                </a:lnTo>
                <a:close/>
              </a:path>
            </a:pathLst>
          </a:custGeom>
          <a:blipFill rotWithShape="1">
            <a:blip r:embed="rId3">
              <a:alphaModFix/>
            </a:blip>
            <a:stretch>
              <a:fillRect b="0" l="-101901" r="0" t="-94495"/>
            </a:stretch>
          </a:blipFill>
          <a:ln>
            <a:noFill/>
          </a:ln>
        </p:spPr>
      </p:sp>
      <p:grpSp>
        <p:nvGrpSpPr>
          <p:cNvPr id="107" name="Google Shape;107;p3"/>
          <p:cNvGrpSpPr/>
          <p:nvPr/>
        </p:nvGrpSpPr>
        <p:grpSpPr>
          <a:xfrm>
            <a:off x="2707946" y="2392778"/>
            <a:ext cx="13331174" cy="1809091"/>
            <a:chOff x="0" y="-38100"/>
            <a:chExt cx="3511091" cy="476468"/>
          </a:xfrm>
        </p:grpSpPr>
        <p:sp>
          <p:nvSpPr>
            <p:cNvPr id="108" name="Google Shape;108;p3"/>
            <p:cNvSpPr/>
            <p:nvPr/>
          </p:nvSpPr>
          <p:spPr>
            <a:xfrm>
              <a:off x="0" y="0"/>
              <a:ext cx="3511091" cy="438368"/>
            </a:xfrm>
            <a:custGeom>
              <a:rect b="b" l="l" r="r" t="t"/>
              <a:pathLst>
                <a:path extrusionOk="0" h="438368" w="3511091">
                  <a:moveTo>
                    <a:pt x="29618" y="0"/>
                  </a:moveTo>
                  <a:lnTo>
                    <a:pt x="3481474" y="0"/>
                  </a:lnTo>
                  <a:cubicBezTo>
                    <a:pt x="3489328" y="0"/>
                    <a:pt x="3496862" y="3120"/>
                    <a:pt x="3502416" y="8675"/>
                  </a:cubicBezTo>
                  <a:cubicBezTo>
                    <a:pt x="3507971" y="14229"/>
                    <a:pt x="3511091" y="21763"/>
                    <a:pt x="3511091" y="29618"/>
                  </a:cubicBezTo>
                  <a:lnTo>
                    <a:pt x="3511091" y="408751"/>
                  </a:lnTo>
                  <a:cubicBezTo>
                    <a:pt x="3511091" y="416606"/>
                    <a:pt x="3507971" y="424139"/>
                    <a:pt x="3502416" y="429693"/>
                  </a:cubicBezTo>
                  <a:cubicBezTo>
                    <a:pt x="3496862" y="435248"/>
                    <a:pt x="3489328" y="438368"/>
                    <a:pt x="3481474" y="438368"/>
                  </a:cubicBezTo>
                  <a:lnTo>
                    <a:pt x="29618" y="438368"/>
                  </a:lnTo>
                  <a:cubicBezTo>
                    <a:pt x="13260" y="438368"/>
                    <a:pt x="0" y="425108"/>
                    <a:pt x="0" y="408751"/>
                  </a:cubicBezTo>
                  <a:lnTo>
                    <a:pt x="0" y="29618"/>
                  </a:lnTo>
                  <a:cubicBezTo>
                    <a:pt x="0" y="13260"/>
                    <a:pt x="13260" y="0"/>
                    <a:pt x="29618" y="0"/>
                  </a:cubicBezTo>
                  <a:close/>
                </a:path>
              </a:pathLst>
            </a:custGeom>
            <a:solidFill>
              <a:srgbClr val="FFFF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txBox="1"/>
            <p:nvPr/>
          </p:nvSpPr>
          <p:spPr>
            <a:xfrm>
              <a:off x="0" y="-38100"/>
              <a:ext cx="3511091" cy="47646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0" name="Google Shape;110;p3"/>
          <p:cNvSpPr/>
          <p:nvPr/>
        </p:nvSpPr>
        <p:spPr>
          <a:xfrm rot="9051380">
            <a:off x="-143876" y="128076"/>
            <a:ext cx="1979925" cy="1801249"/>
          </a:xfrm>
          <a:custGeom>
            <a:rect b="b" l="l" r="r" t="t"/>
            <a:pathLst>
              <a:path extrusionOk="0" h="1801249" w="1979925">
                <a:moveTo>
                  <a:pt x="0" y="0"/>
                </a:moveTo>
                <a:lnTo>
                  <a:pt x="1979925" y="0"/>
                </a:lnTo>
                <a:lnTo>
                  <a:pt x="1979925" y="1801248"/>
                </a:lnTo>
                <a:lnTo>
                  <a:pt x="0" y="1801248"/>
                </a:lnTo>
                <a:lnTo>
                  <a:pt x="0" y="0"/>
                </a:lnTo>
                <a:close/>
              </a:path>
            </a:pathLst>
          </a:custGeom>
          <a:blipFill rotWithShape="1">
            <a:blip r:embed="rId3">
              <a:alphaModFix/>
            </a:blip>
            <a:stretch>
              <a:fillRect b="0" l="-101901" r="0" t="-94495"/>
            </a:stretch>
          </a:blipFill>
          <a:ln>
            <a:noFill/>
          </a:ln>
        </p:spPr>
      </p:sp>
      <p:sp>
        <p:nvSpPr>
          <p:cNvPr id="111" name="Google Shape;111;p3"/>
          <p:cNvSpPr/>
          <p:nvPr/>
        </p:nvSpPr>
        <p:spPr>
          <a:xfrm rot="4904429">
            <a:off x="12298228" y="5085510"/>
            <a:ext cx="2886942" cy="1978867"/>
          </a:xfrm>
          <a:custGeom>
            <a:rect b="b" l="l" r="r" t="t"/>
            <a:pathLst>
              <a:path extrusionOk="0" h="1978867" w="2886942">
                <a:moveTo>
                  <a:pt x="0" y="0"/>
                </a:moveTo>
                <a:lnTo>
                  <a:pt x="2886942" y="0"/>
                </a:lnTo>
                <a:lnTo>
                  <a:pt x="2886942" y="1978867"/>
                </a:lnTo>
                <a:lnTo>
                  <a:pt x="0" y="1978867"/>
                </a:lnTo>
                <a:lnTo>
                  <a:pt x="0" y="0"/>
                </a:lnTo>
                <a:close/>
              </a:path>
            </a:pathLst>
          </a:custGeom>
          <a:blipFill rotWithShape="1">
            <a:blip r:embed="rId4">
              <a:alphaModFix/>
            </a:blip>
            <a:stretch>
              <a:fillRect b="0" l="0" r="0" t="0"/>
            </a:stretch>
          </a:blipFill>
          <a:ln>
            <a:noFill/>
          </a:ln>
        </p:spPr>
      </p:sp>
      <p:sp>
        <p:nvSpPr>
          <p:cNvPr id="112" name="Google Shape;112;p3"/>
          <p:cNvSpPr/>
          <p:nvPr/>
        </p:nvSpPr>
        <p:spPr>
          <a:xfrm rot="7589013">
            <a:off x="7998843" y="5185190"/>
            <a:ext cx="2886942" cy="1978867"/>
          </a:xfrm>
          <a:custGeom>
            <a:rect b="b" l="l" r="r" t="t"/>
            <a:pathLst>
              <a:path extrusionOk="0" h="1978867" w="2886942">
                <a:moveTo>
                  <a:pt x="0" y="0"/>
                </a:moveTo>
                <a:lnTo>
                  <a:pt x="2886942" y="0"/>
                </a:lnTo>
                <a:lnTo>
                  <a:pt x="2886942" y="1978868"/>
                </a:lnTo>
                <a:lnTo>
                  <a:pt x="0" y="1978868"/>
                </a:lnTo>
                <a:lnTo>
                  <a:pt x="0" y="0"/>
                </a:lnTo>
                <a:close/>
              </a:path>
            </a:pathLst>
          </a:custGeom>
          <a:blipFill rotWithShape="1">
            <a:blip r:embed="rId4">
              <a:alphaModFix/>
            </a:blip>
            <a:stretch>
              <a:fillRect b="0" l="0" r="0" t="0"/>
            </a:stretch>
          </a:blipFill>
          <a:ln>
            <a:noFill/>
          </a:ln>
        </p:spPr>
      </p:sp>
      <p:sp>
        <p:nvSpPr>
          <p:cNvPr id="113" name="Google Shape;113;p3"/>
          <p:cNvSpPr/>
          <p:nvPr/>
        </p:nvSpPr>
        <p:spPr>
          <a:xfrm rot="9388629">
            <a:off x="3699458" y="5284871"/>
            <a:ext cx="2886942" cy="1978867"/>
          </a:xfrm>
          <a:custGeom>
            <a:rect b="b" l="l" r="r" t="t"/>
            <a:pathLst>
              <a:path extrusionOk="0" h="1978867" w="2886942">
                <a:moveTo>
                  <a:pt x="0" y="0"/>
                </a:moveTo>
                <a:lnTo>
                  <a:pt x="2886941" y="0"/>
                </a:lnTo>
                <a:lnTo>
                  <a:pt x="2886941" y="1978867"/>
                </a:lnTo>
                <a:lnTo>
                  <a:pt x="0" y="1978867"/>
                </a:lnTo>
                <a:lnTo>
                  <a:pt x="0" y="0"/>
                </a:lnTo>
                <a:close/>
              </a:path>
            </a:pathLst>
          </a:custGeom>
          <a:blipFill rotWithShape="1">
            <a:blip r:embed="rId4">
              <a:alphaModFix/>
            </a:blip>
            <a:stretch>
              <a:fillRect b="0" l="0" r="0" t="0"/>
            </a:stretch>
          </a:blipFill>
          <a:ln>
            <a:noFill/>
          </a:ln>
        </p:spPr>
      </p:sp>
      <p:grpSp>
        <p:nvGrpSpPr>
          <p:cNvPr id="114" name="Google Shape;114;p3"/>
          <p:cNvGrpSpPr/>
          <p:nvPr/>
        </p:nvGrpSpPr>
        <p:grpSpPr>
          <a:xfrm>
            <a:off x="2930236" y="1071563"/>
            <a:ext cx="12886593" cy="2930944"/>
            <a:chOff x="0" y="57150"/>
            <a:chExt cx="17182125" cy="3907926"/>
          </a:xfrm>
        </p:grpSpPr>
        <p:sp>
          <p:nvSpPr>
            <p:cNvPr id="115" name="Google Shape;115;p3"/>
            <p:cNvSpPr txBox="1"/>
            <p:nvPr/>
          </p:nvSpPr>
          <p:spPr>
            <a:xfrm>
              <a:off x="0" y="57150"/>
              <a:ext cx="17182125" cy="1266174"/>
            </a:xfrm>
            <a:prstGeom prst="rect">
              <a:avLst/>
            </a:prstGeom>
            <a:noFill/>
            <a:ln>
              <a:noFill/>
            </a:ln>
          </p:spPr>
          <p:txBody>
            <a:bodyPr anchorCtr="0" anchor="t" bIns="0" lIns="0" spcFirstLastPara="1" rIns="0" wrap="square" tIns="0">
              <a:spAutoFit/>
            </a:bodyPr>
            <a:lstStyle/>
            <a:p>
              <a:pPr indent="0" lvl="0" marL="0" marR="0" rtl="0" algn="ctr">
                <a:lnSpc>
                  <a:spcPct val="109987"/>
                </a:lnSpc>
                <a:spcBef>
                  <a:spcPts val="0"/>
                </a:spcBef>
                <a:spcAft>
                  <a:spcPts val="0"/>
                </a:spcAft>
                <a:buNone/>
              </a:pPr>
              <a:r>
                <a:rPr b="1" i="0" lang="en-US" sz="6568" u="none" cap="none" strike="noStrike">
                  <a:solidFill>
                    <a:srgbClr val="FFFFFF"/>
                  </a:solidFill>
                  <a:latin typeface="Ultra"/>
                  <a:ea typeface="Ultra"/>
                  <a:cs typeface="Ultra"/>
                  <a:sym typeface="Ultra"/>
                </a:rPr>
                <a:t>Contextual Vocabulary</a:t>
              </a:r>
              <a:endParaRPr/>
            </a:p>
          </p:txBody>
        </p:sp>
        <p:sp>
          <p:nvSpPr>
            <p:cNvPr id="116" name="Google Shape;116;p3"/>
            <p:cNvSpPr txBox="1"/>
            <p:nvPr/>
          </p:nvSpPr>
          <p:spPr>
            <a:xfrm>
              <a:off x="0" y="2197880"/>
              <a:ext cx="17182125" cy="1767196"/>
            </a:xfrm>
            <a:prstGeom prst="rect">
              <a:avLst/>
            </a:prstGeom>
            <a:noFill/>
            <a:ln>
              <a:noFill/>
            </a:ln>
          </p:spPr>
          <p:txBody>
            <a:bodyPr anchorCtr="0" anchor="t" bIns="0" lIns="0" spcFirstLastPara="1" rIns="0" wrap="square" tIns="0">
              <a:spAutoFit/>
            </a:bodyPr>
            <a:lstStyle/>
            <a:p>
              <a:pPr indent="0" lvl="0" marL="0" marR="0" rtl="0" algn="ctr">
                <a:lnSpc>
                  <a:spcPct val="129987"/>
                </a:lnSpc>
                <a:spcBef>
                  <a:spcPts val="0"/>
                </a:spcBef>
                <a:spcAft>
                  <a:spcPts val="0"/>
                </a:spcAft>
                <a:buNone/>
              </a:pPr>
              <a:r>
                <a:rPr b="0" i="0" lang="en-US" sz="4105" u="none" cap="none" strike="noStrike">
                  <a:solidFill>
                    <a:srgbClr val="FFFFFF"/>
                  </a:solidFill>
                  <a:latin typeface="Arial"/>
                  <a:ea typeface="Arial"/>
                  <a:cs typeface="Arial"/>
                  <a:sym typeface="Arial"/>
                </a:rPr>
                <a:t>the measured acquisition of meanings of the word from the paragraph by analysis of</a:t>
              </a:r>
              <a:endParaRPr/>
            </a:p>
          </p:txBody>
        </p:sp>
      </p:grpSp>
      <p:sp>
        <p:nvSpPr>
          <p:cNvPr id="117" name="Google Shape;117;p3"/>
          <p:cNvSpPr txBox="1"/>
          <p:nvPr/>
        </p:nvSpPr>
        <p:spPr>
          <a:xfrm>
            <a:off x="1804119" y="8071180"/>
            <a:ext cx="4037856"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Ultra"/>
                <a:ea typeface="Ultra"/>
                <a:cs typeface="Ultra"/>
                <a:sym typeface="Ultra"/>
              </a:rPr>
              <a:t>contextual signs</a:t>
            </a:r>
            <a:endParaRPr/>
          </a:p>
        </p:txBody>
      </p:sp>
      <p:sp>
        <p:nvSpPr>
          <p:cNvPr id="118" name="Google Shape;118;p3"/>
          <p:cNvSpPr txBox="1"/>
          <p:nvPr/>
        </p:nvSpPr>
        <p:spPr>
          <a:xfrm>
            <a:off x="6841245" y="8071180"/>
            <a:ext cx="5202138"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Ultra"/>
                <a:ea typeface="Ultra"/>
                <a:cs typeface="Ultra"/>
                <a:sym typeface="Ultra"/>
              </a:rPr>
              <a:t>previous information</a:t>
            </a:r>
            <a:endParaRPr/>
          </a:p>
        </p:txBody>
      </p:sp>
      <p:sp>
        <p:nvSpPr>
          <p:cNvPr id="119" name="Google Shape;119;p3"/>
          <p:cNvSpPr txBox="1"/>
          <p:nvPr/>
        </p:nvSpPr>
        <p:spPr>
          <a:xfrm>
            <a:off x="13042653" y="8071180"/>
            <a:ext cx="458346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Ultra"/>
                <a:ea typeface="Ultra"/>
                <a:cs typeface="Ultra"/>
                <a:sym typeface="Ultra"/>
              </a:rPr>
              <a:t>language concerns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EE2"/>
        </a:solidFill>
      </p:bgPr>
    </p:bg>
    <p:spTree>
      <p:nvGrpSpPr>
        <p:cNvPr id="397" name="Shape 397"/>
        <p:cNvGrpSpPr/>
        <p:nvPr/>
      </p:nvGrpSpPr>
      <p:grpSpPr>
        <a:xfrm>
          <a:off x="0" y="0"/>
          <a:ext cx="0" cy="0"/>
          <a:chOff x="0" y="0"/>
          <a:chExt cx="0" cy="0"/>
        </a:xfrm>
      </p:grpSpPr>
      <p:sp>
        <p:nvSpPr>
          <p:cNvPr id="398" name="Google Shape;398;p30"/>
          <p:cNvSpPr/>
          <p:nvPr/>
        </p:nvSpPr>
        <p:spPr>
          <a:xfrm>
            <a:off x="234730" y="3090682"/>
            <a:ext cx="8909270" cy="9554177"/>
          </a:xfrm>
          <a:custGeom>
            <a:rect b="b" l="l" r="r" t="t"/>
            <a:pathLst>
              <a:path extrusionOk="0" h="9554177" w="8909270">
                <a:moveTo>
                  <a:pt x="0" y="0"/>
                </a:moveTo>
                <a:lnTo>
                  <a:pt x="8909270" y="0"/>
                </a:lnTo>
                <a:lnTo>
                  <a:pt x="8909270" y="9554177"/>
                </a:lnTo>
                <a:lnTo>
                  <a:pt x="0" y="9554177"/>
                </a:lnTo>
                <a:lnTo>
                  <a:pt x="0" y="0"/>
                </a:lnTo>
                <a:close/>
              </a:path>
            </a:pathLst>
          </a:custGeom>
          <a:blipFill rotWithShape="1">
            <a:blip r:embed="rId3">
              <a:alphaModFix/>
            </a:blip>
            <a:stretch>
              <a:fillRect b="0" l="0" r="0" t="0"/>
            </a:stretch>
          </a:blipFill>
          <a:ln>
            <a:noFill/>
          </a:ln>
        </p:spPr>
      </p:sp>
      <p:sp>
        <p:nvSpPr>
          <p:cNvPr id="399" name="Google Shape;399;p30"/>
          <p:cNvSpPr/>
          <p:nvPr/>
        </p:nvSpPr>
        <p:spPr>
          <a:xfrm>
            <a:off x="477687" y="-159185"/>
            <a:ext cx="8666313" cy="6499735"/>
          </a:xfrm>
          <a:custGeom>
            <a:rect b="b" l="l" r="r" t="t"/>
            <a:pathLst>
              <a:path extrusionOk="0" h="6499735" w="8666313">
                <a:moveTo>
                  <a:pt x="0" y="0"/>
                </a:moveTo>
                <a:lnTo>
                  <a:pt x="8666313" y="0"/>
                </a:lnTo>
                <a:lnTo>
                  <a:pt x="8666313" y="6499735"/>
                </a:lnTo>
                <a:lnTo>
                  <a:pt x="0" y="6499735"/>
                </a:lnTo>
                <a:lnTo>
                  <a:pt x="0" y="0"/>
                </a:lnTo>
                <a:close/>
              </a:path>
            </a:pathLst>
          </a:custGeom>
          <a:blipFill rotWithShape="1">
            <a:blip r:embed="rId4">
              <a:alphaModFix/>
            </a:blip>
            <a:stretch>
              <a:fillRect b="0" l="0" r="0" t="0"/>
            </a:stretch>
          </a:blipFill>
          <a:ln>
            <a:noFill/>
          </a:ln>
        </p:spPr>
      </p:sp>
      <p:sp>
        <p:nvSpPr>
          <p:cNvPr id="400" name="Google Shape;400;p30"/>
          <p:cNvSpPr/>
          <p:nvPr/>
        </p:nvSpPr>
        <p:spPr>
          <a:xfrm>
            <a:off x="9144000" y="2651106"/>
            <a:ext cx="10983844" cy="4912774"/>
          </a:xfrm>
          <a:custGeom>
            <a:rect b="b" l="l" r="r" t="t"/>
            <a:pathLst>
              <a:path extrusionOk="0" h="4912774" w="10983844">
                <a:moveTo>
                  <a:pt x="0" y="0"/>
                </a:moveTo>
                <a:lnTo>
                  <a:pt x="10983844" y="0"/>
                </a:lnTo>
                <a:lnTo>
                  <a:pt x="10983844" y="4912774"/>
                </a:lnTo>
                <a:lnTo>
                  <a:pt x="0" y="4912774"/>
                </a:lnTo>
                <a:lnTo>
                  <a:pt x="0" y="0"/>
                </a:lnTo>
                <a:close/>
              </a:path>
            </a:pathLst>
          </a:custGeom>
          <a:blipFill rotWithShape="1">
            <a:blip r:embed="rId5">
              <a:alphaModFix/>
            </a:blip>
            <a:stretch>
              <a:fillRect b="0" l="0" r="0" t="0"/>
            </a:stretch>
          </a:blipFill>
          <a:ln>
            <a:noFill/>
          </a:ln>
        </p:spPr>
      </p:sp>
      <p:sp>
        <p:nvSpPr>
          <p:cNvPr id="401" name="Google Shape;401;p30"/>
          <p:cNvSpPr txBox="1"/>
          <p:nvPr/>
        </p:nvSpPr>
        <p:spPr>
          <a:xfrm>
            <a:off x="608712" y="2199422"/>
            <a:ext cx="7848584" cy="63182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Many phrasal verbs are separable which means that the object can come between the verb and the particle or after the particle.</a:t>
            </a:r>
            <a:endParaRPr/>
          </a:p>
          <a:p>
            <a:pPr indent="0" lvl="0" marL="0" marR="0" rtl="0" algn="ctr">
              <a:lnSpc>
                <a:spcPct val="140010"/>
              </a:lnSpc>
              <a:spcBef>
                <a:spcPts val="0"/>
              </a:spcBef>
              <a:spcAft>
                <a:spcPts val="0"/>
              </a:spcAft>
              <a:buNone/>
            </a:pPr>
            <a:r>
              <a:t/>
            </a:r>
            <a:endParaRPr b="0" i="0" sz="3999" u="none" cap="none" strike="noStrike">
              <a:solidFill>
                <a:srgbClr val="000000"/>
              </a:solidFill>
              <a:latin typeface="Arial"/>
              <a:ea typeface="Arial"/>
              <a:cs typeface="Arial"/>
              <a:sym typeface="Arial"/>
            </a:endParaRPr>
          </a:p>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However, when the object is a pronoun, it comes between the verb and the particle.</a:t>
            </a:r>
            <a:endParaRPr/>
          </a:p>
        </p:txBody>
      </p:sp>
      <p:sp>
        <p:nvSpPr>
          <p:cNvPr id="402" name="Google Shape;402;p30"/>
          <p:cNvSpPr txBox="1"/>
          <p:nvPr/>
        </p:nvSpPr>
        <p:spPr>
          <a:xfrm>
            <a:off x="10439416" y="3708400"/>
            <a:ext cx="7087694" cy="27940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Inseparable phrasal verbs cannot be separated which means the particle must come directly after the verb.</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406" name="Shape 406"/>
        <p:cNvGrpSpPr/>
        <p:nvPr/>
      </p:nvGrpSpPr>
      <p:grpSpPr>
        <a:xfrm>
          <a:off x="0" y="0"/>
          <a:ext cx="0" cy="0"/>
          <a:chOff x="0" y="0"/>
          <a:chExt cx="0" cy="0"/>
        </a:xfrm>
      </p:grpSpPr>
      <p:grpSp>
        <p:nvGrpSpPr>
          <p:cNvPr id="407" name="Google Shape;407;p31"/>
          <p:cNvGrpSpPr/>
          <p:nvPr/>
        </p:nvGrpSpPr>
        <p:grpSpPr>
          <a:xfrm>
            <a:off x="9942400" y="884039"/>
            <a:ext cx="7316900" cy="3538560"/>
            <a:chOff x="0" y="-38100"/>
            <a:chExt cx="1927085" cy="931966"/>
          </a:xfrm>
        </p:grpSpPr>
        <p:sp>
          <p:nvSpPr>
            <p:cNvPr id="408" name="Google Shape;408;p31"/>
            <p:cNvSpPr/>
            <p:nvPr/>
          </p:nvSpPr>
          <p:spPr>
            <a:xfrm>
              <a:off x="0" y="0"/>
              <a:ext cx="1927085" cy="893866"/>
            </a:xfrm>
            <a:custGeom>
              <a:rect b="b" l="l" r="r" t="t"/>
              <a:pathLst>
                <a:path extrusionOk="0" h="893866" w="1927085">
                  <a:moveTo>
                    <a:pt x="53962" y="0"/>
                  </a:moveTo>
                  <a:lnTo>
                    <a:pt x="1873122" y="0"/>
                  </a:lnTo>
                  <a:cubicBezTo>
                    <a:pt x="1887434" y="0"/>
                    <a:pt x="1901160" y="5685"/>
                    <a:pt x="1911279" y="15805"/>
                  </a:cubicBezTo>
                  <a:cubicBezTo>
                    <a:pt x="1921399" y="25925"/>
                    <a:pt x="1927085" y="39651"/>
                    <a:pt x="1927085" y="53962"/>
                  </a:cubicBezTo>
                  <a:lnTo>
                    <a:pt x="1927085" y="839904"/>
                  </a:lnTo>
                  <a:cubicBezTo>
                    <a:pt x="1927085" y="869707"/>
                    <a:pt x="1902925" y="893866"/>
                    <a:pt x="1873122" y="893866"/>
                  </a:cubicBezTo>
                  <a:lnTo>
                    <a:pt x="53962" y="893866"/>
                  </a:lnTo>
                  <a:cubicBezTo>
                    <a:pt x="24160" y="893866"/>
                    <a:pt x="0" y="869707"/>
                    <a:pt x="0" y="839904"/>
                  </a:cubicBezTo>
                  <a:lnTo>
                    <a:pt x="0" y="53962"/>
                  </a:lnTo>
                  <a:cubicBezTo>
                    <a:pt x="0" y="24160"/>
                    <a:pt x="24160" y="0"/>
                    <a:pt x="53962" y="0"/>
                  </a:cubicBezTo>
                  <a:close/>
                </a:path>
              </a:pathLst>
            </a:custGeom>
            <a:solidFill>
              <a:srgbClr val="FFFFFF">
                <a:alpha val="2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txBox="1"/>
            <p:nvPr/>
          </p:nvSpPr>
          <p:spPr>
            <a:xfrm>
              <a:off x="0" y="-38100"/>
              <a:ext cx="1927085" cy="93196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0" name="Google Shape;410;p31"/>
          <p:cNvSpPr/>
          <p:nvPr/>
        </p:nvSpPr>
        <p:spPr>
          <a:xfrm>
            <a:off x="1028700" y="875609"/>
            <a:ext cx="9565312" cy="8382691"/>
          </a:xfrm>
          <a:custGeom>
            <a:rect b="b" l="l" r="r" t="t"/>
            <a:pathLst>
              <a:path extrusionOk="0" h="8382691" w="9565312">
                <a:moveTo>
                  <a:pt x="0" y="0"/>
                </a:moveTo>
                <a:lnTo>
                  <a:pt x="9565312" y="0"/>
                </a:lnTo>
                <a:lnTo>
                  <a:pt x="9565312" y="8382691"/>
                </a:lnTo>
                <a:lnTo>
                  <a:pt x="0" y="8382691"/>
                </a:lnTo>
                <a:lnTo>
                  <a:pt x="0" y="0"/>
                </a:lnTo>
                <a:close/>
              </a:path>
            </a:pathLst>
          </a:custGeom>
          <a:blipFill rotWithShape="1">
            <a:blip r:embed="rId3">
              <a:alphaModFix/>
            </a:blip>
            <a:stretch>
              <a:fillRect b="0" l="0" r="0" t="0"/>
            </a:stretch>
          </a:blipFill>
          <a:ln>
            <a:noFill/>
          </a:ln>
        </p:spPr>
      </p:sp>
      <p:sp>
        <p:nvSpPr>
          <p:cNvPr id="411" name="Google Shape;411;p31"/>
          <p:cNvSpPr txBox="1"/>
          <p:nvPr/>
        </p:nvSpPr>
        <p:spPr>
          <a:xfrm>
            <a:off x="10262961" y="4129600"/>
            <a:ext cx="6675778" cy="127635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8359" u="none" cap="none" strike="noStrike">
                <a:solidFill>
                  <a:srgbClr val="E15034"/>
                </a:solidFill>
                <a:latin typeface="Arial"/>
                <a:ea typeface="Arial"/>
                <a:cs typeface="Arial"/>
                <a:sym typeface="Arial"/>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8"/>
        </a:solidFill>
      </p:bgPr>
    </p:bg>
    <p:spTree>
      <p:nvGrpSpPr>
        <p:cNvPr id="123" name="Shape 123"/>
        <p:cNvGrpSpPr/>
        <p:nvPr/>
      </p:nvGrpSpPr>
      <p:grpSpPr>
        <a:xfrm>
          <a:off x="0" y="0"/>
          <a:ext cx="0" cy="0"/>
          <a:chOff x="0" y="0"/>
          <a:chExt cx="0" cy="0"/>
        </a:xfrm>
      </p:grpSpPr>
      <p:grpSp>
        <p:nvGrpSpPr>
          <p:cNvPr id="124" name="Google Shape;124;p4"/>
          <p:cNvGrpSpPr/>
          <p:nvPr/>
        </p:nvGrpSpPr>
        <p:grpSpPr>
          <a:xfrm>
            <a:off x="3722191" y="601516"/>
            <a:ext cx="12157395" cy="3887934"/>
            <a:chOff x="0" y="-38100"/>
            <a:chExt cx="3201948" cy="1023983"/>
          </a:xfrm>
        </p:grpSpPr>
        <p:sp>
          <p:nvSpPr>
            <p:cNvPr id="125" name="Google Shape;125;p4"/>
            <p:cNvSpPr/>
            <p:nvPr/>
          </p:nvSpPr>
          <p:spPr>
            <a:xfrm>
              <a:off x="0" y="0"/>
              <a:ext cx="3201948" cy="985883"/>
            </a:xfrm>
            <a:custGeom>
              <a:rect b="b" l="l" r="r" t="t"/>
              <a:pathLst>
                <a:path extrusionOk="0" h="985883" w="3201948">
                  <a:moveTo>
                    <a:pt x="32477" y="0"/>
                  </a:moveTo>
                  <a:lnTo>
                    <a:pt x="3169470" y="0"/>
                  </a:lnTo>
                  <a:cubicBezTo>
                    <a:pt x="3178084" y="0"/>
                    <a:pt x="3186345" y="3422"/>
                    <a:pt x="3192435" y="9512"/>
                  </a:cubicBezTo>
                  <a:cubicBezTo>
                    <a:pt x="3198526" y="15603"/>
                    <a:pt x="3201948" y="23864"/>
                    <a:pt x="3201948" y="32477"/>
                  </a:cubicBezTo>
                  <a:lnTo>
                    <a:pt x="3201948" y="953405"/>
                  </a:lnTo>
                  <a:cubicBezTo>
                    <a:pt x="3201948" y="962019"/>
                    <a:pt x="3198526" y="970280"/>
                    <a:pt x="3192435" y="976370"/>
                  </a:cubicBezTo>
                  <a:cubicBezTo>
                    <a:pt x="3186345" y="982461"/>
                    <a:pt x="3178084" y="985883"/>
                    <a:pt x="3169470" y="985883"/>
                  </a:cubicBezTo>
                  <a:lnTo>
                    <a:pt x="32477" y="985883"/>
                  </a:lnTo>
                  <a:cubicBezTo>
                    <a:pt x="14541" y="985883"/>
                    <a:pt x="0" y="971342"/>
                    <a:pt x="0" y="953405"/>
                  </a:cubicBezTo>
                  <a:lnTo>
                    <a:pt x="0" y="32477"/>
                  </a:lnTo>
                  <a:cubicBezTo>
                    <a:pt x="0" y="14541"/>
                    <a:pt x="14541" y="0"/>
                    <a:pt x="32477" y="0"/>
                  </a:cubicBezTo>
                  <a:close/>
                </a:path>
              </a:pathLst>
            </a:custGeom>
            <a:solidFill>
              <a:srgbClr val="FF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txBox="1"/>
            <p:nvPr/>
          </p:nvSpPr>
          <p:spPr>
            <a:xfrm>
              <a:off x="0" y="-38100"/>
              <a:ext cx="3201948" cy="102398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7" name="Google Shape;127;p4"/>
          <p:cNvSpPr/>
          <p:nvPr/>
        </p:nvSpPr>
        <p:spPr>
          <a:xfrm rot="-1981014">
            <a:off x="-607926" y="-743404"/>
            <a:ext cx="3436297" cy="2542034"/>
          </a:xfrm>
          <a:custGeom>
            <a:rect b="b" l="l" r="r" t="t"/>
            <a:pathLst>
              <a:path extrusionOk="0" h="2542034" w="3436297">
                <a:moveTo>
                  <a:pt x="0" y="0"/>
                </a:moveTo>
                <a:lnTo>
                  <a:pt x="3436298" y="0"/>
                </a:lnTo>
                <a:lnTo>
                  <a:pt x="3436298" y="2542034"/>
                </a:lnTo>
                <a:lnTo>
                  <a:pt x="0" y="2542034"/>
                </a:lnTo>
                <a:lnTo>
                  <a:pt x="0" y="0"/>
                </a:lnTo>
                <a:close/>
              </a:path>
            </a:pathLst>
          </a:custGeom>
          <a:blipFill rotWithShape="1">
            <a:blip r:embed="rId3">
              <a:alphaModFix/>
            </a:blip>
            <a:stretch>
              <a:fillRect b="-54137" l="-15743" r="-14366" t="0"/>
            </a:stretch>
          </a:blipFill>
          <a:ln>
            <a:noFill/>
          </a:ln>
        </p:spPr>
      </p:sp>
      <p:sp>
        <p:nvSpPr>
          <p:cNvPr id="128" name="Google Shape;128;p4"/>
          <p:cNvSpPr/>
          <p:nvPr/>
        </p:nvSpPr>
        <p:spPr>
          <a:xfrm>
            <a:off x="-476725" y="4864467"/>
            <a:ext cx="7440385" cy="892846"/>
          </a:xfrm>
          <a:custGeom>
            <a:rect b="b" l="l" r="r" t="t"/>
            <a:pathLst>
              <a:path extrusionOk="0" h="892846" w="7440385">
                <a:moveTo>
                  <a:pt x="0" y="0"/>
                </a:moveTo>
                <a:lnTo>
                  <a:pt x="7440385" y="0"/>
                </a:lnTo>
                <a:lnTo>
                  <a:pt x="7440385" y="892846"/>
                </a:lnTo>
                <a:lnTo>
                  <a:pt x="0" y="892846"/>
                </a:lnTo>
                <a:lnTo>
                  <a:pt x="0" y="0"/>
                </a:lnTo>
                <a:close/>
              </a:path>
            </a:pathLst>
          </a:custGeom>
          <a:blipFill rotWithShape="1">
            <a:blip r:embed="rId4">
              <a:alphaModFix/>
            </a:blip>
            <a:stretch>
              <a:fillRect b="0" l="0" r="0" t="0"/>
            </a:stretch>
          </a:blipFill>
          <a:ln>
            <a:noFill/>
          </a:ln>
        </p:spPr>
      </p:sp>
      <p:sp>
        <p:nvSpPr>
          <p:cNvPr id="129" name="Google Shape;129;p4"/>
          <p:cNvSpPr txBox="1"/>
          <p:nvPr/>
        </p:nvSpPr>
        <p:spPr>
          <a:xfrm>
            <a:off x="4934256" y="1620863"/>
            <a:ext cx="9631552" cy="189865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499" u="none" cap="none" strike="noStrike">
                <a:solidFill>
                  <a:srgbClr val="617268"/>
                </a:solidFill>
                <a:latin typeface="Ultra"/>
                <a:ea typeface="Ultra"/>
                <a:cs typeface="Ultra"/>
                <a:sym typeface="Ultra"/>
              </a:rPr>
              <a:t>Rules For Contextual Vocabulary</a:t>
            </a:r>
            <a:endParaRPr/>
          </a:p>
        </p:txBody>
      </p:sp>
      <p:sp>
        <p:nvSpPr>
          <p:cNvPr id="130" name="Google Shape;130;p4"/>
          <p:cNvSpPr txBox="1"/>
          <p:nvPr/>
        </p:nvSpPr>
        <p:spPr>
          <a:xfrm>
            <a:off x="1028700" y="4933065"/>
            <a:ext cx="4468713"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617268"/>
                </a:solidFill>
                <a:latin typeface="Ultra"/>
                <a:ea typeface="Ultra"/>
                <a:cs typeface="Ultra"/>
                <a:sym typeface="Ultra"/>
              </a:rPr>
              <a:t>strong vocabulary</a:t>
            </a:r>
            <a:endParaRPr/>
          </a:p>
        </p:txBody>
      </p:sp>
      <p:sp>
        <p:nvSpPr>
          <p:cNvPr id="131" name="Google Shape;131;p4"/>
          <p:cNvSpPr/>
          <p:nvPr/>
        </p:nvSpPr>
        <p:spPr>
          <a:xfrm>
            <a:off x="-1023022" y="7540413"/>
            <a:ext cx="11332602" cy="1359912"/>
          </a:xfrm>
          <a:custGeom>
            <a:rect b="b" l="l" r="r" t="t"/>
            <a:pathLst>
              <a:path extrusionOk="0" h="1359912" w="11332602">
                <a:moveTo>
                  <a:pt x="0" y="0"/>
                </a:moveTo>
                <a:lnTo>
                  <a:pt x="11332602" y="0"/>
                </a:lnTo>
                <a:lnTo>
                  <a:pt x="11332602" y="1359913"/>
                </a:lnTo>
                <a:lnTo>
                  <a:pt x="0" y="1359913"/>
                </a:lnTo>
                <a:lnTo>
                  <a:pt x="0" y="0"/>
                </a:lnTo>
                <a:close/>
              </a:path>
            </a:pathLst>
          </a:custGeom>
          <a:blipFill rotWithShape="1">
            <a:blip r:embed="rId4">
              <a:alphaModFix/>
            </a:blip>
            <a:stretch>
              <a:fillRect b="0" l="0" r="0" t="0"/>
            </a:stretch>
          </a:blipFill>
          <a:ln>
            <a:noFill/>
          </a:ln>
        </p:spPr>
      </p:sp>
      <p:sp>
        <p:nvSpPr>
          <p:cNvPr id="132" name="Google Shape;132;p4"/>
          <p:cNvSpPr/>
          <p:nvPr/>
        </p:nvSpPr>
        <p:spPr>
          <a:xfrm>
            <a:off x="5497413" y="5833225"/>
            <a:ext cx="13593971" cy="1631277"/>
          </a:xfrm>
          <a:custGeom>
            <a:rect b="b" l="l" r="r" t="t"/>
            <a:pathLst>
              <a:path extrusionOk="0" h="1631277" w="13593971">
                <a:moveTo>
                  <a:pt x="0" y="0"/>
                </a:moveTo>
                <a:lnTo>
                  <a:pt x="13593971" y="0"/>
                </a:lnTo>
                <a:lnTo>
                  <a:pt x="13593971" y="1631276"/>
                </a:lnTo>
                <a:lnTo>
                  <a:pt x="0" y="1631276"/>
                </a:lnTo>
                <a:lnTo>
                  <a:pt x="0" y="0"/>
                </a:lnTo>
                <a:close/>
              </a:path>
            </a:pathLst>
          </a:custGeom>
          <a:blipFill rotWithShape="1">
            <a:blip r:embed="rId4">
              <a:alphaModFix/>
            </a:blip>
            <a:stretch>
              <a:fillRect b="0" l="0" r="0" t="0"/>
            </a:stretch>
          </a:blipFill>
          <a:ln>
            <a:noFill/>
          </a:ln>
        </p:spPr>
      </p:sp>
      <p:sp>
        <p:nvSpPr>
          <p:cNvPr id="133" name="Google Shape;133;p4"/>
          <p:cNvSpPr txBox="1"/>
          <p:nvPr/>
        </p:nvSpPr>
        <p:spPr>
          <a:xfrm>
            <a:off x="5928491" y="6271038"/>
            <a:ext cx="12024717"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617268"/>
                </a:solidFill>
                <a:latin typeface="Ultra"/>
                <a:ea typeface="Ultra"/>
                <a:cs typeface="Ultra"/>
                <a:sym typeface="Ultra"/>
              </a:rPr>
              <a:t>maintain the overall tone and idea of the sentence</a:t>
            </a:r>
            <a:endParaRPr/>
          </a:p>
        </p:txBody>
      </p:sp>
      <p:sp>
        <p:nvSpPr>
          <p:cNvPr id="134" name="Google Shape;134;p4"/>
          <p:cNvSpPr/>
          <p:nvPr/>
        </p:nvSpPr>
        <p:spPr>
          <a:xfrm>
            <a:off x="7591457" y="8927088"/>
            <a:ext cx="11332602" cy="1359912"/>
          </a:xfrm>
          <a:custGeom>
            <a:rect b="b" l="l" r="r" t="t"/>
            <a:pathLst>
              <a:path extrusionOk="0" h="1359912" w="11332602">
                <a:moveTo>
                  <a:pt x="0" y="0"/>
                </a:moveTo>
                <a:lnTo>
                  <a:pt x="11332602" y="0"/>
                </a:lnTo>
                <a:lnTo>
                  <a:pt x="11332602" y="1359912"/>
                </a:lnTo>
                <a:lnTo>
                  <a:pt x="0" y="1359912"/>
                </a:lnTo>
                <a:lnTo>
                  <a:pt x="0" y="0"/>
                </a:lnTo>
                <a:close/>
              </a:path>
            </a:pathLst>
          </a:custGeom>
          <a:blipFill rotWithShape="1">
            <a:blip r:embed="rId4">
              <a:alphaModFix/>
            </a:blip>
            <a:stretch>
              <a:fillRect b="0" l="0" r="0" t="0"/>
            </a:stretch>
          </a:blipFill>
          <a:ln>
            <a:noFill/>
          </a:ln>
        </p:spPr>
      </p:sp>
      <p:sp>
        <p:nvSpPr>
          <p:cNvPr id="135" name="Google Shape;135;p4"/>
          <p:cNvSpPr txBox="1"/>
          <p:nvPr/>
        </p:nvSpPr>
        <p:spPr>
          <a:xfrm>
            <a:off x="9256216" y="9182100"/>
            <a:ext cx="8003084"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617268"/>
                </a:solidFill>
                <a:latin typeface="Arial"/>
                <a:ea typeface="Arial"/>
                <a:cs typeface="Arial"/>
                <a:sym typeface="Arial"/>
              </a:rPr>
              <a:t>thorough knowledge of grammar</a:t>
            </a:r>
            <a:endParaRPr/>
          </a:p>
        </p:txBody>
      </p:sp>
      <p:sp>
        <p:nvSpPr>
          <p:cNvPr id="136" name="Google Shape;136;p4"/>
          <p:cNvSpPr txBox="1"/>
          <p:nvPr/>
        </p:nvSpPr>
        <p:spPr>
          <a:xfrm>
            <a:off x="379027" y="7898894"/>
            <a:ext cx="9421862"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617268"/>
                </a:solidFill>
                <a:latin typeface="Arial"/>
                <a:ea typeface="Arial"/>
                <a:cs typeface="Arial"/>
                <a:sym typeface="Arial"/>
              </a:rPr>
              <a:t>knowledge of demonstrative pronouns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F4ED"/>
        </a:solidFill>
      </p:bgPr>
    </p:bg>
    <p:spTree>
      <p:nvGrpSpPr>
        <p:cNvPr id="140" name="Shape 140"/>
        <p:cNvGrpSpPr/>
        <p:nvPr/>
      </p:nvGrpSpPr>
      <p:grpSpPr>
        <a:xfrm>
          <a:off x="0" y="0"/>
          <a:ext cx="0" cy="0"/>
          <a:chOff x="0" y="0"/>
          <a:chExt cx="0" cy="0"/>
        </a:xfrm>
      </p:grpSpPr>
      <p:grpSp>
        <p:nvGrpSpPr>
          <p:cNvPr id="141" name="Google Shape;141;p5"/>
          <p:cNvGrpSpPr/>
          <p:nvPr/>
        </p:nvGrpSpPr>
        <p:grpSpPr>
          <a:xfrm>
            <a:off x="-589535" y="443249"/>
            <a:ext cx="19467070" cy="1595288"/>
            <a:chOff x="0" y="-38100"/>
            <a:chExt cx="5127129" cy="420158"/>
          </a:xfrm>
        </p:grpSpPr>
        <p:sp>
          <p:nvSpPr>
            <p:cNvPr id="142" name="Google Shape;142;p5"/>
            <p:cNvSpPr/>
            <p:nvPr/>
          </p:nvSpPr>
          <p:spPr>
            <a:xfrm>
              <a:off x="0" y="0"/>
              <a:ext cx="5127129" cy="382058"/>
            </a:xfrm>
            <a:custGeom>
              <a:rect b="b" l="l" r="r" t="t"/>
              <a:pathLst>
                <a:path extrusionOk="0" h="382058" w="5127129">
                  <a:moveTo>
                    <a:pt x="20282" y="0"/>
                  </a:moveTo>
                  <a:lnTo>
                    <a:pt x="5106847" y="0"/>
                  </a:lnTo>
                  <a:cubicBezTo>
                    <a:pt x="5112226" y="0"/>
                    <a:pt x="5117385" y="2137"/>
                    <a:pt x="5121189" y="5941"/>
                  </a:cubicBezTo>
                  <a:cubicBezTo>
                    <a:pt x="5124993" y="9744"/>
                    <a:pt x="5127129" y="14903"/>
                    <a:pt x="5127129" y="20282"/>
                  </a:cubicBezTo>
                  <a:lnTo>
                    <a:pt x="5127129" y="361776"/>
                  </a:lnTo>
                  <a:cubicBezTo>
                    <a:pt x="5127129" y="372978"/>
                    <a:pt x="5118048" y="382058"/>
                    <a:pt x="5106847" y="382058"/>
                  </a:cubicBezTo>
                  <a:lnTo>
                    <a:pt x="20282" y="382058"/>
                  </a:lnTo>
                  <a:cubicBezTo>
                    <a:pt x="9081" y="382058"/>
                    <a:pt x="0" y="372978"/>
                    <a:pt x="0" y="361776"/>
                  </a:cubicBezTo>
                  <a:lnTo>
                    <a:pt x="0" y="20282"/>
                  </a:lnTo>
                  <a:cubicBezTo>
                    <a:pt x="0" y="14903"/>
                    <a:pt x="2137" y="9744"/>
                    <a:pt x="5941" y="5941"/>
                  </a:cubicBezTo>
                  <a:cubicBezTo>
                    <a:pt x="9744" y="2137"/>
                    <a:pt x="14903" y="0"/>
                    <a:pt x="20282" y="0"/>
                  </a:cubicBezTo>
                  <a:close/>
                </a:path>
              </a:pathLst>
            </a:custGeom>
            <a:solidFill>
              <a:srgbClr val="FFFFFF">
                <a:alpha val="64705"/>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txBox="1"/>
            <p:nvPr/>
          </p:nvSpPr>
          <p:spPr>
            <a:xfrm>
              <a:off x="0" y="-38100"/>
              <a:ext cx="5127129" cy="4201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4" name="Google Shape;144;p5"/>
          <p:cNvSpPr txBox="1"/>
          <p:nvPr/>
        </p:nvSpPr>
        <p:spPr>
          <a:xfrm>
            <a:off x="2350920" y="933450"/>
            <a:ext cx="14523799"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499" u="none" cap="none" strike="noStrike">
                <a:solidFill>
                  <a:srgbClr val="617268"/>
                </a:solidFill>
                <a:latin typeface="Ultra"/>
                <a:ea typeface="Ultra"/>
                <a:cs typeface="Ultra"/>
                <a:sym typeface="Ultra"/>
              </a:rPr>
              <a:t>Latin Keyword Method</a:t>
            </a:r>
            <a:endParaRPr/>
          </a:p>
        </p:txBody>
      </p:sp>
      <p:sp>
        <p:nvSpPr>
          <p:cNvPr id="145" name="Google Shape;145;p5"/>
          <p:cNvSpPr/>
          <p:nvPr/>
        </p:nvSpPr>
        <p:spPr>
          <a:xfrm>
            <a:off x="1413281" y="4095131"/>
            <a:ext cx="6979521" cy="5163169"/>
          </a:xfrm>
          <a:custGeom>
            <a:rect b="b" l="l" r="r" t="t"/>
            <a:pathLst>
              <a:path extrusionOk="0" h="5163169" w="6979521">
                <a:moveTo>
                  <a:pt x="0" y="0"/>
                </a:moveTo>
                <a:lnTo>
                  <a:pt x="6979520" y="0"/>
                </a:lnTo>
                <a:lnTo>
                  <a:pt x="6979520" y="5163169"/>
                </a:lnTo>
                <a:lnTo>
                  <a:pt x="0" y="5163169"/>
                </a:lnTo>
                <a:lnTo>
                  <a:pt x="0" y="0"/>
                </a:lnTo>
                <a:close/>
              </a:path>
            </a:pathLst>
          </a:custGeom>
          <a:blipFill rotWithShape="1">
            <a:blip r:embed="rId3">
              <a:alphaModFix/>
            </a:blip>
            <a:stretch>
              <a:fillRect b="-54137" l="-15743" r="-14366" t="0"/>
            </a:stretch>
          </a:blipFill>
          <a:ln>
            <a:noFill/>
          </a:ln>
        </p:spPr>
      </p:sp>
      <p:sp>
        <p:nvSpPr>
          <p:cNvPr id="146" name="Google Shape;146;p5"/>
          <p:cNvSpPr txBox="1"/>
          <p:nvPr/>
        </p:nvSpPr>
        <p:spPr>
          <a:xfrm>
            <a:off x="1955298" y="6144051"/>
            <a:ext cx="2298393" cy="13938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000" u="none" cap="none" strike="noStrike">
                <a:solidFill>
                  <a:srgbClr val="FFFFFF"/>
                </a:solidFill>
                <a:latin typeface="Ultra"/>
                <a:ea typeface="Ultra"/>
                <a:cs typeface="Ultra"/>
                <a:sym typeface="Ultra"/>
              </a:rPr>
              <a:t>Quid pro quo</a:t>
            </a:r>
            <a:endParaRPr/>
          </a:p>
        </p:txBody>
      </p:sp>
      <p:sp>
        <p:nvSpPr>
          <p:cNvPr id="147" name="Google Shape;147;p5"/>
          <p:cNvSpPr txBox="1"/>
          <p:nvPr/>
        </p:nvSpPr>
        <p:spPr>
          <a:xfrm>
            <a:off x="4903041" y="5662799"/>
            <a:ext cx="2820691" cy="20986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000" u="none" cap="none" strike="noStrike">
                <a:solidFill>
                  <a:srgbClr val="FFFFFF"/>
                </a:solidFill>
                <a:latin typeface="Ultra"/>
                <a:ea typeface="Ultra"/>
                <a:cs typeface="Ultra"/>
                <a:sym typeface="Ultra"/>
              </a:rPr>
              <a:t>something for something</a:t>
            </a:r>
            <a:endParaRPr/>
          </a:p>
        </p:txBody>
      </p:sp>
      <p:sp>
        <p:nvSpPr>
          <p:cNvPr id="148" name="Google Shape;148;p5"/>
          <p:cNvSpPr/>
          <p:nvPr/>
        </p:nvSpPr>
        <p:spPr>
          <a:xfrm>
            <a:off x="9397691" y="4956259"/>
            <a:ext cx="7477028" cy="3369003"/>
          </a:xfrm>
          <a:custGeom>
            <a:rect b="b" l="l" r="r" t="t"/>
            <a:pathLst>
              <a:path extrusionOk="0" h="3369003" w="7477028">
                <a:moveTo>
                  <a:pt x="0" y="0"/>
                </a:moveTo>
                <a:lnTo>
                  <a:pt x="7477028" y="0"/>
                </a:lnTo>
                <a:lnTo>
                  <a:pt x="7477028" y="3369003"/>
                </a:lnTo>
                <a:lnTo>
                  <a:pt x="0" y="3369003"/>
                </a:lnTo>
                <a:lnTo>
                  <a:pt x="0" y="0"/>
                </a:lnTo>
                <a:close/>
              </a:path>
            </a:pathLst>
          </a:custGeom>
          <a:blipFill rotWithShape="1">
            <a:blip r:embed="rId4">
              <a:alphaModFix/>
            </a:blip>
            <a:stretch>
              <a:fillRect b="0" l="0" r="0" t="-94495"/>
            </a:stretch>
          </a:blipFill>
          <a:ln>
            <a:noFill/>
          </a:ln>
        </p:spPr>
      </p:sp>
      <p:sp>
        <p:nvSpPr>
          <p:cNvPr id="149" name="Google Shape;149;p5"/>
          <p:cNvSpPr txBox="1"/>
          <p:nvPr/>
        </p:nvSpPr>
        <p:spPr>
          <a:xfrm>
            <a:off x="9805291" y="6377174"/>
            <a:ext cx="3695941"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Ultra"/>
                <a:ea typeface="Ultra"/>
                <a:cs typeface="Ultra"/>
                <a:sym typeface="Ultra"/>
              </a:rPr>
              <a:t>Verbatim</a:t>
            </a:r>
            <a:endParaRPr/>
          </a:p>
        </p:txBody>
      </p:sp>
      <p:sp>
        <p:nvSpPr>
          <p:cNvPr id="150" name="Google Shape;150;p5"/>
          <p:cNvSpPr txBox="1"/>
          <p:nvPr/>
        </p:nvSpPr>
        <p:spPr>
          <a:xfrm>
            <a:off x="13896895" y="6024749"/>
            <a:ext cx="2265106" cy="138430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Ultra"/>
                <a:ea typeface="Ultra"/>
                <a:cs typeface="Ultra"/>
                <a:sym typeface="Ultra"/>
              </a:rPr>
              <a:t>word for word</a:t>
            </a:r>
            <a:endParaRPr/>
          </a:p>
        </p:txBody>
      </p:sp>
      <p:sp>
        <p:nvSpPr>
          <p:cNvPr id="151" name="Google Shape;151;p5"/>
          <p:cNvSpPr txBox="1"/>
          <p:nvPr/>
        </p:nvSpPr>
        <p:spPr>
          <a:xfrm>
            <a:off x="3783995" y="2689009"/>
            <a:ext cx="11245453"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know the reference of any word in Latin terms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EE2"/>
        </a:solidFill>
      </p:bgPr>
    </p:bg>
    <p:spTree>
      <p:nvGrpSpPr>
        <p:cNvPr id="155" name="Shape 155"/>
        <p:cNvGrpSpPr/>
        <p:nvPr/>
      </p:nvGrpSpPr>
      <p:grpSpPr>
        <a:xfrm>
          <a:off x="0" y="0"/>
          <a:ext cx="0" cy="0"/>
          <a:chOff x="0" y="0"/>
          <a:chExt cx="0" cy="0"/>
        </a:xfrm>
      </p:grpSpPr>
      <p:grpSp>
        <p:nvGrpSpPr>
          <p:cNvPr id="156" name="Google Shape;156;p6"/>
          <p:cNvGrpSpPr/>
          <p:nvPr/>
        </p:nvGrpSpPr>
        <p:grpSpPr>
          <a:xfrm>
            <a:off x="-404638" y="158725"/>
            <a:ext cx="19097275" cy="1595288"/>
            <a:chOff x="0" y="-38100"/>
            <a:chExt cx="5029735" cy="420158"/>
          </a:xfrm>
        </p:grpSpPr>
        <p:sp>
          <p:nvSpPr>
            <p:cNvPr id="157" name="Google Shape;157;p6"/>
            <p:cNvSpPr/>
            <p:nvPr/>
          </p:nvSpPr>
          <p:spPr>
            <a:xfrm>
              <a:off x="0" y="0"/>
              <a:ext cx="5029735" cy="382058"/>
            </a:xfrm>
            <a:custGeom>
              <a:rect b="b" l="l" r="r" t="t"/>
              <a:pathLst>
                <a:path extrusionOk="0" h="382058" w="5029735">
                  <a:moveTo>
                    <a:pt x="20675" y="0"/>
                  </a:moveTo>
                  <a:lnTo>
                    <a:pt x="5009060" y="0"/>
                  </a:lnTo>
                  <a:cubicBezTo>
                    <a:pt x="5014544" y="0"/>
                    <a:pt x="5019802" y="2178"/>
                    <a:pt x="5023680" y="6056"/>
                  </a:cubicBezTo>
                  <a:cubicBezTo>
                    <a:pt x="5027557" y="9933"/>
                    <a:pt x="5029735" y="15192"/>
                    <a:pt x="5029735" y="20675"/>
                  </a:cubicBezTo>
                  <a:lnTo>
                    <a:pt x="5029735" y="361383"/>
                  </a:lnTo>
                  <a:cubicBezTo>
                    <a:pt x="5029735" y="366867"/>
                    <a:pt x="5027557" y="372125"/>
                    <a:pt x="5023680" y="376003"/>
                  </a:cubicBezTo>
                  <a:cubicBezTo>
                    <a:pt x="5019802" y="379880"/>
                    <a:pt x="5014544" y="382058"/>
                    <a:pt x="5009060" y="382058"/>
                  </a:cubicBezTo>
                  <a:lnTo>
                    <a:pt x="20675" y="382058"/>
                  </a:lnTo>
                  <a:cubicBezTo>
                    <a:pt x="15192" y="382058"/>
                    <a:pt x="9933" y="379880"/>
                    <a:pt x="6056" y="376003"/>
                  </a:cubicBezTo>
                  <a:cubicBezTo>
                    <a:pt x="2178" y="372125"/>
                    <a:pt x="0" y="366867"/>
                    <a:pt x="0" y="361383"/>
                  </a:cubicBezTo>
                  <a:lnTo>
                    <a:pt x="0" y="20675"/>
                  </a:lnTo>
                  <a:cubicBezTo>
                    <a:pt x="0" y="15192"/>
                    <a:pt x="2178" y="9933"/>
                    <a:pt x="6056" y="6056"/>
                  </a:cubicBezTo>
                  <a:cubicBezTo>
                    <a:pt x="9933" y="2178"/>
                    <a:pt x="15192" y="0"/>
                    <a:pt x="20675" y="0"/>
                  </a:cubicBezTo>
                  <a:close/>
                </a:path>
              </a:pathLst>
            </a:custGeom>
            <a:solidFill>
              <a:srgbClr val="FFFFFF">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txBox="1"/>
            <p:nvPr/>
          </p:nvSpPr>
          <p:spPr>
            <a:xfrm>
              <a:off x="0" y="-38100"/>
              <a:ext cx="5029735" cy="4201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6"/>
          <p:cNvSpPr/>
          <p:nvPr/>
        </p:nvSpPr>
        <p:spPr>
          <a:xfrm>
            <a:off x="5532524" y="2563785"/>
            <a:ext cx="8468619" cy="7421590"/>
          </a:xfrm>
          <a:custGeom>
            <a:rect b="b" l="l" r="r" t="t"/>
            <a:pathLst>
              <a:path extrusionOk="0" h="7421590" w="8468619">
                <a:moveTo>
                  <a:pt x="0" y="0"/>
                </a:moveTo>
                <a:lnTo>
                  <a:pt x="8468619" y="0"/>
                </a:lnTo>
                <a:lnTo>
                  <a:pt x="8468619" y="7421590"/>
                </a:lnTo>
                <a:lnTo>
                  <a:pt x="0" y="7421590"/>
                </a:lnTo>
                <a:lnTo>
                  <a:pt x="0" y="0"/>
                </a:lnTo>
                <a:close/>
              </a:path>
            </a:pathLst>
          </a:custGeom>
          <a:blipFill rotWithShape="1">
            <a:blip r:embed="rId3">
              <a:alphaModFix/>
            </a:blip>
            <a:stretch>
              <a:fillRect b="0" l="0" r="0" t="0"/>
            </a:stretch>
          </a:blipFill>
          <a:ln>
            <a:noFill/>
          </a:ln>
        </p:spPr>
      </p:sp>
      <p:sp>
        <p:nvSpPr>
          <p:cNvPr id="160" name="Google Shape;160;p6"/>
          <p:cNvSpPr txBox="1"/>
          <p:nvPr/>
        </p:nvSpPr>
        <p:spPr>
          <a:xfrm>
            <a:off x="6188782" y="4765675"/>
            <a:ext cx="4510695"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Ultra"/>
                <a:ea typeface="Ultra"/>
                <a:cs typeface="Ultra"/>
                <a:sym typeface="Ultra"/>
              </a:rPr>
              <a:t>plethora</a:t>
            </a:r>
            <a:endParaRPr/>
          </a:p>
        </p:txBody>
      </p:sp>
      <p:sp>
        <p:nvSpPr>
          <p:cNvPr id="161" name="Google Shape;161;p6"/>
          <p:cNvSpPr txBox="1"/>
          <p:nvPr/>
        </p:nvSpPr>
        <p:spPr>
          <a:xfrm>
            <a:off x="2966779" y="649629"/>
            <a:ext cx="12354442"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499" u="none" cap="none" strike="noStrike">
                <a:solidFill>
                  <a:srgbClr val="617268"/>
                </a:solidFill>
                <a:latin typeface="Ultra"/>
                <a:ea typeface="Ultra"/>
                <a:cs typeface="Ultra"/>
                <a:sym typeface="Ultra"/>
              </a:rPr>
              <a:t>Associative Method</a:t>
            </a:r>
            <a:endParaRPr/>
          </a:p>
        </p:txBody>
      </p:sp>
      <p:sp>
        <p:nvSpPr>
          <p:cNvPr id="162" name="Google Shape;162;p6"/>
          <p:cNvSpPr txBox="1"/>
          <p:nvPr/>
        </p:nvSpPr>
        <p:spPr>
          <a:xfrm>
            <a:off x="6518996" y="7771716"/>
            <a:ext cx="3004353" cy="68897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4000" u="none" cap="none" strike="noStrike">
                <a:solidFill>
                  <a:srgbClr val="FFFFFF"/>
                </a:solidFill>
                <a:latin typeface="Ultra"/>
                <a:ea typeface="Ultra"/>
                <a:cs typeface="Ultra"/>
                <a:sym typeface="Ultra"/>
              </a:rPr>
              <a:t>abundance</a:t>
            </a:r>
            <a:endParaRPr/>
          </a:p>
        </p:txBody>
      </p:sp>
      <p:sp>
        <p:nvSpPr>
          <p:cNvPr id="163" name="Google Shape;163;p6"/>
          <p:cNvSpPr txBox="1"/>
          <p:nvPr/>
        </p:nvSpPr>
        <p:spPr>
          <a:xfrm>
            <a:off x="10132061" y="4765675"/>
            <a:ext cx="2782873"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Ultra"/>
                <a:ea typeface="Ultra"/>
                <a:cs typeface="Ultra"/>
                <a:sym typeface="Ultra"/>
              </a:rPr>
              <a:t>many</a:t>
            </a:r>
            <a:endParaRPr/>
          </a:p>
        </p:txBody>
      </p:sp>
      <p:sp>
        <p:nvSpPr>
          <p:cNvPr id="164" name="Google Shape;164;p6"/>
          <p:cNvSpPr txBox="1"/>
          <p:nvPr/>
        </p:nvSpPr>
        <p:spPr>
          <a:xfrm>
            <a:off x="10699477" y="7781241"/>
            <a:ext cx="2265106"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FFFFFF"/>
                </a:solidFill>
                <a:latin typeface="Ultra"/>
                <a:ea typeface="Ultra"/>
                <a:cs typeface="Ultra"/>
                <a:sym typeface="Ultra"/>
              </a:rPr>
              <a:t>several</a:t>
            </a:r>
            <a:endParaRPr/>
          </a:p>
        </p:txBody>
      </p:sp>
      <p:sp>
        <p:nvSpPr>
          <p:cNvPr id="165" name="Google Shape;165;p6"/>
          <p:cNvSpPr txBox="1"/>
          <p:nvPr/>
        </p:nvSpPr>
        <p:spPr>
          <a:xfrm>
            <a:off x="473401" y="1884335"/>
            <a:ext cx="17341197" cy="679450"/>
          </a:xfrm>
          <a:prstGeom prst="rect">
            <a:avLst/>
          </a:prstGeom>
          <a:noFill/>
          <a:ln>
            <a:noFill/>
          </a:ln>
        </p:spPr>
        <p:txBody>
          <a:bodyPr anchorCtr="0" anchor="t" bIns="0" lIns="0" spcFirstLastPara="1" rIns="0" wrap="square" tIns="0">
            <a:spAutoFit/>
          </a:bodyPr>
          <a:lstStyle/>
          <a:p>
            <a:pPr indent="0" lvl="0" marL="0" marR="0" rtl="0" algn="l">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associate a word with any event, picture, thing or something relatable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169" name="Shape 169"/>
        <p:cNvGrpSpPr/>
        <p:nvPr/>
      </p:nvGrpSpPr>
      <p:grpSpPr>
        <a:xfrm>
          <a:off x="0" y="0"/>
          <a:ext cx="0" cy="0"/>
          <a:chOff x="0" y="0"/>
          <a:chExt cx="0" cy="0"/>
        </a:xfrm>
      </p:grpSpPr>
      <p:grpSp>
        <p:nvGrpSpPr>
          <p:cNvPr id="170" name="Google Shape;170;p7"/>
          <p:cNvGrpSpPr/>
          <p:nvPr/>
        </p:nvGrpSpPr>
        <p:grpSpPr>
          <a:xfrm>
            <a:off x="-140915" y="165821"/>
            <a:ext cx="9556733" cy="1595288"/>
            <a:chOff x="0" y="-38100"/>
            <a:chExt cx="2517000" cy="420158"/>
          </a:xfrm>
        </p:grpSpPr>
        <p:sp>
          <p:nvSpPr>
            <p:cNvPr id="171" name="Google Shape;171;p7"/>
            <p:cNvSpPr/>
            <p:nvPr/>
          </p:nvSpPr>
          <p:spPr>
            <a:xfrm>
              <a:off x="0" y="0"/>
              <a:ext cx="2516999" cy="382058"/>
            </a:xfrm>
            <a:custGeom>
              <a:rect b="b" l="l" r="r" t="t"/>
              <a:pathLst>
                <a:path extrusionOk="0" h="382058" w="2516999">
                  <a:moveTo>
                    <a:pt x="41315" y="0"/>
                  </a:moveTo>
                  <a:lnTo>
                    <a:pt x="2475684" y="0"/>
                  </a:lnTo>
                  <a:cubicBezTo>
                    <a:pt x="2486642" y="0"/>
                    <a:pt x="2497150" y="4353"/>
                    <a:pt x="2504898" y="12101"/>
                  </a:cubicBezTo>
                  <a:cubicBezTo>
                    <a:pt x="2512647" y="19849"/>
                    <a:pt x="2516999" y="30358"/>
                    <a:pt x="2516999" y="41315"/>
                  </a:cubicBezTo>
                  <a:lnTo>
                    <a:pt x="2516999" y="340743"/>
                  </a:lnTo>
                  <a:cubicBezTo>
                    <a:pt x="2516999" y="363561"/>
                    <a:pt x="2498502" y="382058"/>
                    <a:pt x="2475684" y="382058"/>
                  </a:cubicBezTo>
                  <a:lnTo>
                    <a:pt x="41315" y="382058"/>
                  </a:lnTo>
                  <a:cubicBezTo>
                    <a:pt x="30358" y="382058"/>
                    <a:pt x="19849" y="377705"/>
                    <a:pt x="12101" y="369957"/>
                  </a:cubicBezTo>
                  <a:cubicBezTo>
                    <a:pt x="4353" y="362209"/>
                    <a:pt x="0" y="351701"/>
                    <a:pt x="0" y="340743"/>
                  </a:cubicBezTo>
                  <a:lnTo>
                    <a:pt x="0" y="41315"/>
                  </a:lnTo>
                  <a:cubicBezTo>
                    <a:pt x="0" y="30358"/>
                    <a:pt x="4353" y="19849"/>
                    <a:pt x="12101" y="12101"/>
                  </a:cubicBezTo>
                  <a:cubicBezTo>
                    <a:pt x="19849" y="4353"/>
                    <a:pt x="30358" y="0"/>
                    <a:pt x="41315" y="0"/>
                  </a:cubicBezTo>
                  <a:close/>
                </a:path>
              </a:pathLst>
            </a:custGeom>
            <a:solidFill>
              <a:srgbClr val="FFFFFF">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txBox="1"/>
            <p:nvPr/>
          </p:nvSpPr>
          <p:spPr>
            <a:xfrm>
              <a:off x="0" y="-38100"/>
              <a:ext cx="2517000" cy="4201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3" name="Google Shape;173;p7"/>
          <p:cNvSpPr/>
          <p:nvPr/>
        </p:nvSpPr>
        <p:spPr>
          <a:xfrm>
            <a:off x="7889577" y="77639"/>
            <a:ext cx="10398423" cy="10209361"/>
          </a:xfrm>
          <a:custGeom>
            <a:rect b="b" l="l" r="r" t="t"/>
            <a:pathLst>
              <a:path extrusionOk="0" h="10209361" w="10398423">
                <a:moveTo>
                  <a:pt x="0" y="0"/>
                </a:moveTo>
                <a:lnTo>
                  <a:pt x="10398423" y="0"/>
                </a:lnTo>
                <a:lnTo>
                  <a:pt x="10398423" y="10209361"/>
                </a:lnTo>
                <a:lnTo>
                  <a:pt x="0" y="10209361"/>
                </a:lnTo>
                <a:lnTo>
                  <a:pt x="0" y="0"/>
                </a:lnTo>
                <a:close/>
              </a:path>
            </a:pathLst>
          </a:custGeom>
          <a:blipFill rotWithShape="1">
            <a:blip r:embed="rId3">
              <a:alphaModFix/>
            </a:blip>
            <a:stretch>
              <a:fillRect b="0" l="0" r="0" t="0"/>
            </a:stretch>
          </a:blipFill>
          <a:ln>
            <a:noFill/>
          </a:ln>
        </p:spPr>
      </p:sp>
      <p:sp>
        <p:nvSpPr>
          <p:cNvPr id="174" name="Google Shape;174;p7"/>
          <p:cNvSpPr txBox="1"/>
          <p:nvPr/>
        </p:nvSpPr>
        <p:spPr>
          <a:xfrm>
            <a:off x="-1171555" y="524621"/>
            <a:ext cx="8692270" cy="927100"/>
          </a:xfrm>
          <a:prstGeom prst="rect">
            <a:avLst/>
          </a:prstGeom>
          <a:noFill/>
          <a:ln>
            <a:noFill/>
          </a:ln>
        </p:spPr>
        <p:txBody>
          <a:bodyPr anchorCtr="0" anchor="t" bIns="0" lIns="0" spcFirstLastPara="1" rIns="0" wrap="square" tIns="0">
            <a:spAutoFit/>
          </a:bodyPr>
          <a:lstStyle/>
          <a:p>
            <a:pPr indent="0" lvl="0" marL="0" marR="0" rtl="0" algn="r">
              <a:lnSpc>
                <a:spcPct val="140007"/>
              </a:lnSpc>
              <a:spcBef>
                <a:spcPts val="0"/>
              </a:spcBef>
              <a:spcAft>
                <a:spcPts val="0"/>
              </a:spcAft>
              <a:buNone/>
            </a:pPr>
            <a:r>
              <a:rPr b="1" i="0" lang="en-US" sz="5499" u="none" cap="none" strike="noStrike">
                <a:solidFill>
                  <a:srgbClr val="617268"/>
                </a:solidFill>
                <a:latin typeface="Ultra"/>
                <a:ea typeface="Ultra"/>
                <a:cs typeface="Ultra"/>
                <a:sym typeface="Ultra"/>
              </a:rPr>
              <a:t>Parent Tree Method</a:t>
            </a:r>
            <a:endParaRPr/>
          </a:p>
        </p:txBody>
      </p:sp>
      <p:sp>
        <p:nvSpPr>
          <p:cNvPr id="175" name="Google Shape;175;p7"/>
          <p:cNvSpPr txBox="1"/>
          <p:nvPr/>
        </p:nvSpPr>
        <p:spPr>
          <a:xfrm>
            <a:off x="1028700" y="5600956"/>
            <a:ext cx="5158160" cy="20891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clip similar meaning words to one parent word </a:t>
            </a:r>
            <a:endParaRPr/>
          </a:p>
        </p:txBody>
      </p:sp>
      <p:sp>
        <p:nvSpPr>
          <p:cNvPr id="176" name="Google Shape;176;p7"/>
          <p:cNvSpPr txBox="1"/>
          <p:nvPr/>
        </p:nvSpPr>
        <p:spPr>
          <a:xfrm>
            <a:off x="12703044" y="4765675"/>
            <a:ext cx="1151186"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fight</a:t>
            </a:r>
            <a:endParaRPr/>
          </a:p>
        </p:txBody>
      </p:sp>
      <p:sp>
        <p:nvSpPr>
          <p:cNvPr id="177" name="Google Shape;177;p7"/>
          <p:cNvSpPr txBox="1"/>
          <p:nvPr/>
        </p:nvSpPr>
        <p:spPr>
          <a:xfrm>
            <a:off x="11122592" y="1081660"/>
            <a:ext cx="1434108"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brawl</a:t>
            </a:r>
            <a:endParaRPr/>
          </a:p>
        </p:txBody>
      </p:sp>
      <p:sp>
        <p:nvSpPr>
          <p:cNvPr id="178" name="Google Shape;178;p7"/>
          <p:cNvSpPr txBox="1"/>
          <p:nvPr/>
        </p:nvSpPr>
        <p:spPr>
          <a:xfrm>
            <a:off x="14263474" y="1383285"/>
            <a:ext cx="2049214"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struggle</a:t>
            </a:r>
            <a:endParaRPr/>
          </a:p>
        </p:txBody>
      </p:sp>
      <p:sp>
        <p:nvSpPr>
          <p:cNvPr id="179" name="Google Shape;179;p7"/>
          <p:cNvSpPr txBox="1"/>
          <p:nvPr/>
        </p:nvSpPr>
        <p:spPr>
          <a:xfrm>
            <a:off x="7889577" y="3190448"/>
            <a:ext cx="2972246"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competition</a:t>
            </a:r>
            <a:endParaRPr/>
          </a:p>
        </p:txBody>
      </p:sp>
      <p:sp>
        <p:nvSpPr>
          <p:cNvPr id="180" name="Google Shape;180;p7"/>
          <p:cNvSpPr txBox="1"/>
          <p:nvPr/>
        </p:nvSpPr>
        <p:spPr>
          <a:xfrm>
            <a:off x="14469750" y="7975600"/>
            <a:ext cx="1842939"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combat</a:t>
            </a:r>
            <a:endParaRPr/>
          </a:p>
        </p:txBody>
      </p:sp>
      <p:sp>
        <p:nvSpPr>
          <p:cNvPr id="181" name="Google Shape;181;p7"/>
          <p:cNvSpPr txBox="1"/>
          <p:nvPr/>
        </p:nvSpPr>
        <p:spPr>
          <a:xfrm>
            <a:off x="16312689" y="5028480"/>
            <a:ext cx="1832818"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dispute</a:t>
            </a:r>
            <a:endParaRPr/>
          </a:p>
        </p:txBody>
      </p:sp>
      <p:sp>
        <p:nvSpPr>
          <p:cNvPr id="182" name="Google Shape;182;p7"/>
          <p:cNvSpPr txBox="1"/>
          <p:nvPr/>
        </p:nvSpPr>
        <p:spPr>
          <a:xfrm>
            <a:off x="8505725" y="6305806"/>
            <a:ext cx="2356098"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challenge</a:t>
            </a:r>
            <a:endParaRPr/>
          </a:p>
        </p:txBody>
      </p:sp>
      <p:sp>
        <p:nvSpPr>
          <p:cNvPr id="183" name="Google Shape;183;p7"/>
          <p:cNvSpPr txBox="1"/>
          <p:nvPr/>
        </p:nvSpPr>
        <p:spPr>
          <a:xfrm>
            <a:off x="11232158" y="8880475"/>
            <a:ext cx="1856631"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00000"/>
                </a:solidFill>
                <a:latin typeface="Ultra"/>
                <a:ea typeface="Ultra"/>
                <a:cs typeface="Ultra"/>
                <a:sym typeface="Ultra"/>
              </a:rPr>
              <a:t>wrestle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F8"/>
        </a:solidFill>
      </p:bgPr>
    </p:bg>
    <p:spTree>
      <p:nvGrpSpPr>
        <p:cNvPr id="187" name="Shape 187"/>
        <p:cNvGrpSpPr/>
        <p:nvPr/>
      </p:nvGrpSpPr>
      <p:grpSpPr>
        <a:xfrm>
          <a:off x="0" y="0"/>
          <a:ext cx="0" cy="0"/>
          <a:chOff x="0" y="0"/>
          <a:chExt cx="0" cy="0"/>
        </a:xfrm>
      </p:grpSpPr>
      <p:grpSp>
        <p:nvGrpSpPr>
          <p:cNvPr id="188" name="Google Shape;188;p8"/>
          <p:cNvGrpSpPr/>
          <p:nvPr/>
        </p:nvGrpSpPr>
        <p:grpSpPr>
          <a:xfrm>
            <a:off x="-1066702" y="611604"/>
            <a:ext cx="10687050" cy="6740888"/>
            <a:chOff x="0" y="-38100"/>
            <a:chExt cx="2814696" cy="1775378"/>
          </a:xfrm>
        </p:grpSpPr>
        <p:sp>
          <p:nvSpPr>
            <p:cNvPr id="189" name="Google Shape;189;p8"/>
            <p:cNvSpPr/>
            <p:nvPr/>
          </p:nvSpPr>
          <p:spPr>
            <a:xfrm>
              <a:off x="0" y="0"/>
              <a:ext cx="2814696" cy="1737278"/>
            </a:xfrm>
            <a:custGeom>
              <a:rect b="b" l="l" r="r" t="t"/>
              <a:pathLst>
                <a:path extrusionOk="0" h="1737278" w="2814696">
                  <a:moveTo>
                    <a:pt x="36945" y="0"/>
                  </a:moveTo>
                  <a:lnTo>
                    <a:pt x="2777751" y="0"/>
                  </a:lnTo>
                  <a:cubicBezTo>
                    <a:pt x="2798155" y="0"/>
                    <a:pt x="2814696" y="16541"/>
                    <a:pt x="2814696" y="36945"/>
                  </a:cubicBezTo>
                  <a:lnTo>
                    <a:pt x="2814696" y="1700332"/>
                  </a:lnTo>
                  <a:cubicBezTo>
                    <a:pt x="2814696" y="1710131"/>
                    <a:pt x="2810804" y="1719528"/>
                    <a:pt x="2803875" y="1726457"/>
                  </a:cubicBezTo>
                  <a:cubicBezTo>
                    <a:pt x="2796947" y="1733385"/>
                    <a:pt x="2787549" y="1737278"/>
                    <a:pt x="2777751" y="1737278"/>
                  </a:cubicBezTo>
                  <a:lnTo>
                    <a:pt x="36945" y="1737278"/>
                  </a:lnTo>
                  <a:cubicBezTo>
                    <a:pt x="16541" y="1737278"/>
                    <a:pt x="0" y="1720737"/>
                    <a:pt x="0" y="1700332"/>
                  </a:cubicBezTo>
                  <a:lnTo>
                    <a:pt x="0" y="36945"/>
                  </a:lnTo>
                  <a:cubicBezTo>
                    <a:pt x="0" y="16541"/>
                    <a:pt x="16541" y="0"/>
                    <a:pt x="36945" y="0"/>
                  </a:cubicBezTo>
                  <a:close/>
                </a:path>
              </a:pathLst>
            </a:custGeom>
            <a:solidFill>
              <a:srgbClr val="FFEE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txBox="1"/>
            <p:nvPr/>
          </p:nvSpPr>
          <p:spPr>
            <a:xfrm>
              <a:off x="0" y="-38100"/>
              <a:ext cx="2814696" cy="177537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1" name="Google Shape;191;p8"/>
          <p:cNvSpPr txBox="1"/>
          <p:nvPr/>
        </p:nvSpPr>
        <p:spPr>
          <a:xfrm>
            <a:off x="552352" y="1205885"/>
            <a:ext cx="8414128"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499" u="none" cap="none" strike="noStrike">
                <a:solidFill>
                  <a:srgbClr val="E15034"/>
                </a:solidFill>
                <a:latin typeface="Ultra"/>
                <a:ea typeface="Ultra"/>
                <a:cs typeface="Ultra"/>
                <a:sym typeface="Ultra"/>
              </a:rPr>
              <a:t>Suffix/ Prefix Method</a:t>
            </a:r>
            <a:endParaRPr/>
          </a:p>
        </p:txBody>
      </p:sp>
      <p:sp>
        <p:nvSpPr>
          <p:cNvPr id="192" name="Google Shape;192;p8"/>
          <p:cNvSpPr txBox="1"/>
          <p:nvPr/>
        </p:nvSpPr>
        <p:spPr>
          <a:xfrm>
            <a:off x="552352" y="3676650"/>
            <a:ext cx="8591648" cy="1466850"/>
          </a:xfrm>
          <a:prstGeom prst="rect">
            <a:avLst/>
          </a:prstGeom>
          <a:noFill/>
          <a:ln>
            <a:noFill/>
          </a:ln>
        </p:spPr>
        <p:txBody>
          <a:bodyPr anchorCtr="0" anchor="t" bIns="0" lIns="0" spcFirstLastPara="1" rIns="0" wrap="square" tIns="0">
            <a:spAutoFit/>
          </a:bodyPr>
          <a:lstStyle/>
          <a:p>
            <a:pPr indent="0" lvl="0" marL="0" marR="0" rtl="0" algn="l">
              <a:lnSpc>
                <a:spcPct val="150012"/>
              </a:lnSpc>
              <a:spcBef>
                <a:spcPts val="0"/>
              </a:spcBef>
              <a:spcAft>
                <a:spcPts val="0"/>
              </a:spcAft>
              <a:buNone/>
            </a:pPr>
            <a:r>
              <a:rPr b="0" i="0" lang="en-US" sz="3999" u="none" cap="none" strike="noStrike">
                <a:solidFill>
                  <a:srgbClr val="E15034"/>
                </a:solidFill>
                <a:latin typeface="Arial"/>
                <a:ea typeface="Arial"/>
                <a:cs typeface="Arial"/>
                <a:sym typeface="Arial"/>
              </a:rPr>
              <a:t>Prefix: initial letters of a word</a:t>
            </a:r>
            <a:endParaRPr/>
          </a:p>
          <a:p>
            <a:pPr indent="0" lvl="0" marL="0" marR="0" rtl="0" algn="l">
              <a:lnSpc>
                <a:spcPct val="150012"/>
              </a:lnSpc>
              <a:spcBef>
                <a:spcPts val="0"/>
              </a:spcBef>
              <a:spcAft>
                <a:spcPts val="0"/>
              </a:spcAft>
              <a:buNone/>
            </a:pPr>
            <a:r>
              <a:rPr b="0" i="0" lang="en-US" sz="3999" u="none" cap="none" strike="noStrike">
                <a:solidFill>
                  <a:srgbClr val="E15034"/>
                </a:solidFill>
                <a:latin typeface="Arial"/>
                <a:ea typeface="Arial"/>
                <a:cs typeface="Arial"/>
                <a:sym typeface="Arial"/>
              </a:rPr>
              <a:t>Suffix: last few alphabets of a word</a:t>
            </a:r>
            <a:endParaRPr/>
          </a:p>
        </p:txBody>
      </p:sp>
      <p:grpSp>
        <p:nvGrpSpPr>
          <p:cNvPr id="193" name="Google Shape;193;p8"/>
          <p:cNvGrpSpPr/>
          <p:nvPr/>
        </p:nvGrpSpPr>
        <p:grpSpPr>
          <a:xfrm>
            <a:off x="-1066702" y="7503105"/>
            <a:ext cx="10687050" cy="2027630"/>
            <a:chOff x="0" y="-38100"/>
            <a:chExt cx="2814696" cy="534026"/>
          </a:xfrm>
        </p:grpSpPr>
        <p:sp>
          <p:nvSpPr>
            <p:cNvPr id="194" name="Google Shape;194;p8"/>
            <p:cNvSpPr/>
            <p:nvPr/>
          </p:nvSpPr>
          <p:spPr>
            <a:xfrm>
              <a:off x="0" y="0"/>
              <a:ext cx="2814696" cy="495926"/>
            </a:xfrm>
            <a:custGeom>
              <a:rect b="b" l="l" r="r" t="t"/>
              <a:pathLst>
                <a:path extrusionOk="0" h="495926" w="2814696">
                  <a:moveTo>
                    <a:pt x="36945" y="0"/>
                  </a:moveTo>
                  <a:lnTo>
                    <a:pt x="2777751" y="0"/>
                  </a:lnTo>
                  <a:cubicBezTo>
                    <a:pt x="2798155" y="0"/>
                    <a:pt x="2814696" y="16541"/>
                    <a:pt x="2814696" y="36945"/>
                  </a:cubicBezTo>
                  <a:lnTo>
                    <a:pt x="2814696" y="458981"/>
                  </a:lnTo>
                  <a:cubicBezTo>
                    <a:pt x="2814696" y="468779"/>
                    <a:pt x="2810804" y="478176"/>
                    <a:pt x="2803875" y="485105"/>
                  </a:cubicBezTo>
                  <a:cubicBezTo>
                    <a:pt x="2796947" y="492034"/>
                    <a:pt x="2787549" y="495926"/>
                    <a:pt x="2777751" y="495926"/>
                  </a:cubicBezTo>
                  <a:lnTo>
                    <a:pt x="36945" y="495926"/>
                  </a:lnTo>
                  <a:cubicBezTo>
                    <a:pt x="16541" y="495926"/>
                    <a:pt x="0" y="479385"/>
                    <a:pt x="0" y="458981"/>
                  </a:cubicBezTo>
                  <a:lnTo>
                    <a:pt x="0" y="36945"/>
                  </a:lnTo>
                  <a:cubicBezTo>
                    <a:pt x="0" y="16541"/>
                    <a:pt x="16541" y="0"/>
                    <a:pt x="36945" y="0"/>
                  </a:cubicBezTo>
                  <a:close/>
                </a:path>
              </a:pathLst>
            </a:custGeom>
            <a:solidFill>
              <a:srgbClr val="FF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txBox="1"/>
            <p:nvPr/>
          </p:nvSpPr>
          <p:spPr>
            <a:xfrm>
              <a:off x="0" y="-38100"/>
              <a:ext cx="2814696" cy="53402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6" name="Google Shape;196;p8"/>
          <p:cNvSpPr txBox="1"/>
          <p:nvPr/>
        </p:nvSpPr>
        <p:spPr>
          <a:xfrm>
            <a:off x="1105900" y="7847825"/>
            <a:ext cx="8038100" cy="1359027"/>
          </a:xfrm>
          <a:prstGeom prst="rect">
            <a:avLst/>
          </a:prstGeom>
          <a:noFill/>
          <a:ln>
            <a:noFill/>
          </a:ln>
        </p:spPr>
        <p:txBody>
          <a:bodyPr anchorCtr="0" anchor="t" bIns="0" lIns="0" spcFirstLastPara="1" rIns="0" wrap="square" tIns="0">
            <a:spAutoFit/>
          </a:bodyPr>
          <a:lstStyle/>
          <a:p>
            <a:pPr indent="0" lvl="0" marL="0" marR="0" rtl="0" algn="l">
              <a:lnSpc>
                <a:spcPct val="154000"/>
              </a:lnSpc>
              <a:spcBef>
                <a:spcPts val="0"/>
              </a:spcBef>
              <a:spcAft>
                <a:spcPts val="0"/>
              </a:spcAft>
              <a:buNone/>
            </a:pPr>
            <a:r>
              <a:rPr b="0" i="0" lang="en-US" sz="3600" u="none" cap="none" strike="noStrike">
                <a:solidFill>
                  <a:srgbClr val="E15034"/>
                </a:solidFill>
                <a:latin typeface="Arial"/>
                <a:ea typeface="Arial"/>
                <a:cs typeface="Arial"/>
                <a:sym typeface="Arial"/>
              </a:rPr>
              <a:t>they change the meaning of a word</a:t>
            </a:r>
            <a:endParaRPr/>
          </a:p>
          <a:p>
            <a:pPr indent="0" lvl="0" marL="0" marR="0" rtl="0" algn="l">
              <a:lnSpc>
                <a:spcPct val="154000"/>
              </a:lnSpc>
              <a:spcBef>
                <a:spcPts val="0"/>
              </a:spcBef>
              <a:spcAft>
                <a:spcPts val="0"/>
              </a:spcAft>
              <a:buNone/>
            </a:pPr>
            <a:r>
              <a:t/>
            </a:r>
            <a:endParaRPr b="0" i="0" sz="3600" u="none" cap="none" strike="noStrike">
              <a:solidFill>
                <a:srgbClr val="E15034"/>
              </a:solidFill>
              <a:latin typeface="Arial"/>
              <a:ea typeface="Arial"/>
              <a:cs typeface="Arial"/>
              <a:sym typeface="Arial"/>
            </a:endParaRPr>
          </a:p>
        </p:txBody>
      </p:sp>
      <p:sp>
        <p:nvSpPr>
          <p:cNvPr id="197" name="Google Shape;197;p8"/>
          <p:cNvSpPr txBox="1"/>
          <p:nvPr/>
        </p:nvSpPr>
        <p:spPr>
          <a:xfrm>
            <a:off x="14929550" y="5129291"/>
            <a:ext cx="1270802" cy="103811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FFFFFF"/>
                </a:solidFill>
                <a:latin typeface="Ultra"/>
                <a:ea typeface="Ultra"/>
                <a:cs typeface="Ultra"/>
                <a:sym typeface="Ultra"/>
              </a:rPr>
              <a:t>er</a:t>
            </a:r>
            <a:endParaRPr/>
          </a:p>
        </p:txBody>
      </p:sp>
      <p:cxnSp>
        <p:nvCxnSpPr>
          <p:cNvPr id="198" name="Google Shape;198;p8"/>
          <p:cNvCxnSpPr/>
          <p:nvPr/>
        </p:nvCxnSpPr>
        <p:spPr>
          <a:xfrm>
            <a:off x="11399757" y="2996151"/>
            <a:ext cx="0" cy="745477"/>
          </a:xfrm>
          <a:prstGeom prst="straightConnector1">
            <a:avLst/>
          </a:prstGeom>
          <a:noFill/>
          <a:ln cap="flat" cmpd="sng" w="152400">
            <a:solidFill>
              <a:srgbClr val="C8824C"/>
            </a:solidFill>
            <a:prstDash val="solid"/>
            <a:round/>
            <a:headEnd len="sm" w="sm" type="none"/>
            <a:tailEnd len="med" w="med" type="stealth"/>
          </a:ln>
        </p:spPr>
      </p:cxnSp>
      <p:sp>
        <p:nvSpPr>
          <p:cNvPr id="199" name="Google Shape;199;p8"/>
          <p:cNvSpPr txBox="1"/>
          <p:nvPr/>
        </p:nvSpPr>
        <p:spPr>
          <a:xfrm>
            <a:off x="10901182" y="650875"/>
            <a:ext cx="997148"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pro-</a:t>
            </a:r>
            <a:endParaRPr/>
          </a:p>
        </p:txBody>
      </p:sp>
      <p:sp>
        <p:nvSpPr>
          <p:cNvPr id="200" name="Google Shape;200;p8"/>
          <p:cNvSpPr txBox="1"/>
          <p:nvPr/>
        </p:nvSpPr>
        <p:spPr>
          <a:xfrm>
            <a:off x="10261370" y="3749578"/>
            <a:ext cx="2429173" cy="5956300"/>
          </a:xfrm>
          <a:prstGeom prst="rect">
            <a:avLst/>
          </a:prstGeom>
          <a:noFill/>
          <a:ln>
            <a:noFill/>
          </a:ln>
        </p:spPr>
        <p:txBody>
          <a:bodyPr anchorCtr="0" anchor="t" bIns="0" lIns="0" spcFirstLastPara="1" rIns="0" wrap="square" tIns="0">
            <a:spAutoFit/>
          </a:bodyPr>
          <a:lstStyle/>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Proactive</a:t>
            </a:r>
            <a:endParaRPr/>
          </a:p>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Profess</a:t>
            </a:r>
            <a:endParaRPr/>
          </a:p>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Program</a:t>
            </a:r>
            <a:endParaRPr/>
          </a:p>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Promote</a:t>
            </a:r>
            <a:endParaRPr/>
          </a:p>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Prolong</a:t>
            </a:r>
            <a:endParaRPr/>
          </a:p>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Provincial</a:t>
            </a:r>
            <a:endParaRPr/>
          </a:p>
        </p:txBody>
      </p:sp>
      <p:sp>
        <p:nvSpPr>
          <p:cNvPr id="201" name="Google Shape;201;p8"/>
          <p:cNvSpPr txBox="1"/>
          <p:nvPr/>
        </p:nvSpPr>
        <p:spPr>
          <a:xfrm>
            <a:off x="15255560" y="680065"/>
            <a:ext cx="1250156"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-ness</a:t>
            </a:r>
            <a:endParaRPr/>
          </a:p>
        </p:txBody>
      </p:sp>
      <p:sp>
        <p:nvSpPr>
          <p:cNvPr id="202" name="Google Shape;202;p8"/>
          <p:cNvSpPr txBox="1"/>
          <p:nvPr/>
        </p:nvSpPr>
        <p:spPr>
          <a:xfrm>
            <a:off x="14816145" y="3749578"/>
            <a:ext cx="2281386" cy="4946650"/>
          </a:xfrm>
          <a:prstGeom prst="rect">
            <a:avLst/>
          </a:prstGeom>
          <a:noFill/>
          <a:ln>
            <a:noFill/>
          </a:ln>
        </p:spPr>
        <p:txBody>
          <a:bodyPr anchorCtr="0" anchor="t" bIns="0" lIns="0" spcFirstLastPara="1" rIns="0" wrap="square" tIns="0">
            <a:spAutoFit/>
          </a:bodyPr>
          <a:lstStyle/>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Coolness</a:t>
            </a:r>
            <a:endParaRPr/>
          </a:p>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Darkness</a:t>
            </a:r>
            <a:endParaRPr/>
          </a:p>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Dryness</a:t>
            </a:r>
            <a:endParaRPr/>
          </a:p>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Boldness</a:t>
            </a:r>
            <a:endParaRPr/>
          </a:p>
          <a:p>
            <a:pPr indent="0" lvl="0" marL="0" marR="0" rtl="0" algn="ctr">
              <a:lnSpc>
                <a:spcPct val="200025"/>
              </a:lnSpc>
              <a:spcBef>
                <a:spcPts val="0"/>
              </a:spcBef>
              <a:spcAft>
                <a:spcPts val="0"/>
              </a:spcAft>
              <a:buNone/>
            </a:pPr>
            <a:r>
              <a:rPr b="0" i="0" lang="en-US" sz="3999" u="none" cap="none" strike="noStrike">
                <a:solidFill>
                  <a:srgbClr val="000000"/>
                </a:solidFill>
                <a:latin typeface="Arial"/>
                <a:ea typeface="Arial"/>
                <a:cs typeface="Arial"/>
                <a:sym typeface="Arial"/>
              </a:rPr>
              <a:t>Fitness</a:t>
            </a:r>
            <a:endParaRPr/>
          </a:p>
        </p:txBody>
      </p:sp>
      <p:cxnSp>
        <p:nvCxnSpPr>
          <p:cNvPr id="203" name="Google Shape;203;p8"/>
          <p:cNvCxnSpPr/>
          <p:nvPr/>
        </p:nvCxnSpPr>
        <p:spPr>
          <a:xfrm>
            <a:off x="15880638" y="2996151"/>
            <a:ext cx="0" cy="745477"/>
          </a:xfrm>
          <a:prstGeom prst="straightConnector1">
            <a:avLst/>
          </a:prstGeom>
          <a:noFill/>
          <a:ln cap="flat" cmpd="sng" w="152400">
            <a:solidFill>
              <a:srgbClr val="C8824C"/>
            </a:solidFill>
            <a:prstDash val="solid"/>
            <a:round/>
            <a:headEnd len="sm" w="sm" type="none"/>
            <a:tailEnd len="med" w="med" type="stealth"/>
          </a:ln>
        </p:spPr>
      </p:cxnSp>
      <p:sp>
        <p:nvSpPr>
          <p:cNvPr id="204" name="Google Shape;204;p8"/>
          <p:cNvSpPr txBox="1"/>
          <p:nvPr/>
        </p:nvSpPr>
        <p:spPr>
          <a:xfrm>
            <a:off x="10439890" y="1800008"/>
            <a:ext cx="1919734"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(expert)</a:t>
            </a:r>
            <a:endParaRPr/>
          </a:p>
        </p:txBody>
      </p:sp>
      <p:sp>
        <p:nvSpPr>
          <p:cNvPr id="205" name="Google Shape;205;p8"/>
          <p:cNvSpPr txBox="1"/>
          <p:nvPr/>
        </p:nvSpPr>
        <p:spPr>
          <a:xfrm>
            <a:off x="13906136" y="1800008"/>
            <a:ext cx="3949005"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0" i="0" lang="en-US" sz="3999" u="none" cap="none" strike="noStrike">
                <a:solidFill>
                  <a:srgbClr val="000000"/>
                </a:solidFill>
                <a:latin typeface="Arial"/>
                <a:ea typeface="Arial"/>
                <a:cs typeface="Arial"/>
                <a:sym typeface="Arial"/>
              </a:rPr>
              <a:t>(state or quality)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F0"/>
        </a:solidFill>
      </p:bgPr>
    </p:bg>
    <p:spTree>
      <p:nvGrpSpPr>
        <p:cNvPr id="209" name="Shape 209"/>
        <p:cNvGrpSpPr/>
        <p:nvPr/>
      </p:nvGrpSpPr>
      <p:grpSpPr>
        <a:xfrm>
          <a:off x="0" y="0"/>
          <a:ext cx="0" cy="0"/>
          <a:chOff x="0" y="0"/>
          <a:chExt cx="0" cy="0"/>
        </a:xfrm>
      </p:grpSpPr>
      <p:grpSp>
        <p:nvGrpSpPr>
          <p:cNvPr id="210" name="Google Shape;210;p9"/>
          <p:cNvGrpSpPr/>
          <p:nvPr/>
        </p:nvGrpSpPr>
        <p:grpSpPr>
          <a:xfrm>
            <a:off x="-150946" y="653605"/>
            <a:ext cx="19097275" cy="1595288"/>
            <a:chOff x="0" y="-38100"/>
            <a:chExt cx="5029735" cy="420158"/>
          </a:xfrm>
        </p:grpSpPr>
        <p:sp>
          <p:nvSpPr>
            <p:cNvPr id="211" name="Google Shape;211;p9"/>
            <p:cNvSpPr/>
            <p:nvPr/>
          </p:nvSpPr>
          <p:spPr>
            <a:xfrm>
              <a:off x="0" y="0"/>
              <a:ext cx="5029735" cy="382058"/>
            </a:xfrm>
            <a:custGeom>
              <a:rect b="b" l="l" r="r" t="t"/>
              <a:pathLst>
                <a:path extrusionOk="0" h="382058" w="5029735">
                  <a:moveTo>
                    <a:pt x="20675" y="0"/>
                  </a:moveTo>
                  <a:lnTo>
                    <a:pt x="5009060" y="0"/>
                  </a:lnTo>
                  <a:cubicBezTo>
                    <a:pt x="5014544" y="0"/>
                    <a:pt x="5019802" y="2178"/>
                    <a:pt x="5023680" y="6056"/>
                  </a:cubicBezTo>
                  <a:cubicBezTo>
                    <a:pt x="5027557" y="9933"/>
                    <a:pt x="5029735" y="15192"/>
                    <a:pt x="5029735" y="20675"/>
                  </a:cubicBezTo>
                  <a:lnTo>
                    <a:pt x="5029735" y="361383"/>
                  </a:lnTo>
                  <a:cubicBezTo>
                    <a:pt x="5029735" y="366867"/>
                    <a:pt x="5027557" y="372125"/>
                    <a:pt x="5023680" y="376003"/>
                  </a:cubicBezTo>
                  <a:cubicBezTo>
                    <a:pt x="5019802" y="379880"/>
                    <a:pt x="5014544" y="382058"/>
                    <a:pt x="5009060" y="382058"/>
                  </a:cubicBezTo>
                  <a:lnTo>
                    <a:pt x="20675" y="382058"/>
                  </a:lnTo>
                  <a:cubicBezTo>
                    <a:pt x="15192" y="382058"/>
                    <a:pt x="9933" y="379880"/>
                    <a:pt x="6056" y="376003"/>
                  </a:cubicBezTo>
                  <a:cubicBezTo>
                    <a:pt x="2178" y="372125"/>
                    <a:pt x="0" y="366867"/>
                    <a:pt x="0" y="361383"/>
                  </a:cubicBezTo>
                  <a:lnTo>
                    <a:pt x="0" y="20675"/>
                  </a:lnTo>
                  <a:cubicBezTo>
                    <a:pt x="0" y="15192"/>
                    <a:pt x="2178" y="9933"/>
                    <a:pt x="6056" y="6056"/>
                  </a:cubicBezTo>
                  <a:cubicBezTo>
                    <a:pt x="9933" y="2178"/>
                    <a:pt x="15192" y="0"/>
                    <a:pt x="20675" y="0"/>
                  </a:cubicBezTo>
                  <a:close/>
                </a:path>
              </a:pathLst>
            </a:custGeom>
            <a:solidFill>
              <a:srgbClr val="FFFFFF">
                <a:alpha val="50588"/>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txBox="1"/>
            <p:nvPr/>
          </p:nvSpPr>
          <p:spPr>
            <a:xfrm>
              <a:off x="0" y="-38100"/>
              <a:ext cx="5029735" cy="4201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3" name="Google Shape;213;p9"/>
          <p:cNvSpPr/>
          <p:nvPr/>
        </p:nvSpPr>
        <p:spPr>
          <a:xfrm>
            <a:off x="3691979" y="3174157"/>
            <a:ext cx="11947592" cy="3410495"/>
          </a:xfrm>
          <a:custGeom>
            <a:rect b="b" l="l" r="r" t="t"/>
            <a:pathLst>
              <a:path extrusionOk="0" h="3410495" w="11947592">
                <a:moveTo>
                  <a:pt x="0" y="0"/>
                </a:moveTo>
                <a:lnTo>
                  <a:pt x="11947593" y="0"/>
                </a:lnTo>
                <a:lnTo>
                  <a:pt x="11947593" y="3410495"/>
                </a:lnTo>
                <a:lnTo>
                  <a:pt x="0" y="3410495"/>
                </a:lnTo>
                <a:lnTo>
                  <a:pt x="0" y="0"/>
                </a:lnTo>
                <a:close/>
              </a:path>
            </a:pathLst>
          </a:custGeom>
          <a:blipFill rotWithShape="1">
            <a:blip r:embed="rId3">
              <a:alphaModFix/>
            </a:blip>
            <a:stretch>
              <a:fillRect b="0" l="0" r="0" t="0"/>
            </a:stretch>
          </a:blipFill>
          <a:ln>
            <a:noFill/>
          </a:ln>
        </p:spPr>
      </p:sp>
      <p:sp>
        <p:nvSpPr>
          <p:cNvPr id="214" name="Google Shape;214;p9"/>
          <p:cNvSpPr txBox="1"/>
          <p:nvPr/>
        </p:nvSpPr>
        <p:spPr>
          <a:xfrm>
            <a:off x="2418464" y="1012405"/>
            <a:ext cx="14638869" cy="9271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499" u="none" cap="none" strike="noStrike">
                <a:solidFill>
                  <a:srgbClr val="617268"/>
                </a:solidFill>
                <a:latin typeface="Ultra"/>
                <a:ea typeface="Ultra"/>
                <a:cs typeface="Ultra"/>
                <a:sym typeface="Ultra"/>
              </a:rPr>
              <a:t>Types of Contextual Vocabulary Questions</a:t>
            </a:r>
            <a:endParaRPr/>
          </a:p>
        </p:txBody>
      </p:sp>
      <p:sp>
        <p:nvSpPr>
          <p:cNvPr id="215" name="Google Shape;215;p9"/>
          <p:cNvSpPr txBox="1"/>
          <p:nvPr/>
        </p:nvSpPr>
        <p:spPr>
          <a:xfrm>
            <a:off x="1028700" y="7132091"/>
            <a:ext cx="3588841"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617268"/>
                </a:solidFill>
                <a:latin typeface="Ultra"/>
                <a:ea typeface="Ultra"/>
                <a:cs typeface="Ultra"/>
                <a:sym typeface="Ultra"/>
              </a:rPr>
              <a:t>Passage-based</a:t>
            </a:r>
            <a:endParaRPr/>
          </a:p>
        </p:txBody>
      </p:sp>
      <p:sp>
        <p:nvSpPr>
          <p:cNvPr id="216" name="Google Shape;216;p9"/>
          <p:cNvSpPr txBox="1"/>
          <p:nvPr/>
        </p:nvSpPr>
        <p:spPr>
          <a:xfrm>
            <a:off x="7796659" y="7433716"/>
            <a:ext cx="3882479"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617268"/>
                </a:solidFill>
                <a:latin typeface="Ultra"/>
                <a:ea typeface="Ultra"/>
                <a:cs typeface="Ultra"/>
                <a:sym typeface="Ultra"/>
              </a:rPr>
              <a:t>Sentence based </a:t>
            </a:r>
            <a:endParaRPr/>
          </a:p>
        </p:txBody>
      </p:sp>
      <p:sp>
        <p:nvSpPr>
          <p:cNvPr id="217" name="Google Shape;217;p9"/>
          <p:cNvSpPr txBox="1"/>
          <p:nvPr/>
        </p:nvSpPr>
        <p:spPr>
          <a:xfrm>
            <a:off x="11679138" y="6528841"/>
            <a:ext cx="635883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617268"/>
                </a:solidFill>
                <a:latin typeface="Ultra"/>
                <a:ea typeface="Ultra"/>
                <a:cs typeface="Ultra"/>
                <a:sym typeface="Ultra"/>
              </a:rPr>
              <a:t>Antonym/Synonym based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