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10287000" cx="18288000"/>
  <p:notesSz cx="6858000" cy="9144000"/>
  <p:embeddedFontLst>
    <p:embeddedFont>
      <p:font typeface="Sniglet"/>
      <p:regular r:id="rId37"/>
    </p:embeddedFont>
    <p:embeddedFont>
      <p:font typeface="Fredoka"/>
      <p:regular r:id="rId38"/>
      <p:bold r:id="rId39"/>
    </p:embeddedFont>
    <p:embeddedFont>
      <p:font typeface="Arim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gMYksa83U+UV2dSABRjdieZoR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regular.fntdata"/><Relationship Id="rId20" Type="http://schemas.openxmlformats.org/officeDocument/2006/relationships/slide" Target="slides/slide15.xml"/><Relationship Id="rId42" Type="http://schemas.openxmlformats.org/officeDocument/2006/relationships/font" Target="fonts/Arimo-italic.fntdata"/><Relationship Id="rId41" Type="http://schemas.openxmlformats.org/officeDocument/2006/relationships/font" Target="fonts/Arim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Arim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nigle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Fredoka-bold.fntdata"/><Relationship Id="rId16" Type="http://schemas.openxmlformats.org/officeDocument/2006/relationships/slide" Target="slides/slide11.xml"/><Relationship Id="rId38" Type="http://schemas.openxmlformats.org/officeDocument/2006/relationships/font" Target="fonts/Fredok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3" Type="http://schemas.openxmlformats.org/officeDocument/2006/relationships/image" Target="../media/image11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8.png"/><Relationship Id="rId5" Type="http://schemas.openxmlformats.org/officeDocument/2006/relationships/image" Target="../media/image49.png"/><Relationship Id="rId6" Type="http://schemas.openxmlformats.org/officeDocument/2006/relationships/image" Target="../media/image16.png"/><Relationship Id="rId7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4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Relationship Id="rId7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3" Type="http://schemas.openxmlformats.org/officeDocument/2006/relationships/image" Target="../media/image28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5" Type="http://schemas.openxmlformats.org/officeDocument/2006/relationships/image" Target="../media/image42.png"/><Relationship Id="rId14" Type="http://schemas.openxmlformats.org/officeDocument/2006/relationships/image" Target="../media/image40.png"/><Relationship Id="rId16" Type="http://schemas.openxmlformats.org/officeDocument/2006/relationships/image" Target="../media/image56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5.png"/><Relationship Id="rId13" Type="http://schemas.openxmlformats.org/officeDocument/2006/relationships/image" Target="../media/image50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5" Type="http://schemas.openxmlformats.org/officeDocument/2006/relationships/image" Target="../media/image44.png"/><Relationship Id="rId14" Type="http://schemas.openxmlformats.org/officeDocument/2006/relationships/image" Target="../media/image45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424448" y="-347321"/>
            <a:ext cx="4622674" cy="10874486"/>
            <a:chOff x="0" y="-38100"/>
            <a:chExt cx="1643618" cy="3866484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5027021" y="487108"/>
            <a:ext cx="12389547" cy="8875124"/>
            <a:chOff x="0" y="-28575"/>
            <a:chExt cx="808919" cy="57946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5399493" y="3086100"/>
            <a:ext cx="11644602" cy="3133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SENTENCE COMPLETION</a:t>
            </a:r>
            <a:endParaRPr/>
          </a:p>
        </p:txBody>
      </p:sp>
      <p:grpSp>
        <p:nvGrpSpPr>
          <p:cNvPr id="91" name="Google Shape;91;p1"/>
          <p:cNvGrpSpPr/>
          <p:nvPr/>
        </p:nvGrpSpPr>
        <p:grpSpPr>
          <a:xfrm>
            <a:off x="9506526" y="1914190"/>
            <a:ext cx="3430537" cy="952835"/>
            <a:chOff x="0" y="-57150"/>
            <a:chExt cx="596564" cy="165696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596564" cy="108546"/>
            </a:xfrm>
            <a:custGeom>
              <a:rect b="b" l="l" r="r" t="t"/>
              <a:pathLst>
                <a:path extrusionOk="0" h="108546" w="596564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  <a:endParaRPr/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8305158" y="7350317"/>
            <a:ext cx="5833272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PEV113 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384514" y="3708582"/>
            <a:ext cx="3004751" cy="3196544"/>
          </a:xfrm>
          <a:custGeom>
            <a:rect b="b" l="l" r="r" t="t"/>
            <a:pathLst>
              <a:path extrusionOk="0" h="3196544" w="3004751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596912" y="506444"/>
            <a:ext cx="2967426" cy="2654497"/>
          </a:xfrm>
          <a:custGeom>
            <a:rect b="b" l="l" r="r" t="t"/>
            <a:pathLst>
              <a:path extrusionOk="0" h="2654497" w="2967426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69608" y="7552512"/>
            <a:ext cx="4022034" cy="2632604"/>
          </a:xfrm>
          <a:custGeom>
            <a:rect b="b" l="l" r="r" t="t"/>
            <a:pathLst>
              <a:path extrusionOk="0" h="2632604" w="402203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2759815" y="7245195"/>
            <a:ext cx="1043024" cy="775048"/>
          </a:xfrm>
          <a:custGeom>
            <a:rect b="b" l="l" r="r" t="t"/>
            <a:pathLst>
              <a:path extrusionOk="0" h="775048" w="1043024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384514" y="155731"/>
            <a:ext cx="960668" cy="872969"/>
          </a:xfrm>
          <a:custGeom>
            <a:rect b="b" l="l" r="r" t="t"/>
            <a:pathLst>
              <a:path extrusionOk="0" h="872969" w="960668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2759815" y="3564187"/>
            <a:ext cx="1043024" cy="787130"/>
          </a:xfrm>
          <a:custGeom>
            <a:rect b="b" l="l" r="r" t="t"/>
            <a:pathLst>
              <a:path extrusionOk="0" h="787130" w="1043024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verbs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adverbs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0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346" name="Google Shape;346;p10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7" name="Google Shape;347;p10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10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349" name="Google Shape;349;p10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350" name="Google Shape;350;p10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10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10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10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10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p10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6" name="Google Shape;356;p10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357" name="Google Shape;357;p10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358" name="Google Shape;358;p10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359" name="Google Shape;359;p10"/>
          <p:cNvSpPr txBox="1"/>
          <p:nvPr/>
        </p:nvSpPr>
        <p:spPr>
          <a:xfrm>
            <a:off x="5740980" y="3009646"/>
            <a:ext cx="10987464" cy="3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8018" lvl="1" marL="95603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Arial"/>
              <a:buAutoNum type="arabicPeriod"/>
            </a:pPr>
            <a:r>
              <a:rPr b="0" i="0" lang="en-US" sz="4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Alike --- Identical options, thus use sentence structure rules and process of elimination to find the right answer</a:t>
            </a:r>
            <a:endParaRPr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1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365" name="Google Shape;365;p11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66" name="Google Shape;366;p11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6040" y="-190790"/>
            <a:ext cx="4345026" cy="10592789"/>
            <a:chOff x="0" y="-38100"/>
            <a:chExt cx="1544898" cy="3766325"/>
          </a:xfrm>
        </p:grpSpPr>
        <p:sp>
          <p:nvSpPr>
            <p:cNvPr id="368" name="Google Shape;368;p11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369" name="Google Shape;369;p11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11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11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11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373" name="Google Shape;373;p1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375" name="Google Shape;375;p11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376" name="Google Shape;376;p11"/>
          <p:cNvSpPr txBox="1"/>
          <p:nvPr/>
        </p:nvSpPr>
        <p:spPr>
          <a:xfrm>
            <a:off x="5313611" y="3334859"/>
            <a:ext cx="11945689" cy="521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My friend has good __________ over English and Hindi.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authority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command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expertise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hold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190780" y="3591717"/>
            <a:ext cx="3670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</a:t>
            </a:r>
            <a:r>
              <a:rPr lang="en-US" sz="3399"/>
              <a:t>Vocabulary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2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383" name="Google Shape;383;p12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84" name="Google Shape;384;p12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2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386" name="Google Shape;386;p12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387" name="Google Shape;387;p12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12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9" name="Google Shape;389;p12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p12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12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12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12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394" name="Google Shape;394;p12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395" name="Google Shape;395;p12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396" name="Google Shape;396;p12"/>
          <p:cNvSpPr txBox="1"/>
          <p:nvPr/>
        </p:nvSpPr>
        <p:spPr>
          <a:xfrm>
            <a:off x="5740980" y="3009646"/>
            <a:ext cx="11235931" cy="30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Command --- Identical options, thus use sentence structure rules and process of elimination to find the right answer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13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402" name="Google Shape;402;p13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03" name="Google Shape;403;p13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13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05" name="Google Shape;405;p13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06" name="Google Shape;406;p13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13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8" name="Google Shape;408;p13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p13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410" name="Google Shape;410;p13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Every week, in the office, one hour is __________ to games and sports.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conferred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dedicated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conceded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devoted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389685" y="3430322"/>
            <a:ext cx="36708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</a:t>
            </a:r>
            <a:r>
              <a:rPr lang="en-US" sz="3399"/>
              <a:t>Vocabulary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4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420" name="Google Shape;420;p14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21" name="Google Shape;421;p1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23" name="Google Shape;423;p14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24" name="Google Shape;424;p14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14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6" name="Google Shape;426;p14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p14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8" name="Google Shape;428;p14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p14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p14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431" name="Google Shape;431;p1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432" name="Google Shape;432;p14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433" name="Google Shape;433;p14"/>
          <p:cNvSpPr txBox="1"/>
          <p:nvPr/>
        </p:nvSpPr>
        <p:spPr>
          <a:xfrm>
            <a:off x="5740980" y="3009646"/>
            <a:ext cx="10987464" cy="30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Devoted--- Identical options, thus use appropriate meaning, sentence structure rules and process of elimination to find the right answer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15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439" name="Google Shape;439;p15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40" name="Google Shape;440;p15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42" name="Google Shape;442;p15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43" name="Google Shape;443;p15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4" name="Google Shape;444;p15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5" name="Google Shape;445;p15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6" name="Google Shape;446;p15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447" name="Google Shape;447;p15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448" name="Google Shape;448;p15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449" name="Google Shape;449;p15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450" name="Google Shape;450;p15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 </a:t>
            </a:r>
            <a:r>
              <a:rPr b="0" i="0" lang="en-US" sz="3299" u="none" cap="none" strike="noStrike">
                <a:solidFill>
                  <a:srgbClr val="3B2C5A"/>
                </a:solidFill>
                <a:latin typeface="Arial"/>
                <a:ea typeface="Arial"/>
                <a:cs typeface="Arial"/>
                <a:sym typeface="Arial"/>
              </a:rPr>
              <a:t>Suresh’s skin was ______ to burn if he spent too much time in the sun.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(a) Prone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(b) Eminent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(c) Erect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99" u="none" cap="none" strike="noStrike">
                <a:solidFill>
                  <a:srgbClr val="3B2C5A"/>
                </a:solidFill>
                <a:latin typeface="Arimo"/>
                <a:ea typeface="Arimo"/>
                <a:cs typeface="Arimo"/>
                <a:sym typeface="Arimo"/>
              </a:rPr>
              <a:t>(d) Daunted</a:t>
            </a:r>
            <a:endParaRPr/>
          </a:p>
        </p:txBody>
      </p:sp>
      <p:sp>
        <p:nvSpPr>
          <p:cNvPr id="451" name="Google Shape;451;p1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16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457" name="Google Shape;457;p16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58" name="Google Shape;458;p16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16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60" name="Google Shape;460;p16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61" name="Google Shape;461;p16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2" name="Google Shape;462;p16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p16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4" name="Google Shape;464;p16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5" name="Google Shape;465;p16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6" name="Google Shape;466;p16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7" name="Google Shape;467;p16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468" name="Google Shape;468;p16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469" name="Google Shape;469;p16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470" name="Google Shape;470;p16"/>
          <p:cNvSpPr txBox="1"/>
          <p:nvPr/>
        </p:nvSpPr>
        <p:spPr>
          <a:xfrm>
            <a:off x="5720682" y="3306520"/>
            <a:ext cx="10983814" cy="2887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Prone is the correct answer which is an adjective. Its meaning is – a tendency or inclination to something.</a:t>
            </a:r>
            <a:endParaRPr/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7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476" name="Google Shape;476;p17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77" name="Google Shape;477;p17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17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79" name="Google Shape;479;p17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80" name="Google Shape;480;p1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17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2" name="Google Shape;482;p17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3" name="Google Shape;483;p17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484" name="Google Shape;484;p17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485" name="Google Shape;485;p17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486" name="Google Shape;486;p17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487" name="Google Shape;487;p17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The Security officer ______ the crowd to step back from the fire to avoid any mis happening.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Undulated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Enjoined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Stagnated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Delineated</a:t>
            </a:r>
            <a:endParaRPr/>
          </a:p>
        </p:txBody>
      </p:sp>
      <p:sp>
        <p:nvSpPr>
          <p:cNvPr id="488" name="Google Shape;488;p17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8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494" name="Google Shape;494;p18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5" name="Google Shape;495;p18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18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497" name="Google Shape;497;p18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498" name="Google Shape;498;p18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8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0" name="Google Shape;500;p18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p18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2" name="Google Shape;502;p18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3" name="Google Shape;503;p18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18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505" name="Google Shape;505;p18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506" name="Google Shape;506;p18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507" name="Google Shape;507;p18"/>
          <p:cNvSpPr txBox="1"/>
          <p:nvPr/>
        </p:nvSpPr>
        <p:spPr>
          <a:xfrm>
            <a:off x="5744630" y="3138431"/>
            <a:ext cx="10983814" cy="3059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Enjoined is the correct answer which is a verb. Its meaning is to issue an order or command with authority.</a:t>
            </a:r>
            <a:endParaRPr/>
          </a:p>
          <a:p>
            <a:pPr indent="0" lvl="0" marL="0" marR="0" rtl="0" algn="l">
              <a:lnSpc>
                <a:spcPct val="1283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19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513" name="Google Shape;513;p19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14" name="Google Shape;514;p19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19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516" name="Google Shape;516;p19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517" name="Google Shape;517;p19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8" name="Google Shape;518;p19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9" name="Google Shape;519;p19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0" name="Google Shape;520;p19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521" name="Google Shape;521;p19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522" name="Google Shape;522;p19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523" name="Google Shape;523;p19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524" name="Google Shape;524;p19"/>
          <p:cNvSpPr txBox="1"/>
          <p:nvPr/>
        </p:nvSpPr>
        <p:spPr>
          <a:xfrm>
            <a:off x="4945410" y="3334859"/>
            <a:ext cx="12757749" cy="3469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As a result of the _________ storm, some homes were shattered.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Severe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Facile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Temperate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Amenable</a:t>
            </a:r>
            <a:endParaRPr/>
          </a:p>
        </p:txBody>
      </p:sp>
      <p:sp>
        <p:nvSpPr>
          <p:cNvPr id="525" name="Google Shape;525;p19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881973" y="2323147"/>
            <a:ext cx="16559050" cy="7039085"/>
            <a:chOff x="0" y="-28575"/>
            <a:chExt cx="1081147" cy="459585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1081147" cy="431010"/>
            </a:xfrm>
            <a:custGeom>
              <a:rect b="b" l="l" r="r" t="t"/>
              <a:pathLst>
                <a:path extrusionOk="0" h="431010" w="1081147">
                  <a:moveTo>
                    <a:pt x="0" y="0"/>
                  </a:moveTo>
                  <a:lnTo>
                    <a:pt x="1081147" y="0"/>
                  </a:lnTo>
                  <a:lnTo>
                    <a:pt x="1081147" y="431010"/>
                  </a:lnTo>
                  <a:lnTo>
                    <a:pt x="0" y="4310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28575"/>
              <a:ext cx="1081147" cy="459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-134500" y="-107156"/>
            <a:ext cx="18777091" cy="1943195"/>
            <a:chOff x="0" y="-38100"/>
            <a:chExt cx="6676299" cy="690914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6676299" cy="652814"/>
            </a:xfrm>
            <a:custGeom>
              <a:rect b="b" l="l" r="r" t="t"/>
              <a:pathLst>
                <a:path extrusionOk="0" h="652814" w="6676299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113" name="Google Shape;113;p2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2788699" y="511024"/>
            <a:ext cx="1117024" cy="813991"/>
          </a:xfrm>
          <a:custGeom>
            <a:rect b="b" l="l" r="r" t="t"/>
            <a:pathLst>
              <a:path extrusionOk="0" h="813991" w="1117024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/>
          <p:nvPr/>
        </p:nvSpPr>
        <p:spPr>
          <a:xfrm>
            <a:off x="1214730" y="504361"/>
            <a:ext cx="1003152" cy="827317"/>
          </a:xfrm>
          <a:custGeom>
            <a:rect b="b" l="l" r="r" t="t"/>
            <a:pathLst>
              <a:path extrusionOk="0" h="827317" w="1003152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2"/>
          <p:cNvSpPr/>
          <p:nvPr/>
        </p:nvSpPr>
        <p:spPr>
          <a:xfrm>
            <a:off x="7590220" y="488134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2"/>
          <p:cNvSpPr/>
          <p:nvPr/>
        </p:nvSpPr>
        <p:spPr>
          <a:xfrm>
            <a:off x="4476540" y="508596"/>
            <a:ext cx="901110" cy="818848"/>
          </a:xfrm>
          <a:custGeom>
            <a:rect b="b" l="l" r="r" t="t"/>
            <a:pathLst>
              <a:path extrusionOk="0" h="818848" w="901110">
                <a:moveTo>
                  <a:pt x="0" y="0"/>
                </a:moveTo>
                <a:lnTo>
                  <a:pt x="901110" y="0"/>
                </a:lnTo>
                <a:lnTo>
                  <a:pt x="901110" y="818847"/>
                </a:lnTo>
                <a:lnTo>
                  <a:pt x="0" y="818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>
            <a:off x="5948467" y="513922"/>
            <a:ext cx="1070937" cy="808195"/>
          </a:xfrm>
          <a:custGeom>
            <a:rect b="b" l="l" r="r" t="t"/>
            <a:pathLst>
              <a:path extrusionOk="0" h="808195" w="1070937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2"/>
          <p:cNvSpPr/>
          <p:nvPr/>
        </p:nvSpPr>
        <p:spPr>
          <a:xfrm>
            <a:off x="9318080" y="488134"/>
            <a:ext cx="1018394" cy="859772"/>
          </a:xfrm>
          <a:custGeom>
            <a:rect b="b" l="l" r="r" t="t"/>
            <a:pathLst>
              <a:path extrusionOk="0" h="859772" w="1018394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2"/>
          <p:cNvSpPr/>
          <p:nvPr/>
        </p:nvSpPr>
        <p:spPr>
          <a:xfrm flipH="1">
            <a:off x="12524466" y="490217"/>
            <a:ext cx="1148215" cy="855605"/>
          </a:xfrm>
          <a:custGeom>
            <a:rect b="b" l="l" r="r" t="t"/>
            <a:pathLst>
              <a:path extrusionOk="0" h="855605" w="114821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2"/>
          <p:cNvSpPr/>
          <p:nvPr/>
        </p:nvSpPr>
        <p:spPr>
          <a:xfrm>
            <a:off x="10907291" y="490217"/>
            <a:ext cx="1046358" cy="855605"/>
          </a:xfrm>
          <a:custGeom>
            <a:rect b="b" l="l" r="r" t="t"/>
            <a:pathLst>
              <a:path extrusionOk="0" h="855605" w="1046358">
                <a:moveTo>
                  <a:pt x="0" y="0"/>
                </a:moveTo>
                <a:lnTo>
                  <a:pt x="1046358" y="0"/>
                </a:lnTo>
                <a:lnTo>
                  <a:pt x="1046358" y="855605"/>
                </a:lnTo>
                <a:lnTo>
                  <a:pt x="0" y="855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14243498" y="503823"/>
            <a:ext cx="1077229" cy="828393"/>
          </a:xfrm>
          <a:custGeom>
            <a:rect b="b" l="l" r="r" t="t"/>
            <a:pathLst>
              <a:path extrusionOk="0" h="828393" w="1077229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2"/>
          <p:cNvSpPr/>
          <p:nvPr/>
        </p:nvSpPr>
        <p:spPr>
          <a:xfrm>
            <a:off x="15891544" y="534101"/>
            <a:ext cx="1181726" cy="767836"/>
          </a:xfrm>
          <a:custGeom>
            <a:rect b="b" l="l" r="r" t="t"/>
            <a:pathLst>
              <a:path extrusionOk="0" h="767836" w="1181726">
                <a:moveTo>
                  <a:pt x="0" y="0"/>
                </a:moveTo>
                <a:lnTo>
                  <a:pt x="1181726" y="0"/>
                </a:lnTo>
                <a:lnTo>
                  <a:pt x="1181726" y="767837"/>
                </a:lnTo>
                <a:lnTo>
                  <a:pt x="0" y="767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2"/>
          <p:cNvSpPr/>
          <p:nvPr/>
        </p:nvSpPr>
        <p:spPr>
          <a:xfrm>
            <a:off x="9671738" y="3263672"/>
            <a:ext cx="3426835" cy="5279438"/>
          </a:xfrm>
          <a:custGeom>
            <a:rect b="b" l="l" r="r" t="t"/>
            <a:pathLst>
              <a:path extrusionOk="0" h="5279438" w="3426835">
                <a:moveTo>
                  <a:pt x="0" y="0"/>
                </a:moveTo>
                <a:lnTo>
                  <a:pt x="3426836" y="0"/>
                </a:lnTo>
                <a:lnTo>
                  <a:pt x="3426836" y="5279438"/>
                </a:lnTo>
                <a:lnTo>
                  <a:pt x="0" y="5279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5" name="Google Shape;125;p2"/>
          <p:cNvGrpSpPr/>
          <p:nvPr/>
        </p:nvGrpSpPr>
        <p:grpSpPr>
          <a:xfrm>
            <a:off x="10128365" y="7130564"/>
            <a:ext cx="5416508" cy="1412546"/>
            <a:chOff x="0" y="-57150"/>
            <a:chExt cx="941921" cy="245639"/>
          </a:xfrm>
        </p:grpSpPr>
        <p:sp>
          <p:nvSpPr>
            <p:cNvPr id="126" name="Google Shape;126;p2"/>
            <p:cNvSpPr/>
            <p:nvPr/>
          </p:nvSpPr>
          <p:spPr>
            <a:xfrm>
              <a:off x="0" y="0"/>
              <a:ext cx="941921" cy="188489"/>
            </a:xfrm>
            <a:custGeom>
              <a:rect b="b" l="l" r="r" t="t"/>
              <a:pathLst>
                <a:path extrusionOk="0" h="188489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Cause and Effect</a:t>
              </a:r>
              <a:endParaRPr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0128365" y="5741557"/>
            <a:ext cx="5416508" cy="1460473"/>
            <a:chOff x="0" y="-57150"/>
            <a:chExt cx="941921" cy="253973"/>
          </a:xfrm>
        </p:grpSpPr>
        <p:sp>
          <p:nvSpPr>
            <p:cNvPr id="129" name="Google Shape;129;p2"/>
            <p:cNvSpPr/>
            <p:nvPr/>
          </p:nvSpPr>
          <p:spPr>
            <a:xfrm>
              <a:off x="0" y="0"/>
              <a:ext cx="941921" cy="196823"/>
            </a:xfrm>
            <a:custGeom>
              <a:rect b="b" l="l" r="r" t="t"/>
              <a:pathLst>
                <a:path extrusionOk="0" h="196823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Contrast</a:t>
              </a:r>
              <a:endParaRPr/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10128365" y="4353423"/>
            <a:ext cx="5416508" cy="1455040"/>
            <a:chOff x="0" y="-57150"/>
            <a:chExt cx="941921" cy="253028"/>
          </a:xfrm>
        </p:grpSpPr>
        <p:sp>
          <p:nvSpPr>
            <p:cNvPr id="132" name="Google Shape;132;p2"/>
            <p:cNvSpPr/>
            <p:nvPr/>
          </p:nvSpPr>
          <p:spPr>
            <a:xfrm>
              <a:off x="0" y="0"/>
              <a:ext cx="941921" cy="195878"/>
            </a:xfrm>
            <a:custGeom>
              <a:rect b="b" l="l" r="r" t="t"/>
              <a:pathLst>
                <a:path extrusionOk="0" h="195878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Comparison</a:t>
              </a:r>
              <a:endParaRPr/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10128365" y="2819455"/>
            <a:ext cx="5416508" cy="1405411"/>
            <a:chOff x="0" y="-57150"/>
            <a:chExt cx="941921" cy="244398"/>
          </a:xfrm>
        </p:grpSpPr>
        <p:sp>
          <p:nvSpPr>
            <p:cNvPr id="135" name="Google Shape;135;p2"/>
            <p:cNvSpPr/>
            <p:nvPr/>
          </p:nvSpPr>
          <p:spPr>
            <a:xfrm>
              <a:off x="0" y="0"/>
              <a:ext cx="941921" cy="187248"/>
            </a:xfrm>
            <a:custGeom>
              <a:rect b="b" l="l" r="r" t="t"/>
              <a:pathLst>
                <a:path extrusionOk="0" h="187248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  <a:endParaRPr/>
            </a:p>
          </p:txBody>
        </p:sp>
      </p:grpSp>
      <p:sp>
        <p:nvSpPr>
          <p:cNvPr id="137" name="Google Shape;137;p2"/>
          <p:cNvSpPr txBox="1"/>
          <p:nvPr/>
        </p:nvSpPr>
        <p:spPr>
          <a:xfrm>
            <a:off x="1898919" y="5793244"/>
            <a:ext cx="5155242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Verbal hints are included in a sentence or passage that helps the reader to determine the correct option to complete a sentence. Hints can be of the following types:</a:t>
            </a:r>
            <a:endParaRPr b="0" i="0" sz="3000" u="none" cap="none" strike="noStrike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1802928" y="3147586"/>
            <a:ext cx="62483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Eliminating options on verbal clues </a:t>
            </a:r>
            <a:endParaRPr b="0" i="0" sz="6000" u="none" cap="none" strike="noStrike">
              <a:solidFill>
                <a:srgbClr val="AD4D8B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8747263" y="3564368"/>
            <a:ext cx="630921" cy="4582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99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TYPES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0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531" name="Google Shape;531;p20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32" name="Google Shape;532;p20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3" name="Google Shape;533;p20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534" name="Google Shape;534;p20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535" name="Google Shape;535;p20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20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7" name="Google Shape;537;p20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8" name="Google Shape;538;p20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9" name="Google Shape;539;p20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0" name="Google Shape;540;p20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1" name="Google Shape;541;p20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542" name="Google Shape;542;p20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543" name="Google Shape;543;p20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5744630" y="3138431"/>
            <a:ext cx="10983814" cy="1725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7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Severe is the correct answer which is an adjective. Its meaning is - something that is intense or harsh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1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550" name="Google Shape;550;p21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51" name="Google Shape;551;p21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21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553" name="Google Shape;553;p21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554" name="Google Shape;554;p21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21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6" name="Google Shape;556;p21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7" name="Google Shape;557;p21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558" name="Google Shape;558;p21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560" name="Google Shape;560;p21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561" name="Google Shape;561;p21"/>
          <p:cNvSpPr txBox="1"/>
          <p:nvPr/>
        </p:nvSpPr>
        <p:spPr>
          <a:xfrm>
            <a:off x="4945410" y="3306284"/>
            <a:ext cx="12757749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1._________his parents had little money, peter was obliged to his uncle for paying for his college education.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Since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For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Though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Even if</a:t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parts of speech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22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568" name="Google Shape;568;p22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69" name="Google Shape;569;p22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22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571" name="Google Shape;571;p22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572" name="Google Shape;572;p22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22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4" name="Google Shape;574;p22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5" name="Google Shape;575;p22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6" name="Google Shape;576;p22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7" name="Google Shape;577;p22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8" name="Google Shape;578;p22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579" name="Google Shape;579;p22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580" name="Google Shape;580;p22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581" name="Google Shape;581;p22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9559" lvl="1" marL="779118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8"/>
              <a:buFont typeface="Arial"/>
              <a:buAutoNum type="arabicPeriod"/>
            </a:pPr>
            <a:r>
              <a:rPr b="0" i="0" lang="en-US" sz="36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23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587" name="Google Shape;587;p23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88" name="Google Shape;588;p23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23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590" name="Google Shape;590;p23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591" name="Google Shape;591;p23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23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3" name="Google Shape;593;p23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4" name="Google Shape;594;p23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595" name="Google Shape;595;p23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596" name="Google Shape;596;p23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597" name="Google Shape;597;p23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598" name="Google Shape;598;p23"/>
          <p:cNvSpPr txBox="1"/>
          <p:nvPr/>
        </p:nvSpPr>
        <p:spPr>
          <a:xfrm>
            <a:off x="4945410" y="3344384"/>
            <a:ext cx="12757749" cy="306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___________ studying for hours, he still failed the test.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Thus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Because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Despite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Although</a:t>
            </a:r>
            <a:endParaRPr/>
          </a:p>
        </p:txBody>
      </p:sp>
      <p:sp>
        <p:nvSpPr>
          <p:cNvPr id="599" name="Google Shape;599;p23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4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605" name="Google Shape;605;p24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06" name="Google Shape;606;p2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24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608" name="Google Shape;608;p24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609" name="Google Shape;609;p24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0" name="Google Shape;610;p24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1" name="Google Shape;611;p24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2" name="Google Shape;612;p24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3" name="Google Shape;613;p24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p24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5" name="Google Shape;615;p24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616" name="Google Shape;616;p24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617" name="Google Shape;617;p24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618" name="Google Shape;618;p24"/>
          <p:cNvSpPr txBox="1"/>
          <p:nvPr/>
        </p:nvSpPr>
        <p:spPr>
          <a:xfrm>
            <a:off x="5744630" y="3138431"/>
            <a:ext cx="10983814" cy="6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Despite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25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624" name="Google Shape;624;p25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25" name="Google Shape;625;p25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25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627" name="Google Shape;627;p25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628" name="Google Shape;628;p25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25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0" name="Google Shape;630;p25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1" name="Google Shape;631;p25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632" name="Google Shape;632;p25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633" name="Google Shape;633;p25"/>
          <p:cNvSpPr txBox="1"/>
          <p:nvPr/>
        </p:nvSpPr>
        <p:spPr>
          <a:xfrm>
            <a:off x="4945410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634" name="Google Shape;634;p25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635" name="Google Shape;635;p25"/>
          <p:cNvSpPr txBox="1"/>
          <p:nvPr/>
        </p:nvSpPr>
        <p:spPr>
          <a:xfrm>
            <a:off x="4945410" y="3344384"/>
            <a:ext cx="12757749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She arrived at the airport __________ in time to catch her flight.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before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after 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just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with</a:t>
            </a:r>
            <a:endParaRPr/>
          </a:p>
        </p:txBody>
      </p:sp>
      <p:sp>
        <p:nvSpPr>
          <p:cNvPr id="636" name="Google Shape;636;p25"/>
          <p:cNvSpPr txBox="1"/>
          <p:nvPr/>
        </p:nvSpPr>
        <p:spPr>
          <a:xfrm>
            <a:off x="389685" y="3430322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26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642" name="Google Shape;642;p26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43" name="Google Shape;643;p26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645" name="Google Shape;645;p26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646" name="Google Shape;646;p26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6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8" name="Google Shape;648;p26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9" name="Google Shape;649;p26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0" name="Google Shape;650;p26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1" name="Google Shape;651;p26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2" name="Google Shape;652;p26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653" name="Google Shape;653;p26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654" name="Google Shape;654;p26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655" name="Google Shape;655;p26"/>
          <p:cNvSpPr txBox="1"/>
          <p:nvPr/>
        </p:nvSpPr>
        <p:spPr>
          <a:xfrm>
            <a:off x="5744630" y="3138431"/>
            <a:ext cx="10983814" cy="613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Just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7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661" name="Google Shape;661;p27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62" name="Google Shape;662;p27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3" name="Google Shape;663;p27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664" name="Google Shape;664;p27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665" name="Google Shape;665;p27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6" name="Google Shape;666;p27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7" name="Google Shape;667;p27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8" name="Google Shape;668;p27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669" name="Google Shape;669;p27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670" name="Google Shape;670;p27"/>
          <p:cNvSpPr txBox="1"/>
          <p:nvPr/>
        </p:nvSpPr>
        <p:spPr>
          <a:xfrm>
            <a:off x="5313611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671" name="Google Shape;671;p27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672" name="Google Shape;672;p27"/>
          <p:cNvSpPr txBox="1"/>
          <p:nvPr/>
        </p:nvSpPr>
        <p:spPr>
          <a:xfrm>
            <a:off x="5122801" y="3087527"/>
            <a:ext cx="12468919" cy="5007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3" lvl="1" marL="75564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9"/>
              <a:buFont typeface="Arial"/>
              <a:buAutoNum type="arabicPeriod"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the ______ of new media technology, many people predict newspapers will soon be ______ 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rise, obsolete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increase, ubiquitous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prevalence, commonplace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incline, widespread</a:t>
            </a:r>
            <a:endParaRPr/>
          </a:p>
          <a:p>
            <a:pPr indent="0" lvl="0" marL="0" marR="0" rtl="0" algn="l">
              <a:lnSpc>
                <a:spcPct val="124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080" marR="0" rtl="0" algn="l">
              <a:lnSpc>
                <a:spcPct val="479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99"/>
              <a:buFont typeface="Arial"/>
              <a:buNone/>
            </a:pPr>
            <a:r>
              <a:t/>
            </a:r>
            <a:endParaRPr b="0" i="0" sz="3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302717" y="3867192"/>
            <a:ext cx="3446871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- double blank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28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679" name="Google Shape;679;p28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80" name="Google Shape;680;p28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1" name="Google Shape;681;p28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682" name="Google Shape;682;p28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683" name="Google Shape;683;p28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4" name="Google Shape;684;p28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5" name="Google Shape;685;p28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6" name="Google Shape;686;p28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7" name="Google Shape;687;p28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8" name="Google Shape;688;p28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9" name="Google Shape;689;p28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690" name="Google Shape;690;p28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691" name="Google Shape;691;p28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692" name="Google Shape;692;p28"/>
          <p:cNvSpPr txBox="1"/>
          <p:nvPr/>
        </p:nvSpPr>
        <p:spPr>
          <a:xfrm>
            <a:off x="5740980" y="3009646"/>
            <a:ext cx="5423297" cy="153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78018" lvl="1" marL="95603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Arial"/>
              <a:buAutoNum type="arabicPeriod"/>
            </a:pPr>
            <a:r>
              <a:rPr b="0" i="0" lang="en-US" sz="4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 rise, obsolete</a:t>
            </a:r>
            <a:endParaRPr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29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698" name="Google Shape;698;p29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99" name="Google Shape;699;p29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29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701" name="Google Shape;701;p29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702" name="Google Shape;702;p29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3" name="Google Shape;703;p29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4" name="Google Shape;704;p29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5" name="Google Shape;705;p29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706" name="Google Shape;706;p29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707" name="Google Shape;707;p29"/>
          <p:cNvSpPr txBox="1"/>
          <p:nvPr/>
        </p:nvSpPr>
        <p:spPr>
          <a:xfrm>
            <a:off x="5122801" y="1143000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708" name="Google Shape;708;p29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709" name="Google Shape;709;p29"/>
          <p:cNvSpPr txBox="1"/>
          <p:nvPr/>
        </p:nvSpPr>
        <p:spPr>
          <a:xfrm>
            <a:off x="5122801" y="2465249"/>
            <a:ext cx="12468919" cy="508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The ______ of meat in your refrigerator doesn’t necessarily indicate that you are______.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presence, herbivorous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absence, vegetarian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amount, omnivorous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color, carnivorous</a:t>
            </a:r>
            <a:endParaRPr/>
          </a:p>
        </p:txBody>
      </p:sp>
      <p:sp>
        <p:nvSpPr>
          <p:cNvPr id="710" name="Google Shape;710;p29"/>
          <p:cNvSpPr txBox="1"/>
          <p:nvPr/>
        </p:nvSpPr>
        <p:spPr>
          <a:xfrm>
            <a:off x="302717" y="3730359"/>
            <a:ext cx="3446871" cy="1780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- double blank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"/>
          <p:cNvGrpSpPr/>
          <p:nvPr/>
        </p:nvGrpSpPr>
        <p:grpSpPr>
          <a:xfrm>
            <a:off x="881973" y="487108"/>
            <a:ext cx="12389547" cy="8875124"/>
            <a:chOff x="0" y="-28575"/>
            <a:chExt cx="808919" cy="57946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46" name="Google Shape;146;p3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14089335" y="-347321"/>
            <a:ext cx="4622674" cy="10874486"/>
            <a:chOff x="0" y="-38100"/>
            <a:chExt cx="1643618" cy="3866484"/>
          </a:xfrm>
        </p:grpSpPr>
        <p:sp>
          <p:nvSpPr>
            <p:cNvPr id="148" name="Google Shape;148;p3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149" name="Google Shape;149;p3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3"/>
          <p:cNvSpPr/>
          <p:nvPr/>
        </p:nvSpPr>
        <p:spPr>
          <a:xfrm>
            <a:off x="14256556" y="1455555"/>
            <a:ext cx="3742481" cy="3266166"/>
          </a:xfrm>
          <a:custGeom>
            <a:rect b="b" l="l" r="r" t="t"/>
            <a:pathLst>
              <a:path extrusionOk="0" h="3266166" w="3742481">
                <a:moveTo>
                  <a:pt x="0" y="0"/>
                </a:moveTo>
                <a:lnTo>
                  <a:pt x="3742482" y="0"/>
                </a:lnTo>
                <a:lnTo>
                  <a:pt x="3742482" y="3266166"/>
                </a:lnTo>
                <a:lnTo>
                  <a:pt x="0" y="32661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3"/>
          <p:cNvSpPr/>
          <p:nvPr/>
        </p:nvSpPr>
        <p:spPr>
          <a:xfrm>
            <a:off x="14646111" y="1001707"/>
            <a:ext cx="1245612" cy="907695"/>
          </a:xfrm>
          <a:custGeom>
            <a:rect b="b" l="l" r="r" t="t"/>
            <a:pathLst>
              <a:path extrusionOk="0" h="907695" w="1245612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3"/>
          <p:cNvSpPr/>
          <p:nvPr/>
        </p:nvSpPr>
        <p:spPr>
          <a:xfrm>
            <a:off x="14343685" y="6371099"/>
            <a:ext cx="3655353" cy="3462616"/>
          </a:xfrm>
          <a:custGeom>
            <a:rect b="b" l="l" r="r" t="t"/>
            <a:pathLst>
              <a:path extrusionOk="0" h="3462616" w="3655353">
                <a:moveTo>
                  <a:pt x="0" y="0"/>
                </a:moveTo>
                <a:lnTo>
                  <a:pt x="3655353" y="0"/>
                </a:lnTo>
                <a:lnTo>
                  <a:pt x="3655353" y="3462617"/>
                </a:lnTo>
                <a:lnTo>
                  <a:pt x="0" y="3462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3"/>
          <p:cNvSpPr/>
          <p:nvPr/>
        </p:nvSpPr>
        <p:spPr>
          <a:xfrm>
            <a:off x="16538851" y="6193668"/>
            <a:ext cx="1003152" cy="827317"/>
          </a:xfrm>
          <a:custGeom>
            <a:rect b="b" l="l" r="r" t="t"/>
            <a:pathLst>
              <a:path extrusionOk="0" h="827317" w="1003152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4" name="Google Shape;154;p3"/>
          <p:cNvGrpSpPr/>
          <p:nvPr/>
        </p:nvGrpSpPr>
        <p:grpSpPr>
          <a:xfrm>
            <a:off x="1663254" y="1104410"/>
            <a:ext cx="2235575" cy="2235575"/>
            <a:chOff x="0" y="0"/>
            <a:chExt cx="812800" cy="812800"/>
          </a:xfrm>
        </p:grpSpPr>
        <p:sp>
          <p:nvSpPr>
            <p:cNvPr id="155" name="Google Shape;15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3"/>
          <p:cNvSpPr/>
          <p:nvPr/>
        </p:nvSpPr>
        <p:spPr>
          <a:xfrm>
            <a:off x="1982791" y="1236703"/>
            <a:ext cx="1596500" cy="1970988"/>
          </a:xfrm>
          <a:custGeom>
            <a:rect b="b" l="l" r="r" t="t"/>
            <a:pathLst>
              <a:path extrusionOk="0" h="1970988" w="1596500">
                <a:moveTo>
                  <a:pt x="0" y="0"/>
                </a:moveTo>
                <a:lnTo>
                  <a:pt x="1596500" y="0"/>
                </a:lnTo>
                <a:lnTo>
                  <a:pt x="1596500" y="1970988"/>
                </a:lnTo>
                <a:lnTo>
                  <a:pt x="0" y="19709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3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namely, in other words, in fact, that is, etc.</a:t>
            </a:r>
            <a:endParaRPr/>
          </a:p>
          <a:p>
            <a:pPr indent="0" lvl="0" marL="0" marR="0" rtl="0" algn="l">
              <a:lnSpc>
                <a:spcPct val="55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3290264" y="5248174"/>
            <a:ext cx="8032268" cy="2694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The pickpocket was a trickster, in other words, a ___________.”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will be knave or scoundrel, which restates “trickster</a:t>
            </a:r>
            <a:r>
              <a:rPr b="0" i="0" lang="en-US" sz="306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>
            <a:off x="4598144" y="1252962"/>
            <a:ext cx="5416508" cy="1405411"/>
            <a:chOff x="0" y="-57150"/>
            <a:chExt cx="941921" cy="244398"/>
          </a:xfrm>
        </p:grpSpPr>
        <p:sp>
          <p:nvSpPr>
            <p:cNvPr id="161" name="Google Shape;161;p3"/>
            <p:cNvSpPr/>
            <p:nvPr/>
          </p:nvSpPr>
          <p:spPr>
            <a:xfrm>
              <a:off x="0" y="0"/>
              <a:ext cx="941921" cy="187248"/>
            </a:xfrm>
            <a:custGeom>
              <a:rect b="b" l="l" r="r" t="t"/>
              <a:pathLst>
                <a:path extrusionOk="0" h="187248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4353"/>
                  </a:lnTo>
                  <a:cubicBezTo>
                    <a:pt x="941921" y="133686"/>
                    <a:pt x="934241" y="152227"/>
                    <a:pt x="920570" y="165898"/>
                  </a:cubicBezTo>
                  <a:cubicBezTo>
                    <a:pt x="906900" y="179568"/>
                    <a:pt x="888359" y="187248"/>
                    <a:pt x="869026" y="187248"/>
                  </a:cubicBezTo>
                  <a:lnTo>
                    <a:pt x="72895" y="187248"/>
                  </a:lnTo>
                  <a:cubicBezTo>
                    <a:pt x="53562" y="187248"/>
                    <a:pt x="35021" y="179568"/>
                    <a:pt x="21351" y="165898"/>
                  </a:cubicBezTo>
                  <a:cubicBezTo>
                    <a:pt x="7680" y="152227"/>
                    <a:pt x="0" y="133686"/>
                    <a:pt x="0" y="11435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0" y="-57150"/>
              <a:ext cx="941921" cy="2443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-323850" lvl="1" marL="64770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Fredoka"/>
                <a:buAutoNum type="arabicPeriod"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Restatement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30"/>
          <p:cNvGrpSpPr/>
          <p:nvPr/>
        </p:nvGrpSpPr>
        <p:grpSpPr>
          <a:xfrm>
            <a:off x="5017815" y="502790"/>
            <a:ext cx="12389547" cy="8875124"/>
            <a:chOff x="0" y="-28575"/>
            <a:chExt cx="808919" cy="579460"/>
          </a:xfrm>
        </p:grpSpPr>
        <p:sp>
          <p:nvSpPr>
            <p:cNvPr id="716" name="Google Shape;716;p30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17" name="Google Shape;717;p30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30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719" name="Google Shape;719;p30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720" name="Google Shape;720;p30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Google Shape;721;p30"/>
          <p:cNvSpPr/>
          <p:nvPr/>
        </p:nvSpPr>
        <p:spPr>
          <a:xfrm>
            <a:off x="501621" y="1163515"/>
            <a:ext cx="3379754" cy="3047923"/>
          </a:xfrm>
          <a:custGeom>
            <a:rect b="b" l="l" r="r" t="t"/>
            <a:pathLst>
              <a:path extrusionOk="0" h="3047923" w="3379754">
                <a:moveTo>
                  <a:pt x="0" y="0"/>
                </a:moveTo>
                <a:lnTo>
                  <a:pt x="3379754" y="0"/>
                </a:lnTo>
                <a:lnTo>
                  <a:pt x="3379754" y="3047923"/>
                </a:lnTo>
                <a:lnTo>
                  <a:pt x="0" y="3047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2" name="Google Shape;722;p30"/>
          <p:cNvSpPr/>
          <p:nvPr/>
        </p:nvSpPr>
        <p:spPr>
          <a:xfrm>
            <a:off x="2604705" y="1163515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2" y="0"/>
                </a:lnTo>
                <a:lnTo>
                  <a:pt x="1157042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3" name="Google Shape;723;p30"/>
          <p:cNvSpPr/>
          <p:nvPr/>
        </p:nvSpPr>
        <p:spPr>
          <a:xfrm>
            <a:off x="211796" y="6463201"/>
            <a:ext cx="3789814" cy="2914712"/>
          </a:xfrm>
          <a:custGeom>
            <a:rect b="b" l="l" r="r" t="t"/>
            <a:pathLst>
              <a:path extrusionOk="0" h="2914712" w="3789814">
                <a:moveTo>
                  <a:pt x="0" y="0"/>
                </a:moveTo>
                <a:lnTo>
                  <a:pt x="3789814" y="0"/>
                </a:lnTo>
                <a:lnTo>
                  <a:pt x="3789814" y="2914712"/>
                </a:lnTo>
                <a:lnTo>
                  <a:pt x="0" y="2914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4" name="Google Shape;724;p30"/>
          <p:cNvSpPr/>
          <p:nvPr/>
        </p:nvSpPr>
        <p:spPr>
          <a:xfrm flipH="1">
            <a:off x="605219" y="6518487"/>
            <a:ext cx="1070937" cy="808195"/>
          </a:xfrm>
          <a:custGeom>
            <a:rect b="b" l="l" r="r" t="t"/>
            <a:pathLst>
              <a:path extrusionOk="0" h="808195" w="1070937">
                <a:moveTo>
                  <a:pt x="1070936" y="0"/>
                </a:moveTo>
                <a:lnTo>
                  <a:pt x="0" y="0"/>
                </a:lnTo>
                <a:lnTo>
                  <a:pt x="0" y="808195"/>
                </a:lnTo>
                <a:lnTo>
                  <a:pt x="1070936" y="808195"/>
                </a:lnTo>
                <a:lnTo>
                  <a:pt x="1070936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5" name="Google Shape;725;p30"/>
          <p:cNvSpPr/>
          <p:nvPr/>
        </p:nvSpPr>
        <p:spPr>
          <a:xfrm>
            <a:off x="14796450" y="8311328"/>
            <a:ext cx="1931994" cy="690688"/>
          </a:xfrm>
          <a:custGeom>
            <a:rect b="b" l="l" r="r" t="t"/>
            <a:pathLst>
              <a:path extrusionOk="0" h="690688" w="1931994">
                <a:moveTo>
                  <a:pt x="0" y="0"/>
                </a:moveTo>
                <a:lnTo>
                  <a:pt x="1931994" y="0"/>
                </a:lnTo>
                <a:lnTo>
                  <a:pt x="1931994" y="690688"/>
                </a:lnTo>
                <a:lnTo>
                  <a:pt x="0" y="69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26" name="Google Shape;726;p30"/>
          <p:cNvSpPr txBox="1"/>
          <p:nvPr/>
        </p:nvSpPr>
        <p:spPr>
          <a:xfrm>
            <a:off x="2790557" y="134668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adj.</a:t>
            </a:r>
            <a:endParaRPr/>
          </a:p>
        </p:txBody>
      </p:sp>
      <p:sp>
        <p:nvSpPr>
          <p:cNvPr id="727" name="Google Shape;727;p30"/>
          <p:cNvSpPr txBox="1"/>
          <p:nvPr/>
        </p:nvSpPr>
        <p:spPr>
          <a:xfrm rot="-84759">
            <a:off x="676262" y="6766695"/>
            <a:ext cx="928186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nouns</a:t>
            </a:r>
            <a:endParaRPr/>
          </a:p>
        </p:txBody>
      </p:sp>
      <p:sp>
        <p:nvSpPr>
          <p:cNvPr id="728" name="Google Shape;728;p30"/>
          <p:cNvSpPr txBox="1"/>
          <p:nvPr/>
        </p:nvSpPr>
        <p:spPr>
          <a:xfrm>
            <a:off x="5740980" y="1489564"/>
            <a:ext cx="10987464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Practice- </a:t>
            </a:r>
            <a:r>
              <a:rPr b="0" i="0" lang="en-US" sz="6000" u="none" cap="none" strike="noStrike">
                <a:solidFill>
                  <a:srgbClr val="EF5454"/>
                </a:solidFill>
                <a:latin typeface="Fredoka"/>
                <a:ea typeface="Fredoka"/>
                <a:cs typeface="Fredoka"/>
                <a:sym typeface="Fredoka"/>
              </a:rPr>
              <a:t>Answers</a:t>
            </a:r>
            <a:endParaRPr/>
          </a:p>
        </p:txBody>
      </p:sp>
      <p:sp>
        <p:nvSpPr>
          <p:cNvPr id="729" name="Google Shape;729;p30"/>
          <p:cNvSpPr txBox="1"/>
          <p:nvPr/>
        </p:nvSpPr>
        <p:spPr>
          <a:xfrm>
            <a:off x="5740980" y="3009646"/>
            <a:ext cx="7493347" cy="7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A. presence, herbivorous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31"/>
          <p:cNvGrpSpPr/>
          <p:nvPr/>
        </p:nvGrpSpPr>
        <p:grpSpPr>
          <a:xfrm>
            <a:off x="-424448" y="-347321"/>
            <a:ext cx="4622674" cy="10874486"/>
            <a:chOff x="0" y="-38100"/>
            <a:chExt cx="1643618" cy="3866484"/>
          </a:xfrm>
        </p:grpSpPr>
        <p:sp>
          <p:nvSpPr>
            <p:cNvPr id="735" name="Google Shape;735;p31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736" name="Google Shape;736;p31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1"/>
          <p:cNvGrpSpPr/>
          <p:nvPr/>
        </p:nvGrpSpPr>
        <p:grpSpPr>
          <a:xfrm>
            <a:off x="5027021" y="487108"/>
            <a:ext cx="12389547" cy="8875124"/>
            <a:chOff x="0" y="-28575"/>
            <a:chExt cx="808919" cy="579460"/>
          </a:xfrm>
        </p:grpSpPr>
        <p:sp>
          <p:nvSpPr>
            <p:cNvPr id="738" name="Google Shape;738;p31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739" name="Google Shape;739;p31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Google Shape;740;p31"/>
          <p:cNvSpPr txBox="1"/>
          <p:nvPr/>
        </p:nvSpPr>
        <p:spPr>
          <a:xfrm>
            <a:off x="6138983" y="3550269"/>
            <a:ext cx="10165622" cy="160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  <a:endParaRPr/>
          </a:p>
        </p:txBody>
      </p:sp>
      <p:grpSp>
        <p:nvGrpSpPr>
          <p:cNvPr id="741" name="Google Shape;741;p31"/>
          <p:cNvGrpSpPr/>
          <p:nvPr/>
        </p:nvGrpSpPr>
        <p:grpSpPr>
          <a:xfrm>
            <a:off x="9506526" y="1914190"/>
            <a:ext cx="3430537" cy="952835"/>
            <a:chOff x="0" y="-57150"/>
            <a:chExt cx="596564" cy="165696"/>
          </a:xfrm>
        </p:grpSpPr>
        <p:sp>
          <p:nvSpPr>
            <p:cNvPr id="742" name="Google Shape;742;p31"/>
            <p:cNvSpPr/>
            <p:nvPr/>
          </p:nvSpPr>
          <p:spPr>
            <a:xfrm>
              <a:off x="0" y="0"/>
              <a:ext cx="596564" cy="108546"/>
            </a:xfrm>
            <a:custGeom>
              <a:rect b="b" l="l" r="r" t="t"/>
              <a:pathLst>
                <a:path extrusionOk="0" h="108546" w="596564">
                  <a:moveTo>
                    <a:pt x="54273" y="0"/>
                  </a:moveTo>
                  <a:lnTo>
                    <a:pt x="542291" y="0"/>
                  </a:lnTo>
                  <a:cubicBezTo>
                    <a:pt x="572265" y="0"/>
                    <a:pt x="596564" y="24299"/>
                    <a:pt x="596564" y="54273"/>
                  </a:cubicBezTo>
                  <a:lnTo>
                    <a:pt x="596564" y="54273"/>
                  </a:lnTo>
                  <a:cubicBezTo>
                    <a:pt x="596564" y="84247"/>
                    <a:pt x="572265" y="108546"/>
                    <a:pt x="542291" y="108546"/>
                  </a:cubicBezTo>
                  <a:lnTo>
                    <a:pt x="54273" y="108546"/>
                  </a:lnTo>
                  <a:cubicBezTo>
                    <a:pt x="24299" y="108546"/>
                    <a:pt x="0" y="84247"/>
                    <a:pt x="0" y="54273"/>
                  </a:cubicBezTo>
                  <a:lnTo>
                    <a:pt x="0" y="54273"/>
                  </a:lnTo>
                  <a:cubicBezTo>
                    <a:pt x="0" y="24299"/>
                    <a:pt x="24299" y="0"/>
                    <a:pt x="54273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1"/>
            <p:cNvSpPr txBox="1"/>
            <p:nvPr/>
          </p:nvSpPr>
          <p:spPr>
            <a:xfrm>
              <a:off x="0" y="-57150"/>
              <a:ext cx="596564" cy="1656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Sniglet"/>
                  <a:ea typeface="Sniglet"/>
                  <a:cs typeface="Sniglet"/>
                  <a:sym typeface="Sniglet"/>
                </a:rPr>
                <a:t>Grammar Handbook</a:t>
              </a:r>
              <a:endParaRPr/>
            </a:p>
          </p:txBody>
        </p:sp>
      </p:grpSp>
      <p:sp>
        <p:nvSpPr>
          <p:cNvPr id="744" name="Google Shape;744;p31"/>
          <p:cNvSpPr/>
          <p:nvPr/>
        </p:nvSpPr>
        <p:spPr>
          <a:xfrm>
            <a:off x="384514" y="3708582"/>
            <a:ext cx="3004751" cy="3196544"/>
          </a:xfrm>
          <a:custGeom>
            <a:rect b="b" l="l" r="r" t="t"/>
            <a:pathLst>
              <a:path extrusionOk="0" h="3196544" w="3004751">
                <a:moveTo>
                  <a:pt x="0" y="0"/>
                </a:moveTo>
                <a:lnTo>
                  <a:pt x="3004751" y="0"/>
                </a:lnTo>
                <a:lnTo>
                  <a:pt x="3004751" y="3196544"/>
                </a:lnTo>
                <a:lnTo>
                  <a:pt x="0" y="319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5" name="Google Shape;745;p31"/>
          <p:cNvSpPr/>
          <p:nvPr/>
        </p:nvSpPr>
        <p:spPr>
          <a:xfrm>
            <a:off x="596912" y="506444"/>
            <a:ext cx="2967426" cy="2654497"/>
          </a:xfrm>
          <a:custGeom>
            <a:rect b="b" l="l" r="r" t="t"/>
            <a:pathLst>
              <a:path extrusionOk="0" h="2654497" w="2967426">
                <a:moveTo>
                  <a:pt x="0" y="0"/>
                </a:moveTo>
                <a:lnTo>
                  <a:pt x="2967426" y="0"/>
                </a:lnTo>
                <a:lnTo>
                  <a:pt x="2967426" y="2654498"/>
                </a:lnTo>
                <a:lnTo>
                  <a:pt x="0" y="265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6" name="Google Shape;746;p31"/>
          <p:cNvSpPr/>
          <p:nvPr/>
        </p:nvSpPr>
        <p:spPr>
          <a:xfrm>
            <a:off x="69608" y="7552512"/>
            <a:ext cx="4022034" cy="2632604"/>
          </a:xfrm>
          <a:custGeom>
            <a:rect b="b" l="l" r="r" t="t"/>
            <a:pathLst>
              <a:path extrusionOk="0" h="2632604" w="4022034">
                <a:moveTo>
                  <a:pt x="0" y="0"/>
                </a:moveTo>
                <a:lnTo>
                  <a:pt x="4022034" y="0"/>
                </a:lnTo>
                <a:lnTo>
                  <a:pt x="4022034" y="2632604"/>
                </a:lnTo>
                <a:lnTo>
                  <a:pt x="0" y="2632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7" name="Google Shape;747;p31"/>
          <p:cNvSpPr/>
          <p:nvPr/>
        </p:nvSpPr>
        <p:spPr>
          <a:xfrm>
            <a:off x="2759815" y="7245195"/>
            <a:ext cx="1043024" cy="775048"/>
          </a:xfrm>
          <a:custGeom>
            <a:rect b="b" l="l" r="r" t="t"/>
            <a:pathLst>
              <a:path extrusionOk="0" h="775048" w="1043024">
                <a:moveTo>
                  <a:pt x="0" y="0"/>
                </a:moveTo>
                <a:lnTo>
                  <a:pt x="1043024" y="0"/>
                </a:lnTo>
                <a:lnTo>
                  <a:pt x="1043024" y="775047"/>
                </a:lnTo>
                <a:lnTo>
                  <a:pt x="0" y="775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8" name="Google Shape;748;p31"/>
          <p:cNvSpPr/>
          <p:nvPr/>
        </p:nvSpPr>
        <p:spPr>
          <a:xfrm>
            <a:off x="384514" y="155731"/>
            <a:ext cx="960668" cy="872969"/>
          </a:xfrm>
          <a:custGeom>
            <a:rect b="b" l="l" r="r" t="t"/>
            <a:pathLst>
              <a:path extrusionOk="0" h="872969" w="960668">
                <a:moveTo>
                  <a:pt x="0" y="0"/>
                </a:moveTo>
                <a:lnTo>
                  <a:pt x="960668" y="0"/>
                </a:lnTo>
                <a:lnTo>
                  <a:pt x="960668" y="872969"/>
                </a:lnTo>
                <a:lnTo>
                  <a:pt x="0" y="872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9" name="Google Shape;749;p31"/>
          <p:cNvSpPr/>
          <p:nvPr/>
        </p:nvSpPr>
        <p:spPr>
          <a:xfrm>
            <a:off x="2759815" y="3564187"/>
            <a:ext cx="1043024" cy="787130"/>
          </a:xfrm>
          <a:custGeom>
            <a:rect b="b" l="l" r="r" t="t"/>
            <a:pathLst>
              <a:path extrusionOk="0" h="787130" w="1043024">
                <a:moveTo>
                  <a:pt x="0" y="0"/>
                </a:moveTo>
                <a:lnTo>
                  <a:pt x="1043024" y="0"/>
                </a:lnTo>
                <a:lnTo>
                  <a:pt x="1043024" y="787130"/>
                </a:lnTo>
                <a:lnTo>
                  <a:pt x="0" y="787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0" name="Google Shape;750;p31"/>
          <p:cNvSpPr txBox="1"/>
          <p:nvPr/>
        </p:nvSpPr>
        <p:spPr>
          <a:xfrm>
            <a:off x="2888657" y="7418209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blanks</a:t>
            </a:r>
            <a:endParaRPr/>
          </a:p>
        </p:txBody>
      </p:sp>
      <p:sp>
        <p:nvSpPr>
          <p:cNvPr id="751" name="Google Shape;751;p31"/>
          <p:cNvSpPr txBox="1"/>
          <p:nvPr/>
        </p:nvSpPr>
        <p:spPr>
          <a:xfrm>
            <a:off x="472178" y="381713"/>
            <a:ext cx="785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clues</a:t>
            </a:r>
            <a:endParaRPr/>
          </a:p>
        </p:txBody>
      </p:sp>
      <p:sp>
        <p:nvSpPr>
          <p:cNvPr id="752" name="Google Shape;752;p31"/>
          <p:cNvSpPr txBox="1"/>
          <p:nvPr/>
        </p:nvSpPr>
        <p:spPr>
          <a:xfrm>
            <a:off x="2824236" y="3793605"/>
            <a:ext cx="899181" cy="273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tone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4"/>
          <p:cNvGrpSpPr/>
          <p:nvPr/>
        </p:nvGrpSpPr>
        <p:grpSpPr>
          <a:xfrm>
            <a:off x="881973" y="487108"/>
            <a:ext cx="12389547" cy="8875124"/>
            <a:chOff x="0" y="-28575"/>
            <a:chExt cx="808919" cy="579460"/>
          </a:xfrm>
        </p:grpSpPr>
        <p:sp>
          <p:nvSpPr>
            <p:cNvPr id="168" name="Google Shape;168;p4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9" name="Google Shape;169;p4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14089335" y="-347321"/>
            <a:ext cx="4622674" cy="10874486"/>
            <a:chOff x="0" y="-38100"/>
            <a:chExt cx="1643618" cy="3866484"/>
          </a:xfrm>
        </p:grpSpPr>
        <p:sp>
          <p:nvSpPr>
            <p:cNvPr id="171" name="Google Shape;171;p4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172" name="Google Shape;172;p4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>
            <a:off x="14646111" y="1001707"/>
            <a:ext cx="1245612" cy="907695"/>
          </a:xfrm>
          <a:custGeom>
            <a:rect b="b" l="l" r="r" t="t"/>
            <a:pathLst>
              <a:path extrusionOk="0" h="907695" w="1245612">
                <a:moveTo>
                  <a:pt x="0" y="0"/>
                </a:moveTo>
                <a:lnTo>
                  <a:pt x="1245612" y="0"/>
                </a:lnTo>
                <a:lnTo>
                  <a:pt x="1245612" y="907696"/>
                </a:lnTo>
                <a:lnTo>
                  <a:pt x="0" y="90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4"/>
          <p:cNvSpPr/>
          <p:nvPr/>
        </p:nvSpPr>
        <p:spPr>
          <a:xfrm>
            <a:off x="16538851" y="6193668"/>
            <a:ext cx="1003152" cy="827317"/>
          </a:xfrm>
          <a:custGeom>
            <a:rect b="b" l="l" r="r" t="t"/>
            <a:pathLst>
              <a:path extrusionOk="0" h="827317" w="1003152">
                <a:moveTo>
                  <a:pt x="0" y="0"/>
                </a:moveTo>
                <a:lnTo>
                  <a:pt x="1003152" y="0"/>
                </a:lnTo>
                <a:lnTo>
                  <a:pt x="1003152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p4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176" name="Google Shape;176;p4"/>
            <p:cNvSpPr/>
            <p:nvPr/>
          </p:nvSpPr>
          <p:spPr>
            <a:xfrm>
              <a:off x="0" y="0"/>
              <a:ext cx="896445" cy="870509"/>
            </a:xfrm>
            <a:custGeom>
              <a:rect b="b" l="l" r="r" t="t"/>
              <a:pathLst>
                <a:path extrusionOk="0" h="870509" w="896445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4"/>
          <p:cNvGrpSpPr/>
          <p:nvPr/>
        </p:nvGrpSpPr>
        <p:grpSpPr>
          <a:xfrm>
            <a:off x="4598144" y="1252961"/>
            <a:ext cx="5416508" cy="1455040"/>
            <a:chOff x="0" y="-57150"/>
            <a:chExt cx="941921" cy="253028"/>
          </a:xfrm>
        </p:grpSpPr>
        <p:sp>
          <p:nvSpPr>
            <p:cNvPr id="179" name="Google Shape;179;p4"/>
            <p:cNvSpPr/>
            <p:nvPr/>
          </p:nvSpPr>
          <p:spPr>
            <a:xfrm>
              <a:off x="0" y="0"/>
              <a:ext cx="941921" cy="195878"/>
            </a:xfrm>
            <a:custGeom>
              <a:rect b="b" l="l" r="r" t="t"/>
              <a:pathLst>
                <a:path extrusionOk="0" h="195878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2983"/>
                  </a:lnTo>
                  <a:cubicBezTo>
                    <a:pt x="941921" y="142316"/>
                    <a:pt x="934241" y="160857"/>
                    <a:pt x="920570" y="174528"/>
                  </a:cubicBezTo>
                  <a:cubicBezTo>
                    <a:pt x="906900" y="188198"/>
                    <a:pt x="888359" y="195878"/>
                    <a:pt x="869026" y="195878"/>
                  </a:cubicBezTo>
                  <a:lnTo>
                    <a:pt x="72895" y="195878"/>
                  </a:lnTo>
                  <a:cubicBezTo>
                    <a:pt x="53562" y="195878"/>
                    <a:pt x="35021" y="188198"/>
                    <a:pt x="21351" y="174528"/>
                  </a:cubicBezTo>
                  <a:cubicBezTo>
                    <a:pt x="7680" y="160857"/>
                    <a:pt x="0" y="142316"/>
                    <a:pt x="0" y="122983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3B2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0" y="-57150"/>
              <a:ext cx="941921" cy="253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2.  Comparison</a:t>
              </a:r>
              <a:endParaRPr/>
            </a:p>
          </p:txBody>
        </p:sp>
      </p:grpSp>
      <p:sp>
        <p:nvSpPr>
          <p:cNvPr id="181" name="Google Shape;181;p4"/>
          <p:cNvSpPr/>
          <p:nvPr/>
        </p:nvSpPr>
        <p:spPr>
          <a:xfrm>
            <a:off x="1717786" y="1581603"/>
            <a:ext cx="1958367" cy="1395782"/>
          </a:xfrm>
          <a:custGeom>
            <a:rect b="b" l="l" r="r" t="t"/>
            <a:pathLst>
              <a:path extrusionOk="0" h="1395782" w="1958367">
                <a:moveTo>
                  <a:pt x="0" y="0"/>
                </a:moveTo>
                <a:lnTo>
                  <a:pt x="1958368" y="0"/>
                </a:lnTo>
                <a:lnTo>
                  <a:pt x="1958368" y="1395782"/>
                </a:lnTo>
                <a:lnTo>
                  <a:pt x="0" y="13957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4"/>
          <p:cNvSpPr txBox="1"/>
          <p:nvPr/>
        </p:nvSpPr>
        <p:spPr>
          <a:xfrm>
            <a:off x="4598144" y="3432036"/>
            <a:ext cx="6732546" cy="1289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likewise, similarly, just as, etc.</a:t>
            </a:r>
            <a:endParaRPr/>
          </a:p>
          <a:p>
            <a:pPr indent="0" lvl="0" marL="0" marR="0" rtl="0" algn="l">
              <a:lnSpc>
                <a:spcPct val="55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2696970" y="5248174"/>
            <a:ext cx="9085689" cy="3136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Jack was cleared of all charges; similarly, Jill was______. “</a:t>
            </a:r>
            <a:endParaRPr/>
          </a:p>
          <a:p>
            <a:pPr indent="0" lvl="0" marL="0" marR="0" rtl="0" algn="l">
              <a:lnSpc>
                <a:spcPct val="54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we have to compare ‘cleared of all charges’ with the suitable word, and hence vindicated is the answer</a:t>
            </a:r>
            <a:endParaRPr/>
          </a:p>
          <a:p>
            <a:pPr indent="0" lvl="0" marL="0" marR="0" rtl="0" algn="l">
              <a:lnSpc>
                <a:spcPct val="54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14728968" y="1694066"/>
            <a:ext cx="3512769" cy="3611258"/>
          </a:xfrm>
          <a:custGeom>
            <a:rect b="b" l="l" r="r" t="t"/>
            <a:pathLst>
              <a:path extrusionOk="0" h="3611258" w="3512769">
                <a:moveTo>
                  <a:pt x="0" y="0"/>
                </a:moveTo>
                <a:lnTo>
                  <a:pt x="3512769" y="0"/>
                </a:lnTo>
                <a:lnTo>
                  <a:pt x="3512769" y="3611258"/>
                </a:lnTo>
                <a:lnTo>
                  <a:pt x="0" y="3611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4"/>
          <p:cNvSpPr/>
          <p:nvPr/>
        </p:nvSpPr>
        <p:spPr>
          <a:xfrm>
            <a:off x="14476879" y="6677874"/>
            <a:ext cx="3764858" cy="3347301"/>
          </a:xfrm>
          <a:custGeom>
            <a:rect b="b" l="l" r="r" t="t"/>
            <a:pathLst>
              <a:path extrusionOk="0" h="3347301" w="3764858">
                <a:moveTo>
                  <a:pt x="0" y="0"/>
                </a:moveTo>
                <a:lnTo>
                  <a:pt x="3764858" y="0"/>
                </a:lnTo>
                <a:lnTo>
                  <a:pt x="3764858" y="3347301"/>
                </a:lnTo>
                <a:lnTo>
                  <a:pt x="0" y="3347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5"/>
          <p:cNvGrpSpPr/>
          <p:nvPr/>
        </p:nvGrpSpPr>
        <p:grpSpPr>
          <a:xfrm>
            <a:off x="881973" y="487108"/>
            <a:ext cx="12389547" cy="8875124"/>
            <a:chOff x="0" y="-28575"/>
            <a:chExt cx="808919" cy="579460"/>
          </a:xfrm>
        </p:grpSpPr>
        <p:sp>
          <p:nvSpPr>
            <p:cNvPr id="191" name="Google Shape;191;p5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92" name="Google Shape;192;p5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14089335" y="-347321"/>
            <a:ext cx="4622674" cy="10874486"/>
            <a:chOff x="0" y="-38100"/>
            <a:chExt cx="1643618" cy="3866484"/>
          </a:xfrm>
        </p:grpSpPr>
        <p:sp>
          <p:nvSpPr>
            <p:cNvPr id="194" name="Google Shape;194;p5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195" name="Google Shape;195;p5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197" name="Google Shape;197;p5"/>
            <p:cNvSpPr/>
            <p:nvPr/>
          </p:nvSpPr>
          <p:spPr>
            <a:xfrm>
              <a:off x="0" y="0"/>
              <a:ext cx="896445" cy="870509"/>
            </a:xfrm>
            <a:custGeom>
              <a:rect b="b" l="l" r="r" t="t"/>
              <a:pathLst>
                <a:path extrusionOk="0" h="870509" w="896445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4598144" y="1126914"/>
            <a:ext cx="5416508" cy="1460473"/>
            <a:chOff x="0" y="-57150"/>
            <a:chExt cx="941921" cy="253973"/>
          </a:xfrm>
        </p:grpSpPr>
        <p:sp>
          <p:nvSpPr>
            <p:cNvPr id="200" name="Google Shape;200;p5"/>
            <p:cNvSpPr/>
            <p:nvPr/>
          </p:nvSpPr>
          <p:spPr>
            <a:xfrm>
              <a:off x="0" y="0"/>
              <a:ext cx="941921" cy="196823"/>
            </a:xfrm>
            <a:custGeom>
              <a:rect b="b" l="l" r="r" t="t"/>
              <a:pathLst>
                <a:path extrusionOk="0" h="196823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23928"/>
                  </a:lnTo>
                  <a:cubicBezTo>
                    <a:pt x="941921" y="143261"/>
                    <a:pt x="934241" y="161802"/>
                    <a:pt x="920570" y="175473"/>
                  </a:cubicBezTo>
                  <a:cubicBezTo>
                    <a:pt x="906900" y="189143"/>
                    <a:pt x="888359" y="196823"/>
                    <a:pt x="869026" y="196823"/>
                  </a:cubicBezTo>
                  <a:lnTo>
                    <a:pt x="72895" y="196823"/>
                  </a:lnTo>
                  <a:cubicBezTo>
                    <a:pt x="53562" y="196823"/>
                    <a:pt x="35021" y="189143"/>
                    <a:pt x="21351" y="175473"/>
                  </a:cubicBezTo>
                  <a:cubicBezTo>
                    <a:pt x="7680" y="161802"/>
                    <a:pt x="0" y="143261"/>
                    <a:pt x="0" y="123928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0" y="-57150"/>
              <a:ext cx="941921" cy="2539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3. Contrast</a:t>
              </a:r>
              <a:endParaRPr/>
            </a:p>
          </p:txBody>
        </p:sp>
      </p:grpSp>
      <p:sp>
        <p:nvSpPr>
          <p:cNvPr id="202" name="Google Shape;202;p5"/>
          <p:cNvSpPr/>
          <p:nvPr/>
        </p:nvSpPr>
        <p:spPr>
          <a:xfrm>
            <a:off x="1878022" y="1104410"/>
            <a:ext cx="1510241" cy="2169884"/>
          </a:xfrm>
          <a:custGeom>
            <a:rect b="b" l="l" r="r" t="t"/>
            <a:pathLst>
              <a:path extrusionOk="0" h="2169884" w="1510241">
                <a:moveTo>
                  <a:pt x="0" y="0"/>
                </a:moveTo>
                <a:lnTo>
                  <a:pt x="1510242" y="0"/>
                </a:lnTo>
                <a:lnTo>
                  <a:pt x="1510242" y="2169884"/>
                </a:lnTo>
                <a:lnTo>
                  <a:pt x="0" y="21698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223" l="-4526" r="-4525" t="0"/>
            </a:stretch>
          </a:blipFill>
          <a:ln>
            <a:noFill/>
          </a:ln>
        </p:spPr>
      </p:sp>
      <p:sp>
        <p:nvSpPr>
          <p:cNvPr id="203" name="Google Shape;203;p5"/>
          <p:cNvSpPr txBox="1"/>
          <p:nvPr/>
        </p:nvSpPr>
        <p:spPr>
          <a:xfrm>
            <a:off x="2696970" y="3432036"/>
            <a:ext cx="9882637" cy="1823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the words such as though, although, however, despite, but, yet, on the other hand, but, however, despite, or, on the contrary, etc.</a:t>
            </a:r>
            <a:endParaRPr/>
          </a:p>
          <a:p>
            <a:pPr indent="0" lvl="0" marL="0" marR="0" rtl="0" algn="l">
              <a:lnSpc>
                <a:spcPct val="55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3B2C5A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1955606" y="6102846"/>
            <a:ext cx="10701584" cy="2639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4" u="none" cap="none" strike="noStrike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Although the tiger is a solitary beast, its cousin the lion is a wild ___________ animal. “</a:t>
            </a:r>
            <a:endParaRPr/>
          </a:p>
          <a:p>
            <a:pPr indent="0" lvl="0" marL="0" marR="0" rtl="0" algn="l">
              <a:lnSpc>
                <a:spcPct val="54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4" u="none" cap="none" strike="noStrike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4" u="none" cap="none" strike="noStrike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in contrast with “solitary”. Therefore, gregarious or sociable are possible answers.</a:t>
            </a:r>
            <a:endParaRPr/>
          </a:p>
          <a:p>
            <a:pPr indent="0" lvl="0" marL="0" marR="0" rtl="0" algn="l">
              <a:lnSpc>
                <a:spcPct val="54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4" u="none" cap="none" strike="noStrike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14481195" y="1028700"/>
            <a:ext cx="3490405" cy="2386167"/>
          </a:xfrm>
          <a:custGeom>
            <a:rect b="b" l="l" r="r" t="t"/>
            <a:pathLst>
              <a:path extrusionOk="0" h="2386167" w="3490405">
                <a:moveTo>
                  <a:pt x="0" y="0"/>
                </a:moveTo>
                <a:lnTo>
                  <a:pt x="3490404" y="0"/>
                </a:lnTo>
                <a:lnTo>
                  <a:pt x="3490404" y="2386167"/>
                </a:lnTo>
                <a:lnTo>
                  <a:pt x="0" y="2386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5"/>
          <p:cNvSpPr/>
          <p:nvPr/>
        </p:nvSpPr>
        <p:spPr>
          <a:xfrm>
            <a:off x="14761760" y="6480365"/>
            <a:ext cx="2825706" cy="3335061"/>
          </a:xfrm>
          <a:custGeom>
            <a:rect b="b" l="l" r="r" t="t"/>
            <a:pathLst>
              <a:path extrusionOk="0" h="3335061" w="2825706">
                <a:moveTo>
                  <a:pt x="0" y="0"/>
                </a:moveTo>
                <a:lnTo>
                  <a:pt x="2825707" y="0"/>
                </a:lnTo>
                <a:lnTo>
                  <a:pt x="2825707" y="3335060"/>
                </a:lnTo>
                <a:lnTo>
                  <a:pt x="0" y="3335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5"/>
          <p:cNvSpPr/>
          <p:nvPr/>
        </p:nvSpPr>
        <p:spPr>
          <a:xfrm>
            <a:off x="14481195" y="6073369"/>
            <a:ext cx="1117024" cy="813991"/>
          </a:xfrm>
          <a:custGeom>
            <a:rect b="b" l="l" r="r" t="t"/>
            <a:pathLst>
              <a:path extrusionOk="0" h="813991" w="1117024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5"/>
          <p:cNvSpPr/>
          <p:nvPr/>
        </p:nvSpPr>
        <p:spPr>
          <a:xfrm flipH="1">
            <a:off x="16400672" y="333256"/>
            <a:ext cx="1329356" cy="1122300"/>
          </a:xfrm>
          <a:custGeom>
            <a:rect b="b" l="l" r="r" t="t"/>
            <a:pathLst>
              <a:path extrusionOk="0" h="1122300" w="1329356">
                <a:moveTo>
                  <a:pt x="1329356" y="0"/>
                </a:moveTo>
                <a:lnTo>
                  <a:pt x="0" y="0"/>
                </a:lnTo>
                <a:lnTo>
                  <a:pt x="0" y="1122299"/>
                </a:lnTo>
                <a:lnTo>
                  <a:pt x="1329356" y="1122299"/>
                </a:lnTo>
                <a:lnTo>
                  <a:pt x="1329356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6"/>
          <p:cNvGrpSpPr/>
          <p:nvPr/>
        </p:nvGrpSpPr>
        <p:grpSpPr>
          <a:xfrm>
            <a:off x="881973" y="487108"/>
            <a:ext cx="12389547" cy="8875124"/>
            <a:chOff x="0" y="-28575"/>
            <a:chExt cx="808919" cy="579460"/>
          </a:xfrm>
        </p:grpSpPr>
        <p:sp>
          <p:nvSpPr>
            <p:cNvPr id="214" name="Google Shape;214;p6"/>
            <p:cNvSpPr/>
            <p:nvPr/>
          </p:nvSpPr>
          <p:spPr>
            <a:xfrm>
              <a:off x="0" y="0"/>
              <a:ext cx="808919" cy="550885"/>
            </a:xfrm>
            <a:custGeom>
              <a:rect b="b" l="l" r="r" t="t"/>
              <a:pathLst>
                <a:path extrusionOk="0" h="550885" w="808919">
                  <a:moveTo>
                    <a:pt x="0" y="0"/>
                  </a:moveTo>
                  <a:lnTo>
                    <a:pt x="808919" y="0"/>
                  </a:lnTo>
                  <a:lnTo>
                    <a:pt x="808919" y="550885"/>
                  </a:lnTo>
                  <a:lnTo>
                    <a:pt x="0" y="5508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15" name="Google Shape;215;p6"/>
            <p:cNvSpPr txBox="1"/>
            <p:nvPr/>
          </p:nvSpPr>
          <p:spPr>
            <a:xfrm>
              <a:off x="0" y="-28575"/>
              <a:ext cx="808919" cy="579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6"/>
          <p:cNvGrpSpPr/>
          <p:nvPr/>
        </p:nvGrpSpPr>
        <p:grpSpPr>
          <a:xfrm>
            <a:off x="14089335" y="-347321"/>
            <a:ext cx="4622674" cy="10874486"/>
            <a:chOff x="0" y="-38100"/>
            <a:chExt cx="1643618" cy="3866484"/>
          </a:xfrm>
        </p:grpSpPr>
        <p:sp>
          <p:nvSpPr>
            <p:cNvPr id="217" name="Google Shape;217;p6"/>
            <p:cNvSpPr/>
            <p:nvPr/>
          </p:nvSpPr>
          <p:spPr>
            <a:xfrm>
              <a:off x="0" y="0"/>
              <a:ext cx="1643618" cy="3828384"/>
            </a:xfrm>
            <a:custGeom>
              <a:rect b="b" l="l" r="r" t="t"/>
              <a:pathLst>
                <a:path extrusionOk="0" h="3828384" w="1643618">
                  <a:moveTo>
                    <a:pt x="0" y="0"/>
                  </a:moveTo>
                  <a:lnTo>
                    <a:pt x="1643618" y="0"/>
                  </a:lnTo>
                  <a:lnTo>
                    <a:pt x="1643618" y="3828384"/>
                  </a:lnTo>
                  <a:lnTo>
                    <a:pt x="0" y="382838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218" name="Google Shape;218;p6"/>
            <p:cNvSpPr txBox="1"/>
            <p:nvPr/>
          </p:nvSpPr>
          <p:spPr>
            <a:xfrm>
              <a:off x="0" y="-38100"/>
              <a:ext cx="1643618" cy="386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1433190" y="1104410"/>
            <a:ext cx="2465638" cy="2394301"/>
            <a:chOff x="0" y="0"/>
            <a:chExt cx="896445" cy="870509"/>
          </a:xfrm>
        </p:grpSpPr>
        <p:sp>
          <p:nvSpPr>
            <p:cNvPr id="220" name="Google Shape;220;p6"/>
            <p:cNvSpPr/>
            <p:nvPr/>
          </p:nvSpPr>
          <p:spPr>
            <a:xfrm>
              <a:off x="0" y="0"/>
              <a:ext cx="896445" cy="870509"/>
            </a:xfrm>
            <a:custGeom>
              <a:rect b="b" l="l" r="r" t="t"/>
              <a:pathLst>
                <a:path extrusionOk="0" h="870509" w="896445">
                  <a:moveTo>
                    <a:pt x="448223" y="0"/>
                  </a:moveTo>
                  <a:cubicBezTo>
                    <a:pt x="200676" y="0"/>
                    <a:pt x="0" y="194870"/>
                    <a:pt x="0" y="435254"/>
                  </a:cubicBezTo>
                  <a:cubicBezTo>
                    <a:pt x="0" y="675639"/>
                    <a:pt x="200676" y="870509"/>
                    <a:pt x="448223" y="870509"/>
                  </a:cubicBezTo>
                  <a:cubicBezTo>
                    <a:pt x="695769" y="870509"/>
                    <a:pt x="896445" y="675639"/>
                    <a:pt x="896445" y="435254"/>
                  </a:cubicBezTo>
                  <a:cubicBezTo>
                    <a:pt x="896445" y="194870"/>
                    <a:pt x="695769" y="0"/>
                    <a:pt x="448223" y="0"/>
                  </a:cubicBezTo>
                  <a:close/>
                </a:path>
              </a:pathLst>
            </a:custGeom>
            <a:solidFill>
              <a:srgbClr val="F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84042" y="43510"/>
              <a:ext cx="728362" cy="7453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4930034" y="1126914"/>
            <a:ext cx="5416508" cy="1412546"/>
            <a:chOff x="0" y="-57150"/>
            <a:chExt cx="941921" cy="245639"/>
          </a:xfrm>
        </p:grpSpPr>
        <p:sp>
          <p:nvSpPr>
            <p:cNvPr id="223" name="Google Shape;223;p6"/>
            <p:cNvSpPr/>
            <p:nvPr/>
          </p:nvSpPr>
          <p:spPr>
            <a:xfrm>
              <a:off x="0" y="0"/>
              <a:ext cx="941921" cy="188489"/>
            </a:xfrm>
            <a:custGeom>
              <a:rect b="b" l="l" r="r" t="t"/>
              <a:pathLst>
                <a:path extrusionOk="0" h="188489" w="941921">
                  <a:moveTo>
                    <a:pt x="72895" y="0"/>
                  </a:moveTo>
                  <a:lnTo>
                    <a:pt x="869026" y="0"/>
                  </a:lnTo>
                  <a:cubicBezTo>
                    <a:pt x="888359" y="0"/>
                    <a:pt x="906900" y="7680"/>
                    <a:pt x="920570" y="21351"/>
                  </a:cubicBezTo>
                  <a:cubicBezTo>
                    <a:pt x="934241" y="35021"/>
                    <a:pt x="941921" y="53562"/>
                    <a:pt x="941921" y="72895"/>
                  </a:cubicBezTo>
                  <a:lnTo>
                    <a:pt x="941921" y="115594"/>
                  </a:lnTo>
                  <a:cubicBezTo>
                    <a:pt x="941921" y="134927"/>
                    <a:pt x="934241" y="153468"/>
                    <a:pt x="920570" y="167139"/>
                  </a:cubicBezTo>
                  <a:cubicBezTo>
                    <a:pt x="906900" y="180809"/>
                    <a:pt x="888359" y="188489"/>
                    <a:pt x="869026" y="188489"/>
                  </a:cubicBezTo>
                  <a:lnTo>
                    <a:pt x="72895" y="188489"/>
                  </a:lnTo>
                  <a:cubicBezTo>
                    <a:pt x="53562" y="188489"/>
                    <a:pt x="35021" y="180809"/>
                    <a:pt x="21351" y="167139"/>
                  </a:cubicBezTo>
                  <a:cubicBezTo>
                    <a:pt x="7680" y="153468"/>
                    <a:pt x="0" y="134927"/>
                    <a:pt x="0" y="115594"/>
                  </a:cubicBezTo>
                  <a:lnTo>
                    <a:pt x="0" y="72895"/>
                  </a:lnTo>
                  <a:cubicBezTo>
                    <a:pt x="0" y="53562"/>
                    <a:pt x="7680" y="35021"/>
                    <a:pt x="21351" y="21351"/>
                  </a:cubicBezTo>
                  <a:cubicBezTo>
                    <a:pt x="35021" y="7680"/>
                    <a:pt x="53562" y="0"/>
                    <a:pt x="72895" y="0"/>
                  </a:cubicBezTo>
                  <a:close/>
                </a:path>
              </a:pathLst>
            </a:custGeom>
            <a:solidFill>
              <a:srgbClr val="AD4D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0" y="-57150"/>
              <a:ext cx="941921" cy="245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4. Cause and Effect</a:t>
              </a:r>
              <a:endParaRPr/>
            </a:p>
          </p:txBody>
        </p:sp>
      </p:grpSp>
      <p:sp>
        <p:nvSpPr>
          <p:cNvPr id="225" name="Google Shape;225;p6"/>
          <p:cNvSpPr/>
          <p:nvPr/>
        </p:nvSpPr>
        <p:spPr>
          <a:xfrm>
            <a:off x="1819195" y="1397196"/>
            <a:ext cx="1693629" cy="1808730"/>
          </a:xfrm>
          <a:custGeom>
            <a:rect b="b" l="l" r="r" t="t"/>
            <a:pathLst>
              <a:path extrusionOk="0" h="1808730" w="1693629">
                <a:moveTo>
                  <a:pt x="0" y="0"/>
                </a:moveTo>
                <a:lnTo>
                  <a:pt x="1693628" y="0"/>
                </a:lnTo>
                <a:lnTo>
                  <a:pt x="1693628" y="1808729"/>
                </a:lnTo>
                <a:lnTo>
                  <a:pt x="0" y="1808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6"/>
          <p:cNvSpPr txBox="1"/>
          <p:nvPr/>
        </p:nvSpPr>
        <p:spPr>
          <a:xfrm>
            <a:off x="2696970" y="3432036"/>
            <a:ext cx="9882637" cy="1590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B2C5A"/>
                </a:solidFill>
                <a:latin typeface="Sniglet"/>
                <a:ea typeface="Sniglet"/>
                <a:cs typeface="Sniglet"/>
                <a:sym typeface="Sniglet"/>
              </a:rPr>
              <a:t>Containing words such as this, therefore, consequently, because of, etc. Also contains phrases such as due to, as a result, leads to, etc.</a:t>
            </a:r>
            <a:endParaRPr/>
          </a:p>
        </p:txBody>
      </p:sp>
      <p:sp>
        <p:nvSpPr>
          <p:cNvPr id="227" name="Google Shape;227;p6"/>
          <p:cNvSpPr txBox="1"/>
          <p:nvPr/>
        </p:nvSpPr>
        <p:spPr>
          <a:xfrm>
            <a:off x="1955600" y="5469925"/>
            <a:ext cx="107016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4" u="none" cap="none" strike="noStrike">
                <a:solidFill>
                  <a:srgbClr val="1A1A1A"/>
                </a:solidFill>
                <a:latin typeface="Sniglet"/>
                <a:ea typeface="Sniglet"/>
                <a:cs typeface="Sniglet"/>
                <a:sym typeface="Sniglet"/>
              </a:rPr>
              <a:t>For example, in the sentence “	A truck stole her parking spot; consequently, Rocky’s ___________ look showed her displeasure.</a:t>
            </a:r>
            <a:endParaRPr/>
          </a:p>
          <a:p>
            <a:pPr indent="0" lvl="0" marL="0" marR="0" rtl="0" algn="l">
              <a:lnSpc>
                <a:spcPct val="54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4" u="none" cap="none" strike="noStrike">
              <a:solidFill>
                <a:srgbClr val="1A1A1A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04" u="none" cap="none" strike="noStrike">
                <a:solidFill>
                  <a:srgbClr val="AD4D8B"/>
                </a:solidFill>
                <a:latin typeface="Sniglet"/>
                <a:ea typeface="Sniglet"/>
                <a:cs typeface="Sniglet"/>
                <a:sym typeface="Sniglet"/>
              </a:rPr>
              <a:t>Here answer should be to find the cause for someone to steal. Therefore answer may be scowling or sullen.</a:t>
            </a:r>
            <a:endParaRPr/>
          </a:p>
          <a:p>
            <a:pPr indent="0" lvl="0" marL="0" marR="0" rtl="0" algn="l">
              <a:lnSpc>
                <a:spcPct val="54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4" u="none" cap="none" strike="noStrike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marR="0" rtl="0" algn="l">
              <a:lnSpc>
                <a:spcPct val="548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04" u="none" cap="none" strike="noStrike">
              <a:solidFill>
                <a:srgbClr val="AD4D8B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14300220" y="1104410"/>
            <a:ext cx="3891742" cy="3417657"/>
          </a:xfrm>
          <a:custGeom>
            <a:rect b="b" l="l" r="r" t="t"/>
            <a:pathLst>
              <a:path extrusionOk="0" h="3417657" w="3891742">
                <a:moveTo>
                  <a:pt x="0" y="0"/>
                </a:moveTo>
                <a:lnTo>
                  <a:pt x="3891741" y="0"/>
                </a:lnTo>
                <a:lnTo>
                  <a:pt x="3891741" y="3417656"/>
                </a:lnTo>
                <a:lnTo>
                  <a:pt x="0" y="3417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6"/>
          <p:cNvSpPr/>
          <p:nvPr/>
        </p:nvSpPr>
        <p:spPr>
          <a:xfrm>
            <a:off x="14601399" y="5938966"/>
            <a:ext cx="3376314" cy="3797490"/>
          </a:xfrm>
          <a:custGeom>
            <a:rect b="b" l="l" r="r" t="t"/>
            <a:pathLst>
              <a:path extrusionOk="0" h="3797490" w="3376314">
                <a:moveTo>
                  <a:pt x="0" y="0"/>
                </a:moveTo>
                <a:lnTo>
                  <a:pt x="3376314" y="0"/>
                </a:lnTo>
                <a:lnTo>
                  <a:pt x="3376314" y="3797490"/>
                </a:lnTo>
                <a:lnTo>
                  <a:pt x="0" y="3797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6"/>
          <p:cNvSpPr/>
          <p:nvPr/>
        </p:nvSpPr>
        <p:spPr>
          <a:xfrm>
            <a:off x="16400672" y="186325"/>
            <a:ext cx="1177784" cy="918085"/>
          </a:xfrm>
          <a:custGeom>
            <a:rect b="b" l="l" r="r" t="t"/>
            <a:pathLst>
              <a:path extrusionOk="0" h="918085" w="1177784">
                <a:moveTo>
                  <a:pt x="0" y="0"/>
                </a:moveTo>
                <a:lnTo>
                  <a:pt x="1177784" y="0"/>
                </a:lnTo>
                <a:lnTo>
                  <a:pt x="1177784" y="918085"/>
                </a:lnTo>
                <a:lnTo>
                  <a:pt x="0" y="918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6"/>
          <p:cNvSpPr/>
          <p:nvPr/>
        </p:nvSpPr>
        <p:spPr>
          <a:xfrm>
            <a:off x="14601399" y="5469914"/>
            <a:ext cx="1258928" cy="938105"/>
          </a:xfrm>
          <a:custGeom>
            <a:rect b="b" l="l" r="r" t="t"/>
            <a:pathLst>
              <a:path extrusionOk="0" h="938105" w="1258928">
                <a:moveTo>
                  <a:pt x="0" y="0"/>
                </a:moveTo>
                <a:lnTo>
                  <a:pt x="1258928" y="0"/>
                </a:lnTo>
                <a:lnTo>
                  <a:pt x="1258928" y="938104"/>
                </a:lnTo>
                <a:lnTo>
                  <a:pt x="0" y="938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7"/>
          <p:cNvGrpSpPr/>
          <p:nvPr/>
        </p:nvGrpSpPr>
        <p:grpSpPr>
          <a:xfrm>
            <a:off x="864475" y="427919"/>
            <a:ext cx="16559050" cy="7356994"/>
            <a:chOff x="0" y="-28575"/>
            <a:chExt cx="1081147" cy="480341"/>
          </a:xfrm>
        </p:grpSpPr>
        <p:sp>
          <p:nvSpPr>
            <p:cNvPr id="237" name="Google Shape;237;p7"/>
            <p:cNvSpPr/>
            <p:nvPr/>
          </p:nvSpPr>
          <p:spPr>
            <a:xfrm>
              <a:off x="0" y="0"/>
              <a:ext cx="1081147" cy="451766"/>
            </a:xfrm>
            <a:custGeom>
              <a:rect b="b" l="l" r="r" t="t"/>
              <a:pathLst>
                <a:path extrusionOk="0" h="451766" w="1081147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38" name="Google Shape;238;p7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-244546" y="8343805"/>
            <a:ext cx="18777091" cy="1943195"/>
            <a:chOff x="0" y="-38100"/>
            <a:chExt cx="6676299" cy="690914"/>
          </a:xfrm>
        </p:grpSpPr>
        <p:sp>
          <p:nvSpPr>
            <p:cNvPr id="240" name="Google Shape;240;p7"/>
            <p:cNvSpPr/>
            <p:nvPr/>
          </p:nvSpPr>
          <p:spPr>
            <a:xfrm>
              <a:off x="0" y="0"/>
              <a:ext cx="6676299" cy="652814"/>
            </a:xfrm>
            <a:custGeom>
              <a:rect b="b" l="l" r="r" t="t"/>
              <a:pathLst>
                <a:path extrusionOk="0" h="652814" w="6676299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241" name="Google Shape;241;p7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7"/>
          <p:cNvSpPr/>
          <p:nvPr/>
        </p:nvSpPr>
        <p:spPr>
          <a:xfrm>
            <a:off x="9276185" y="8942469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7"/>
          <p:cNvSpPr/>
          <p:nvPr/>
        </p:nvSpPr>
        <p:spPr>
          <a:xfrm>
            <a:off x="4368093" y="8965360"/>
            <a:ext cx="1117024" cy="813991"/>
          </a:xfrm>
          <a:custGeom>
            <a:rect b="b" l="l" r="r" t="t"/>
            <a:pathLst>
              <a:path extrusionOk="0" h="813991" w="1117024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7"/>
          <p:cNvSpPr/>
          <p:nvPr/>
        </p:nvSpPr>
        <p:spPr>
          <a:xfrm>
            <a:off x="14356756" y="8958697"/>
            <a:ext cx="1003152" cy="827317"/>
          </a:xfrm>
          <a:custGeom>
            <a:rect b="b" l="l" r="r" t="t"/>
            <a:pathLst>
              <a:path extrusionOk="0" h="827317" w="1003152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7"/>
          <p:cNvSpPr/>
          <p:nvPr/>
        </p:nvSpPr>
        <p:spPr>
          <a:xfrm>
            <a:off x="1265751" y="8962931"/>
            <a:ext cx="901110" cy="818848"/>
          </a:xfrm>
          <a:custGeom>
            <a:rect b="b" l="l" r="r" t="t"/>
            <a:pathLst>
              <a:path extrusionOk="0" h="818848" w="901110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7"/>
          <p:cNvSpPr/>
          <p:nvPr/>
        </p:nvSpPr>
        <p:spPr>
          <a:xfrm>
            <a:off x="2732009" y="8968258"/>
            <a:ext cx="1070937" cy="808195"/>
          </a:xfrm>
          <a:custGeom>
            <a:rect b="b" l="l" r="r" t="t"/>
            <a:pathLst>
              <a:path extrusionOk="0" h="808195" w="1070937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7"/>
          <p:cNvSpPr/>
          <p:nvPr/>
        </p:nvSpPr>
        <p:spPr>
          <a:xfrm>
            <a:off x="6050266" y="8942469"/>
            <a:ext cx="1018394" cy="859772"/>
          </a:xfrm>
          <a:custGeom>
            <a:rect b="b" l="l" r="r" t="t"/>
            <a:pathLst>
              <a:path extrusionOk="0" h="859772" w="1018394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7"/>
          <p:cNvSpPr/>
          <p:nvPr/>
        </p:nvSpPr>
        <p:spPr>
          <a:xfrm flipH="1">
            <a:off x="15925055" y="8944553"/>
            <a:ext cx="1148215" cy="855605"/>
          </a:xfrm>
          <a:custGeom>
            <a:rect b="b" l="l" r="r" t="t"/>
            <a:pathLst>
              <a:path extrusionOk="0" h="855605" w="114821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 flipH="1">
            <a:off x="10998376" y="8944553"/>
            <a:ext cx="1046358" cy="855605"/>
          </a:xfrm>
          <a:custGeom>
            <a:rect b="b" l="l" r="r" t="t"/>
            <a:pathLst>
              <a:path extrusionOk="0" h="855605" w="1046358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>
            <a:off x="7633808" y="8958159"/>
            <a:ext cx="1077229" cy="828393"/>
          </a:xfrm>
          <a:custGeom>
            <a:rect b="b" l="l" r="r" t="t"/>
            <a:pathLst>
              <a:path extrusionOk="0" h="828393" w="1077229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7"/>
          <p:cNvSpPr/>
          <p:nvPr/>
        </p:nvSpPr>
        <p:spPr>
          <a:xfrm>
            <a:off x="12609882" y="8988437"/>
            <a:ext cx="1181726" cy="767836"/>
          </a:xfrm>
          <a:custGeom>
            <a:rect b="b" l="l" r="r" t="t"/>
            <a:pathLst>
              <a:path extrusionOk="0" h="767836" w="118172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2" name="Google Shape;252;p7"/>
          <p:cNvGrpSpPr/>
          <p:nvPr/>
        </p:nvGrpSpPr>
        <p:grpSpPr>
          <a:xfrm>
            <a:off x="2245429" y="4618715"/>
            <a:ext cx="2681176" cy="2290902"/>
            <a:chOff x="0" y="-57150"/>
            <a:chExt cx="466252" cy="398384"/>
          </a:xfrm>
        </p:grpSpPr>
        <p:sp>
          <p:nvSpPr>
            <p:cNvPr id="253" name="Google Shape;253;p7"/>
            <p:cNvSpPr/>
            <p:nvPr/>
          </p:nvSpPr>
          <p:spPr>
            <a:xfrm>
              <a:off x="0" y="0"/>
              <a:ext cx="466252" cy="341234"/>
            </a:xfrm>
            <a:custGeom>
              <a:rect b="b" l="l" r="r" t="t"/>
              <a:pathLst>
                <a:path extrusionOk="0" h="341234" w="466252">
                  <a:moveTo>
                    <a:pt x="147263" y="0"/>
                  </a:moveTo>
                  <a:lnTo>
                    <a:pt x="318989" y="0"/>
                  </a:lnTo>
                  <a:cubicBezTo>
                    <a:pt x="400320" y="0"/>
                    <a:pt x="466252" y="65932"/>
                    <a:pt x="466252" y="147263"/>
                  </a:cubicBezTo>
                  <a:lnTo>
                    <a:pt x="466252" y="193971"/>
                  </a:lnTo>
                  <a:cubicBezTo>
                    <a:pt x="466252" y="275302"/>
                    <a:pt x="400320" y="341234"/>
                    <a:pt x="318989" y="341234"/>
                  </a:cubicBezTo>
                  <a:lnTo>
                    <a:pt x="147263" y="341234"/>
                  </a:lnTo>
                  <a:cubicBezTo>
                    <a:pt x="65932" y="341234"/>
                    <a:pt x="0" y="275302"/>
                    <a:pt x="0" y="193971"/>
                  </a:cubicBezTo>
                  <a:lnTo>
                    <a:pt x="0" y="147263"/>
                  </a:lnTo>
                  <a:cubicBezTo>
                    <a:pt x="0" y="65932"/>
                    <a:pt x="65932" y="0"/>
                    <a:pt x="147263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 txBox="1"/>
            <p:nvPr/>
          </p:nvSpPr>
          <p:spPr>
            <a:xfrm>
              <a:off x="0" y="-57150"/>
              <a:ext cx="466252" cy="398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Read the sentence properly</a:t>
              </a:r>
              <a:endParaRPr/>
            </a:p>
          </p:txBody>
        </p:sp>
      </p:grpSp>
      <p:grpSp>
        <p:nvGrpSpPr>
          <p:cNvPr id="255" name="Google Shape;255;p7"/>
          <p:cNvGrpSpPr/>
          <p:nvPr/>
        </p:nvGrpSpPr>
        <p:grpSpPr>
          <a:xfrm>
            <a:off x="2618638" y="2635836"/>
            <a:ext cx="1689410" cy="1689410"/>
            <a:chOff x="0" y="0"/>
            <a:chExt cx="812800" cy="812800"/>
          </a:xfrm>
        </p:grpSpPr>
        <p:sp>
          <p:nvSpPr>
            <p:cNvPr id="256" name="Google Shape;256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7"/>
          <p:cNvGrpSpPr/>
          <p:nvPr/>
        </p:nvGrpSpPr>
        <p:grpSpPr>
          <a:xfrm>
            <a:off x="5977814" y="4670702"/>
            <a:ext cx="2604217" cy="2238915"/>
            <a:chOff x="0" y="-57150"/>
            <a:chExt cx="452868" cy="389343"/>
          </a:xfrm>
        </p:grpSpPr>
        <p:sp>
          <p:nvSpPr>
            <p:cNvPr id="259" name="Google Shape;259;p7"/>
            <p:cNvSpPr/>
            <p:nvPr/>
          </p:nvSpPr>
          <p:spPr>
            <a:xfrm>
              <a:off x="0" y="0"/>
              <a:ext cx="452868" cy="332193"/>
            </a:xfrm>
            <a:custGeom>
              <a:rect b="b" l="l" r="r" t="t"/>
              <a:pathLst>
                <a:path extrusionOk="0" h="332193" w="452868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Look for Hints and context clues</a:t>
              </a:r>
              <a:endParaRPr/>
            </a:p>
          </p:txBody>
        </p:sp>
      </p:grpSp>
      <p:grpSp>
        <p:nvGrpSpPr>
          <p:cNvPr id="261" name="Google Shape;261;p7"/>
          <p:cNvGrpSpPr/>
          <p:nvPr/>
        </p:nvGrpSpPr>
        <p:grpSpPr>
          <a:xfrm>
            <a:off x="6483012" y="2635836"/>
            <a:ext cx="1689410" cy="1689410"/>
            <a:chOff x="0" y="0"/>
            <a:chExt cx="812800" cy="812800"/>
          </a:xfrm>
        </p:grpSpPr>
        <p:sp>
          <p:nvSpPr>
            <p:cNvPr id="262" name="Google Shape;26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B4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7"/>
          <p:cNvGrpSpPr/>
          <p:nvPr/>
        </p:nvGrpSpPr>
        <p:grpSpPr>
          <a:xfrm>
            <a:off x="9710200" y="4670702"/>
            <a:ext cx="2604217" cy="2238915"/>
            <a:chOff x="0" y="-57150"/>
            <a:chExt cx="452868" cy="389343"/>
          </a:xfrm>
        </p:grpSpPr>
        <p:sp>
          <p:nvSpPr>
            <p:cNvPr id="265" name="Google Shape;265;p7"/>
            <p:cNvSpPr/>
            <p:nvPr/>
          </p:nvSpPr>
          <p:spPr>
            <a:xfrm>
              <a:off x="0" y="0"/>
              <a:ext cx="452868" cy="332193"/>
            </a:xfrm>
            <a:custGeom>
              <a:rect b="b" l="l" r="r" t="t"/>
              <a:pathLst>
                <a:path extrusionOk="0" h="332193" w="452868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3B2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Pluses and Minuses of word clues</a:t>
              </a:r>
              <a:endParaRPr/>
            </a:p>
          </p:txBody>
        </p:sp>
      </p:grpSp>
      <p:grpSp>
        <p:nvGrpSpPr>
          <p:cNvPr id="267" name="Google Shape;267;p7"/>
          <p:cNvGrpSpPr/>
          <p:nvPr/>
        </p:nvGrpSpPr>
        <p:grpSpPr>
          <a:xfrm>
            <a:off x="10167600" y="2635836"/>
            <a:ext cx="1689410" cy="1689410"/>
            <a:chOff x="0" y="0"/>
            <a:chExt cx="812800" cy="812800"/>
          </a:xfrm>
        </p:grpSpPr>
        <p:sp>
          <p:nvSpPr>
            <p:cNvPr id="268" name="Google Shape;26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13438360" y="4670702"/>
            <a:ext cx="2604217" cy="2238915"/>
            <a:chOff x="0" y="-57150"/>
            <a:chExt cx="452868" cy="389343"/>
          </a:xfrm>
        </p:grpSpPr>
        <p:sp>
          <p:nvSpPr>
            <p:cNvPr id="271" name="Google Shape;271;p7"/>
            <p:cNvSpPr/>
            <p:nvPr/>
          </p:nvSpPr>
          <p:spPr>
            <a:xfrm>
              <a:off x="0" y="0"/>
              <a:ext cx="452868" cy="332193"/>
            </a:xfrm>
            <a:custGeom>
              <a:rect b="b" l="l" r="r" t="t"/>
              <a:pathLst>
                <a:path extrusionOk="0" h="332193" w="452868">
                  <a:moveTo>
                    <a:pt x="151615" y="0"/>
                  </a:moveTo>
                  <a:lnTo>
                    <a:pt x="301252" y="0"/>
                  </a:lnTo>
                  <a:cubicBezTo>
                    <a:pt x="384987" y="0"/>
                    <a:pt x="452868" y="67880"/>
                    <a:pt x="452868" y="151615"/>
                  </a:cubicBezTo>
                  <a:lnTo>
                    <a:pt x="452868" y="180578"/>
                  </a:lnTo>
                  <a:cubicBezTo>
                    <a:pt x="452868" y="264313"/>
                    <a:pt x="384987" y="332193"/>
                    <a:pt x="301252" y="332193"/>
                  </a:cubicBezTo>
                  <a:lnTo>
                    <a:pt x="151615" y="332193"/>
                  </a:lnTo>
                  <a:cubicBezTo>
                    <a:pt x="67880" y="332193"/>
                    <a:pt x="0" y="264313"/>
                    <a:pt x="0" y="180578"/>
                  </a:cubicBezTo>
                  <a:lnTo>
                    <a:pt x="0" y="151615"/>
                  </a:lnTo>
                  <a:cubicBezTo>
                    <a:pt x="0" y="67880"/>
                    <a:pt x="67880" y="0"/>
                    <a:pt x="151615" y="0"/>
                  </a:cubicBezTo>
                  <a:close/>
                </a:path>
              </a:pathLst>
            </a:custGeom>
            <a:solidFill>
              <a:srgbClr val="AD4D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0" y="-57150"/>
              <a:ext cx="452867" cy="389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Check for structure words</a:t>
              </a:r>
              <a:endParaRPr/>
            </a:p>
          </p:txBody>
        </p:sp>
      </p:grpSp>
      <p:grpSp>
        <p:nvGrpSpPr>
          <p:cNvPr id="273" name="Google Shape;273;p7"/>
          <p:cNvGrpSpPr/>
          <p:nvPr/>
        </p:nvGrpSpPr>
        <p:grpSpPr>
          <a:xfrm>
            <a:off x="13898829" y="2635836"/>
            <a:ext cx="1689410" cy="1689410"/>
            <a:chOff x="0" y="0"/>
            <a:chExt cx="812800" cy="812800"/>
          </a:xfrm>
        </p:grpSpPr>
        <p:sp>
          <p:nvSpPr>
            <p:cNvPr id="274" name="Google Shape;27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B2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7"/>
          <p:cNvSpPr/>
          <p:nvPr/>
        </p:nvSpPr>
        <p:spPr>
          <a:xfrm>
            <a:off x="2743601" y="2978520"/>
            <a:ext cx="1439485" cy="1004041"/>
          </a:xfrm>
          <a:custGeom>
            <a:rect b="b" l="l" r="r" t="t"/>
            <a:pathLst>
              <a:path extrusionOk="0" h="1004041" w="1439485">
                <a:moveTo>
                  <a:pt x="0" y="0"/>
                </a:moveTo>
                <a:lnTo>
                  <a:pt x="1439485" y="0"/>
                </a:lnTo>
                <a:lnTo>
                  <a:pt x="1439485" y="1004041"/>
                </a:lnTo>
                <a:lnTo>
                  <a:pt x="0" y="1004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7"/>
          <p:cNvSpPr/>
          <p:nvPr/>
        </p:nvSpPr>
        <p:spPr>
          <a:xfrm>
            <a:off x="6561408" y="3155587"/>
            <a:ext cx="1532619" cy="649908"/>
          </a:xfrm>
          <a:custGeom>
            <a:rect b="b" l="l" r="r" t="t"/>
            <a:pathLst>
              <a:path extrusionOk="0" h="649908" w="1532619">
                <a:moveTo>
                  <a:pt x="0" y="0"/>
                </a:moveTo>
                <a:lnTo>
                  <a:pt x="1532619" y="0"/>
                </a:lnTo>
                <a:lnTo>
                  <a:pt x="1532619" y="649908"/>
                </a:lnTo>
                <a:lnTo>
                  <a:pt x="0" y="649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7"/>
          <p:cNvSpPr/>
          <p:nvPr/>
        </p:nvSpPr>
        <p:spPr>
          <a:xfrm>
            <a:off x="10535512" y="2799815"/>
            <a:ext cx="953586" cy="1361452"/>
          </a:xfrm>
          <a:custGeom>
            <a:rect b="b" l="l" r="r" t="t"/>
            <a:pathLst>
              <a:path extrusionOk="0" h="1361452" w="953586">
                <a:moveTo>
                  <a:pt x="0" y="0"/>
                </a:moveTo>
                <a:lnTo>
                  <a:pt x="953586" y="0"/>
                </a:lnTo>
                <a:lnTo>
                  <a:pt x="953586" y="1361452"/>
                </a:lnTo>
                <a:lnTo>
                  <a:pt x="0" y="1361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7"/>
          <p:cNvSpPr/>
          <p:nvPr/>
        </p:nvSpPr>
        <p:spPr>
          <a:xfrm>
            <a:off x="14238260" y="2886366"/>
            <a:ext cx="1048719" cy="1188350"/>
          </a:xfrm>
          <a:custGeom>
            <a:rect b="b" l="l" r="r" t="t"/>
            <a:pathLst>
              <a:path extrusionOk="0" h="1188350" w="1048719">
                <a:moveTo>
                  <a:pt x="0" y="0"/>
                </a:moveTo>
                <a:lnTo>
                  <a:pt x="1048719" y="0"/>
                </a:lnTo>
                <a:lnTo>
                  <a:pt x="1048719" y="1188350"/>
                </a:lnTo>
                <a:lnTo>
                  <a:pt x="0" y="1188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7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8"/>
          <p:cNvGrpSpPr/>
          <p:nvPr/>
        </p:nvGrpSpPr>
        <p:grpSpPr>
          <a:xfrm>
            <a:off x="864475" y="427919"/>
            <a:ext cx="16559050" cy="7356994"/>
            <a:chOff x="0" y="-28575"/>
            <a:chExt cx="1081147" cy="480341"/>
          </a:xfrm>
        </p:grpSpPr>
        <p:sp>
          <p:nvSpPr>
            <p:cNvPr id="286" name="Google Shape;286;p8"/>
            <p:cNvSpPr/>
            <p:nvPr/>
          </p:nvSpPr>
          <p:spPr>
            <a:xfrm>
              <a:off x="0" y="0"/>
              <a:ext cx="1081147" cy="451766"/>
            </a:xfrm>
            <a:custGeom>
              <a:rect b="b" l="l" r="r" t="t"/>
              <a:pathLst>
                <a:path extrusionOk="0" h="451766" w="1081147">
                  <a:moveTo>
                    <a:pt x="0" y="0"/>
                  </a:moveTo>
                  <a:lnTo>
                    <a:pt x="1081147" y="0"/>
                  </a:lnTo>
                  <a:lnTo>
                    <a:pt x="1081147" y="451766"/>
                  </a:lnTo>
                  <a:lnTo>
                    <a:pt x="0" y="4517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7" name="Google Shape;287;p8"/>
            <p:cNvSpPr txBox="1"/>
            <p:nvPr/>
          </p:nvSpPr>
          <p:spPr>
            <a:xfrm>
              <a:off x="0" y="-28575"/>
              <a:ext cx="1081147" cy="480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-244546" y="8343805"/>
            <a:ext cx="18777091" cy="1943195"/>
            <a:chOff x="0" y="-38100"/>
            <a:chExt cx="6676299" cy="690914"/>
          </a:xfrm>
        </p:grpSpPr>
        <p:sp>
          <p:nvSpPr>
            <p:cNvPr id="289" name="Google Shape;289;p8"/>
            <p:cNvSpPr/>
            <p:nvPr/>
          </p:nvSpPr>
          <p:spPr>
            <a:xfrm>
              <a:off x="0" y="0"/>
              <a:ext cx="6676299" cy="652814"/>
            </a:xfrm>
            <a:custGeom>
              <a:rect b="b" l="l" r="r" t="t"/>
              <a:pathLst>
                <a:path extrusionOk="0" h="652814" w="6676299">
                  <a:moveTo>
                    <a:pt x="0" y="0"/>
                  </a:moveTo>
                  <a:lnTo>
                    <a:pt x="6676299" y="0"/>
                  </a:lnTo>
                  <a:lnTo>
                    <a:pt x="6676299" y="652814"/>
                  </a:lnTo>
                  <a:lnTo>
                    <a:pt x="0" y="652814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290" name="Google Shape;290;p8"/>
            <p:cNvSpPr txBox="1"/>
            <p:nvPr/>
          </p:nvSpPr>
          <p:spPr>
            <a:xfrm>
              <a:off x="0" y="-38100"/>
              <a:ext cx="6676299" cy="6909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8"/>
          <p:cNvSpPr/>
          <p:nvPr/>
        </p:nvSpPr>
        <p:spPr>
          <a:xfrm>
            <a:off x="9276185" y="8942469"/>
            <a:ext cx="1157042" cy="859772"/>
          </a:xfrm>
          <a:custGeom>
            <a:rect b="b" l="l" r="r" t="t"/>
            <a:pathLst>
              <a:path extrusionOk="0" h="859772" w="1157042">
                <a:moveTo>
                  <a:pt x="0" y="0"/>
                </a:moveTo>
                <a:lnTo>
                  <a:pt x="1157043" y="0"/>
                </a:lnTo>
                <a:lnTo>
                  <a:pt x="1157043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8"/>
          <p:cNvSpPr/>
          <p:nvPr/>
        </p:nvSpPr>
        <p:spPr>
          <a:xfrm>
            <a:off x="4368093" y="8965360"/>
            <a:ext cx="1117024" cy="813991"/>
          </a:xfrm>
          <a:custGeom>
            <a:rect b="b" l="l" r="r" t="t"/>
            <a:pathLst>
              <a:path extrusionOk="0" h="813991" w="1117024">
                <a:moveTo>
                  <a:pt x="0" y="0"/>
                </a:moveTo>
                <a:lnTo>
                  <a:pt x="1117024" y="0"/>
                </a:lnTo>
                <a:lnTo>
                  <a:pt x="1117024" y="813991"/>
                </a:lnTo>
                <a:lnTo>
                  <a:pt x="0" y="813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8"/>
          <p:cNvSpPr/>
          <p:nvPr/>
        </p:nvSpPr>
        <p:spPr>
          <a:xfrm>
            <a:off x="14356756" y="8958697"/>
            <a:ext cx="1003152" cy="827317"/>
          </a:xfrm>
          <a:custGeom>
            <a:rect b="b" l="l" r="r" t="t"/>
            <a:pathLst>
              <a:path extrusionOk="0" h="827317" w="1003152">
                <a:moveTo>
                  <a:pt x="0" y="0"/>
                </a:moveTo>
                <a:lnTo>
                  <a:pt x="1003151" y="0"/>
                </a:lnTo>
                <a:lnTo>
                  <a:pt x="1003151" y="827317"/>
                </a:lnTo>
                <a:lnTo>
                  <a:pt x="0" y="8273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1265751" y="8962931"/>
            <a:ext cx="901110" cy="818848"/>
          </a:xfrm>
          <a:custGeom>
            <a:rect b="b" l="l" r="r" t="t"/>
            <a:pathLst>
              <a:path extrusionOk="0" h="818848" w="901110">
                <a:moveTo>
                  <a:pt x="0" y="0"/>
                </a:moveTo>
                <a:lnTo>
                  <a:pt x="901110" y="0"/>
                </a:lnTo>
                <a:lnTo>
                  <a:pt x="901110" y="818848"/>
                </a:lnTo>
                <a:lnTo>
                  <a:pt x="0" y="818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>
            <a:off x="2732009" y="8968258"/>
            <a:ext cx="1070937" cy="808195"/>
          </a:xfrm>
          <a:custGeom>
            <a:rect b="b" l="l" r="r" t="t"/>
            <a:pathLst>
              <a:path extrusionOk="0" h="808195" w="1070937">
                <a:moveTo>
                  <a:pt x="0" y="0"/>
                </a:moveTo>
                <a:lnTo>
                  <a:pt x="1070936" y="0"/>
                </a:lnTo>
                <a:lnTo>
                  <a:pt x="1070936" y="808195"/>
                </a:lnTo>
                <a:lnTo>
                  <a:pt x="0" y="808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8"/>
          <p:cNvSpPr/>
          <p:nvPr/>
        </p:nvSpPr>
        <p:spPr>
          <a:xfrm>
            <a:off x="6050266" y="8942469"/>
            <a:ext cx="1018394" cy="859772"/>
          </a:xfrm>
          <a:custGeom>
            <a:rect b="b" l="l" r="r" t="t"/>
            <a:pathLst>
              <a:path extrusionOk="0" h="859772" w="1018394">
                <a:moveTo>
                  <a:pt x="0" y="0"/>
                </a:moveTo>
                <a:lnTo>
                  <a:pt x="1018394" y="0"/>
                </a:lnTo>
                <a:lnTo>
                  <a:pt x="1018394" y="859772"/>
                </a:lnTo>
                <a:lnTo>
                  <a:pt x="0" y="859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8"/>
          <p:cNvSpPr/>
          <p:nvPr/>
        </p:nvSpPr>
        <p:spPr>
          <a:xfrm flipH="1">
            <a:off x="15925055" y="8944553"/>
            <a:ext cx="1148215" cy="855605"/>
          </a:xfrm>
          <a:custGeom>
            <a:rect b="b" l="l" r="r" t="t"/>
            <a:pathLst>
              <a:path extrusionOk="0" h="855605" w="1148215">
                <a:moveTo>
                  <a:pt x="1148215" y="0"/>
                </a:moveTo>
                <a:lnTo>
                  <a:pt x="0" y="0"/>
                </a:lnTo>
                <a:lnTo>
                  <a:pt x="0" y="855605"/>
                </a:lnTo>
                <a:lnTo>
                  <a:pt x="1148215" y="855605"/>
                </a:lnTo>
                <a:lnTo>
                  <a:pt x="1148215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8"/>
          <p:cNvSpPr/>
          <p:nvPr/>
        </p:nvSpPr>
        <p:spPr>
          <a:xfrm flipH="1">
            <a:off x="10998376" y="8944553"/>
            <a:ext cx="1046358" cy="855605"/>
          </a:xfrm>
          <a:custGeom>
            <a:rect b="b" l="l" r="r" t="t"/>
            <a:pathLst>
              <a:path extrusionOk="0" h="855605" w="1046358">
                <a:moveTo>
                  <a:pt x="1046358" y="0"/>
                </a:moveTo>
                <a:lnTo>
                  <a:pt x="0" y="0"/>
                </a:lnTo>
                <a:lnTo>
                  <a:pt x="0" y="855605"/>
                </a:lnTo>
                <a:lnTo>
                  <a:pt x="1046358" y="855605"/>
                </a:lnTo>
                <a:lnTo>
                  <a:pt x="1046358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8"/>
          <p:cNvSpPr/>
          <p:nvPr/>
        </p:nvSpPr>
        <p:spPr>
          <a:xfrm>
            <a:off x="7633808" y="8958159"/>
            <a:ext cx="1077229" cy="828393"/>
          </a:xfrm>
          <a:custGeom>
            <a:rect b="b" l="l" r="r" t="t"/>
            <a:pathLst>
              <a:path extrusionOk="0" h="828393" w="1077229">
                <a:moveTo>
                  <a:pt x="0" y="0"/>
                </a:moveTo>
                <a:lnTo>
                  <a:pt x="1077229" y="0"/>
                </a:lnTo>
                <a:lnTo>
                  <a:pt x="1077229" y="828393"/>
                </a:lnTo>
                <a:lnTo>
                  <a:pt x="0" y="828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8"/>
          <p:cNvSpPr/>
          <p:nvPr/>
        </p:nvSpPr>
        <p:spPr>
          <a:xfrm>
            <a:off x="12609882" y="8988437"/>
            <a:ext cx="1181726" cy="767836"/>
          </a:xfrm>
          <a:custGeom>
            <a:rect b="b" l="l" r="r" t="t"/>
            <a:pathLst>
              <a:path extrusionOk="0" h="767836" w="1181726">
                <a:moveTo>
                  <a:pt x="0" y="0"/>
                </a:moveTo>
                <a:lnTo>
                  <a:pt x="1181726" y="0"/>
                </a:lnTo>
                <a:lnTo>
                  <a:pt x="1181726" y="767836"/>
                </a:lnTo>
                <a:lnTo>
                  <a:pt x="0" y="767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1" name="Google Shape;301;p8"/>
          <p:cNvGrpSpPr/>
          <p:nvPr/>
        </p:nvGrpSpPr>
        <p:grpSpPr>
          <a:xfrm>
            <a:off x="2469079" y="4618714"/>
            <a:ext cx="3170045" cy="2008851"/>
            <a:chOff x="0" y="-57150"/>
            <a:chExt cx="551265" cy="349335"/>
          </a:xfrm>
        </p:grpSpPr>
        <p:sp>
          <p:nvSpPr>
            <p:cNvPr id="302" name="Google Shape;302;p8"/>
            <p:cNvSpPr/>
            <p:nvPr/>
          </p:nvSpPr>
          <p:spPr>
            <a:xfrm>
              <a:off x="0" y="0"/>
              <a:ext cx="551265" cy="292185"/>
            </a:xfrm>
            <a:custGeom>
              <a:rect b="b" l="l" r="r" t="t"/>
              <a:pathLst>
                <a:path extrusionOk="0" h="292185" w="551265">
                  <a:moveTo>
                    <a:pt x="124553" y="0"/>
                  </a:moveTo>
                  <a:lnTo>
                    <a:pt x="426712" y="0"/>
                  </a:lnTo>
                  <a:cubicBezTo>
                    <a:pt x="459746" y="0"/>
                    <a:pt x="491426" y="13122"/>
                    <a:pt x="514784" y="36481"/>
                  </a:cubicBezTo>
                  <a:cubicBezTo>
                    <a:pt x="538143" y="59839"/>
                    <a:pt x="551265" y="91519"/>
                    <a:pt x="551265" y="124553"/>
                  </a:cubicBezTo>
                  <a:lnTo>
                    <a:pt x="551265" y="167633"/>
                  </a:lnTo>
                  <a:cubicBezTo>
                    <a:pt x="551265" y="236421"/>
                    <a:pt x="495501" y="292185"/>
                    <a:pt x="426712" y="292185"/>
                  </a:cubicBezTo>
                  <a:lnTo>
                    <a:pt x="124553" y="292185"/>
                  </a:lnTo>
                  <a:cubicBezTo>
                    <a:pt x="91519" y="292185"/>
                    <a:pt x="59839" y="279063"/>
                    <a:pt x="36481" y="255705"/>
                  </a:cubicBezTo>
                  <a:cubicBezTo>
                    <a:pt x="13122" y="232347"/>
                    <a:pt x="0" y="200666"/>
                    <a:pt x="0" y="167633"/>
                  </a:cubicBezTo>
                  <a:lnTo>
                    <a:pt x="0" y="124553"/>
                  </a:lnTo>
                  <a:cubicBezTo>
                    <a:pt x="0" y="91519"/>
                    <a:pt x="13122" y="59839"/>
                    <a:pt x="36481" y="36481"/>
                  </a:cubicBezTo>
                  <a:cubicBezTo>
                    <a:pt x="59839" y="13122"/>
                    <a:pt x="91519" y="0"/>
                    <a:pt x="124553" y="0"/>
                  </a:cubicBezTo>
                  <a:close/>
                </a:path>
              </a:pathLst>
            </a:custGeom>
            <a:solidFill>
              <a:srgbClr val="D27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0" y="-57150"/>
              <a:ext cx="551265" cy="349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Visualize the context </a:t>
              </a: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>
          <a:xfrm>
            <a:off x="3237195" y="2635836"/>
            <a:ext cx="1689410" cy="1689410"/>
            <a:chOff x="0" y="0"/>
            <a:chExt cx="812800" cy="812800"/>
          </a:xfrm>
        </p:grpSpPr>
        <p:sp>
          <p:nvSpPr>
            <p:cNvPr id="305" name="Google Shape;30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1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8"/>
          <p:cNvGrpSpPr/>
          <p:nvPr/>
        </p:nvGrpSpPr>
        <p:grpSpPr>
          <a:xfrm>
            <a:off x="7436610" y="4618714"/>
            <a:ext cx="3193814" cy="2008851"/>
            <a:chOff x="0" y="-57150"/>
            <a:chExt cx="555399" cy="349335"/>
          </a:xfrm>
        </p:grpSpPr>
        <p:sp>
          <p:nvSpPr>
            <p:cNvPr id="308" name="Google Shape;308;p8"/>
            <p:cNvSpPr/>
            <p:nvPr/>
          </p:nvSpPr>
          <p:spPr>
            <a:xfrm>
              <a:off x="0" y="0"/>
              <a:ext cx="555399" cy="292185"/>
            </a:xfrm>
            <a:custGeom>
              <a:rect b="b" l="l" r="r" t="t"/>
              <a:pathLst>
                <a:path extrusionOk="0" h="292185" w="555399">
                  <a:moveTo>
                    <a:pt x="123626" y="0"/>
                  </a:moveTo>
                  <a:lnTo>
                    <a:pt x="431773" y="0"/>
                  </a:lnTo>
                  <a:cubicBezTo>
                    <a:pt x="500049" y="0"/>
                    <a:pt x="555399" y="55349"/>
                    <a:pt x="555399" y="123626"/>
                  </a:cubicBezTo>
                  <a:lnTo>
                    <a:pt x="555399" y="168560"/>
                  </a:lnTo>
                  <a:cubicBezTo>
                    <a:pt x="555399" y="236836"/>
                    <a:pt x="500049" y="292185"/>
                    <a:pt x="431773" y="292185"/>
                  </a:cubicBezTo>
                  <a:lnTo>
                    <a:pt x="123626" y="292185"/>
                  </a:lnTo>
                  <a:cubicBezTo>
                    <a:pt x="90838" y="292185"/>
                    <a:pt x="59393" y="279161"/>
                    <a:pt x="36209" y="255976"/>
                  </a:cubicBezTo>
                  <a:cubicBezTo>
                    <a:pt x="13025" y="232792"/>
                    <a:pt x="0" y="201347"/>
                    <a:pt x="0" y="168560"/>
                  </a:cubicBezTo>
                  <a:lnTo>
                    <a:pt x="0" y="123626"/>
                  </a:lnTo>
                  <a:cubicBezTo>
                    <a:pt x="0" y="55349"/>
                    <a:pt x="55349" y="0"/>
                    <a:pt x="123626" y="0"/>
                  </a:cubicBezTo>
                  <a:close/>
                </a:path>
              </a:pathLst>
            </a:custGeom>
            <a:solidFill>
              <a:srgbClr val="F283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0" y="-57150"/>
              <a:ext cx="555399" cy="349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Use the process of elimination</a:t>
              </a:r>
              <a:endParaRPr/>
            </a:p>
          </p:txBody>
        </p:sp>
      </p:grpSp>
      <p:grpSp>
        <p:nvGrpSpPr>
          <p:cNvPr id="310" name="Google Shape;310;p8"/>
          <p:cNvGrpSpPr/>
          <p:nvPr/>
        </p:nvGrpSpPr>
        <p:grpSpPr>
          <a:xfrm>
            <a:off x="8172422" y="2635836"/>
            <a:ext cx="1689410" cy="1689410"/>
            <a:chOff x="0" y="0"/>
            <a:chExt cx="812800" cy="812800"/>
          </a:xfrm>
        </p:grpSpPr>
        <p:sp>
          <p:nvSpPr>
            <p:cNvPr id="311" name="Google Shape;311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8"/>
          <p:cNvGrpSpPr/>
          <p:nvPr/>
        </p:nvGrpSpPr>
        <p:grpSpPr>
          <a:xfrm>
            <a:off x="12281219" y="4618714"/>
            <a:ext cx="3175569" cy="2008851"/>
            <a:chOff x="0" y="-57150"/>
            <a:chExt cx="552226" cy="349335"/>
          </a:xfrm>
        </p:grpSpPr>
        <p:sp>
          <p:nvSpPr>
            <p:cNvPr id="314" name="Google Shape;314;p8"/>
            <p:cNvSpPr/>
            <p:nvPr/>
          </p:nvSpPr>
          <p:spPr>
            <a:xfrm>
              <a:off x="0" y="0"/>
              <a:ext cx="552226" cy="292185"/>
            </a:xfrm>
            <a:custGeom>
              <a:rect b="b" l="l" r="r" t="t"/>
              <a:pathLst>
                <a:path extrusionOk="0" h="292185" w="552226">
                  <a:moveTo>
                    <a:pt x="124336" y="0"/>
                  </a:moveTo>
                  <a:lnTo>
                    <a:pt x="427890" y="0"/>
                  </a:lnTo>
                  <a:cubicBezTo>
                    <a:pt x="460866" y="0"/>
                    <a:pt x="492491" y="13100"/>
                    <a:pt x="515808" y="36417"/>
                  </a:cubicBezTo>
                  <a:cubicBezTo>
                    <a:pt x="539126" y="59735"/>
                    <a:pt x="552226" y="91360"/>
                    <a:pt x="552226" y="124336"/>
                  </a:cubicBezTo>
                  <a:lnTo>
                    <a:pt x="552226" y="167849"/>
                  </a:lnTo>
                  <a:cubicBezTo>
                    <a:pt x="552226" y="236518"/>
                    <a:pt x="496558" y="292185"/>
                    <a:pt x="427890" y="292185"/>
                  </a:cubicBezTo>
                  <a:lnTo>
                    <a:pt x="124336" y="292185"/>
                  </a:lnTo>
                  <a:cubicBezTo>
                    <a:pt x="91360" y="292185"/>
                    <a:pt x="59735" y="279086"/>
                    <a:pt x="36417" y="255768"/>
                  </a:cubicBezTo>
                  <a:cubicBezTo>
                    <a:pt x="13100" y="232451"/>
                    <a:pt x="0" y="200825"/>
                    <a:pt x="0" y="167849"/>
                  </a:cubicBezTo>
                  <a:lnTo>
                    <a:pt x="0" y="124336"/>
                  </a:lnTo>
                  <a:cubicBezTo>
                    <a:pt x="0" y="91360"/>
                    <a:pt x="13100" y="59735"/>
                    <a:pt x="36417" y="36417"/>
                  </a:cubicBezTo>
                  <a:cubicBezTo>
                    <a:pt x="59735" y="13100"/>
                    <a:pt x="91360" y="0"/>
                    <a:pt x="124336" y="0"/>
                  </a:cubicBezTo>
                  <a:close/>
                </a:path>
              </a:pathLst>
            </a:custGeom>
            <a:solidFill>
              <a:srgbClr val="3B2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0" y="-57150"/>
              <a:ext cx="552226" cy="3493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00" u="none" cap="none" strike="noStrike">
                  <a:solidFill>
                    <a:srgbClr val="FFFFFF"/>
                  </a:solidFill>
                  <a:latin typeface="Fredoka"/>
                  <a:ea typeface="Fredoka"/>
                  <a:cs typeface="Fredoka"/>
                  <a:sym typeface="Fredoka"/>
                </a:rPr>
                <a:t>Work backwards for double blanks</a:t>
              </a:r>
              <a:endParaRPr/>
            </a:p>
          </p:txBody>
        </p:sp>
      </p:grpSp>
      <p:grpSp>
        <p:nvGrpSpPr>
          <p:cNvPr id="316" name="Google Shape;316;p8"/>
          <p:cNvGrpSpPr/>
          <p:nvPr/>
        </p:nvGrpSpPr>
        <p:grpSpPr>
          <a:xfrm>
            <a:off x="13200745" y="2635836"/>
            <a:ext cx="1689410" cy="1689410"/>
            <a:chOff x="0" y="0"/>
            <a:chExt cx="812800" cy="812800"/>
          </a:xfrm>
        </p:grpSpPr>
        <p:sp>
          <p:nvSpPr>
            <p:cNvPr id="317" name="Google Shape;317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8"/>
          <p:cNvSpPr/>
          <p:nvPr/>
        </p:nvSpPr>
        <p:spPr>
          <a:xfrm>
            <a:off x="3446107" y="2907171"/>
            <a:ext cx="1271586" cy="1146740"/>
          </a:xfrm>
          <a:custGeom>
            <a:rect b="b" l="l" r="r" t="t"/>
            <a:pathLst>
              <a:path extrusionOk="0" h="1146740" w="1271586">
                <a:moveTo>
                  <a:pt x="0" y="0"/>
                </a:moveTo>
                <a:lnTo>
                  <a:pt x="1271586" y="0"/>
                </a:lnTo>
                <a:lnTo>
                  <a:pt x="1271586" y="1146740"/>
                </a:lnTo>
                <a:lnTo>
                  <a:pt x="0" y="1146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8"/>
          <p:cNvSpPr/>
          <p:nvPr/>
        </p:nvSpPr>
        <p:spPr>
          <a:xfrm>
            <a:off x="8545490" y="2797908"/>
            <a:ext cx="943274" cy="1365265"/>
          </a:xfrm>
          <a:custGeom>
            <a:rect b="b" l="l" r="r" t="t"/>
            <a:pathLst>
              <a:path extrusionOk="0" h="1365265" w="943274">
                <a:moveTo>
                  <a:pt x="0" y="0"/>
                </a:moveTo>
                <a:lnTo>
                  <a:pt x="943275" y="0"/>
                </a:lnTo>
                <a:lnTo>
                  <a:pt x="943275" y="1365265"/>
                </a:lnTo>
                <a:lnTo>
                  <a:pt x="0" y="1365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8"/>
          <p:cNvSpPr/>
          <p:nvPr/>
        </p:nvSpPr>
        <p:spPr>
          <a:xfrm>
            <a:off x="13502538" y="2937629"/>
            <a:ext cx="1085822" cy="1085822"/>
          </a:xfrm>
          <a:custGeom>
            <a:rect b="b" l="l" r="r" t="t"/>
            <a:pathLst>
              <a:path extrusionOk="0" h="1085822" w="1085822">
                <a:moveTo>
                  <a:pt x="0" y="0"/>
                </a:moveTo>
                <a:lnTo>
                  <a:pt x="1085823" y="0"/>
                </a:lnTo>
                <a:lnTo>
                  <a:pt x="1085823" y="1085823"/>
                </a:lnTo>
                <a:lnTo>
                  <a:pt x="0" y="1085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8"/>
          <p:cNvSpPr txBox="1"/>
          <p:nvPr/>
        </p:nvSpPr>
        <p:spPr>
          <a:xfrm>
            <a:off x="5639124" y="1393842"/>
            <a:ext cx="7009753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Strategies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2C5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9"/>
          <p:cNvGrpSpPr/>
          <p:nvPr/>
        </p:nvGrpSpPr>
        <p:grpSpPr>
          <a:xfrm>
            <a:off x="4636815" y="-97016"/>
            <a:ext cx="13440891" cy="10014587"/>
            <a:chOff x="0" y="-28575"/>
            <a:chExt cx="877561" cy="653856"/>
          </a:xfrm>
        </p:grpSpPr>
        <p:sp>
          <p:nvSpPr>
            <p:cNvPr id="328" name="Google Shape;328;p9"/>
            <p:cNvSpPr/>
            <p:nvPr/>
          </p:nvSpPr>
          <p:spPr>
            <a:xfrm>
              <a:off x="0" y="0"/>
              <a:ext cx="877561" cy="625281"/>
            </a:xfrm>
            <a:custGeom>
              <a:rect b="b" l="l" r="r" t="t"/>
              <a:pathLst>
                <a:path extrusionOk="0" h="625281" w="877561">
                  <a:moveTo>
                    <a:pt x="0" y="0"/>
                  </a:moveTo>
                  <a:lnTo>
                    <a:pt x="877561" y="0"/>
                  </a:lnTo>
                  <a:lnTo>
                    <a:pt x="877561" y="625281"/>
                  </a:lnTo>
                  <a:lnTo>
                    <a:pt x="0" y="625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9" name="Google Shape;329;p9"/>
            <p:cNvSpPr txBox="1"/>
            <p:nvPr/>
          </p:nvSpPr>
          <p:spPr>
            <a:xfrm>
              <a:off x="0" y="-28575"/>
              <a:ext cx="877561" cy="653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9"/>
          <p:cNvGrpSpPr/>
          <p:nvPr/>
        </p:nvGrpSpPr>
        <p:grpSpPr>
          <a:xfrm>
            <a:off x="-146360" y="-190790"/>
            <a:ext cx="4345026" cy="10592788"/>
            <a:chOff x="0" y="-38100"/>
            <a:chExt cx="1544898" cy="3766325"/>
          </a:xfrm>
        </p:grpSpPr>
        <p:sp>
          <p:nvSpPr>
            <p:cNvPr id="331" name="Google Shape;331;p9"/>
            <p:cNvSpPr/>
            <p:nvPr/>
          </p:nvSpPr>
          <p:spPr>
            <a:xfrm>
              <a:off x="0" y="0"/>
              <a:ext cx="1544898" cy="3728225"/>
            </a:xfrm>
            <a:custGeom>
              <a:rect b="b" l="l" r="r" t="t"/>
              <a:pathLst>
                <a:path extrusionOk="0" h="3728225" w="1544898">
                  <a:moveTo>
                    <a:pt x="0" y="0"/>
                  </a:moveTo>
                  <a:lnTo>
                    <a:pt x="1544898" y="0"/>
                  </a:lnTo>
                  <a:lnTo>
                    <a:pt x="1544898" y="3728225"/>
                  </a:lnTo>
                  <a:lnTo>
                    <a:pt x="0" y="3728225"/>
                  </a:lnTo>
                  <a:close/>
                </a:path>
              </a:pathLst>
            </a:custGeom>
            <a:solidFill>
              <a:srgbClr val="EECFE1"/>
            </a:solidFill>
            <a:ln>
              <a:noFill/>
            </a:ln>
          </p:spPr>
        </p:sp>
        <p:sp>
          <p:nvSpPr>
            <p:cNvPr id="332" name="Google Shape;332;p9"/>
            <p:cNvSpPr txBox="1"/>
            <p:nvPr/>
          </p:nvSpPr>
          <p:spPr>
            <a:xfrm>
              <a:off x="0" y="-38100"/>
              <a:ext cx="1544898" cy="3766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9"/>
          <p:cNvSpPr/>
          <p:nvPr/>
        </p:nvSpPr>
        <p:spPr>
          <a:xfrm>
            <a:off x="501621" y="924768"/>
            <a:ext cx="1524531" cy="1110948"/>
          </a:xfrm>
          <a:custGeom>
            <a:rect b="b" l="l" r="r" t="t"/>
            <a:pathLst>
              <a:path extrusionOk="0" h="1110948" w="1524531">
                <a:moveTo>
                  <a:pt x="0" y="0"/>
                </a:moveTo>
                <a:lnTo>
                  <a:pt x="1524532" y="0"/>
                </a:lnTo>
                <a:lnTo>
                  <a:pt x="1524532" y="1110948"/>
                </a:lnTo>
                <a:lnTo>
                  <a:pt x="0" y="1110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9"/>
          <p:cNvSpPr/>
          <p:nvPr/>
        </p:nvSpPr>
        <p:spPr>
          <a:xfrm>
            <a:off x="2225057" y="7272218"/>
            <a:ext cx="1350839" cy="1114060"/>
          </a:xfrm>
          <a:custGeom>
            <a:rect b="b" l="l" r="r" t="t"/>
            <a:pathLst>
              <a:path extrusionOk="0" h="1114060" w="1350839">
                <a:moveTo>
                  <a:pt x="0" y="0"/>
                </a:moveTo>
                <a:lnTo>
                  <a:pt x="1350839" y="0"/>
                </a:lnTo>
                <a:lnTo>
                  <a:pt x="1350839" y="1114060"/>
                </a:lnTo>
                <a:lnTo>
                  <a:pt x="0" y="11140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9"/>
          <p:cNvSpPr txBox="1"/>
          <p:nvPr/>
        </p:nvSpPr>
        <p:spPr>
          <a:xfrm>
            <a:off x="739752" y="1307839"/>
            <a:ext cx="104826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sentence</a:t>
            </a:r>
            <a:endParaRPr/>
          </a:p>
        </p:txBody>
      </p:sp>
      <p:sp>
        <p:nvSpPr>
          <p:cNvPr id="336" name="Google Shape;336;p9"/>
          <p:cNvSpPr txBox="1"/>
          <p:nvPr/>
        </p:nvSpPr>
        <p:spPr>
          <a:xfrm rot="-84759">
            <a:off x="2227569" y="7525322"/>
            <a:ext cx="1425640" cy="28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86" u="none" cap="none" strike="noStrike">
                <a:solidFill>
                  <a:srgbClr val="3B2C5A"/>
                </a:solidFill>
                <a:latin typeface="Fredoka"/>
                <a:ea typeface="Fredoka"/>
                <a:cs typeface="Fredoka"/>
                <a:sym typeface="Fredoka"/>
              </a:rPr>
              <a:t>completion</a:t>
            </a:r>
            <a:endParaRPr/>
          </a:p>
        </p:txBody>
      </p:sp>
      <p:sp>
        <p:nvSpPr>
          <p:cNvPr id="337" name="Google Shape;337;p9"/>
          <p:cNvSpPr txBox="1"/>
          <p:nvPr/>
        </p:nvSpPr>
        <p:spPr>
          <a:xfrm>
            <a:off x="4975213" y="942327"/>
            <a:ext cx="3446871" cy="145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80" u="none" cap="none" strike="noStrike">
                <a:solidFill>
                  <a:srgbClr val="AD4D8B"/>
                </a:solidFill>
                <a:latin typeface="Fredoka"/>
                <a:ea typeface="Fredoka"/>
                <a:cs typeface="Fredoka"/>
                <a:sym typeface="Fredoka"/>
              </a:rPr>
              <a:t>Let’s Practice</a:t>
            </a:r>
            <a:endParaRPr/>
          </a:p>
        </p:txBody>
      </p:sp>
      <p:sp>
        <p:nvSpPr>
          <p:cNvPr id="338" name="Google Shape;338;p9"/>
          <p:cNvSpPr txBox="1"/>
          <p:nvPr/>
        </p:nvSpPr>
        <p:spPr>
          <a:xfrm>
            <a:off x="5313611" y="3078002"/>
            <a:ext cx="1238954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a little bit of body text</a:t>
            </a:r>
            <a:endParaRPr/>
          </a:p>
        </p:txBody>
      </p:sp>
      <p:sp>
        <p:nvSpPr>
          <p:cNvPr id="339" name="Google Shape;339;p9"/>
          <p:cNvSpPr txBox="1"/>
          <p:nvPr/>
        </p:nvSpPr>
        <p:spPr>
          <a:xfrm>
            <a:off x="4975213" y="3155041"/>
            <a:ext cx="12727945" cy="5793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The two brothers look so _________ that it is difficult differentiate them.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same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similar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identical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d. alike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9"/>
          <p:cNvSpPr txBox="1"/>
          <p:nvPr/>
        </p:nvSpPr>
        <p:spPr>
          <a:xfrm>
            <a:off x="190780" y="3334859"/>
            <a:ext cx="3670744" cy="2380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Completion based on Vocabuary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