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65" r:id="rId3"/>
    <p:sldId id="257" r:id="rId4"/>
    <p:sldId id="258" r:id="rId5"/>
    <p:sldId id="259" r:id="rId6"/>
    <p:sldId id="264" r:id="rId7"/>
    <p:sldId id="271" r:id="rId8"/>
    <p:sldId id="272" r:id="rId9"/>
    <p:sldId id="267" r:id="rId10"/>
    <p:sldId id="273" r:id="rId11"/>
    <p:sldId id="274" r:id="rId12"/>
    <p:sldId id="268" r:id="rId13"/>
    <p:sldId id="275" r:id="rId14"/>
    <p:sldId id="276" r:id="rId15"/>
    <p:sldId id="270" r:id="rId16"/>
    <p:sldId id="277" r:id="rId17"/>
    <p:sldId id="278" r:id="rId18"/>
    <p:sldId id="263" r:id="rId1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0" d="100"/>
          <a:sy n="80" d="100"/>
        </p:scale>
        <p:origin x="67" y="3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9319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735912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633801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873606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14155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3908655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331016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35997825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28989276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326811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599380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884112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100798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468031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9525"/>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83488" y="2335649"/>
            <a:ext cx="4919305" cy="3558302"/>
          </a:xfrm>
          <a:prstGeom prst="rect">
            <a:avLst/>
          </a:prstGeom>
        </p:spPr>
      </p:pic>
      <p:sp>
        <p:nvSpPr>
          <p:cNvPr id="6" name="Text 2"/>
          <p:cNvSpPr/>
          <p:nvPr/>
        </p:nvSpPr>
        <p:spPr>
          <a:xfrm>
            <a:off x="6280189" y="1520665"/>
            <a:ext cx="7556421" cy="5334119"/>
          </a:xfrm>
          <a:prstGeom prst="rect">
            <a:avLst/>
          </a:prstGeom>
          <a:noFill/>
          <a:ln/>
        </p:spPr>
        <p:txBody>
          <a:bodyPr wrap="square" rtlCol="0" anchor="t"/>
          <a:lstStyle/>
          <a:p>
            <a:pPr marL="0" indent="0">
              <a:lnSpc>
                <a:spcPts val="7702"/>
              </a:lnSpc>
              <a:buNone/>
            </a:pPr>
            <a:r>
              <a:rPr lang="en-US" sz="8000" dirty="0">
                <a:solidFill>
                  <a:srgbClr val="201B18"/>
                </a:solidFill>
                <a:latin typeface="Platypi" pitchFamily="34" charset="0"/>
                <a:ea typeface="Platypi" pitchFamily="34" charset="-122"/>
                <a:cs typeface="Platypi" pitchFamily="34" charset="-120"/>
              </a:rPr>
              <a:t>Purpose and</a:t>
            </a:r>
          </a:p>
          <a:p>
            <a:pPr marL="0" indent="0">
              <a:lnSpc>
                <a:spcPts val="7702"/>
              </a:lnSpc>
              <a:buNone/>
            </a:pPr>
            <a:endParaRPr lang="en-US" sz="8000" dirty="0">
              <a:solidFill>
                <a:srgbClr val="201B18"/>
              </a:solidFill>
              <a:latin typeface="Platypi" pitchFamily="34" charset="0"/>
              <a:ea typeface="Platypi" pitchFamily="34" charset="-122"/>
              <a:cs typeface="Platypi" pitchFamily="34" charset="-120"/>
            </a:endParaRPr>
          </a:p>
          <a:p>
            <a:pPr marL="0" indent="0">
              <a:lnSpc>
                <a:spcPts val="7702"/>
              </a:lnSpc>
              <a:buNone/>
            </a:pPr>
            <a:r>
              <a:rPr lang="en-US" sz="8000" dirty="0">
                <a:solidFill>
                  <a:srgbClr val="201B18"/>
                </a:solidFill>
                <a:latin typeface="Platypi" pitchFamily="34" charset="0"/>
                <a:ea typeface="Platypi" pitchFamily="34" charset="-122"/>
                <a:cs typeface="Platypi" pitchFamily="34" charset="-120"/>
              </a:rPr>
              <a:t>Significance Of </a:t>
            </a:r>
          </a:p>
          <a:p>
            <a:pPr marL="0" indent="0">
              <a:lnSpc>
                <a:spcPts val="7702"/>
              </a:lnSpc>
              <a:buNone/>
            </a:pPr>
            <a:endParaRPr lang="en-US" sz="8000" dirty="0">
              <a:solidFill>
                <a:srgbClr val="201B18"/>
              </a:solidFill>
              <a:latin typeface="Platypi" pitchFamily="34" charset="0"/>
              <a:ea typeface="Platypi" pitchFamily="34" charset="-122"/>
              <a:cs typeface="Platypi" pitchFamily="34" charset="-120"/>
            </a:endParaRPr>
          </a:p>
          <a:p>
            <a:pPr marL="0" indent="0">
              <a:lnSpc>
                <a:spcPts val="7702"/>
              </a:lnSpc>
              <a:buNone/>
            </a:pPr>
            <a:r>
              <a:rPr lang="en-US" sz="8000" dirty="0">
                <a:solidFill>
                  <a:srgbClr val="201B18"/>
                </a:solidFill>
                <a:latin typeface="Platypi" pitchFamily="34" charset="0"/>
                <a:ea typeface="Platypi" pitchFamily="34" charset="-122"/>
                <a:cs typeface="Platypi" pitchFamily="34" charset="-120"/>
              </a:rPr>
              <a:t>Email Writing</a:t>
            </a:r>
            <a:endParaRPr lang="en-US" sz="8000" dirty="0"/>
          </a:p>
        </p:txBody>
      </p:sp>
      <p:sp>
        <p:nvSpPr>
          <p:cNvPr id="9" name="Text 5"/>
          <p:cNvSpPr/>
          <p:nvPr/>
        </p:nvSpPr>
        <p:spPr>
          <a:xfrm>
            <a:off x="6400324" y="6864310"/>
            <a:ext cx="122515" cy="97512"/>
          </a:xfrm>
          <a:prstGeom prst="rect">
            <a:avLst/>
          </a:prstGeom>
          <a:noFill/>
          <a:ln/>
        </p:spPr>
        <p:txBody>
          <a:bodyPr wrap="none" rtlCol="0" anchor="t"/>
          <a:lstStyle/>
          <a:p>
            <a:pPr marL="0" indent="0" algn="ctr">
              <a:lnSpc>
                <a:spcPts val="768"/>
              </a:lnSpc>
              <a:buNone/>
            </a:pPr>
            <a:r>
              <a:rPr lang="en-US" sz="768" dirty="0">
                <a:solidFill>
                  <a:srgbClr val="3C3838"/>
                </a:solidFill>
                <a:latin typeface="Source Serif Pro" pitchFamily="34" charset="0"/>
                <a:ea typeface="Source Serif Pro" pitchFamily="34" charset="-122"/>
                <a:cs typeface="Source Serif Pro" pitchFamily="34" charset="-120"/>
              </a:rPr>
              <a:t>kp</a:t>
            </a:r>
            <a:endParaRPr lang="en-US" sz="768"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0" descr="preencoded.png">
            <a:extLst>
              <a:ext uri="{FF2B5EF4-FFF2-40B4-BE49-F238E27FC236}">
                <a16:creationId xmlns:a16="http://schemas.microsoft.com/office/drawing/2014/main" id="{FC005A29-0834-0839-AFE6-FAF023BAD999}"/>
              </a:ext>
            </a:extLst>
          </p:cNvPr>
          <p:cNvPicPr>
            <a:picLocks noChangeAspect="1"/>
          </p:cNvPicPr>
          <p:nvPr/>
        </p:nvPicPr>
        <p:blipFill>
          <a:blip r:embed="rId3"/>
          <a:stretch>
            <a:fillRect/>
          </a:stretch>
        </p:blipFill>
        <p:spPr>
          <a:xfrm>
            <a:off x="0" y="0"/>
            <a:ext cx="14782800" cy="10531368"/>
          </a:xfrm>
          <a:prstGeom prst="rect">
            <a:avLst/>
          </a:prstGeom>
        </p:spPr>
      </p:pic>
      <p:pic>
        <p:nvPicPr>
          <p:cNvPr id="13" name="Image 0" descr="preencoded.png">
            <a:extLst>
              <a:ext uri="{FF2B5EF4-FFF2-40B4-BE49-F238E27FC236}">
                <a16:creationId xmlns:a16="http://schemas.microsoft.com/office/drawing/2014/main" id="{42D4554A-F0CC-1758-5B31-164B345362AC}"/>
              </a:ext>
            </a:extLst>
          </p:cNvPr>
          <p:cNvPicPr>
            <a:picLocks noChangeAspect="1"/>
          </p:cNvPicPr>
          <p:nvPr/>
        </p:nvPicPr>
        <p:blipFill>
          <a:blip r:embed="rId3"/>
          <a:stretch>
            <a:fillRect/>
          </a:stretch>
        </p:blipFill>
        <p:spPr>
          <a:xfrm>
            <a:off x="6786" y="-1"/>
            <a:ext cx="14630400" cy="10339889"/>
          </a:xfrm>
          <a:prstGeom prst="rect">
            <a:avLst/>
          </a:prstGeom>
        </p:spPr>
      </p:pic>
      <p:sp>
        <p:nvSpPr>
          <p:cNvPr id="2" name="Shape 0"/>
          <p:cNvSpPr/>
          <p:nvPr/>
        </p:nvSpPr>
        <p:spPr>
          <a:xfrm>
            <a:off x="0" y="-94761"/>
            <a:ext cx="14782800" cy="10339889"/>
          </a:xfrm>
          <a:prstGeom prst="rect">
            <a:avLst/>
          </a:prstGeom>
          <a:solidFill>
            <a:srgbClr val="F7F3F0"/>
          </a:solidFill>
          <a:ln/>
        </p:spPr>
      </p:sp>
      <p:sp>
        <p:nvSpPr>
          <p:cNvPr id="4" name="Text 2"/>
          <p:cNvSpPr/>
          <p:nvPr/>
        </p:nvSpPr>
        <p:spPr>
          <a:xfrm>
            <a:off x="793790" y="1654016"/>
            <a:ext cx="11141631" cy="890529"/>
          </a:xfrm>
          <a:prstGeom prst="rect">
            <a:avLst/>
          </a:prstGeom>
          <a:noFill/>
          <a:ln/>
        </p:spPr>
        <p:txBody>
          <a:bodyPr wrap="none" rtlCol="0" anchor="t"/>
          <a:lstStyle/>
          <a:p>
            <a:pPr marL="0" indent="0">
              <a:lnSpc>
                <a:spcPts val="5581"/>
              </a:lnSpc>
              <a:buNone/>
            </a:pPr>
            <a:endParaRPr lang="en-US" sz="4465" dirty="0">
              <a:latin typeface="Arial" panose="020B0604020202020204" pitchFamily="34" charset="0"/>
              <a:cs typeface="Arial" panose="020B0604020202020204" pitchFamily="34" charset="0"/>
            </a:endParaRPr>
          </a:p>
        </p:txBody>
      </p:sp>
      <p:sp>
        <p:nvSpPr>
          <p:cNvPr id="6" name="Text 4"/>
          <p:cNvSpPr/>
          <p:nvPr/>
        </p:nvSpPr>
        <p:spPr>
          <a:xfrm>
            <a:off x="1300758" y="3536966"/>
            <a:ext cx="9989106" cy="2293326"/>
          </a:xfrm>
          <a:prstGeom prst="rect">
            <a:avLst/>
          </a:prstGeom>
          <a:noFill/>
          <a:ln/>
        </p:spPr>
        <p:txBody>
          <a:bodyPr wrap="square" rtlCol="0" anchor="t"/>
          <a:lstStyle/>
          <a:p>
            <a:pPr marL="0" indent="0">
              <a:lnSpc>
                <a:spcPts val="2858"/>
              </a:lnSpc>
              <a:buNone/>
            </a:pPr>
            <a:r>
              <a:rPr lang="en-US" sz="2400" dirty="0"/>
              <a:t>A) Hey there!</a:t>
            </a:r>
            <a:br>
              <a:rPr lang="en-US" sz="2400" dirty="0"/>
            </a:br>
            <a:r>
              <a:rPr lang="en-US" sz="2400" dirty="0"/>
              <a:t>B) Hi [First Name],</a:t>
            </a:r>
            <a:br>
              <a:rPr lang="en-US" sz="2400" dirty="0"/>
            </a:br>
            <a:r>
              <a:rPr lang="en-US" sz="2400" dirty="0"/>
              <a:t>C) Dear [Title] [Last Name],</a:t>
            </a:r>
            <a:br>
              <a:rPr lang="en-US" sz="2400" dirty="0"/>
            </a:br>
            <a:r>
              <a:rPr lang="en-US" sz="2400" dirty="0"/>
              <a:t>D) What's up?</a:t>
            </a:r>
            <a:endParaRPr lang="en-US" sz="2400" dirty="0">
              <a:latin typeface="Arial" panose="020B0604020202020204" pitchFamily="34" charset="0"/>
              <a:cs typeface="Arial" panose="020B0604020202020204" pitchFamily="34" charset="0"/>
            </a:endParaRPr>
          </a:p>
        </p:txBody>
      </p:sp>
      <p:sp>
        <p:nvSpPr>
          <p:cNvPr id="3" name="Text 2">
            <a:extLst>
              <a:ext uri="{FF2B5EF4-FFF2-40B4-BE49-F238E27FC236}">
                <a16:creationId xmlns:a16="http://schemas.microsoft.com/office/drawing/2014/main" id="{5CA18DEE-A2B2-786B-FEDC-187FA28FD709}"/>
              </a:ext>
            </a:extLst>
          </p:cNvPr>
          <p:cNvSpPr/>
          <p:nvPr/>
        </p:nvSpPr>
        <p:spPr>
          <a:xfrm>
            <a:off x="946190" y="1806416"/>
            <a:ext cx="10674310" cy="1539070"/>
          </a:xfrm>
          <a:prstGeom prst="rect">
            <a:avLst/>
          </a:prstGeom>
          <a:noFill/>
          <a:ln/>
        </p:spPr>
        <p:txBody>
          <a:bodyPr wrap="none" rtlCol="0" anchor="t"/>
          <a:lstStyle/>
          <a:p>
            <a:pPr marL="0" indent="0">
              <a:lnSpc>
                <a:spcPts val="5581"/>
              </a:lnSpc>
              <a:buNone/>
            </a:pPr>
            <a:r>
              <a:rPr lang="en-US" sz="3200" dirty="0"/>
              <a:t>Which of the following is the most appropriate salutation for a </a:t>
            </a:r>
          </a:p>
          <a:p>
            <a:pPr marL="0" indent="0">
              <a:lnSpc>
                <a:spcPts val="5581"/>
              </a:lnSpc>
              <a:buNone/>
            </a:pPr>
            <a:r>
              <a:rPr lang="en-US" sz="3200" dirty="0"/>
              <a:t>formal business email?</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057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0" descr="preencoded.png">
            <a:extLst>
              <a:ext uri="{FF2B5EF4-FFF2-40B4-BE49-F238E27FC236}">
                <a16:creationId xmlns:a16="http://schemas.microsoft.com/office/drawing/2014/main" id="{FC005A29-0834-0839-AFE6-FAF023BAD999}"/>
              </a:ext>
            </a:extLst>
          </p:cNvPr>
          <p:cNvPicPr>
            <a:picLocks noChangeAspect="1"/>
          </p:cNvPicPr>
          <p:nvPr/>
        </p:nvPicPr>
        <p:blipFill>
          <a:blip r:embed="rId3"/>
          <a:stretch>
            <a:fillRect/>
          </a:stretch>
        </p:blipFill>
        <p:spPr>
          <a:xfrm>
            <a:off x="0" y="0"/>
            <a:ext cx="14782800" cy="10531368"/>
          </a:xfrm>
          <a:prstGeom prst="rect">
            <a:avLst/>
          </a:prstGeom>
        </p:spPr>
      </p:pic>
      <p:pic>
        <p:nvPicPr>
          <p:cNvPr id="13" name="Image 0" descr="preencoded.png">
            <a:extLst>
              <a:ext uri="{FF2B5EF4-FFF2-40B4-BE49-F238E27FC236}">
                <a16:creationId xmlns:a16="http://schemas.microsoft.com/office/drawing/2014/main" id="{42D4554A-F0CC-1758-5B31-164B345362AC}"/>
              </a:ext>
            </a:extLst>
          </p:cNvPr>
          <p:cNvPicPr>
            <a:picLocks noChangeAspect="1"/>
          </p:cNvPicPr>
          <p:nvPr/>
        </p:nvPicPr>
        <p:blipFill>
          <a:blip r:embed="rId3"/>
          <a:stretch>
            <a:fillRect/>
          </a:stretch>
        </p:blipFill>
        <p:spPr>
          <a:xfrm>
            <a:off x="6786" y="-1"/>
            <a:ext cx="14630400" cy="10339889"/>
          </a:xfrm>
          <a:prstGeom prst="rect">
            <a:avLst/>
          </a:prstGeom>
        </p:spPr>
      </p:pic>
      <p:sp>
        <p:nvSpPr>
          <p:cNvPr id="2" name="Shape 0"/>
          <p:cNvSpPr/>
          <p:nvPr/>
        </p:nvSpPr>
        <p:spPr>
          <a:xfrm>
            <a:off x="0" y="-94761"/>
            <a:ext cx="14782800" cy="10339889"/>
          </a:xfrm>
          <a:prstGeom prst="rect">
            <a:avLst/>
          </a:prstGeom>
          <a:solidFill>
            <a:srgbClr val="F7F3F0"/>
          </a:solidFill>
          <a:ln/>
        </p:spPr>
      </p:sp>
      <p:sp>
        <p:nvSpPr>
          <p:cNvPr id="4" name="Text 2"/>
          <p:cNvSpPr/>
          <p:nvPr/>
        </p:nvSpPr>
        <p:spPr>
          <a:xfrm>
            <a:off x="793790" y="1654016"/>
            <a:ext cx="11141631" cy="890529"/>
          </a:xfrm>
          <a:prstGeom prst="rect">
            <a:avLst/>
          </a:prstGeom>
          <a:noFill/>
          <a:ln/>
        </p:spPr>
        <p:txBody>
          <a:bodyPr wrap="none" rtlCol="0" anchor="t"/>
          <a:lstStyle/>
          <a:p>
            <a:pPr marL="0" indent="0">
              <a:lnSpc>
                <a:spcPts val="5581"/>
              </a:lnSpc>
              <a:buNone/>
            </a:pPr>
            <a:endParaRPr lang="en-US" sz="4465" dirty="0">
              <a:latin typeface="Arial" panose="020B0604020202020204" pitchFamily="34" charset="0"/>
              <a:cs typeface="Arial" panose="020B0604020202020204" pitchFamily="34" charset="0"/>
            </a:endParaRPr>
          </a:p>
        </p:txBody>
      </p:sp>
      <p:sp>
        <p:nvSpPr>
          <p:cNvPr id="6" name="Text 4"/>
          <p:cNvSpPr/>
          <p:nvPr/>
        </p:nvSpPr>
        <p:spPr>
          <a:xfrm>
            <a:off x="1300758" y="3536966"/>
            <a:ext cx="9989106" cy="2293326"/>
          </a:xfrm>
          <a:prstGeom prst="rect">
            <a:avLst/>
          </a:prstGeom>
          <a:noFill/>
          <a:ln/>
        </p:spPr>
        <p:txBody>
          <a:bodyPr wrap="square" rtlCol="0" anchor="t"/>
          <a:lstStyle/>
          <a:p>
            <a:pPr>
              <a:lnSpc>
                <a:spcPts val="2858"/>
              </a:lnSpc>
            </a:pPr>
            <a:r>
              <a:rPr lang="en-US" sz="2400" dirty="0"/>
              <a:t>A)Hey there!</a:t>
            </a:r>
            <a:br>
              <a:rPr lang="en-US" sz="2400" dirty="0"/>
            </a:br>
            <a:r>
              <a:rPr lang="en-US" sz="2400" dirty="0"/>
              <a:t>B) Hi [First Name],</a:t>
            </a:r>
            <a:br>
              <a:rPr lang="en-US" sz="2400" dirty="0"/>
            </a:br>
            <a:r>
              <a:rPr lang="en-US" sz="2400" dirty="0"/>
              <a:t>C) Dear [Title] [Last Name],</a:t>
            </a:r>
            <a:br>
              <a:rPr lang="en-US" sz="2400" dirty="0"/>
            </a:br>
            <a:r>
              <a:rPr lang="en-US" sz="2400" dirty="0"/>
              <a:t>D) What's up?</a:t>
            </a:r>
            <a:endParaRPr lang="en-US" sz="2400" dirty="0">
              <a:latin typeface="Arial" panose="020B0604020202020204" pitchFamily="34" charset="0"/>
              <a:cs typeface="Arial" panose="020B0604020202020204" pitchFamily="34" charset="0"/>
            </a:endParaRPr>
          </a:p>
          <a:p>
            <a:pPr marL="457200" indent="-457200">
              <a:lnSpc>
                <a:spcPts val="2858"/>
              </a:lnSpc>
              <a:buAutoNum type="alphaUcParenR"/>
            </a:pPr>
            <a:endParaRPr lang="en-US" sz="2400" dirty="0">
              <a:latin typeface="Arial" panose="020B0604020202020204" pitchFamily="34" charset="0"/>
              <a:cs typeface="Arial" panose="020B0604020202020204" pitchFamily="34" charset="0"/>
            </a:endParaRPr>
          </a:p>
          <a:p>
            <a:pPr marL="457200" indent="-457200">
              <a:lnSpc>
                <a:spcPts val="2858"/>
              </a:lnSpc>
              <a:buAutoNum type="alphaUcParenR"/>
            </a:pPr>
            <a:endParaRPr lang="en-US" sz="2400" dirty="0">
              <a:latin typeface="Arial" panose="020B0604020202020204" pitchFamily="34" charset="0"/>
              <a:cs typeface="Arial" panose="020B0604020202020204" pitchFamily="34" charset="0"/>
            </a:endParaRPr>
          </a:p>
          <a:p>
            <a:pPr>
              <a:lnSpc>
                <a:spcPts val="2858"/>
              </a:lnSpc>
            </a:pPr>
            <a:r>
              <a:rPr lang="en-US" sz="2400" b="1" dirty="0"/>
              <a:t>Answer:</a:t>
            </a:r>
            <a:r>
              <a:rPr lang="en-US" sz="2400" dirty="0"/>
              <a:t> C) Dear [Title] [Last Name]</a:t>
            </a:r>
          </a:p>
        </p:txBody>
      </p:sp>
      <p:sp>
        <p:nvSpPr>
          <p:cNvPr id="3" name="Text 2">
            <a:extLst>
              <a:ext uri="{FF2B5EF4-FFF2-40B4-BE49-F238E27FC236}">
                <a16:creationId xmlns:a16="http://schemas.microsoft.com/office/drawing/2014/main" id="{5CA18DEE-A2B2-786B-FEDC-187FA28FD709}"/>
              </a:ext>
            </a:extLst>
          </p:cNvPr>
          <p:cNvSpPr/>
          <p:nvPr/>
        </p:nvSpPr>
        <p:spPr>
          <a:xfrm>
            <a:off x="946190" y="1806416"/>
            <a:ext cx="10674310" cy="1539070"/>
          </a:xfrm>
          <a:prstGeom prst="rect">
            <a:avLst/>
          </a:prstGeom>
          <a:noFill/>
          <a:ln/>
        </p:spPr>
        <p:txBody>
          <a:bodyPr wrap="none" rtlCol="0" anchor="t"/>
          <a:lstStyle/>
          <a:p>
            <a:pPr marL="0" indent="0">
              <a:lnSpc>
                <a:spcPts val="5581"/>
              </a:lnSpc>
              <a:buNone/>
            </a:pPr>
            <a:r>
              <a:rPr lang="en-US" sz="3200" dirty="0"/>
              <a:t>Which of the following is the most appropriate salutation for a </a:t>
            </a:r>
          </a:p>
          <a:p>
            <a:pPr marL="0" indent="0">
              <a:lnSpc>
                <a:spcPts val="5581"/>
              </a:lnSpc>
              <a:buNone/>
            </a:pPr>
            <a:r>
              <a:rPr lang="en-US" sz="3200" dirty="0"/>
              <a:t>formal business email?</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3415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 0" descr="preencoded.png">
            <a:extLst>
              <a:ext uri="{FF2B5EF4-FFF2-40B4-BE49-F238E27FC236}">
                <a16:creationId xmlns:a16="http://schemas.microsoft.com/office/drawing/2014/main" id="{72754715-C313-9B1C-0033-5165DDF4C31F}"/>
              </a:ext>
            </a:extLst>
          </p:cNvPr>
          <p:cNvPicPr>
            <a:picLocks noChangeAspect="1"/>
          </p:cNvPicPr>
          <p:nvPr/>
        </p:nvPicPr>
        <p:blipFill>
          <a:blip r:embed="rId3"/>
          <a:stretch>
            <a:fillRect/>
          </a:stretch>
        </p:blipFill>
        <p:spPr>
          <a:xfrm>
            <a:off x="1298850" y="3381375"/>
            <a:ext cx="11769450" cy="4231568"/>
          </a:xfrm>
          <a:prstGeom prst="rect">
            <a:avLst/>
          </a:prstGeom>
        </p:spPr>
      </p:pic>
      <p:pic>
        <p:nvPicPr>
          <p:cNvPr id="14" name="Image 0" descr="preencoded.png">
            <a:extLst>
              <a:ext uri="{FF2B5EF4-FFF2-40B4-BE49-F238E27FC236}">
                <a16:creationId xmlns:a16="http://schemas.microsoft.com/office/drawing/2014/main" id="{FC005A29-0834-0839-AFE6-FAF023BAD999}"/>
              </a:ext>
            </a:extLst>
          </p:cNvPr>
          <p:cNvPicPr>
            <a:picLocks noChangeAspect="1"/>
          </p:cNvPicPr>
          <p:nvPr/>
        </p:nvPicPr>
        <p:blipFill>
          <a:blip r:embed="rId3"/>
          <a:stretch>
            <a:fillRect/>
          </a:stretch>
        </p:blipFill>
        <p:spPr>
          <a:xfrm>
            <a:off x="0" y="0"/>
            <a:ext cx="14782800" cy="10531368"/>
          </a:xfrm>
          <a:prstGeom prst="rect">
            <a:avLst/>
          </a:prstGeom>
        </p:spPr>
      </p:pic>
      <p:pic>
        <p:nvPicPr>
          <p:cNvPr id="13" name="Image 0" descr="preencoded.png">
            <a:extLst>
              <a:ext uri="{FF2B5EF4-FFF2-40B4-BE49-F238E27FC236}">
                <a16:creationId xmlns:a16="http://schemas.microsoft.com/office/drawing/2014/main" id="{42D4554A-F0CC-1758-5B31-164B345362AC}"/>
              </a:ext>
            </a:extLst>
          </p:cNvPr>
          <p:cNvPicPr>
            <a:picLocks noChangeAspect="1"/>
          </p:cNvPicPr>
          <p:nvPr/>
        </p:nvPicPr>
        <p:blipFill>
          <a:blip r:embed="rId3"/>
          <a:stretch>
            <a:fillRect/>
          </a:stretch>
        </p:blipFill>
        <p:spPr>
          <a:xfrm>
            <a:off x="6786" y="-1"/>
            <a:ext cx="14630400" cy="10339889"/>
          </a:xfrm>
          <a:prstGeom prst="rect">
            <a:avLst/>
          </a:prstGeom>
        </p:spPr>
      </p:pic>
      <p:sp>
        <p:nvSpPr>
          <p:cNvPr id="2" name="Shape 0"/>
          <p:cNvSpPr/>
          <p:nvPr/>
        </p:nvSpPr>
        <p:spPr>
          <a:xfrm>
            <a:off x="13572" y="181954"/>
            <a:ext cx="14630400" cy="10339889"/>
          </a:xfrm>
          <a:prstGeom prst="rect">
            <a:avLst/>
          </a:prstGeom>
          <a:solidFill>
            <a:srgbClr val="F7F3F0"/>
          </a:solidFill>
          <a:ln/>
        </p:spPr>
      </p:sp>
      <p:sp>
        <p:nvSpPr>
          <p:cNvPr id="6" name="Text 4"/>
          <p:cNvSpPr/>
          <p:nvPr/>
        </p:nvSpPr>
        <p:spPr>
          <a:xfrm>
            <a:off x="6710958" y="4313057"/>
            <a:ext cx="4595217" cy="2368205"/>
          </a:xfrm>
          <a:prstGeom prst="rect">
            <a:avLst/>
          </a:prstGeom>
          <a:noFill/>
          <a:ln/>
        </p:spPr>
        <p:txBody>
          <a:bodyPr wrap="square" rtlCol="0" anchor="t"/>
          <a:lstStyle/>
          <a:p>
            <a:pPr marL="742950" lvl="1" indent="-285750">
              <a:spcBef>
                <a:spcPts val="515"/>
              </a:spcBef>
              <a:spcAft>
                <a:spcPts val="0"/>
              </a:spcAft>
              <a:buSzPts val="1200"/>
              <a:buFont typeface="Times New Roman" panose="02020603050405020304" pitchFamily="18" charset="0"/>
              <a:buChar char="●"/>
              <a:tabLst>
                <a:tab pos="532130" algn="l"/>
              </a:tabLst>
            </a:pPr>
            <a:r>
              <a:rPr lang="en-US" sz="2800" spc="0" dirty="0">
                <a:effectLst/>
                <a:latin typeface="Arial" panose="020B0604020202020204" pitchFamily="34" charset="0"/>
                <a:ea typeface="Times New Roman" panose="02020603050405020304" pitchFamily="18" charset="0"/>
                <a:cs typeface="Arial" panose="020B0604020202020204" pitchFamily="34" charset="0"/>
              </a:rPr>
              <a:t>Thank</a:t>
            </a:r>
            <a:r>
              <a:rPr lang="en-US" sz="2800" spc="-10" dirty="0">
                <a:effectLst/>
                <a:latin typeface="Arial" panose="020B0604020202020204" pitchFamily="34" charset="0"/>
                <a:ea typeface="Times New Roman" panose="02020603050405020304" pitchFamily="18" charset="0"/>
                <a:cs typeface="Arial" panose="020B0604020202020204" pitchFamily="34" charset="0"/>
              </a:rPr>
              <a:t> </a:t>
            </a:r>
            <a:r>
              <a:rPr lang="en-US" sz="2800" spc="-25" dirty="0">
                <a:effectLst/>
                <a:latin typeface="Arial" panose="020B0604020202020204" pitchFamily="34" charset="0"/>
                <a:ea typeface="Times New Roman" panose="02020603050405020304" pitchFamily="18" charset="0"/>
                <a:cs typeface="Arial" panose="020B0604020202020204" pitchFamily="34" charset="0"/>
              </a:rPr>
              <a:t>you</a:t>
            </a:r>
            <a:endParaRPr lang="en-IN" sz="2800" spc="0" dirty="0">
              <a:effectLst/>
              <a:latin typeface="Arial" panose="020B0604020202020204" pitchFamily="34" charset="0"/>
              <a:ea typeface="Times New Roman" panose="02020603050405020304" pitchFamily="18" charset="0"/>
              <a:cs typeface="Arial" panose="020B0604020202020204" pitchFamily="34" charset="0"/>
            </a:endParaRPr>
          </a:p>
          <a:p>
            <a:pPr marL="742950" lvl="1" indent="-285750">
              <a:spcBef>
                <a:spcPts val="900"/>
              </a:spcBef>
              <a:spcAft>
                <a:spcPts val="0"/>
              </a:spcAft>
              <a:buSzPts val="1200"/>
              <a:buFont typeface="Times New Roman" panose="02020603050405020304" pitchFamily="18" charset="0"/>
              <a:buChar char="●"/>
              <a:tabLst>
                <a:tab pos="535305" algn="l"/>
              </a:tabLst>
            </a:pPr>
            <a:r>
              <a:rPr lang="en-US" sz="2800" spc="0" dirty="0">
                <a:effectLst/>
                <a:latin typeface="Arial" panose="020B0604020202020204" pitchFamily="34" charset="0"/>
                <a:ea typeface="Times New Roman" panose="02020603050405020304" pitchFamily="18" charset="0"/>
                <a:cs typeface="Arial" panose="020B0604020202020204" pitchFamily="34" charset="0"/>
              </a:rPr>
              <a:t>Best</a:t>
            </a:r>
            <a:r>
              <a:rPr lang="en-US" sz="2800" spc="-30" dirty="0">
                <a:effectLst/>
                <a:latin typeface="Arial" panose="020B0604020202020204" pitchFamily="34" charset="0"/>
                <a:ea typeface="Times New Roman" panose="02020603050405020304" pitchFamily="18" charset="0"/>
                <a:cs typeface="Arial" panose="020B0604020202020204" pitchFamily="34" charset="0"/>
              </a:rPr>
              <a:t> </a:t>
            </a:r>
            <a:r>
              <a:rPr lang="en-US" sz="2800" spc="-10" dirty="0">
                <a:effectLst/>
                <a:latin typeface="Arial" panose="020B0604020202020204" pitchFamily="34" charset="0"/>
                <a:ea typeface="Times New Roman" panose="02020603050405020304" pitchFamily="18" charset="0"/>
                <a:cs typeface="Arial" panose="020B0604020202020204" pitchFamily="34" charset="0"/>
              </a:rPr>
              <a:t>wishes</a:t>
            </a:r>
            <a:endParaRPr lang="en-IN" sz="2800" spc="0" dirty="0">
              <a:effectLst/>
              <a:latin typeface="Arial" panose="020B0604020202020204" pitchFamily="34" charset="0"/>
              <a:ea typeface="Times New Roman" panose="02020603050405020304" pitchFamily="18" charset="0"/>
              <a:cs typeface="Arial" panose="020B0604020202020204" pitchFamily="34" charset="0"/>
            </a:endParaRPr>
          </a:p>
          <a:p>
            <a:pPr marL="742950" lvl="1" indent="-285750">
              <a:spcBef>
                <a:spcPts val="915"/>
              </a:spcBef>
              <a:spcAft>
                <a:spcPts val="0"/>
              </a:spcAft>
              <a:buSzPts val="1200"/>
              <a:buFont typeface="Times New Roman" panose="02020603050405020304" pitchFamily="18" charset="0"/>
              <a:buChar char="●"/>
              <a:tabLst>
                <a:tab pos="535305" algn="l"/>
              </a:tabLst>
            </a:pPr>
            <a:r>
              <a:rPr lang="en-US" sz="2800" spc="0" dirty="0">
                <a:effectLst/>
                <a:latin typeface="Arial" panose="020B0604020202020204" pitchFamily="34" charset="0"/>
                <a:ea typeface="Times New Roman" panose="02020603050405020304" pitchFamily="18" charset="0"/>
                <a:cs typeface="Arial" panose="020B0604020202020204" pitchFamily="34" charset="0"/>
              </a:rPr>
              <a:t>See</a:t>
            </a:r>
            <a:r>
              <a:rPr lang="en-US" sz="2800" spc="-40" dirty="0">
                <a:effectLst/>
                <a:latin typeface="Arial" panose="020B0604020202020204" pitchFamily="34" charset="0"/>
                <a:ea typeface="Times New Roman" panose="02020603050405020304" pitchFamily="18" charset="0"/>
                <a:cs typeface="Arial" panose="020B0604020202020204" pitchFamily="34" charset="0"/>
              </a:rPr>
              <a:t> </a:t>
            </a:r>
            <a:r>
              <a:rPr lang="en-US" sz="2800" spc="0" dirty="0">
                <a:effectLst/>
                <a:latin typeface="Arial" panose="020B0604020202020204" pitchFamily="34" charset="0"/>
                <a:ea typeface="Times New Roman" panose="02020603050405020304" pitchFamily="18" charset="0"/>
                <a:cs typeface="Arial" panose="020B0604020202020204" pitchFamily="34" charset="0"/>
              </a:rPr>
              <a:t>you </a:t>
            </a:r>
            <a:r>
              <a:rPr lang="en-US" sz="2800" spc="-10" dirty="0">
                <a:effectLst/>
                <a:latin typeface="Arial" panose="020B0604020202020204" pitchFamily="34" charset="0"/>
                <a:ea typeface="Times New Roman" panose="02020603050405020304" pitchFamily="18" charset="0"/>
                <a:cs typeface="Arial" panose="020B0604020202020204" pitchFamily="34" charset="0"/>
              </a:rPr>
              <a:t>tomorrow</a:t>
            </a:r>
            <a:endParaRPr lang="en-IN" sz="2800" spc="0" dirty="0">
              <a:effectLst/>
              <a:latin typeface="Arial" panose="020B0604020202020204" pitchFamily="34" charset="0"/>
              <a:ea typeface="Times New Roman" panose="02020603050405020304" pitchFamily="18" charset="0"/>
              <a:cs typeface="Arial" panose="020B0604020202020204" pitchFamily="34" charset="0"/>
            </a:endParaRPr>
          </a:p>
          <a:p>
            <a:pPr marL="742950" lvl="1" indent="-285750">
              <a:spcBef>
                <a:spcPts val="910"/>
              </a:spcBef>
              <a:spcAft>
                <a:spcPts val="0"/>
              </a:spcAft>
              <a:buSzPts val="1200"/>
              <a:buFont typeface="Times New Roman" panose="02020603050405020304" pitchFamily="18" charset="0"/>
              <a:buChar char="●"/>
              <a:tabLst>
                <a:tab pos="535305" algn="l"/>
              </a:tabLst>
            </a:pPr>
            <a:r>
              <a:rPr lang="en-US" sz="2800" spc="-10" dirty="0">
                <a:effectLst/>
                <a:latin typeface="Arial" panose="020B0604020202020204" pitchFamily="34" charset="0"/>
                <a:ea typeface="Times New Roman" panose="02020603050405020304" pitchFamily="18" charset="0"/>
                <a:cs typeface="Arial" panose="020B0604020202020204" pitchFamily="34" charset="0"/>
              </a:rPr>
              <a:t>Regards</a:t>
            </a:r>
            <a:endParaRPr lang="en-IN" sz="2800" spc="0" dirty="0">
              <a:effectLst/>
              <a:latin typeface="Arial" panose="020B0604020202020204" pitchFamily="34" charset="0"/>
              <a:ea typeface="Times New Roman" panose="02020603050405020304" pitchFamily="18" charset="0"/>
              <a:cs typeface="Arial" panose="020B0604020202020204" pitchFamily="34" charset="0"/>
            </a:endParaRPr>
          </a:p>
          <a:p>
            <a:pPr marL="0" indent="0">
              <a:lnSpc>
                <a:spcPts val="2858"/>
              </a:lnSpc>
              <a:buNone/>
            </a:pPr>
            <a:endParaRPr lang="en-US" sz="1786"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7EB038C7-1955-D336-03F7-FD4350DA4541}"/>
              </a:ext>
            </a:extLst>
          </p:cNvPr>
          <p:cNvSpPr txBox="1"/>
          <p:nvPr/>
        </p:nvSpPr>
        <p:spPr>
          <a:xfrm>
            <a:off x="1686875" y="1341400"/>
            <a:ext cx="9800274" cy="2031325"/>
          </a:xfrm>
          <a:prstGeom prst="rect">
            <a:avLst/>
          </a:prstGeom>
          <a:noFill/>
        </p:spPr>
        <p:txBody>
          <a:bodyPr wrap="square" rtlCol="0">
            <a:spAutoFit/>
          </a:bodyPr>
          <a:lstStyle/>
          <a:p>
            <a:pPr>
              <a:spcBef>
                <a:spcPts val="455"/>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55600"/>
            <a:r>
              <a:rPr lang="en-US" sz="3600" b="1" dirty="0">
                <a:effectLst/>
                <a:latin typeface="Times New Roman" panose="02020603050405020304" pitchFamily="18" charset="0"/>
                <a:ea typeface="Times New Roman" panose="02020603050405020304" pitchFamily="18" charset="0"/>
              </a:rPr>
              <a:t>For</a:t>
            </a:r>
            <a:r>
              <a:rPr lang="en-US" sz="3600" b="1" spc="-50"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your</a:t>
            </a:r>
            <a:r>
              <a:rPr lang="en-US" sz="3600" b="1" spc="-40"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closing,</a:t>
            </a:r>
            <a:r>
              <a:rPr lang="en-US" sz="3600" b="1" spc="-30"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something</a:t>
            </a:r>
            <a:r>
              <a:rPr lang="en-US" sz="3600" b="1" spc="-25"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brief</a:t>
            </a:r>
            <a:r>
              <a:rPr lang="en-US" sz="3600" b="1" spc="-30"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but</a:t>
            </a:r>
            <a:r>
              <a:rPr lang="en-US" sz="3600" b="1" spc="-25"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friendly,</a:t>
            </a:r>
            <a:r>
              <a:rPr lang="en-US" sz="3600" b="1" spc="-35"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or</a:t>
            </a:r>
            <a:r>
              <a:rPr lang="en-US" sz="3600" b="1" spc="-55"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perhaps</a:t>
            </a:r>
            <a:r>
              <a:rPr lang="en-US" sz="3600" b="1" spc="-30"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just</a:t>
            </a:r>
            <a:r>
              <a:rPr lang="en-US" sz="3600" b="1" spc="-15"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your</a:t>
            </a:r>
            <a:r>
              <a:rPr lang="en-US" sz="3600" b="1" spc="-60" dirty="0">
                <a:effectLst/>
                <a:latin typeface="Times New Roman" panose="02020603050405020304" pitchFamily="18" charset="0"/>
                <a:ea typeface="Times New Roman" panose="02020603050405020304" pitchFamily="18" charset="0"/>
              </a:rPr>
              <a:t> </a:t>
            </a:r>
            <a:r>
              <a:rPr lang="en-US" sz="3600" b="1" spc="-10" dirty="0">
                <a:effectLst/>
                <a:latin typeface="Times New Roman" panose="02020603050405020304" pitchFamily="18" charset="0"/>
                <a:ea typeface="Times New Roman" panose="02020603050405020304" pitchFamily="18" charset="0"/>
              </a:rPr>
              <a:t>name</a:t>
            </a:r>
            <a:endParaRPr lang="en-IN" sz="3600" b="1" dirty="0">
              <a:effectLst/>
              <a:latin typeface="Times New Roman" panose="02020603050405020304" pitchFamily="18" charset="0"/>
              <a:ea typeface="Times New Roman" panose="02020603050405020304" pitchFamily="18" charset="0"/>
            </a:endParaRPr>
          </a:p>
          <a:p>
            <a:endParaRPr lang="en-IN" sz="3600" dirty="0">
              <a:latin typeface="Arial" panose="020B0604020202020204" pitchFamily="34" charset="0"/>
              <a:cs typeface="Arial" panose="020B0604020202020204" pitchFamily="34" charset="0"/>
            </a:endParaRPr>
          </a:p>
        </p:txBody>
      </p:sp>
      <p:pic>
        <p:nvPicPr>
          <p:cNvPr id="1028" name="Picture 4" descr="Email Clipart Pictures – Clipartix">
            <a:extLst>
              <a:ext uri="{FF2B5EF4-FFF2-40B4-BE49-F238E27FC236}">
                <a16:creationId xmlns:a16="http://schemas.microsoft.com/office/drawing/2014/main" id="{01F328C5-4324-6FFC-4297-58279E1F27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1675" y="3468725"/>
            <a:ext cx="445770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577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0" descr="preencoded.png">
            <a:extLst>
              <a:ext uri="{FF2B5EF4-FFF2-40B4-BE49-F238E27FC236}">
                <a16:creationId xmlns:a16="http://schemas.microsoft.com/office/drawing/2014/main" id="{FC005A29-0834-0839-AFE6-FAF023BAD999}"/>
              </a:ext>
            </a:extLst>
          </p:cNvPr>
          <p:cNvPicPr>
            <a:picLocks noChangeAspect="1"/>
          </p:cNvPicPr>
          <p:nvPr/>
        </p:nvPicPr>
        <p:blipFill>
          <a:blip r:embed="rId3"/>
          <a:stretch>
            <a:fillRect/>
          </a:stretch>
        </p:blipFill>
        <p:spPr>
          <a:xfrm>
            <a:off x="0" y="0"/>
            <a:ext cx="14782800" cy="10531368"/>
          </a:xfrm>
          <a:prstGeom prst="rect">
            <a:avLst/>
          </a:prstGeom>
        </p:spPr>
      </p:pic>
      <p:pic>
        <p:nvPicPr>
          <p:cNvPr id="13" name="Image 0" descr="preencoded.png">
            <a:extLst>
              <a:ext uri="{FF2B5EF4-FFF2-40B4-BE49-F238E27FC236}">
                <a16:creationId xmlns:a16="http://schemas.microsoft.com/office/drawing/2014/main" id="{42D4554A-F0CC-1758-5B31-164B345362AC}"/>
              </a:ext>
            </a:extLst>
          </p:cNvPr>
          <p:cNvPicPr>
            <a:picLocks noChangeAspect="1"/>
          </p:cNvPicPr>
          <p:nvPr/>
        </p:nvPicPr>
        <p:blipFill>
          <a:blip r:embed="rId3"/>
          <a:stretch>
            <a:fillRect/>
          </a:stretch>
        </p:blipFill>
        <p:spPr>
          <a:xfrm>
            <a:off x="6786" y="-1"/>
            <a:ext cx="14630400" cy="10339889"/>
          </a:xfrm>
          <a:prstGeom prst="rect">
            <a:avLst/>
          </a:prstGeom>
        </p:spPr>
      </p:pic>
      <p:sp>
        <p:nvSpPr>
          <p:cNvPr id="2" name="Shape 0"/>
          <p:cNvSpPr/>
          <p:nvPr/>
        </p:nvSpPr>
        <p:spPr>
          <a:xfrm>
            <a:off x="0" y="-94761"/>
            <a:ext cx="14782800" cy="10339889"/>
          </a:xfrm>
          <a:prstGeom prst="rect">
            <a:avLst/>
          </a:prstGeom>
          <a:solidFill>
            <a:srgbClr val="F7F3F0"/>
          </a:solidFill>
          <a:ln/>
        </p:spPr>
      </p:sp>
      <p:sp>
        <p:nvSpPr>
          <p:cNvPr id="4" name="Text 2"/>
          <p:cNvSpPr/>
          <p:nvPr/>
        </p:nvSpPr>
        <p:spPr>
          <a:xfrm>
            <a:off x="793790" y="1654016"/>
            <a:ext cx="11141631" cy="890529"/>
          </a:xfrm>
          <a:prstGeom prst="rect">
            <a:avLst/>
          </a:prstGeom>
          <a:noFill/>
          <a:ln/>
        </p:spPr>
        <p:txBody>
          <a:bodyPr wrap="none" rtlCol="0" anchor="t"/>
          <a:lstStyle/>
          <a:p>
            <a:pPr marL="0" indent="0">
              <a:lnSpc>
                <a:spcPts val="5581"/>
              </a:lnSpc>
              <a:buNone/>
            </a:pPr>
            <a:endParaRPr lang="en-US" sz="4465" dirty="0">
              <a:latin typeface="Arial" panose="020B0604020202020204" pitchFamily="34" charset="0"/>
              <a:cs typeface="Arial" panose="020B0604020202020204" pitchFamily="34" charset="0"/>
            </a:endParaRPr>
          </a:p>
        </p:txBody>
      </p:sp>
      <p:sp>
        <p:nvSpPr>
          <p:cNvPr id="6" name="Text 4"/>
          <p:cNvSpPr/>
          <p:nvPr/>
        </p:nvSpPr>
        <p:spPr>
          <a:xfrm>
            <a:off x="1300758" y="3536966"/>
            <a:ext cx="9989106" cy="2293326"/>
          </a:xfrm>
          <a:prstGeom prst="rect">
            <a:avLst/>
          </a:prstGeom>
          <a:noFill/>
          <a:ln/>
        </p:spPr>
        <p:txBody>
          <a:bodyPr wrap="square" rtlCol="0" anchor="t"/>
          <a:lstStyle/>
          <a:p>
            <a:pPr marL="0" indent="0">
              <a:lnSpc>
                <a:spcPts val="2858"/>
              </a:lnSpc>
              <a:buNone/>
            </a:pPr>
            <a:r>
              <a:rPr lang="en-US" sz="2400" dirty="0"/>
              <a:t>A) Later!</a:t>
            </a:r>
            <a:br>
              <a:rPr lang="en-US" sz="2400" dirty="0"/>
            </a:br>
            <a:r>
              <a:rPr lang="en-US" sz="2400" dirty="0"/>
              <a:t>B) Bye!</a:t>
            </a:r>
            <a:br>
              <a:rPr lang="en-US" sz="2400" dirty="0"/>
            </a:br>
            <a:r>
              <a:rPr lang="en-US" sz="2400" dirty="0"/>
              <a:t>C) Regards, [Your Name]</a:t>
            </a:r>
            <a:br>
              <a:rPr lang="en-US" sz="2400" dirty="0"/>
            </a:br>
            <a:r>
              <a:rPr lang="en-US" sz="2400" dirty="0"/>
              <a:t>D) Cheers,</a:t>
            </a:r>
            <a:endParaRPr lang="en-US" sz="2400" dirty="0">
              <a:latin typeface="Arial" panose="020B0604020202020204" pitchFamily="34" charset="0"/>
              <a:cs typeface="Arial" panose="020B0604020202020204" pitchFamily="34" charset="0"/>
            </a:endParaRPr>
          </a:p>
        </p:txBody>
      </p:sp>
      <p:sp>
        <p:nvSpPr>
          <p:cNvPr id="3" name="Text 2">
            <a:extLst>
              <a:ext uri="{FF2B5EF4-FFF2-40B4-BE49-F238E27FC236}">
                <a16:creationId xmlns:a16="http://schemas.microsoft.com/office/drawing/2014/main" id="{5CA18DEE-A2B2-786B-FEDC-187FA28FD709}"/>
              </a:ext>
            </a:extLst>
          </p:cNvPr>
          <p:cNvSpPr/>
          <p:nvPr/>
        </p:nvSpPr>
        <p:spPr>
          <a:xfrm>
            <a:off x="946190" y="1806416"/>
            <a:ext cx="10674310" cy="1539070"/>
          </a:xfrm>
          <a:prstGeom prst="rect">
            <a:avLst/>
          </a:prstGeom>
          <a:noFill/>
          <a:ln/>
        </p:spPr>
        <p:txBody>
          <a:bodyPr wrap="none" rtlCol="0" anchor="t"/>
          <a:lstStyle/>
          <a:p>
            <a:pPr marL="0" indent="0">
              <a:lnSpc>
                <a:spcPts val="5581"/>
              </a:lnSpc>
              <a:buNone/>
            </a:pPr>
            <a:r>
              <a:rPr lang="en-US" sz="3200" dirty="0"/>
              <a:t>What is the best way to close a professional email?</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939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0" descr="preencoded.png">
            <a:extLst>
              <a:ext uri="{FF2B5EF4-FFF2-40B4-BE49-F238E27FC236}">
                <a16:creationId xmlns:a16="http://schemas.microsoft.com/office/drawing/2014/main" id="{FC005A29-0834-0839-AFE6-FAF023BAD999}"/>
              </a:ext>
            </a:extLst>
          </p:cNvPr>
          <p:cNvPicPr>
            <a:picLocks noChangeAspect="1"/>
          </p:cNvPicPr>
          <p:nvPr/>
        </p:nvPicPr>
        <p:blipFill>
          <a:blip r:embed="rId3"/>
          <a:stretch>
            <a:fillRect/>
          </a:stretch>
        </p:blipFill>
        <p:spPr>
          <a:xfrm>
            <a:off x="0" y="0"/>
            <a:ext cx="14782800" cy="10531368"/>
          </a:xfrm>
          <a:prstGeom prst="rect">
            <a:avLst/>
          </a:prstGeom>
        </p:spPr>
      </p:pic>
      <p:pic>
        <p:nvPicPr>
          <p:cNvPr id="13" name="Image 0" descr="preencoded.png">
            <a:extLst>
              <a:ext uri="{FF2B5EF4-FFF2-40B4-BE49-F238E27FC236}">
                <a16:creationId xmlns:a16="http://schemas.microsoft.com/office/drawing/2014/main" id="{42D4554A-F0CC-1758-5B31-164B345362AC}"/>
              </a:ext>
            </a:extLst>
          </p:cNvPr>
          <p:cNvPicPr>
            <a:picLocks noChangeAspect="1"/>
          </p:cNvPicPr>
          <p:nvPr/>
        </p:nvPicPr>
        <p:blipFill>
          <a:blip r:embed="rId3"/>
          <a:stretch>
            <a:fillRect/>
          </a:stretch>
        </p:blipFill>
        <p:spPr>
          <a:xfrm>
            <a:off x="6786" y="-1"/>
            <a:ext cx="14630400" cy="10339889"/>
          </a:xfrm>
          <a:prstGeom prst="rect">
            <a:avLst/>
          </a:prstGeom>
        </p:spPr>
      </p:pic>
      <p:sp>
        <p:nvSpPr>
          <p:cNvPr id="2" name="Shape 0"/>
          <p:cNvSpPr/>
          <p:nvPr/>
        </p:nvSpPr>
        <p:spPr>
          <a:xfrm>
            <a:off x="0" y="-94761"/>
            <a:ext cx="14782800" cy="10339889"/>
          </a:xfrm>
          <a:prstGeom prst="rect">
            <a:avLst/>
          </a:prstGeom>
          <a:solidFill>
            <a:srgbClr val="F7F3F0"/>
          </a:solidFill>
          <a:ln/>
        </p:spPr>
      </p:sp>
      <p:sp>
        <p:nvSpPr>
          <p:cNvPr id="4" name="Text 2"/>
          <p:cNvSpPr/>
          <p:nvPr/>
        </p:nvSpPr>
        <p:spPr>
          <a:xfrm>
            <a:off x="793790" y="1654016"/>
            <a:ext cx="11141631" cy="890529"/>
          </a:xfrm>
          <a:prstGeom prst="rect">
            <a:avLst/>
          </a:prstGeom>
          <a:noFill/>
          <a:ln/>
        </p:spPr>
        <p:txBody>
          <a:bodyPr wrap="none" rtlCol="0" anchor="t"/>
          <a:lstStyle/>
          <a:p>
            <a:pPr marL="0" indent="0">
              <a:lnSpc>
                <a:spcPts val="5581"/>
              </a:lnSpc>
              <a:buNone/>
            </a:pPr>
            <a:endParaRPr lang="en-US" sz="4465" dirty="0">
              <a:latin typeface="Arial" panose="020B0604020202020204" pitchFamily="34" charset="0"/>
              <a:cs typeface="Arial" panose="020B0604020202020204" pitchFamily="34" charset="0"/>
            </a:endParaRPr>
          </a:p>
        </p:txBody>
      </p:sp>
      <p:sp>
        <p:nvSpPr>
          <p:cNvPr id="6" name="Text 4"/>
          <p:cNvSpPr/>
          <p:nvPr/>
        </p:nvSpPr>
        <p:spPr>
          <a:xfrm>
            <a:off x="1300758" y="3536966"/>
            <a:ext cx="9989106" cy="2293326"/>
          </a:xfrm>
          <a:prstGeom prst="rect">
            <a:avLst/>
          </a:prstGeom>
          <a:noFill/>
          <a:ln/>
        </p:spPr>
        <p:txBody>
          <a:bodyPr wrap="square" rtlCol="0" anchor="t"/>
          <a:lstStyle/>
          <a:p>
            <a:pPr>
              <a:lnSpc>
                <a:spcPts val="2858"/>
              </a:lnSpc>
            </a:pPr>
            <a:r>
              <a:rPr lang="en-US" sz="2400" dirty="0"/>
              <a:t>A)Later!</a:t>
            </a:r>
            <a:br>
              <a:rPr lang="en-US" sz="2400" dirty="0"/>
            </a:br>
            <a:r>
              <a:rPr lang="en-US" sz="2400" dirty="0"/>
              <a:t>B) Bye!</a:t>
            </a:r>
            <a:br>
              <a:rPr lang="en-US" sz="2400" dirty="0"/>
            </a:br>
            <a:r>
              <a:rPr lang="en-US" sz="2400" dirty="0"/>
              <a:t>C) Regards, [Your Name]</a:t>
            </a:r>
            <a:br>
              <a:rPr lang="en-US" sz="2400" dirty="0"/>
            </a:br>
            <a:r>
              <a:rPr lang="en-US" sz="2400" dirty="0"/>
              <a:t>D) Cheers,</a:t>
            </a:r>
          </a:p>
          <a:p>
            <a:pPr marL="457200" indent="-457200">
              <a:lnSpc>
                <a:spcPts val="2858"/>
              </a:lnSpc>
              <a:buAutoNum type="alphaUcParenR"/>
            </a:pPr>
            <a:endParaRPr lang="en-US" sz="2400" dirty="0">
              <a:latin typeface="Arial" panose="020B0604020202020204" pitchFamily="34" charset="0"/>
              <a:cs typeface="Arial" panose="020B0604020202020204" pitchFamily="34" charset="0"/>
            </a:endParaRPr>
          </a:p>
          <a:p>
            <a:pPr marL="457200" indent="-457200">
              <a:lnSpc>
                <a:spcPts val="2858"/>
              </a:lnSpc>
              <a:buAutoNum type="alphaUcParenR"/>
            </a:pPr>
            <a:endParaRPr lang="en-US" sz="2400" dirty="0">
              <a:latin typeface="Arial" panose="020B0604020202020204" pitchFamily="34" charset="0"/>
              <a:cs typeface="Arial" panose="020B0604020202020204" pitchFamily="34" charset="0"/>
            </a:endParaRPr>
          </a:p>
          <a:p>
            <a:pPr>
              <a:lnSpc>
                <a:spcPts val="2858"/>
              </a:lnSpc>
            </a:pPr>
            <a:r>
              <a:rPr lang="en-US" sz="2400" b="1" dirty="0"/>
              <a:t>Answer:</a:t>
            </a:r>
            <a:r>
              <a:rPr lang="en-US" sz="2400" dirty="0"/>
              <a:t> C) Regards, [Your Name]</a:t>
            </a:r>
            <a:endParaRPr lang="en-US" sz="2400" dirty="0">
              <a:latin typeface="Arial" panose="020B0604020202020204" pitchFamily="34" charset="0"/>
              <a:cs typeface="Arial" panose="020B0604020202020204" pitchFamily="34" charset="0"/>
            </a:endParaRPr>
          </a:p>
        </p:txBody>
      </p:sp>
      <p:sp>
        <p:nvSpPr>
          <p:cNvPr id="3" name="Text 2">
            <a:extLst>
              <a:ext uri="{FF2B5EF4-FFF2-40B4-BE49-F238E27FC236}">
                <a16:creationId xmlns:a16="http://schemas.microsoft.com/office/drawing/2014/main" id="{5CA18DEE-A2B2-786B-FEDC-187FA28FD709}"/>
              </a:ext>
            </a:extLst>
          </p:cNvPr>
          <p:cNvSpPr/>
          <p:nvPr/>
        </p:nvSpPr>
        <p:spPr>
          <a:xfrm>
            <a:off x="946190" y="1806416"/>
            <a:ext cx="10674310" cy="1539070"/>
          </a:xfrm>
          <a:prstGeom prst="rect">
            <a:avLst/>
          </a:prstGeom>
          <a:noFill/>
          <a:ln/>
        </p:spPr>
        <p:txBody>
          <a:bodyPr wrap="none" rtlCol="0" anchor="t"/>
          <a:lstStyle/>
          <a:p>
            <a:pPr marL="0" indent="0">
              <a:lnSpc>
                <a:spcPts val="5581"/>
              </a:lnSpc>
              <a:buNone/>
            </a:pPr>
            <a:r>
              <a:rPr lang="en-US" sz="3200" dirty="0"/>
              <a:t>What is the best way to close a professional email?</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565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0" descr="preencoded.png">
            <a:extLst>
              <a:ext uri="{FF2B5EF4-FFF2-40B4-BE49-F238E27FC236}">
                <a16:creationId xmlns:a16="http://schemas.microsoft.com/office/drawing/2014/main" id="{FC005A29-0834-0839-AFE6-FAF023BAD999}"/>
              </a:ext>
            </a:extLst>
          </p:cNvPr>
          <p:cNvPicPr>
            <a:picLocks noChangeAspect="1"/>
          </p:cNvPicPr>
          <p:nvPr/>
        </p:nvPicPr>
        <p:blipFill>
          <a:blip r:embed="rId3"/>
          <a:stretch>
            <a:fillRect/>
          </a:stretch>
        </p:blipFill>
        <p:spPr>
          <a:xfrm>
            <a:off x="0" y="0"/>
            <a:ext cx="14782800" cy="10531368"/>
          </a:xfrm>
          <a:prstGeom prst="rect">
            <a:avLst/>
          </a:prstGeom>
        </p:spPr>
      </p:pic>
      <p:pic>
        <p:nvPicPr>
          <p:cNvPr id="13" name="Image 0" descr="preencoded.png">
            <a:extLst>
              <a:ext uri="{FF2B5EF4-FFF2-40B4-BE49-F238E27FC236}">
                <a16:creationId xmlns:a16="http://schemas.microsoft.com/office/drawing/2014/main" id="{42D4554A-F0CC-1758-5B31-164B345362AC}"/>
              </a:ext>
            </a:extLst>
          </p:cNvPr>
          <p:cNvPicPr>
            <a:picLocks noChangeAspect="1"/>
          </p:cNvPicPr>
          <p:nvPr/>
        </p:nvPicPr>
        <p:blipFill>
          <a:blip r:embed="rId3"/>
          <a:stretch>
            <a:fillRect/>
          </a:stretch>
        </p:blipFill>
        <p:spPr>
          <a:xfrm>
            <a:off x="6786" y="-1"/>
            <a:ext cx="14630400" cy="10339889"/>
          </a:xfrm>
          <a:prstGeom prst="rect">
            <a:avLst/>
          </a:prstGeom>
        </p:spPr>
      </p:pic>
      <p:sp>
        <p:nvSpPr>
          <p:cNvPr id="2" name="Shape 0"/>
          <p:cNvSpPr/>
          <p:nvPr/>
        </p:nvSpPr>
        <p:spPr>
          <a:xfrm>
            <a:off x="24528" y="95739"/>
            <a:ext cx="14630400" cy="10339889"/>
          </a:xfrm>
          <a:prstGeom prst="rect">
            <a:avLst/>
          </a:prstGeom>
          <a:solidFill>
            <a:srgbClr val="F7F3F0"/>
          </a:solidFill>
          <a:ln/>
        </p:spPr>
      </p:sp>
      <p:sp>
        <p:nvSpPr>
          <p:cNvPr id="4" name="Text 2"/>
          <p:cNvSpPr/>
          <p:nvPr/>
        </p:nvSpPr>
        <p:spPr>
          <a:xfrm>
            <a:off x="793790" y="1654016"/>
            <a:ext cx="11141631" cy="890529"/>
          </a:xfrm>
          <a:prstGeom prst="rect">
            <a:avLst/>
          </a:prstGeom>
          <a:noFill/>
          <a:ln/>
        </p:spPr>
        <p:txBody>
          <a:bodyPr wrap="none" rtlCol="0" anchor="t"/>
          <a:lstStyle/>
          <a:p>
            <a:pPr marL="0" indent="0">
              <a:lnSpc>
                <a:spcPts val="5581"/>
              </a:lnSpc>
              <a:buNone/>
            </a:pPr>
            <a:endParaRPr lang="en-US" sz="4465" dirty="0">
              <a:latin typeface="Arial" panose="020B0604020202020204" pitchFamily="34" charset="0"/>
              <a:cs typeface="Arial" panose="020B0604020202020204" pitchFamily="34" charset="0"/>
            </a:endParaRPr>
          </a:p>
        </p:txBody>
      </p:sp>
      <p:sp>
        <p:nvSpPr>
          <p:cNvPr id="5" name="Text 3"/>
          <p:cNvSpPr/>
          <p:nvPr/>
        </p:nvSpPr>
        <p:spPr>
          <a:xfrm>
            <a:off x="793790" y="3638550"/>
            <a:ext cx="2835235" cy="445190"/>
          </a:xfrm>
          <a:prstGeom prst="rect">
            <a:avLst/>
          </a:prstGeom>
          <a:noFill/>
          <a:ln/>
        </p:spPr>
        <p:txBody>
          <a:bodyPr wrap="none" rtlCol="0" anchor="t"/>
          <a:lstStyle/>
          <a:p>
            <a:pPr marL="0" indent="0">
              <a:lnSpc>
                <a:spcPts val="2791"/>
              </a:lnSpc>
              <a:buNone/>
            </a:pPr>
            <a:r>
              <a:rPr lang="en-US" sz="2233" dirty="0">
                <a:solidFill>
                  <a:srgbClr val="201B18"/>
                </a:solidFill>
                <a:latin typeface="Arial" panose="020B0604020202020204" pitchFamily="34" charset="0"/>
                <a:ea typeface="Platypi" pitchFamily="34" charset="-122"/>
                <a:cs typeface="Arial" panose="020B0604020202020204" pitchFamily="34" charset="0"/>
              </a:rPr>
              <a:t>Clear Subject Line</a:t>
            </a:r>
            <a:endParaRPr lang="en-US" sz="2233" dirty="0">
              <a:latin typeface="Arial" panose="020B0604020202020204" pitchFamily="34" charset="0"/>
              <a:cs typeface="Arial" panose="020B0604020202020204" pitchFamily="34" charset="0"/>
            </a:endParaRPr>
          </a:p>
        </p:txBody>
      </p:sp>
      <p:sp>
        <p:nvSpPr>
          <p:cNvPr id="6" name="Text 4"/>
          <p:cNvSpPr/>
          <p:nvPr/>
        </p:nvSpPr>
        <p:spPr>
          <a:xfrm>
            <a:off x="5970747" y="3274832"/>
            <a:ext cx="7002303" cy="4694661"/>
          </a:xfrm>
          <a:prstGeom prst="rect">
            <a:avLst/>
          </a:prstGeom>
          <a:noFill/>
          <a:ln/>
        </p:spPr>
        <p:txBody>
          <a:bodyPr wrap="square" rtlCol="0" anchor="t"/>
          <a:lstStyle/>
          <a:p>
            <a:pPr algn="l">
              <a:buFont typeface="Arial" panose="020B0604020202020204" pitchFamily="34" charset="0"/>
              <a:buChar char="•"/>
            </a:pPr>
            <a:r>
              <a:rPr lang="en-US" sz="2800" b="0" i="0" dirty="0">
                <a:solidFill>
                  <a:srgbClr val="111111"/>
                </a:solidFill>
                <a:effectLst/>
                <a:latin typeface="-apple-system"/>
              </a:rPr>
              <a:t>Improving business reputation</a:t>
            </a:r>
          </a:p>
          <a:p>
            <a:pPr algn="l">
              <a:buFont typeface="Arial" panose="020B0604020202020204" pitchFamily="34" charset="0"/>
              <a:buChar char="•"/>
            </a:pPr>
            <a:r>
              <a:rPr lang="en-US" sz="2800" b="0" i="0" dirty="0">
                <a:solidFill>
                  <a:srgbClr val="111111"/>
                </a:solidFill>
                <a:effectLst/>
                <a:latin typeface="-apple-system"/>
              </a:rPr>
              <a:t>Communicating thoughts and ideas effectively</a:t>
            </a:r>
          </a:p>
          <a:p>
            <a:pPr algn="l">
              <a:buFont typeface="Arial" panose="020B0604020202020204" pitchFamily="34" charset="0"/>
              <a:buChar char="•"/>
            </a:pPr>
            <a:r>
              <a:rPr lang="en-US" sz="2800" b="0" i="0" dirty="0">
                <a:solidFill>
                  <a:srgbClr val="111111"/>
                </a:solidFill>
                <a:effectLst/>
                <a:latin typeface="-apple-system"/>
              </a:rPr>
              <a:t>Providing meaningful correspondence</a:t>
            </a:r>
          </a:p>
          <a:p>
            <a:pPr algn="l">
              <a:buFont typeface="Arial" panose="020B0604020202020204" pitchFamily="34" charset="0"/>
              <a:buChar char="•"/>
            </a:pPr>
            <a:r>
              <a:rPr lang="en-US" sz="2800" b="0" i="0" dirty="0">
                <a:solidFill>
                  <a:srgbClr val="111111"/>
                </a:solidFill>
                <a:effectLst/>
                <a:latin typeface="-apple-system"/>
              </a:rPr>
              <a:t>Avoiding misunderstandings</a:t>
            </a:r>
          </a:p>
          <a:p>
            <a:pPr algn="l">
              <a:buFont typeface="Arial" panose="020B0604020202020204" pitchFamily="34" charset="0"/>
              <a:buChar char="•"/>
            </a:pPr>
            <a:r>
              <a:rPr lang="en-US" sz="2800" b="0" i="0" dirty="0">
                <a:solidFill>
                  <a:srgbClr val="111111"/>
                </a:solidFill>
                <a:effectLst/>
                <a:latin typeface="-apple-system"/>
              </a:rPr>
              <a:t>Saving time</a:t>
            </a:r>
          </a:p>
          <a:p>
            <a:pPr algn="l">
              <a:buFont typeface="Arial" panose="020B0604020202020204" pitchFamily="34" charset="0"/>
              <a:buChar char="•"/>
            </a:pPr>
            <a:r>
              <a:rPr lang="en-US" sz="2800" b="0" i="0" dirty="0">
                <a:solidFill>
                  <a:srgbClr val="111111"/>
                </a:solidFill>
                <a:effectLst/>
                <a:latin typeface="-apple-system"/>
              </a:rPr>
              <a:t>Projecting a professional image</a:t>
            </a:r>
          </a:p>
          <a:p>
            <a:pPr algn="l">
              <a:buFont typeface="Arial" panose="020B0604020202020204" pitchFamily="34" charset="0"/>
              <a:buChar char="•"/>
            </a:pPr>
            <a:r>
              <a:rPr lang="en-US" sz="2800" b="0" i="0" dirty="0">
                <a:solidFill>
                  <a:srgbClr val="111111"/>
                </a:solidFill>
                <a:effectLst/>
                <a:latin typeface="-apple-system"/>
              </a:rPr>
              <a:t>Enhancing credibility</a:t>
            </a:r>
          </a:p>
          <a:p>
            <a:pPr algn="l">
              <a:buFont typeface="Arial" panose="020B0604020202020204" pitchFamily="34" charset="0"/>
              <a:buChar char="•"/>
            </a:pPr>
            <a:r>
              <a:rPr lang="en-US" sz="2800" b="0" i="0" dirty="0">
                <a:solidFill>
                  <a:srgbClr val="111111"/>
                </a:solidFill>
                <a:effectLst/>
                <a:latin typeface="-apple-system"/>
              </a:rPr>
              <a:t>Building and maintaining relationships</a:t>
            </a:r>
          </a:p>
          <a:p>
            <a:pPr algn="l">
              <a:buFont typeface="Arial" panose="020B0604020202020204" pitchFamily="34" charset="0"/>
              <a:buChar char="•"/>
            </a:pPr>
            <a:r>
              <a:rPr lang="en-US" sz="2800" b="0" i="0" dirty="0">
                <a:solidFill>
                  <a:srgbClr val="111111"/>
                </a:solidFill>
                <a:effectLst/>
                <a:latin typeface="-apple-system"/>
              </a:rPr>
              <a:t>Facilitating clear communication</a:t>
            </a:r>
          </a:p>
          <a:p>
            <a:pPr algn="l">
              <a:buFont typeface="Arial" panose="020B0604020202020204" pitchFamily="34" charset="0"/>
              <a:buChar char="•"/>
            </a:pPr>
            <a:r>
              <a:rPr lang="en-US" sz="2800" b="0" i="0" dirty="0">
                <a:solidFill>
                  <a:srgbClr val="111111"/>
                </a:solidFill>
                <a:effectLst/>
                <a:latin typeface="-apple-system"/>
              </a:rPr>
              <a:t>Increasing productivity</a:t>
            </a:r>
          </a:p>
          <a:p>
            <a:pPr marL="0" indent="0">
              <a:lnSpc>
                <a:spcPts val="2858"/>
              </a:lnSpc>
              <a:buNone/>
            </a:pPr>
            <a:endParaRPr lang="en-US" sz="1786" dirty="0">
              <a:latin typeface="Arial" panose="020B0604020202020204" pitchFamily="34" charset="0"/>
              <a:cs typeface="Arial" panose="020B0604020202020204" pitchFamily="34" charset="0"/>
            </a:endParaRPr>
          </a:p>
        </p:txBody>
      </p:sp>
      <p:sp>
        <p:nvSpPr>
          <p:cNvPr id="3" name="Text 2">
            <a:extLst>
              <a:ext uri="{FF2B5EF4-FFF2-40B4-BE49-F238E27FC236}">
                <a16:creationId xmlns:a16="http://schemas.microsoft.com/office/drawing/2014/main" id="{0BE829E0-2D5A-3336-DA08-7F9CD5878E71}"/>
              </a:ext>
            </a:extLst>
          </p:cNvPr>
          <p:cNvSpPr/>
          <p:nvPr/>
        </p:nvSpPr>
        <p:spPr>
          <a:xfrm>
            <a:off x="946190" y="1806416"/>
            <a:ext cx="11141631" cy="890529"/>
          </a:xfrm>
          <a:prstGeom prst="rect">
            <a:avLst/>
          </a:prstGeom>
          <a:noFill/>
          <a:ln/>
        </p:spPr>
        <p:txBody>
          <a:bodyPr wrap="none" rtlCol="0" anchor="t"/>
          <a:lstStyle/>
          <a:p>
            <a:pPr marL="0" indent="0">
              <a:lnSpc>
                <a:spcPts val="5581"/>
              </a:lnSpc>
              <a:buNone/>
            </a:pPr>
            <a:r>
              <a:rPr lang="en-US" sz="4465" dirty="0">
                <a:solidFill>
                  <a:srgbClr val="201B18"/>
                </a:solidFill>
                <a:latin typeface="Arial" panose="020B0604020202020204" pitchFamily="34" charset="0"/>
                <a:ea typeface="Platypi" pitchFamily="34" charset="-122"/>
                <a:cs typeface="Arial" panose="020B0604020202020204" pitchFamily="34" charset="0"/>
              </a:rPr>
              <a:t>Significance of Email Writing</a:t>
            </a:r>
            <a:endParaRPr lang="en-US" sz="4465" dirty="0">
              <a:latin typeface="Arial" panose="020B0604020202020204" pitchFamily="34" charset="0"/>
              <a:cs typeface="Arial" panose="020B0604020202020204" pitchFamily="34" charset="0"/>
            </a:endParaRPr>
          </a:p>
        </p:txBody>
      </p:sp>
      <p:pic>
        <p:nvPicPr>
          <p:cNvPr id="7" name="Image 2" descr="preencoded.png">
            <a:extLst>
              <a:ext uri="{FF2B5EF4-FFF2-40B4-BE49-F238E27FC236}">
                <a16:creationId xmlns:a16="http://schemas.microsoft.com/office/drawing/2014/main" id="{9B0ECB02-961C-7F61-6754-5F27022D21A3}"/>
              </a:ext>
            </a:extLst>
          </p:cNvPr>
          <p:cNvPicPr>
            <a:picLocks noChangeAspect="1"/>
          </p:cNvPicPr>
          <p:nvPr/>
        </p:nvPicPr>
        <p:blipFill>
          <a:blip r:embed="rId4"/>
          <a:stretch>
            <a:fillRect/>
          </a:stretch>
        </p:blipFill>
        <p:spPr>
          <a:xfrm>
            <a:off x="689848" y="3311257"/>
            <a:ext cx="4373882" cy="4621810"/>
          </a:xfrm>
          <a:prstGeom prst="rect">
            <a:avLst/>
          </a:prstGeom>
        </p:spPr>
      </p:pic>
    </p:spTree>
    <p:extLst>
      <p:ext uri="{BB962C8B-B14F-4D97-AF65-F5344CB8AC3E}">
        <p14:creationId xmlns:p14="http://schemas.microsoft.com/office/powerpoint/2010/main" val="439613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0" descr="preencoded.png">
            <a:extLst>
              <a:ext uri="{FF2B5EF4-FFF2-40B4-BE49-F238E27FC236}">
                <a16:creationId xmlns:a16="http://schemas.microsoft.com/office/drawing/2014/main" id="{FC005A29-0834-0839-AFE6-FAF023BAD999}"/>
              </a:ext>
            </a:extLst>
          </p:cNvPr>
          <p:cNvPicPr>
            <a:picLocks noChangeAspect="1"/>
          </p:cNvPicPr>
          <p:nvPr/>
        </p:nvPicPr>
        <p:blipFill>
          <a:blip r:embed="rId3"/>
          <a:stretch>
            <a:fillRect/>
          </a:stretch>
        </p:blipFill>
        <p:spPr>
          <a:xfrm>
            <a:off x="0" y="0"/>
            <a:ext cx="14782800" cy="10531368"/>
          </a:xfrm>
          <a:prstGeom prst="rect">
            <a:avLst/>
          </a:prstGeom>
        </p:spPr>
      </p:pic>
      <p:pic>
        <p:nvPicPr>
          <p:cNvPr id="13" name="Image 0" descr="preencoded.png">
            <a:extLst>
              <a:ext uri="{FF2B5EF4-FFF2-40B4-BE49-F238E27FC236}">
                <a16:creationId xmlns:a16="http://schemas.microsoft.com/office/drawing/2014/main" id="{42D4554A-F0CC-1758-5B31-164B345362AC}"/>
              </a:ext>
            </a:extLst>
          </p:cNvPr>
          <p:cNvPicPr>
            <a:picLocks noChangeAspect="1"/>
          </p:cNvPicPr>
          <p:nvPr/>
        </p:nvPicPr>
        <p:blipFill>
          <a:blip r:embed="rId3"/>
          <a:stretch>
            <a:fillRect/>
          </a:stretch>
        </p:blipFill>
        <p:spPr>
          <a:xfrm>
            <a:off x="6786" y="-1"/>
            <a:ext cx="14630400" cy="10339889"/>
          </a:xfrm>
          <a:prstGeom prst="rect">
            <a:avLst/>
          </a:prstGeom>
        </p:spPr>
      </p:pic>
      <p:sp>
        <p:nvSpPr>
          <p:cNvPr id="2" name="Shape 0"/>
          <p:cNvSpPr/>
          <p:nvPr/>
        </p:nvSpPr>
        <p:spPr>
          <a:xfrm>
            <a:off x="0" y="-94761"/>
            <a:ext cx="14782800" cy="10339889"/>
          </a:xfrm>
          <a:prstGeom prst="rect">
            <a:avLst/>
          </a:prstGeom>
          <a:solidFill>
            <a:srgbClr val="F7F3F0"/>
          </a:solidFill>
          <a:ln/>
        </p:spPr>
      </p:sp>
      <p:sp>
        <p:nvSpPr>
          <p:cNvPr id="4" name="Text 2"/>
          <p:cNvSpPr/>
          <p:nvPr/>
        </p:nvSpPr>
        <p:spPr>
          <a:xfrm>
            <a:off x="793790" y="1654016"/>
            <a:ext cx="11141631" cy="890529"/>
          </a:xfrm>
          <a:prstGeom prst="rect">
            <a:avLst/>
          </a:prstGeom>
          <a:noFill/>
          <a:ln/>
        </p:spPr>
        <p:txBody>
          <a:bodyPr wrap="none" rtlCol="0" anchor="t"/>
          <a:lstStyle/>
          <a:p>
            <a:pPr marL="0" indent="0">
              <a:lnSpc>
                <a:spcPts val="5581"/>
              </a:lnSpc>
              <a:buNone/>
            </a:pPr>
            <a:endParaRPr lang="en-US" sz="4465" dirty="0">
              <a:latin typeface="Arial" panose="020B0604020202020204" pitchFamily="34" charset="0"/>
              <a:cs typeface="Arial" panose="020B0604020202020204" pitchFamily="34" charset="0"/>
            </a:endParaRPr>
          </a:p>
        </p:txBody>
      </p:sp>
      <p:sp>
        <p:nvSpPr>
          <p:cNvPr id="6" name="Text 4"/>
          <p:cNvSpPr/>
          <p:nvPr/>
        </p:nvSpPr>
        <p:spPr>
          <a:xfrm>
            <a:off x="1300758" y="3536966"/>
            <a:ext cx="9989106" cy="2293326"/>
          </a:xfrm>
          <a:prstGeom prst="rect">
            <a:avLst/>
          </a:prstGeom>
          <a:noFill/>
          <a:ln/>
        </p:spPr>
        <p:txBody>
          <a:bodyPr wrap="square" rtlCol="0" anchor="t"/>
          <a:lstStyle/>
          <a:p>
            <a:pPr marL="0" indent="0">
              <a:lnSpc>
                <a:spcPts val="2858"/>
              </a:lnSpc>
              <a:buNone/>
            </a:pPr>
            <a:r>
              <a:rPr lang="en-US" sz="2400" dirty="0"/>
              <a:t>A) It reduces the number of emails sent.</a:t>
            </a:r>
            <a:br>
              <a:rPr lang="en-US" sz="2400" dirty="0"/>
            </a:br>
            <a:r>
              <a:rPr lang="en-US" sz="2400" dirty="0"/>
              <a:t>B) It enhances understanding and minimizes miscommunication.</a:t>
            </a:r>
            <a:br>
              <a:rPr lang="en-US" sz="2400" dirty="0"/>
            </a:br>
            <a:r>
              <a:rPr lang="en-US" sz="2400" dirty="0"/>
              <a:t>C) It increases the recipient's workload.</a:t>
            </a:r>
            <a:br>
              <a:rPr lang="en-US" sz="2400" dirty="0"/>
            </a:br>
            <a:r>
              <a:rPr lang="en-US" sz="2400" dirty="0"/>
              <a:t>D) It allows for more frequent communication.</a:t>
            </a:r>
            <a:endParaRPr lang="en-US" sz="2400" dirty="0">
              <a:latin typeface="Arial" panose="020B0604020202020204" pitchFamily="34" charset="0"/>
              <a:cs typeface="Arial" panose="020B0604020202020204" pitchFamily="34" charset="0"/>
            </a:endParaRPr>
          </a:p>
        </p:txBody>
      </p:sp>
      <p:sp>
        <p:nvSpPr>
          <p:cNvPr id="3" name="Text 2">
            <a:extLst>
              <a:ext uri="{FF2B5EF4-FFF2-40B4-BE49-F238E27FC236}">
                <a16:creationId xmlns:a16="http://schemas.microsoft.com/office/drawing/2014/main" id="{5CA18DEE-A2B2-786B-FEDC-187FA28FD709}"/>
              </a:ext>
            </a:extLst>
          </p:cNvPr>
          <p:cNvSpPr/>
          <p:nvPr/>
        </p:nvSpPr>
        <p:spPr>
          <a:xfrm>
            <a:off x="946190" y="1806416"/>
            <a:ext cx="10674310" cy="1539070"/>
          </a:xfrm>
          <a:prstGeom prst="rect">
            <a:avLst/>
          </a:prstGeom>
          <a:noFill/>
          <a:ln/>
        </p:spPr>
        <p:txBody>
          <a:bodyPr wrap="none" rtlCol="0" anchor="t"/>
          <a:lstStyle/>
          <a:p>
            <a:pPr marL="0" indent="0">
              <a:lnSpc>
                <a:spcPts val="5581"/>
              </a:lnSpc>
              <a:buNone/>
            </a:pPr>
            <a:r>
              <a:rPr lang="en-US" sz="3200" dirty="0"/>
              <a:t>How does effective email writing contribute to successful business</a:t>
            </a:r>
          </a:p>
          <a:p>
            <a:pPr marL="0" indent="0">
              <a:lnSpc>
                <a:spcPts val="5581"/>
              </a:lnSpc>
              <a:buNone/>
            </a:pPr>
            <a:r>
              <a:rPr lang="en-US" sz="3200" dirty="0"/>
              <a:t> communication?</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446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0" descr="preencoded.png">
            <a:extLst>
              <a:ext uri="{FF2B5EF4-FFF2-40B4-BE49-F238E27FC236}">
                <a16:creationId xmlns:a16="http://schemas.microsoft.com/office/drawing/2014/main" id="{FC005A29-0834-0839-AFE6-FAF023BAD999}"/>
              </a:ext>
            </a:extLst>
          </p:cNvPr>
          <p:cNvPicPr>
            <a:picLocks noChangeAspect="1"/>
          </p:cNvPicPr>
          <p:nvPr/>
        </p:nvPicPr>
        <p:blipFill>
          <a:blip r:embed="rId3"/>
          <a:stretch>
            <a:fillRect/>
          </a:stretch>
        </p:blipFill>
        <p:spPr>
          <a:xfrm>
            <a:off x="0" y="0"/>
            <a:ext cx="14782800" cy="10531368"/>
          </a:xfrm>
          <a:prstGeom prst="rect">
            <a:avLst/>
          </a:prstGeom>
        </p:spPr>
      </p:pic>
      <p:pic>
        <p:nvPicPr>
          <p:cNvPr id="13" name="Image 0" descr="preencoded.png">
            <a:extLst>
              <a:ext uri="{FF2B5EF4-FFF2-40B4-BE49-F238E27FC236}">
                <a16:creationId xmlns:a16="http://schemas.microsoft.com/office/drawing/2014/main" id="{42D4554A-F0CC-1758-5B31-164B345362AC}"/>
              </a:ext>
            </a:extLst>
          </p:cNvPr>
          <p:cNvPicPr>
            <a:picLocks noChangeAspect="1"/>
          </p:cNvPicPr>
          <p:nvPr/>
        </p:nvPicPr>
        <p:blipFill>
          <a:blip r:embed="rId3"/>
          <a:stretch>
            <a:fillRect/>
          </a:stretch>
        </p:blipFill>
        <p:spPr>
          <a:xfrm>
            <a:off x="6786" y="-1"/>
            <a:ext cx="14630400" cy="10339889"/>
          </a:xfrm>
          <a:prstGeom prst="rect">
            <a:avLst/>
          </a:prstGeom>
        </p:spPr>
      </p:pic>
      <p:sp>
        <p:nvSpPr>
          <p:cNvPr id="2" name="Shape 0"/>
          <p:cNvSpPr/>
          <p:nvPr/>
        </p:nvSpPr>
        <p:spPr>
          <a:xfrm>
            <a:off x="0" y="-94761"/>
            <a:ext cx="14782800" cy="10339889"/>
          </a:xfrm>
          <a:prstGeom prst="rect">
            <a:avLst/>
          </a:prstGeom>
          <a:solidFill>
            <a:srgbClr val="F7F3F0"/>
          </a:solidFill>
          <a:ln/>
        </p:spPr>
      </p:sp>
      <p:sp>
        <p:nvSpPr>
          <p:cNvPr id="4" name="Text 2"/>
          <p:cNvSpPr/>
          <p:nvPr/>
        </p:nvSpPr>
        <p:spPr>
          <a:xfrm>
            <a:off x="793790" y="1654016"/>
            <a:ext cx="11141631" cy="890529"/>
          </a:xfrm>
          <a:prstGeom prst="rect">
            <a:avLst/>
          </a:prstGeom>
          <a:noFill/>
          <a:ln/>
        </p:spPr>
        <p:txBody>
          <a:bodyPr wrap="none" rtlCol="0" anchor="t"/>
          <a:lstStyle/>
          <a:p>
            <a:pPr marL="0" indent="0">
              <a:lnSpc>
                <a:spcPts val="5581"/>
              </a:lnSpc>
              <a:buNone/>
            </a:pPr>
            <a:endParaRPr lang="en-US" sz="4465" dirty="0">
              <a:latin typeface="Arial" panose="020B0604020202020204" pitchFamily="34" charset="0"/>
              <a:cs typeface="Arial" panose="020B0604020202020204" pitchFamily="34" charset="0"/>
            </a:endParaRPr>
          </a:p>
        </p:txBody>
      </p:sp>
      <p:sp>
        <p:nvSpPr>
          <p:cNvPr id="6" name="Text 4"/>
          <p:cNvSpPr/>
          <p:nvPr/>
        </p:nvSpPr>
        <p:spPr>
          <a:xfrm>
            <a:off x="1300758" y="3536966"/>
            <a:ext cx="9989106" cy="2293326"/>
          </a:xfrm>
          <a:prstGeom prst="rect">
            <a:avLst/>
          </a:prstGeom>
          <a:noFill/>
          <a:ln/>
        </p:spPr>
        <p:txBody>
          <a:bodyPr wrap="square" rtlCol="0" anchor="t"/>
          <a:lstStyle/>
          <a:p>
            <a:pPr>
              <a:lnSpc>
                <a:spcPts val="2858"/>
              </a:lnSpc>
            </a:pPr>
            <a:r>
              <a:rPr lang="en-US" sz="2400" dirty="0"/>
              <a:t>A)It reduces the number of emails sent.</a:t>
            </a:r>
            <a:br>
              <a:rPr lang="en-US" sz="2400" dirty="0"/>
            </a:br>
            <a:r>
              <a:rPr lang="en-US" sz="2400" dirty="0"/>
              <a:t>B) It enhances understanding and minimizes miscommunication.</a:t>
            </a:r>
            <a:br>
              <a:rPr lang="en-US" sz="2400" dirty="0"/>
            </a:br>
            <a:r>
              <a:rPr lang="en-US" sz="2400" dirty="0"/>
              <a:t>C) It increases the recipient's workload.</a:t>
            </a:r>
            <a:br>
              <a:rPr lang="en-US" sz="2400" dirty="0"/>
            </a:br>
            <a:r>
              <a:rPr lang="en-US" sz="2400" dirty="0"/>
              <a:t>D) It allows for more frequent communication.</a:t>
            </a:r>
          </a:p>
          <a:p>
            <a:pPr marL="457200" indent="-457200">
              <a:lnSpc>
                <a:spcPts val="2858"/>
              </a:lnSpc>
              <a:buAutoNum type="alphaUcParenR"/>
            </a:pPr>
            <a:endParaRPr lang="en-US" sz="2400" dirty="0">
              <a:latin typeface="Arial" panose="020B0604020202020204" pitchFamily="34" charset="0"/>
              <a:cs typeface="Arial" panose="020B0604020202020204" pitchFamily="34" charset="0"/>
            </a:endParaRPr>
          </a:p>
          <a:p>
            <a:pPr>
              <a:lnSpc>
                <a:spcPts val="2858"/>
              </a:lnSpc>
            </a:pPr>
            <a:r>
              <a:rPr lang="en-IN" sz="2400" b="1" dirty="0"/>
              <a:t>Answer:</a:t>
            </a:r>
            <a:r>
              <a:rPr lang="en-IN" sz="2400" dirty="0"/>
              <a:t> B) It enhances understanding and minimizes miscommunication.</a:t>
            </a:r>
            <a:endParaRPr lang="en-US" sz="2400" dirty="0">
              <a:latin typeface="Arial" panose="020B0604020202020204" pitchFamily="34" charset="0"/>
              <a:cs typeface="Arial" panose="020B0604020202020204" pitchFamily="34" charset="0"/>
            </a:endParaRPr>
          </a:p>
        </p:txBody>
      </p:sp>
      <p:sp>
        <p:nvSpPr>
          <p:cNvPr id="3" name="Text 2">
            <a:extLst>
              <a:ext uri="{FF2B5EF4-FFF2-40B4-BE49-F238E27FC236}">
                <a16:creationId xmlns:a16="http://schemas.microsoft.com/office/drawing/2014/main" id="{5CA18DEE-A2B2-786B-FEDC-187FA28FD709}"/>
              </a:ext>
            </a:extLst>
          </p:cNvPr>
          <p:cNvSpPr/>
          <p:nvPr/>
        </p:nvSpPr>
        <p:spPr>
          <a:xfrm>
            <a:off x="946190" y="1806416"/>
            <a:ext cx="10674310" cy="1539070"/>
          </a:xfrm>
          <a:prstGeom prst="rect">
            <a:avLst/>
          </a:prstGeom>
          <a:noFill/>
          <a:ln/>
        </p:spPr>
        <p:txBody>
          <a:bodyPr wrap="none" rtlCol="0" anchor="t"/>
          <a:lstStyle/>
          <a:p>
            <a:pPr marL="0" indent="0">
              <a:lnSpc>
                <a:spcPts val="5581"/>
              </a:lnSpc>
              <a:buNone/>
            </a:pPr>
            <a:r>
              <a:rPr lang="en-US" sz="3200" dirty="0"/>
              <a:t>How does effective email writing contribute to successful business</a:t>
            </a:r>
          </a:p>
          <a:p>
            <a:pPr marL="0" indent="0">
              <a:lnSpc>
                <a:spcPts val="5581"/>
              </a:lnSpc>
              <a:buNone/>
            </a:pPr>
            <a:r>
              <a:rPr lang="en-US" sz="3200" dirty="0"/>
              <a:t> communication?</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089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83488" y="913090"/>
            <a:ext cx="4919305" cy="6403419"/>
          </a:xfrm>
          <a:prstGeom prst="rect">
            <a:avLst/>
          </a:prstGeom>
        </p:spPr>
      </p:pic>
      <p:sp>
        <p:nvSpPr>
          <p:cNvPr id="6" name="Text 2"/>
          <p:cNvSpPr/>
          <p:nvPr/>
        </p:nvSpPr>
        <p:spPr>
          <a:xfrm>
            <a:off x="6280189" y="1299746"/>
            <a:ext cx="7556421" cy="2126337"/>
          </a:xfrm>
          <a:prstGeom prst="rect">
            <a:avLst/>
          </a:prstGeom>
          <a:noFill/>
          <a:ln/>
        </p:spPr>
        <p:txBody>
          <a:bodyPr wrap="square" rtlCol="0" anchor="t"/>
          <a:lstStyle/>
          <a:p>
            <a:pPr marL="0" indent="0">
              <a:lnSpc>
                <a:spcPts val="5581"/>
              </a:lnSpc>
              <a:buNone/>
            </a:pPr>
            <a:r>
              <a:rPr lang="en-US" sz="4465" dirty="0"/>
              <a:t>KEY TAKEAWAYS</a:t>
            </a:r>
          </a:p>
        </p:txBody>
      </p:sp>
      <p:sp>
        <p:nvSpPr>
          <p:cNvPr id="7" name="Text 3"/>
          <p:cNvSpPr/>
          <p:nvPr/>
        </p:nvSpPr>
        <p:spPr>
          <a:xfrm>
            <a:off x="6280189" y="3127236"/>
            <a:ext cx="7556421" cy="4530864"/>
          </a:xfrm>
          <a:prstGeom prst="rect">
            <a:avLst/>
          </a:prstGeom>
          <a:noFill/>
          <a:ln/>
        </p:spPr>
        <p:txBody>
          <a:bodyPr wrap="square" rtlCol="0" anchor="t"/>
          <a:lstStyle/>
          <a:p>
            <a:r>
              <a:rPr lang="en-US" sz="2400" b="1" dirty="0"/>
              <a:t>1. Clear Subject Line</a:t>
            </a:r>
          </a:p>
          <a:p>
            <a:r>
              <a:rPr lang="en-US" sz="2400" b="1" dirty="0"/>
              <a:t>2. Professional Salutation and Tone</a:t>
            </a:r>
          </a:p>
          <a:p>
            <a:r>
              <a:rPr lang="en-US" sz="2400" b="1" dirty="0"/>
              <a:t>3. Concise and Focused Content</a:t>
            </a:r>
          </a:p>
          <a:p>
            <a:r>
              <a:rPr lang="en-US" sz="2400" b="1" dirty="0"/>
              <a:t>4. Proofreading and Editing</a:t>
            </a:r>
          </a:p>
          <a:p>
            <a:r>
              <a:rPr lang="en-US" sz="2400" b="1" dirty="0"/>
              <a:t>5. Proper Use of Attachments</a:t>
            </a:r>
          </a:p>
          <a:p>
            <a:r>
              <a:rPr lang="en-US" sz="2400" b="1" dirty="0"/>
              <a:t>6. Thoughtful Use of CC and BCC</a:t>
            </a:r>
          </a:p>
          <a:p>
            <a:r>
              <a:rPr lang="en-US" sz="2400" b="1" dirty="0"/>
              <a:t>7. Appropriate Closing and Signature</a:t>
            </a:r>
          </a:p>
          <a:p>
            <a:r>
              <a:rPr lang="en-US" sz="2400" b="1" dirty="0"/>
              <a:t>8. Timely Response</a:t>
            </a:r>
          </a:p>
          <a:p>
            <a:r>
              <a:rPr lang="en-US" sz="2400" b="1" dirty="0"/>
              <a:t>9. Mindful Formatting</a:t>
            </a:r>
          </a:p>
          <a:p>
            <a:r>
              <a:rPr lang="en-US" sz="2400" b="1" dirty="0"/>
              <a:t>10. Understanding Your Audience</a:t>
            </a:r>
          </a:p>
          <a:p>
            <a:pPr marL="0" indent="0">
              <a:lnSpc>
                <a:spcPts val="2858"/>
              </a:lnSpc>
              <a:buNone/>
            </a:pPr>
            <a:endParaRPr lang="en-US" sz="1786"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7" name="Text 3"/>
          <p:cNvSpPr/>
          <p:nvPr/>
        </p:nvSpPr>
        <p:spPr>
          <a:xfrm>
            <a:off x="6070641" y="3570446"/>
            <a:ext cx="7416760" cy="1915954"/>
          </a:xfrm>
          <a:prstGeom prst="rect">
            <a:avLst/>
          </a:prstGeom>
          <a:noFill/>
          <a:ln/>
        </p:spPr>
        <p:txBody>
          <a:bodyPr wrap="square" rtlCol="0" anchor="t"/>
          <a:lstStyle/>
          <a:p>
            <a:pPr marL="0" indent="0">
              <a:lnSpc>
                <a:spcPts val="2858"/>
              </a:lnSpc>
              <a:buNone/>
            </a:pPr>
            <a:r>
              <a:rPr lang="en-US" sz="2400" dirty="0">
                <a:solidFill>
                  <a:srgbClr val="504C49"/>
                </a:solidFill>
                <a:latin typeface="Arial" panose="020B0604020202020204" pitchFamily="34" charset="0"/>
                <a:ea typeface="Source Serif Pro" pitchFamily="34" charset="-122"/>
                <a:cs typeface="Arial" panose="020B0604020202020204" pitchFamily="34" charset="0"/>
              </a:rPr>
              <a:t>Email is an integral part of modern communication, used by individuals and businesses alike. It offers a convenient and efficient way to share information, connect with others, and manage tasks.</a:t>
            </a:r>
            <a:endParaRPr lang="en-US" sz="2400" dirty="0">
              <a:latin typeface="Arial" panose="020B0604020202020204" pitchFamily="34" charset="0"/>
              <a:cs typeface="Arial" panose="020B0604020202020204" pitchFamily="34" charset="0"/>
            </a:endParaRPr>
          </a:p>
        </p:txBody>
      </p:sp>
      <p:sp>
        <p:nvSpPr>
          <p:cNvPr id="9" name="Text 5"/>
          <p:cNvSpPr/>
          <p:nvPr/>
        </p:nvSpPr>
        <p:spPr>
          <a:xfrm>
            <a:off x="6400324" y="6864310"/>
            <a:ext cx="122515" cy="97512"/>
          </a:xfrm>
          <a:prstGeom prst="rect">
            <a:avLst/>
          </a:prstGeom>
          <a:noFill/>
          <a:ln/>
        </p:spPr>
        <p:txBody>
          <a:bodyPr wrap="none" rtlCol="0" anchor="t"/>
          <a:lstStyle/>
          <a:p>
            <a:pPr marL="0" indent="0" algn="ctr">
              <a:lnSpc>
                <a:spcPts val="768"/>
              </a:lnSpc>
              <a:buNone/>
            </a:pPr>
            <a:r>
              <a:rPr lang="en-US" sz="768" dirty="0">
                <a:solidFill>
                  <a:srgbClr val="3C3838"/>
                </a:solidFill>
                <a:latin typeface="Source Serif Pro" pitchFamily="34" charset="0"/>
                <a:ea typeface="Source Serif Pro" pitchFamily="34" charset="-122"/>
                <a:cs typeface="Source Serif Pro" pitchFamily="34" charset="-120"/>
              </a:rPr>
              <a:t>kp</a:t>
            </a:r>
            <a:endParaRPr lang="en-US" sz="768" dirty="0"/>
          </a:p>
        </p:txBody>
      </p:sp>
      <p:pic>
        <p:nvPicPr>
          <p:cNvPr id="8" name="Image 1" descr="preencoded.png">
            <a:extLst>
              <a:ext uri="{FF2B5EF4-FFF2-40B4-BE49-F238E27FC236}">
                <a16:creationId xmlns:a16="http://schemas.microsoft.com/office/drawing/2014/main" id="{E781D849-5E67-3064-D7A8-7D6225C99B1B}"/>
              </a:ext>
            </a:extLst>
          </p:cNvPr>
          <p:cNvPicPr>
            <a:picLocks noChangeAspect="1"/>
          </p:cNvPicPr>
          <p:nvPr/>
        </p:nvPicPr>
        <p:blipFill>
          <a:blip r:embed="rId4"/>
          <a:stretch>
            <a:fillRect/>
          </a:stretch>
        </p:blipFill>
        <p:spPr>
          <a:xfrm>
            <a:off x="389811" y="2121098"/>
            <a:ext cx="4935260" cy="3569851"/>
          </a:xfrm>
          <a:prstGeom prst="rect">
            <a:avLst/>
          </a:prstGeom>
        </p:spPr>
      </p:pic>
      <p:sp>
        <p:nvSpPr>
          <p:cNvPr id="10" name="Text 2">
            <a:extLst>
              <a:ext uri="{FF2B5EF4-FFF2-40B4-BE49-F238E27FC236}">
                <a16:creationId xmlns:a16="http://schemas.microsoft.com/office/drawing/2014/main" id="{1B154D76-A6DB-02EC-3DE6-4379D107B371}"/>
              </a:ext>
            </a:extLst>
          </p:cNvPr>
          <p:cNvSpPr/>
          <p:nvPr/>
        </p:nvSpPr>
        <p:spPr>
          <a:xfrm>
            <a:off x="6070640" y="1684376"/>
            <a:ext cx="7759065" cy="1236583"/>
          </a:xfrm>
          <a:prstGeom prst="rect">
            <a:avLst/>
          </a:prstGeom>
          <a:noFill/>
          <a:ln/>
        </p:spPr>
        <p:txBody>
          <a:bodyPr wrap="square" rtlCol="0" anchor="t"/>
          <a:lstStyle/>
          <a:p>
            <a:pPr marL="0" indent="0">
              <a:lnSpc>
                <a:spcPts val="4869"/>
              </a:lnSpc>
              <a:buNone/>
            </a:pPr>
            <a:r>
              <a:rPr lang="en-US" sz="3895" dirty="0">
                <a:solidFill>
                  <a:srgbClr val="201B18"/>
                </a:solidFill>
                <a:latin typeface="Platypi" pitchFamily="34" charset="0"/>
                <a:ea typeface="Platypi" pitchFamily="34" charset="-122"/>
              </a:rPr>
              <a:t>Introduction</a:t>
            </a:r>
            <a:endParaRPr lang="en-US" sz="3895" dirty="0"/>
          </a:p>
        </p:txBody>
      </p:sp>
    </p:spTree>
    <p:extLst>
      <p:ext uri="{BB962C8B-B14F-4D97-AF65-F5344CB8AC3E}">
        <p14:creationId xmlns:p14="http://schemas.microsoft.com/office/powerpoint/2010/main" val="1559511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47293" y="2400895"/>
            <a:ext cx="4991695" cy="3427690"/>
          </a:xfrm>
          <a:prstGeom prst="rect">
            <a:avLst/>
          </a:prstGeom>
        </p:spPr>
      </p:pic>
      <p:sp>
        <p:nvSpPr>
          <p:cNvPr id="6" name="Text 2"/>
          <p:cNvSpPr/>
          <p:nvPr/>
        </p:nvSpPr>
        <p:spPr>
          <a:xfrm>
            <a:off x="6178868" y="865227"/>
            <a:ext cx="7759065" cy="1236583"/>
          </a:xfrm>
          <a:prstGeom prst="rect">
            <a:avLst/>
          </a:prstGeom>
          <a:noFill/>
          <a:ln/>
        </p:spPr>
        <p:txBody>
          <a:bodyPr wrap="square" rtlCol="0" anchor="t"/>
          <a:lstStyle/>
          <a:p>
            <a:pPr marL="0" indent="0">
              <a:lnSpc>
                <a:spcPts val="4869"/>
              </a:lnSpc>
              <a:buNone/>
            </a:pPr>
            <a:r>
              <a:rPr lang="en-US" sz="3200" b="1" dirty="0">
                <a:solidFill>
                  <a:srgbClr val="201B18"/>
                </a:solidFill>
                <a:latin typeface="Arial" panose="020B0604020202020204" pitchFamily="34" charset="0"/>
                <a:ea typeface="Platypi" pitchFamily="34" charset="-122"/>
                <a:cs typeface="Arial" panose="020B0604020202020204" pitchFamily="34" charset="0"/>
              </a:rPr>
              <a:t>The Purpose of Email Writing</a:t>
            </a:r>
            <a:endParaRPr lang="en-US" sz="3200" b="1" dirty="0">
              <a:latin typeface="Arial" panose="020B0604020202020204" pitchFamily="34" charset="0"/>
              <a:cs typeface="Arial" panose="020B0604020202020204" pitchFamily="34" charset="0"/>
            </a:endParaRPr>
          </a:p>
        </p:txBody>
      </p:sp>
      <p:sp>
        <p:nvSpPr>
          <p:cNvPr id="7" name="Shape 3"/>
          <p:cNvSpPr/>
          <p:nvPr/>
        </p:nvSpPr>
        <p:spPr>
          <a:xfrm>
            <a:off x="6148269" y="1855352"/>
            <a:ext cx="445175" cy="445175"/>
          </a:xfrm>
          <a:prstGeom prst="roundRect">
            <a:avLst>
              <a:gd name="adj" fmla="val 6667"/>
            </a:avLst>
          </a:prstGeom>
          <a:solidFill>
            <a:srgbClr val="F9F7F7"/>
          </a:solidFill>
          <a:ln/>
        </p:spPr>
      </p:sp>
      <p:sp>
        <p:nvSpPr>
          <p:cNvPr id="8" name="Text 4"/>
          <p:cNvSpPr/>
          <p:nvPr/>
        </p:nvSpPr>
        <p:spPr>
          <a:xfrm>
            <a:off x="6278284" y="1894345"/>
            <a:ext cx="133231" cy="296823"/>
          </a:xfrm>
          <a:prstGeom prst="rect">
            <a:avLst/>
          </a:prstGeom>
          <a:noFill/>
          <a:ln/>
        </p:spPr>
        <p:txBody>
          <a:bodyPr wrap="none" rtlCol="0" anchor="t"/>
          <a:lstStyle/>
          <a:p>
            <a:pPr marL="0" indent="0" algn="ctr">
              <a:lnSpc>
                <a:spcPts val="2337"/>
              </a:lnSpc>
              <a:buNone/>
            </a:pPr>
            <a:r>
              <a:rPr lang="en-US" sz="2000" dirty="0">
                <a:solidFill>
                  <a:srgbClr val="504C49"/>
                </a:solidFill>
                <a:latin typeface="Arial" panose="020B0604020202020204" pitchFamily="34" charset="0"/>
                <a:ea typeface="Platypi" pitchFamily="34" charset="-122"/>
                <a:cs typeface="Arial" panose="020B0604020202020204" pitchFamily="34" charset="0"/>
              </a:rPr>
              <a:t>1</a:t>
            </a:r>
            <a:endParaRPr lang="en-US" sz="2000" dirty="0">
              <a:latin typeface="Arial" panose="020B0604020202020204" pitchFamily="34" charset="0"/>
              <a:cs typeface="Arial" panose="020B0604020202020204" pitchFamily="34" charset="0"/>
            </a:endParaRPr>
          </a:p>
        </p:txBody>
      </p:sp>
      <p:sp>
        <p:nvSpPr>
          <p:cNvPr id="9" name="Text 5"/>
          <p:cNvSpPr/>
          <p:nvPr/>
        </p:nvSpPr>
        <p:spPr>
          <a:xfrm>
            <a:off x="6762303" y="1923397"/>
            <a:ext cx="2497455" cy="309086"/>
          </a:xfrm>
          <a:prstGeom prst="rect">
            <a:avLst/>
          </a:prstGeom>
          <a:noFill/>
          <a:ln/>
        </p:spPr>
        <p:txBody>
          <a:bodyPr wrap="none" rtlCol="0" anchor="t"/>
          <a:lstStyle/>
          <a:p>
            <a:pPr marL="0" indent="0">
              <a:lnSpc>
                <a:spcPts val="2435"/>
              </a:lnSpc>
              <a:buNone/>
            </a:pPr>
            <a:r>
              <a:rPr lang="en-US" sz="2000" b="1" dirty="0">
                <a:solidFill>
                  <a:srgbClr val="504C49"/>
                </a:solidFill>
                <a:latin typeface="Arial" panose="020B0604020202020204" pitchFamily="34" charset="0"/>
                <a:ea typeface="Platypi" pitchFamily="34" charset="-122"/>
                <a:cs typeface="Arial" panose="020B0604020202020204" pitchFamily="34" charset="0"/>
              </a:rPr>
              <a:t>Information Sharing</a:t>
            </a:r>
            <a:endParaRPr lang="en-US" sz="2000" b="1" dirty="0">
              <a:latin typeface="Arial" panose="020B0604020202020204" pitchFamily="34" charset="0"/>
              <a:cs typeface="Arial" panose="020B0604020202020204" pitchFamily="34" charset="0"/>
            </a:endParaRPr>
          </a:p>
        </p:txBody>
      </p:sp>
      <p:sp>
        <p:nvSpPr>
          <p:cNvPr id="10" name="Text 6"/>
          <p:cNvSpPr/>
          <p:nvPr/>
        </p:nvSpPr>
        <p:spPr>
          <a:xfrm>
            <a:off x="6762303" y="2664680"/>
            <a:ext cx="3137773" cy="2350825"/>
          </a:xfrm>
          <a:prstGeom prst="rect">
            <a:avLst/>
          </a:prstGeom>
          <a:noFill/>
          <a:ln/>
        </p:spPr>
        <p:txBody>
          <a:bodyPr wrap="square" rtlCol="0" anchor="t"/>
          <a:lstStyle/>
          <a:p>
            <a:pPr marL="0" indent="0">
              <a:lnSpc>
                <a:spcPts val="2493"/>
              </a:lnSpc>
              <a:buNone/>
            </a:pPr>
            <a:r>
              <a:rPr lang="en-US" sz="2000" dirty="0">
                <a:solidFill>
                  <a:srgbClr val="504C49"/>
                </a:solidFill>
                <a:latin typeface="Arial" panose="020B0604020202020204" pitchFamily="34" charset="0"/>
                <a:ea typeface="Source Serif Pro" pitchFamily="34" charset="-122"/>
                <a:cs typeface="Arial" panose="020B0604020202020204" pitchFamily="34" charset="0"/>
              </a:rPr>
              <a:t>Emails allow for the rapid and widespread dissemination of information, ensuring that everyone has access to the latest updates and announcements.</a:t>
            </a:r>
            <a:endParaRPr lang="en-US" sz="2000" dirty="0">
              <a:latin typeface="Arial" panose="020B0604020202020204" pitchFamily="34" charset="0"/>
              <a:cs typeface="Arial" panose="020B0604020202020204" pitchFamily="34" charset="0"/>
            </a:endParaRPr>
          </a:p>
        </p:txBody>
      </p:sp>
      <p:sp>
        <p:nvSpPr>
          <p:cNvPr id="11" name="Shape 7"/>
          <p:cNvSpPr/>
          <p:nvPr/>
        </p:nvSpPr>
        <p:spPr>
          <a:xfrm>
            <a:off x="10157280" y="2077940"/>
            <a:ext cx="445175" cy="445175"/>
          </a:xfrm>
          <a:prstGeom prst="roundRect">
            <a:avLst>
              <a:gd name="adj" fmla="val 6667"/>
            </a:avLst>
          </a:prstGeom>
          <a:solidFill>
            <a:srgbClr val="F9F7F7"/>
          </a:solidFill>
          <a:ln/>
        </p:spPr>
      </p:sp>
      <p:sp>
        <p:nvSpPr>
          <p:cNvPr id="12" name="Text 8"/>
          <p:cNvSpPr/>
          <p:nvPr/>
        </p:nvSpPr>
        <p:spPr>
          <a:xfrm>
            <a:off x="10222824" y="2101810"/>
            <a:ext cx="191691" cy="296823"/>
          </a:xfrm>
          <a:prstGeom prst="rect">
            <a:avLst/>
          </a:prstGeom>
          <a:noFill/>
          <a:ln/>
        </p:spPr>
        <p:txBody>
          <a:bodyPr wrap="none" rtlCol="0" anchor="t"/>
          <a:lstStyle/>
          <a:p>
            <a:pPr marL="0" indent="0" algn="ctr">
              <a:lnSpc>
                <a:spcPts val="2337"/>
              </a:lnSpc>
              <a:buNone/>
            </a:pPr>
            <a:r>
              <a:rPr lang="en-US" sz="2000" dirty="0">
                <a:solidFill>
                  <a:srgbClr val="504C49"/>
                </a:solidFill>
                <a:latin typeface="Arial" panose="020B0604020202020204" pitchFamily="34" charset="0"/>
                <a:ea typeface="Platypi" pitchFamily="34" charset="-122"/>
                <a:cs typeface="Arial" panose="020B0604020202020204" pitchFamily="34" charset="0"/>
              </a:rPr>
              <a:t>2</a:t>
            </a:r>
            <a:endParaRPr lang="en-US" sz="2000" dirty="0">
              <a:latin typeface="Arial" panose="020B0604020202020204" pitchFamily="34" charset="0"/>
              <a:cs typeface="Arial" panose="020B0604020202020204" pitchFamily="34" charset="0"/>
            </a:endParaRPr>
          </a:p>
        </p:txBody>
      </p:sp>
      <p:sp>
        <p:nvSpPr>
          <p:cNvPr id="13" name="Text 9"/>
          <p:cNvSpPr/>
          <p:nvPr/>
        </p:nvSpPr>
        <p:spPr>
          <a:xfrm>
            <a:off x="10631343" y="2042756"/>
            <a:ext cx="3755351" cy="618173"/>
          </a:xfrm>
          <a:prstGeom prst="rect">
            <a:avLst/>
          </a:prstGeom>
          <a:noFill/>
          <a:ln/>
        </p:spPr>
        <p:txBody>
          <a:bodyPr wrap="square" rtlCol="0" anchor="t"/>
          <a:lstStyle/>
          <a:p>
            <a:pPr marL="0" indent="0">
              <a:lnSpc>
                <a:spcPts val="2435"/>
              </a:lnSpc>
              <a:buNone/>
            </a:pPr>
            <a:r>
              <a:rPr lang="en-US" sz="2000" b="1" dirty="0">
                <a:solidFill>
                  <a:srgbClr val="504C49"/>
                </a:solidFill>
                <a:latin typeface="Arial" panose="020B0604020202020204" pitchFamily="34" charset="0"/>
                <a:ea typeface="Platypi" pitchFamily="34" charset="-122"/>
                <a:cs typeface="Arial" panose="020B0604020202020204" pitchFamily="34" charset="0"/>
              </a:rPr>
              <a:t>Collaboration and Teamwork</a:t>
            </a:r>
            <a:endParaRPr lang="en-US" sz="2000" b="1" dirty="0">
              <a:latin typeface="Arial" panose="020B0604020202020204" pitchFamily="34" charset="0"/>
              <a:cs typeface="Arial" panose="020B0604020202020204" pitchFamily="34" charset="0"/>
            </a:endParaRPr>
          </a:p>
        </p:txBody>
      </p:sp>
      <p:sp>
        <p:nvSpPr>
          <p:cNvPr id="14" name="Text 10"/>
          <p:cNvSpPr/>
          <p:nvPr/>
        </p:nvSpPr>
        <p:spPr>
          <a:xfrm>
            <a:off x="10800278" y="2786896"/>
            <a:ext cx="3137773" cy="1582936"/>
          </a:xfrm>
          <a:prstGeom prst="rect">
            <a:avLst/>
          </a:prstGeom>
          <a:noFill/>
          <a:ln/>
        </p:spPr>
        <p:txBody>
          <a:bodyPr wrap="square" rtlCol="0" anchor="t"/>
          <a:lstStyle/>
          <a:p>
            <a:pPr marL="0" indent="0">
              <a:lnSpc>
                <a:spcPts val="2493"/>
              </a:lnSpc>
              <a:buNone/>
            </a:pPr>
            <a:r>
              <a:rPr lang="en-US" sz="2000" dirty="0">
                <a:solidFill>
                  <a:srgbClr val="504C49"/>
                </a:solidFill>
                <a:latin typeface="Arial" panose="020B0604020202020204" pitchFamily="34" charset="0"/>
                <a:ea typeface="Source Serif Pro" pitchFamily="34" charset="-122"/>
                <a:cs typeface="Arial" panose="020B0604020202020204" pitchFamily="34" charset="0"/>
              </a:rPr>
              <a:t>Emails facilitate communication and collaboration among team members, enabling them to share ideas, discuss projects, and coordinate efforts.</a:t>
            </a:r>
            <a:endParaRPr lang="en-US" sz="2000" dirty="0">
              <a:latin typeface="Arial" panose="020B0604020202020204" pitchFamily="34" charset="0"/>
              <a:cs typeface="Arial" panose="020B0604020202020204" pitchFamily="34" charset="0"/>
            </a:endParaRPr>
          </a:p>
        </p:txBody>
      </p:sp>
      <p:sp>
        <p:nvSpPr>
          <p:cNvPr id="15" name="Shape 11"/>
          <p:cNvSpPr/>
          <p:nvPr/>
        </p:nvSpPr>
        <p:spPr>
          <a:xfrm>
            <a:off x="6178868" y="5425321"/>
            <a:ext cx="445175" cy="445175"/>
          </a:xfrm>
          <a:prstGeom prst="roundRect">
            <a:avLst>
              <a:gd name="adj" fmla="val 6667"/>
            </a:avLst>
          </a:prstGeom>
          <a:solidFill>
            <a:srgbClr val="F9F7F7"/>
          </a:solidFill>
          <a:ln/>
        </p:spPr>
      </p:sp>
      <p:sp>
        <p:nvSpPr>
          <p:cNvPr id="16" name="Text 12"/>
          <p:cNvSpPr/>
          <p:nvPr/>
        </p:nvSpPr>
        <p:spPr>
          <a:xfrm>
            <a:off x="6308765" y="5435322"/>
            <a:ext cx="185261" cy="296823"/>
          </a:xfrm>
          <a:prstGeom prst="rect">
            <a:avLst/>
          </a:prstGeom>
          <a:noFill/>
          <a:ln/>
        </p:spPr>
        <p:txBody>
          <a:bodyPr wrap="none" rtlCol="0" anchor="t"/>
          <a:lstStyle/>
          <a:p>
            <a:pPr marL="0" indent="0" algn="ctr">
              <a:lnSpc>
                <a:spcPts val="2337"/>
              </a:lnSpc>
              <a:buNone/>
            </a:pPr>
            <a:r>
              <a:rPr lang="en-US" sz="2000" dirty="0">
                <a:solidFill>
                  <a:srgbClr val="504C49"/>
                </a:solidFill>
                <a:latin typeface="Arial" panose="020B0604020202020204" pitchFamily="34" charset="0"/>
                <a:ea typeface="Platypi" pitchFamily="34" charset="-122"/>
                <a:cs typeface="Arial" panose="020B0604020202020204" pitchFamily="34" charset="0"/>
              </a:rPr>
              <a:t>3</a:t>
            </a:r>
            <a:endParaRPr lang="en-US" sz="2000" dirty="0">
              <a:latin typeface="Arial" panose="020B0604020202020204" pitchFamily="34" charset="0"/>
              <a:cs typeface="Arial" panose="020B0604020202020204" pitchFamily="34" charset="0"/>
            </a:endParaRPr>
          </a:p>
        </p:txBody>
      </p:sp>
      <p:sp>
        <p:nvSpPr>
          <p:cNvPr id="17" name="Text 13"/>
          <p:cNvSpPr/>
          <p:nvPr/>
        </p:nvSpPr>
        <p:spPr>
          <a:xfrm>
            <a:off x="6695002" y="5447704"/>
            <a:ext cx="2720221" cy="309086"/>
          </a:xfrm>
          <a:prstGeom prst="rect">
            <a:avLst/>
          </a:prstGeom>
          <a:noFill/>
          <a:ln/>
        </p:spPr>
        <p:txBody>
          <a:bodyPr wrap="none" rtlCol="0" anchor="t"/>
          <a:lstStyle/>
          <a:p>
            <a:pPr marL="0" indent="0">
              <a:lnSpc>
                <a:spcPts val="2435"/>
              </a:lnSpc>
              <a:buNone/>
            </a:pPr>
            <a:r>
              <a:rPr lang="en-US" sz="2000" b="1" dirty="0">
                <a:solidFill>
                  <a:srgbClr val="504C49"/>
                </a:solidFill>
                <a:latin typeface="Arial" panose="020B0604020202020204" pitchFamily="34" charset="0"/>
                <a:ea typeface="Platypi" pitchFamily="34" charset="-122"/>
                <a:cs typeface="Arial" panose="020B0604020202020204" pitchFamily="34" charset="0"/>
              </a:rPr>
              <a:t>Building Relationships</a:t>
            </a:r>
            <a:endParaRPr lang="en-US" sz="2000" b="1" dirty="0">
              <a:latin typeface="Arial" panose="020B0604020202020204" pitchFamily="34" charset="0"/>
              <a:cs typeface="Arial" panose="020B0604020202020204" pitchFamily="34" charset="0"/>
            </a:endParaRPr>
          </a:p>
        </p:txBody>
      </p:sp>
      <p:sp>
        <p:nvSpPr>
          <p:cNvPr id="18" name="Text 14"/>
          <p:cNvSpPr/>
          <p:nvPr/>
        </p:nvSpPr>
        <p:spPr>
          <a:xfrm>
            <a:off x="6821805" y="6188988"/>
            <a:ext cx="3137773" cy="1850112"/>
          </a:xfrm>
          <a:prstGeom prst="rect">
            <a:avLst/>
          </a:prstGeom>
          <a:noFill/>
          <a:ln/>
        </p:spPr>
        <p:txBody>
          <a:bodyPr wrap="square" rtlCol="0" anchor="t"/>
          <a:lstStyle/>
          <a:p>
            <a:pPr marL="0" indent="0">
              <a:lnSpc>
                <a:spcPts val="2493"/>
              </a:lnSpc>
              <a:buNone/>
            </a:pPr>
            <a:r>
              <a:rPr lang="en-US" sz="2000" dirty="0">
                <a:solidFill>
                  <a:srgbClr val="504C49"/>
                </a:solidFill>
                <a:latin typeface="Arial" panose="020B0604020202020204" pitchFamily="34" charset="0"/>
                <a:ea typeface="Source Serif Pro" pitchFamily="34" charset="-122"/>
                <a:cs typeface="Arial" panose="020B0604020202020204" pitchFamily="34" charset="0"/>
              </a:rPr>
              <a:t>Emails provide a platform for establishing and nurturing professional relationships, fostering trust and understanding.</a:t>
            </a:r>
            <a:endParaRPr lang="en-US" sz="2000" dirty="0">
              <a:latin typeface="Arial" panose="020B0604020202020204" pitchFamily="34" charset="0"/>
              <a:cs typeface="Arial" panose="020B0604020202020204" pitchFamily="34" charset="0"/>
            </a:endParaRPr>
          </a:p>
        </p:txBody>
      </p:sp>
      <p:sp>
        <p:nvSpPr>
          <p:cNvPr id="19" name="Shape 15"/>
          <p:cNvSpPr/>
          <p:nvPr/>
        </p:nvSpPr>
        <p:spPr>
          <a:xfrm>
            <a:off x="10157341" y="5361146"/>
            <a:ext cx="445175" cy="445175"/>
          </a:xfrm>
          <a:prstGeom prst="roundRect">
            <a:avLst>
              <a:gd name="adj" fmla="val 6667"/>
            </a:avLst>
          </a:prstGeom>
          <a:solidFill>
            <a:srgbClr val="F9F7F7"/>
          </a:solidFill>
          <a:ln/>
        </p:spPr>
      </p:sp>
      <p:sp>
        <p:nvSpPr>
          <p:cNvPr id="20" name="Text 16"/>
          <p:cNvSpPr/>
          <p:nvPr/>
        </p:nvSpPr>
        <p:spPr>
          <a:xfrm>
            <a:off x="10281047" y="5435322"/>
            <a:ext cx="197644" cy="296823"/>
          </a:xfrm>
          <a:prstGeom prst="rect">
            <a:avLst/>
          </a:prstGeom>
          <a:noFill/>
          <a:ln/>
        </p:spPr>
        <p:txBody>
          <a:bodyPr wrap="none" rtlCol="0" anchor="t"/>
          <a:lstStyle/>
          <a:p>
            <a:pPr marL="0" indent="0" algn="ctr">
              <a:lnSpc>
                <a:spcPts val="2337"/>
              </a:lnSpc>
              <a:buNone/>
            </a:pPr>
            <a:r>
              <a:rPr lang="en-US" sz="2000" dirty="0">
                <a:solidFill>
                  <a:srgbClr val="504C49"/>
                </a:solidFill>
                <a:latin typeface="Arial" panose="020B0604020202020204" pitchFamily="34" charset="0"/>
                <a:ea typeface="Platypi" pitchFamily="34" charset="-122"/>
                <a:cs typeface="Arial" panose="020B0604020202020204" pitchFamily="34" charset="0"/>
              </a:rPr>
              <a:t>4</a:t>
            </a:r>
            <a:endParaRPr lang="en-US" sz="2000" dirty="0">
              <a:latin typeface="Arial" panose="020B0604020202020204" pitchFamily="34" charset="0"/>
              <a:cs typeface="Arial" panose="020B0604020202020204" pitchFamily="34" charset="0"/>
            </a:endParaRPr>
          </a:p>
        </p:txBody>
      </p:sp>
      <p:sp>
        <p:nvSpPr>
          <p:cNvPr id="21" name="Text 17"/>
          <p:cNvSpPr/>
          <p:nvPr/>
        </p:nvSpPr>
        <p:spPr>
          <a:xfrm>
            <a:off x="10800278" y="5274646"/>
            <a:ext cx="3137773" cy="618173"/>
          </a:xfrm>
          <a:prstGeom prst="rect">
            <a:avLst/>
          </a:prstGeom>
          <a:noFill/>
          <a:ln/>
        </p:spPr>
        <p:txBody>
          <a:bodyPr wrap="square" rtlCol="0" anchor="t"/>
          <a:lstStyle/>
          <a:p>
            <a:pPr marL="0" indent="0">
              <a:lnSpc>
                <a:spcPts val="2435"/>
              </a:lnSpc>
              <a:buNone/>
            </a:pPr>
            <a:r>
              <a:rPr lang="en-US" sz="2000" b="1" dirty="0">
                <a:solidFill>
                  <a:srgbClr val="504C49"/>
                </a:solidFill>
                <a:latin typeface="Arial" panose="020B0604020202020204" pitchFamily="34" charset="0"/>
                <a:ea typeface="Platypi" pitchFamily="34" charset="-122"/>
                <a:cs typeface="Arial" panose="020B0604020202020204" pitchFamily="34" charset="0"/>
              </a:rPr>
              <a:t>Requesting and Providing Support</a:t>
            </a:r>
            <a:endParaRPr lang="en-US" sz="2000" b="1" dirty="0">
              <a:latin typeface="Arial" panose="020B0604020202020204" pitchFamily="34" charset="0"/>
              <a:cs typeface="Arial" panose="020B0604020202020204" pitchFamily="34" charset="0"/>
            </a:endParaRPr>
          </a:p>
        </p:txBody>
      </p:sp>
      <p:sp>
        <p:nvSpPr>
          <p:cNvPr id="22" name="Text 18"/>
          <p:cNvSpPr/>
          <p:nvPr/>
        </p:nvSpPr>
        <p:spPr>
          <a:xfrm>
            <a:off x="10800278" y="6317099"/>
            <a:ext cx="3137773" cy="1731526"/>
          </a:xfrm>
          <a:prstGeom prst="rect">
            <a:avLst/>
          </a:prstGeom>
          <a:noFill/>
          <a:ln/>
        </p:spPr>
        <p:txBody>
          <a:bodyPr wrap="square" rtlCol="0" anchor="t"/>
          <a:lstStyle/>
          <a:p>
            <a:pPr marL="0" indent="0">
              <a:lnSpc>
                <a:spcPts val="2493"/>
              </a:lnSpc>
              <a:buNone/>
            </a:pPr>
            <a:r>
              <a:rPr lang="en-US" sz="2000" dirty="0">
                <a:solidFill>
                  <a:srgbClr val="504C49"/>
                </a:solidFill>
                <a:latin typeface="Arial" panose="020B0604020202020204" pitchFamily="34" charset="0"/>
                <a:ea typeface="Source Serif Pro" pitchFamily="34" charset="-122"/>
                <a:cs typeface="Arial" panose="020B0604020202020204" pitchFamily="34" charset="0"/>
              </a:rPr>
              <a:t>Emails offer a convenient way to seek assistance, inquire about specific issues, and offer support to others.</a:t>
            </a: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8FAB1888-9E3B-269D-4CAE-353DE1E97CA6}"/>
              </a:ext>
            </a:extLst>
          </p:cNvPr>
          <p:cNvPicPr>
            <a:picLocks noChangeAspect="1"/>
          </p:cNvPicPr>
          <p:nvPr/>
        </p:nvPicPr>
        <p:blipFill>
          <a:blip r:embed="rId3"/>
          <a:stretch>
            <a:fillRect/>
          </a:stretch>
        </p:blipFill>
        <p:spPr>
          <a:xfrm>
            <a:off x="0" y="0"/>
            <a:ext cx="14630400" cy="8229600"/>
          </a:xfrm>
          <a:prstGeom prst="rect">
            <a:avLst/>
          </a:prstGeom>
        </p:spPr>
      </p:pic>
      <p:sp>
        <p:nvSpPr>
          <p:cNvPr id="13" name="Text 2">
            <a:extLst>
              <a:ext uri="{FF2B5EF4-FFF2-40B4-BE49-F238E27FC236}">
                <a16:creationId xmlns:a16="http://schemas.microsoft.com/office/drawing/2014/main" id="{D771BFE1-E3E3-2E6D-7849-B334B3173FDF}"/>
              </a:ext>
            </a:extLst>
          </p:cNvPr>
          <p:cNvSpPr/>
          <p:nvPr/>
        </p:nvSpPr>
        <p:spPr>
          <a:xfrm>
            <a:off x="793790" y="1654016"/>
            <a:ext cx="11141631" cy="708779"/>
          </a:xfrm>
          <a:prstGeom prst="rect">
            <a:avLst/>
          </a:prstGeom>
          <a:noFill/>
          <a:ln/>
        </p:spPr>
        <p:txBody>
          <a:bodyPr wrap="none" rtlCol="0" anchor="t"/>
          <a:lstStyle/>
          <a:p>
            <a:pPr marL="0" indent="0">
              <a:lnSpc>
                <a:spcPts val="5581"/>
              </a:lnSpc>
              <a:buNone/>
            </a:pPr>
            <a:r>
              <a:rPr lang="en-US" sz="4465" dirty="0">
                <a:solidFill>
                  <a:srgbClr val="201B18"/>
                </a:solidFill>
                <a:latin typeface="Platypi" pitchFamily="34" charset="0"/>
                <a:ea typeface="Platypi" pitchFamily="34" charset="-122"/>
                <a:cs typeface="Platypi" pitchFamily="34" charset="-120"/>
              </a:rPr>
              <a:t>Important components of an Effective Email Writing</a:t>
            </a:r>
            <a:endParaRPr lang="en-US" sz="4465" dirty="0"/>
          </a:p>
        </p:txBody>
      </p:sp>
      <p:sp>
        <p:nvSpPr>
          <p:cNvPr id="15" name="TextBox 14">
            <a:extLst>
              <a:ext uri="{FF2B5EF4-FFF2-40B4-BE49-F238E27FC236}">
                <a16:creationId xmlns:a16="http://schemas.microsoft.com/office/drawing/2014/main" id="{DAD8DA40-99BF-1C1E-78D0-4109069F7F02}"/>
              </a:ext>
            </a:extLst>
          </p:cNvPr>
          <p:cNvSpPr txBox="1"/>
          <p:nvPr/>
        </p:nvSpPr>
        <p:spPr>
          <a:xfrm>
            <a:off x="1123951" y="3237637"/>
            <a:ext cx="11753850" cy="2677656"/>
          </a:xfrm>
          <a:prstGeom prst="rect">
            <a:avLst/>
          </a:prstGeom>
          <a:noFill/>
        </p:spPr>
        <p:txBody>
          <a:bodyPr wrap="square">
            <a:spAutoFit/>
          </a:bodyPr>
          <a:lstStyle/>
          <a:p>
            <a:r>
              <a:rPr lang="en-US" sz="2800" dirty="0">
                <a:effectLst/>
                <a:latin typeface="Arial" panose="020B0604020202020204" pitchFamily="34" charset="0"/>
                <a:ea typeface="Times New Roman" panose="02020603050405020304" pitchFamily="18" charset="0"/>
                <a:cs typeface="Arial" panose="020B0604020202020204" pitchFamily="34" charset="0"/>
              </a:rPr>
              <a:t>Copying individuals on an email is a good way to send your message to the main recipient while also sending someone else a copy at the same time.</a:t>
            </a:r>
            <a:r>
              <a:rPr lang="en-US" sz="2800" spc="-10" dirty="0">
                <a:effectLst/>
                <a:latin typeface="Arial" panose="020B0604020202020204" pitchFamily="34" charset="0"/>
                <a:ea typeface="Times New Roman" panose="02020603050405020304" pitchFamily="18" charset="0"/>
                <a:cs typeface="Arial" panose="020B0604020202020204" pitchFamily="34" charset="0"/>
              </a:rPr>
              <a:t> </a:t>
            </a:r>
            <a:r>
              <a:rPr lang="en-US" sz="2800" dirty="0">
                <a:effectLst/>
                <a:latin typeface="Arial" panose="020B0604020202020204" pitchFamily="34" charset="0"/>
                <a:ea typeface="Times New Roman" panose="02020603050405020304" pitchFamily="18" charset="0"/>
                <a:cs typeface="Arial" panose="020B0604020202020204" pitchFamily="34" charset="0"/>
              </a:rPr>
              <a:t>This can be useful if you want to convey the same exact message to more than one person. In professional settings, copying someone else on an email can help get things done, especially if the person receiving the copy is in a supervisory role</a:t>
            </a:r>
            <a:r>
              <a:rPr lang="en-US" sz="2800" dirty="0">
                <a:effectLst/>
                <a:latin typeface="Platypi"/>
                <a:ea typeface="Times New Roman" panose="02020603050405020304" pitchFamily="18" charset="0"/>
              </a:rPr>
              <a:t>. </a:t>
            </a:r>
            <a:endParaRPr lang="en-IN" sz="2800" dirty="0">
              <a:latin typeface="Platyp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31148"/>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44000" y="0"/>
            <a:ext cx="5486400" cy="8231148"/>
          </a:xfrm>
          <a:prstGeom prst="rect">
            <a:avLst/>
          </a:prstGeom>
        </p:spPr>
      </p:pic>
      <p:pic>
        <p:nvPicPr>
          <p:cNvPr id="5" name="Image 1" descr="preencoded.png"/>
          <p:cNvPicPr>
            <a:picLocks noChangeAspect="1"/>
          </p:cNvPicPr>
          <p:nvPr/>
        </p:nvPicPr>
        <p:blipFill>
          <a:blip r:embed="rId4"/>
          <a:stretch>
            <a:fillRect/>
          </a:stretch>
        </p:blipFill>
        <p:spPr>
          <a:xfrm>
            <a:off x="9419511" y="2330648"/>
            <a:ext cx="4935260" cy="3569851"/>
          </a:xfrm>
          <a:prstGeom prst="rect">
            <a:avLst/>
          </a:prstGeom>
        </p:spPr>
      </p:pic>
      <p:sp>
        <p:nvSpPr>
          <p:cNvPr id="6" name="Text 2"/>
          <p:cNvSpPr/>
          <p:nvPr/>
        </p:nvSpPr>
        <p:spPr>
          <a:xfrm>
            <a:off x="771644" y="606266"/>
            <a:ext cx="7600712" cy="1378029"/>
          </a:xfrm>
          <a:prstGeom prst="rect">
            <a:avLst/>
          </a:prstGeom>
          <a:noFill/>
          <a:ln/>
        </p:spPr>
        <p:txBody>
          <a:bodyPr wrap="square" rtlCol="0" anchor="t"/>
          <a:lstStyle/>
          <a:p>
            <a:pPr marL="0" indent="0">
              <a:lnSpc>
                <a:spcPts val="5426"/>
              </a:lnSpc>
              <a:buNone/>
            </a:pPr>
            <a:r>
              <a:rPr lang="en-US" sz="2400" dirty="0">
                <a:solidFill>
                  <a:srgbClr val="201B18"/>
                </a:solidFill>
                <a:latin typeface="Arial" panose="020B0604020202020204" pitchFamily="34" charset="0"/>
                <a:ea typeface="Platypi" pitchFamily="34" charset="-122"/>
                <a:cs typeface="Arial" panose="020B0604020202020204" pitchFamily="34" charset="0"/>
              </a:rPr>
              <a:t>Crafting Clear and Concise Email Messages</a:t>
            </a:r>
            <a:endParaRPr lang="en-US" sz="2400" dirty="0">
              <a:latin typeface="Arial" panose="020B0604020202020204" pitchFamily="34" charset="0"/>
              <a:cs typeface="Arial" panose="020B0604020202020204" pitchFamily="34" charset="0"/>
            </a:endParaRPr>
          </a:p>
        </p:txBody>
      </p:sp>
      <p:sp>
        <p:nvSpPr>
          <p:cNvPr id="7" name="Shape 3"/>
          <p:cNvSpPr/>
          <p:nvPr/>
        </p:nvSpPr>
        <p:spPr>
          <a:xfrm>
            <a:off x="1087041" y="2314932"/>
            <a:ext cx="30480" cy="5309949"/>
          </a:xfrm>
          <a:prstGeom prst="roundRect">
            <a:avLst>
              <a:gd name="adj" fmla="val 108513"/>
            </a:avLst>
          </a:prstGeom>
          <a:solidFill>
            <a:srgbClr val="D8D4D4"/>
          </a:solidFill>
          <a:ln/>
        </p:spPr>
      </p:sp>
      <p:sp>
        <p:nvSpPr>
          <p:cNvPr id="8" name="Shape 4"/>
          <p:cNvSpPr/>
          <p:nvPr/>
        </p:nvSpPr>
        <p:spPr>
          <a:xfrm>
            <a:off x="1319808" y="2795707"/>
            <a:ext cx="771644" cy="30480"/>
          </a:xfrm>
          <a:prstGeom prst="roundRect">
            <a:avLst>
              <a:gd name="adj" fmla="val 108513"/>
            </a:avLst>
          </a:prstGeom>
          <a:solidFill>
            <a:srgbClr val="D8D4D4"/>
          </a:solidFill>
          <a:ln/>
        </p:spPr>
      </p:sp>
      <p:sp>
        <p:nvSpPr>
          <p:cNvPr id="9" name="Shape 5"/>
          <p:cNvSpPr/>
          <p:nvPr/>
        </p:nvSpPr>
        <p:spPr>
          <a:xfrm>
            <a:off x="854273" y="2562939"/>
            <a:ext cx="496014" cy="496014"/>
          </a:xfrm>
          <a:prstGeom prst="roundRect">
            <a:avLst>
              <a:gd name="adj" fmla="val 6668"/>
            </a:avLst>
          </a:prstGeom>
          <a:solidFill>
            <a:srgbClr val="F9F7F7"/>
          </a:solidFill>
          <a:ln/>
        </p:spPr>
      </p:sp>
      <p:sp>
        <p:nvSpPr>
          <p:cNvPr id="10" name="Text 6"/>
          <p:cNvSpPr/>
          <p:nvPr/>
        </p:nvSpPr>
        <p:spPr>
          <a:xfrm>
            <a:off x="1027986" y="2645569"/>
            <a:ext cx="148471" cy="330756"/>
          </a:xfrm>
          <a:prstGeom prst="rect">
            <a:avLst/>
          </a:prstGeom>
          <a:noFill/>
          <a:ln/>
        </p:spPr>
        <p:txBody>
          <a:bodyPr wrap="none" rtlCol="0" anchor="t"/>
          <a:lstStyle/>
          <a:p>
            <a:pPr marL="0" indent="0" algn="ctr">
              <a:lnSpc>
                <a:spcPts val="2604"/>
              </a:lnSpc>
              <a:buNone/>
            </a:pPr>
            <a:r>
              <a:rPr lang="en-US" sz="2400" dirty="0">
                <a:solidFill>
                  <a:srgbClr val="504C49"/>
                </a:solidFill>
                <a:latin typeface="Arial" panose="020B0604020202020204" pitchFamily="34" charset="0"/>
                <a:ea typeface="Platypi" pitchFamily="34" charset="-122"/>
                <a:cs typeface="Arial" panose="020B0604020202020204" pitchFamily="34" charset="0"/>
              </a:rPr>
              <a:t>1</a:t>
            </a:r>
            <a:endParaRPr lang="en-US" sz="2400" dirty="0">
              <a:latin typeface="Arial" panose="020B0604020202020204" pitchFamily="34" charset="0"/>
              <a:cs typeface="Arial" panose="020B0604020202020204" pitchFamily="34" charset="0"/>
            </a:endParaRPr>
          </a:p>
        </p:txBody>
      </p:sp>
      <p:sp>
        <p:nvSpPr>
          <p:cNvPr id="11" name="Text 7"/>
          <p:cNvSpPr/>
          <p:nvPr/>
        </p:nvSpPr>
        <p:spPr>
          <a:xfrm>
            <a:off x="2314932" y="2535317"/>
            <a:ext cx="3081099" cy="344448"/>
          </a:xfrm>
          <a:prstGeom prst="rect">
            <a:avLst/>
          </a:prstGeom>
          <a:noFill/>
          <a:ln/>
        </p:spPr>
        <p:txBody>
          <a:bodyPr wrap="none" rtlCol="0" anchor="t"/>
          <a:lstStyle/>
          <a:p>
            <a:pPr marL="0" indent="0" algn="l">
              <a:lnSpc>
                <a:spcPts val="2713"/>
              </a:lnSpc>
              <a:buNone/>
            </a:pPr>
            <a:r>
              <a:rPr lang="en-US" sz="2400" b="1" dirty="0">
                <a:solidFill>
                  <a:srgbClr val="504C49"/>
                </a:solidFill>
                <a:latin typeface="Arial" panose="020B0604020202020204" pitchFamily="34" charset="0"/>
                <a:ea typeface="Platypi" pitchFamily="34" charset="-122"/>
                <a:cs typeface="Arial" panose="020B0604020202020204" pitchFamily="34" charset="0"/>
              </a:rPr>
              <a:t>Subject lines</a:t>
            </a:r>
            <a:endParaRPr lang="en-US" sz="2400" b="1" dirty="0">
              <a:latin typeface="Arial" panose="020B0604020202020204" pitchFamily="34" charset="0"/>
              <a:cs typeface="Arial" panose="020B0604020202020204" pitchFamily="34" charset="0"/>
            </a:endParaRPr>
          </a:p>
        </p:txBody>
      </p:sp>
      <p:sp>
        <p:nvSpPr>
          <p:cNvPr id="12" name="Text 8"/>
          <p:cNvSpPr/>
          <p:nvPr/>
        </p:nvSpPr>
        <p:spPr>
          <a:xfrm>
            <a:off x="2314931" y="3012043"/>
            <a:ext cx="6553439" cy="705564"/>
          </a:xfrm>
          <a:prstGeom prst="rect">
            <a:avLst/>
          </a:prstGeom>
          <a:noFill/>
          <a:ln/>
        </p:spPr>
        <p:txBody>
          <a:bodyPr wrap="square" rtlCol="0" anchor="t"/>
          <a:lstStyle/>
          <a:p>
            <a:pPr>
              <a:lnSpc>
                <a:spcPts val="2778"/>
              </a:lnSpc>
            </a:pPr>
            <a:r>
              <a:rPr lang="en-US" sz="2000" dirty="0">
                <a:effectLst/>
                <a:latin typeface="Arial" panose="020B0604020202020204" pitchFamily="34" charset="0"/>
                <a:ea typeface="Times New Roman" panose="02020603050405020304" pitchFamily="18" charset="0"/>
                <a:cs typeface="Arial" panose="020B0604020202020204" pitchFamily="34" charset="0"/>
              </a:rPr>
              <a:t>Email</a:t>
            </a:r>
            <a:r>
              <a:rPr lang="en-US" sz="2000" spc="-25"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a:effectLst/>
                <a:latin typeface="Arial" panose="020B0604020202020204" pitchFamily="34" charset="0"/>
                <a:ea typeface="Times New Roman" panose="02020603050405020304" pitchFamily="18" charset="0"/>
                <a:cs typeface="Arial" panose="020B0604020202020204" pitchFamily="34" charset="0"/>
              </a:rPr>
              <a:t>subject</a:t>
            </a:r>
            <a:r>
              <a:rPr lang="en-US" sz="2000" spc="-15"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a:effectLst/>
                <a:latin typeface="Arial" panose="020B0604020202020204" pitchFamily="34" charset="0"/>
                <a:ea typeface="Times New Roman" panose="02020603050405020304" pitchFamily="18" charset="0"/>
                <a:cs typeface="Arial" panose="020B0604020202020204" pitchFamily="34" charset="0"/>
              </a:rPr>
              <a:t>lines</a:t>
            </a:r>
            <a:r>
              <a:rPr lang="en-US" sz="2000" spc="-15"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a:effectLst/>
                <a:latin typeface="Arial" panose="020B0604020202020204" pitchFamily="34" charset="0"/>
                <a:ea typeface="Times New Roman" panose="02020603050405020304" pitchFamily="18" charset="0"/>
                <a:cs typeface="Arial" panose="020B0604020202020204" pitchFamily="34" charset="0"/>
              </a:rPr>
              <a:t>are like</a:t>
            </a:r>
            <a:r>
              <a:rPr lang="en-US" sz="2000" spc="-2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a:effectLst/>
                <a:latin typeface="Arial" panose="020B0604020202020204" pitchFamily="34" charset="0"/>
                <a:ea typeface="Times New Roman" panose="02020603050405020304" pitchFamily="18" charset="0"/>
                <a:cs typeface="Arial" panose="020B0604020202020204" pitchFamily="34" charset="0"/>
              </a:rPr>
              <a:t>newspaper</a:t>
            </a:r>
            <a:r>
              <a:rPr lang="en-US" sz="2000" spc="-1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a:effectLst/>
                <a:latin typeface="Arial" panose="020B0604020202020204" pitchFamily="34" charset="0"/>
                <a:ea typeface="Times New Roman" panose="02020603050405020304" pitchFamily="18" charset="0"/>
                <a:cs typeface="Arial" panose="020B0604020202020204" pitchFamily="34" charset="0"/>
              </a:rPr>
              <a:t>headlines.</a:t>
            </a:r>
            <a:r>
              <a:rPr lang="en-US" sz="2000" spc="-5"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a:effectLst/>
                <a:latin typeface="Arial" panose="020B0604020202020204" pitchFamily="34" charset="0"/>
                <a:ea typeface="Times New Roman" panose="02020603050405020304" pitchFamily="18" charset="0"/>
                <a:cs typeface="Arial" panose="020B0604020202020204" pitchFamily="34" charset="0"/>
              </a:rPr>
              <a:t>They</a:t>
            </a:r>
            <a:r>
              <a:rPr lang="en-US" sz="2000" spc="-15"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a:effectLst/>
                <a:latin typeface="Arial" panose="020B0604020202020204" pitchFamily="34" charset="0"/>
                <a:ea typeface="Times New Roman" panose="02020603050405020304" pitchFamily="18" charset="0"/>
                <a:cs typeface="Arial" panose="020B0604020202020204" pitchFamily="34" charset="0"/>
              </a:rPr>
              <a:t>should</a:t>
            </a:r>
            <a:r>
              <a:rPr lang="en-US" sz="2000" spc="-15"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a:effectLst/>
                <a:latin typeface="Arial" panose="020B0604020202020204" pitchFamily="34" charset="0"/>
                <a:ea typeface="Times New Roman" panose="02020603050405020304" pitchFamily="18" charset="0"/>
                <a:cs typeface="Arial" panose="020B0604020202020204" pitchFamily="34" charset="0"/>
              </a:rPr>
              <a:t>convey</a:t>
            </a:r>
            <a:r>
              <a:rPr lang="en-US" sz="2000" spc="-15"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a:effectLst/>
                <a:latin typeface="Arial" panose="020B0604020202020204" pitchFamily="34" charset="0"/>
                <a:ea typeface="Times New Roman" panose="02020603050405020304" pitchFamily="18" charset="0"/>
                <a:cs typeface="Arial" panose="020B0604020202020204" pitchFamily="34" charset="0"/>
              </a:rPr>
              <a:t>the</a:t>
            </a:r>
            <a:r>
              <a:rPr lang="en-US" sz="2000" spc="-1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a:effectLst/>
                <a:latin typeface="Arial" panose="020B0604020202020204" pitchFamily="34" charset="0"/>
                <a:ea typeface="Times New Roman" panose="02020603050405020304" pitchFamily="18" charset="0"/>
                <a:cs typeface="Arial" panose="020B0604020202020204" pitchFamily="34" charset="0"/>
              </a:rPr>
              <a:t>main</a:t>
            </a:r>
            <a:r>
              <a:rPr lang="en-US" sz="2000" spc="-3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a:effectLst/>
                <a:latin typeface="Arial" panose="020B0604020202020204" pitchFamily="34" charset="0"/>
                <a:ea typeface="Times New Roman" panose="02020603050405020304" pitchFamily="18" charset="0"/>
                <a:cs typeface="Arial" panose="020B0604020202020204" pitchFamily="34" charset="0"/>
              </a:rPr>
              <a:t>point</a:t>
            </a:r>
            <a:r>
              <a:rPr lang="en-US" sz="2000" spc="-15"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a:effectLst/>
                <a:latin typeface="Arial" panose="020B0604020202020204" pitchFamily="34" charset="0"/>
                <a:ea typeface="Times New Roman" panose="02020603050405020304" pitchFamily="18" charset="0"/>
                <a:cs typeface="Arial" panose="020B0604020202020204" pitchFamily="34" charset="0"/>
              </a:rPr>
              <a:t>of</a:t>
            </a:r>
            <a:r>
              <a:rPr lang="en-US" sz="2000" spc="-1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a:effectLst/>
                <a:latin typeface="Arial" panose="020B0604020202020204" pitchFamily="34" charset="0"/>
                <a:ea typeface="Times New Roman" panose="02020603050405020304" pitchFamily="18" charset="0"/>
                <a:cs typeface="Arial" panose="020B0604020202020204" pitchFamily="34" charset="0"/>
              </a:rPr>
              <a:t>your</a:t>
            </a:r>
            <a:r>
              <a:rPr lang="en-US" sz="2000" spc="-1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a:effectLst/>
                <a:latin typeface="Arial" panose="020B0604020202020204" pitchFamily="34" charset="0"/>
                <a:ea typeface="Times New Roman" panose="02020603050405020304" pitchFamily="18" charset="0"/>
                <a:cs typeface="Arial" panose="020B0604020202020204" pitchFamily="34" charset="0"/>
              </a:rPr>
              <a:t>message</a:t>
            </a:r>
            <a:r>
              <a:rPr lang="en-US" sz="2000" spc="-1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a:effectLst/>
                <a:latin typeface="Arial" panose="020B0604020202020204" pitchFamily="34" charset="0"/>
                <a:ea typeface="Times New Roman" panose="02020603050405020304" pitchFamily="18" charset="0"/>
                <a:cs typeface="Arial" panose="020B0604020202020204" pitchFamily="34" charset="0"/>
              </a:rPr>
              <a:t>or</a:t>
            </a:r>
            <a:r>
              <a:rPr lang="en-US" sz="2000" spc="-20" dirty="0">
                <a:effectLst/>
                <a:latin typeface="Arial" panose="020B0604020202020204" pitchFamily="34" charset="0"/>
                <a:ea typeface="Times New Roman" panose="02020603050405020304" pitchFamily="18" charset="0"/>
                <a:cs typeface="Arial" panose="020B0604020202020204" pitchFamily="34" charset="0"/>
              </a:rPr>
              <a:t> </a:t>
            </a:r>
            <a:r>
              <a:rPr lang="en-US" sz="2000" dirty="0">
                <a:effectLst/>
                <a:latin typeface="Arial" panose="020B0604020202020204" pitchFamily="34" charset="0"/>
                <a:ea typeface="Times New Roman" panose="02020603050405020304" pitchFamily="18" charset="0"/>
                <a:cs typeface="Arial" panose="020B0604020202020204" pitchFamily="34" charset="0"/>
              </a:rPr>
              <a:t>the idea that you want the reader to take away. Therefore, be as specific as possible.</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p>
            <a:pPr marL="0" indent="0" algn="l">
              <a:lnSpc>
                <a:spcPts val="2778"/>
              </a:lnSpc>
              <a:buNone/>
            </a:pPr>
            <a:endParaRPr lang="en-US" sz="2400" dirty="0">
              <a:latin typeface="Arial" panose="020B0604020202020204" pitchFamily="34" charset="0"/>
              <a:cs typeface="Arial" panose="020B0604020202020204" pitchFamily="34" charset="0"/>
            </a:endParaRPr>
          </a:p>
        </p:txBody>
      </p:sp>
      <p:sp>
        <p:nvSpPr>
          <p:cNvPr id="13" name="Shape 9"/>
          <p:cNvSpPr/>
          <p:nvPr/>
        </p:nvSpPr>
        <p:spPr>
          <a:xfrm>
            <a:off x="1319808" y="4639151"/>
            <a:ext cx="771644" cy="30480"/>
          </a:xfrm>
          <a:prstGeom prst="roundRect">
            <a:avLst>
              <a:gd name="adj" fmla="val 108513"/>
            </a:avLst>
          </a:prstGeom>
          <a:solidFill>
            <a:srgbClr val="D8D4D4"/>
          </a:solidFill>
          <a:ln/>
        </p:spPr>
      </p:sp>
      <p:sp>
        <p:nvSpPr>
          <p:cNvPr id="14" name="Shape 10"/>
          <p:cNvSpPr/>
          <p:nvPr/>
        </p:nvSpPr>
        <p:spPr>
          <a:xfrm>
            <a:off x="854273" y="4406384"/>
            <a:ext cx="496014" cy="496014"/>
          </a:xfrm>
          <a:prstGeom prst="roundRect">
            <a:avLst>
              <a:gd name="adj" fmla="val 6668"/>
            </a:avLst>
          </a:prstGeom>
          <a:solidFill>
            <a:srgbClr val="F9F7F7"/>
          </a:solidFill>
          <a:ln/>
        </p:spPr>
      </p:sp>
      <p:sp>
        <p:nvSpPr>
          <p:cNvPr id="15" name="Text 11"/>
          <p:cNvSpPr/>
          <p:nvPr/>
        </p:nvSpPr>
        <p:spPr>
          <a:xfrm>
            <a:off x="995482" y="4489013"/>
            <a:ext cx="213598" cy="330756"/>
          </a:xfrm>
          <a:prstGeom prst="rect">
            <a:avLst/>
          </a:prstGeom>
          <a:noFill/>
          <a:ln/>
        </p:spPr>
        <p:txBody>
          <a:bodyPr wrap="none" rtlCol="0" anchor="t"/>
          <a:lstStyle/>
          <a:p>
            <a:pPr marL="0" indent="0" algn="ctr">
              <a:lnSpc>
                <a:spcPts val="2604"/>
              </a:lnSpc>
              <a:buNone/>
            </a:pPr>
            <a:r>
              <a:rPr lang="en-US" sz="2400" dirty="0">
                <a:solidFill>
                  <a:srgbClr val="504C49"/>
                </a:solidFill>
                <a:latin typeface="Arial" panose="020B0604020202020204" pitchFamily="34" charset="0"/>
                <a:ea typeface="Platypi" pitchFamily="34" charset="-122"/>
                <a:cs typeface="Arial" panose="020B0604020202020204" pitchFamily="34" charset="0"/>
              </a:rPr>
              <a:t>2</a:t>
            </a:r>
            <a:endParaRPr lang="en-US" sz="2400" dirty="0">
              <a:latin typeface="Arial" panose="020B0604020202020204" pitchFamily="34" charset="0"/>
              <a:cs typeface="Arial" panose="020B0604020202020204" pitchFamily="34" charset="0"/>
            </a:endParaRPr>
          </a:p>
        </p:txBody>
      </p:sp>
      <p:sp>
        <p:nvSpPr>
          <p:cNvPr id="16" name="Text 12"/>
          <p:cNvSpPr/>
          <p:nvPr/>
        </p:nvSpPr>
        <p:spPr>
          <a:xfrm>
            <a:off x="2287666" y="4543367"/>
            <a:ext cx="3303984" cy="344448"/>
          </a:xfrm>
          <a:prstGeom prst="rect">
            <a:avLst/>
          </a:prstGeom>
          <a:noFill/>
          <a:ln/>
        </p:spPr>
        <p:txBody>
          <a:bodyPr wrap="none" rtlCol="0" anchor="t"/>
          <a:lstStyle/>
          <a:p>
            <a:pPr>
              <a:lnSpc>
                <a:spcPts val="2713"/>
              </a:lnSpc>
            </a:pPr>
            <a:r>
              <a:rPr lang="en-US" sz="2400" b="1" dirty="0">
                <a:effectLst/>
                <a:latin typeface="Arial" panose="020B0604020202020204" pitchFamily="34" charset="0"/>
                <a:ea typeface="Times New Roman" panose="02020603050405020304" pitchFamily="18" charset="0"/>
                <a:cs typeface="Arial" panose="020B0604020202020204" pitchFamily="34" charset="0"/>
              </a:rPr>
              <a:t>Salutation</a:t>
            </a:r>
            <a:r>
              <a:rPr lang="en-US" sz="2400" b="1" spc="-35" dirty="0">
                <a:effectLst/>
                <a:latin typeface="Arial" panose="020B0604020202020204" pitchFamily="34" charset="0"/>
                <a:ea typeface="Times New Roman" panose="02020603050405020304" pitchFamily="18" charset="0"/>
                <a:cs typeface="Arial" panose="020B0604020202020204" pitchFamily="34" charset="0"/>
              </a:rPr>
              <a:t> </a:t>
            </a:r>
            <a:endParaRPr lang="en-IN" sz="2400" b="1" dirty="0">
              <a:effectLst/>
              <a:latin typeface="Arial" panose="020B0604020202020204" pitchFamily="34" charset="0"/>
              <a:ea typeface="Times New Roman" panose="02020603050405020304" pitchFamily="18" charset="0"/>
              <a:cs typeface="Arial" panose="020B0604020202020204" pitchFamily="34" charset="0"/>
            </a:endParaRPr>
          </a:p>
          <a:p>
            <a:pPr marL="0" indent="0" algn="l">
              <a:lnSpc>
                <a:spcPts val="2713"/>
              </a:lnSpc>
              <a:buNone/>
            </a:pPr>
            <a:endParaRPr lang="en-US" sz="2400" dirty="0">
              <a:latin typeface="Arial" panose="020B0604020202020204" pitchFamily="34" charset="0"/>
              <a:cs typeface="Arial" panose="020B0604020202020204" pitchFamily="34" charset="0"/>
            </a:endParaRPr>
          </a:p>
        </p:txBody>
      </p:sp>
      <p:sp>
        <p:nvSpPr>
          <p:cNvPr id="17" name="Text 13"/>
          <p:cNvSpPr/>
          <p:nvPr/>
        </p:nvSpPr>
        <p:spPr>
          <a:xfrm>
            <a:off x="2314932" y="4997411"/>
            <a:ext cx="6171843" cy="1005603"/>
          </a:xfrm>
          <a:prstGeom prst="rect">
            <a:avLst/>
          </a:prstGeom>
          <a:noFill/>
          <a:ln/>
        </p:spPr>
        <p:txBody>
          <a:bodyPr wrap="square" rtlCol="0" anchor="t"/>
          <a:lstStyle/>
          <a:p>
            <a:r>
              <a:rPr lang="en-US" sz="2400" dirty="0">
                <a:effectLst/>
                <a:latin typeface="Arial" panose="020B0604020202020204" pitchFamily="34" charset="0"/>
                <a:ea typeface="Times New Roman" panose="02020603050405020304" pitchFamily="18" charset="0"/>
                <a:cs typeface="Arial" panose="020B0604020202020204" pitchFamily="34" charset="0"/>
              </a:rPr>
              <a:t>Use greeting and sign-off. Don‘t just start with your text, and don‘t just stop at the end without a polite signature.</a:t>
            </a:r>
            <a:r>
              <a:rPr lang="en-US" sz="2400" spc="-15" dirty="0">
                <a:effectLst/>
                <a:latin typeface="Arial" panose="020B0604020202020204" pitchFamily="34" charset="0"/>
                <a:ea typeface="Times New Roman" panose="02020603050405020304" pitchFamily="18"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18" name="Shape 14"/>
          <p:cNvSpPr/>
          <p:nvPr/>
        </p:nvSpPr>
        <p:spPr>
          <a:xfrm>
            <a:off x="1319808" y="6482596"/>
            <a:ext cx="771644" cy="30480"/>
          </a:xfrm>
          <a:prstGeom prst="roundRect">
            <a:avLst>
              <a:gd name="adj" fmla="val 108513"/>
            </a:avLst>
          </a:prstGeom>
          <a:solidFill>
            <a:srgbClr val="D8D4D4"/>
          </a:solidFill>
          <a:ln/>
        </p:spPr>
      </p:sp>
      <p:sp>
        <p:nvSpPr>
          <p:cNvPr id="19" name="Shape 15"/>
          <p:cNvSpPr/>
          <p:nvPr/>
        </p:nvSpPr>
        <p:spPr>
          <a:xfrm>
            <a:off x="854273" y="6249829"/>
            <a:ext cx="496014" cy="496014"/>
          </a:xfrm>
          <a:prstGeom prst="roundRect">
            <a:avLst>
              <a:gd name="adj" fmla="val 6668"/>
            </a:avLst>
          </a:prstGeom>
          <a:solidFill>
            <a:srgbClr val="F9F7F7"/>
          </a:solidFill>
          <a:ln/>
        </p:spPr>
      </p:sp>
      <p:sp>
        <p:nvSpPr>
          <p:cNvPr id="20" name="Text 16"/>
          <p:cNvSpPr/>
          <p:nvPr/>
        </p:nvSpPr>
        <p:spPr>
          <a:xfrm>
            <a:off x="999053" y="6332458"/>
            <a:ext cx="206335" cy="330756"/>
          </a:xfrm>
          <a:prstGeom prst="rect">
            <a:avLst/>
          </a:prstGeom>
          <a:noFill/>
          <a:ln/>
        </p:spPr>
        <p:txBody>
          <a:bodyPr wrap="none" rtlCol="0" anchor="t"/>
          <a:lstStyle/>
          <a:p>
            <a:pPr marL="0" indent="0" algn="ctr">
              <a:lnSpc>
                <a:spcPts val="2604"/>
              </a:lnSpc>
              <a:buNone/>
            </a:pPr>
            <a:r>
              <a:rPr lang="en-US" sz="2400" dirty="0">
                <a:solidFill>
                  <a:srgbClr val="504C49"/>
                </a:solidFill>
                <a:latin typeface="Arial" panose="020B0604020202020204" pitchFamily="34" charset="0"/>
                <a:ea typeface="Platypi" pitchFamily="34" charset="-122"/>
                <a:cs typeface="Arial" panose="020B0604020202020204" pitchFamily="34" charset="0"/>
              </a:rPr>
              <a:t>3</a:t>
            </a:r>
            <a:endParaRPr lang="en-US" sz="2400" dirty="0">
              <a:latin typeface="Arial" panose="020B0604020202020204" pitchFamily="34" charset="0"/>
              <a:cs typeface="Arial" panose="020B0604020202020204" pitchFamily="34" charset="0"/>
            </a:endParaRPr>
          </a:p>
        </p:txBody>
      </p:sp>
      <p:sp>
        <p:nvSpPr>
          <p:cNvPr id="21" name="Text 17"/>
          <p:cNvSpPr/>
          <p:nvPr/>
        </p:nvSpPr>
        <p:spPr>
          <a:xfrm>
            <a:off x="2314932" y="6222206"/>
            <a:ext cx="2756178" cy="344448"/>
          </a:xfrm>
          <a:prstGeom prst="rect">
            <a:avLst/>
          </a:prstGeom>
          <a:noFill/>
          <a:ln/>
        </p:spPr>
        <p:txBody>
          <a:bodyPr wrap="none" rtlCol="0" anchor="t"/>
          <a:lstStyle/>
          <a:p>
            <a:pPr marL="0" indent="0" algn="l">
              <a:lnSpc>
                <a:spcPts val="2713"/>
              </a:lnSpc>
              <a:buNone/>
            </a:pPr>
            <a:r>
              <a:rPr lang="en-US" sz="2400" b="1" dirty="0">
                <a:solidFill>
                  <a:srgbClr val="504C49"/>
                </a:solidFill>
                <a:latin typeface="Arial" panose="020B0604020202020204" pitchFamily="34" charset="0"/>
                <a:ea typeface="Platypi" pitchFamily="34" charset="-122"/>
                <a:cs typeface="Arial" panose="020B0604020202020204" pitchFamily="34" charset="0"/>
              </a:rPr>
              <a:t>Proofread Carefully</a:t>
            </a:r>
            <a:endParaRPr lang="en-US" sz="2400" b="1" dirty="0">
              <a:latin typeface="Arial" panose="020B0604020202020204" pitchFamily="34" charset="0"/>
              <a:cs typeface="Arial" panose="020B0604020202020204" pitchFamily="34" charset="0"/>
            </a:endParaRPr>
          </a:p>
        </p:txBody>
      </p:sp>
      <p:sp>
        <p:nvSpPr>
          <p:cNvPr id="22" name="Text 18"/>
          <p:cNvSpPr/>
          <p:nvPr/>
        </p:nvSpPr>
        <p:spPr>
          <a:xfrm>
            <a:off x="2314932" y="6698933"/>
            <a:ext cx="6057424" cy="705564"/>
          </a:xfrm>
          <a:prstGeom prst="rect">
            <a:avLst/>
          </a:prstGeom>
          <a:noFill/>
          <a:ln/>
        </p:spPr>
        <p:txBody>
          <a:bodyPr wrap="square" rtlCol="0" anchor="t"/>
          <a:lstStyle/>
          <a:p>
            <a:pPr marL="0" indent="0" algn="l">
              <a:lnSpc>
                <a:spcPts val="2778"/>
              </a:lnSpc>
              <a:buNone/>
            </a:pPr>
            <a:r>
              <a:rPr lang="en-US" sz="2400" dirty="0">
                <a:solidFill>
                  <a:srgbClr val="504C49"/>
                </a:solidFill>
                <a:latin typeface="Arial" panose="020B0604020202020204" pitchFamily="34" charset="0"/>
                <a:ea typeface="Source Serif Pro" pitchFamily="34" charset="-122"/>
                <a:cs typeface="Arial" panose="020B0604020202020204" pitchFamily="34" charset="0"/>
              </a:rPr>
              <a:t>Review your email for grammatical errors, typos, and inconsistencies before sending.</a:t>
            </a:r>
            <a:endParaRPr lang="en-US" sz="2400"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0" descr="preencoded.png">
            <a:extLst>
              <a:ext uri="{FF2B5EF4-FFF2-40B4-BE49-F238E27FC236}">
                <a16:creationId xmlns:a16="http://schemas.microsoft.com/office/drawing/2014/main" id="{FC005A29-0834-0839-AFE6-FAF023BAD999}"/>
              </a:ext>
            </a:extLst>
          </p:cNvPr>
          <p:cNvPicPr>
            <a:picLocks noChangeAspect="1"/>
          </p:cNvPicPr>
          <p:nvPr/>
        </p:nvPicPr>
        <p:blipFill>
          <a:blip r:embed="rId3"/>
          <a:stretch>
            <a:fillRect/>
          </a:stretch>
        </p:blipFill>
        <p:spPr>
          <a:xfrm>
            <a:off x="0" y="0"/>
            <a:ext cx="14782800" cy="10531368"/>
          </a:xfrm>
          <a:prstGeom prst="rect">
            <a:avLst/>
          </a:prstGeom>
        </p:spPr>
      </p:pic>
      <p:pic>
        <p:nvPicPr>
          <p:cNvPr id="13" name="Image 0" descr="preencoded.png">
            <a:extLst>
              <a:ext uri="{FF2B5EF4-FFF2-40B4-BE49-F238E27FC236}">
                <a16:creationId xmlns:a16="http://schemas.microsoft.com/office/drawing/2014/main" id="{42D4554A-F0CC-1758-5B31-164B345362AC}"/>
              </a:ext>
            </a:extLst>
          </p:cNvPr>
          <p:cNvPicPr>
            <a:picLocks noChangeAspect="1"/>
          </p:cNvPicPr>
          <p:nvPr/>
        </p:nvPicPr>
        <p:blipFill>
          <a:blip r:embed="rId3"/>
          <a:stretch>
            <a:fillRect/>
          </a:stretch>
        </p:blipFill>
        <p:spPr>
          <a:xfrm>
            <a:off x="6786" y="-1"/>
            <a:ext cx="14630400" cy="10339889"/>
          </a:xfrm>
          <a:prstGeom prst="rect">
            <a:avLst/>
          </a:prstGeom>
        </p:spPr>
      </p:pic>
      <p:sp>
        <p:nvSpPr>
          <p:cNvPr id="2" name="Shape 0"/>
          <p:cNvSpPr/>
          <p:nvPr/>
        </p:nvSpPr>
        <p:spPr>
          <a:xfrm>
            <a:off x="13572" y="191479"/>
            <a:ext cx="14630400" cy="10339889"/>
          </a:xfrm>
          <a:prstGeom prst="rect">
            <a:avLst/>
          </a:prstGeom>
          <a:solidFill>
            <a:srgbClr val="F7F3F0"/>
          </a:solidFill>
          <a:ln/>
        </p:spPr>
      </p:sp>
      <p:sp>
        <p:nvSpPr>
          <p:cNvPr id="4" name="Text 2"/>
          <p:cNvSpPr/>
          <p:nvPr/>
        </p:nvSpPr>
        <p:spPr>
          <a:xfrm>
            <a:off x="793790" y="1654016"/>
            <a:ext cx="11141631" cy="890529"/>
          </a:xfrm>
          <a:prstGeom prst="rect">
            <a:avLst/>
          </a:prstGeom>
          <a:noFill/>
          <a:ln/>
        </p:spPr>
        <p:txBody>
          <a:bodyPr wrap="none" rtlCol="0" anchor="t"/>
          <a:lstStyle/>
          <a:p>
            <a:pPr marL="0" indent="0">
              <a:lnSpc>
                <a:spcPts val="5581"/>
              </a:lnSpc>
              <a:buNone/>
            </a:pPr>
            <a:r>
              <a:rPr lang="en-US" sz="4465" dirty="0">
                <a:solidFill>
                  <a:srgbClr val="201B18"/>
                </a:solidFill>
                <a:latin typeface="Arial" panose="020B0604020202020204" pitchFamily="34" charset="0"/>
                <a:ea typeface="Platypi" pitchFamily="34" charset="-122"/>
                <a:cs typeface="Arial" panose="020B0604020202020204" pitchFamily="34" charset="0"/>
              </a:rPr>
              <a:t>Important components of an Effective Email Writing</a:t>
            </a:r>
            <a:endParaRPr lang="en-US" sz="4465" dirty="0">
              <a:latin typeface="Arial" panose="020B0604020202020204" pitchFamily="34" charset="0"/>
              <a:cs typeface="Arial" panose="020B0604020202020204" pitchFamily="34" charset="0"/>
            </a:endParaRPr>
          </a:p>
        </p:txBody>
      </p:sp>
      <p:sp>
        <p:nvSpPr>
          <p:cNvPr id="5" name="Text 3"/>
          <p:cNvSpPr/>
          <p:nvPr/>
        </p:nvSpPr>
        <p:spPr>
          <a:xfrm>
            <a:off x="793790" y="3638550"/>
            <a:ext cx="2835235" cy="445190"/>
          </a:xfrm>
          <a:prstGeom prst="rect">
            <a:avLst/>
          </a:prstGeom>
          <a:noFill/>
          <a:ln/>
        </p:spPr>
        <p:txBody>
          <a:bodyPr wrap="none" rtlCol="0" anchor="t"/>
          <a:lstStyle/>
          <a:p>
            <a:pPr marL="0" indent="0">
              <a:lnSpc>
                <a:spcPts val="2791"/>
              </a:lnSpc>
              <a:buNone/>
            </a:pPr>
            <a:r>
              <a:rPr lang="en-US" sz="2233" dirty="0">
                <a:solidFill>
                  <a:srgbClr val="201B18"/>
                </a:solidFill>
                <a:latin typeface="Arial" panose="020B0604020202020204" pitchFamily="34" charset="0"/>
                <a:ea typeface="Platypi" pitchFamily="34" charset="-122"/>
                <a:cs typeface="Arial" panose="020B0604020202020204" pitchFamily="34" charset="0"/>
              </a:rPr>
              <a:t>Clear Subject Line</a:t>
            </a:r>
            <a:endParaRPr lang="en-US" sz="2233" dirty="0">
              <a:latin typeface="Arial" panose="020B0604020202020204" pitchFamily="34" charset="0"/>
              <a:cs typeface="Arial" panose="020B0604020202020204" pitchFamily="34" charset="0"/>
            </a:endParaRPr>
          </a:p>
        </p:txBody>
      </p:sp>
      <p:sp>
        <p:nvSpPr>
          <p:cNvPr id="6" name="Text 4"/>
          <p:cNvSpPr/>
          <p:nvPr/>
        </p:nvSpPr>
        <p:spPr>
          <a:xfrm>
            <a:off x="4634508" y="3861145"/>
            <a:ext cx="9989106" cy="2293326"/>
          </a:xfrm>
          <a:prstGeom prst="rect">
            <a:avLst/>
          </a:prstGeom>
          <a:noFill/>
          <a:ln/>
        </p:spPr>
        <p:txBody>
          <a:bodyPr wrap="square" rtlCol="0" anchor="t"/>
          <a:lstStyle/>
          <a:p>
            <a:pPr marL="742950" lvl="1" indent="-285750">
              <a:spcBef>
                <a:spcPts val="910"/>
              </a:spcBef>
              <a:spcAft>
                <a:spcPts val="0"/>
              </a:spcAft>
              <a:buSzPts val="1200"/>
              <a:buFont typeface="Times New Roman" panose="02020603050405020304" pitchFamily="18" charset="0"/>
              <a:buChar char="●"/>
              <a:tabLst>
                <a:tab pos="532130" algn="l"/>
              </a:tabLst>
            </a:pPr>
            <a:r>
              <a:rPr lang="en-US" sz="2400" spc="0" dirty="0">
                <a:effectLst/>
                <a:latin typeface="Arial" panose="020B0604020202020204" pitchFamily="34" charset="0"/>
                <a:ea typeface="Times New Roman" panose="02020603050405020304" pitchFamily="18" charset="0"/>
                <a:cs typeface="Arial" panose="020B0604020202020204" pitchFamily="34" charset="0"/>
              </a:rPr>
              <a:t>Write</a:t>
            </a:r>
            <a:r>
              <a:rPr lang="en-US" sz="2400" spc="-40"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the</a:t>
            </a:r>
            <a:r>
              <a:rPr lang="en-US" sz="2400" spc="-25"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subject</a:t>
            </a:r>
            <a:r>
              <a:rPr lang="en-US" sz="2400" spc="-20"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line</a:t>
            </a:r>
            <a:r>
              <a:rPr lang="en-US" sz="2400" spc="-15"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after</a:t>
            </a:r>
            <a:r>
              <a:rPr lang="en-US" sz="2400" spc="-10"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drafting</a:t>
            </a:r>
            <a:r>
              <a:rPr lang="en-US" sz="2400" spc="-25"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your </a:t>
            </a:r>
            <a:r>
              <a:rPr lang="en-US" sz="2400" spc="-10" dirty="0">
                <a:effectLst/>
                <a:latin typeface="Arial" panose="020B0604020202020204" pitchFamily="34" charset="0"/>
                <a:ea typeface="Times New Roman" panose="02020603050405020304" pitchFamily="18" charset="0"/>
                <a:cs typeface="Arial" panose="020B0604020202020204" pitchFamily="34" charset="0"/>
              </a:rPr>
              <a:t>message</a:t>
            </a:r>
            <a:endParaRPr lang="en-IN" sz="2400" spc="0" dirty="0">
              <a:effectLst/>
              <a:latin typeface="Arial" panose="020B0604020202020204" pitchFamily="34" charset="0"/>
              <a:ea typeface="Times New Roman" panose="02020603050405020304" pitchFamily="18" charset="0"/>
              <a:cs typeface="Arial" panose="020B0604020202020204" pitchFamily="34" charset="0"/>
            </a:endParaRPr>
          </a:p>
          <a:p>
            <a:pPr marL="742950" lvl="1" indent="-285750">
              <a:spcBef>
                <a:spcPts val="915"/>
              </a:spcBef>
              <a:spcAft>
                <a:spcPts val="0"/>
              </a:spcAft>
              <a:buSzPts val="1200"/>
              <a:buFont typeface="Times New Roman" panose="02020603050405020304" pitchFamily="18" charset="0"/>
              <a:buChar char="●"/>
              <a:tabLst>
                <a:tab pos="535305" algn="l"/>
              </a:tabLst>
            </a:pPr>
            <a:r>
              <a:rPr lang="en-US" sz="2400" spc="0" dirty="0">
                <a:effectLst/>
                <a:latin typeface="Arial" panose="020B0604020202020204" pitchFamily="34" charset="0"/>
                <a:ea typeface="Times New Roman" panose="02020603050405020304" pitchFamily="18" charset="0"/>
                <a:cs typeface="Arial" panose="020B0604020202020204" pitchFamily="34" charset="0"/>
              </a:rPr>
              <a:t>Use</a:t>
            </a:r>
            <a:r>
              <a:rPr lang="en-US" sz="2400" spc="-40"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action</a:t>
            </a:r>
            <a:r>
              <a:rPr lang="en-US" sz="2400" spc="-5"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verbs</a:t>
            </a:r>
            <a:r>
              <a:rPr lang="en-US" sz="2400" spc="-10"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so</a:t>
            </a:r>
            <a:r>
              <a:rPr lang="en-US" sz="2400" spc="-20"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the</a:t>
            </a:r>
            <a:r>
              <a:rPr lang="en-US" sz="2400" spc="-5"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reader</a:t>
            </a:r>
            <a:r>
              <a:rPr lang="en-US" sz="2400" spc="-10"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knows</a:t>
            </a:r>
            <a:r>
              <a:rPr lang="en-US" sz="2400" spc="-25"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what</a:t>
            </a:r>
            <a:r>
              <a:rPr lang="en-US" sz="2400" spc="-5"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you want</a:t>
            </a:r>
            <a:r>
              <a:rPr lang="en-US" sz="2400" spc="-5" dirty="0">
                <a:effectLst/>
                <a:latin typeface="Arial" panose="020B0604020202020204" pitchFamily="34" charset="0"/>
                <a:ea typeface="Times New Roman" panose="02020603050405020304" pitchFamily="18" charset="0"/>
                <a:cs typeface="Arial" panose="020B0604020202020204" pitchFamily="34" charset="0"/>
              </a:rPr>
              <a:t> </a:t>
            </a:r>
            <a:r>
              <a:rPr lang="en-US" sz="2400" spc="-20" dirty="0">
                <a:effectLst/>
                <a:latin typeface="Arial" panose="020B0604020202020204" pitchFamily="34" charset="0"/>
                <a:ea typeface="Times New Roman" panose="02020603050405020304" pitchFamily="18" charset="0"/>
                <a:cs typeface="Arial" panose="020B0604020202020204" pitchFamily="34" charset="0"/>
              </a:rPr>
              <a:t>done</a:t>
            </a:r>
            <a:endParaRPr lang="en-IN" sz="2400" spc="0" dirty="0">
              <a:effectLst/>
              <a:latin typeface="Arial" panose="020B0604020202020204" pitchFamily="34" charset="0"/>
              <a:ea typeface="Times New Roman" panose="02020603050405020304" pitchFamily="18" charset="0"/>
              <a:cs typeface="Arial" panose="020B0604020202020204" pitchFamily="34" charset="0"/>
            </a:endParaRPr>
          </a:p>
          <a:p>
            <a:pPr marL="742950" lvl="1" indent="-285750">
              <a:spcBef>
                <a:spcPts val="910"/>
              </a:spcBef>
              <a:spcAft>
                <a:spcPts val="0"/>
              </a:spcAft>
              <a:buSzPts val="1200"/>
              <a:buFont typeface="Times New Roman" panose="02020603050405020304" pitchFamily="18" charset="0"/>
              <a:buChar char="●"/>
              <a:tabLst>
                <a:tab pos="525780" algn="l"/>
              </a:tabLst>
            </a:pPr>
            <a:r>
              <a:rPr lang="en-US" sz="2400" spc="0" dirty="0">
                <a:effectLst/>
                <a:latin typeface="Arial" panose="020B0604020202020204" pitchFamily="34" charset="0"/>
                <a:ea typeface="Times New Roman" panose="02020603050405020304" pitchFamily="18" charset="0"/>
                <a:cs typeface="Arial" panose="020B0604020202020204" pitchFamily="34" charset="0"/>
              </a:rPr>
              <a:t>Appeal</a:t>
            </a:r>
            <a:r>
              <a:rPr lang="en-US" sz="2400" spc="-20"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to</a:t>
            </a:r>
            <a:r>
              <a:rPr lang="en-US" sz="2400" spc="-20"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the</a:t>
            </a:r>
            <a:r>
              <a:rPr lang="en-US" sz="2400" spc="-15"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reader‘s</a:t>
            </a:r>
            <a:r>
              <a:rPr lang="en-US" sz="2400" spc="-5"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needs:</a:t>
            </a:r>
            <a:r>
              <a:rPr lang="en-US" sz="2400" spc="-20"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ask</a:t>
            </a:r>
            <a:r>
              <a:rPr lang="en-US" sz="2400" spc="-5"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yourself</a:t>
            </a:r>
            <a:r>
              <a:rPr lang="en-US" sz="2400" spc="-15"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what</a:t>
            </a:r>
            <a:r>
              <a:rPr lang="en-US" sz="2400" spc="5"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will</a:t>
            </a:r>
            <a:r>
              <a:rPr lang="en-US" sz="2400" spc="-20"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make</a:t>
            </a:r>
            <a:r>
              <a:rPr lang="en-US" sz="2400" spc="-25"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the</a:t>
            </a:r>
            <a:r>
              <a:rPr lang="en-US" sz="2400" spc="-15"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reader</a:t>
            </a:r>
            <a:r>
              <a:rPr lang="en-US" sz="2400" spc="-10"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care</a:t>
            </a:r>
            <a:r>
              <a:rPr lang="en-US" sz="2400" spc="-5"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about</a:t>
            </a:r>
            <a:r>
              <a:rPr lang="en-US" sz="2400" spc="-15"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your </a:t>
            </a:r>
            <a:r>
              <a:rPr lang="en-US" sz="2400" spc="-10" dirty="0">
                <a:effectLst/>
                <a:latin typeface="Arial" panose="020B0604020202020204" pitchFamily="34" charset="0"/>
                <a:ea typeface="Times New Roman" panose="02020603050405020304" pitchFamily="18" charset="0"/>
                <a:cs typeface="Arial" panose="020B0604020202020204" pitchFamily="34" charset="0"/>
              </a:rPr>
              <a:t>email</a:t>
            </a:r>
            <a:endParaRPr lang="en-IN" sz="2400" spc="0" dirty="0">
              <a:effectLst/>
              <a:latin typeface="Arial" panose="020B0604020202020204" pitchFamily="34" charset="0"/>
              <a:ea typeface="Times New Roman" panose="02020603050405020304" pitchFamily="18" charset="0"/>
              <a:cs typeface="Arial" panose="020B0604020202020204" pitchFamily="34" charset="0"/>
            </a:endParaRPr>
          </a:p>
          <a:p>
            <a:pPr marL="742950" marR="708025" lvl="1" indent="-285750">
              <a:lnSpc>
                <a:spcPct val="108000"/>
              </a:lnSpc>
              <a:spcBef>
                <a:spcPts val="900"/>
              </a:spcBef>
              <a:spcAft>
                <a:spcPts val="0"/>
              </a:spcAft>
              <a:buSzPts val="1200"/>
              <a:buFont typeface="Times New Roman" panose="02020603050405020304" pitchFamily="18" charset="0"/>
              <a:buChar char="●"/>
              <a:tabLst>
                <a:tab pos="799465" algn="l"/>
              </a:tabLst>
            </a:pPr>
            <a:r>
              <a:rPr lang="en-US" sz="2400" spc="0" dirty="0">
                <a:effectLst/>
                <a:latin typeface="Arial" panose="020B0604020202020204" pitchFamily="34" charset="0"/>
                <a:ea typeface="Times New Roman" panose="02020603050405020304" pitchFamily="18" charset="0"/>
                <a:cs typeface="Arial" panose="020B0604020202020204" pitchFamily="34" charset="0"/>
              </a:rPr>
              <a:t>Keep</a:t>
            </a:r>
            <a:r>
              <a:rPr lang="en-US" sz="2400" spc="-10"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your</a:t>
            </a:r>
            <a:r>
              <a:rPr lang="en-US" sz="2400" spc="-5"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subject</a:t>
            </a:r>
            <a:r>
              <a:rPr lang="en-US" sz="2400" spc="-10"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line</a:t>
            </a:r>
            <a:r>
              <a:rPr lang="en-US" sz="2400" spc="-30"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under</a:t>
            </a:r>
            <a:r>
              <a:rPr lang="en-US" sz="2400" spc="-15"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50</a:t>
            </a:r>
            <a:r>
              <a:rPr lang="en-US" sz="2400" spc="-10"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characters</a:t>
            </a:r>
            <a:r>
              <a:rPr lang="en-US" sz="2400" spc="-25"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or</a:t>
            </a:r>
            <a:r>
              <a:rPr lang="en-US" sz="2400" spc="-15"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6</a:t>
            </a:r>
            <a:r>
              <a:rPr lang="en-US" sz="2400" spc="-10"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to</a:t>
            </a:r>
            <a:r>
              <a:rPr lang="en-US" sz="2400" spc="-25"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8</a:t>
            </a:r>
            <a:r>
              <a:rPr lang="en-US" sz="2400" spc="-25"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words,</a:t>
            </a:r>
            <a:r>
              <a:rPr lang="en-US" sz="2400" spc="-10"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so</a:t>
            </a:r>
            <a:r>
              <a:rPr lang="en-US" sz="2400" spc="-25"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the</a:t>
            </a:r>
            <a:r>
              <a:rPr lang="en-US" sz="2400" spc="-30"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whole</a:t>
            </a:r>
            <a:r>
              <a:rPr lang="en-US" sz="2400" spc="-15"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line</a:t>
            </a:r>
            <a:r>
              <a:rPr lang="en-US" sz="2400" spc="-15"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will</a:t>
            </a:r>
            <a:r>
              <a:rPr lang="en-US" sz="2400" spc="-35"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show</a:t>
            </a:r>
            <a:r>
              <a:rPr lang="en-US" sz="2400" spc="-15"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in</a:t>
            </a:r>
            <a:r>
              <a:rPr lang="en-US" sz="2400" spc="-25"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the </a:t>
            </a:r>
            <a:r>
              <a:rPr lang="en-US" sz="2400" spc="-10" dirty="0">
                <a:effectLst/>
                <a:latin typeface="Arial" panose="020B0604020202020204" pitchFamily="34" charset="0"/>
                <a:ea typeface="Times New Roman" panose="02020603050405020304" pitchFamily="18" charset="0"/>
                <a:cs typeface="Arial" panose="020B0604020202020204" pitchFamily="34" charset="0"/>
              </a:rPr>
              <a:t>in box preview</a:t>
            </a:r>
            <a:endParaRPr lang="en-IN" sz="2400" spc="0" dirty="0">
              <a:effectLst/>
              <a:latin typeface="Arial" panose="020B0604020202020204" pitchFamily="34" charset="0"/>
              <a:ea typeface="Times New Roman" panose="02020603050405020304" pitchFamily="18" charset="0"/>
              <a:cs typeface="Arial" panose="020B0604020202020204" pitchFamily="34" charset="0"/>
            </a:endParaRPr>
          </a:p>
          <a:p>
            <a:pPr marL="742950" lvl="1" indent="-285750">
              <a:spcBef>
                <a:spcPts val="760"/>
              </a:spcBef>
              <a:spcAft>
                <a:spcPts val="0"/>
              </a:spcAft>
              <a:buSzPts val="1200"/>
              <a:buFont typeface="Times New Roman" panose="02020603050405020304" pitchFamily="18" charset="0"/>
              <a:buChar char="●"/>
              <a:tabLst>
                <a:tab pos="573405" algn="l"/>
              </a:tabLst>
            </a:pPr>
            <a:r>
              <a:rPr lang="en-US" sz="2400" spc="0" dirty="0">
                <a:effectLst/>
                <a:latin typeface="Arial" panose="020B0604020202020204" pitchFamily="34" charset="0"/>
                <a:ea typeface="Times New Roman" panose="02020603050405020304" pitchFamily="18" charset="0"/>
                <a:cs typeface="Arial" panose="020B0604020202020204" pitchFamily="34" charset="0"/>
              </a:rPr>
              <a:t>Keep</a:t>
            </a:r>
            <a:r>
              <a:rPr lang="en-US" sz="2400" spc="-15"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in</a:t>
            </a:r>
            <a:r>
              <a:rPr lang="en-US" sz="2400" spc="-20"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mind</a:t>
            </a:r>
            <a:r>
              <a:rPr lang="en-US" sz="2400" spc="-20"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that</a:t>
            </a:r>
            <a:r>
              <a:rPr lang="en-US" sz="2400" spc="-5"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some</a:t>
            </a:r>
            <a:r>
              <a:rPr lang="en-US" sz="2400" spc="-25"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smart phones</a:t>
            </a:r>
            <a:r>
              <a:rPr lang="en-US" sz="2400" spc="-5"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show</a:t>
            </a:r>
            <a:r>
              <a:rPr lang="en-US" sz="2400" spc="-20"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only</a:t>
            </a:r>
            <a:r>
              <a:rPr lang="en-US" sz="2400" spc="-5"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33</a:t>
            </a:r>
            <a:r>
              <a:rPr lang="en-US" sz="2400" spc="-20"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to 44</a:t>
            </a:r>
            <a:r>
              <a:rPr lang="en-US" sz="2400" spc="-20"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characters</a:t>
            </a:r>
            <a:r>
              <a:rPr lang="en-US" sz="2400" spc="-20"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for the</a:t>
            </a:r>
            <a:r>
              <a:rPr lang="en-US" sz="2400" spc="-10" dirty="0">
                <a:effectLst/>
                <a:latin typeface="Arial" panose="020B0604020202020204" pitchFamily="34" charset="0"/>
                <a:ea typeface="Times New Roman" panose="02020603050405020304" pitchFamily="18" charset="0"/>
                <a:cs typeface="Arial" panose="020B0604020202020204" pitchFamily="34" charset="0"/>
              </a:rPr>
              <a:t> </a:t>
            </a:r>
            <a:r>
              <a:rPr lang="en-US" sz="2400" spc="0" dirty="0">
                <a:effectLst/>
                <a:latin typeface="Arial" panose="020B0604020202020204" pitchFamily="34" charset="0"/>
                <a:ea typeface="Times New Roman" panose="02020603050405020304" pitchFamily="18" charset="0"/>
                <a:cs typeface="Arial" panose="020B0604020202020204" pitchFamily="34" charset="0"/>
              </a:rPr>
              <a:t>subject </a:t>
            </a:r>
            <a:r>
              <a:rPr lang="en-US" sz="2400" spc="-20" dirty="0">
                <a:effectLst/>
                <a:latin typeface="Arial" panose="020B0604020202020204" pitchFamily="34" charset="0"/>
                <a:ea typeface="Times New Roman" panose="02020603050405020304" pitchFamily="18" charset="0"/>
                <a:cs typeface="Arial" panose="020B0604020202020204" pitchFamily="34" charset="0"/>
              </a:rPr>
              <a:t>line</a:t>
            </a:r>
            <a:endParaRPr lang="en-IN" sz="2400" spc="0" dirty="0">
              <a:effectLst/>
              <a:latin typeface="Arial" panose="020B0604020202020204" pitchFamily="34" charset="0"/>
              <a:ea typeface="Times New Roman" panose="02020603050405020304" pitchFamily="18" charset="0"/>
              <a:cs typeface="Arial" panose="020B0604020202020204" pitchFamily="34" charset="0"/>
            </a:endParaRPr>
          </a:p>
          <a:p>
            <a:pPr marL="0" indent="0">
              <a:lnSpc>
                <a:spcPts val="2858"/>
              </a:lnSpc>
              <a:buNone/>
            </a:pPr>
            <a:endParaRPr lang="en-US" sz="1786" dirty="0">
              <a:latin typeface="Arial" panose="020B0604020202020204" pitchFamily="34" charset="0"/>
              <a:cs typeface="Arial" panose="020B0604020202020204" pitchFamily="34" charset="0"/>
            </a:endParaRPr>
          </a:p>
        </p:txBody>
      </p:sp>
      <p:pic>
        <p:nvPicPr>
          <p:cNvPr id="15" name="Image 0" descr="preencoded.png">
            <a:extLst>
              <a:ext uri="{FF2B5EF4-FFF2-40B4-BE49-F238E27FC236}">
                <a16:creationId xmlns:a16="http://schemas.microsoft.com/office/drawing/2014/main" id="{72754715-C313-9B1C-0033-5165DDF4C31F}"/>
              </a:ext>
            </a:extLst>
          </p:cNvPr>
          <p:cNvPicPr>
            <a:picLocks noChangeAspect="1"/>
          </p:cNvPicPr>
          <p:nvPr/>
        </p:nvPicPr>
        <p:blipFill>
          <a:blip r:embed="rId3"/>
          <a:stretch>
            <a:fillRect/>
          </a:stretch>
        </p:blipFill>
        <p:spPr>
          <a:xfrm>
            <a:off x="622576" y="3381376"/>
            <a:ext cx="3764878" cy="4231568"/>
          </a:xfrm>
          <a:prstGeom prst="rect">
            <a:avLst/>
          </a:prstGeom>
        </p:spPr>
      </p:pic>
      <p:sp>
        <p:nvSpPr>
          <p:cNvPr id="16" name="TextBox 15">
            <a:extLst>
              <a:ext uri="{FF2B5EF4-FFF2-40B4-BE49-F238E27FC236}">
                <a16:creationId xmlns:a16="http://schemas.microsoft.com/office/drawing/2014/main" id="{7EB038C7-1955-D336-03F7-FD4350DA4541}"/>
              </a:ext>
            </a:extLst>
          </p:cNvPr>
          <p:cNvSpPr txBox="1"/>
          <p:nvPr/>
        </p:nvSpPr>
        <p:spPr>
          <a:xfrm>
            <a:off x="1175622" y="4552950"/>
            <a:ext cx="2466975" cy="1754326"/>
          </a:xfrm>
          <a:prstGeom prst="rect">
            <a:avLst/>
          </a:prstGeom>
          <a:noFill/>
        </p:spPr>
        <p:txBody>
          <a:bodyPr wrap="square" rtlCol="0">
            <a:spAutoFit/>
          </a:bodyPr>
          <a:lstStyle/>
          <a:p>
            <a:r>
              <a:rPr lang="en-IN" sz="3600" dirty="0">
                <a:latin typeface="Arial" panose="020B0604020202020204" pitchFamily="34" charset="0"/>
                <a:cs typeface="Arial" panose="020B0604020202020204" pitchFamily="34" charset="0"/>
              </a:rPr>
              <a:t>CLEAR SUBJECT LINE</a:t>
            </a:r>
          </a:p>
        </p:txBody>
      </p:sp>
    </p:spTree>
    <p:extLst>
      <p:ext uri="{BB962C8B-B14F-4D97-AF65-F5344CB8AC3E}">
        <p14:creationId xmlns:p14="http://schemas.microsoft.com/office/powerpoint/2010/main" val="2847074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0" descr="preencoded.png">
            <a:extLst>
              <a:ext uri="{FF2B5EF4-FFF2-40B4-BE49-F238E27FC236}">
                <a16:creationId xmlns:a16="http://schemas.microsoft.com/office/drawing/2014/main" id="{FC005A29-0834-0839-AFE6-FAF023BAD999}"/>
              </a:ext>
            </a:extLst>
          </p:cNvPr>
          <p:cNvPicPr>
            <a:picLocks noChangeAspect="1"/>
          </p:cNvPicPr>
          <p:nvPr/>
        </p:nvPicPr>
        <p:blipFill>
          <a:blip r:embed="rId3"/>
          <a:stretch>
            <a:fillRect/>
          </a:stretch>
        </p:blipFill>
        <p:spPr>
          <a:xfrm>
            <a:off x="0" y="0"/>
            <a:ext cx="14782800" cy="10531368"/>
          </a:xfrm>
          <a:prstGeom prst="rect">
            <a:avLst/>
          </a:prstGeom>
        </p:spPr>
      </p:pic>
      <p:pic>
        <p:nvPicPr>
          <p:cNvPr id="13" name="Image 0" descr="preencoded.png">
            <a:extLst>
              <a:ext uri="{FF2B5EF4-FFF2-40B4-BE49-F238E27FC236}">
                <a16:creationId xmlns:a16="http://schemas.microsoft.com/office/drawing/2014/main" id="{42D4554A-F0CC-1758-5B31-164B345362AC}"/>
              </a:ext>
            </a:extLst>
          </p:cNvPr>
          <p:cNvPicPr>
            <a:picLocks noChangeAspect="1"/>
          </p:cNvPicPr>
          <p:nvPr/>
        </p:nvPicPr>
        <p:blipFill>
          <a:blip r:embed="rId3"/>
          <a:stretch>
            <a:fillRect/>
          </a:stretch>
        </p:blipFill>
        <p:spPr>
          <a:xfrm>
            <a:off x="6786" y="-1"/>
            <a:ext cx="14630400" cy="10339889"/>
          </a:xfrm>
          <a:prstGeom prst="rect">
            <a:avLst/>
          </a:prstGeom>
        </p:spPr>
      </p:pic>
      <p:sp>
        <p:nvSpPr>
          <p:cNvPr id="2" name="Shape 0"/>
          <p:cNvSpPr/>
          <p:nvPr/>
        </p:nvSpPr>
        <p:spPr>
          <a:xfrm>
            <a:off x="13572" y="191479"/>
            <a:ext cx="14630400" cy="10339889"/>
          </a:xfrm>
          <a:prstGeom prst="rect">
            <a:avLst/>
          </a:prstGeom>
          <a:solidFill>
            <a:srgbClr val="F7F3F0"/>
          </a:solidFill>
          <a:ln/>
        </p:spPr>
      </p:sp>
      <p:sp>
        <p:nvSpPr>
          <p:cNvPr id="4" name="Text 2"/>
          <p:cNvSpPr/>
          <p:nvPr/>
        </p:nvSpPr>
        <p:spPr>
          <a:xfrm>
            <a:off x="793790" y="1654016"/>
            <a:ext cx="11141631" cy="890529"/>
          </a:xfrm>
          <a:prstGeom prst="rect">
            <a:avLst/>
          </a:prstGeom>
          <a:noFill/>
          <a:ln/>
        </p:spPr>
        <p:txBody>
          <a:bodyPr wrap="none" rtlCol="0" anchor="t"/>
          <a:lstStyle/>
          <a:p>
            <a:pPr marL="0" indent="0">
              <a:lnSpc>
                <a:spcPts val="5581"/>
              </a:lnSpc>
              <a:buNone/>
            </a:pPr>
            <a:endParaRPr lang="en-US" sz="4465" dirty="0">
              <a:latin typeface="Arial" panose="020B0604020202020204" pitchFamily="34" charset="0"/>
              <a:cs typeface="Arial" panose="020B0604020202020204" pitchFamily="34" charset="0"/>
            </a:endParaRPr>
          </a:p>
        </p:txBody>
      </p:sp>
      <p:sp>
        <p:nvSpPr>
          <p:cNvPr id="6" name="Text 4"/>
          <p:cNvSpPr/>
          <p:nvPr/>
        </p:nvSpPr>
        <p:spPr>
          <a:xfrm>
            <a:off x="1300758" y="3536966"/>
            <a:ext cx="9989106" cy="2293326"/>
          </a:xfrm>
          <a:prstGeom prst="rect">
            <a:avLst/>
          </a:prstGeom>
          <a:noFill/>
          <a:ln/>
        </p:spPr>
        <p:txBody>
          <a:bodyPr wrap="square" rtlCol="0" anchor="t"/>
          <a:lstStyle/>
          <a:p>
            <a:pPr marL="0" indent="0">
              <a:lnSpc>
                <a:spcPts val="2858"/>
              </a:lnSpc>
              <a:buNone/>
            </a:pPr>
            <a:r>
              <a:rPr lang="en-US" sz="2400" dirty="0">
                <a:latin typeface="Arial" panose="020B0604020202020204" pitchFamily="34" charset="0"/>
                <a:cs typeface="Arial" panose="020B0604020202020204" pitchFamily="34" charset="0"/>
              </a:rPr>
              <a:t>A) To greet the recipient</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B) To summarize the main content of the email</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C) To display the sender's name</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D) To provide the date and time of the email</a:t>
            </a:r>
          </a:p>
        </p:txBody>
      </p:sp>
      <p:sp>
        <p:nvSpPr>
          <p:cNvPr id="3" name="Text 2">
            <a:extLst>
              <a:ext uri="{FF2B5EF4-FFF2-40B4-BE49-F238E27FC236}">
                <a16:creationId xmlns:a16="http://schemas.microsoft.com/office/drawing/2014/main" id="{5CA18DEE-A2B2-786B-FEDC-187FA28FD709}"/>
              </a:ext>
            </a:extLst>
          </p:cNvPr>
          <p:cNvSpPr/>
          <p:nvPr/>
        </p:nvSpPr>
        <p:spPr>
          <a:xfrm>
            <a:off x="946190" y="1806417"/>
            <a:ext cx="13188910" cy="822484"/>
          </a:xfrm>
          <a:prstGeom prst="rect">
            <a:avLst/>
          </a:prstGeom>
          <a:noFill/>
          <a:ln/>
        </p:spPr>
        <p:txBody>
          <a:bodyPr wrap="none" rtlCol="0" anchor="t"/>
          <a:lstStyle/>
          <a:p>
            <a:pPr marL="0" indent="0">
              <a:lnSpc>
                <a:spcPts val="5581"/>
              </a:lnSpc>
              <a:buNone/>
            </a:pPr>
            <a:r>
              <a:rPr lang="en-US" sz="3200" dirty="0"/>
              <a:t>What is the primary purpose of the subject line in an email?</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3776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0" descr="preencoded.png">
            <a:extLst>
              <a:ext uri="{FF2B5EF4-FFF2-40B4-BE49-F238E27FC236}">
                <a16:creationId xmlns:a16="http://schemas.microsoft.com/office/drawing/2014/main" id="{FC005A29-0834-0839-AFE6-FAF023BAD999}"/>
              </a:ext>
            </a:extLst>
          </p:cNvPr>
          <p:cNvPicPr>
            <a:picLocks noChangeAspect="1"/>
          </p:cNvPicPr>
          <p:nvPr/>
        </p:nvPicPr>
        <p:blipFill>
          <a:blip r:embed="rId3"/>
          <a:stretch>
            <a:fillRect/>
          </a:stretch>
        </p:blipFill>
        <p:spPr>
          <a:xfrm>
            <a:off x="0" y="0"/>
            <a:ext cx="14782800" cy="10531368"/>
          </a:xfrm>
          <a:prstGeom prst="rect">
            <a:avLst/>
          </a:prstGeom>
        </p:spPr>
      </p:pic>
      <p:pic>
        <p:nvPicPr>
          <p:cNvPr id="13" name="Image 0" descr="preencoded.png">
            <a:extLst>
              <a:ext uri="{FF2B5EF4-FFF2-40B4-BE49-F238E27FC236}">
                <a16:creationId xmlns:a16="http://schemas.microsoft.com/office/drawing/2014/main" id="{42D4554A-F0CC-1758-5B31-164B345362AC}"/>
              </a:ext>
            </a:extLst>
          </p:cNvPr>
          <p:cNvPicPr>
            <a:picLocks noChangeAspect="1"/>
          </p:cNvPicPr>
          <p:nvPr/>
        </p:nvPicPr>
        <p:blipFill>
          <a:blip r:embed="rId3"/>
          <a:stretch>
            <a:fillRect/>
          </a:stretch>
        </p:blipFill>
        <p:spPr>
          <a:xfrm>
            <a:off x="6786" y="-1"/>
            <a:ext cx="14630400" cy="10339889"/>
          </a:xfrm>
          <a:prstGeom prst="rect">
            <a:avLst/>
          </a:prstGeom>
        </p:spPr>
      </p:pic>
      <p:sp>
        <p:nvSpPr>
          <p:cNvPr id="2" name="Shape 0"/>
          <p:cNvSpPr/>
          <p:nvPr/>
        </p:nvSpPr>
        <p:spPr>
          <a:xfrm>
            <a:off x="13572" y="191479"/>
            <a:ext cx="14630400" cy="10339889"/>
          </a:xfrm>
          <a:prstGeom prst="rect">
            <a:avLst/>
          </a:prstGeom>
          <a:solidFill>
            <a:srgbClr val="F7F3F0"/>
          </a:solidFill>
          <a:ln/>
        </p:spPr>
      </p:sp>
      <p:sp>
        <p:nvSpPr>
          <p:cNvPr id="4" name="Text 2"/>
          <p:cNvSpPr/>
          <p:nvPr/>
        </p:nvSpPr>
        <p:spPr>
          <a:xfrm>
            <a:off x="793790" y="1654016"/>
            <a:ext cx="11141631" cy="890529"/>
          </a:xfrm>
          <a:prstGeom prst="rect">
            <a:avLst/>
          </a:prstGeom>
          <a:noFill/>
          <a:ln/>
        </p:spPr>
        <p:txBody>
          <a:bodyPr wrap="none" rtlCol="0" anchor="t"/>
          <a:lstStyle/>
          <a:p>
            <a:pPr marL="0" indent="0">
              <a:lnSpc>
                <a:spcPts val="5581"/>
              </a:lnSpc>
              <a:buNone/>
            </a:pPr>
            <a:endParaRPr lang="en-US" sz="4465" dirty="0">
              <a:latin typeface="Arial" panose="020B0604020202020204" pitchFamily="34" charset="0"/>
              <a:cs typeface="Arial" panose="020B0604020202020204" pitchFamily="34" charset="0"/>
            </a:endParaRPr>
          </a:p>
        </p:txBody>
      </p:sp>
      <p:sp>
        <p:nvSpPr>
          <p:cNvPr id="6" name="Text 4"/>
          <p:cNvSpPr/>
          <p:nvPr/>
        </p:nvSpPr>
        <p:spPr>
          <a:xfrm>
            <a:off x="1300758" y="3536966"/>
            <a:ext cx="9989106" cy="2293326"/>
          </a:xfrm>
          <a:prstGeom prst="rect">
            <a:avLst/>
          </a:prstGeom>
          <a:noFill/>
          <a:ln/>
        </p:spPr>
        <p:txBody>
          <a:bodyPr wrap="square" rtlCol="0" anchor="t"/>
          <a:lstStyle/>
          <a:p>
            <a:pPr>
              <a:lnSpc>
                <a:spcPts val="2858"/>
              </a:lnSpc>
            </a:pPr>
            <a:endParaRPr lang="en-US" sz="2400" dirty="0">
              <a:latin typeface="Arial" panose="020B0604020202020204" pitchFamily="34" charset="0"/>
              <a:cs typeface="Arial" panose="020B0604020202020204" pitchFamily="34" charset="0"/>
            </a:endParaRPr>
          </a:p>
          <a:p>
            <a:pPr>
              <a:lnSpc>
                <a:spcPts val="2858"/>
              </a:lnSpc>
            </a:pPr>
            <a:r>
              <a:rPr lang="en-US" sz="2400" dirty="0">
                <a:latin typeface="Arial" panose="020B0604020202020204" pitchFamily="34" charset="0"/>
                <a:cs typeface="Arial" panose="020B0604020202020204" pitchFamily="34" charset="0"/>
              </a:rPr>
              <a:t>A)To greet the recipient</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B) To summarize the main content of the email</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C) To display the sender's name</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D) To provide the date and time of the email</a:t>
            </a:r>
          </a:p>
          <a:p>
            <a:pPr marL="457200" indent="-457200">
              <a:lnSpc>
                <a:spcPts val="2858"/>
              </a:lnSpc>
              <a:buAutoNum type="alphaUcParenR"/>
            </a:pPr>
            <a:endParaRPr lang="en-US" sz="2400" dirty="0">
              <a:latin typeface="Arial" panose="020B0604020202020204" pitchFamily="34" charset="0"/>
              <a:cs typeface="Arial" panose="020B0604020202020204" pitchFamily="34" charset="0"/>
            </a:endParaRPr>
          </a:p>
          <a:p>
            <a:pPr marL="457200" indent="-457200">
              <a:lnSpc>
                <a:spcPts val="2858"/>
              </a:lnSpc>
              <a:buAutoNum type="alphaUcParenR"/>
            </a:pPr>
            <a:endParaRPr lang="en-US" sz="2400" dirty="0">
              <a:latin typeface="Arial" panose="020B0604020202020204" pitchFamily="34" charset="0"/>
              <a:cs typeface="Arial" panose="020B0604020202020204" pitchFamily="34" charset="0"/>
            </a:endParaRPr>
          </a:p>
          <a:p>
            <a:pPr>
              <a:lnSpc>
                <a:spcPts val="2858"/>
              </a:lnSpc>
            </a:pPr>
            <a:r>
              <a:rPr lang="en-US" sz="2400" b="1" dirty="0"/>
              <a:t>Answer:</a:t>
            </a:r>
            <a:r>
              <a:rPr lang="en-US" sz="2400" dirty="0"/>
              <a:t> B) To summarize the main content of the email</a:t>
            </a:r>
            <a:endParaRPr lang="en-US" sz="2400" dirty="0">
              <a:latin typeface="Arial" panose="020B0604020202020204" pitchFamily="34" charset="0"/>
              <a:cs typeface="Arial" panose="020B0604020202020204" pitchFamily="34" charset="0"/>
            </a:endParaRPr>
          </a:p>
        </p:txBody>
      </p:sp>
      <p:sp>
        <p:nvSpPr>
          <p:cNvPr id="3" name="Text 2">
            <a:extLst>
              <a:ext uri="{FF2B5EF4-FFF2-40B4-BE49-F238E27FC236}">
                <a16:creationId xmlns:a16="http://schemas.microsoft.com/office/drawing/2014/main" id="{5CA18DEE-A2B2-786B-FEDC-187FA28FD709}"/>
              </a:ext>
            </a:extLst>
          </p:cNvPr>
          <p:cNvSpPr/>
          <p:nvPr/>
        </p:nvSpPr>
        <p:spPr>
          <a:xfrm>
            <a:off x="946190" y="1806417"/>
            <a:ext cx="13188910" cy="822484"/>
          </a:xfrm>
          <a:prstGeom prst="rect">
            <a:avLst/>
          </a:prstGeom>
          <a:noFill/>
          <a:ln/>
        </p:spPr>
        <p:txBody>
          <a:bodyPr wrap="none" rtlCol="0" anchor="t"/>
          <a:lstStyle/>
          <a:p>
            <a:pPr marL="0" indent="0">
              <a:lnSpc>
                <a:spcPts val="5581"/>
              </a:lnSpc>
              <a:buNone/>
            </a:pPr>
            <a:r>
              <a:rPr lang="en-US" sz="3200" dirty="0"/>
              <a:t>What is the primary purpose of the subject line in an email?</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5633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0" descr="preencoded.png">
            <a:extLst>
              <a:ext uri="{FF2B5EF4-FFF2-40B4-BE49-F238E27FC236}">
                <a16:creationId xmlns:a16="http://schemas.microsoft.com/office/drawing/2014/main" id="{FC005A29-0834-0839-AFE6-FAF023BAD999}"/>
              </a:ext>
            </a:extLst>
          </p:cNvPr>
          <p:cNvPicPr>
            <a:picLocks noChangeAspect="1"/>
          </p:cNvPicPr>
          <p:nvPr/>
        </p:nvPicPr>
        <p:blipFill>
          <a:blip r:embed="rId3"/>
          <a:stretch>
            <a:fillRect/>
          </a:stretch>
        </p:blipFill>
        <p:spPr>
          <a:xfrm>
            <a:off x="0" y="0"/>
            <a:ext cx="14782800" cy="10531368"/>
          </a:xfrm>
          <a:prstGeom prst="rect">
            <a:avLst/>
          </a:prstGeom>
        </p:spPr>
      </p:pic>
      <p:pic>
        <p:nvPicPr>
          <p:cNvPr id="13" name="Image 0" descr="preencoded.png">
            <a:extLst>
              <a:ext uri="{FF2B5EF4-FFF2-40B4-BE49-F238E27FC236}">
                <a16:creationId xmlns:a16="http://schemas.microsoft.com/office/drawing/2014/main" id="{42D4554A-F0CC-1758-5B31-164B345362AC}"/>
              </a:ext>
            </a:extLst>
          </p:cNvPr>
          <p:cNvPicPr>
            <a:picLocks noChangeAspect="1"/>
          </p:cNvPicPr>
          <p:nvPr/>
        </p:nvPicPr>
        <p:blipFill>
          <a:blip r:embed="rId3"/>
          <a:stretch>
            <a:fillRect/>
          </a:stretch>
        </p:blipFill>
        <p:spPr>
          <a:xfrm>
            <a:off x="6786" y="-1"/>
            <a:ext cx="14630400" cy="10339889"/>
          </a:xfrm>
          <a:prstGeom prst="rect">
            <a:avLst/>
          </a:prstGeom>
        </p:spPr>
      </p:pic>
      <p:sp>
        <p:nvSpPr>
          <p:cNvPr id="2" name="Shape 0"/>
          <p:cNvSpPr/>
          <p:nvPr/>
        </p:nvSpPr>
        <p:spPr>
          <a:xfrm>
            <a:off x="13572" y="191479"/>
            <a:ext cx="14630400" cy="10339889"/>
          </a:xfrm>
          <a:prstGeom prst="rect">
            <a:avLst/>
          </a:prstGeom>
          <a:solidFill>
            <a:srgbClr val="F7F3F0"/>
          </a:solidFill>
          <a:ln/>
        </p:spPr>
      </p:sp>
      <p:sp>
        <p:nvSpPr>
          <p:cNvPr id="4" name="Text 2"/>
          <p:cNvSpPr/>
          <p:nvPr/>
        </p:nvSpPr>
        <p:spPr>
          <a:xfrm>
            <a:off x="793790" y="1654016"/>
            <a:ext cx="11141631" cy="890529"/>
          </a:xfrm>
          <a:prstGeom prst="rect">
            <a:avLst/>
          </a:prstGeom>
          <a:noFill/>
          <a:ln/>
        </p:spPr>
        <p:txBody>
          <a:bodyPr wrap="none" rtlCol="0" anchor="t"/>
          <a:lstStyle/>
          <a:p>
            <a:pPr marL="0" indent="0">
              <a:lnSpc>
                <a:spcPts val="5581"/>
              </a:lnSpc>
              <a:buNone/>
            </a:pPr>
            <a:r>
              <a:rPr lang="en-US" sz="4465" dirty="0">
                <a:solidFill>
                  <a:srgbClr val="201B18"/>
                </a:solidFill>
                <a:latin typeface="Arial" panose="020B0604020202020204" pitchFamily="34" charset="0"/>
                <a:ea typeface="Platypi" pitchFamily="34" charset="-122"/>
                <a:cs typeface="Arial" panose="020B0604020202020204" pitchFamily="34" charset="0"/>
              </a:rPr>
              <a:t>Important components of an Effective Email Writing</a:t>
            </a:r>
            <a:endParaRPr lang="en-US" sz="4465" dirty="0">
              <a:latin typeface="Arial" panose="020B0604020202020204" pitchFamily="34" charset="0"/>
              <a:cs typeface="Arial" panose="020B0604020202020204" pitchFamily="34" charset="0"/>
            </a:endParaRPr>
          </a:p>
        </p:txBody>
      </p:sp>
      <p:sp>
        <p:nvSpPr>
          <p:cNvPr id="6" name="Text 4"/>
          <p:cNvSpPr/>
          <p:nvPr/>
        </p:nvSpPr>
        <p:spPr>
          <a:xfrm>
            <a:off x="6364605" y="4329720"/>
            <a:ext cx="5261967" cy="2063405"/>
          </a:xfrm>
          <a:prstGeom prst="rect">
            <a:avLst/>
          </a:prstGeom>
          <a:noFill/>
          <a:ln/>
        </p:spPr>
        <p:txBody>
          <a:bodyPr wrap="square" rtlCol="0" anchor="t"/>
          <a:lstStyle/>
          <a:p>
            <a:pPr marL="742950" lvl="1" indent="-285750">
              <a:spcBef>
                <a:spcPts val="800"/>
              </a:spcBef>
              <a:spcAft>
                <a:spcPts val="0"/>
              </a:spcAft>
              <a:buSzPts val="1200"/>
              <a:buFont typeface="Times New Roman" panose="02020603050405020304" pitchFamily="18" charset="0"/>
              <a:buChar char="●"/>
              <a:tabLst>
                <a:tab pos="535305" algn="l"/>
              </a:tabLst>
            </a:pPr>
            <a:r>
              <a:rPr lang="en-US" sz="3200" spc="0" dirty="0">
                <a:effectLst/>
                <a:latin typeface="Arial" panose="020B0604020202020204" pitchFamily="34" charset="0"/>
                <a:ea typeface="Times New Roman" panose="02020603050405020304" pitchFamily="18" charset="0"/>
                <a:cs typeface="Arial" panose="020B0604020202020204" pitchFamily="34" charset="0"/>
              </a:rPr>
              <a:t>Dear</a:t>
            </a:r>
            <a:r>
              <a:rPr lang="en-US" sz="3200" spc="-40" dirty="0">
                <a:effectLst/>
                <a:latin typeface="Arial" panose="020B0604020202020204" pitchFamily="34" charset="0"/>
                <a:ea typeface="Times New Roman" panose="02020603050405020304" pitchFamily="18" charset="0"/>
                <a:cs typeface="Arial" panose="020B0604020202020204" pitchFamily="34" charset="0"/>
              </a:rPr>
              <a:t> </a:t>
            </a:r>
            <a:r>
              <a:rPr lang="en-US" sz="3200" spc="0" dirty="0">
                <a:effectLst/>
                <a:latin typeface="Arial" panose="020B0604020202020204" pitchFamily="34" charset="0"/>
                <a:ea typeface="Times New Roman" panose="02020603050405020304" pitchFamily="18" charset="0"/>
                <a:cs typeface="Arial" panose="020B0604020202020204" pitchFamily="34" charset="0"/>
              </a:rPr>
              <a:t>Professor</a:t>
            </a:r>
            <a:r>
              <a:rPr lang="en-US" sz="3200" spc="-40" dirty="0">
                <a:effectLst/>
                <a:latin typeface="Arial" panose="020B0604020202020204" pitchFamily="34" charset="0"/>
                <a:ea typeface="Times New Roman" panose="02020603050405020304" pitchFamily="18" charset="0"/>
                <a:cs typeface="Arial" panose="020B0604020202020204" pitchFamily="34" charset="0"/>
              </a:rPr>
              <a:t> </a:t>
            </a:r>
            <a:r>
              <a:rPr lang="en-US" sz="3200" spc="-20" dirty="0">
                <a:effectLst/>
                <a:latin typeface="Arial" panose="020B0604020202020204" pitchFamily="34" charset="0"/>
                <a:ea typeface="Times New Roman" panose="02020603050405020304" pitchFamily="18" charset="0"/>
                <a:cs typeface="Arial" panose="020B0604020202020204" pitchFamily="34" charset="0"/>
              </a:rPr>
              <a:t>Smith</a:t>
            </a:r>
            <a:endParaRPr lang="en-IN" sz="3200" spc="0" dirty="0">
              <a:effectLst/>
              <a:latin typeface="Arial" panose="020B0604020202020204" pitchFamily="34" charset="0"/>
              <a:ea typeface="Times New Roman" panose="02020603050405020304" pitchFamily="18" charset="0"/>
              <a:cs typeface="Arial" panose="020B0604020202020204" pitchFamily="34" charset="0"/>
            </a:endParaRPr>
          </a:p>
          <a:p>
            <a:pPr marL="742950" lvl="1" indent="-285750">
              <a:spcBef>
                <a:spcPts val="900"/>
              </a:spcBef>
              <a:spcAft>
                <a:spcPts val="0"/>
              </a:spcAft>
              <a:buSzPts val="1200"/>
              <a:buFont typeface="Times New Roman" panose="02020603050405020304" pitchFamily="18" charset="0"/>
              <a:buChar char="●"/>
              <a:tabLst>
                <a:tab pos="535305" algn="l"/>
              </a:tabLst>
            </a:pPr>
            <a:r>
              <a:rPr lang="en-US" sz="3200" spc="0" dirty="0">
                <a:effectLst/>
                <a:latin typeface="Arial" panose="020B0604020202020204" pitchFamily="34" charset="0"/>
                <a:ea typeface="Times New Roman" panose="02020603050405020304" pitchFamily="18" charset="0"/>
                <a:cs typeface="Arial" panose="020B0604020202020204" pitchFamily="34" charset="0"/>
              </a:rPr>
              <a:t>Hello,</a:t>
            </a:r>
            <a:r>
              <a:rPr lang="en-US" sz="3200" spc="-30" dirty="0">
                <a:effectLst/>
                <a:latin typeface="Arial" panose="020B0604020202020204" pitchFamily="34" charset="0"/>
                <a:ea typeface="Times New Roman" panose="02020603050405020304" pitchFamily="18" charset="0"/>
                <a:cs typeface="Arial" panose="020B0604020202020204" pitchFamily="34" charset="0"/>
              </a:rPr>
              <a:t> </a:t>
            </a:r>
            <a:r>
              <a:rPr lang="en-US" sz="3200" spc="0" dirty="0">
                <a:effectLst/>
                <a:latin typeface="Arial" panose="020B0604020202020204" pitchFamily="34" charset="0"/>
                <a:ea typeface="Times New Roman" panose="02020603050405020304" pitchFamily="18" charset="0"/>
                <a:cs typeface="Arial" panose="020B0604020202020204" pitchFamily="34" charset="0"/>
              </a:rPr>
              <a:t>Ms.</a:t>
            </a:r>
            <a:r>
              <a:rPr lang="en-US" sz="3200" spc="-30" dirty="0">
                <a:effectLst/>
                <a:latin typeface="Arial" panose="020B0604020202020204" pitchFamily="34" charset="0"/>
                <a:ea typeface="Times New Roman" panose="02020603050405020304" pitchFamily="18" charset="0"/>
                <a:cs typeface="Arial" panose="020B0604020202020204" pitchFamily="34" charset="0"/>
              </a:rPr>
              <a:t> </a:t>
            </a:r>
            <a:r>
              <a:rPr lang="en-US" sz="3200" spc="-10" dirty="0">
                <a:effectLst/>
                <a:latin typeface="Arial" panose="020B0604020202020204" pitchFamily="34" charset="0"/>
                <a:ea typeface="Times New Roman" panose="02020603050405020304" pitchFamily="18" charset="0"/>
                <a:cs typeface="Arial" panose="020B0604020202020204" pitchFamily="34" charset="0"/>
              </a:rPr>
              <a:t>McMahon</a:t>
            </a:r>
            <a:endParaRPr lang="en-IN" sz="3200" spc="0" dirty="0">
              <a:effectLst/>
              <a:latin typeface="Arial" panose="020B0604020202020204" pitchFamily="34" charset="0"/>
              <a:ea typeface="Times New Roman" panose="02020603050405020304" pitchFamily="18" charset="0"/>
              <a:cs typeface="Arial" panose="020B0604020202020204" pitchFamily="34" charset="0"/>
            </a:endParaRPr>
          </a:p>
          <a:p>
            <a:pPr marL="742950" lvl="1" indent="-285750">
              <a:spcBef>
                <a:spcPts val="900"/>
              </a:spcBef>
              <a:spcAft>
                <a:spcPts val="0"/>
              </a:spcAft>
              <a:buSzPts val="1200"/>
              <a:buFont typeface="Times New Roman" panose="02020603050405020304" pitchFamily="18" charset="0"/>
              <a:buChar char="●"/>
              <a:tabLst>
                <a:tab pos="535305" algn="l"/>
              </a:tabLst>
            </a:pPr>
            <a:r>
              <a:rPr lang="en-US" sz="3200" spc="0" dirty="0">
                <a:effectLst/>
                <a:latin typeface="Arial" panose="020B0604020202020204" pitchFamily="34" charset="0"/>
                <a:ea typeface="Times New Roman" panose="02020603050405020304" pitchFamily="18" charset="0"/>
                <a:cs typeface="Arial" panose="020B0604020202020204" pitchFamily="34" charset="0"/>
              </a:rPr>
              <a:t>Hi,</a:t>
            </a:r>
            <a:r>
              <a:rPr lang="en-US" sz="3200" spc="-35" dirty="0">
                <a:effectLst/>
                <a:latin typeface="Arial" panose="020B0604020202020204" pitchFamily="34" charset="0"/>
                <a:ea typeface="Times New Roman" panose="02020603050405020304" pitchFamily="18" charset="0"/>
                <a:cs typeface="Arial" panose="020B0604020202020204" pitchFamily="34" charset="0"/>
              </a:rPr>
              <a:t> </a:t>
            </a:r>
            <a:r>
              <a:rPr lang="en-US" sz="3200" spc="0" dirty="0">
                <a:effectLst/>
                <a:latin typeface="Arial" panose="020B0604020202020204" pitchFamily="34" charset="0"/>
                <a:ea typeface="Times New Roman" panose="02020603050405020304" pitchFamily="18" charset="0"/>
                <a:cs typeface="Arial" panose="020B0604020202020204" pitchFamily="34" charset="0"/>
              </a:rPr>
              <a:t>Mary</a:t>
            </a:r>
            <a:r>
              <a:rPr lang="en-US" sz="3200" spc="-5" dirty="0">
                <a:effectLst/>
                <a:latin typeface="Arial" panose="020B0604020202020204" pitchFamily="34" charset="0"/>
                <a:ea typeface="Times New Roman" panose="02020603050405020304" pitchFamily="18" charset="0"/>
                <a:cs typeface="Arial" panose="020B0604020202020204" pitchFamily="34" charset="0"/>
              </a:rPr>
              <a:t> </a:t>
            </a:r>
            <a:r>
              <a:rPr lang="en-US" sz="3200" spc="-20" dirty="0">
                <a:effectLst/>
                <a:latin typeface="Arial" panose="020B0604020202020204" pitchFamily="34" charset="0"/>
                <a:ea typeface="Times New Roman" panose="02020603050405020304" pitchFamily="18" charset="0"/>
                <a:cs typeface="Arial" panose="020B0604020202020204" pitchFamily="34" charset="0"/>
              </a:rPr>
              <a:t>Jane</a:t>
            </a:r>
            <a:endParaRPr lang="en-IN" sz="3200" spc="0" dirty="0">
              <a:effectLst/>
              <a:latin typeface="Arial" panose="020B0604020202020204" pitchFamily="34" charset="0"/>
              <a:ea typeface="Times New Roman" panose="02020603050405020304" pitchFamily="18" charset="0"/>
              <a:cs typeface="Arial" panose="020B0604020202020204" pitchFamily="34" charset="0"/>
            </a:endParaRPr>
          </a:p>
          <a:p>
            <a:endParaRPr lang="en-US" sz="1786" dirty="0">
              <a:latin typeface="Arial" panose="020B0604020202020204" pitchFamily="34" charset="0"/>
              <a:cs typeface="Arial" panose="020B0604020202020204" pitchFamily="34" charset="0"/>
            </a:endParaRPr>
          </a:p>
        </p:txBody>
      </p:sp>
      <p:pic>
        <p:nvPicPr>
          <p:cNvPr id="15" name="Image 0" descr="preencoded.png">
            <a:extLst>
              <a:ext uri="{FF2B5EF4-FFF2-40B4-BE49-F238E27FC236}">
                <a16:creationId xmlns:a16="http://schemas.microsoft.com/office/drawing/2014/main" id="{72754715-C313-9B1C-0033-5165DDF4C31F}"/>
              </a:ext>
            </a:extLst>
          </p:cNvPr>
          <p:cNvPicPr>
            <a:picLocks noChangeAspect="1"/>
          </p:cNvPicPr>
          <p:nvPr/>
        </p:nvPicPr>
        <p:blipFill>
          <a:blip r:embed="rId3"/>
          <a:stretch>
            <a:fillRect/>
          </a:stretch>
        </p:blipFill>
        <p:spPr>
          <a:xfrm>
            <a:off x="1471552" y="3381376"/>
            <a:ext cx="3764878" cy="4231568"/>
          </a:xfrm>
          <a:prstGeom prst="rect">
            <a:avLst/>
          </a:prstGeom>
        </p:spPr>
      </p:pic>
      <p:sp>
        <p:nvSpPr>
          <p:cNvPr id="16" name="TextBox 15">
            <a:extLst>
              <a:ext uri="{FF2B5EF4-FFF2-40B4-BE49-F238E27FC236}">
                <a16:creationId xmlns:a16="http://schemas.microsoft.com/office/drawing/2014/main" id="{7EB038C7-1955-D336-03F7-FD4350DA4541}"/>
              </a:ext>
            </a:extLst>
          </p:cNvPr>
          <p:cNvSpPr txBox="1"/>
          <p:nvPr/>
        </p:nvSpPr>
        <p:spPr>
          <a:xfrm>
            <a:off x="1748075" y="4552951"/>
            <a:ext cx="3211832" cy="1754326"/>
          </a:xfrm>
          <a:prstGeom prst="rect">
            <a:avLst/>
          </a:prstGeom>
          <a:noFill/>
        </p:spPr>
        <p:txBody>
          <a:bodyPr wrap="square" rtlCol="0">
            <a:spAutoFit/>
          </a:bodyPr>
          <a:lstStyle/>
          <a:p>
            <a:r>
              <a:rPr lang="en-IN" sz="3600" dirty="0">
                <a:latin typeface="Arial" panose="020B0604020202020204" pitchFamily="34" charset="0"/>
                <a:cs typeface="Arial" panose="020B0604020202020204" pitchFamily="34" charset="0"/>
              </a:rPr>
              <a:t>SALUTATION</a:t>
            </a:r>
          </a:p>
          <a:p>
            <a:r>
              <a:rPr lang="en-IN" sz="3600" dirty="0">
                <a:latin typeface="Arial" panose="020B0604020202020204" pitchFamily="34" charset="0"/>
                <a:cs typeface="Arial" panose="020B0604020202020204" pitchFamily="34" charset="0"/>
              </a:rPr>
              <a:t>(GREETINGS &amp; SIGNOFFS)</a:t>
            </a:r>
          </a:p>
        </p:txBody>
      </p:sp>
    </p:spTree>
    <p:extLst>
      <p:ext uri="{BB962C8B-B14F-4D97-AF65-F5344CB8AC3E}">
        <p14:creationId xmlns:p14="http://schemas.microsoft.com/office/powerpoint/2010/main" val="1848462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979</Words>
  <Application>Microsoft Office PowerPoint</Application>
  <PresentationFormat>Custom</PresentationFormat>
  <Paragraphs>127</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-apple-system</vt:lpstr>
      <vt:lpstr>Arial</vt:lpstr>
      <vt:lpstr>Platypi</vt:lpstr>
      <vt:lpstr>Source Serif Pro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khusbupaswan@outlook.com</cp:lastModifiedBy>
  <cp:revision>6</cp:revision>
  <dcterms:created xsi:type="dcterms:W3CDTF">2024-08-01T12:27:00Z</dcterms:created>
  <dcterms:modified xsi:type="dcterms:W3CDTF">2024-08-02T14:08:12Z</dcterms:modified>
</cp:coreProperties>
</file>