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7" r:id="rId4"/>
    <p:sldId id="264" r:id="rId5"/>
    <p:sldId id="267" r:id="rId6"/>
    <p:sldId id="270" r:id="rId7"/>
    <p:sldId id="271" r:id="rId8"/>
    <p:sldId id="272" r:id="rId9"/>
    <p:sldId id="258" r:id="rId10"/>
    <p:sldId id="275" r:id="rId11"/>
    <p:sldId id="276" r:id="rId12"/>
    <p:sldId id="259" r:id="rId13"/>
    <p:sldId id="260" r:id="rId14"/>
    <p:sldId id="277" r:id="rId15"/>
    <p:sldId id="280" r:id="rId16"/>
    <p:sldId id="261" r:id="rId17"/>
    <p:sldId id="265" r:id="rId18"/>
    <p:sldId id="266" r:id="rId19"/>
    <p:sldId id="262" r:id="rId20"/>
    <p:sldId id="278" r:id="rId21"/>
    <p:sldId id="279" r:id="rId22"/>
    <p:sldId id="273" r:id="rId23"/>
    <p:sldId id="274" r:id="rId24"/>
    <p:sldId id="263" r:id="rId25"/>
    <p:sldId id="281" r:id="rId2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6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24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4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5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9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42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6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2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1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45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5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2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23" y="2461022"/>
            <a:ext cx="4887754" cy="330743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850613" y="1464112"/>
            <a:ext cx="9198649" cy="6270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88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FUNCTIONAL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88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88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ROLE OF </a:t>
            </a:r>
          </a:p>
          <a:p>
            <a:pPr marL="0" indent="0">
              <a:lnSpc>
                <a:spcPts val="7650"/>
              </a:lnSpc>
              <a:buNone/>
            </a:pPr>
            <a:endParaRPr lang="en-US" sz="8800" b="1" kern="0" spc="-122" dirty="0">
              <a:solidFill>
                <a:srgbClr val="D73AD7"/>
              </a:solidFill>
              <a:latin typeface="Source Serif Pro" pitchFamily="34" charset="0"/>
              <a:ea typeface="Source Serif Pro" pitchFamily="34" charset="-122"/>
              <a:cs typeface="Source Serif Pro" pitchFamily="34" charset="-120"/>
            </a:endParaRPr>
          </a:p>
          <a:p>
            <a:pPr marL="0" indent="0">
              <a:lnSpc>
                <a:spcPts val="7650"/>
              </a:lnSpc>
              <a:buNone/>
            </a:pPr>
            <a:r>
              <a:rPr lang="en-US" sz="88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EMAIL WRITING</a:t>
            </a:r>
            <a:endParaRPr lang="en-US" sz="8800" dirty="0"/>
          </a:p>
        </p:txBody>
      </p:sp>
      <p:sp>
        <p:nvSpPr>
          <p:cNvPr id="7" name="Text 2"/>
          <p:cNvSpPr/>
          <p:nvPr/>
        </p:nvSpPr>
        <p:spPr>
          <a:xfrm>
            <a:off x="6324124" y="4832985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9" name="Text 4"/>
          <p:cNvSpPr/>
          <p:nvPr/>
        </p:nvSpPr>
        <p:spPr>
          <a:xfrm>
            <a:off x="6464498" y="6411754"/>
            <a:ext cx="102156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2441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Question: Why is it important to have a clear subject line in an email?</a:t>
            </a:r>
          </a:p>
          <a:p>
            <a:endParaRPr lang="en-US" sz="2000" dirty="0"/>
          </a:p>
          <a:p>
            <a:r>
              <a:rPr lang="en-US" sz="2000" dirty="0"/>
              <a:t>A) To make the email appear more interesting</a:t>
            </a:r>
          </a:p>
          <a:p>
            <a:r>
              <a:rPr lang="en-US" sz="2000" dirty="0"/>
              <a:t>B) To ensure the recipient knows the email’s purpose at a glance</a:t>
            </a:r>
          </a:p>
          <a:p>
            <a:r>
              <a:rPr lang="en-US" sz="2000" dirty="0"/>
              <a:t>C) To add creativity to the email</a:t>
            </a:r>
          </a:p>
          <a:p>
            <a:r>
              <a:rPr lang="en-US" sz="2000" dirty="0"/>
              <a:t>D) To avoid the email being marked as spam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283031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3135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Question: Why is it important to have a clear subject line in an email?</a:t>
            </a:r>
          </a:p>
          <a:p>
            <a:endParaRPr lang="en-US" sz="2000" dirty="0"/>
          </a:p>
          <a:p>
            <a:r>
              <a:rPr lang="en-US" sz="2000" dirty="0"/>
              <a:t>A) To make the email appear more interesting</a:t>
            </a:r>
          </a:p>
          <a:p>
            <a:r>
              <a:rPr lang="en-US" sz="2000" dirty="0"/>
              <a:t>B) To ensure the recipient knows the email’s purpose at a glance</a:t>
            </a:r>
          </a:p>
          <a:p>
            <a:r>
              <a:rPr lang="en-US" sz="2000" dirty="0"/>
              <a:t>C) To add creativity to the email</a:t>
            </a:r>
          </a:p>
          <a:p>
            <a:r>
              <a:rPr lang="en-US" sz="2000" dirty="0"/>
              <a:t>D) To avoid the email being marked as spam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ighlight>
                  <a:srgbClr val="FF0000"/>
                </a:highlight>
              </a:rPr>
              <a:t>Answer: B) To ensure the recipient knows the email’s purpose at a glance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161638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79" y="2418398"/>
            <a:ext cx="4983123" cy="33926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91012" y="1330881"/>
            <a:ext cx="7404259" cy="592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3"/>
              </a:lnSpc>
              <a:buNone/>
            </a:pPr>
            <a:r>
              <a:rPr lang="en-US" sz="3730" b="1" kern="0" spc="-75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Formatting and Structure for Clarity</a:t>
            </a:r>
            <a:endParaRPr lang="en-US" sz="3730" dirty="0"/>
          </a:p>
        </p:txBody>
      </p:sp>
      <p:sp>
        <p:nvSpPr>
          <p:cNvPr id="7" name="Text 2"/>
          <p:cNvSpPr/>
          <p:nvPr/>
        </p:nvSpPr>
        <p:spPr>
          <a:xfrm>
            <a:off x="6191012" y="2224921"/>
            <a:ext cx="7734776" cy="644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7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 formatting and structure enhance readability and make it easier for recipients to understand the message.</a:t>
            </a:r>
            <a:endParaRPr lang="en-US" sz="1585" dirty="0"/>
          </a:p>
        </p:txBody>
      </p:sp>
      <p:sp>
        <p:nvSpPr>
          <p:cNvPr id="8" name="Shape 3"/>
          <p:cNvSpPr/>
          <p:nvPr/>
        </p:nvSpPr>
        <p:spPr>
          <a:xfrm>
            <a:off x="6191012" y="3095506"/>
            <a:ext cx="3766780" cy="1800939"/>
          </a:xfrm>
          <a:prstGeom prst="roundRect">
            <a:avLst>
              <a:gd name="adj" fmla="val 469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399967" y="3304461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2"/>
              </a:lnSpc>
              <a:buNone/>
            </a:pPr>
            <a:r>
              <a:rPr lang="en-US" sz="1865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Paragraph Breaks</a:t>
            </a:r>
            <a:endParaRPr lang="en-US" sz="1865" dirty="0"/>
          </a:p>
        </p:txBody>
      </p:sp>
      <p:sp>
        <p:nvSpPr>
          <p:cNvPr id="10" name="Text 5"/>
          <p:cNvSpPr/>
          <p:nvPr/>
        </p:nvSpPr>
        <p:spPr>
          <a:xfrm>
            <a:off x="6399967" y="3721298"/>
            <a:ext cx="3348871" cy="644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7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paragraph breaks to separate different ideas and improve readability.</a:t>
            </a:r>
            <a:endParaRPr lang="en-US" sz="1585" dirty="0"/>
          </a:p>
        </p:txBody>
      </p:sp>
      <p:sp>
        <p:nvSpPr>
          <p:cNvPr id="11" name="Shape 6"/>
          <p:cNvSpPr/>
          <p:nvPr/>
        </p:nvSpPr>
        <p:spPr>
          <a:xfrm>
            <a:off x="10159127" y="3095506"/>
            <a:ext cx="3766780" cy="1800939"/>
          </a:xfrm>
          <a:prstGeom prst="roundRect">
            <a:avLst>
              <a:gd name="adj" fmla="val 469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10368082" y="3304461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2"/>
              </a:lnSpc>
              <a:buNone/>
            </a:pPr>
            <a:r>
              <a:rPr lang="en-US" sz="1865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White Space</a:t>
            </a:r>
            <a:endParaRPr lang="en-US" sz="1865" dirty="0"/>
          </a:p>
        </p:txBody>
      </p:sp>
      <p:sp>
        <p:nvSpPr>
          <p:cNvPr id="13" name="Text 8"/>
          <p:cNvSpPr/>
          <p:nvPr/>
        </p:nvSpPr>
        <p:spPr>
          <a:xfrm>
            <a:off x="10368082" y="3721298"/>
            <a:ext cx="3348871" cy="966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7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Leave sufficient white space between lines and paragraphs to prevent the message from appearing cluttered.</a:t>
            </a:r>
            <a:endParaRPr lang="en-US" sz="1585" dirty="0"/>
          </a:p>
        </p:txBody>
      </p:sp>
      <p:sp>
        <p:nvSpPr>
          <p:cNvPr id="14" name="Shape 9"/>
          <p:cNvSpPr/>
          <p:nvPr/>
        </p:nvSpPr>
        <p:spPr>
          <a:xfrm>
            <a:off x="6191012" y="5097780"/>
            <a:ext cx="3766780" cy="1800939"/>
          </a:xfrm>
          <a:prstGeom prst="roundRect">
            <a:avLst>
              <a:gd name="adj" fmla="val 469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6399967" y="5306735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2"/>
              </a:lnSpc>
              <a:buNone/>
            </a:pPr>
            <a:r>
              <a:rPr lang="en-US" sz="1865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Font Style</a:t>
            </a:r>
            <a:endParaRPr lang="en-US" sz="1865" dirty="0"/>
          </a:p>
        </p:txBody>
      </p:sp>
      <p:sp>
        <p:nvSpPr>
          <p:cNvPr id="16" name="Text 11"/>
          <p:cNvSpPr/>
          <p:nvPr/>
        </p:nvSpPr>
        <p:spPr>
          <a:xfrm>
            <a:off x="6399967" y="5723573"/>
            <a:ext cx="3348871" cy="966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7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 professional font style, such as Arial or Times New Roman, and maintain consistency throughout the email.</a:t>
            </a:r>
            <a:endParaRPr lang="en-US" sz="1585" dirty="0"/>
          </a:p>
        </p:txBody>
      </p:sp>
      <p:sp>
        <p:nvSpPr>
          <p:cNvPr id="17" name="Shape 12"/>
          <p:cNvSpPr/>
          <p:nvPr/>
        </p:nvSpPr>
        <p:spPr>
          <a:xfrm>
            <a:off x="10159127" y="5097780"/>
            <a:ext cx="3766780" cy="1800939"/>
          </a:xfrm>
          <a:prstGeom prst="roundRect">
            <a:avLst>
              <a:gd name="adj" fmla="val 4696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10368082" y="5306735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32"/>
              </a:lnSpc>
              <a:buNone/>
            </a:pPr>
            <a:r>
              <a:rPr lang="en-US" sz="1865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Font Size</a:t>
            </a:r>
            <a:endParaRPr lang="en-US" sz="1865" dirty="0"/>
          </a:p>
        </p:txBody>
      </p:sp>
      <p:sp>
        <p:nvSpPr>
          <p:cNvPr id="19" name="Text 14"/>
          <p:cNvSpPr/>
          <p:nvPr/>
        </p:nvSpPr>
        <p:spPr>
          <a:xfrm>
            <a:off x="10368082" y="5723573"/>
            <a:ext cx="3348871" cy="644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7"/>
              </a:lnSpc>
              <a:buNone/>
            </a:pPr>
            <a:r>
              <a:rPr lang="en-US" sz="1585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Choose a font size that is easy to read, typically between 10 and 12 points.</a:t>
            </a:r>
            <a:endParaRPr lang="en-US" sz="158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74" y="1448753"/>
            <a:ext cx="4986933" cy="5331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85654" y="841772"/>
            <a:ext cx="7144464" cy="5875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27"/>
              </a:lnSpc>
              <a:buNone/>
            </a:pPr>
            <a:r>
              <a:rPr lang="en-US" sz="3702" b="1" kern="0" spc="-7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Tone and Language Considerations</a:t>
            </a:r>
            <a:endParaRPr lang="en-US" sz="3702" dirty="0"/>
          </a:p>
        </p:txBody>
      </p:sp>
      <p:sp>
        <p:nvSpPr>
          <p:cNvPr id="7" name="Text 2"/>
          <p:cNvSpPr/>
          <p:nvPr/>
        </p:nvSpPr>
        <p:spPr>
          <a:xfrm>
            <a:off x="6185654" y="1729026"/>
            <a:ext cx="7745492" cy="639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1573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tone and language used in emails should be appropriate for the recipient and the purpose of the message.</a:t>
            </a:r>
            <a:endParaRPr lang="en-US" sz="1573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654" y="2592824"/>
            <a:ext cx="998934" cy="159829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484269" y="2792611"/>
            <a:ext cx="2350413" cy="293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3"/>
              </a:lnSpc>
              <a:buNone/>
            </a:pPr>
            <a:r>
              <a:rPr lang="en-US" sz="1851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Professional</a:t>
            </a:r>
            <a:endParaRPr lang="en-US" sz="1851" dirty="0"/>
          </a:p>
        </p:txBody>
      </p:sp>
      <p:sp>
        <p:nvSpPr>
          <p:cNvPr id="10" name="Text 4"/>
          <p:cNvSpPr/>
          <p:nvPr/>
        </p:nvSpPr>
        <p:spPr>
          <a:xfrm>
            <a:off x="7484269" y="3206115"/>
            <a:ext cx="6446877" cy="639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7"/>
              </a:lnSpc>
              <a:buNone/>
            </a:pPr>
            <a:r>
              <a:rPr lang="en-US" sz="1573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 a professional tone, using formal language and avoiding slang or informal expressions.</a:t>
            </a:r>
            <a:endParaRPr lang="en-US" sz="1573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654" y="4191119"/>
            <a:ext cx="998934" cy="159829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484269" y="4390906"/>
            <a:ext cx="2350413" cy="293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3"/>
              </a:lnSpc>
              <a:buNone/>
            </a:pPr>
            <a:r>
              <a:rPr lang="en-US" sz="1851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Respectful</a:t>
            </a:r>
            <a:endParaRPr lang="en-US" sz="1851" dirty="0"/>
          </a:p>
        </p:txBody>
      </p:sp>
      <p:sp>
        <p:nvSpPr>
          <p:cNvPr id="13" name="Text 6"/>
          <p:cNvSpPr/>
          <p:nvPr/>
        </p:nvSpPr>
        <p:spPr>
          <a:xfrm>
            <a:off x="7484269" y="4804410"/>
            <a:ext cx="6446877" cy="639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7"/>
              </a:lnSpc>
              <a:buNone/>
            </a:pPr>
            <a:r>
              <a:rPr lang="en-US" sz="1573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Treat recipients with respect, using polite language and avoiding offensive or discriminatory remarks.</a:t>
            </a:r>
            <a:endParaRPr lang="en-US" sz="157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5654" y="5789414"/>
            <a:ext cx="998934" cy="159829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84269" y="5989201"/>
            <a:ext cx="2350413" cy="2937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3"/>
              </a:lnSpc>
              <a:buNone/>
            </a:pPr>
            <a:r>
              <a:rPr lang="en-US" sz="1851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Clear and Concise</a:t>
            </a:r>
            <a:endParaRPr lang="en-US" sz="1851" dirty="0"/>
          </a:p>
        </p:txBody>
      </p:sp>
      <p:sp>
        <p:nvSpPr>
          <p:cNvPr id="16" name="Text 8"/>
          <p:cNvSpPr/>
          <p:nvPr/>
        </p:nvSpPr>
        <p:spPr>
          <a:xfrm>
            <a:off x="7484269" y="6402705"/>
            <a:ext cx="6446877" cy="639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7"/>
              </a:lnSpc>
              <a:buNone/>
            </a:pPr>
            <a:r>
              <a:rPr lang="en-US" sz="1573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clear and concise language, avoiding jargon or technical terms that may not be understood by the recipient.</a:t>
            </a:r>
            <a:endParaRPr lang="en-US" sz="1573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2441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 1: Why is it important to consider the tone of an email?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A) To make the email sound dramatic</a:t>
            </a:r>
          </a:p>
          <a:p>
            <a:r>
              <a:rPr lang="en-US" sz="2000" dirty="0"/>
              <a:t>B) To ensure the message is received as intended and appropriate for the audience</a:t>
            </a:r>
          </a:p>
          <a:p>
            <a:r>
              <a:rPr lang="en-US" sz="2000" dirty="0"/>
              <a:t>C) To confuse the recipient</a:t>
            </a:r>
          </a:p>
          <a:p>
            <a:r>
              <a:rPr lang="en-US" sz="2000" dirty="0"/>
              <a:t>D) To make the email longer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143762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35831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 1: Why is it important to consider the tone of an email?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A) To make the email sound dramatic</a:t>
            </a:r>
          </a:p>
          <a:p>
            <a:r>
              <a:rPr lang="en-US" sz="2000" dirty="0"/>
              <a:t>B) To ensure the message is received as intended and appropriate for the audience</a:t>
            </a:r>
          </a:p>
          <a:p>
            <a:r>
              <a:rPr lang="en-US" sz="2000" dirty="0"/>
              <a:t>C) To confuse the recipient</a:t>
            </a:r>
          </a:p>
          <a:p>
            <a:r>
              <a:rPr lang="en-US" sz="2000" dirty="0"/>
              <a:t>D) To make the email longer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ighlight>
                  <a:srgbClr val="FF0000"/>
                </a:highlight>
              </a:rPr>
              <a:t>Answer: B) To ensure the message is received as intended and appropriate for the audience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191884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89" y="2456259"/>
            <a:ext cx="4975622" cy="331708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01608" y="1048703"/>
            <a:ext cx="7713583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33"/>
              </a:lnSpc>
              <a:buNone/>
            </a:pPr>
            <a:r>
              <a:rPr lang="en-US" sz="3786" b="1" kern="0" spc="-76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Strategies for Managing Email Overload</a:t>
            </a:r>
            <a:endParaRPr lang="en-US" sz="3786" dirty="0"/>
          </a:p>
        </p:txBody>
      </p:sp>
      <p:sp>
        <p:nvSpPr>
          <p:cNvPr id="7" name="Text 2"/>
          <p:cNvSpPr/>
          <p:nvPr/>
        </p:nvSpPr>
        <p:spPr>
          <a:xfrm>
            <a:off x="6201608" y="2557224"/>
            <a:ext cx="7713583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Managing email overload is crucial for staying organized and productive. Effective strategies include prioritizing emails, using folders to organize messages, and setting aside specific times for checking emails.</a:t>
            </a:r>
            <a:endParaRPr lang="en-US" sz="1609" dirty="0"/>
          </a:p>
        </p:txBody>
      </p:sp>
      <p:sp>
        <p:nvSpPr>
          <p:cNvPr id="8" name="Shape 3"/>
          <p:cNvSpPr/>
          <p:nvPr/>
        </p:nvSpPr>
        <p:spPr>
          <a:xfrm>
            <a:off x="6201608" y="3768328"/>
            <a:ext cx="7713583" cy="3412569"/>
          </a:xfrm>
          <a:prstGeom prst="roundRect">
            <a:avLst>
              <a:gd name="adj" fmla="val 251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9" name="Shape 4"/>
          <p:cNvSpPr/>
          <p:nvPr/>
        </p:nvSpPr>
        <p:spPr>
          <a:xfrm>
            <a:off x="6209228" y="3775948"/>
            <a:ext cx="7698343" cy="9144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0" name="Text 5"/>
          <p:cNvSpPr/>
          <p:nvPr/>
        </p:nvSpPr>
        <p:spPr>
          <a:xfrm>
            <a:off x="6413540" y="3906083"/>
            <a:ext cx="3436739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Prioritize</a:t>
            </a:r>
            <a:endParaRPr lang="en-US" sz="1609" dirty="0"/>
          </a:p>
        </p:txBody>
      </p:sp>
      <p:sp>
        <p:nvSpPr>
          <p:cNvPr id="11" name="Text 6"/>
          <p:cNvSpPr/>
          <p:nvPr/>
        </p:nvSpPr>
        <p:spPr>
          <a:xfrm>
            <a:off x="10266521" y="3906083"/>
            <a:ext cx="3436739" cy="6541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flags or labels to mark important emails and address them first.</a:t>
            </a:r>
            <a:endParaRPr lang="en-US" sz="1609" dirty="0"/>
          </a:p>
        </p:txBody>
      </p:sp>
      <p:sp>
        <p:nvSpPr>
          <p:cNvPr id="12" name="Shape 7"/>
          <p:cNvSpPr/>
          <p:nvPr/>
        </p:nvSpPr>
        <p:spPr>
          <a:xfrm>
            <a:off x="6209228" y="4690348"/>
            <a:ext cx="7698343" cy="12414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8"/>
          <p:cNvSpPr/>
          <p:nvPr/>
        </p:nvSpPr>
        <p:spPr>
          <a:xfrm>
            <a:off x="6413540" y="4820483"/>
            <a:ext cx="3436739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Organize</a:t>
            </a:r>
            <a:endParaRPr lang="en-US" sz="1609" dirty="0"/>
          </a:p>
        </p:txBody>
      </p:sp>
      <p:sp>
        <p:nvSpPr>
          <p:cNvPr id="14" name="Text 9"/>
          <p:cNvSpPr/>
          <p:nvPr/>
        </p:nvSpPr>
        <p:spPr>
          <a:xfrm>
            <a:off x="10266521" y="4820483"/>
            <a:ext cx="3436739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folders for different categories of emails, such as work, personal, and subscriptions.</a:t>
            </a:r>
            <a:endParaRPr lang="en-US" sz="1609" dirty="0"/>
          </a:p>
        </p:txBody>
      </p:sp>
      <p:sp>
        <p:nvSpPr>
          <p:cNvPr id="15" name="Shape 10"/>
          <p:cNvSpPr/>
          <p:nvPr/>
        </p:nvSpPr>
        <p:spPr>
          <a:xfrm>
            <a:off x="6209228" y="5931813"/>
            <a:ext cx="7698343" cy="12414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1"/>
          <p:cNvSpPr/>
          <p:nvPr/>
        </p:nvSpPr>
        <p:spPr>
          <a:xfrm>
            <a:off x="6413540" y="6061948"/>
            <a:ext cx="3436739" cy="3270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Schedule</a:t>
            </a:r>
            <a:endParaRPr lang="en-US" sz="1609" dirty="0"/>
          </a:p>
        </p:txBody>
      </p:sp>
      <p:sp>
        <p:nvSpPr>
          <p:cNvPr id="17" name="Text 12"/>
          <p:cNvSpPr/>
          <p:nvPr/>
        </p:nvSpPr>
        <p:spPr>
          <a:xfrm>
            <a:off x="10266521" y="6061948"/>
            <a:ext cx="3436739" cy="9811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5"/>
              </a:lnSpc>
              <a:buNone/>
            </a:pPr>
            <a:r>
              <a:rPr lang="en-US" sz="1609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aside specific times for checking and responding to emails to avoid constant distractions.</a:t>
            </a:r>
            <a:endParaRPr lang="en-US" sz="1609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3282552"/>
            <a:ext cx="12954952" cy="10798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2000" b="1" dirty="0"/>
              <a:t>Question</a:t>
            </a:r>
            <a:r>
              <a:rPr lang="en-US" sz="2000" dirty="0"/>
              <a:t>: You are applying for a marketing position at a company you admire.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2000" dirty="0"/>
              <a:t>How would you craft an email to the hiring manager introducing yourself and highlighting your relevant experience?</a:t>
            </a: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8" name="Text 5"/>
          <p:cNvSpPr/>
          <p:nvPr/>
        </p:nvSpPr>
        <p:spPr>
          <a:xfrm>
            <a:off x="852012" y="246757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IN" sz="2400" dirty="0"/>
              <a:t>Situation 1: Job Application</a:t>
            </a: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69105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4714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475773" y="1035366"/>
            <a:ext cx="13478351" cy="70132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2000" b="1" dirty="0"/>
              <a:t>Key Points</a:t>
            </a:r>
            <a:r>
              <a:rPr lang="en-US" sz="2000" dirty="0"/>
              <a:t>: Emphasize your skills, mention specific experiences related to marketing, and express enthusiasm for the role.</a:t>
            </a:r>
          </a:p>
          <a:p>
            <a:pPr marL="0" indent="0">
              <a:lnSpc>
                <a:spcPts val="3016"/>
              </a:lnSpc>
              <a:buNone/>
            </a:pPr>
            <a:endParaRPr lang="en-US" sz="2000" dirty="0"/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Dear [Hiring Manager's Name],</a:t>
            </a:r>
          </a:p>
          <a:p>
            <a:pPr marL="0" indent="0">
              <a:lnSpc>
                <a:spcPts val="3016"/>
              </a:lnSpc>
              <a:buNone/>
            </a:pPr>
            <a:endParaRPr lang="en-US" dirty="0"/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I am writing to express my interest in the Marketing position at [Company Name] as advertised on your careers page. With a Bachelor’s degree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 in Marketing and over three years of experience in digital marketing and content creation, I am excited about the opportunity to contribute to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your team.</a:t>
            </a:r>
          </a:p>
          <a:p>
            <a:pPr marL="0" indent="0">
              <a:lnSpc>
                <a:spcPts val="3016"/>
              </a:lnSpc>
              <a:buNone/>
            </a:pPr>
            <a:endParaRPr lang="en-US" dirty="0"/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In my previous role at [Previous Company], I successfully led a campaign that increased our online engagement by 30% within six months.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I am particularly impressed with [Company Name]’s innovative approach to marketing and am eager to bring my skills in social media strategy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 and data analysis to your team.</a:t>
            </a:r>
          </a:p>
          <a:p>
            <a:pPr marL="0" indent="0">
              <a:lnSpc>
                <a:spcPts val="3016"/>
              </a:lnSpc>
              <a:buNone/>
            </a:pPr>
            <a:endParaRPr lang="en-US" dirty="0"/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Thank you for considering my application. I look forward to the possibility of discussing how I can contribute to your company’s success.</a:t>
            </a:r>
          </a:p>
          <a:p>
            <a:pPr marL="0" indent="0">
              <a:lnSpc>
                <a:spcPts val="3016"/>
              </a:lnSpc>
              <a:buNone/>
            </a:pPr>
            <a:endParaRPr lang="en-US" dirty="0"/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Warm regards,</a:t>
            </a:r>
          </a:p>
          <a:p>
            <a:pPr marL="0" indent="0">
              <a:lnSpc>
                <a:spcPts val="3016"/>
              </a:lnSpc>
              <a:buNone/>
            </a:pPr>
            <a:endParaRPr lang="en-US" dirty="0"/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[Your Full Name]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dirty="0"/>
              <a:t>[Your Contact Information]</a:t>
            </a:r>
          </a:p>
          <a:p>
            <a:pPr marL="0" indent="0">
              <a:lnSpc>
                <a:spcPts val="3016"/>
              </a:lnSpc>
              <a:buNone/>
            </a:pPr>
            <a:endParaRPr lang="en-US" sz="2000" dirty="0"/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  <p:sp>
        <p:nvSpPr>
          <p:cNvPr id="8" name="Text 5"/>
          <p:cNvSpPr/>
          <p:nvPr/>
        </p:nvSpPr>
        <p:spPr>
          <a:xfrm>
            <a:off x="852012" y="246757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187486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884" y="747713"/>
            <a:ext cx="5050631" cy="67341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0076" y="1421249"/>
            <a:ext cx="5903595" cy="5126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37"/>
              </a:lnSpc>
              <a:buNone/>
            </a:pPr>
            <a:r>
              <a:rPr lang="en-US" sz="3230" b="1" kern="0" spc="-65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Best Practices for Email Etiquette</a:t>
            </a:r>
            <a:endParaRPr lang="en-US" sz="3230" dirty="0"/>
          </a:p>
        </p:txBody>
      </p:sp>
      <p:sp>
        <p:nvSpPr>
          <p:cNvPr id="7" name="Text 2"/>
          <p:cNvSpPr/>
          <p:nvPr/>
        </p:nvSpPr>
        <p:spPr>
          <a:xfrm>
            <a:off x="610076" y="2195393"/>
            <a:ext cx="7923848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6"/>
              </a:lnSpc>
              <a:buNone/>
            </a:pPr>
            <a:r>
              <a:rPr lang="en-US" sz="1373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Following email etiquette ensures that messages are received and interpreted professionally.</a:t>
            </a:r>
            <a:endParaRPr lang="en-US" sz="1373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76" y="2670334"/>
            <a:ext cx="435769" cy="43576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10076" y="3280410"/>
            <a:ext cx="2050852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5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Respond Promptly</a:t>
            </a:r>
            <a:endParaRPr lang="en-US" sz="1615" dirty="0"/>
          </a:p>
        </p:txBody>
      </p:sp>
      <p:sp>
        <p:nvSpPr>
          <p:cNvPr id="10" name="Text 4"/>
          <p:cNvSpPr/>
          <p:nvPr/>
        </p:nvSpPr>
        <p:spPr>
          <a:xfrm>
            <a:off x="610076" y="3641288"/>
            <a:ext cx="3831193" cy="836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1373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Respond to emails promptly, within a reasonable timeframe, especially if the message requires urgent attention.</a:t>
            </a:r>
            <a:endParaRPr lang="en-US" sz="1373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2731" y="2670334"/>
            <a:ext cx="435769" cy="43576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4702731" y="3280410"/>
            <a:ext cx="2050852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5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Proofread Carefully</a:t>
            </a:r>
            <a:endParaRPr lang="en-US" sz="1615" dirty="0"/>
          </a:p>
        </p:txBody>
      </p:sp>
      <p:sp>
        <p:nvSpPr>
          <p:cNvPr id="13" name="Text 6"/>
          <p:cNvSpPr/>
          <p:nvPr/>
        </p:nvSpPr>
        <p:spPr>
          <a:xfrm>
            <a:off x="4702731" y="3641288"/>
            <a:ext cx="3831193" cy="5576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1373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Proofread emails for errors in grammar, spelling, and punctuation before sending.</a:t>
            </a:r>
            <a:endParaRPr lang="en-US" sz="137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76" y="5000744"/>
            <a:ext cx="435769" cy="435769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0076" y="5610820"/>
            <a:ext cx="2050852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5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Attach Files Properly</a:t>
            </a:r>
            <a:endParaRPr lang="en-US" sz="1615" dirty="0"/>
          </a:p>
        </p:txBody>
      </p:sp>
      <p:sp>
        <p:nvSpPr>
          <p:cNvPr id="16" name="Text 8"/>
          <p:cNvSpPr/>
          <p:nvPr/>
        </p:nvSpPr>
        <p:spPr>
          <a:xfrm>
            <a:off x="610076" y="5971699"/>
            <a:ext cx="3831193" cy="836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1373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Attach files only when necessary, ensuring that the file size is appropriate and the format is compatible with the recipient's system.</a:t>
            </a:r>
            <a:endParaRPr lang="en-US" sz="1373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02731" y="5000744"/>
            <a:ext cx="435769" cy="435769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4702731" y="5610820"/>
            <a:ext cx="2888575" cy="256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19"/>
              </a:lnSpc>
              <a:buNone/>
            </a:pPr>
            <a:r>
              <a:rPr lang="en-US" sz="1615" b="1" kern="0" spc="-32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Avoid Forwarding Unnecessarily</a:t>
            </a:r>
            <a:endParaRPr lang="en-US" sz="1615" dirty="0"/>
          </a:p>
        </p:txBody>
      </p:sp>
      <p:sp>
        <p:nvSpPr>
          <p:cNvPr id="19" name="Text 10"/>
          <p:cNvSpPr/>
          <p:nvPr/>
        </p:nvSpPr>
        <p:spPr>
          <a:xfrm>
            <a:off x="4702731" y="5971699"/>
            <a:ext cx="3831193" cy="836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1373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Avoid forwarding emails to multiple recipients unless absolutely necessary, and always obtain consent from the original sender before forwarding.</a:t>
            </a:r>
            <a:endParaRPr lang="en-US" sz="137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1835587"/>
            <a:ext cx="5191601" cy="15532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Introduction</a:t>
            </a:r>
            <a:endParaRPr lang="en-US" sz="6120" dirty="0"/>
          </a:p>
        </p:txBody>
      </p:sp>
      <p:sp>
        <p:nvSpPr>
          <p:cNvPr id="7" name="Text 2"/>
          <p:cNvSpPr/>
          <p:nvPr/>
        </p:nvSpPr>
        <p:spPr>
          <a:xfrm>
            <a:off x="6324124" y="3683913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 is a core communication tool for individuals and businesses. It is used for various purposes, including sharing information, collaborating on projects, and building relationships.</a:t>
            </a:r>
            <a:endParaRPr lang="en-US" sz="1885" dirty="0"/>
          </a:p>
        </p:txBody>
      </p:sp>
      <p:sp>
        <p:nvSpPr>
          <p:cNvPr id="9" name="Text 4"/>
          <p:cNvSpPr/>
          <p:nvPr/>
        </p:nvSpPr>
        <p:spPr>
          <a:xfrm>
            <a:off x="6464498" y="6411754"/>
            <a:ext cx="102156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pic>
        <p:nvPicPr>
          <p:cNvPr id="3074" name="Picture 2" descr="Best Hosting Services in Nigeria | HOSTAFRICA">
            <a:extLst>
              <a:ext uri="{FF2B5EF4-FFF2-40B4-BE49-F238E27FC236}">
                <a16:creationId xmlns:a16="http://schemas.microsoft.com/office/drawing/2014/main" id="{8E2314A8-6A2E-5947-C9DD-1635CF11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228600"/>
            <a:ext cx="5086351" cy="7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645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2441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Question: What is the importance of email etiquette in professional communication?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A) It makes emails more colorful and entertaining.</a:t>
            </a:r>
          </a:p>
          <a:p>
            <a:r>
              <a:rPr lang="en-US" sz="2000" dirty="0"/>
              <a:t>B) It ensures clarity and respect, which can enhance professional relationships.</a:t>
            </a:r>
          </a:p>
          <a:p>
            <a:r>
              <a:rPr lang="en-US" sz="2000" dirty="0"/>
              <a:t>C) It allows for more casual interactions with colleagues.</a:t>
            </a:r>
          </a:p>
          <a:p>
            <a:r>
              <a:rPr lang="en-US" sz="2000" dirty="0"/>
              <a:t>D) It limits the need for formal language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424481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32879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Question: What is the importance of email etiquette in professional communication?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A) It makes emails more colorful and entertaining.</a:t>
            </a:r>
          </a:p>
          <a:p>
            <a:r>
              <a:rPr lang="en-US" sz="2000" dirty="0"/>
              <a:t>B) It ensures clarity and respect, which can enhance professional relationships.</a:t>
            </a:r>
          </a:p>
          <a:p>
            <a:r>
              <a:rPr lang="en-US" sz="2000" dirty="0"/>
              <a:t>C) It allows for more casual interactions with colleagues.</a:t>
            </a:r>
          </a:p>
          <a:p>
            <a:r>
              <a:rPr lang="en-US" sz="2000" dirty="0"/>
              <a:t>D) It limits the need for formal language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0000"/>
                </a:highlight>
              </a:rPr>
              <a:t>Answer: B) It ensures clarity and respect, which can enhance professional relationships</a:t>
            </a:r>
            <a:r>
              <a:rPr lang="en-US" sz="2000" dirty="0"/>
              <a:t>.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4044000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2441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 4: Which of the following best describes the role of email in professional networking?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A) It is used to send chain letters to colleagues.</a:t>
            </a:r>
          </a:p>
          <a:p>
            <a:r>
              <a:rPr lang="en-US" sz="2000" dirty="0"/>
              <a:t>B) It helps in building and maintaining professional relationships.</a:t>
            </a:r>
          </a:p>
          <a:p>
            <a:r>
              <a:rPr lang="en-US" sz="2000" dirty="0"/>
              <a:t>C) It is used solely for internal communication within a company.</a:t>
            </a:r>
          </a:p>
          <a:p>
            <a:r>
              <a:rPr lang="en-US" sz="2000" dirty="0"/>
              <a:t>D) It allows for anonymous communication with peers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205658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326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000" b="1" dirty="0"/>
              <a:t>Question 4: Which of the following best describes the role of email in professional networking?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A) It is used to send chain letters to colleagues.</a:t>
            </a:r>
          </a:p>
          <a:p>
            <a:r>
              <a:rPr lang="en-US" sz="2000" dirty="0"/>
              <a:t>B) It helps in building and maintaining professional relationships.</a:t>
            </a:r>
          </a:p>
          <a:p>
            <a:r>
              <a:rPr lang="en-US" sz="2000" dirty="0"/>
              <a:t>C) It is used solely for internal communication within a company.</a:t>
            </a:r>
          </a:p>
          <a:p>
            <a:r>
              <a:rPr lang="en-US" sz="2000" dirty="0"/>
              <a:t>D) It allows for anonymous communication with peers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0000"/>
                </a:highlight>
              </a:rPr>
              <a:t>Answer: B) It helps in building and maintaining professional relationships.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141855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07758" y="548521"/>
            <a:ext cx="5454729" cy="5866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20"/>
              </a:lnSpc>
              <a:buNone/>
            </a:pPr>
            <a:r>
              <a:rPr lang="en-US" sz="3696" b="1" kern="0" spc="-7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Key  Takeaways</a:t>
            </a:r>
            <a:endParaRPr lang="en-US" sz="3696" dirty="0"/>
          </a:p>
        </p:txBody>
      </p:sp>
      <p:sp>
        <p:nvSpPr>
          <p:cNvPr id="5" name="Text 2"/>
          <p:cNvSpPr/>
          <p:nvPr/>
        </p:nvSpPr>
        <p:spPr>
          <a:xfrm>
            <a:off x="1107758" y="1534001"/>
            <a:ext cx="12414885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13"/>
              </a:lnSpc>
              <a:buNone/>
            </a:pPr>
            <a:r>
              <a:rPr lang="en-US" sz="157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 remains a vital communication tool in today's digital world. Mastering effective email writing skills can significantly enhance productivity, professionalism, and relationships.</a:t>
            </a:r>
            <a:endParaRPr lang="en-US" sz="1571" dirty="0"/>
          </a:p>
        </p:txBody>
      </p:sp>
      <p:sp>
        <p:nvSpPr>
          <p:cNvPr id="6" name="Shape 3"/>
          <p:cNvSpPr/>
          <p:nvPr/>
        </p:nvSpPr>
        <p:spPr>
          <a:xfrm>
            <a:off x="7303770" y="2396490"/>
            <a:ext cx="22860" cy="5285899"/>
          </a:xfrm>
          <a:prstGeom prst="roundRect">
            <a:avLst>
              <a:gd name="adj" fmla="val 366506"/>
            </a:avLst>
          </a:prstGeom>
          <a:solidFill>
            <a:srgbClr val="DABADD"/>
          </a:solidFill>
          <a:ln/>
        </p:spPr>
      </p:sp>
      <p:sp>
        <p:nvSpPr>
          <p:cNvPr id="7" name="Shape 4"/>
          <p:cNvSpPr/>
          <p:nvPr/>
        </p:nvSpPr>
        <p:spPr>
          <a:xfrm>
            <a:off x="6415504" y="2833688"/>
            <a:ext cx="698183" cy="22860"/>
          </a:xfrm>
          <a:prstGeom prst="roundRect">
            <a:avLst>
              <a:gd name="adj" fmla="val 366506"/>
            </a:avLst>
          </a:prstGeom>
          <a:solidFill>
            <a:srgbClr val="DABADD"/>
          </a:solidFill>
          <a:ln/>
        </p:spPr>
      </p:sp>
      <p:sp>
        <p:nvSpPr>
          <p:cNvPr id="8" name="Shape 5"/>
          <p:cNvSpPr/>
          <p:nvPr/>
        </p:nvSpPr>
        <p:spPr>
          <a:xfrm>
            <a:off x="7090827" y="2620804"/>
            <a:ext cx="448747" cy="448747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44775" y="2704386"/>
            <a:ext cx="140732" cy="281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8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218" dirty="0"/>
          </a:p>
        </p:txBody>
      </p:sp>
      <p:sp>
        <p:nvSpPr>
          <p:cNvPr id="10" name="Text 7"/>
          <p:cNvSpPr/>
          <p:nvPr/>
        </p:nvSpPr>
        <p:spPr>
          <a:xfrm>
            <a:off x="3871198" y="2595920"/>
            <a:ext cx="2346841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10"/>
              </a:lnSpc>
              <a:buNone/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Clarity</a:t>
            </a:r>
            <a:endParaRPr lang="en-US" sz="1848" dirty="0"/>
          </a:p>
        </p:txBody>
      </p:sp>
      <p:sp>
        <p:nvSpPr>
          <p:cNvPr id="11" name="Text 8"/>
          <p:cNvSpPr/>
          <p:nvPr/>
        </p:nvSpPr>
        <p:spPr>
          <a:xfrm>
            <a:off x="1107758" y="3008828"/>
            <a:ext cx="5110282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3"/>
              </a:lnSpc>
              <a:buNone/>
            </a:pPr>
            <a:r>
              <a:rPr lang="en-US" sz="157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your emails are clear, concise, and easy to understand.</a:t>
            </a:r>
            <a:endParaRPr lang="en-US" sz="1571" dirty="0"/>
          </a:p>
        </p:txBody>
      </p:sp>
      <p:sp>
        <p:nvSpPr>
          <p:cNvPr id="12" name="Shape 9"/>
          <p:cNvSpPr/>
          <p:nvPr/>
        </p:nvSpPr>
        <p:spPr>
          <a:xfrm>
            <a:off x="7516713" y="3830955"/>
            <a:ext cx="698183" cy="22860"/>
          </a:xfrm>
          <a:prstGeom prst="roundRect">
            <a:avLst>
              <a:gd name="adj" fmla="val 366506"/>
            </a:avLst>
          </a:prstGeom>
          <a:solidFill>
            <a:srgbClr val="DABADD"/>
          </a:solidFill>
          <a:ln/>
        </p:spPr>
      </p:sp>
      <p:sp>
        <p:nvSpPr>
          <p:cNvPr id="13" name="Shape 10"/>
          <p:cNvSpPr/>
          <p:nvPr/>
        </p:nvSpPr>
        <p:spPr>
          <a:xfrm>
            <a:off x="7090827" y="3618071"/>
            <a:ext cx="448747" cy="448747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44775" y="3701653"/>
            <a:ext cx="140732" cy="281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8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218" dirty="0"/>
          </a:p>
        </p:txBody>
      </p:sp>
      <p:sp>
        <p:nvSpPr>
          <p:cNvPr id="15" name="Text 12"/>
          <p:cNvSpPr/>
          <p:nvPr/>
        </p:nvSpPr>
        <p:spPr>
          <a:xfrm>
            <a:off x="8412361" y="3593187"/>
            <a:ext cx="2346841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Professionalism</a:t>
            </a:r>
            <a:endParaRPr lang="en-US" sz="1848" dirty="0"/>
          </a:p>
        </p:txBody>
      </p:sp>
      <p:sp>
        <p:nvSpPr>
          <p:cNvPr id="16" name="Text 13"/>
          <p:cNvSpPr/>
          <p:nvPr/>
        </p:nvSpPr>
        <p:spPr>
          <a:xfrm>
            <a:off x="8412361" y="4006096"/>
            <a:ext cx="5110282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 a professional tone and use appropriate language for all communications.</a:t>
            </a:r>
            <a:endParaRPr lang="en-US" sz="1571" dirty="0"/>
          </a:p>
        </p:txBody>
      </p:sp>
      <p:sp>
        <p:nvSpPr>
          <p:cNvPr id="17" name="Shape 14"/>
          <p:cNvSpPr/>
          <p:nvPr/>
        </p:nvSpPr>
        <p:spPr>
          <a:xfrm>
            <a:off x="6415504" y="4728567"/>
            <a:ext cx="698183" cy="22860"/>
          </a:xfrm>
          <a:prstGeom prst="roundRect">
            <a:avLst>
              <a:gd name="adj" fmla="val 366506"/>
            </a:avLst>
          </a:prstGeom>
          <a:solidFill>
            <a:srgbClr val="DABADD"/>
          </a:solidFill>
          <a:ln/>
        </p:spPr>
      </p:sp>
      <p:sp>
        <p:nvSpPr>
          <p:cNvPr id="18" name="Shape 15"/>
          <p:cNvSpPr/>
          <p:nvPr/>
        </p:nvSpPr>
        <p:spPr>
          <a:xfrm>
            <a:off x="7090827" y="4515683"/>
            <a:ext cx="448747" cy="448747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44775" y="4599265"/>
            <a:ext cx="140732" cy="281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8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218" dirty="0"/>
          </a:p>
        </p:txBody>
      </p:sp>
      <p:sp>
        <p:nvSpPr>
          <p:cNvPr id="20" name="Text 17"/>
          <p:cNvSpPr/>
          <p:nvPr/>
        </p:nvSpPr>
        <p:spPr>
          <a:xfrm>
            <a:off x="3871198" y="4490799"/>
            <a:ext cx="2346841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10"/>
              </a:lnSpc>
              <a:buNone/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Organization</a:t>
            </a:r>
            <a:endParaRPr lang="en-US" sz="1848" dirty="0"/>
          </a:p>
        </p:txBody>
      </p:sp>
      <p:sp>
        <p:nvSpPr>
          <p:cNvPr id="21" name="Text 18"/>
          <p:cNvSpPr/>
          <p:nvPr/>
        </p:nvSpPr>
        <p:spPr>
          <a:xfrm>
            <a:off x="1107758" y="4903708"/>
            <a:ext cx="5110282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13"/>
              </a:lnSpc>
              <a:buNone/>
            </a:pPr>
            <a:r>
              <a:rPr lang="en-US" sz="157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Structure your emails effectively, using formatting and white space for clarity.</a:t>
            </a:r>
            <a:endParaRPr lang="en-US" sz="1571" dirty="0"/>
          </a:p>
        </p:txBody>
      </p:sp>
      <p:sp>
        <p:nvSpPr>
          <p:cNvPr id="22" name="Shape 19"/>
          <p:cNvSpPr/>
          <p:nvPr/>
        </p:nvSpPr>
        <p:spPr>
          <a:xfrm>
            <a:off x="7516713" y="5626179"/>
            <a:ext cx="698183" cy="22860"/>
          </a:xfrm>
          <a:prstGeom prst="roundRect">
            <a:avLst>
              <a:gd name="adj" fmla="val 366506"/>
            </a:avLst>
          </a:prstGeom>
          <a:solidFill>
            <a:srgbClr val="DABADD"/>
          </a:solidFill>
          <a:ln/>
        </p:spPr>
      </p:sp>
      <p:sp>
        <p:nvSpPr>
          <p:cNvPr id="23" name="Shape 20"/>
          <p:cNvSpPr/>
          <p:nvPr/>
        </p:nvSpPr>
        <p:spPr>
          <a:xfrm>
            <a:off x="7090827" y="5413296"/>
            <a:ext cx="448747" cy="448747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7244775" y="5496878"/>
            <a:ext cx="140732" cy="281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8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2218" dirty="0"/>
          </a:p>
        </p:txBody>
      </p:sp>
      <p:sp>
        <p:nvSpPr>
          <p:cNvPr id="25" name="Text 22"/>
          <p:cNvSpPr/>
          <p:nvPr/>
        </p:nvSpPr>
        <p:spPr>
          <a:xfrm>
            <a:off x="8412361" y="5388412"/>
            <a:ext cx="2346841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0"/>
              </a:lnSpc>
              <a:buNone/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Respect</a:t>
            </a:r>
            <a:endParaRPr lang="en-US" sz="1848" dirty="0"/>
          </a:p>
        </p:txBody>
      </p:sp>
      <p:sp>
        <p:nvSpPr>
          <p:cNvPr id="26" name="Text 23"/>
          <p:cNvSpPr/>
          <p:nvPr/>
        </p:nvSpPr>
        <p:spPr>
          <a:xfrm>
            <a:off x="8412361" y="5801320"/>
            <a:ext cx="5110282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Treat recipients with respect, addressing them appropriately and using polite language.</a:t>
            </a:r>
            <a:endParaRPr lang="en-US" sz="1571" dirty="0"/>
          </a:p>
        </p:txBody>
      </p:sp>
      <p:sp>
        <p:nvSpPr>
          <p:cNvPr id="27" name="Shape 24"/>
          <p:cNvSpPr/>
          <p:nvPr/>
        </p:nvSpPr>
        <p:spPr>
          <a:xfrm>
            <a:off x="6415504" y="6523792"/>
            <a:ext cx="698183" cy="22860"/>
          </a:xfrm>
          <a:prstGeom prst="roundRect">
            <a:avLst>
              <a:gd name="adj" fmla="val 366506"/>
            </a:avLst>
          </a:prstGeom>
          <a:solidFill>
            <a:srgbClr val="DABADD"/>
          </a:solidFill>
          <a:ln/>
        </p:spPr>
      </p:sp>
      <p:sp>
        <p:nvSpPr>
          <p:cNvPr id="28" name="Shape 25"/>
          <p:cNvSpPr/>
          <p:nvPr/>
        </p:nvSpPr>
        <p:spPr>
          <a:xfrm>
            <a:off x="7090827" y="6310908"/>
            <a:ext cx="448747" cy="448747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7244775" y="6394490"/>
            <a:ext cx="140732" cy="2815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8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</a:t>
            </a:r>
            <a:endParaRPr lang="en-US" sz="2218" dirty="0"/>
          </a:p>
        </p:txBody>
      </p:sp>
      <p:sp>
        <p:nvSpPr>
          <p:cNvPr id="30" name="Text 27"/>
          <p:cNvSpPr/>
          <p:nvPr/>
        </p:nvSpPr>
        <p:spPr>
          <a:xfrm>
            <a:off x="3871198" y="6286024"/>
            <a:ext cx="2346841" cy="2932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10"/>
              </a:lnSpc>
              <a:buNone/>
            </a:pPr>
            <a:r>
              <a:rPr lang="en-US" sz="1848" b="1" kern="0" spc="-37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Timeliness</a:t>
            </a:r>
            <a:endParaRPr lang="en-US" sz="1848" dirty="0"/>
          </a:p>
        </p:txBody>
      </p:sp>
      <p:sp>
        <p:nvSpPr>
          <p:cNvPr id="31" name="Text 28"/>
          <p:cNvSpPr/>
          <p:nvPr/>
        </p:nvSpPr>
        <p:spPr>
          <a:xfrm>
            <a:off x="1107758" y="6698933"/>
            <a:ext cx="5110282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3"/>
              </a:lnSpc>
              <a:buNone/>
            </a:pPr>
            <a:r>
              <a:rPr lang="en-US" sz="157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Respond to emails promptly and within a reasonable timeframe.</a:t>
            </a:r>
            <a:endParaRPr lang="en-US" sz="157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ite A Sensitive Email – A Life Fully Lived">
            <a:extLst>
              <a:ext uri="{FF2B5EF4-FFF2-40B4-BE49-F238E27FC236}">
                <a16:creationId xmlns:a16="http://schemas.microsoft.com/office/drawing/2014/main" id="{2A678551-4D84-BD7C-6731-C5393CC5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C2AA69D9-DA9B-B7BB-9D61-61C939E8F807}"/>
              </a:ext>
            </a:extLst>
          </p:cNvPr>
          <p:cNvSpPr/>
          <p:nvPr/>
        </p:nvSpPr>
        <p:spPr>
          <a:xfrm>
            <a:off x="3380900" y="4457701"/>
            <a:ext cx="8687276" cy="3143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</a:t>
            </a:r>
            <a:r>
              <a:rPr lang="en-US" sz="150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THANK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150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15000" b="1" kern="0" spc="-12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   YOU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258468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9767"/>
            <a:ext cx="14630400" cy="823150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4407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38964" y="2977753"/>
            <a:ext cx="9295686" cy="574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22"/>
              </a:lnSpc>
              <a:buNone/>
            </a:pPr>
            <a:r>
              <a:rPr lang="en-US" sz="3618" b="1" kern="0" spc="-7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Functional role of  Email Writing</a:t>
            </a:r>
            <a:endParaRPr lang="en-US" sz="3618" dirty="0"/>
          </a:p>
        </p:txBody>
      </p:sp>
      <p:sp>
        <p:nvSpPr>
          <p:cNvPr id="6" name="Text 2"/>
          <p:cNvSpPr/>
          <p:nvPr/>
        </p:nvSpPr>
        <p:spPr>
          <a:xfrm>
            <a:off x="1238964" y="3844885"/>
            <a:ext cx="12152352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endParaRPr lang="en-US" sz="1538" dirty="0"/>
          </a:p>
        </p:txBody>
      </p:sp>
      <p:sp>
        <p:nvSpPr>
          <p:cNvPr id="7" name="Shape 3"/>
          <p:cNvSpPr/>
          <p:nvPr/>
        </p:nvSpPr>
        <p:spPr>
          <a:xfrm>
            <a:off x="1088112" y="4170760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64921" y="4258924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171" dirty="0"/>
          </a:p>
        </p:txBody>
      </p:sp>
      <p:sp>
        <p:nvSpPr>
          <p:cNvPr id="9" name="Text 5"/>
          <p:cNvSpPr/>
          <p:nvPr/>
        </p:nvSpPr>
        <p:spPr>
          <a:xfrm>
            <a:off x="1843326" y="4215080"/>
            <a:ext cx="2297192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Communication</a:t>
            </a:r>
            <a:r>
              <a:rPr lang="en-IN" sz="2000" dirty="0"/>
              <a:t>:</a:t>
            </a:r>
            <a:endParaRPr lang="en-US" sz="1809" dirty="0"/>
          </a:p>
        </p:txBody>
      </p:sp>
      <p:sp>
        <p:nvSpPr>
          <p:cNvPr id="10" name="Text 6"/>
          <p:cNvSpPr/>
          <p:nvPr/>
        </p:nvSpPr>
        <p:spPr>
          <a:xfrm>
            <a:off x="1759268" y="4803411"/>
            <a:ext cx="5344001" cy="11347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 is a primary mode of communication for individuals and organizations. It allows people to share information quickly and efficiently, regardless of geographical barriers</a:t>
            </a:r>
            <a:endParaRPr lang="en-US" sz="1538" dirty="0"/>
          </a:p>
        </p:txBody>
      </p:sp>
      <p:sp>
        <p:nvSpPr>
          <p:cNvPr id="11" name="Shape 7"/>
          <p:cNvSpPr/>
          <p:nvPr/>
        </p:nvSpPr>
        <p:spPr>
          <a:xfrm>
            <a:off x="7397709" y="4282469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554752" y="4382972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en-US" sz="2171" dirty="0"/>
          </a:p>
        </p:txBody>
      </p:sp>
      <p:sp>
        <p:nvSpPr>
          <p:cNvPr id="13" name="Text 9"/>
          <p:cNvSpPr/>
          <p:nvPr/>
        </p:nvSpPr>
        <p:spPr>
          <a:xfrm>
            <a:off x="8047434" y="4260591"/>
            <a:ext cx="2297192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Documentation</a:t>
            </a:r>
            <a:r>
              <a:rPr lang="en-IN" sz="2000" dirty="0"/>
              <a:t>:</a:t>
            </a:r>
            <a:endParaRPr lang="en-US" sz="1809" dirty="0"/>
          </a:p>
        </p:txBody>
      </p:sp>
      <p:sp>
        <p:nvSpPr>
          <p:cNvPr id="14" name="Text 10"/>
          <p:cNvSpPr/>
          <p:nvPr/>
        </p:nvSpPr>
        <p:spPr>
          <a:xfrm>
            <a:off x="8047434" y="4713118"/>
            <a:ext cx="5344001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Emails serve as a record of communication that can be referred to later. This is important for maintaining records of conversations, decisions, agreements, and exchanges of information.</a:t>
            </a:r>
            <a:endParaRPr lang="en-US" sz="1538" dirty="0"/>
          </a:p>
        </p:txBody>
      </p:sp>
      <p:sp>
        <p:nvSpPr>
          <p:cNvPr id="15" name="Shape 11"/>
          <p:cNvSpPr/>
          <p:nvPr/>
        </p:nvSpPr>
        <p:spPr>
          <a:xfrm>
            <a:off x="1088111" y="6156779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1264921" y="6263104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</a:t>
            </a:r>
            <a:endParaRPr lang="en-US" sz="2171" dirty="0"/>
          </a:p>
        </p:txBody>
      </p:sp>
      <p:sp>
        <p:nvSpPr>
          <p:cNvPr id="17" name="Text 13"/>
          <p:cNvSpPr/>
          <p:nvPr/>
        </p:nvSpPr>
        <p:spPr>
          <a:xfrm>
            <a:off x="1812488" y="6251674"/>
            <a:ext cx="2297192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Information Sharing</a:t>
            </a:r>
            <a:endParaRPr lang="en-US" sz="1809" b="1" dirty="0"/>
          </a:p>
        </p:txBody>
      </p:sp>
      <p:sp>
        <p:nvSpPr>
          <p:cNvPr id="18" name="Text 14"/>
          <p:cNvSpPr/>
          <p:nvPr/>
        </p:nvSpPr>
        <p:spPr>
          <a:xfrm>
            <a:off x="1825347" y="6778824"/>
            <a:ext cx="5344001" cy="937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Emails can be used to distribute information to multiple recipients simultaneously, making it a powerful tool for sharing updates, reports, and news.</a:t>
            </a:r>
            <a:endParaRPr lang="en-US" sz="1538" dirty="0"/>
          </a:p>
        </p:txBody>
      </p:sp>
      <p:sp>
        <p:nvSpPr>
          <p:cNvPr id="19" name="Shape 15"/>
          <p:cNvSpPr/>
          <p:nvPr/>
        </p:nvSpPr>
        <p:spPr>
          <a:xfrm>
            <a:off x="7388720" y="6349604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539513" y="6469619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</a:t>
            </a:r>
            <a:endParaRPr lang="en-US" sz="2171" dirty="0"/>
          </a:p>
        </p:txBody>
      </p:sp>
      <p:sp>
        <p:nvSpPr>
          <p:cNvPr id="21" name="Text 17"/>
          <p:cNvSpPr/>
          <p:nvPr/>
        </p:nvSpPr>
        <p:spPr>
          <a:xfrm>
            <a:off x="8047434" y="6381331"/>
            <a:ext cx="2313146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Coordination</a:t>
            </a:r>
            <a:r>
              <a:rPr lang="en-IN" sz="2000" dirty="0"/>
              <a:t>:</a:t>
            </a:r>
            <a:endParaRPr lang="en-US" sz="1809" dirty="0"/>
          </a:p>
        </p:txBody>
      </p:sp>
      <p:sp>
        <p:nvSpPr>
          <p:cNvPr id="22" name="Text 18"/>
          <p:cNvSpPr/>
          <p:nvPr/>
        </p:nvSpPr>
        <p:spPr>
          <a:xfrm>
            <a:off x="8047434" y="6778824"/>
            <a:ext cx="5344001" cy="1013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 helps in coordinating tasks and projects by allowing team members to discuss details, set deadlines, and allocate responsibilities.</a:t>
            </a:r>
            <a:endParaRPr lang="en-US" sz="15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9767"/>
            <a:ext cx="14630400" cy="823150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238964" y="2977753"/>
            <a:ext cx="9295686" cy="5742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22"/>
              </a:lnSpc>
              <a:buNone/>
            </a:pPr>
            <a:r>
              <a:rPr lang="en-US" sz="3618" b="1" kern="0" spc="-72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Functional role of  Email Writing</a:t>
            </a:r>
            <a:endParaRPr lang="en-US" sz="3618" dirty="0"/>
          </a:p>
        </p:txBody>
      </p:sp>
      <p:sp>
        <p:nvSpPr>
          <p:cNvPr id="6" name="Text 2"/>
          <p:cNvSpPr/>
          <p:nvPr/>
        </p:nvSpPr>
        <p:spPr>
          <a:xfrm>
            <a:off x="1238964" y="3844885"/>
            <a:ext cx="12152352" cy="624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endParaRPr lang="en-US" sz="1538" dirty="0"/>
          </a:p>
        </p:txBody>
      </p:sp>
      <p:sp>
        <p:nvSpPr>
          <p:cNvPr id="7" name="Shape 3"/>
          <p:cNvSpPr/>
          <p:nvPr/>
        </p:nvSpPr>
        <p:spPr>
          <a:xfrm>
            <a:off x="1232504" y="4030384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389698" y="4157305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</a:rPr>
              <a:t>5</a:t>
            </a:r>
            <a:endParaRPr lang="en-US" sz="2171" dirty="0"/>
          </a:p>
        </p:txBody>
      </p:sp>
      <p:sp>
        <p:nvSpPr>
          <p:cNvPr id="9" name="Text 5"/>
          <p:cNvSpPr/>
          <p:nvPr/>
        </p:nvSpPr>
        <p:spPr>
          <a:xfrm>
            <a:off x="1873568" y="4098726"/>
            <a:ext cx="2297192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Professional Networking</a:t>
            </a:r>
            <a:endParaRPr lang="en-US" sz="1809" dirty="0"/>
          </a:p>
        </p:txBody>
      </p:sp>
      <p:sp>
        <p:nvSpPr>
          <p:cNvPr id="10" name="Text 6"/>
          <p:cNvSpPr/>
          <p:nvPr/>
        </p:nvSpPr>
        <p:spPr>
          <a:xfrm>
            <a:off x="1828205" y="4538660"/>
            <a:ext cx="5344001" cy="1178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Emails provide a platform for professional networking and relationship-building. They allow individuals to connect with colleagues, clients, and industry professionals.</a:t>
            </a:r>
            <a:endParaRPr lang="en-US" sz="1538" dirty="0"/>
          </a:p>
        </p:txBody>
      </p:sp>
      <p:sp>
        <p:nvSpPr>
          <p:cNvPr id="11" name="Shape 7"/>
          <p:cNvSpPr/>
          <p:nvPr/>
        </p:nvSpPr>
        <p:spPr>
          <a:xfrm>
            <a:off x="7343893" y="4213264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499805" y="4275950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</a:rPr>
              <a:t>6</a:t>
            </a:r>
            <a:endParaRPr lang="en-US" sz="2171" dirty="0"/>
          </a:p>
        </p:txBody>
      </p:sp>
      <p:sp>
        <p:nvSpPr>
          <p:cNvPr id="13" name="Text 9"/>
          <p:cNvSpPr/>
          <p:nvPr/>
        </p:nvSpPr>
        <p:spPr>
          <a:xfrm>
            <a:off x="8048147" y="4270235"/>
            <a:ext cx="2297192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Marketing and Promotion</a:t>
            </a:r>
            <a:r>
              <a:rPr lang="en-IN" sz="2000" dirty="0"/>
              <a:t>::</a:t>
            </a:r>
            <a:endParaRPr lang="en-US" sz="1809" dirty="0"/>
          </a:p>
        </p:txBody>
      </p:sp>
      <p:sp>
        <p:nvSpPr>
          <p:cNvPr id="14" name="Text 10"/>
          <p:cNvSpPr/>
          <p:nvPr/>
        </p:nvSpPr>
        <p:spPr>
          <a:xfrm>
            <a:off x="8047434" y="4641412"/>
            <a:ext cx="5344001" cy="1013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Organizations use emails for marketing purposes, sending newsletters, promotional offers, and updates to customers and potential clients..</a:t>
            </a:r>
            <a:endParaRPr lang="en-US" sz="1538" dirty="0"/>
          </a:p>
        </p:txBody>
      </p:sp>
      <p:sp>
        <p:nvSpPr>
          <p:cNvPr id="15" name="Shape 11"/>
          <p:cNvSpPr/>
          <p:nvPr/>
        </p:nvSpPr>
        <p:spPr>
          <a:xfrm>
            <a:off x="1232503" y="5891390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1398271" y="5973245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</a:rPr>
              <a:t>7</a:t>
            </a:r>
            <a:endParaRPr lang="en-US" sz="2171" dirty="0"/>
          </a:p>
        </p:txBody>
      </p:sp>
      <p:sp>
        <p:nvSpPr>
          <p:cNvPr id="17" name="Text 13"/>
          <p:cNvSpPr/>
          <p:nvPr/>
        </p:nvSpPr>
        <p:spPr>
          <a:xfrm>
            <a:off x="1843326" y="6029563"/>
            <a:ext cx="2297192" cy="2870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Customer Service</a:t>
            </a:r>
            <a:endParaRPr lang="en-US" sz="1809" b="1" dirty="0"/>
          </a:p>
        </p:txBody>
      </p:sp>
      <p:sp>
        <p:nvSpPr>
          <p:cNvPr id="18" name="Text 14"/>
          <p:cNvSpPr/>
          <p:nvPr/>
        </p:nvSpPr>
        <p:spPr>
          <a:xfrm>
            <a:off x="1873568" y="6624577"/>
            <a:ext cx="5344001" cy="937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 is an essential tool for customer service, allowing businesses to respond to inquiries, address complaints, and provide support.</a:t>
            </a:r>
            <a:endParaRPr lang="en-US" sz="1538" dirty="0"/>
          </a:p>
        </p:txBody>
      </p:sp>
      <p:sp>
        <p:nvSpPr>
          <p:cNvPr id="19" name="Shape 15"/>
          <p:cNvSpPr/>
          <p:nvPr/>
        </p:nvSpPr>
        <p:spPr>
          <a:xfrm>
            <a:off x="7343892" y="5873829"/>
            <a:ext cx="439341" cy="439341"/>
          </a:xfrm>
          <a:prstGeom prst="roundRect">
            <a:avLst>
              <a:gd name="adj" fmla="val 18667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7499805" y="5955684"/>
            <a:ext cx="137755" cy="275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71"/>
              </a:lnSpc>
              <a:buNone/>
            </a:pPr>
            <a:r>
              <a:rPr lang="en-US" sz="2171" b="1" kern="0" spc="-43" dirty="0">
                <a:solidFill>
                  <a:srgbClr val="272525"/>
                </a:solidFill>
                <a:latin typeface="Source Serif Pro" pitchFamily="34" charset="0"/>
                <a:ea typeface="Source Serif Pro" pitchFamily="34" charset="-122"/>
              </a:rPr>
              <a:t>8</a:t>
            </a:r>
            <a:endParaRPr lang="en-US" sz="2171" dirty="0"/>
          </a:p>
        </p:txBody>
      </p:sp>
      <p:sp>
        <p:nvSpPr>
          <p:cNvPr id="21" name="Text 17"/>
          <p:cNvSpPr/>
          <p:nvPr/>
        </p:nvSpPr>
        <p:spPr>
          <a:xfrm>
            <a:off x="8047434" y="5968604"/>
            <a:ext cx="2658666" cy="3445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61"/>
              </a:lnSpc>
              <a:buNone/>
            </a:pPr>
            <a:r>
              <a:rPr lang="en-IN" sz="2000" b="1" dirty="0"/>
              <a:t>Formal Communication</a:t>
            </a:r>
            <a:endParaRPr lang="en-US" sz="1809" b="1" dirty="0"/>
          </a:p>
        </p:txBody>
      </p:sp>
      <p:sp>
        <p:nvSpPr>
          <p:cNvPr id="22" name="Text 18"/>
          <p:cNvSpPr/>
          <p:nvPr/>
        </p:nvSpPr>
        <p:spPr>
          <a:xfrm>
            <a:off x="8034099" y="6442173"/>
            <a:ext cx="5344001" cy="10135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0"/>
              </a:lnSpc>
              <a:buNone/>
            </a:pPr>
            <a:r>
              <a:rPr lang="en-US" sz="1600" dirty="0"/>
              <a:t>Emails are often used for formal communication within and between organizations, such as sending official notices, invitations, or announcements.</a:t>
            </a:r>
            <a:endParaRPr lang="en-US" sz="1538" dirty="0"/>
          </a:p>
        </p:txBody>
      </p:sp>
      <p:pic>
        <p:nvPicPr>
          <p:cNvPr id="1026" name="Picture 2" descr="5 Ways to Know Your Email Campaign Strategy Is Legal | Level343">
            <a:extLst>
              <a:ext uri="{FF2B5EF4-FFF2-40B4-BE49-F238E27FC236}">
                <a16:creationId xmlns:a16="http://schemas.microsoft.com/office/drawing/2014/main" id="{D4BA08C0-7185-6BFD-4EDA-73443D99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701"/>
            <a:ext cx="14630400" cy="264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19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692002"/>
            <a:ext cx="9086612" cy="2299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Question: How does email serve as a tool for documentation?</a:t>
            </a:r>
          </a:p>
          <a:p>
            <a:endParaRPr lang="en-US" sz="2400" b="1" dirty="0"/>
          </a:p>
          <a:p>
            <a:r>
              <a:rPr lang="en-US" sz="2400" dirty="0"/>
              <a:t>A) By recording conversations and decisions for future reference</a:t>
            </a:r>
          </a:p>
          <a:p>
            <a:r>
              <a:rPr lang="en-US" sz="2400" dirty="0"/>
              <a:t>B) By storing large video files</a:t>
            </a:r>
          </a:p>
          <a:p>
            <a:r>
              <a:rPr lang="en-US" sz="2400" dirty="0"/>
              <a:t>C) By providing live streaming capabilities</a:t>
            </a:r>
          </a:p>
          <a:p>
            <a:r>
              <a:rPr lang="en-US" sz="2400" dirty="0"/>
              <a:t>D) By allowing unlimited file storage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167538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1142524" y="2508051"/>
            <a:ext cx="9086612" cy="32134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Question: How does email serve as a tool for documentation?</a:t>
            </a:r>
          </a:p>
          <a:p>
            <a:endParaRPr lang="en-US" sz="2400" b="1" dirty="0"/>
          </a:p>
          <a:p>
            <a:r>
              <a:rPr lang="en-US" sz="2400" dirty="0"/>
              <a:t>A) By recording conversations and decisions for future reference</a:t>
            </a:r>
          </a:p>
          <a:p>
            <a:r>
              <a:rPr lang="en-US" sz="2400" dirty="0"/>
              <a:t>B) By storing large video files</a:t>
            </a:r>
          </a:p>
          <a:p>
            <a:r>
              <a:rPr lang="en-US" sz="2400" dirty="0"/>
              <a:t>C) By providing live streaming capabilities</a:t>
            </a:r>
          </a:p>
          <a:p>
            <a:r>
              <a:rPr lang="en-US" sz="2400" dirty="0"/>
              <a:t>D) By allowing unlimited file storage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0000"/>
                </a:highlight>
              </a:rPr>
              <a:t>Answer: A) By recording conversations and decisions for future reference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833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893813"/>
            <a:ext cx="10535126" cy="24419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Question: What is one of the primary functions of email in a professional setting?</a:t>
            </a:r>
          </a:p>
          <a:p>
            <a:endParaRPr lang="en-US" sz="2400" b="1" dirty="0"/>
          </a:p>
          <a:p>
            <a:r>
              <a:rPr lang="en-US" sz="2400" dirty="0"/>
              <a:t>A) Sending jokes to friends</a:t>
            </a:r>
          </a:p>
          <a:p>
            <a:r>
              <a:rPr lang="en-US" sz="2400" dirty="0"/>
              <a:t>B) Facilitating quick and efficient communication</a:t>
            </a:r>
          </a:p>
          <a:p>
            <a:r>
              <a:rPr lang="en-US" sz="2400" dirty="0"/>
              <a:t>C) Sharing personal photos</a:t>
            </a:r>
          </a:p>
          <a:p>
            <a:r>
              <a:rPr lang="en-US" sz="2400" dirty="0"/>
              <a:t>D) Watching movies online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420630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2562105"/>
            <a:ext cx="10535126" cy="3927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2400" b="1" dirty="0"/>
              <a:t>Question: What is one of the primary functions of email in a professional setting?</a:t>
            </a:r>
          </a:p>
          <a:p>
            <a:endParaRPr lang="en-US" sz="2400" b="1" dirty="0"/>
          </a:p>
          <a:p>
            <a:r>
              <a:rPr lang="en-US" sz="2400" dirty="0"/>
              <a:t>A) Sending jokes to friends</a:t>
            </a:r>
          </a:p>
          <a:p>
            <a:r>
              <a:rPr lang="en-US" sz="2400" dirty="0"/>
              <a:t>B) Facilitating quick and efficient communication</a:t>
            </a:r>
          </a:p>
          <a:p>
            <a:r>
              <a:rPr lang="en-US" sz="2400" dirty="0"/>
              <a:t>C) Sharing personal photos</a:t>
            </a:r>
          </a:p>
          <a:p>
            <a:r>
              <a:rPr lang="en-US" sz="2400" dirty="0"/>
              <a:t>D) Watching movies online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ighlight>
                  <a:srgbClr val="FF0000"/>
                </a:highlight>
              </a:rPr>
              <a:t>Answer: B) Facilitating quick and efficient communication</a:t>
            </a:r>
          </a:p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endParaRPr lang="en-US" sz="2218" dirty="0"/>
          </a:p>
        </p:txBody>
      </p:sp>
    </p:spTree>
    <p:extLst>
      <p:ext uri="{BB962C8B-B14F-4D97-AF65-F5344CB8AC3E}">
        <p14:creationId xmlns:p14="http://schemas.microsoft.com/office/powerpoint/2010/main" val="40116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099786"/>
            <a:ext cx="9086612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kern="0" spc="-89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Key Elements of a Well-Written Email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3282553"/>
            <a:ext cx="12954952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well-written email includes a clear subject line, a concise and focused message, and a professional closing.</a:t>
            </a:r>
            <a:endParaRPr lang="en-US" sz="1885" dirty="0"/>
          </a:p>
        </p:txBody>
      </p:sp>
      <p:sp>
        <p:nvSpPr>
          <p:cNvPr id="6" name="Text 3"/>
          <p:cNvSpPr/>
          <p:nvPr/>
        </p:nvSpPr>
        <p:spPr>
          <a:xfrm>
            <a:off x="837724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Subject Line</a:t>
            </a:r>
            <a:endParaRPr lang="en-US" sz="2218" dirty="0"/>
          </a:p>
        </p:txBody>
      </p:sp>
      <p:sp>
        <p:nvSpPr>
          <p:cNvPr id="7" name="Text 4"/>
          <p:cNvSpPr/>
          <p:nvPr/>
        </p:nvSpPr>
        <p:spPr>
          <a:xfrm>
            <a:off x="837724" y="4765358"/>
            <a:ext cx="3928586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clear and concise subject line that accurately reflects the email's content.</a:t>
            </a:r>
            <a:endParaRPr lang="en-US" sz="1885" dirty="0"/>
          </a:p>
        </p:txBody>
      </p:sp>
      <p:sp>
        <p:nvSpPr>
          <p:cNvPr id="8" name="Text 5"/>
          <p:cNvSpPr/>
          <p:nvPr/>
        </p:nvSpPr>
        <p:spPr>
          <a:xfrm>
            <a:off x="5357813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Body</a:t>
            </a:r>
            <a:endParaRPr lang="en-US" sz="2218" dirty="0"/>
          </a:p>
        </p:txBody>
      </p:sp>
      <p:sp>
        <p:nvSpPr>
          <p:cNvPr id="9" name="Text 6"/>
          <p:cNvSpPr/>
          <p:nvPr/>
        </p:nvSpPr>
        <p:spPr>
          <a:xfrm>
            <a:off x="5357813" y="4765358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well-organized body with clear paragraphs, bullet points, or numbered lists when appropriate.</a:t>
            </a:r>
            <a:endParaRPr lang="en-US" sz="1885" dirty="0"/>
          </a:p>
        </p:txBody>
      </p:sp>
      <p:sp>
        <p:nvSpPr>
          <p:cNvPr id="10" name="Text 7"/>
          <p:cNvSpPr/>
          <p:nvPr/>
        </p:nvSpPr>
        <p:spPr>
          <a:xfrm>
            <a:off x="9877901" y="4174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D73AD7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Closing</a:t>
            </a:r>
            <a:endParaRPr lang="en-US" sz="2218" dirty="0"/>
          </a:p>
        </p:txBody>
      </p:sp>
      <p:sp>
        <p:nvSpPr>
          <p:cNvPr id="11" name="Text 8"/>
          <p:cNvSpPr/>
          <p:nvPr/>
        </p:nvSpPr>
        <p:spPr>
          <a:xfrm>
            <a:off x="9877901" y="4765358"/>
            <a:ext cx="3928586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professional closing that includes a call to action or a polite farewell.</a:t>
            </a:r>
            <a:endParaRPr lang="en-US" sz="18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1747</Words>
  <Application>Microsoft Office PowerPoint</Application>
  <PresentationFormat>Custom</PresentationFormat>
  <Paragraphs>236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khusbupaswan@outlook.com</cp:lastModifiedBy>
  <cp:revision>7</cp:revision>
  <dcterms:created xsi:type="dcterms:W3CDTF">2024-08-04T17:04:49Z</dcterms:created>
  <dcterms:modified xsi:type="dcterms:W3CDTF">2024-08-04T18:41:21Z</dcterms:modified>
</cp:coreProperties>
</file>