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Wedges" charset="1" panose="02000500000000000000"/>
      <p:regular r:id="rId23"/>
    </p:embeddedFont>
    <p:embeddedFont>
      <p:font typeface="Caveat Bold" charset="1" panose="00000800000000000000"/>
      <p:regular r:id="rId24"/>
    </p:embeddedFont>
    <p:embeddedFont>
      <p:font typeface="Ovo" charset="1" panose="02020502070400060406"/>
      <p:regular r:id="rId25"/>
    </p:embeddedFont>
    <p:embeddedFont>
      <p:font typeface="Times New Roman" charset="1" panose="020305020704050203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F8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8482" r="-1701" b="-58482"/>
            </a:stretch>
          </a:blipFill>
        </p:spPr>
      </p:sp>
      <p:sp>
        <p:nvSpPr>
          <p:cNvPr name="Freeform 3" id="3"/>
          <p:cNvSpPr/>
          <p:nvPr/>
        </p:nvSpPr>
        <p:spPr>
          <a:xfrm flipH="false" flipV="false" rot="0">
            <a:off x="0" y="0"/>
            <a:ext cx="6559826" cy="4114800"/>
          </a:xfrm>
          <a:custGeom>
            <a:avLst/>
            <a:gdLst/>
            <a:ahLst/>
            <a:cxnLst/>
            <a:rect r="r" b="b" t="t" l="l"/>
            <a:pathLst>
              <a:path h="4114800" w="6559826">
                <a:moveTo>
                  <a:pt x="0" y="0"/>
                </a:moveTo>
                <a:lnTo>
                  <a:pt x="6559826" y="0"/>
                </a:lnTo>
                <a:lnTo>
                  <a:pt x="655982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805307" y="1277938"/>
            <a:ext cx="8453993" cy="1543050"/>
          </a:xfrm>
          <a:prstGeom prst="rect">
            <a:avLst/>
          </a:prstGeom>
        </p:spPr>
        <p:txBody>
          <a:bodyPr anchor="t" rtlCol="false" tIns="0" lIns="0" bIns="0" rIns="0">
            <a:spAutoFit/>
          </a:bodyPr>
          <a:lstStyle/>
          <a:p>
            <a:pPr algn="ctr">
              <a:lnSpc>
                <a:spcPts val="12599"/>
              </a:lnSpc>
            </a:pPr>
            <a:r>
              <a:rPr lang="en-US" sz="9000">
                <a:solidFill>
                  <a:srgbClr val="D15825"/>
                </a:solidFill>
                <a:latin typeface="Wedges"/>
                <a:ea typeface="Wedges"/>
                <a:cs typeface="Wedges"/>
                <a:sym typeface="Wedges"/>
              </a:rPr>
              <a:t>READING</a:t>
            </a:r>
          </a:p>
        </p:txBody>
      </p:sp>
      <p:sp>
        <p:nvSpPr>
          <p:cNvPr name="TextBox 5" id="5"/>
          <p:cNvSpPr txBox="true"/>
          <p:nvPr/>
        </p:nvSpPr>
        <p:spPr>
          <a:xfrm rot="0">
            <a:off x="781986" y="7413874"/>
            <a:ext cx="9419481" cy="1543050"/>
          </a:xfrm>
          <a:prstGeom prst="rect">
            <a:avLst/>
          </a:prstGeom>
        </p:spPr>
        <p:txBody>
          <a:bodyPr anchor="t" rtlCol="false" tIns="0" lIns="0" bIns="0" rIns="0">
            <a:spAutoFit/>
          </a:bodyPr>
          <a:lstStyle/>
          <a:p>
            <a:pPr algn="ctr">
              <a:lnSpc>
                <a:spcPts val="12599"/>
              </a:lnSpc>
              <a:spcBef>
                <a:spcPct val="0"/>
              </a:spcBef>
            </a:pPr>
            <a:r>
              <a:rPr lang="en-US" sz="9000">
                <a:solidFill>
                  <a:srgbClr val="D15825"/>
                </a:solidFill>
                <a:latin typeface="Wedges"/>
                <a:ea typeface="Wedges"/>
                <a:cs typeface="Wedges"/>
                <a:sym typeface="Wedges"/>
              </a:rPr>
              <a:t>COMPREHENSION</a:t>
            </a:r>
          </a:p>
        </p:txBody>
      </p:sp>
      <p:sp>
        <p:nvSpPr>
          <p:cNvPr name="TextBox 6" id="6"/>
          <p:cNvSpPr txBox="true"/>
          <p:nvPr/>
        </p:nvSpPr>
        <p:spPr>
          <a:xfrm rot="0">
            <a:off x="6559826" y="4246880"/>
            <a:ext cx="6117206" cy="896620"/>
          </a:xfrm>
          <a:prstGeom prst="rect">
            <a:avLst/>
          </a:prstGeom>
        </p:spPr>
        <p:txBody>
          <a:bodyPr anchor="t" rtlCol="false" tIns="0" lIns="0" bIns="0" rIns="0">
            <a:spAutoFit/>
          </a:bodyPr>
          <a:lstStyle/>
          <a:p>
            <a:pPr algn="ctr">
              <a:lnSpc>
                <a:spcPts val="7279"/>
              </a:lnSpc>
            </a:pPr>
            <a:r>
              <a:rPr lang="en-US" sz="5199">
                <a:solidFill>
                  <a:srgbClr val="B86A74"/>
                </a:solidFill>
                <a:latin typeface="Wedges"/>
                <a:ea typeface="Wedges"/>
                <a:cs typeface="Wedges"/>
                <a:sym typeface="Wedges"/>
              </a:rPr>
              <a:t>MAIN IDEA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D28A"/>
        </a:solidFill>
      </p:bgPr>
    </p:bg>
    <p:spTree>
      <p:nvGrpSpPr>
        <p:cNvPr id="1" name=""/>
        <p:cNvGrpSpPr/>
        <p:nvPr/>
      </p:nvGrpSpPr>
      <p:grpSpPr>
        <a:xfrm>
          <a:off x="0" y="0"/>
          <a:ext cx="0" cy="0"/>
          <a:chOff x="0" y="0"/>
          <a:chExt cx="0" cy="0"/>
        </a:xfrm>
      </p:grpSpPr>
      <p:sp>
        <p:nvSpPr>
          <p:cNvPr name="TextBox 2" id="2"/>
          <p:cNvSpPr txBox="true"/>
          <p:nvPr/>
        </p:nvSpPr>
        <p:spPr>
          <a:xfrm rot="0">
            <a:off x="1028700" y="1290074"/>
            <a:ext cx="16650588" cy="9274175"/>
          </a:xfrm>
          <a:prstGeom prst="rect">
            <a:avLst/>
          </a:prstGeom>
        </p:spPr>
        <p:txBody>
          <a:bodyPr anchor="t" rtlCol="false" tIns="0" lIns="0" bIns="0" rIns="0">
            <a:spAutoFit/>
          </a:bodyPr>
          <a:lstStyle/>
          <a:p>
            <a:pPr algn="just">
              <a:lnSpc>
                <a:spcPts val="4900"/>
              </a:lnSpc>
              <a:spcBef>
                <a:spcPct val="0"/>
              </a:spcBef>
            </a:pPr>
            <a:r>
              <a:rPr lang="en-US" sz="3500">
                <a:solidFill>
                  <a:srgbClr val="000000"/>
                </a:solidFill>
                <a:latin typeface="Ovo"/>
                <a:ea typeface="Ovo"/>
                <a:cs typeface="Ovo"/>
                <a:sym typeface="Ovo"/>
              </a:rPr>
              <a:t>In recent years, urban farming has become increasingly popular in cities around the world. Urban farming refers to the practice of cultivating, processing, and distributing food in or around urban areas. This trend is driven by various factors, including the desire for fresh, locally-sourced produce, the need to reduce carbon footprints, and the opportunity to utilize unused urban spaces efficiently. Proponents of urban farming argue that it can enhance food security, create jobs, and foster a sense of community. Additionally, urban farms can provide educational opportunities for city dwellers to learn about agriculture and sustainability. However, there are also challenges associated with urban farming, such as limited space, soil contamination, and regulatory hurdles. Despite these obstacles, many cities are finding innovative solutions to support and expand urban farming initiatives, such as rooftop gardens, vertical farming, and community gardens. Overall, the growing interest in urban farming reflects a broader movement towards sustainable living and resilience in urban environments.</a:t>
            </a:r>
          </a:p>
          <a:p>
            <a:pPr algn="just">
              <a:lnSpc>
                <a:spcPts val="4900"/>
              </a:lnSpc>
              <a:spcBef>
                <a:spcPct val="0"/>
              </a:spcBef>
            </a:pPr>
          </a:p>
        </p:txBody>
      </p:sp>
      <p:sp>
        <p:nvSpPr>
          <p:cNvPr name="TextBox 3" id="3"/>
          <p:cNvSpPr txBox="true"/>
          <p:nvPr/>
        </p:nvSpPr>
        <p:spPr>
          <a:xfrm rot="0">
            <a:off x="1028700" y="358775"/>
            <a:ext cx="15305310" cy="669925"/>
          </a:xfrm>
          <a:prstGeom prst="rect">
            <a:avLst/>
          </a:prstGeom>
        </p:spPr>
        <p:txBody>
          <a:bodyPr anchor="t" rtlCol="false" tIns="0" lIns="0" bIns="0" rIns="0">
            <a:spAutoFit/>
          </a:bodyPr>
          <a:lstStyle/>
          <a:p>
            <a:pPr algn="ctr">
              <a:lnSpc>
                <a:spcPts val="5599"/>
              </a:lnSpc>
            </a:pPr>
            <a:r>
              <a:rPr lang="en-US" sz="3999">
                <a:solidFill>
                  <a:srgbClr val="000000"/>
                </a:solidFill>
                <a:latin typeface="Wedges"/>
                <a:ea typeface="Wedges"/>
                <a:cs typeface="Wedges"/>
                <a:sym typeface="Wedges"/>
              </a:rPr>
              <a:t>READ THIS PASSAGE AND DISCUSS THE MAIN IDEA:</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1214369" y="2863850"/>
            <a:ext cx="16044931" cy="6394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It is inevitable that the ban on polythene bags by the government will encounter teething troubles, such as resistance from a section of the trader community as well as the industry. The end-users will also feel the pinch if the substitutes (paper/cloth bags) are not easily available or lack affordability and durability. Several states have imposed a complete or partial ban on single-use plastic over the years, including Karnataka, Maharashtra, Tamil Nadu and Himachal Pradesh. The implementation has been patchy in general, with the authorities often adopting a lax attitude and things eventually returning to business as usual.</a:t>
            </a:r>
          </a:p>
        </p:txBody>
      </p:sp>
      <p:sp>
        <p:nvSpPr>
          <p:cNvPr name="TextBox 3" id="3"/>
          <p:cNvSpPr txBox="true"/>
          <p:nvPr/>
        </p:nvSpPr>
        <p:spPr>
          <a:xfrm rot="0">
            <a:off x="1214369" y="1138764"/>
            <a:ext cx="3811786"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 1:</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531096" y="2087746"/>
            <a:ext cx="17225809" cy="78041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What is the main idea of the passage?</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The recent ban on polythene will prove to be an all-out success.</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B. The ban on polythene will face resistance from a certain section of the society including traders and industrialists.</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The ban on polythene is a good step towards clean and green India.</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D. Ban on polythene in the past has not been that successful in some states, so the recent ban in the entire country is also going to face some challenges.</a:t>
            </a:r>
          </a:p>
        </p:txBody>
      </p:sp>
      <p:sp>
        <p:nvSpPr>
          <p:cNvPr name="TextBox 3" id="3"/>
          <p:cNvSpPr txBox="true"/>
          <p:nvPr/>
        </p:nvSpPr>
        <p:spPr>
          <a:xfrm rot="0">
            <a:off x="531096" y="432752"/>
            <a:ext cx="3818334"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531096" y="2087746"/>
            <a:ext cx="17225809" cy="78041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What is the main idea of the passage?</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The recent ban on polythene will prove to be an all-out success.</a:t>
            </a:r>
          </a:p>
          <a:p>
            <a:pPr algn="l">
              <a:lnSpc>
                <a:spcPts val="5599"/>
              </a:lnSpc>
              <a:spcBef>
                <a:spcPct val="0"/>
              </a:spcBef>
            </a:pPr>
          </a:p>
          <a:p>
            <a:pPr algn="l">
              <a:lnSpc>
                <a:spcPts val="5599"/>
              </a:lnSpc>
              <a:spcBef>
                <a:spcPct val="0"/>
              </a:spcBef>
            </a:pPr>
            <a:r>
              <a:rPr lang="en-US" sz="3999">
                <a:solidFill>
                  <a:srgbClr val="000000"/>
                </a:solidFill>
                <a:latin typeface="Times New Roman Bold"/>
                <a:ea typeface="Times New Roman Bold"/>
                <a:cs typeface="Times New Roman Bold"/>
                <a:sym typeface="Times New Roman Bold"/>
              </a:rPr>
              <a:t>B. The ban on polythene will face resistance from a certain section of the society including traders and industrialists.</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The ban on polythene is a good step towards clean and green India.</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D. Ban on polythene in the past has not been that successful in some states, so the recent ban in the entire country is also going to face some challenges.</a:t>
            </a:r>
          </a:p>
        </p:txBody>
      </p:sp>
      <p:sp>
        <p:nvSpPr>
          <p:cNvPr name="TextBox 3" id="3"/>
          <p:cNvSpPr txBox="true"/>
          <p:nvPr/>
        </p:nvSpPr>
        <p:spPr>
          <a:xfrm rot="0">
            <a:off x="531096" y="432752"/>
            <a:ext cx="3818334"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1214369" y="2863850"/>
            <a:ext cx="16044931" cy="6394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There are many reasons why the death penalty should have minimal place in any society, not </a:t>
            </a:r>
            <a:r>
              <a:rPr lang="en-US" sz="3999">
                <a:solidFill>
                  <a:srgbClr val="000000"/>
                </a:solidFill>
                <a:latin typeface="Times New Roman"/>
                <a:ea typeface="Times New Roman"/>
                <a:cs typeface="Times New Roman"/>
                <a:sym typeface="Times New Roman"/>
              </a:rPr>
              <a:t>least because it violates the fundamental right to life. The argument that it may deter violent crime is countered by the observations that murder rates declined in ten out of eleven countries which had abolished capital punishment in recent years. The most egregious aspect of the death penalty is the widespread evidence of miscarriage of justice which occurs even in the most robust judicial systems, leading to the real threat of an irreversible punishment being inflicted on an innocent person.</a:t>
            </a:r>
          </a:p>
        </p:txBody>
      </p:sp>
      <p:sp>
        <p:nvSpPr>
          <p:cNvPr name="TextBox 3" id="3"/>
          <p:cNvSpPr txBox="true"/>
          <p:nvPr/>
        </p:nvSpPr>
        <p:spPr>
          <a:xfrm rot="0">
            <a:off x="1214369" y="1138764"/>
            <a:ext cx="3811786"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 2:</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531096" y="2087746"/>
            <a:ext cx="17225809" cy="639445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What is the main idea of the passage?</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A. Death penalty should not be abolished.</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B. Death penalty should be reduced to minimum.</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C. It is debatable whether the death penalty should be abolished or not.</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D. None of these</a:t>
            </a:r>
          </a:p>
        </p:txBody>
      </p:sp>
      <p:sp>
        <p:nvSpPr>
          <p:cNvPr name="TextBox 3" id="3"/>
          <p:cNvSpPr txBox="true"/>
          <p:nvPr/>
        </p:nvSpPr>
        <p:spPr>
          <a:xfrm rot="0">
            <a:off x="531096" y="432752"/>
            <a:ext cx="3818334"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9DC80"/>
        </a:solidFill>
      </p:bgPr>
    </p:bg>
    <p:spTree>
      <p:nvGrpSpPr>
        <p:cNvPr id="1" name=""/>
        <p:cNvGrpSpPr/>
        <p:nvPr/>
      </p:nvGrpSpPr>
      <p:grpSpPr>
        <a:xfrm>
          <a:off x="0" y="0"/>
          <a:ext cx="0" cy="0"/>
          <a:chOff x="0" y="0"/>
          <a:chExt cx="0" cy="0"/>
        </a:xfrm>
      </p:grpSpPr>
      <p:sp>
        <p:nvSpPr>
          <p:cNvPr name="TextBox 2" id="2"/>
          <p:cNvSpPr txBox="true"/>
          <p:nvPr/>
        </p:nvSpPr>
        <p:spPr>
          <a:xfrm rot="0">
            <a:off x="531096" y="2087746"/>
            <a:ext cx="17225809" cy="639445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What is the main idea of the passage?</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A. Death penalty should not be abolished.</a:t>
            </a:r>
          </a:p>
          <a:p>
            <a:pPr algn="l">
              <a:lnSpc>
                <a:spcPts val="5599"/>
              </a:lnSpc>
            </a:pPr>
          </a:p>
          <a:p>
            <a:pPr algn="l">
              <a:lnSpc>
                <a:spcPts val="5599"/>
              </a:lnSpc>
            </a:pPr>
            <a:r>
              <a:rPr lang="en-US" sz="3999">
                <a:solidFill>
                  <a:srgbClr val="000000"/>
                </a:solidFill>
                <a:latin typeface="Times New Roman Bold"/>
                <a:ea typeface="Times New Roman Bold"/>
                <a:cs typeface="Times New Roman Bold"/>
                <a:sym typeface="Times New Roman Bold"/>
              </a:rPr>
              <a:t>B. Death penalty should be reduced to minimum.</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C. It is debatable whether the death penalty should be abolished or not.</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D. None of these</a:t>
            </a:r>
          </a:p>
        </p:txBody>
      </p:sp>
      <p:sp>
        <p:nvSpPr>
          <p:cNvPr name="TextBox 3" id="3"/>
          <p:cNvSpPr txBox="true"/>
          <p:nvPr/>
        </p:nvSpPr>
        <p:spPr>
          <a:xfrm rot="0">
            <a:off x="531096" y="432752"/>
            <a:ext cx="3818334"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976226" y="736798"/>
            <a:ext cx="10886347" cy="9283085"/>
          </a:xfrm>
          <a:custGeom>
            <a:avLst/>
            <a:gdLst/>
            <a:ahLst/>
            <a:cxnLst/>
            <a:rect r="r" b="b" t="t" l="l"/>
            <a:pathLst>
              <a:path h="9283085" w="10886347">
                <a:moveTo>
                  <a:pt x="0" y="0"/>
                </a:moveTo>
                <a:lnTo>
                  <a:pt x="10886346" y="0"/>
                </a:lnTo>
                <a:lnTo>
                  <a:pt x="10886346" y="9283084"/>
                </a:lnTo>
                <a:lnTo>
                  <a:pt x="0" y="92830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pic>
        <p:nvPicPr>
          <p:cNvPr name="Picture 4" id="4"/>
          <p:cNvPicPr>
            <a:picLocks noChangeAspect="true"/>
          </p:cNvPicPr>
          <p:nvPr/>
        </p:nvPicPr>
        <p:blipFill>
          <a:blip r:embed="rId5"/>
          <a:srcRect l="0" t="0" r="0" b="0"/>
          <a:stretch>
            <a:fillRect/>
          </a:stretch>
        </p:blipFill>
        <p:spPr>
          <a:xfrm flipH="false" flipV="false" rot="0">
            <a:off x="4416394" y="3494101"/>
            <a:ext cx="8918760" cy="218509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085566" cy="1422110"/>
            <a:chOff x="0" y="0"/>
            <a:chExt cx="4088884" cy="385457"/>
          </a:xfrm>
        </p:grpSpPr>
        <p:sp>
          <p:nvSpPr>
            <p:cNvPr name="Freeform 6" id="6"/>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7" id="7"/>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901399" y="2464370"/>
            <a:ext cx="13000745" cy="2127395"/>
          </a:xfrm>
          <a:custGeom>
            <a:avLst/>
            <a:gdLst/>
            <a:ahLst/>
            <a:cxnLst/>
            <a:rect r="r" b="b" t="t" l="l"/>
            <a:pathLst>
              <a:path h="2127395" w="13000745">
                <a:moveTo>
                  <a:pt x="0" y="0"/>
                </a:moveTo>
                <a:lnTo>
                  <a:pt x="13000745" y="0"/>
                </a:lnTo>
                <a:lnTo>
                  <a:pt x="13000745" y="2127395"/>
                </a:lnTo>
                <a:lnTo>
                  <a:pt x="0" y="2127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267001" y="4704588"/>
            <a:ext cx="16366373" cy="1963965"/>
          </a:xfrm>
          <a:custGeom>
            <a:avLst/>
            <a:gdLst/>
            <a:ahLst/>
            <a:cxnLst/>
            <a:rect r="r" b="b" t="t" l="l"/>
            <a:pathLst>
              <a:path h="1963965" w="16366373">
                <a:moveTo>
                  <a:pt x="0" y="0"/>
                </a:moveTo>
                <a:lnTo>
                  <a:pt x="16366373" y="0"/>
                </a:lnTo>
                <a:lnTo>
                  <a:pt x="16366373" y="1963965"/>
                </a:lnTo>
                <a:lnTo>
                  <a:pt x="0" y="19639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28700" y="7078120"/>
            <a:ext cx="7881977" cy="859852"/>
          </a:xfrm>
          <a:custGeom>
            <a:avLst/>
            <a:gdLst/>
            <a:ahLst/>
            <a:cxnLst/>
            <a:rect r="r" b="b" t="t" l="l"/>
            <a:pathLst>
              <a:path h="859852" w="7881977">
                <a:moveTo>
                  <a:pt x="0" y="0"/>
                </a:moveTo>
                <a:lnTo>
                  <a:pt x="7881977" y="0"/>
                </a:lnTo>
                <a:lnTo>
                  <a:pt x="7881977" y="859852"/>
                </a:lnTo>
                <a:lnTo>
                  <a:pt x="0" y="8598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4818499" y="8571671"/>
            <a:ext cx="8586888" cy="936751"/>
          </a:xfrm>
          <a:custGeom>
            <a:avLst/>
            <a:gdLst/>
            <a:ahLst/>
            <a:cxnLst/>
            <a:rect r="r" b="b" t="t" l="l"/>
            <a:pathLst>
              <a:path h="936751" w="8586888">
                <a:moveTo>
                  <a:pt x="0" y="0"/>
                </a:moveTo>
                <a:lnTo>
                  <a:pt x="8586888" y="0"/>
                </a:lnTo>
                <a:lnTo>
                  <a:pt x="8586888" y="936751"/>
                </a:lnTo>
                <a:lnTo>
                  <a:pt x="0" y="9367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9751397" y="6853996"/>
            <a:ext cx="7507903" cy="819044"/>
          </a:xfrm>
          <a:custGeom>
            <a:avLst/>
            <a:gdLst/>
            <a:ahLst/>
            <a:cxnLst/>
            <a:rect r="r" b="b" t="t" l="l"/>
            <a:pathLst>
              <a:path h="819044" w="7507903">
                <a:moveTo>
                  <a:pt x="0" y="0"/>
                </a:moveTo>
                <a:lnTo>
                  <a:pt x="7507903" y="0"/>
                </a:lnTo>
                <a:lnTo>
                  <a:pt x="7507903" y="819044"/>
                </a:lnTo>
                <a:lnTo>
                  <a:pt x="0" y="8190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1176678" y="7368307"/>
            <a:ext cx="5586761" cy="609465"/>
          </a:xfrm>
          <a:custGeom>
            <a:avLst/>
            <a:gdLst/>
            <a:ahLst/>
            <a:cxnLst/>
            <a:rect r="r" b="b" t="t" l="l"/>
            <a:pathLst>
              <a:path h="609465" w="5586761">
                <a:moveTo>
                  <a:pt x="0" y="0"/>
                </a:moveTo>
                <a:lnTo>
                  <a:pt x="5586761" y="0"/>
                </a:lnTo>
                <a:lnTo>
                  <a:pt x="5586761" y="609465"/>
                </a:lnTo>
                <a:lnTo>
                  <a:pt x="0" y="6094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3901399" y="1029092"/>
            <a:ext cx="13357901" cy="887486"/>
          </a:xfrm>
          <a:prstGeom prst="rect">
            <a:avLst/>
          </a:prstGeom>
        </p:spPr>
        <p:txBody>
          <a:bodyPr anchor="t" rtlCol="false" tIns="0" lIns="0" bIns="0" rIns="0">
            <a:spAutoFit/>
          </a:bodyPr>
          <a:lstStyle/>
          <a:p>
            <a:pPr algn="l">
              <a:lnSpc>
                <a:spcPts val="7258"/>
              </a:lnSpc>
            </a:pPr>
            <a:r>
              <a:rPr lang="en-US" sz="5184">
                <a:solidFill>
                  <a:srgbClr val="FFFFFF"/>
                </a:solidFill>
                <a:latin typeface="Wedges"/>
                <a:ea typeface="Wedges"/>
                <a:cs typeface="Wedges"/>
                <a:sym typeface="Wedges"/>
              </a:rPr>
              <a:t>UNIVERSAL OR MAIN IDEA QUESTIONS </a:t>
            </a:r>
          </a:p>
        </p:txBody>
      </p:sp>
      <p:sp>
        <p:nvSpPr>
          <p:cNvPr name="TextBox 22" id="22"/>
          <p:cNvSpPr txBox="true"/>
          <p:nvPr/>
        </p:nvSpPr>
        <p:spPr>
          <a:xfrm rot="0">
            <a:off x="4278941" y="3116061"/>
            <a:ext cx="11616952"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Caveat Bold"/>
                <a:ea typeface="Caveat Bold"/>
                <a:cs typeface="Caveat Bold"/>
                <a:sym typeface="Caveat Bold"/>
              </a:rPr>
              <a:t>ASKS ABOUT THE BIG PICTURE, THE PASSAGE AS A WHOLE</a:t>
            </a:r>
          </a:p>
        </p:txBody>
      </p:sp>
      <p:sp>
        <p:nvSpPr>
          <p:cNvPr name="TextBox 23" id="23"/>
          <p:cNvSpPr txBox="true"/>
          <p:nvPr/>
        </p:nvSpPr>
        <p:spPr>
          <a:xfrm rot="0">
            <a:off x="1568210" y="5326821"/>
            <a:ext cx="15651659"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DISTINGUISHING THE MAIN IDEA FROM SUPPORTING DETAILS IS ESSENTIAL.</a:t>
            </a:r>
          </a:p>
        </p:txBody>
      </p:sp>
      <p:sp>
        <p:nvSpPr>
          <p:cNvPr name="TextBox 24" id="24"/>
          <p:cNvSpPr txBox="true"/>
          <p:nvPr/>
        </p:nvSpPr>
        <p:spPr>
          <a:xfrm rot="0">
            <a:off x="1568210" y="7130221"/>
            <a:ext cx="6779419"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THE CENTRAL POINT OR MESSAGE</a:t>
            </a:r>
          </a:p>
        </p:txBody>
      </p:sp>
      <p:sp>
        <p:nvSpPr>
          <p:cNvPr name="TextBox 25" id="25"/>
          <p:cNvSpPr txBox="true"/>
          <p:nvPr/>
        </p:nvSpPr>
        <p:spPr>
          <a:xfrm rot="0">
            <a:off x="10853955" y="6942790"/>
            <a:ext cx="6779419" cy="138430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 FOCUSES ON THE MOST CRUCIAL INFORMATION </a:t>
            </a:r>
          </a:p>
        </p:txBody>
      </p:sp>
      <p:sp>
        <p:nvSpPr>
          <p:cNvPr name="TextBox 26" id="26"/>
          <p:cNvSpPr txBox="true"/>
          <p:nvPr/>
        </p:nvSpPr>
        <p:spPr>
          <a:xfrm rot="0">
            <a:off x="4637821" y="8578850"/>
            <a:ext cx="851267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 COMPREHEND THE AUTHOR’S INTENTIONS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876892" cy="2852584"/>
            <a:chOff x="0" y="0"/>
            <a:chExt cx="4303370" cy="773182"/>
          </a:xfrm>
        </p:grpSpPr>
        <p:sp>
          <p:nvSpPr>
            <p:cNvPr name="Freeform 6" id="6"/>
            <p:cNvSpPr/>
            <p:nvPr/>
          </p:nvSpPr>
          <p:spPr>
            <a:xfrm flipH="false" flipV="false" rot="0">
              <a:off x="0" y="0"/>
              <a:ext cx="4303370" cy="773182"/>
            </a:xfrm>
            <a:custGeom>
              <a:avLst/>
              <a:gdLst/>
              <a:ahLst/>
              <a:cxnLst/>
              <a:rect r="r" b="b" t="t" l="l"/>
              <a:pathLst>
                <a:path h="773182" w="4303370">
                  <a:moveTo>
                    <a:pt x="0" y="0"/>
                  </a:moveTo>
                  <a:lnTo>
                    <a:pt x="4303370" y="0"/>
                  </a:lnTo>
                  <a:lnTo>
                    <a:pt x="4303370" y="773182"/>
                  </a:lnTo>
                  <a:lnTo>
                    <a:pt x="0" y="773182"/>
                  </a:lnTo>
                  <a:close/>
                </a:path>
              </a:pathLst>
            </a:custGeom>
            <a:solidFill>
              <a:srgbClr val="3FA4AE"/>
            </a:solidFill>
          </p:spPr>
        </p:sp>
        <p:sp>
          <p:nvSpPr>
            <p:cNvPr name="TextBox 7" id="7"/>
            <p:cNvSpPr txBox="true"/>
            <p:nvPr/>
          </p:nvSpPr>
          <p:spPr>
            <a:xfrm>
              <a:off x="0" y="-9525"/>
              <a:ext cx="4303370" cy="782707"/>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534029" y="4034884"/>
            <a:ext cx="10511347" cy="3000512"/>
          </a:xfrm>
          <a:custGeom>
            <a:avLst/>
            <a:gdLst/>
            <a:ahLst/>
            <a:cxnLst/>
            <a:rect r="r" b="b" t="t" l="l"/>
            <a:pathLst>
              <a:path h="3000512" w="10511347">
                <a:moveTo>
                  <a:pt x="0" y="0"/>
                </a:moveTo>
                <a:lnTo>
                  <a:pt x="10511347" y="0"/>
                </a:lnTo>
                <a:lnTo>
                  <a:pt x="10511347" y="3000512"/>
                </a:lnTo>
                <a:lnTo>
                  <a:pt x="0" y="3000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86266" y="7511646"/>
            <a:ext cx="7315200" cy="877824"/>
          </a:xfrm>
          <a:custGeom>
            <a:avLst/>
            <a:gdLst/>
            <a:ahLst/>
            <a:cxnLst/>
            <a:rect r="r" b="b" t="t" l="l"/>
            <a:pathLst>
              <a:path h="877824" w="7315200">
                <a:moveTo>
                  <a:pt x="0" y="0"/>
                </a:moveTo>
                <a:lnTo>
                  <a:pt x="7315200" y="0"/>
                </a:lnTo>
                <a:lnTo>
                  <a:pt x="7315200" y="877824"/>
                </a:lnTo>
                <a:lnTo>
                  <a:pt x="0" y="877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5331873" y="8957308"/>
            <a:ext cx="7315200" cy="877824"/>
          </a:xfrm>
          <a:custGeom>
            <a:avLst/>
            <a:gdLst/>
            <a:ahLst/>
            <a:cxnLst/>
            <a:rect r="r" b="b" t="t" l="l"/>
            <a:pathLst>
              <a:path h="877824" w="7315200">
                <a:moveTo>
                  <a:pt x="0" y="0"/>
                </a:moveTo>
                <a:lnTo>
                  <a:pt x="7315200" y="0"/>
                </a:lnTo>
                <a:lnTo>
                  <a:pt x="7315200" y="877824"/>
                </a:lnTo>
                <a:lnTo>
                  <a:pt x="0" y="877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0972800" y="7603234"/>
            <a:ext cx="7315200" cy="877824"/>
          </a:xfrm>
          <a:custGeom>
            <a:avLst/>
            <a:gdLst/>
            <a:ahLst/>
            <a:cxnLst/>
            <a:rect r="r" b="b" t="t" l="l"/>
            <a:pathLst>
              <a:path h="877824" w="7315200">
                <a:moveTo>
                  <a:pt x="0" y="0"/>
                </a:moveTo>
                <a:lnTo>
                  <a:pt x="7315200" y="0"/>
                </a:lnTo>
                <a:lnTo>
                  <a:pt x="7315200" y="877824"/>
                </a:lnTo>
                <a:lnTo>
                  <a:pt x="0" y="8778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331873" y="1234190"/>
            <a:ext cx="10375211" cy="18018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STRATEGIES TO IDENTIFY THE MAIN IDEA </a:t>
            </a:r>
          </a:p>
        </p:txBody>
      </p:sp>
      <p:sp>
        <p:nvSpPr>
          <p:cNvPr name="TextBox 20" id="20"/>
          <p:cNvSpPr txBox="true"/>
          <p:nvPr/>
        </p:nvSpPr>
        <p:spPr>
          <a:xfrm rot="0">
            <a:off x="1028700" y="7499983"/>
            <a:ext cx="5756374"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PRE-READING THE TEXT</a:t>
            </a:r>
          </a:p>
        </p:txBody>
      </p:sp>
      <p:sp>
        <p:nvSpPr>
          <p:cNvPr name="TextBox 21" id="21"/>
          <p:cNvSpPr txBox="true"/>
          <p:nvPr/>
        </p:nvSpPr>
        <p:spPr>
          <a:xfrm rot="0">
            <a:off x="6375589" y="8976358"/>
            <a:ext cx="5472708"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EXAMINING THE TITLE</a:t>
            </a:r>
          </a:p>
        </p:txBody>
      </p:sp>
      <p:sp>
        <p:nvSpPr>
          <p:cNvPr name="TextBox 22" id="22"/>
          <p:cNvSpPr txBox="true"/>
          <p:nvPr/>
        </p:nvSpPr>
        <p:spPr>
          <a:xfrm rot="0">
            <a:off x="11496377" y="7664321"/>
            <a:ext cx="6268045"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SKIMMING THE CONTENT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21" y="207729"/>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876892" cy="2852584"/>
            <a:chOff x="0" y="0"/>
            <a:chExt cx="4303370" cy="773182"/>
          </a:xfrm>
        </p:grpSpPr>
        <p:sp>
          <p:nvSpPr>
            <p:cNvPr name="Freeform 6" id="6"/>
            <p:cNvSpPr/>
            <p:nvPr/>
          </p:nvSpPr>
          <p:spPr>
            <a:xfrm flipH="false" flipV="false" rot="0">
              <a:off x="0" y="0"/>
              <a:ext cx="4303370" cy="773182"/>
            </a:xfrm>
            <a:custGeom>
              <a:avLst/>
              <a:gdLst/>
              <a:ahLst/>
              <a:cxnLst/>
              <a:rect r="r" b="b" t="t" l="l"/>
              <a:pathLst>
                <a:path h="773182" w="4303370">
                  <a:moveTo>
                    <a:pt x="0" y="0"/>
                  </a:moveTo>
                  <a:lnTo>
                    <a:pt x="4303370" y="0"/>
                  </a:lnTo>
                  <a:lnTo>
                    <a:pt x="4303370" y="773182"/>
                  </a:lnTo>
                  <a:lnTo>
                    <a:pt x="0" y="773182"/>
                  </a:lnTo>
                  <a:close/>
                </a:path>
              </a:pathLst>
            </a:custGeom>
            <a:solidFill>
              <a:srgbClr val="3FA4AE"/>
            </a:solidFill>
          </p:spPr>
        </p:sp>
        <p:sp>
          <p:nvSpPr>
            <p:cNvPr name="TextBox 7" id="7"/>
            <p:cNvSpPr txBox="true"/>
            <p:nvPr/>
          </p:nvSpPr>
          <p:spPr>
            <a:xfrm>
              <a:off x="0" y="-9525"/>
              <a:ext cx="4303370" cy="782707"/>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4449756">
            <a:off x="12734542" y="3396653"/>
            <a:ext cx="1624354" cy="3070086"/>
          </a:xfrm>
          <a:custGeom>
            <a:avLst/>
            <a:gdLst/>
            <a:ahLst/>
            <a:cxnLst/>
            <a:rect r="r" b="b" t="t" l="l"/>
            <a:pathLst>
              <a:path h="3070086" w="1624354">
                <a:moveTo>
                  <a:pt x="0" y="0"/>
                </a:moveTo>
                <a:lnTo>
                  <a:pt x="1624354" y="0"/>
                </a:lnTo>
                <a:lnTo>
                  <a:pt x="1624354" y="3070086"/>
                </a:lnTo>
                <a:lnTo>
                  <a:pt x="0" y="3070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9699427">
            <a:off x="4373745" y="4100819"/>
            <a:ext cx="2741994" cy="2442867"/>
          </a:xfrm>
          <a:custGeom>
            <a:avLst/>
            <a:gdLst/>
            <a:ahLst/>
            <a:cxnLst/>
            <a:rect r="r" b="b" t="t" l="l"/>
            <a:pathLst>
              <a:path h="2442867" w="2741994">
                <a:moveTo>
                  <a:pt x="0" y="0"/>
                </a:moveTo>
                <a:lnTo>
                  <a:pt x="2741994" y="0"/>
                </a:lnTo>
                <a:lnTo>
                  <a:pt x="2741994" y="2442867"/>
                </a:lnTo>
                <a:lnTo>
                  <a:pt x="0" y="24428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78204" y="7000585"/>
            <a:ext cx="7315200" cy="1609344"/>
          </a:xfrm>
          <a:custGeom>
            <a:avLst/>
            <a:gdLst/>
            <a:ahLst/>
            <a:cxnLst/>
            <a:rect r="r" b="b" t="t" l="l"/>
            <a:pathLst>
              <a:path h="1609344" w="7315200">
                <a:moveTo>
                  <a:pt x="0" y="0"/>
                </a:moveTo>
                <a:lnTo>
                  <a:pt x="7315200" y="0"/>
                </a:lnTo>
                <a:lnTo>
                  <a:pt x="7315200" y="1609344"/>
                </a:lnTo>
                <a:lnTo>
                  <a:pt x="0" y="1609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9789703" y="7094588"/>
            <a:ext cx="7784049" cy="1712491"/>
          </a:xfrm>
          <a:custGeom>
            <a:avLst/>
            <a:gdLst/>
            <a:ahLst/>
            <a:cxnLst/>
            <a:rect r="r" b="b" t="t" l="l"/>
            <a:pathLst>
              <a:path h="1712491" w="7784049">
                <a:moveTo>
                  <a:pt x="0" y="0"/>
                </a:moveTo>
                <a:lnTo>
                  <a:pt x="7784048" y="0"/>
                </a:lnTo>
                <a:lnTo>
                  <a:pt x="7784048" y="1712491"/>
                </a:lnTo>
                <a:lnTo>
                  <a:pt x="0" y="17124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5331873" y="1234190"/>
            <a:ext cx="10375211" cy="18018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STRATEGIES TO IDENTIFY THE MAIN IDEA </a:t>
            </a:r>
          </a:p>
        </p:txBody>
      </p:sp>
      <p:sp>
        <p:nvSpPr>
          <p:cNvPr name="TextBox 20" id="20"/>
          <p:cNvSpPr txBox="true"/>
          <p:nvPr/>
        </p:nvSpPr>
        <p:spPr>
          <a:xfrm rot="0">
            <a:off x="778204" y="7075007"/>
            <a:ext cx="7718073" cy="1384300"/>
          </a:xfrm>
          <a:prstGeom prst="rect">
            <a:avLst/>
          </a:prstGeom>
        </p:spPr>
        <p:txBody>
          <a:bodyPr anchor="t" rtlCol="false" tIns="0" lIns="0" bIns="0" rIns="0">
            <a:spAutoFit/>
          </a:bodyPr>
          <a:lstStyle/>
          <a:p>
            <a:pPr algn="ctr">
              <a:lnSpc>
                <a:spcPts val="5599"/>
              </a:lnSpc>
            </a:pPr>
            <a:r>
              <a:rPr lang="en-US" sz="3999">
                <a:solidFill>
                  <a:srgbClr val="000000"/>
                </a:solidFill>
                <a:latin typeface="Ovo"/>
                <a:ea typeface="Ovo"/>
                <a:cs typeface="Ovo"/>
                <a:sym typeface="Ovo"/>
              </a:rPr>
              <a:t> LOOK FOR REPEATED WORDS</a:t>
            </a:r>
          </a:p>
          <a:p>
            <a:pPr algn="ctr">
              <a:lnSpc>
                <a:spcPts val="5599"/>
              </a:lnSpc>
              <a:spcBef>
                <a:spcPct val="0"/>
              </a:spcBef>
            </a:pPr>
            <a:r>
              <a:rPr lang="en-US" sz="3999">
                <a:solidFill>
                  <a:srgbClr val="000000"/>
                </a:solidFill>
                <a:latin typeface="Ovo"/>
                <a:ea typeface="Ovo"/>
                <a:cs typeface="Ovo"/>
                <a:sym typeface="Ovo"/>
              </a:rPr>
              <a:t>AND PHRASES</a:t>
            </a:r>
          </a:p>
        </p:txBody>
      </p:sp>
      <p:sp>
        <p:nvSpPr>
          <p:cNvPr name="TextBox 21" id="21"/>
          <p:cNvSpPr txBox="true"/>
          <p:nvPr/>
        </p:nvSpPr>
        <p:spPr>
          <a:xfrm rot="0">
            <a:off x="10779400" y="6868158"/>
            <a:ext cx="6006405" cy="2089150"/>
          </a:xfrm>
          <a:prstGeom prst="rect">
            <a:avLst/>
          </a:prstGeom>
        </p:spPr>
        <p:txBody>
          <a:bodyPr anchor="t" rtlCol="false" tIns="0" lIns="0" bIns="0" rIns="0">
            <a:spAutoFit/>
          </a:bodyPr>
          <a:lstStyle/>
          <a:p>
            <a:pPr algn="ctr">
              <a:lnSpc>
                <a:spcPts val="5599"/>
              </a:lnSpc>
            </a:pPr>
            <a:r>
              <a:rPr lang="en-US" sz="3999">
                <a:solidFill>
                  <a:srgbClr val="000000"/>
                </a:solidFill>
                <a:latin typeface="Ovo"/>
                <a:ea typeface="Ovo"/>
                <a:cs typeface="Ovo"/>
                <a:sym typeface="Ovo"/>
              </a:rPr>
              <a:t>HEADINGS, BOLD TEXT,</a:t>
            </a:r>
          </a:p>
          <a:p>
            <a:pPr algn="ctr">
              <a:lnSpc>
                <a:spcPts val="5599"/>
              </a:lnSpc>
            </a:pPr>
            <a:r>
              <a:rPr lang="en-US" sz="3999">
                <a:solidFill>
                  <a:srgbClr val="000000"/>
                </a:solidFill>
                <a:latin typeface="Ovo"/>
                <a:ea typeface="Ovo"/>
                <a:cs typeface="Ovo"/>
                <a:sym typeface="Ovo"/>
              </a:rPr>
              <a:t>AND OTHER</a:t>
            </a:r>
          </a:p>
          <a:p>
            <a:pPr algn="ctr">
              <a:lnSpc>
                <a:spcPts val="5599"/>
              </a:lnSpc>
              <a:spcBef>
                <a:spcPct val="0"/>
              </a:spcBef>
            </a:pPr>
            <a:r>
              <a:rPr lang="en-US" sz="3999">
                <a:solidFill>
                  <a:srgbClr val="000000"/>
                </a:solidFill>
                <a:latin typeface="Ovo"/>
                <a:ea typeface="Ovo"/>
                <a:cs typeface="Ovo"/>
                <a:sym typeface="Ovo"/>
              </a:rPr>
              <a:t>FORMATTING ELEMENTS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21" y="207729"/>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876892" cy="2852584"/>
            <a:chOff x="0" y="0"/>
            <a:chExt cx="4303370" cy="773182"/>
          </a:xfrm>
        </p:grpSpPr>
        <p:sp>
          <p:nvSpPr>
            <p:cNvPr name="Freeform 6" id="6"/>
            <p:cNvSpPr/>
            <p:nvPr/>
          </p:nvSpPr>
          <p:spPr>
            <a:xfrm flipH="false" flipV="false" rot="0">
              <a:off x="0" y="0"/>
              <a:ext cx="4303370" cy="773182"/>
            </a:xfrm>
            <a:custGeom>
              <a:avLst/>
              <a:gdLst/>
              <a:ahLst/>
              <a:cxnLst/>
              <a:rect r="r" b="b" t="t" l="l"/>
              <a:pathLst>
                <a:path h="773182" w="4303370">
                  <a:moveTo>
                    <a:pt x="0" y="0"/>
                  </a:moveTo>
                  <a:lnTo>
                    <a:pt x="4303370" y="0"/>
                  </a:lnTo>
                  <a:lnTo>
                    <a:pt x="4303370" y="773182"/>
                  </a:lnTo>
                  <a:lnTo>
                    <a:pt x="0" y="773182"/>
                  </a:lnTo>
                  <a:close/>
                </a:path>
              </a:pathLst>
            </a:custGeom>
            <a:solidFill>
              <a:srgbClr val="3FA4AE"/>
            </a:solidFill>
          </p:spPr>
        </p:sp>
        <p:sp>
          <p:nvSpPr>
            <p:cNvPr name="TextBox 7" id="7"/>
            <p:cNvSpPr txBox="true"/>
            <p:nvPr/>
          </p:nvSpPr>
          <p:spPr>
            <a:xfrm>
              <a:off x="0" y="-9525"/>
              <a:ext cx="4303370" cy="782707"/>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4449756">
            <a:off x="12734542" y="3396653"/>
            <a:ext cx="1624354" cy="3070086"/>
          </a:xfrm>
          <a:custGeom>
            <a:avLst/>
            <a:gdLst/>
            <a:ahLst/>
            <a:cxnLst/>
            <a:rect r="r" b="b" t="t" l="l"/>
            <a:pathLst>
              <a:path h="3070086" w="1624354">
                <a:moveTo>
                  <a:pt x="0" y="0"/>
                </a:moveTo>
                <a:lnTo>
                  <a:pt x="1624354" y="0"/>
                </a:lnTo>
                <a:lnTo>
                  <a:pt x="1624354" y="3070086"/>
                </a:lnTo>
                <a:lnTo>
                  <a:pt x="0" y="3070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9699427">
            <a:off x="4373745" y="4100819"/>
            <a:ext cx="2741994" cy="2442867"/>
          </a:xfrm>
          <a:custGeom>
            <a:avLst/>
            <a:gdLst/>
            <a:ahLst/>
            <a:cxnLst/>
            <a:rect r="r" b="b" t="t" l="l"/>
            <a:pathLst>
              <a:path h="2442867" w="2741994">
                <a:moveTo>
                  <a:pt x="0" y="0"/>
                </a:moveTo>
                <a:lnTo>
                  <a:pt x="2741994" y="0"/>
                </a:lnTo>
                <a:lnTo>
                  <a:pt x="2741994" y="2442867"/>
                </a:lnTo>
                <a:lnTo>
                  <a:pt x="0" y="24428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778204" y="7000585"/>
            <a:ext cx="7315200" cy="1609344"/>
          </a:xfrm>
          <a:custGeom>
            <a:avLst/>
            <a:gdLst/>
            <a:ahLst/>
            <a:cxnLst/>
            <a:rect r="r" b="b" t="t" l="l"/>
            <a:pathLst>
              <a:path h="1609344" w="7315200">
                <a:moveTo>
                  <a:pt x="0" y="0"/>
                </a:moveTo>
                <a:lnTo>
                  <a:pt x="7315200" y="0"/>
                </a:lnTo>
                <a:lnTo>
                  <a:pt x="7315200" y="1609344"/>
                </a:lnTo>
                <a:lnTo>
                  <a:pt x="0" y="1609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9789703" y="7094588"/>
            <a:ext cx="7784049" cy="1712491"/>
          </a:xfrm>
          <a:custGeom>
            <a:avLst/>
            <a:gdLst/>
            <a:ahLst/>
            <a:cxnLst/>
            <a:rect r="r" b="b" t="t" l="l"/>
            <a:pathLst>
              <a:path h="1712491" w="7784049">
                <a:moveTo>
                  <a:pt x="0" y="0"/>
                </a:moveTo>
                <a:lnTo>
                  <a:pt x="7784048" y="0"/>
                </a:lnTo>
                <a:lnTo>
                  <a:pt x="7784048" y="1712491"/>
                </a:lnTo>
                <a:lnTo>
                  <a:pt x="0" y="17124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5331873" y="1234190"/>
            <a:ext cx="10375211" cy="18018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STRATEGIES TO IDENTIFY THE MAIN IDEA </a:t>
            </a:r>
          </a:p>
        </p:txBody>
      </p:sp>
      <p:sp>
        <p:nvSpPr>
          <p:cNvPr name="TextBox 20" id="20"/>
          <p:cNvSpPr txBox="true"/>
          <p:nvPr/>
        </p:nvSpPr>
        <p:spPr>
          <a:xfrm rot="0">
            <a:off x="975267" y="7532207"/>
            <a:ext cx="570932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SUMMARIZING</a:t>
            </a:r>
          </a:p>
        </p:txBody>
      </p:sp>
      <p:sp>
        <p:nvSpPr>
          <p:cNvPr name="TextBox 21" id="21"/>
          <p:cNvSpPr txBox="true"/>
          <p:nvPr/>
        </p:nvSpPr>
        <p:spPr>
          <a:xfrm rot="0">
            <a:off x="11591510" y="7532207"/>
            <a:ext cx="418043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TOPIC SENTENCE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D28A"/>
        </a:solidFill>
      </p:bgPr>
    </p:bg>
    <p:spTree>
      <p:nvGrpSpPr>
        <p:cNvPr id="1" name=""/>
        <p:cNvGrpSpPr/>
        <p:nvPr/>
      </p:nvGrpSpPr>
      <p:grpSpPr>
        <a:xfrm>
          <a:off x="0" y="0"/>
          <a:ext cx="0" cy="0"/>
          <a:chOff x="0" y="0"/>
          <a:chExt cx="0" cy="0"/>
        </a:xfrm>
      </p:grpSpPr>
      <p:sp>
        <p:nvSpPr>
          <p:cNvPr name="Freeform 2" id="2"/>
          <p:cNvSpPr/>
          <p:nvPr/>
        </p:nvSpPr>
        <p:spPr>
          <a:xfrm flipH="false" flipV="false" rot="0">
            <a:off x="12897989" y="0"/>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0474" y="4377484"/>
            <a:ext cx="15427052" cy="42037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Ovo"/>
                <a:ea typeface="Ovo"/>
                <a:cs typeface="Ovo"/>
                <a:sym typeface="Ovo"/>
              </a:rPr>
              <a:t>Recycling programs have been proven to reduce the amount of waste in landfills significantly. By adequately sorting paper, plastic, glass, and other materials, individuals and communities can ensure that these resources are utilized efficiently and environmentally friendly. Furthermore, recycling can reduce the demand for raw materials, conserve energy, and decrease greenhouse gas emissions.</a:t>
            </a:r>
          </a:p>
        </p:txBody>
      </p:sp>
      <p:sp>
        <p:nvSpPr>
          <p:cNvPr name="TextBox 4" id="4"/>
          <p:cNvSpPr txBox="true"/>
          <p:nvPr/>
        </p:nvSpPr>
        <p:spPr>
          <a:xfrm rot="0">
            <a:off x="1972204" y="1094740"/>
            <a:ext cx="7806518" cy="1908175"/>
          </a:xfrm>
          <a:prstGeom prst="rect">
            <a:avLst/>
          </a:prstGeom>
        </p:spPr>
        <p:txBody>
          <a:bodyPr anchor="t" rtlCol="false" tIns="0" lIns="0" bIns="0" rIns="0">
            <a:spAutoFit/>
          </a:bodyPr>
          <a:lstStyle/>
          <a:p>
            <a:pPr algn="ctr">
              <a:lnSpc>
                <a:spcPts val="7699"/>
              </a:lnSpc>
            </a:pPr>
            <a:r>
              <a:rPr lang="en-US" sz="5499">
                <a:solidFill>
                  <a:srgbClr val="000000"/>
                </a:solidFill>
                <a:latin typeface="Wedges"/>
                <a:ea typeface="Wedges"/>
                <a:cs typeface="Wedges"/>
                <a:sym typeface="Wedges"/>
              </a:rPr>
              <a:t>LET’S IDENTIFY THE TOPIC SENTENCE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D28A"/>
        </a:solidFill>
      </p:bgPr>
    </p:bg>
    <p:spTree>
      <p:nvGrpSpPr>
        <p:cNvPr id="1" name=""/>
        <p:cNvGrpSpPr/>
        <p:nvPr/>
      </p:nvGrpSpPr>
      <p:grpSpPr>
        <a:xfrm>
          <a:off x="0" y="0"/>
          <a:ext cx="0" cy="0"/>
          <a:chOff x="0" y="0"/>
          <a:chExt cx="0" cy="0"/>
        </a:xfrm>
      </p:grpSpPr>
      <p:sp>
        <p:nvSpPr>
          <p:cNvPr name="Freeform 2" id="2"/>
          <p:cNvSpPr/>
          <p:nvPr/>
        </p:nvSpPr>
        <p:spPr>
          <a:xfrm flipH="false" flipV="false" rot="0">
            <a:off x="12897989" y="0"/>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30474" y="4377484"/>
            <a:ext cx="15427052" cy="4203700"/>
          </a:xfrm>
          <a:prstGeom prst="rect">
            <a:avLst/>
          </a:prstGeom>
        </p:spPr>
        <p:txBody>
          <a:bodyPr anchor="t" rtlCol="false" tIns="0" lIns="0" bIns="0" rIns="0">
            <a:spAutoFit/>
          </a:bodyPr>
          <a:lstStyle/>
          <a:p>
            <a:pPr algn="just">
              <a:lnSpc>
                <a:spcPts val="5599"/>
              </a:lnSpc>
              <a:spcBef>
                <a:spcPct val="0"/>
              </a:spcBef>
            </a:pPr>
            <a:r>
              <a:rPr lang="en-US" sz="3999" u="sng">
                <a:solidFill>
                  <a:srgbClr val="000000"/>
                </a:solidFill>
                <a:latin typeface="Ovo"/>
                <a:ea typeface="Ovo"/>
                <a:cs typeface="Ovo"/>
                <a:sym typeface="Ovo"/>
              </a:rPr>
              <a:t>Recycling programs have been proven to reduce the amount of waste in landfills significantly.</a:t>
            </a:r>
            <a:r>
              <a:rPr lang="en-US" sz="3999">
                <a:solidFill>
                  <a:srgbClr val="000000"/>
                </a:solidFill>
                <a:latin typeface="Ovo"/>
                <a:ea typeface="Ovo"/>
                <a:cs typeface="Ovo"/>
                <a:sym typeface="Ovo"/>
              </a:rPr>
              <a:t> By adequately sorting paper, plastic, glass, and other materials, individuals and communities can ensure that these resources are utilized efficiently and environmentally friendly. Furthermore, recycling can reduce the demand for raw materials, conserve energy, and decrease greenhouse gas emissions.</a:t>
            </a:r>
          </a:p>
        </p:txBody>
      </p:sp>
      <p:sp>
        <p:nvSpPr>
          <p:cNvPr name="TextBox 4" id="4"/>
          <p:cNvSpPr txBox="true"/>
          <p:nvPr/>
        </p:nvSpPr>
        <p:spPr>
          <a:xfrm rot="0">
            <a:off x="1972204" y="1094740"/>
            <a:ext cx="7806518" cy="1908175"/>
          </a:xfrm>
          <a:prstGeom prst="rect">
            <a:avLst/>
          </a:prstGeom>
        </p:spPr>
        <p:txBody>
          <a:bodyPr anchor="t" rtlCol="false" tIns="0" lIns="0" bIns="0" rIns="0">
            <a:spAutoFit/>
          </a:bodyPr>
          <a:lstStyle/>
          <a:p>
            <a:pPr algn="ctr">
              <a:lnSpc>
                <a:spcPts val="7699"/>
              </a:lnSpc>
            </a:pPr>
            <a:r>
              <a:rPr lang="en-US" sz="5499">
                <a:solidFill>
                  <a:srgbClr val="000000"/>
                </a:solidFill>
                <a:latin typeface="Wedges"/>
                <a:ea typeface="Wedges"/>
                <a:cs typeface="Wedges"/>
                <a:sym typeface="Wedges"/>
              </a:rPr>
              <a:t>LET’S IDENTIFY THE TOPIC SENTENCE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D28A"/>
        </a:solidFill>
      </p:bgPr>
    </p:bg>
    <p:spTree>
      <p:nvGrpSpPr>
        <p:cNvPr id="1" name=""/>
        <p:cNvGrpSpPr/>
        <p:nvPr/>
      </p:nvGrpSpPr>
      <p:grpSpPr>
        <a:xfrm>
          <a:off x="0" y="0"/>
          <a:ext cx="0" cy="0"/>
          <a:chOff x="0" y="0"/>
          <a:chExt cx="0" cy="0"/>
        </a:xfrm>
      </p:grpSpPr>
      <p:sp>
        <p:nvSpPr>
          <p:cNvPr name="Freeform 2" id="2"/>
          <p:cNvSpPr/>
          <p:nvPr/>
        </p:nvSpPr>
        <p:spPr>
          <a:xfrm flipH="false" flipV="false" rot="3308887">
            <a:off x="7656043" y="4098319"/>
            <a:ext cx="2975914" cy="2564697"/>
          </a:xfrm>
          <a:custGeom>
            <a:avLst/>
            <a:gdLst/>
            <a:ahLst/>
            <a:cxnLst/>
            <a:rect r="r" b="b" t="t" l="l"/>
            <a:pathLst>
              <a:path h="2564697" w="2975914">
                <a:moveTo>
                  <a:pt x="0" y="0"/>
                </a:moveTo>
                <a:lnTo>
                  <a:pt x="2975914" y="0"/>
                </a:lnTo>
                <a:lnTo>
                  <a:pt x="2975914" y="2564697"/>
                </a:lnTo>
                <a:lnTo>
                  <a:pt x="0" y="25646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71790" y="7439025"/>
            <a:ext cx="15214003" cy="20891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This statement clearly indicates the main idea the author is trying to convey about the subject of recycling – its potential to reduce waste and benefit the environment.</a:t>
            </a:r>
          </a:p>
        </p:txBody>
      </p:sp>
      <p:sp>
        <p:nvSpPr>
          <p:cNvPr name="TextBox 4" id="4"/>
          <p:cNvSpPr txBox="true"/>
          <p:nvPr/>
        </p:nvSpPr>
        <p:spPr>
          <a:xfrm rot="0">
            <a:off x="2982690" y="1156959"/>
            <a:ext cx="12992203" cy="20891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vo"/>
                <a:ea typeface="Ovo"/>
                <a:cs typeface="Ovo"/>
                <a:sym typeface="Ovo"/>
              </a:rPr>
              <a:t>RECYCLING PROGRAMS HAVE BEEN PROVEN TO REDUCE THE AMOUNT OF WASTE IN LANDFILLS SIGNIFICANTLY.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D28A"/>
        </a:solidFill>
      </p:bgPr>
    </p:bg>
    <p:spTree>
      <p:nvGrpSpPr>
        <p:cNvPr id="1" name=""/>
        <p:cNvGrpSpPr/>
        <p:nvPr/>
      </p:nvGrpSpPr>
      <p:grpSpPr>
        <a:xfrm>
          <a:off x="0" y="0"/>
          <a:ext cx="0" cy="0"/>
          <a:chOff x="0" y="0"/>
          <a:chExt cx="0" cy="0"/>
        </a:xfrm>
      </p:grpSpPr>
      <p:sp>
        <p:nvSpPr>
          <p:cNvPr name="Freeform 2" id="2"/>
          <p:cNvSpPr/>
          <p:nvPr/>
        </p:nvSpPr>
        <p:spPr>
          <a:xfrm flipH="false" flipV="false" rot="0">
            <a:off x="0" y="6534347"/>
            <a:ext cx="4865676" cy="3752653"/>
          </a:xfrm>
          <a:custGeom>
            <a:avLst/>
            <a:gdLst/>
            <a:ahLst/>
            <a:cxnLst/>
            <a:rect r="r" b="b" t="t" l="l"/>
            <a:pathLst>
              <a:path h="3752653" w="4865676">
                <a:moveTo>
                  <a:pt x="0" y="0"/>
                </a:moveTo>
                <a:lnTo>
                  <a:pt x="4865676" y="0"/>
                </a:lnTo>
                <a:lnTo>
                  <a:pt x="4865676" y="3752653"/>
                </a:lnTo>
                <a:lnTo>
                  <a:pt x="0" y="3752653"/>
                </a:lnTo>
                <a:lnTo>
                  <a:pt x="0" y="0"/>
                </a:lnTo>
                <a:close/>
              </a:path>
            </a:pathLst>
          </a:custGeom>
          <a:blipFill>
            <a:blip r:embed="rId2"/>
            <a:stretch>
              <a:fillRect l="0" t="0" r="0" b="0"/>
            </a:stretch>
          </a:blipFill>
        </p:spPr>
      </p:sp>
      <p:sp>
        <p:nvSpPr>
          <p:cNvPr name="Freeform 3" id="3"/>
          <p:cNvSpPr/>
          <p:nvPr/>
        </p:nvSpPr>
        <p:spPr>
          <a:xfrm flipH="false" flipV="false" rot="0">
            <a:off x="15687472" y="295041"/>
            <a:ext cx="2041607" cy="2705744"/>
          </a:xfrm>
          <a:custGeom>
            <a:avLst/>
            <a:gdLst/>
            <a:ahLst/>
            <a:cxnLst/>
            <a:rect r="r" b="b" t="t" l="l"/>
            <a:pathLst>
              <a:path h="2705744" w="2041607">
                <a:moveTo>
                  <a:pt x="0" y="0"/>
                </a:moveTo>
                <a:lnTo>
                  <a:pt x="2041607" y="0"/>
                </a:lnTo>
                <a:lnTo>
                  <a:pt x="2041607" y="2705744"/>
                </a:lnTo>
                <a:lnTo>
                  <a:pt x="0" y="27057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97320" y="3622587"/>
            <a:ext cx="3858959" cy="2911760"/>
          </a:xfrm>
          <a:custGeom>
            <a:avLst/>
            <a:gdLst/>
            <a:ahLst/>
            <a:cxnLst/>
            <a:rect r="r" b="b" t="t" l="l"/>
            <a:pathLst>
              <a:path h="2911760" w="3858959">
                <a:moveTo>
                  <a:pt x="0" y="0"/>
                </a:moveTo>
                <a:lnTo>
                  <a:pt x="3858959" y="0"/>
                </a:lnTo>
                <a:lnTo>
                  <a:pt x="3858959" y="2911760"/>
                </a:lnTo>
                <a:lnTo>
                  <a:pt x="0" y="29117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10385538" y="1888262"/>
            <a:ext cx="1663771" cy="1804879"/>
          </a:xfrm>
          <a:custGeom>
            <a:avLst/>
            <a:gdLst/>
            <a:ahLst/>
            <a:cxnLst/>
            <a:rect r="r" b="b" t="t" l="l"/>
            <a:pathLst>
              <a:path h="1804879" w="1663771">
                <a:moveTo>
                  <a:pt x="0" y="0"/>
                </a:moveTo>
                <a:lnTo>
                  <a:pt x="1663770" y="0"/>
                </a:lnTo>
                <a:lnTo>
                  <a:pt x="1663770" y="1804879"/>
                </a:lnTo>
                <a:lnTo>
                  <a:pt x="0" y="18048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590809">
            <a:off x="11521728" y="5119335"/>
            <a:ext cx="1400419" cy="1519192"/>
          </a:xfrm>
          <a:custGeom>
            <a:avLst/>
            <a:gdLst/>
            <a:ahLst/>
            <a:cxnLst/>
            <a:rect r="r" b="b" t="t" l="l"/>
            <a:pathLst>
              <a:path h="1519192" w="1400419">
                <a:moveTo>
                  <a:pt x="0" y="0"/>
                </a:moveTo>
                <a:lnTo>
                  <a:pt x="1400419" y="0"/>
                </a:lnTo>
                <a:lnTo>
                  <a:pt x="1400419" y="1519192"/>
                </a:lnTo>
                <a:lnTo>
                  <a:pt x="0" y="1519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96990">
            <a:off x="6059832" y="2798761"/>
            <a:ext cx="1518835" cy="1647651"/>
          </a:xfrm>
          <a:custGeom>
            <a:avLst/>
            <a:gdLst/>
            <a:ahLst/>
            <a:cxnLst/>
            <a:rect r="r" b="b" t="t" l="l"/>
            <a:pathLst>
              <a:path h="1647651" w="1518835">
                <a:moveTo>
                  <a:pt x="0" y="0"/>
                </a:moveTo>
                <a:lnTo>
                  <a:pt x="1518835" y="0"/>
                </a:lnTo>
                <a:lnTo>
                  <a:pt x="1518835" y="1647652"/>
                </a:lnTo>
                <a:lnTo>
                  <a:pt x="0" y="1647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4118790">
            <a:off x="7149106" y="6932415"/>
            <a:ext cx="1403216" cy="1522226"/>
          </a:xfrm>
          <a:custGeom>
            <a:avLst/>
            <a:gdLst/>
            <a:ahLst/>
            <a:cxnLst/>
            <a:rect r="r" b="b" t="t" l="l"/>
            <a:pathLst>
              <a:path h="1522226" w="1403216">
                <a:moveTo>
                  <a:pt x="0" y="0"/>
                </a:moveTo>
                <a:lnTo>
                  <a:pt x="1403216" y="0"/>
                </a:lnTo>
                <a:lnTo>
                  <a:pt x="1403216" y="1522226"/>
                </a:lnTo>
                <a:lnTo>
                  <a:pt x="0" y="15222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7993410" y="4810442"/>
            <a:ext cx="230118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MAIN IDEA</a:t>
            </a:r>
          </a:p>
        </p:txBody>
      </p:sp>
      <p:sp>
        <p:nvSpPr>
          <p:cNvPr name="TextBox 10" id="10"/>
          <p:cNvSpPr txBox="true"/>
          <p:nvPr/>
        </p:nvSpPr>
        <p:spPr>
          <a:xfrm rot="0">
            <a:off x="10276284" y="263613"/>
            <a:ext cx="3679775" cy="138430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REPEATED WORDS</a:t>
            </a:r>
          </a:p>
          <a:p>
            <a:pPr algn="ctr">
              <a:lnSpc>
                <a:spcPts val="5599"/>
              </a:lnSpc>
              <a:spcBef>
                <a:spcPct val="0"/>
              </a:spcBef>
            </a:pPr>
            <a:r>
              <a:rPr lang="en-US" sz="3999">
                <a:solidFill>
                  <a:srgbClr val="000000"/>
                </a:solidFill>
                <a:latin typeface="Caveat Bold"/>
                <a:ea typeface="Caveat Bold"/>
                <a:cs typeface="Caveat Bold"/>
                <a:sym typeface="Caveat Bold"/>
              </a:rPr>
              <a:t>AND PHRASES</a:t>
            </a:r>
          </a:p>
        </p:txBody>
      </p:sp>
      <p:sp>
        <p:nvSpPr>
          <p:cNvPr name="TextBox 11" id="11"/>
          <p:cNvSpPr txBox="true"/>
          <p:nvPr/>
        </p:nvSpPr>
        <p:spPr>
          <a:xfrm rot="0">
            <a:off x="13540021" y="6493394"/>
            <a:ext cx="347558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TOPIC SENTENCE</a:t>
            </a:r>
          </a:p>
        </p:txBody>
      </p:sp>
      <p:sp>
        <p:nvSpPr>
          <p:cNvPr name="TextBox 12" id="12"/>
          <p:cNvSpPr txBox="true"/>
          <p:nvPr/>
        </p:nvSpPr>
        <p:spPr>
          <a:xfrm rot="0">
            <a:off x="6211598" y="8880475"/>
            <a:ext cx="260345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FORMATTING</a:t>
            </a:r>
          </a:p>
        </p:txBody>
      </p:sp>
      <p:sp>
        <p:nvSpPr>
          <p:cNvPr name="TextBox 13" id="13"/>
          <p:cNvSpPr txBox="true"/>
          <p:nvPr/>
        </p:nvSpPr>
        <p:spPr>
          <a:xfrm rot="0">
            <a:off x="2718607" y="1908880"/>
            <a:ext cx="479471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SUMMARY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DAGMrmm9Iuc</dc:identifier>
  <dcterms:modified xsi:type="dcterms:W3CDTF">2011-08-01T06:04:30Z</dcterms:modified>
  <cp:revision>1</cp:revision>
  <dc:title>READING COMPREHENSION</dc:title>
</cp:coreProperties>
</file>