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Wedges" charset="1" panose="02000500000000000000"/>
      <p:regular r:id="rId31"/>
    </p:embeddedFont>
    <p:embeddedFont>
      <p:font typeface="Caveat Bold" charset="1" panose="00000800000000000000"/>
      <p:regular r:id="rId32"/>
    </p:embeddedFont>
    <p:embeddedFont>
      <p:font typeface="Times New Roman Bold" charset="1" panose="02030802070405020303"/>
      <p:regular r:id="rId33"/>
    </p:embeddedFont>
    <p:embeddedFont>
      <p:font typeface="Ovo" charset="1" panose="02020502070400060406"/>
      <p:regular r:id="rId34"/>
    </p:embeddedFont>
    <p:embeddedFont>
      <p:font typeface="Times New Roman" charset="1" panose="02030502070405020303"/>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7373408" y="7387607"/>
            <a:ext cx="7134667" cy="3139253"/>
          </a:xfrm>
          <a:custGeom>
            <a:avLst/>
            <a:gdLst/>
            <a:ahLst/>
            <a:cxnLst/>
            <a:rect r="r" b="b" t="t" l="l"/>
            <a:pathLst>
              <a:path h="3139253" w="7134667">
                <a:moveTo>
                  <a:pt x="0" y="0"/>
                </a:moveTo>
                <a:lnTo>
                  <a:pt x="7134667" y="0"/>
                </a:lnTo>
                <a:lnTo>
                  <a:pt x="7134667" y="3139253"/>
                </a:lnTo>
                <a:lnTo>
                  <a:pt x="0" y="31392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949879" y="811927"/>
            <a:ext cx="4708232" cy="4331573"/>
          </a:xfrm>
          <a:custGeom>
            <a:avLst/>
            <a:gdLst/>
            <a:ahLst/>
            <a:cxnLst/>
            <a:rect r="r" b="b" t="t" l="l"/>
            <a:pathLst>
              <a:path h="4331573" w="4708232">
                <a:moveTo>
                  <a:pt x="0" y="0"/>
                </a:moveTo>
                <a:lnTo>
                  <a:pt x="4708231" y="0"/>
                </a:lnTo>
                <a:lnTo>
                  <a:pt x="4708231" y="4331573"/>
                </a:lnTo>
                <a:lnTo>
                  <a:pt x="0" y="4331573"/>
                </a:lnTo>
                <a:lnTo>
                  <a:pt x="0" y="0"/>
                </a:lnTo>
                <a:close/>
              </a:path>
            </a:pathLst>
          </a:custGeom>
          <a:blipFill>
            <a:blip r:embed="rId5"/>
            <a:stretch>
              <a:fillRect l="0" t="0" r="0" b="0"/>
            </a:stretch>
          </a:blipFill>
        </p:spPr>
      </p:sp>
      <p:sp>
        <p:nvSpPr>
          <p:cNvPr name="TextBox 5" id="5"/>
          <p:cNvSpPr txBox="true"/>
          <p:nvPr/>
        </p:nvSpPr>
        <p:spPr>
          <a:xfrm rot="0">
            <a:off x="4167773" y="2806263"/>
            <a:ext cx="9952454" cy="3195319"/>
          </a:xfrm>
          <a:prstGeom prst="rect">
            <a:avLst/>
          </a:prstGeom>
        </p:spPr>
        <p:txBody>
          <a:bodyPr anchor="t" rtlCol="false" tIns="0" lIns="0" bIns="0" rIns="0">
            <a:spAutoFit/>
          </a:bodyPr>
          <a:lstStyle/>
          <a:p>
            <a:pPr algn="ctr">
              <a:lnSpc>
                <a:spcPts val="12880"/>
              </a:lnSpc>
            </a:pPr>
            <a:r>
              <a:rPr lang="en-US" sz="9200">
                <a:solidFill>
                  <a:srgbClr val="E77965"/>
                </a:solidFill>
                <a:latin typeface="Wedges"/>
                <a:ea typeface="Wedges"/>
                <a:cs typeface="Wedges"/>
                <a:sym typeface="Wedges"/>
              </a:rPr>
              <a:t>READING COMPREHENSION</a:t>
            </a:r>
          </a:p>
        </p:txBody>
      </p:sp>
      <p:sp>
        <p:nvSpPr>
          <p:cNvPr name="TextBox 6" id="6"/>
          <p:cNvSpPr txBox="true"/>
          <p:nvPr/>
        </p:nvSpPr>
        <p:spPr>
          <a:xfrm rot="0">
            <a:off x="365227" y="7994573"/>
            <a:ext cx="6117206" cy="1820545"/>
          </a:xfrm>
          <a:prstGeom prst="rect">
            <a:avLst/>
          </a:prstGeom>
        </p:spPr>
        <p:txBody>
          <a:bodyPr anchor="t" rtlCol="false" tIns="0" lIns="0" bIns="0" rIns="0">
            <a:spAutoFit/>
          </a:bodyPr>
          <a:lstStyle/>
          <a:p>
            <a:pPr algn="ctr">
              <a:lnSpc>
                <a:spcPts val="7279"/>
              </a:lnSpc>
            </a:pPr>
            <a:r>
              <a:rPr lang="en-US" sz="5199">
                <a:solidFill>
                  <a:srgbClr val="B86A74"/>
                </a:solidFill>
                <a:latin typeface="Wedges"/>
                <a:ea typeface="Wedges"/>
                <a:cs typeface="Wedges"/>
                <a:sym typeface="Wedges"/>
              </a:rPr>
              <a:t>SUPPORTING IDEAS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35241" y="4141752"/>
            <a:ext cx="14801582" cy="1668542"/>
          </a:xfrm>
          <a:custGeom>
            <a:avLst/>
            <a:gdLst/>
            <a:ahLst/>
            <a:cxnLst/>
            <a:rect r="r" b="b" t="t" l="l"/>
            <a:pathLst>
              <a:path h="1668542" w="14801582">
                <a:moveTo>
                  <a:pt x="0" y="0"/>
                </a:moveTo>
                <a:lnTo>
                  <a:pt x="14801582" y="0"/>
                </a:lnTo>
                <a:lnTo>
                  <a:pt x="14801582" y="1668542"/>
                </a:lnTo>
                <a:lnTo>
                  <a:pt x="0" y="1668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5664" y="238650"/>
            <a:ext cx="17872557" cy="9871542"/>
            <a:chOff x="0" y="0"/>
            <a:chExt cx="4707176" cy="2599912"/>
          </a:xfrm>
        </p:grpSpPr>
        <p:sp>
          <p:nvSpPr>
            <p:cNvPr name="Freeform 4" id="4"/>
            <p:cNvSpPr/>
            <p:nvPr/>
          </p:nvSpPr>
          <p:spPr>
            <a:xfrm flipH="false" flipV="false" rot="0">
              <a:off x="0" y="0"/>
              <a:ext cx="4707175" cy="2599912"/>
            </a:xfrm>
            <a:custGeom>
              <a:avLst/>
              <a:gdLst/>
              <a:ahLst/>
              <a:cxnLst/>
              <a:rect r="r" b="b" t="t" l="l"/>
              <a:pathLst>
                <a:path h="2599912" w="4707175">
                  <a:moveTo>
                    <a:pt x="22092" y="0"/>
                  </a:moveTo>
                  <a:lnTo>
                    <a:pt x="4685084" y="0"/>
                  </a:lnTo>
                  <a:cubicBezTo>
                    <a:pt x="4697285" y="0"/>
                    <a:pt x="4707175" y="9891"/>
                    <a:pt x="4707175" y="22092"/>
                  </a:cubicBezTo>
                  <a:lnTo>
                    <a:pt x="4707175" y="2577820"/>
                  </a:lnTo>
                  <a:cubicBezTo>
                    <a:pt x="4707175" y="2583680"/>
                    <a:pt x="4704848" y="2589299"/>
                    <a:pt x="4700705" y="2593442"/>
                  </a:cubicBezTo>
                  <a:cubicBezTo>
                    <a:pt x="4696562" y="2597585"/>
                    <a:pt x="4690943" y="2599912"/>
                    <a:pt x="4685084" y="2599912"/>
                  </a:cubicBezTo>
                  <a:lnTo>
                    <a:pt x="22092" y="2599912"/>
                  </a:lnTo>
                  <a:cubicBezTo>
                    <a:pt x="16233" y="2599912"/>
                    <a:pt x="10614" y="2597585"/>
                    <a:pt x="6471" y="2593442"/>
                  </a:cubicBezTo>
                  <a:cubicBezTo>
                    <a:pt x="2328" y="2589299"/>
                    <a:pt x="0" y="2583680"/>
                    <a:pt x="0" y="2577820"/>
                  </a:cubicBezTo>
                  <a:lnTo>
                    <a:pt x="0" y="22092"/>
                  </a:lnTo>
                  <a:cubicBezTo>
                    <a:pt x="0" y="16233"/>
                    <a:pt x="2328" y="10614"/>
                    <a:pt x="6471" y="6471"/>
                  </a:cubicBezTo>
                  <a:cubicBezTo>
                    <a:pt x="10614" y="2328"/>
                    <a:pt x="16233" y="0"/>
                    <a:pt x="22092" y="0"/>
                  </a:cubicBezTo>
                  <a:close/>
                </a:path>
              </a:pathLst>
            </a:custGeom>
            <a:solidFill>
              <a:srgbClr val="3FA4AE">
                <a:alpha val="10980"/>
              </a:srgbClr>
            </a:solidFill>
          </p:spPr>
        </p:sp>
        <p:sp>
          <p:nvSpPr>
            <p:cNvPr name="TextBox 5" id="5"/>
            <p:cNvSpPr txBox="true"/>
            <p:nvPr/>
          </p:nvSpPr>
          <p:spPr>
            <a:xfrm>
              <a:off x="0" y="-114300"/>
              <a:ext cx="4707176" cy="2714212"/>
            </a:xfrm>
            <a:prstGeom prst="rect">
              <a:avLst/>
            </a:prstGeom>
          </p:spPr>
          <p:txBody>
            <a:bodyPr anchor="ctr" rtlCol="false" tIns="50800" lIns="50800" bIns="50800" rIns="50800"/>
            <a:lstStyle/>
            <a:p>
              <a:pPr algn="ctr">
                <a:lnSpc>
                  <a:spcPts val="3281"/>
                </a:lnSpc>
              </a:pPr>
            </a:p>
          </p:txBody>
        </p:sp>
      </p:grpSp>
      <p:grpSp>
        <p:nvGrpSpPr>
          <p:cNvPr name="Group 6" id="6"/>
          <p:cNvGrpSpPr/>
          <p:nvPr/>
        </p:nvGrpSpPr>
        <p:grpSpPr>
          <a:xfrm rot="0">
            <a:off x="1851257" y="761229"/>
            <a:ext cx="15085566" cy="1422110"/>
            <a:chOff x="0" y="0"/>
            <a:chExt cx="4088884" cy="385457"/>
          </a:xfrm>
        </p:grpSpPr>
        <p:sp>
          <p:nvSpPr>
            <p:cNvPr name="Freeform 7" id="7"/>
            <p:cNvSpPr/>
            <p:nvPr/>
          </p:nvSpPr>
          <p:spPr>
            <a:xfrm flipH="false" flipV="false" rot="0">
              <a:off x="0" y="0"/>
              <a:ext cx="4088885" cy="385457"/>
            </a:xfrm>
            <a:custGeom>
              <a:avLst/>
              <a:gdLst/>
              <a:ahLst/>
              <a:cxnLst/>
              <a:rect r="r" b="b" t="t" l="l"/>
              <a:pathLst>
                <a:path h="385457" w="4088885">
                  <a:moveTo>
                    <a:pt x="0" y="0"/>
                  </a:moveTo>
                  <a:lnTo>
                    <a:pt x="4088885" y="0"/>
                  </a:lnTo>
                  <a:lnTo>
                    <a:pt x="4088885" y="385457"/>
                  </a:lnTo>
                  <a:lnTo>
                    <a:pt x="0" y="385457"/>
                  </a:lnTo>
                  <a:close/>
                </a:path>
              </a:pathLst>
            </a:custGeom>
            <a:solidFill>
              <a:srgbClr val="3FA4AE"/>
            </a:solidFill>
          </p:spPr>
        </p:sp>
        <p:sp>
          <p:nvSpPr>
            <p:cNvPr name="TextBox 8" id="8"/>
            <p:cNvSpPr txBox="true"/>
            <p:nvPr/>
          </p:nvSpPr>
          <p:spPr>
            <a:xfrm>
              <a:off x="0" y="-9525"/>
              <a:ext cx="4088884" cy="394982"/>
            </a:xfrm>
            <a:prstGeom prst="rect">
              <a:avLst/>
            </a:prstGeom>
          </p:spPr>
          <p:txBody>
            <a:bodyPr anchor="t" rtlCol="false" tIns="27432" lIns="27432" bIns="27432" rIns="27432"/>
            <a:lstStyle/>
            <a:p>
              <a:pPr algn="ctr">
                <a:lnSpc>
                  <a:spcPts val="1191"/>
                </a:lnSpc>
              </a:pPr>
            </a:p>
          </p:txBody>
        </p:sp>
      </p:grpSp>
      <p:grpSp>
        <p:nvGrpSpPr>
          <p:cNvPr name="Group 9" id="9"/>
          <p:cNvGrpSpPr/>
          <p:nvPr/>
        </p:nvGrpSpPr>
        <p:grpSpPr>
          <a:xfrm rot="0">
            <a:off x="778204" y="679699"/>
            <a:ext cx="3051724" cy="305172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A4AE"/>
            </a:solidFill>
          </p:spPr>
        </p:sp>
        <p:sp>
          <p:nvSpPr>
            <p:cNvPr name="TextBox 11" id="11"/>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grpSp>
        <p:nvGrpSpPr>
          <p:cNvPr name="Group 12" id="12"/>
          <p:cNvGrpSpPr/>
          <p:nvPr/>
        </p:nvGrpSpPr>
        <p:grpSpPr>
          <a:xfrm rot="0">
            <a:off x="1015741" y="917236"/>
            <a:ext cx="2576650" cy="257665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sp>
        <p:nvSpPr>
          <p:cNvPr name="Freeform 15" id="15"/>
          <p:cNvSpPr/>
          <p:nvPr/>
        </p:nvSpPr>
        <p:spPr>
          <a:xfrm flipH="false" flipV="false" rot="0">
            <a:off x="1267001" y="1459957"/>
            <a:ext cx="1736479" cy="1755631"/>
          </a:xfrm>
          <a:custGeom>
            <a:avLst/>
            <a:gdLst/>
            <a:ahLst/>
            <a:cxnLst/>
            <a:rect r="r" b="b" t="t" l="l"/>
            <a:pathLst>
              <a:path h="1755631" w="1736479">
                <a:moveTo>
                  <a:pt x="0" y="0"/>
                </a:moveTo>
                <a:lnTo>
                  <a:pt x="1736479" y="0"/>
                </a:lnTo>
                <a:lnTo>
                  <a:pt x="1736479" y="1755632"/>
                </a:lnTo>
                <a:lnTo>
                  <a:pt x="0" y="17556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6184692" y="2502855"/>
            <a:ext cx="6479395" cy="1425467"/>
          </a:xfrm>
          <a:custGeom>
            <a:avLst/>
            <a:gdLst/>
            <a:ahLst/>
            <a:cxnLst/>
            <a:rect r="r" b="b" t="t" l="l"/>
            <a:pathLst>
              <a:path h="1425467" w="6479395">
                <a:moveTo>
                  <a:pt x="0" y="0"/>
                </a:moveTo>
                <a:lnTo>
                  <a:pt x="6479395" y="0"/>
                </a:lnTo>
                <a:lnTo>
                  <a:pt x="6479395" y="1425467"/>
                </a:lnTo>
                <a:lnTo>
                  <a:pt x="0" y="14254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243799" y="6055369"/>
            <a:ext cx="7315200" cy="798022"/>
          </a:xfrm>
          <a:custGeom>
            <a:avLst/>
            <a:gdLst/>
            <a:ahLst/>
            <a:cxnLst/>
            <a:rect r="r" b="b" t="t" l="l"/>
            <a:pathLst>
              <a:path h="798022" w="7315200">
                <a:moveTo>
                  <a:pt x="0" y="0"/>
                </a:moveTo>
                <a:lnTo>
                  <a:pt x="7315200" y="0"/>
                </a:lnTo>
                <a:lnTo>
                  <a:pt x="7315200" y="798022"/>
                </a:lnTo>
                <a:lnTo>
                  <a:pt x="0" y="7980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0580349" y="6134144"/>
            <a:ext cx="7315200" cy="798022"/>
          </a:xfrm>
          <a:custGeom>
            <a:avLst/>
            <a:gdLst/>
            <a:ahLst/>
            <a:cxnLst/>
            <a:rect r="r" b="b" t="t" l="l"/>
            <a:pathLst>
              <a:path h="798022" w="7315200">
                <a:moveTo>
                  <a:pt x="0" y="0"/>
                </a:moveTo>
                <a:lnTo>
                  <a:pt x="7315200" y="0"/>
                </a:lnTo>
                <a:lnTo>
                  <a:pt x="7315200" y="798022"/>
                </a:lnTo>
                <a:lnTo>
                  <a:pt x="0" y="7980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4999430" y="7275066"/>
            <a:ext cx="7315200" cy="798022"/>
          </a:xfrm>
          <a:custGeom>
            <a:avLst/>
            <a:gdLst/>
            <a:ahLst/>
            <a:cxnLst/>
            <a:rect r="r" b="b" t="t" l="l"/>
            <a:pathLst>
              <a:path h="798022" w="7315200">
                <a:moveTo>
                  <a:pt x="0" y="0"/>
                </a:moveTo>
                <a:lnTo>
                  <a:pt x="7315200" y="0"/>
                </a:lnTo>
                <a:lnTo>
                  <a:pt x="7315200" y="798022"/>
                </a:lnTo>
                <a:lnTo>
                  <a:pt x="0" y="7980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494959" y="8786067"/>
            <a:ext cx="7315200" cy="798022"/>
          </a:xfrm>
          <a:custGeom>
            <a:avLst/>
            <a:gdLst/>
            <a:ahLst/>
            <a:cxnLst/>
            <a:rect r="r" b="b" t="t" l="l"/>
            <a:pathLst>
              <a:path h="798022" w="7315200">
                <a:moveTo>
                  <a:pt x="0" y="0"/>
                </a:moveTo>
                <a:lnTo>
                  <a:pt x="7315200" y="0"/>
                </a:lnTo>
                <a:lnTo>
                  <a:pt x="7315200" y="798022"/>
                </a:lnTo>
                <a:lnTo>
                  <a:pt x="0" y="7980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0239991" y="8816038"/>
            <a:ext cx="7315200" cy="798022"/>
          </a:xfrm>
          <a:custGeom>
            <a:avLst/>
            <a:gdLst/>
            <a:ahLst/>
            <a:cxnLst/>
            <a:rect r="r" b="b" t="t" l="l"/>
            <a:pathLst>
              <a:path h="798022" w="7315200">
                <a:moveTo>
                  <a:pt x="0" y="0"/>
                </a:moveTo>
                <a:lnTo>
                  <a:pt x="7315200" y="0"/>
                </a:lnTo>
                <a:lnTo>
                  <a:pt x="7315200" y="798022"/>
                </a:lnTo>
                <a:lnTo>
                  <a:pt x="0" y="7980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2" id="22"/>
          <p:cNvSpPr txBox="true"/>
          <p:nvPr/>
        </p:nvSpPr>
        <p:spPr>
          <a:xfrm rot="0">
            <a:off x="3901399" y="1029092"/>
            <a:ext cx="13357901" cy="887486"/>
          </a:xfrm>
          <a:prstGeom prst="rect">
            <a:avLst/>
          </a:prstGeom>
        </p:spPr>
        <p:txBody>
          <a:bodyPr anchor="t" rtlCol="false" tIns="0" lIns="0" bIns="0" rIns="0">
            <a:spAutoFit/>
          </a:bodyPr>
          <a:lstStyle/>
          <a:p>
            <a:pPr algn="ctr">
              <a:lnSpc>
                <a:spcPts val="7258"/>
              </a:lnSpc>
            </a:pPr>
            <a:r>
              <a:rPr lang="en-US" sz="5184">
                <a:solidFill>
                  <a:srgbClr val="FFFFFF"/>
                </a:solidFill>
                <a:latin typeface="Wedges"/>
                <a:ea typeface="Wedges"/>
                <a:cs typeface="Wedges"/>
                <a:sym typeface="Wedges"/>
              </a:rPr>
              <a:t>INFERENCE QUESTIONS</a:t>
            </a:r>
          </a:p>
        </p:txBody>
      </p:sp>
      <p:sp>
        <p:nvSpPr>
          <p:cNvPr name="TextBox 23" id="23"/>
          <p:cNvSpPr txBox="true"/>
          <p:nvPr/>
        </p:nvSpPr>
        <p:spPr>
          <a:xfrm rot="0">
            <a:off x="3141188" y="3047171"/>
            <a:ext cx="12505704"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UNDERSTAND WHAT IS IMPLIED</a:t>
            </a:r>
          </a:p>
        </p:txBody>
      </p:sp>
      <p:sp>
        <p:nvSpPr>
          <p:cNvPr name="TextBox 24" id="24"/>
          <p:cNvSpPr txBox="true"/>
          <p:nvPr/>
        </p:nvSpPr>
        <p:spPr>
          <a:xfrm rot="0">
            <a:off x="2290548" y="4598198"/>
            <a:ext cx="14206984"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CORRECT ANSWER MAY RELY ON SUBTLE PHRASES FROM THE PASSAGE </a:t>
            </a:r>
          </a:p>
        </p:txBody>
      </p:sp>
      <p:sp>
        <p:nvSpPr>
          <p:cNvPr name="TextBox 25" id="25"/>
          <p:cNvSpPr txBox="true"/>
          <p:nvPr/>
        </p:nvSpPr>
        <p:spPr>
          <a:xfrm rot="0">
            <a:off x="1880613" y="6076555"/>
            <a:ext cx="2521148"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PREDICTING</a:t>
            </a:r>
          </a:p>
        </p:txBody>
      </p:sp>
      <p:sp>
        <p:nvSpPr>
          <p:cNvPr name="TextBox 26" id="26"/>
          <p:cNvSpPr txBox="true"/>
          <p:nvPr/>
        </p:nvSpPr>
        <p:spPr>
          <a:xfrm rot="0">
            <a:off x="11002288" y="6076555"/>
            <a:ext cx="6552902"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READING “BETWEEN THE LINES”</a:t>
            </a:r>
          </a:p>
        </p:txBody>
      </p:sp>
      <p:sp>
        <p:nvSpPr>
          <p:cNvPr name="TextBox 27" id="27"/>
          <p:cNvSpPr txBox="true"/>
          <p:nvPr/>
        </p:nvSpPr>
        <p:spPr>
          <a:xfrm rot="0">
            <a:off x="693781" y="8807253"/>
            <a:ext cx="6415236"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MAKING LOGICAL CONNECTIONS</a:t>
            </a:r>
          </a:p>
        </p:txBody>
      </p:sp>
      <p:sp>
        <p:nvSpPr>
          <p:cNvPr name="TextBox 28" id="28"/>
          <p:cNvSpPr txBox="true"/>
          <p:nvPr/>
        </p:nvSpPr>
        <p:spPr>
          <a:xfrm rot="0">
            <a:off x="11866385" y="8807253"/>
            <a:ext cx="4824710"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DRAWING CONCLUSIONS</a:t>
            </a:r>
          </a:p>
        </p:txBody>
      </p:sp>
      <p:sp>
        <p:nvSpPr>
          <p:cNvPr name="TextBox 29" id="29"/>
          <p:cNvSpPr txBox="true"/>
          <p:nvPr/>
        </p:nvSpPr>
        <p:spPr>
          <a:xfrm rot="0">
            <a:off x="5142380" y="7327703"/>
            <a:ext cx="7029301"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veat Bold"/>
                <a:ea typeface="Caveat Bold"/>
                <a:cs typeface="Caveat Bold"/>
                <a:sym typeface="Caveat Bold"/>
              </a:rPr>
              <a:t>INTERPRET FIGURATIVE LANGUAGE</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500660" y="828675"/>
            <a:ext cx="2407741" cy="991870"/>
          </a:xfrm>
          <a:prstGeom prst="rect">
            <a:avLst/>
          </a:prstGeom>
        </p:spPr>
        <p:txBody>
          <a:bodyPr anchor="t" rtlCol="false" tIns="0" lIns="0" bIns="0" rIns="0">
            <a:spAutoFit/>
          </a:bodyPr>
          <a:lstStyle/>
          <a:p>
            <a:pPr algn="ctr">
              <a:lnSpc>
                <a:spcPts val="7279"/>
              </a:lnSpc>
            </a:pPr>
            <a:r>
              <a:rPr lang="en-US" sz="5199">
                <a:solidFill>
                  <a:srgbClr val="000000"/>
                </a:solidFill>
                <a:latin typeface="Times New Roman Bold"/>
                <a:ea typeface="Times New Roman Bold"/>
                <a:cs typeface="Times New Roman Bold"/>
                <a:sym typeface="Times New Roman Bold"/>
              </a:rPr>
              <a:t>Passage:</a:t>
            </a:r>
          </a:p>
        </p:txBody>
      </p:sp>
      <p:sp>
        <p:nvSpPr>
          <p:cNvPr name="TextBox 3" id="3"/>
          <p:cNvSpPr txBox="true"/>
          <p:nvPr/>
        </p:nvSpPr>
        <p:spPr>
          <a:xfrm rot="0">
            <a:off x="500660" y="2494116"/>
            <a:ext cx="17286680" cy="63182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Ovo"/>
                <a:ea typeface="Ovo"/>
                <a:cs typeface="Ovo"/>
                <a:sym typeface="Ovo"/>
              </a:rPr>
              <a:t>There is a modicum of truth in the assertion that “a working knowledge of ancient history is </a:t>
            </a:r>
            <a:r>
              <a:rPr lang="en-US" sz="3999">
                <a:solidFill>
                  <a:srgbClr val="000000"/>
                </a:solidFill>
                <a:latin typeface="Ovo"/>
                <a:ea typeface="Ovo"/>
                <a:cs typeface="Ovo"/>
                <a:sym typeface="Ovo"/>
              </a:rPr>
              <a:t>necessary to the intelligent interpretation of current events.” But the sage who uttered these words of wisdom might as well have added something on the benefits of studying, particularly, the famous battles of history for the lessons they contain for those of us who lead or aspire to leadership. Such a study will reveal certain qualities and attributes which enabled the winners to win and certain deficiencies which caused the losers to lose. And the student will see that the same patterns recur consistently, again and again, throughout the centuries.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1028700" y="2437751"/>
            <a:ext cx="16230600" cy="6394450"/>
          </a:xfrm>
          <a:prstGeom prst="rect">
            <a:avLst/>
          </a:prstGeom>
        </p:spPr>
        <p:txBody>
          <a:bodyPr anchor="t" rtlCol="false" tIns="0" lIns="0" bIns="0" rIns="0">
            <a:spAutoFit/>
          </a:bodyPr>
          <a:lstStyle/>
          <a:p>
            <a:pPr algn="l">
              <a:lnSpc>
                <a:spcPts val="5599"/>
              </a:lnSpc>
            </a:pPr>
            <a:r>
              <a:rPr lang="en-US" sz="3999">
                <a:solidFill>
                  <a:srgbClr val="000000"/>
                </a:solidFill>
                <a:latin typeface="Times New Roman"/>
                <a:ea typeface="Times New Roman"/>
                <a:cs typeface="Times New Roman"/>
                <a:sym typeface="Times New Roman"/>
              </a:rPr>
              <a:t>A person who aspires to lead could learn from the history of battles:</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 what led the previous leaders to win a battle</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ii. what made them lose a battle</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iii. the qualities and deficiencies of commanders of these battles</a:t>
            </a:r>
          </a:p>
          <a:p>
            <a:pPr algn="l">
              <a:lnSpc>
                <a:spcPts val="5599"/>
              </a:lnSpc>
            </a:pPr>
          </a:p>
          <a:p>
            <a:pPr algn="l">
              <a:lnSpc>
                <a:spcPts val="5599"/>
              </a:lnSpc>
              <a:spcBef>
                <a:spcPct val="0"/>
              </a:spcBef>
            </a:pPr>
            <a:r>
              <a:rPr lang="en-US" sz="3999">
                <a:solidFill>
                  <a:srgbClr val="000000"/>
                </a:solidFill>
                <a:latin typeface="Times New Roman"/>
                <a:ea typeface="Times New Roman"/>
                <a:cs typeface="Times New Roman"/>
                <a:sym typeface="Times New Roman"/>
              </a:rPr>
              <a:t>iv. the strategies that they have evolved in the course of these battles</a:t>
            </a:r>
          </a:p>
        </p:txBody>
      </p:sp>
      <p:sp>
        <p:nvSpPr>
          <p:cNvPr name="TextBox 3" id="3"/>
          <p:cNvSpPr txBox="true"/>
          <p:nvPr/>
        </p:nvSpPr>
        <p:spPr>
          <a:xfrm rot="0">
            <a:off x="1028700" y="828675"/>
            <a:ext cx="12947154" cy="991870"/>
          </a:xfrm>
          <a:prstGeom prst="rect">
            <a:avLst/>
          </a:prstGeom>
        </p:spPr>
        <p:txBody>
          <a:bodyPr anchor="t" rtlCol="false" tIns="0" lIns="0" bIns="0" rIns="0">
            <a:spAutoFit/>
          </a:bodyPr>
          <a:lstStyle/>
          <a:p>
            <a:pPr algn="l">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1028700" y="2437751"/>
            <a:ext cx="16230600" cy="6394450"/>
          </a:xfrm>
          <a:prstGeom prst="rect">
            <a:avLst/>
          </a:prstGeom>
        </p:spPr>
        <p:txBody>
          <a:bodyPr anchor="t" rtlCol="false" tIns="0" lIns="0" bIns="0" rIns="0">
            <a:spAutoFit/>
          </a:bodyPr>
          <a:lstStyle/>
          <a:p>
            <a:pPr algn="l">
              <a:lnSpc>
                <a:spcPts val="5599"/>
              </a:lnSpc>
            </a:pPr>
            <a:r>
              <a:rPr lang="en-US" sz="3999">
                <a:solidFill>
                  <a:srgbClr val="000000"/>
                </a:solidFill>
                <a:latin typeface="Times New Roman"/>
                <a:ea typeface="Times New Roman"/>
                <a:cs typeface="Times New Roman"/>
                <a:sym typeface="Times New Roman"/>
              </a:rPr>
              <a:t>A person who aspires to lead could learn from the history of battles:</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 what led the previous leaders to win a battle</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ii. what made them lose a battle</a:t>
            </a:r>
          </a:p>
          <a:p>
            <a:pPr algn="l">
              <a:lnSpc>
                <a:spcPts val="5599"/>
              </a:lnSpc>
            </a:pPr>
          </a:p>
          <a:p>
            <a:pPr algn="l">
              <a:lnSpc>
                <a:spcPts val="5599"/>
              </a:lnSpc>
            </a:pPr>
            <a:r>
              <a:rPr lang="en-US" sz="3999">
                <a:solidFill>
                  <a:srgbClr val="000000"/>
                </a:solidFill>
                <a:latin typeface="Times New Roman Bold"/>
                <a:ea typeface="Times New Roman Bold"/>
                <a:cs typeface="Times New Roman Bold"/>
                <a:sym typeface="Times New Roman Bold"/>
              </a:rPr>
              <a:t>iii. the qualities and deficiencies of commanders of these battles</a:t>
            </a:r>
          </a:p>
          <a:p>
            <a:pPr algn="l">
              <a:lnSpc>
                <a:spcPts val="5599"/>
              </a:lnSpc>
            </a:pPr>
          </a:p>
          <a:p>
            <a:pPr algn="l">
              <a:lnSpc>
                <a:spcPts val="5599"/>
              </a:lnSpc>
              <a:spcBef>
                <a:spcPct val="0"/>
              </a:spcBef>
            </a:pPr>
            <a:r>
              <a:rPr lang="en-US" sz="3999">
                <a:solidFill>
                  <a:srgbClr val="000000"/>
                </a:solidFill>
                <a:latin typeface="Times New Roman"/>
                <a:ea typeface="Times New Roman"/>
                <a:cs typeface="Times New Roman"/>
                <a:sym typeface="Times New Roman"/>
              </a:rPr>
              <a:t>iv. the strategies that they have evolved in the course of these battles</a:t>
            </a:r>
          </a:p>
        </p:txBody>
      </p:sp>
      <p:sp>
        <p:nvSpPr>
          <p:cNvPr name="TextBox 3" id="3"/>
          <p:cNvSpPr txBox="true"/>
          <p:nvPr/>
        </p:nvSpPr>
        <p:spPr>
          <a:xfrm rot="0">
            <a:off x="1028700" y="828675"/>
            <a:ext cx="12947154" cy="991870"/>
          </a:xfrm>
          <a:prstGeom prst="rect">
            <a:avLst/>
          </a:prstGeom>
        </p:spPr>
        <p:txBody>
          <a:bodyPr anchor="t" rtlCol="false" tIns="0" lIns="0" bIns="0" rIns="0">
            <a:spAutoFit/>
          </a:bodyPr>
          <a:lstStyle/>
          <a:p>
            <a:pPr algn="l">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5664" y="238650"/>
            <a:ext cx="17872557" cy="9871542"/>
            <a:chOff x="0" y="0"/>
            <a:chExt cx="4707176" cy="2599912"/>
          </a:xfrm>
        </p:grpSpPr>
        <p:sp>
          <p:nvSpPr>
            <p:cNvPr name="Freeform 3" id="3"/>
            <p:cNvSpPr/>
            <p:nvPr/>
          </p:nvSpPr>
          <p:spPr>
            <a:xfrm flipH="false" flipV="false" rot="0">
              <a:off x="0" y="0"/>
              <a:ext cx="4707175" cy="2599912"/>
            </a:xfrm>
            <a:custGeom>
              <a:avLst/>
              <a:gdLst/>
              <a:ahLst/>
              <a:cxnLst/>
              <a:rect r="r" b="b" t="t" l="l"/>
              <a:pathLst>
                <a:path h="2599912" w="4707175">
                  <a:moveTo>
                    <a:pt x="22092" y="0"/>
                  </a:moveTo>
                  <a:lnTo>
                    <a:pt x="4685084" y="0"/>
                  </a:lnTo>
                  <a:cubicBezTo>
                    <a:pt x="4697285" y="0"/>
                    <a:pt x="4707175" y="9891"/>
                    <a:pt x="4707175" y="22092"/>
                  </a:cubicBezTo>
                  <a:lnTo>
                    <a:pt x="4707175" y="2577820"/>
                  </a:lnTo>
                  <a:cubicBezTo>
                    <a:pt x="4707175" y="2583680"/>
                    <a:pt x="4704848" y="2589299"/>
                    <a:pt x="4700705" y="2593442"/>
                  </a:cubicBezTo>
                  <a:cubicBezTo>
                    <a:pt x="4696562" y="2597585"/>
                    <a:pt x="4690943" y="2599912"/>
                    <a:pt x="4685084" y="2599912"/>
                  </a:cubicBezTo>
                  <a:lnTo>
                    <a:pt x="22092" y="2599912"/>
                  </a:lnTo>
                  <a:cubicBezTo>
                    <a:pt x="16233" y="2599912"/>
                    <a:pt x="10614" y="2597585"/>
                    <a:pt x="6471" y="2593442"/>
                  </a:cubicBezTo>
                  <a:cubicBezTo>
                    <a:pt x="2328" y="2589299"/>
                    <a:pt x="0" y="2583680"/>
                    <a:pt x="0" y="2577820"/>
                  </a:cubicBezTo>
                  <a:lnTo>
                    <a:pt x="0" y="22092"/>
                  </a:lnTo>
                  <a:cubicBezTo>
                    <a:pt x="0" y="16233"/>
                    <a:pt x="2328" y="10614"/>
                    <a:pt x="6471" y="6471"/>
                  </a:cubicBezTo>
                  <a:cubicBezTo>
                    <a:pt x="10614" y="2328"/>
                    <a:pt x="16233" y="0"/>
                    <a:pt x="22092" y="0"/>
                  </a:cubicBezTo>
                  <a:close/>
                </a:path>
              </a:pathLst>
            </a:custGeom>
            <a:solidFill>
              <a:srgbClr val="3FA4AE">
                <a:alpha val="10980"/>
              </a:srgbClr>
            </a:solidFill>
          </p:spPr>
        </p:sp>
        <p:sp>
          <p:nvSpPr>
            <p:cNvPr name="TextBox 4" id="4"/>
            <p:cNvSpPr txBox="true"/>
            <p:nvPr/>
          </p:nvSpPr>
          <p:spPr>
            <a:xfrm>
              <a:off x="0" y="-114300"/>
              <a:ext cx="4707176" cy="2714212"/>
            </a:xfrm>
            <a:prstGeom prst="rect">
              <a:avLst/>
            </a:prstGeom>
          </p:spPr>
          <p:txBody>
            <a:bodyPr anchor="ctr" rtlCol="false" tIns="50800" lIns="50800" bIns="50800" rIns="50800"/>
            <a:lstStyle/>
            <a:p>
              <a:pPr algn="ctr">
                <a:lnSpc>
                  <a:spcPts val="3281"/>
                </a:lnSpc>
              </a:pPr>
            </a:p>
          </p:txBody>
        </p:sp>
      </p:grpSp>
      <p:grpSp>
        <p:nvGrpSpPr>
          <p:cNvPr name="Group 5" id="5"/>
          <p:cNvGrpSpPr/>
          <p:nvPr/>
        </p:nvGrpSpPr>
        <p:grpSpPr>
          <a:xfrm rot="0">
            <a:off x="1851257" y="761229"/>
            <a:ext cx="15085566" cy="1422110"/>
            <a:chOff x="0" y="0"/>
            <a:chExt cx="4088884" cy="385457"/>
          </a:xfrm>
        </p:grpSpPr>
        <p:sp>
          <p:nvSpPr>
            <p:cNvPr name="Freeform 6" id="6"/>
            <p:cNvSpPr/>
            <p:nvPr/>
          </p:nvSpPr>
          <p:spPr>
            <a:xfrm flipH="false" flipV="false" rot="0">
              <a:off x="0" y="0"/>
              <a:ext cx="4088885" cy="385457"/>
            </a:xfrm>
            <a:custGeom>
              <a:avLst/>
              <a:gdLst/>
              <a:ahLst/>
              <a:cxnLst/>
              <a:rect r="r" b="b" t="t" l="l"/>
              <a:pathLst>
                <a:path h="385457" w="4088885">
                  <a:moveTo>
                    <a:pt x="0" y="0"/>
                  </a:moveTo>
                  <a:lnTo>
                    <a:pt x="4088885" y="0"/>
                  </a:lnTo>
                  <a:lnTo>
                    <a:pt x="4088885" y="385457"/>
                  </a:lnTo>
                  <a:lnTo>
                    <a:pt x="0" y="385457"/>
                  </a:lnTo>
                  <a:close/>
                </a:path>
              </a:pathLst>
            </a:custGeom>
            <a:solidFill>
              <a:srgbClr val="3FA4AE"/>
            </a:solidFill>
          </p:spPr>
        </p:sp>
        <p:sp>
          <p:nvSpPr>
            <p:cNvPr name="TextBox 7" id="7"/>
            <p:cNvSpPr txBox="true"/>
            <p:nvPr/>
          </p:nvSpPr>
          <p:spPr>
            <a:xfrm>
              <a:off x="0" y="-9525"/>
              <a:ext cx="4088884" cy="394982"/>
            </a:xfrm>
            <a:prstGeom prst="rect">
              <a:avLst/>
            </a:prstGeom>
          </p:spPr>
          <p:txBody>
            <a:bodyPr anchor="t" rtlCol="false" tIns="27432" lIns="27432" bIns="27432" rIns="27432"/>
            <a:lstStyle/>
            <a:p>
              <a:pPr algn="ctr">
                <a:lnSpc>
                  <a:spcPts val="1191"/>
                </a:lnSpc>
              </a:pPr>
            </a:p>
          </p:txBody>
        </p:sp>
      </p:grpSp>
      <p:grpSp>
        <p:nvGrpSpPr>
          <p:cNvPr name="Group 8" id="8"/>
          <p:cNvGrpSpPr/>
          <p:nvPr/>
        </p:nvGrpSpPr>
        <p:grpSpPr>
          <a:xfrm rot="0">
            <a:off x="778204" y="679699"/>
            <a:ext cx="3051724" cy="30517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A4AE"/>
            </a:solidFill>
          </p:spPr>
        </p:sp>
        <p:sp>
          <p:nvSpPr>
            <p:cNvPr name="TextBox 10" id="10"/>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grpSp>
        <p:nvGrpSpPr>
          <p:cNvPr name="Group 11" id="11"/>
          <p:cNvGrpSpPr/>
          <p:nvPr/>
        </p:nvGrpSpPr>
        <p:grpSpPr>
          <a:xfrm rot="0">
            <a:off x="1015741" y="917236"/>
            <a:ext cx="2576650" cy="257665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sp>
        <p:nvSpPr>
          <p:cNvPr name="Freeform 14" id="14"/>
          <p:cNvSpPr/>
          <p:nvPr/>
        </p:nvSpPr>
        <p:spPr>
          <a:xfrm flipH="false" flipV="false" rot="0">
            <a:off x="1267001" y="1459957"/>
            <a:ext cx="1736479" cy="1755631"/>
          </a:xfrm>
          <a:custGeom>
            <a:avLst/>
            <a:gdLst/>
            <a:ahLst/>
            <a:cxnLst/>
            <a:rect r="r" b="b" t="t" l="l"/>
            <a:pathLst>
              <a:path h="1755631" w="1736479">
                <a:moveTo>
                  <a:pt x="0" y="0"/>
                </a:moveTo>
                <a:lnTo>
                  <a:pt x="1736479" y="0"/>
                </a:lnTo>
                <a:lnTo>
                  <a:pt x="1736479" y="1755632"/>
                </a:lnTo>
                <a:lnTo>
                  <a:pt x="0" y="17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3901399" y="2998284"/>
            <a:ext cx="12218982" cy="1466278"/>
          </a:xfrm>
          <a:custGeom>
            <a:avLst/>
            <a:gdLst/>
            <a:ahLst/>
            <a:cxnLst/>
            <a:rect r="r" b="b" t="t" l="l"/>
            <a:pathLst>
              <a:path h="1466278" w="12218982">
                <a:moveTo>
                  <a:pt x="0" y="0"/>
                </a:moveTo>
                <a:lnTo>
                  <a:pt x="12218982" y="0"/>
                </a:lnTo>
                <a:lnTo>
                  <a:pt x="12218982" y="1466278"/>
                </a:lnTo>
                <a:lnTo>
                  <a:pt x="0" y="14662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778204" y="6204788"/>
            <a:ext cx="5592995" cy="671159"/>
          </a:xfrm>
          <a:custGeom>
            <a:avLst/>
            <a:gdLst/>
            <a:ahLst/>
            <a:cxnLst/>
            <a:rect r="r" b="b" t="t" l="l"/>
            <a:pathLst>
              <a:path h="671159" w="5592995">
                <a:moveTo>
                  <a:pt x="0" y="0"/>
                </a:moveTo>
                <a:lnTo>
                  <a:pt x="5592995" y="0"/>
                </a:lnTo>
                <a:lnTo>
                  <a:pt x="5592995" y="671160"/>
                </a:lnTo>
                <a:lnTo>
                  <a:pt x="0" y="6711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9144000" y="6026662"/>
            <a:ext cx="8115300" cy="973836"/>
          </a:xfrm>
          <a:custGeom>
            <a:avLst/>
            <a:gdLst/>
            <a:ahLst/>
            <a:cxnLst/>
            <a:rect r="r" b="b" t="t" l="l"/>
            <a:pathLst>
              <a:path h="973836" w="8115300">
                <a:moveTo>
                  <a:pt x="0" y="0"/>
                </a:moveTo>
                <a:lnTo>
                  <a:pt x="8115300" y="0"/>
                </a:lnTo>
                <a:lnTo>
                  <a:pt x="8115300" y="973836"/>
                </a:lnTo>
                <a:lnTo>
                  <a:pt x="0" y="9738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2806753" y="8498628"/>
            <a:ext cx="11923319" cy="1430798"/>
          </a:xfrm>
          <a:custGeom>
            <a:avLst/>
            <a:gdLst/>
            <a:ahLst/>
            <a:cxnLst/>
            <a:rect r="r" b="b" t="t" l="l"/>
            <a:pathLst>
              <a:path h="1430798" w="11923319">
                <a:moveTo>
                  <a:pt x="0" y="0"/>
                </a:moveTo>
                <a:lnTo>
                  <a:pt x="11923318" y="0"/>
                </a:lnTo>
                <a:lnTo>
                  <a:pt x="11923318" y="1430799"/>
                </a:lnTo>
                <a:lnTo>
                  <a:pt x="0" y="14307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3901399" y="976153"/>
            <a:ext cx="13357901" cy="887486"/>
          </a:xfrm>
          <a:prstGeom prst="rect">
            <a:avLst/>
          </a:prstGeom>
        </p:spPr>
        <p:txBody>
          <a:bodyPr anchor="t" rtlCol="false" tIns="0" lIns="0" bIns="0" rIns="0">
            <a:spAutoFit/>
          </a:bodyPr>
          <a:lstStyle/>
          <a:p>
            <a:pPr algn="ctr">
              <a:lnSpc>
                <a:spcPts val="7258"/>
              </a:lnSpc>
            </a:pPr>
            <a:r>
              <a:rPr lang="en-US" sz="5184">
                <a:solidFill>
                  <a:srgbClr val="FFFFFF"/>
                </a:solidFill>
                <a:latin typeface="Wedges"/>
                <a:ea typeface="Wedges"/>
                <a:cs typeface="Wedges"/>
                <a:sym typeface="Wedges"/>
              </a:rPr>
              <a:t>APPLICATION QUESTIONS</a:t>
            </a:r>
          </a:p>
        </p:txBody>
      </p:sp>
      <p:sp>
        <p:nvSpPr>
          <p:cNvPr name="TextBox 20" id="20"/>
          <p:cNvSpPr txBox="true"/>
          <p:nvPr/>
        </p:nvSpPr>
        <p:spPr>
          <a:xfrm rot="0">
            <a:off x="4327497" y="3353598"/>
            <a:ext cx="12505704"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Caveat Bold"/>
                <a:ea typeface="Caveat Bold"/>
                <a:cs typeface="Caveat Bold"/>
                <a:sym typeface="Caveat Bold"/>
              </a:rPr>
              <a:t>ASKS TO CHOOSE AN ANSWER WHICH MIMICS A PROCESS  </a:t>
            </a:r>
          </a:p>
        </p:txBody>
      </p:sp>
      <p:sp>
        <p:nvSpPr>
          <p:cNvPr name="TextBox 21" id="21"/>
          <p:cNvSpPr txBox="true"/>
          <p:nvPr/>
        </p:nvSpPr>
        <p:spPr>
          <a:xfrm rot="0">
            <a:off x="1430216" y="6162543"/>
            <a:ext cx="4324350"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THINK ANALYTICALLY</a:t>
            </a:r>
          </a:p>
        </p:txBody>
      </p:sp>
      <p:sp>
        <p:nvSpPr>
          <p:cNvPr name="TextBox 22" id="22"/>
          <p:cNvSpPr txBox="true"/>
          <p:nvPr/>
        </p:nvSpPr>
        <p:spPr>
          <a:xfrm rot="0">
            <a:off x="9394040" y="6162543"/>
            <a:ext cx="7494091"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DEDUCE THE IMPORTANCE OF A TEXT</a:t>
            </a:r>
          </a:p>
        </p:txBody>
      </p:sp>
      <p:sp>
        <p:nvSpPr>
          <p:cNvPr name="TextBox 23" id="23"/>
          <p:cNvSpPr txBox="true"/>
          <p:nvPr/>
        </p:nvSpPr>
        <p:spPr>
          <a:xfrm rot="0">
            <a:off x="3003480" y="8836202"/>
            <a:ext cx="11529864"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EXEMPLIFIES A SITUATION DESCRIBED IN THE PASSAGE</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532623" y="2032853"/>
            <a:ext cx="17222753" cy="78041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Times New Roman"/>
                <a:ea typeface="Times New Roman"/>
                <a:cs typeface="Times New Roman"/>
                <a:sym typeface="Times New Roman"/>
              </a:rPr>
              <a:t>The piranha is a much-maligned fish. Most people think that this is a deadly creature that swarms through rivers and creeks of the Amazon rainforest looking for victims to tear apart. And woe betide anyone unlucky enough to be in the same water as a shoal of piranhas. It takes only a few minutes for the vicious piranhas to reduce someone to a mere skeleton. The truth is that the piranha is really a much more nuanced animal than the mindless killer depicted in the media. In fact, piranhas are a group made up of approximately twelve different species. Each piranha species occupies its own ecological niche. One type of piranha takes chunks out of the fins of other fish. Another type eats fruit falling from trees into the river. Each piranha species plays a unique role in the ecology of the rainforest floodplains.</a:t>
            </a:r>
          </a:p>
        </p:txBody>
      </p:sp>
      <p:sp>
        <p:nvSpPr>
          <p:cNvPr name="TextBox 3" id="3"/>
          <p:cNvSpPr txBox="true"/>
          <p:nvPr/>
        </p:nvSpPr>
        <p:spPr>
          <a:xfrm rot="0">
            <a:off x="780273" y="432752"/>
            <a:ext cx="2407741" cy="991870"/>
          </a:xfrm>
          <a:prstGeom prst="rect">
            <a:avLst/>
          </a:prstGeom>
        </p:spPr>
        <p:txBody>
          <a:bodyPr anchor="t" rtlCol="false" tIns="0" lIns="0" bIns="0" rIns="0">
            <a:spAutoFit/>
          </a:bodyPr>
          <a:lstStyle/>
          <a:p>
            <a:pPr algn="ctr">
              <a:lnSpc>
                <a:spcPts val="7279"/>
              </a:lnSpc>
            </a:pPr>
            <a:r>
              <a:rPr lang="en-US" sz="5199">
                <a:solidFill>
                  <a:srgbClr val="000000"/>
                </a:solidFill>
                <a:latin typeface="Times New Roman Bold"/>
                <a:ea typeface="Times New Roman Bold"/>
                <a:cs typeface="Times New Roman Bold"/>
                <a:sym typeface="Times New Roman Bold"/>
              </a:rPr>
              <a:t>Passage:</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514350" y="1272223"/>
            <a:ext cx="17773650" cy="85090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Times New Roman"/>
                <a:ea typeface="Times New Roman"/>
                <a:cs typeface="Times New Roman"/>
                <a:sym typeface="Times New Roman"/>
              </a:rPr>
              <a:t>In paragraph 1, the author uses hyperbole—characterised by the use of exaggeration for effect—to describe the piranha. The author most likely uses hyperbole to:</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A. frame an argument that is supported in a later paragraph</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B. create ambiguity so the reader cannot be sure which position the writer supports</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C. juxtapose the myth of the piranha with the truth about the fish</a:t>
            </a:r>
          </a:p>
          <a:p>
            <a:pPr algn="l">
              <a:lnSpc>
                <a:spcPts val="5599"/>
              </a:lnSpc>
              <a:spcBef>
                <a:spcPct val="0"/>
              </a:spcBef>
            </a:pPr>
            <a:r>
              <a:rPr lang="en-US" sz="3999">
                <a:solidFill>
                  <a:srgbClr val="000000"/>
                </a:solidFill>
                <a:latin typeface="Times New Roman"/>
                <a:ea typeface="Times New Roman"/>
                <a:cs typeface="Times New Roman"/>
                <a:sym typeface="Times New Roman"/>
              </a:rPr>
              <a:t> </a:t>
            </a:r>
          </a:p>
          <a:p>
            <a:pPr algn="l">
              <a:lnSpc>
                <a:spcPts val="5599"/>
              </a:lnSpc>
              <a:spcBef>
                <a:spcPct val="0"/>
              </a:spcBef>
            </a:pPr>
            <a:r>
              <a:rPr lang="en-US" sz="3999">
                <a:solidFill>
                  <a:srgbClr val="000000"/>
                </a:solidFill>
                <a:latin typeface="Times New Roman"/>
                <a:ea typeface="Times New Roman"/>
                <a:cs typeface="Times New Roman"/>
                <a:sym typeface="Times New Roman"/>
              </a:rPr>
              <a:t>D. evoke vivid images of nature television shows in the reader’s mind</a:t>
            </a:r>
          </a:p>
        </p:txBody>
      </p:sp>
      <p:sp>
        <p:nvSpPr>
          <p:cNvPr name="TextBox 3" id="3"/>
          <p:cNvSpPr txBox="true"/>
          <p:nvPr/>
        </p:nvSpPr>
        <p:spPr>
          <a:xfrm rot="0">
            <a:off x="514350" y="36830"/>
            <a:ext cx="12947154" cy="991870"/>
          </a:xfrm>
          <a:prstGeom prst="rect">
            <a:avLst/>
          </a:prstGeom>
        </p:spPr>
        <p:txBody>
          <a:bodyPr anchor="t" rtlCol="false" tIns="0" lIns="0" bIns="0" rIns="0">
            <a:spAutoFit/>
          </a:bodyPr>
          <a:lstStyle/>
          <a:p>
            <a:pPr algn="l">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514350" y="1272223"/>
            <a:ext cx="17773650" cy="85090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Times New Roman"/>
                <a:ea typeface="Times New Roman"/>
                <a:cs typeface="Times New Roman"/>
                <a:sym typeface="Times New Roman"/>
              </a:rPr>
              <a:t>In paragraph 1, the author uses hyperbole—characterised by the use of exaggeration for effect—to describe the piranha. The author most likely uses hyperbole to:</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A. frame an argument that is supported in a later paragraph</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B. create ambiguity so the reader cannot be sure which position the writer supports</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C. </a:t>
            </a:r>
            <a:r>
              <a:rPr lang="en-US" sz="3999">
                <a:solidFill>
                  <a:srgbClr val="000000"/>
                </a:solidFill>
                <a:latin typeface="Times New Roman Bold"/>
                <a:ea typeface="Times New Roman Bold"/>
                <a:cs typeface="Times New Roman Bold"/>
                <a:sym typeface="Times New Roman Bold"/>
              </a:rPr>
              <a:t>juxtapose the myth of the piranha with the truth about the fish</a:t>
            </a:r>
          </a:p>
          <a:p>
            <a:pPr algn="l">
              <a:lnSpc>
                <a:spcPts val="5599"/>
              </a:lnSpc>
              <a:spcBef>
                <a:spcPct val="0"/>
              </a:spcBef>
            </a:pPr>
            <a:r>
              <a:rPr lang="en-US" sz="3999">
                <a:solidFill>
                  <a:srgbClr val="000000"/>
                </a:solidFill>
                <a:latin typeface="Times New Roman"/>
                <a:ea typeface="Times New Roman"/>
                <a:cs typeface="Times New Roman"/>
                <a:sym typeface="Times New Roman"/>
              </a:rPr>
              <a:t> </a:t>
            </a:r>
          </a:p>
          <a:p>
            <a:pPr algn="l">
              <a:lnSpc>
                <a:spcPts val="5599"/>
              </a:lnSpc>
              <a:spcBef>
                <a:spcPct val="0"/>
              </a:spcBef>
            </a:pPr>
            <a:r>
              <a:rPr lang="en-US" sz="3999">
                <a:solidFill>
                  <a:srgbClr val="000000"/>
                </a:solidFill>
                <a:latin typeface="Times New Roman"/>
                <a:ea typeface="Times New Roman"/>
                <a:cs typeface="Times New Roman"/>
                <a:sym typeface="Times New Roman"/>
              </a:rPr>
              <a:t>D. evoke vivid images of nature television shows in the reader’s mind</a:t>
            </a:r>
          </a:p>
        </p:txBody>
      </p:sp>
      <p:sp>
        <p:nvSpPr>
          <p:cNvPr name="TextBox 3" id="3"/>
          <p:cNvSpPr txBox="true"/>
          <p:nvPr/>
        </p:nvSpPr>
        <p:spPr>
          <a:xfrm rot="0">
            <a:off x="514350" y="36830"/>
            <a:ext cx="12947154" cy="991870"/>
          </a:xfrm>
          <a:prstGeom prst="rect">
            <a:avLst/>
          </a:prstGeom>
        </p:spPr>
        <p:txBody>
          <a:bodyPr anchor="t" rtlCol="false" tIns="0" lIns="0" bIns="0" rIns="0">
            <a:spAutoFit/>
          </a:bodyPr>
          <a:lstStyle/>
          <a:p>
            <a:pPr algn="l">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5664" y="238650"/>
            <a:ext cx="17872557" cy="9871542"/>
            <a:chOff x="0" y="0"/>
            <a:chExt cx="4707176" cy="2599912"/>
          </a:xfrm>
        </p:grpSpPr>
        <p:sp>
          <p:nvSpPr>
            <p:cNvPr name="Freeform 3" id="3"/>
            <p:cNvSpPr/>
            <p:nvPr/>
          </p:nvSpPr>
          <p:spPr>
            <a:xfrm flipH="false" flipV="false" rot="0">
              <a:off x="0" y="0"/>
              <a:ext cx="4707175" cy="2599912"/>
            </a:xfrm>
            <a:custGeom>
              <a:avLst/>
              <a:gdLst/>
              <a:ahLst/>
              <a:cxnLst/>
              <a:rect r="r" b="b" t="t" l="l"/>
              <a:pathLst>
                <a:path h="2599912" w="4707175">
                  <a:moveTo>
                    <a:pt x="22092" y="0"/>
                  </a:moveTo>
                  <a:lnTo>
                    <a:pt x="4685084" y="0"/>
                  </a:lnTo>
                  <a:cubicBezTo>
                    <a:pt x="4697285" y="0"/>
                    <a:pt x="4707175" y="9891"/>
                    <a:pt x="4707175" y="22092"/>
                  </a:cubicBezTo>
                  <a:lnTo>
                    <a:pt x="4707175" y="2577820"/>
                  </a:lnTo>
                  <a:cubicBezTo>
                    <a:pt x="4707175" y="2583680"/>
                    <a:pt x="4704848" y="2589299"/>
                    <a:pt x="4700705" y="2593442"/>
                  </a:cubicBezTo>
                  <a:cubicBezTo>
                    <a:pt x="4696562" y="2597585"/>
                    <a:pt x="4690943" y="2599912"/>
                    <a:pt x="4685084" y="2599912"/>
                  </a:cubicBezTo>
                  <a:lnTo>
                    <a:pt x="22092" y="2599912"/>
                  </a:lnTo>
                  <a:cubicBezTo>
                    <a:pt x="16233" y="2599912"/>
                    <a:pt x="10614" y="2597585"/>
                    <a:pt x="6471" y="2593442"/>
                  </a:cubicBezTo>
                  <a:cubicBezTo>
                    <a:pt x="2328" y="2589299"/>
                    <a:pt x="0" y="2583680"/>
                    <a:pt x="0" y="2577820"/>
                  </a:cubicBezTo>
                  <a:lnTo>
                    <a:pt x="0" y="22092"/>
                  </a:lnTo>
                  <a:cubicBezTo>
                    <a:pt x="0" y="16233"/>
                    <a:pt x="2328" y="10614"/>
                    <a:pt x="6471" y="6471"/>
                  </a:cubicBezTo>
                  <a:cubicBezTo>
                    <a:pt x="10614" y="2328"/>
                    <a:pt x="16233" y="0"/>
                    <a:pt x="22092" y="0"/>
                  </a:cubicBezTo>
                  <a:close/>
                </a:path>
              </a:pathLst>
            </a:custGeom>
            <a:solidFill>
              <a:srgbClr val="3FA4AE">
                <a:alpha val="10980"/>
              </a:srgbClr>
            </a:solidFill>
          </p:spPr>
        </p:sp>
        <p:sp>
          <p:nvSpPr>
            <p:cNvPr name="TextBox 4" id="4"/>
            <p:cNvSpPr txBox="true"/>
            <p:nvPr/>
          </p:nvSpPr>
          <p:spPr>
            <a:xfrm>
              <a:off x="0" y="-114300"/>
              <a:ext cx="4707176" cy="2714212"/>
            </a:xfrm>
            <a:prstGeom prst="rect">
              <a:avLst/>
            </a:prstGeom>
          </p:spPr>
          <p:txBody>
            <a:bodyPr anchor="ctr" rtlCol="false" tIns="50800" lIns="50800" bIns="50800" rIns="50800"/>
            <a:lstStyle/>
            <a:p>
              <a:pPr algn="ctr">
                <a:lnSpc>
                  <a:spcPts val="3281"/>
                </a:lnSpc>
              </a:pPr>
            </a:p>
          </p:txBody>
        </p:sp>
      </p:grpSp>
      <p:grpSp>
        <p:nvGrpSpPr>
          <p:cNvPr name="Group 5" id="5"/>
          <p:cNvGrpSpPr/>
          <p:nvPr/>
        </p:nvGrpSpPr>
        <p:grpSpPr>
          <a:xfrm rot="0">
            <a:off x="1851257" y="761229"/>
            <a:ext cx="15085566" cy="1422110"/>
            <a:chOff x="0" y="0"/>
            <a:chExt cx="4088884" cy="385457"/>
          </a:xfrm>
        </p:grpSpPr>
        <p:sp>
          <p:nvSpPr>
            <p:cNvPr name="Freeform 6" id="6"/>
            <p:cNvSpPr/>
            <p:nvPr/>
          </p:nvSpPr>
          <p:spPr>
            <a:xfrm flipH="false" flipV="false" rot="0">
              <a:off x="0" y="0"/>
              <a:ext cx="4088885" cy="385457"/>
            </a:xfrm>
            <a:custGeom>
              <a:avLst/>
              <a:gdLst/>
              <a:ahLst/>
              <a:cxnLst/>
              <a:rect r="r" b="b" t="t" l="l"/>
              <a:pathLst>
                <a:path h="385457" w="4088885">
                  <a:moveTo>
                    <a:pt x="0" y="0"/>
                  </a:moveTo>
                  <a:lnTo>
                    <a:pt x="4088885" y="0"/>
                  </a:lnTo>
                  <a:lnTo>
                    <a:pt x="4088885" y="385457"/>
                  </a:lnTo>
                  <a:lnTo>
                    <a:pt x="0" y="385457"/>
                  </a:lnTo>
                  <a:close/>
                </a:path>
              </a:pathLst>
            </a:custGeom>
            <a:solidFill>
              <a:srgbClr val="3FA4AE"/>
            </a:solidFill>
          </p:spPr>
        </p:sp>
        <p:sp>
          <p:nvSpPr>
            <p:cNvPr name="TextBox 7" id="7"/>
            <p:cNvSpPr txBox="true"/>
            <p:nvPr/>
          </p:nvSpPr>
          <p:spPr>
            <a:xfrm>
              <a:off x="0" y="-9525"/>
              <a:ext cx="4088884" cy="394982"/>
            </a:xfrm>
            <a:prstGeom prst="rect">
              <a:avLst/>
            </a:prstGeom>
          </p:spPr>
          <p:txBody>
            <a:bodyPr anchor="t" rtlCol="false" tIns="27432" lIns="27432" bIns="27432" rIns="27432"/>
            <a:lstStyle/>
            <a:p>
              <a:pPr algn="ctr">
                <a:lnSpc>
                  <a:spcPts val="1191"/>
                </a:lnSpc>
              </a:pPr>
            </a:p>
          </p:txBody>
        </p:sp>
      </p:grpSp>
      <p:grpSp>
        <p:nvGrpSpPr>
          <p:cNvPr name="Group 8" id="8"/>
          <p:cNvGrpSpPr/>
          <p:nvPr/>
        </p:nvGrpSpPr>
        <p:grpSpPr>
          <a:xfrm rot="0">
            <a:off x="778204" y="679699"/>
            <a:ext cx="3051724" cy="30517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A4AE"/>
            </a:solidFill>
          </p:spPr>
        </p:sp>
        <p:sp>
          <p:nvSpPr>
            <p:cNvPr name="TextBox 10" id="10"/>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grpSp>
        <p:nvGrpSpPr>
          <p:cNvPr name="Group 11" id="11"/>
          <p:cNvGrpSpPr/>
          <p:nvPr/>
        </p:nvGrpSpPr>
        <p:grpSpPr>
          <a:xfrm rot="0">
            <a:off x="1015741" y="917236"/>
            <a:ext cx="2576650" cy="257665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sp>
        <p:nvSpPr>
          <p:cNvPr name="Freeform 14" id="14"/>
          <p:cNvSpPr/>
          <p:nvPr/>
        </p:nvSpPr>
        <p:spPr>
          <a:xfrm flipH="false" flipV="false" rot="0">
            <a:off x="1267001" y="1459957"/>
            <a:ext cx="1736479" cy="1755631"/>
          </a:xfrm>
          <a:custGeom>
            <a:avLst/>
            <a:gdLst/>
            <a:ahLst/>
            <a:cxnLst/>
            <a:rect r="r" b="b" t="t" l="l"/>
            <a:pathLst>
              <a:path h="1755631" w="1736479">
                <a:moveTo>
                  <a:pt x="0" y="0"/>
                </a:moveTo>
                <a:lnTo>
                  <a:pt x="1736479" y="0"/>
                </a:lnTo>
                <a:lnTo>
                  <a:pt x="1736479" y="1755632"/>
                </a:lnTo>
                <a:lnTo>
                  <a:pt x="0" y="17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56122" y="6313107"/>
            <a:ext cx="5490555" cy="658867"/>
          </a:xfrm>
          <a:custGeom>
            <a:avLst/>
            <a:gdLst/>
            <a:ahLst/>
            <a:cxnLst/>
            <a:rect r="r" b="b" t="t" l="l"/>
            <a:pathLst>
              <a:path h="658867" w="5490555">
                <a:moveTo>
                  <a:pt x="0" y="0"/>
                </a:moveTo>
                <a:lnTo>
                  <a:pt x="5490554" y="0"/>
                </a:lnTo>
                <a:lnTo>
                  <a:pt x="5490554" y="658867"/>
                </a:lnTo>
                <a:lnTo>
                  <a:pt x="0" y="6588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1369385" y="6313107"/>
            <a:ext cx="5490555" cy="658867"/>
          </a:xfrm>
          <a:custGeom>
            <a:avLst/>
            <a:gdLst/>
            <a:ahLst/>
            <a:cxnLst/>
            <a:rect r="r" b="b" t="t" l="l"/>
            <a:pathLst>
              <a:path h="658867" w="5490555">
                <a:moveTo>
                  <a:pt x="0" y="0"/>
                </a:moveTo>
                <a:lnTo>
                  <a:pt x="5490555" y="0"/>
                </a:lnTo>
                <a:lnTo>
                  <a:pt x="5490555" y="658867"/>
                </a:lnTo>
                <a:lnTo>
                  <a:pt x="0" y="6588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6358614" y="7940581"/>
            <a:ext cx="6739076" cy="808689"/>
          </a:xfrm>
          <a:custGeom>
            <a:avLst/>
            <a:gdLst/>
            <a:ahLst/>
            <a:cxnLst/>
            <a:rect r="r" b="b" t="t" l="l"/>
            <a:pathLst>
              <a:path h="808689" w="6739076">
                <a:moveTo>
                  <a:pt x="0" y="0"/>
                </a:moveTo>
                <a:lnTo>
                  <a:pt x="6739076" y="0"/>
                </a:lnTo>
                <a:lnTo>
                  <a:pt x="6739076" y="808689"/>
                </a:lnTo>
                <a:lnTo>
                  <a:pt x="0" y="8086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3571728" y="2793523"/>
            <a:ext cx="12312849" cy="2708827"/>
          </a:xfrm>
          <a:custGeom>
            <a:avLst/>
            <a:gdLst/>
            <a:ahLst/>
            <a:cxnLst/>
            <a:rect r="r" b="b" t="t" l="l"/>
            <a:pathLst>
              <a:path h="2708827" w="12312849">
                <a:moveTo>
                  <a:pt x="0" y="0"/>
                </a:moveTo>
                <a:lnTo>
                  <a:pt x="12312849" y="0"/>
                </a:lnTo>
                <a:lnTo>
                  <a:pt x="12312849" y="2708826"/>
                </a:lnTo>
                <a:lnTo>
                  <a:pt x="0" y="27088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3901399" y="976153"/>
            <a:ext cx="13357901" cy="887486"/>
          </a:xfrm>
          <a:prstGeom prst="rect">
            <a:avLst/>
          </a:prstGeom>
        </p:spPr>
        <p:txBody>
          <a:bodyPr anchor="t" rtlCol="false" tIns="0" lIns="0" bIns="0" rIns="0">
            <a:spAutoFit/>
          </a:bodyPr>
          <a:lstStyle/>
          <a:p>
            <a:pPr algn="ctr">
              <a:lnSpc>
                <a:spcPts val="7258"/>
              </a:lnSpc>
            </a:pPr>
            <a:r>
              <a:rPr lang="en-US" sz="5184">
                <a:solidFill>
                  <a:srgbClr val="FFFFFF"/>
                </a:solidFill>
                <a:latin typeface="Wedges"/>
                <a:ea typeface="Wedges"/>
                <a:cs typeface="Wedges"/>
                <a:sym typeface="Wedges"/>
              </a:rPr>
              <a:t>TONE QUESTIONS</a:t>
            </a:r>
          </a:p>
        </p:txBody>
      </p:sp>
      <p:sp>
        <p:nvSpPr>
          <p:cNvPr name="TextBox 20" id="20"/>
          <p:cNvSpPr txBox="true"/>
          <p:nvPr/>
        </p:nvSpPr>
        <p:spPr>
          <a:xfrm rot="0">
            <a:off x="3829928" y="3759200"/>
            <a:ext cx="12505704" cy="138430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Caveat Bold"/>
                <a:ea typeface="Caveat Bold"/>
                <a:cs typeface="Caveat Bold"/>
                <a:sym typeface="Caveat Bold"/>
              </a:rPr>
              <a:t>REQUIRES YOU TO INFER THE AUTHOR’S POINT OF VIEW AND POSITION ON CERTAIN STATEMENTS</a:t>
            </a:r>
          </a:p>
        </p:txBody>
      </p:sp>
      <p:sp>
        <p:nvSpPr>
          <p:cNvPr name="TextBox 21" id="21"/>
          <p:cNvSpPr txBox="true"/>
          <p:nvPr/>
        </p:nvSpPr>
        <p:spPr>
          <a:xfrm rot="0">
            <a:off x="1851257" y="6236907"/>
            <a:ext cx="4035921"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CRITICAL THINKING</a:t>
            </a:r>
          </a:p>
        </p:txBody>
      </p:sp>
      <p:sp>
        <p:nvSpPr>
          <p:cNvPr name="TextBox 22" id="22"/>
          <p:cNvSpPr txBox="true"/>
          <p:nvPr/>
        </p:nvSpPr>
        <p:spPr>
          <a:xfrm rot="0">
            <a:off x="12876710" y="6236907"/>
            <a:ext cx="2475905"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REASONING </a:t>
            </a:r>
          </a:p>
        </p:txBody>
      </p:sp>
      <p:sp>
        <p:nvSpPr>
          <p:cNvPr name="TextBox 23" id="23"/>
          <p:cNvSpPr txBox="true"/>
          <p:nvPr/>
        </p:nvSpPr>
        <p:spPr>
          <a:xfrm rot="0">
            <a:off x="6070552" y="7967101"/>
            <a:ext cx="7315200"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UNCOVERING BIAS AND MOTIVE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211314" y="3217238"/>
            <a:ext cx="16498410" cy="6394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Times New Roman"/>
                <a:ea typeface="Times New Roman"/>
                <a:cs typeface="Times New Roman"/>
                <a:sym typeface="Times New Roman"/>
              </a:rPr>
              <a:t>✔ </a:t>
            </a:r>
            <a:r>
              <a:rPr lang="en-US" sz="3999">
                <a:solidFill>
                  <a:srgbClr val="000000"/>
                </a:solidFill>
                <a:latin typeface="Times New Roman Bold"/>
                <a:ea typeface="Times New Roman Bold"/>
                <a:cs typeface="Times New Roman Bold"/>
                <a:sym typeface="Times New Roman Bold"/>
              </a:rPr>
              <a:t>Critical</a:t>
            </a:r>
            <a:r>
              <a:rPr lang="en-US" sz="3999">
                <a:solidFill>
                  <a:srgbClr val="000000"/>
                </a:solidFill>
                <a:latin typeface="Times New Roman"/>
                <a:ea typeface="Times New Roman"/>
                <a:cs typeface="Times New Roman"/>
                <a:sym typeface="Times New Roman"/>
              </a:rPr>
              <a:t>: negative or fault-finding attitude of the author; deep analysis of the issue with a neutral outlook</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 </a:t>
            </a:r>
            <a:r>
              <a:rPr lang="en-US" sz="3999">
                <a:solidFill>
                  <a:srgbClr val="000000"/>
                </a:solidFill>
                <a:latin typeface="Times New Roman Bold"/>
                <a:ea typeface="Times New Roman Bold"/>
                <a:cs typeface="Times New Roman Bold"/>
                <a:sym typeface="Times New Roman Bold"/>
              </a:rPr>
              <a:t>Laudatory/Eulogistic</a:t>
            </a:r>
            <a:r>
              <a:rPr lang="en-US" sz="3999">
                <a:solidFill>
                  <a:srgbClr val="000000"/>
                </a:solidFill>
                <a:latin typeface="Times New Roman"/>
                <a:ea typeface="Times New Roman"/>
                <a:cs typeface="Times New Roman"/>
                <a:sym typeface="Times New Roman"/>
              </a:rPr>
              <a:t>: shower high praise on something or somebody</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 </a:t>
            </a:r>
            <a:r>
              <a:rPr lang="en-US" sz="3999">
                <a:solidFill>
                  <a:srgbClr val="000000"/>
                </a:solidFill>
                <a:latin typeface="Times New Roman Bold"/>
                <a:ea typeface="Times New Roman Bold"/>
                <a:cs typeface="Times New Roman Bold"/>
                <a:sym typeface="Times New Roman Bold"/>
              </a:rPr>
              <a:t>Cynical</a:t>
            </a:r>
            <a:r>
              <a:rPr lang="en-US" sz="3999">
                <a:solidFill>
                  <a:srgbClr val="000000"/>
                </a:solidFill>
                <a:latin typeface="Times New Roman"/>
                <a:ea typeface="Times New Roman"/>
                <a:cs typeface="Times New Roman"/>
                <a:sym typeface="Times New Roman"/>
              </a:rPr>
              <a:t>: a higher degree of pessimism coupled with a sense of scepticism and helplessness</a:t>
            </a:r>
          </a:p>
          <a:p>
            <a:pPr algn="l">
              <a:lnSpc>
                <a:spcPts val="5599"/>
              </a:lnSpc>
              <a:spcBef>
                <a:spcPct val="0"/>
              </a:spcBef>
            </a:pPr>
          </a:p>
          <a:p>
            <a:pPr algn="l">
              <a:lnSpc>
                <a:spcPts val="5599"/>
              </a:lnSpc>
              <a:spcBef>
                <a:spcPct val="0"/>
              </a:spcBef>
            </a:pPr>
          </a:p>
        </p:txBody>
      </p:sp>
      <p:sp>
        <p:nvSpPr>
          <p:cNvPr name="TextBox 4" id="4"/>
          <p:cNvSpPr txBox="true"/>
          <p:nvPr/>
        </p:nvSpPr>
        <p:spPr>
          <a:xfrm rot="0">
            <a:off x="3093765" y="933450"/>
            <a:ext cx="12100471" cy="910590"/>
          </a:xfrm>
          <a:prstGeom prst="rect">
            <a:avLst/>
          </a:prstGeom>
        </p:spPr>
        <p:txBody>
          <a:bodyPr anchor="t" rtlCol="false" tIns="0" lIns="0" bIns="0" rIns="0">
            <a:spAutoFit/>
          </a:bodyPr>
          <a:lstStyle/>
          <a:p>
            <a:pPr algn="ctr">
              <a:lnSpc>
                <a:spcPts val="7559"/>
              </a:lnSpc>
              <a:spcBef>
                <a:spcPct val="0"/>
              </a:spcBef>
            </a:pPr>
            <a:r>
              <a:rPr lang="en-US" sz="5400">
                <a:solidFill>
                  <a:srgbClr val="3D1E22"/>
                </a:solidFill>
                <a:latin typeface="Wedges"/>
                <a:ea typeface="Wedges"/>
                <a:cs typeface="Wedges"/>
                <a:sym typeface="Wedges"/>
              </a:rPr>
              <a:t>COMMON TONES USED BY AUTHORS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5664" y="238650"/>
            <a:ext cx="17872557" cy="9871542"/>
            <a:chOff x="0" y="0"/>
            <a:chExt cx="4707176" cy="2599912"/>
          </a:xfrm>
        </p:grpSpPr>
        <p:sp>
          <p:nvSpPr>
            <p:cNvPr name="Freeform 3" id="3"/>
            <p:cNvSpPr/>
            <p:nvPr/>
          </p:nvSpPr>
          <p:spPr>
            <a:xfrm flipH="false" flipV="false" rot="0">
              <a:off x="0" y="0"/>
              <a:ext cx="4707175" cy="2599912"/>
            </a:xfrm>
            <a:custGeom>
              <a:avLst/>
              <a:gdLst/>
              <a:ahLst/>
              <a:cxnLst/>
              <a:rect r="r" b="b" t="t" l="l"/>
              <a:pathLst>
                <a:path h="2599912" w="4707175">
                  <a:moveTo>
                    <a:pt x="22092" y="0"/>
                  </a:moveTo>
                  <a:lnTo>
                    <a:pt x="4685084" y="0"/>
                  </a:lnTo>
                  <a:cubicBezTo>
                    <a:pt x="4697285" y="0"/>
                    <a:pt x="4707175" y="9891"/>
                    <a:pt x="4707175" y="22092"/>
                  </a:cubicBezTo>
                  <a:lnTo>
                    <a:pt x="4707175" y="2577820"/>
                  </a:lnTo>
                  <a:cubicBezTo>
                    <a:pt x="4707175" y="2583680"/>
                    <a:pt x="4704848" y="2589299"/>
                    <a:pt x="4700705" y="2593442"/>
                  </a:cubicBezTo>
                  <a:cubicBezTo>
                    <a:pt x="4696562" y="2597585"/>
                    <a:pt x="4690943" y="2599912"/>
                    <a:pt x="4685084" y="2599912"/>
                  </a:cubicBezTo>
                  <a:lnTo>
                    <a:pt x="22092" y="2599912"/>
                  </a:lnTo>
                  <a:cubicBezTo>
                    <a:pt x="16233" y="2599912"/>
                    <a:pt x="10614" y="2597585"/>
                    <a:pt x="6471" y="2593442"/>
                  </a:cubicBezTo>
                  <a:cubicBezTo>
                    <a:pt x="2328" y="2589299"/>
                    <a:pt x="0" y="2583680"/>
                    <a:pt x="0" y="2577820"/>
                  </a:cubicBezTo>
                  <a:lnTo>
                    <a:pt x="0" y="22092"/>
                  </a:lnTo>
                  <a:cubicBezTo>
                    <a:pt x="0" y="16233"/>
                    <a:pt x="2328" y="10614"/>
                    <a:pt x="6471" y="6471"/>
                  </a:cubicBezTo>
                  <a:cubicBezTo>
                    <a:pt x="10614" y="2328"/>
                    <a:pt x="16233" y="0"/>
                    <a:pt x="22092" y="0"/>
                  </a:cubicBezTo>
                  <a:close/>
                </a:path>
              </a:pathLst>
            </a:custGeom>
            <a:solidFill>
              <a:srgbClr val="3FA4AE">
                <a:alpha val="10980"/>
              </a:srgbClr>
            </a:solidFill>
          </p:spPr>
        </p:sp>
        <p:sp>
          <p:nvSpPr>
            <p:cNvPr name="TextBox 4" id="4"/>
            <p:cNvSpPr txBox="true"/>
            <p:nvPr/>
          </p:nvSpPr>
          <p:spPr>
            <a:xfrm>
              <a:off x="0" y="-114300"/>
              <a:ext cx="4707176" cy="2714212"/>
            </a:xfrm>
            <a:prstGeom prst="rect">
              <a:avLst/>
            </a:prstGeom>
          </p:spPr>
          <p:txBody>
            <a:bodyPr anchor="ctr" rtlCol="false" tIns="50800" lIns="50800" bIns="50800" rIns="50800"/>
            <a:lstStyle/>
            <a:p>
              <a:pPr algn="ctr">
                <a:lnSpc>
                  <a:spcPts val="3281"/>
                </a:lnSpc>
              </a:pPr>
            </a:p>
          </p:txBody>
        </p:sp>
      </p:grpSp>
      <p:grpSp>
        <p:nvGrpSpPr>
          <p:cNvPr name="Group 5" id="5"/>
          <p:cNvGrpSpPr/>
          <p:nvPr/>
        </p:nvGrpSpPr>
        <p:grpSpPr>
          <a:xfrm rot="0">
            <a:off x="1851257" y="761229"/>
            <a:ext cx="15085566" cy="1422110"/>
            <a:chOff x="0" y="0"/>
            <a:chExt cx="4088884" cy="385457"/>
          </a:xfrm>
        </p:grpSpPr>
        <p:sp>
          <p:nvSpPr>
            <p:cNvPr name="Freeform 6" id="6"/>
            <p:cNvSpPr/>
            <p:nvPr/>
          </p:nvSpPr>
          <p:spPr>
            <a:xfrm flipH="false" flipV="false" rot="0">
              <a:off x="0" y="0"/>
              <a:ext cx="4088885" cy="385457"/>
            </a:xfrm>
            <a:custGeom>
              <a:avLst/>
              <a:gdLst/>
              <a:ahLst/>
              <a:cxnLst/>
              <a:rect r="r" b="b" t="t" l="l"/>
              <a:pathLst>
                <a:path h="385457" w="4088885">
                  <a:moveTo>
                    <a:pt x="0" y="0"/>
                  </a:moveTo>
                  <a:lnTo>
                    <a:pt x="4088885" y="0"/>
                  </a:lnTo>
                  <a:lnTo>
                    <a:pt x="4088885" y="385457"/>
                  </a:lnTo>
                  <a:lnTo>
                    <a:pt x="0" y="385457"/>
                  </a:lnTo>
                  <a:close/>
                </a:path>
              </a:pathLst>
            </a:custGeom>
            <a:solidFill>
              <a:srgbClr val="3FA4AE"/>
            </a:solidFill>
          </p:spPr>
        </p:sp>
        <p:sp>
          <p:nvSpPr>
            <p:cNvPr name="TextBox 7" id="7"/>
            <p:cNvSpPr txBox="true"/>
            <p:nvPr/>
          </p:nvSpPr>
          <p:spPr>
            <a:xfrm>
              <a:off x="0" y="-9525"/>
              <a:ext cx="4088884" cy="394982"/>
            </a:xfrm>
            <a:prstGeom prst="rect">
              <a:avLst/>
            </a:prstGeom>
          </p:spPr>
          <p:txBody>
            <a:bodyPr anchor="t" rtlCol="false" tIns="27432" lIns="27432" bIns="27432" rIns="27432"/>
            <a:lstStyle/>
            <a:p>
              <a:pPr algn="ctr">
                <a:lnSpc>
                  <a:spcPts val="1191"/>
                </a:lnSpc>
              </a:pPr>
            </a:p>
          </p:txBody>
        </p:sp>
      </p:grpSp>
      <p:grpSp>
        <p:nvGrpSpPr>
          <p:cNvPr name="Group 8" id="8"/>
          <p:cNvGrpSpPr/>
          <p:nvPr/>
        </p:nvGrpSpPr>
        <p:grpSpPr>
          <a:xfrm rot="0">
            <a:off x="778204" y="679699"/>
            <a:ext cx="3051724" cy="30517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A4AE"/>
            </a:solidFill>
          </p:spPr>
        </p:sp>
        <p:sp>
          <p:nvSpPr>
            <p:cNvPr name="TextBox 10" id="10"/>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grpSp>
        <p:nvGrpSpPr>
          <p:cNvPr name="Group 11" id="11"/>
          <p:cNvGrpSpPr/>
          <p:nvPr/>
        </p:nvGrpSpPr>
        <p:grpSpPr>
          <a:xfrm rot="0">
            <a:off x="1015741" y="917236"/>
            <a:ext cx="2576650" cy="257665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sp>
        <p:nvSpPr>
          <p:cNvPr name="Freeform 14" id="14"/>
          <p:cNvSpPr/>
          <p:nvPr/>
        </p:nvSpPr>
        <p:spPr>
          <a:xfrm flipH="false" flipV="false" rot="0">
            <a:off x="1267001" y="1459957"/>
            <a:ext cx="1736479" cy="1755631"/>
          </a:xfrm>
          <a:custGeom>
            <a:avLst/>
            <a:gdLst/>
            <a:ahLst/>
            <a:cxnLst/>
            <a:rect r="r" b="b" t="t" l="l"/>
            <a:pathLst>
              <a:path h="1755631" w="1736479">
                <a:moveTo>
                  <a:pt x="0" y="0"/>
                </a:moveTo>
                <a:lnTo>
                  <a:pt x="1736479" y="0"/>
                </a:lnTo>
                <a:lnTo>
                  <a:pt x="1736479" y="1755632"/>
                </a:lnTo>
                <a:lnTo>
                  <a:pt x="0" y="17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7678023" y="2651436"/>
            <a:ext cx="9818069" cy="2159975"/>
          </a:xfrm>
          <a:custGeom>
            <a:avLst/>
            <a:gdLst/>
            <a:ahLst/>
            <a:cxnLst/>
            <a:rect r="r" b="b" t="t" l="l"/>
            <a:pathLst>
              <a:path h="2159975" w="9818069">
                <a:moveTo>
                  <a:pt x="0" y="0"/>
                </a:moveTo>
                <a:lnTo>
                  <a:pt x="9818069" y="0"/>
                </a:lnTo>
                <a:lnTo>
                  <a:pt x="9818069" y="2159975"/>
                </a:lnTo>
                <a:lnTo>
                  <a:pt x="0" y="21599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762281" y="5174421"/>
            <a:ext cx="9818069" cy="2159975"/>
          </a:xfrm>
          <a:custGeom>
            <a:avLst/>
            <a:gdLst/>
            <a:ahLst/>
            <a:cxnLst/>
            <a:rect r="r" b="b" t="t" l="l"/>
            <a:pathLst>
              <a:path h="2159975" w="9818069">
                <a:moveTo>
                  <a:pt x="0" y="0"/>
                </a:moveTo>
                <a:lnTo>
                  <a:pt x="9818068" y="0"/>
                </a:lnTo>
                <a:lnTo>
                  <a:pt x="9818068" y="2159975"/>
                </a:lnTo>
                <a:lnTo>
                  <a:pt x="0" y="21599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7402290" y="7438111"/>
            <a:ext cx="9818069" cy="2159975"/>
          </a:xfrm>
          <a:custGeom>
            <a:avLst/>
            <a:gdLst/>
            <a:ahLst/>
            <a:cxnLst/>
            <a:rect r="r" b="b" t="t" l="l"/>
            <a:pathLst>
              <a:path h="2159975" w="9818069">
                <a:moveTo>
                  <a:pt x="0" y="0"/>
                </a:moveTo>
                <a:lnTo>
                  <a:pt x="9818069" y="0"/>
                </a:lnTo>
                <a:lnTo>
                  <a:pt x="9818069" y="2159975"/>
                </a:lnTo>
                <a:lnTo>
                  <a:pt x="0" y="21599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3901399" y="1029092"/>
            <a:ext cx="13357901" cy="1801886"/>
          </a:xfrm>
          <a:prstGeom prst="rect">
            <a:avLst/>
          </a:prstGeom>
        </p:spPr>
        <p:txBody>
          <a:bodyPr anchor="t" rtlCol="false" tIns="0" lIns="0" bIns="0" rIns="0">
            <a:spAutoFit/>
          </a:bodyPr>
          <a:lstStyle/>
          <a:p>
            <a:pPr algn="ctr">
              <a:lnSpc>
                <a:spcPts val="7258"/>
              </a:lnSpc>
            </a:pPr>
            <a:r>
              <a:rPr lang="en-US" sz="5184">
                <a:solidFill>
                  <a:srgbClr val="FFFFFF"/>
                </a:solidFill>
                <a:latin typeface="Wedges"/>
                <a:ea typeface="Wedges"/>
                <a:cs typeface="Wedges"/>
                <a:sym typeface="Wedges"/>
              </a:rPr>
              <a:t>SPECIFIC QUESTIONS</a:t>
            </a:r>
          </a:p>
          <a:p>
            <a:pPr algn="ctr">
              <a:lnSpc>
                <a:spcPts val="7258"/>
              </a:lnSpc>
            </a:pPr>
          </a:p>
        </p:txBody>
      </p:sp>
      <p:sp>
        <p:nvSpPr>
          <p:cNvPr name="TextBox 19" id="19"/>
          <p:cNvSpPr txBox="true"/>
          <p:nvPr/>
        </p:nvSpPr>
        <p:spPr>
          <a:xfrm rot="0">
            <a:off x="8237293" y="3408161"/>
            <a:ext cx="8699530" cy="1379985"/>
          </a:xfrm>
          <a:prstGeom prst="rect">
            <a:avLst/>
          </a:prstGeom>
        </p:spPr>
        <p:txBody>
          <a:bodyPr anchor="t" rtlCol="false" tIns="0" lIns="0" bIns="0" rIns="0">
            <a:spAutoFit/>
          </a:bodyPr>
          <a:lstStyle/>
          <a:p>
            <a:pPr algn="l">
              <a:lnSpc>
                <a:spcPts val="5540"/>
              </a:lnSpc>
            </a:pPr>
            <a:r>
              <a:rPr lang="en-US" sz="3957">
                <a:solidFill>
                  <a:srgbClr val="000000"/>
                </a:solidFill>
                <a:latin typeface="Caveat Bold"/>
                <a:ea typeface="Caveat Bold"/>
                <a:cs typeface="Caveat Bold"/>
                <a:sym typeface="Caveat Bold"/>
              </a:rPr>
              <a:t>ASKS ABOUT DETAILS FROM THE PASSAGE</a:t>
            </a:r>
          </a:p>
          <a:p>
            <a:pPr algn="l">
              <a:lnSpc>
                <a:spcPts val="5540"/>
              </a:lnSpc>
              <a:spcBef>
                <a:spcPct val="0"/>
              </a:spcBef>
            </a:pPr>
          </a:p>
        </p:txBody>
      </p:sp>
      <p:sp>
        <p:nvSpPr>
          <p:cNvPr name="TextBox 20" id="20"/>
          <p:cNvSpPr txBox="true"/>
          <p:nvPr/>
        </p:nvSpPr>
        <p:spPr>
          <a:xfrm rot="0">
            <a:off x="0" y="5524158"/>
            <a:ext cx="11044324" cy="138430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Caveat Bold"/>
                <a:ea typeface="Caveat Bold"/>
                <a:cs typeface="Caveat Bold"/>
                <a:sym typeface="Caveat Bold"/>
              </a:rPr>
              <a:t>CORRECT ANSWER IS OFTEN A PARAPHRASE OF SOMETHING DIRECTLY STATED IN THE PASSAGE</a:t>
            </a:r>
          </a:p>
        </p:txBody>
      </p:sp>
      <p:sp>
        <p:nvSpPr>
          <p:cNvPr name="TextBox 21" id="21"/>
          <p:cNvSpPr txBox="true"/>
          <p:nvPr/>
        </p:nvSpPr>
        <p:spPr>
          <a:xfrm rot="0">
            <a:off x="8237293" y="8460948"/>
            <a:ext cx="10808751" cy="657225"/>
          </a:xfrm>
          <a:prstGeom prst="rect">
            <a:avLst/>
          </a:prstGeom>
        </p:spPr>
        <p:txBody>
          <a:bodyPr anchor="t" rtlCol="false" tIns="0" lIns="0" bIns="0" rIns="0">
            <a:spAutoFit/>
          </a:bodyPr>
          <a:lstStyle/>
          <a:p>
            <a:pPr algn="l">
              <a:lnSpc>
                <a:spcPts val="5399"/>
              </a:lnSpc>
            </a:pPr>
            <a:r>
              <a:rPr lang="en-US" sz="3999">
                <a:solidFill>
                  <a:srgbClr val="000000"/>
                </a:solidFill>
                <a:latin typeface="Caveat Bold"/>
                <a:ea typeface="Caveat Bold"/>
                <a:cs typeface="Caveat Bold"/>
                <a:sym typeface="Caveat Bold"/>
              </a:rPr>
              <a:t>WHO, WHAT, WHERE, WHEN, AND WHY, ETC.</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211314" y="3217238"/>
            <a:ext cx="16498410" cy="6394450"/>
          </a:xfrm>
          <a:prstGeom prst="rect">
            <a:avLst/>
          </a:prstGeom>
        </p:spPr>
        <p:txBody>
          <a:bodyPr anchor="t" rtlCol="false" tIns="0" lIns="0" bIns="0" rIns="0">
            <a:spAutoFit/>
          </a:bodyPr>
          <a:lstStyle/>
          <a:p>
            <a:pPr algn="l">
              <a:lnSpc>
                <a:spcPts val="5599"/>
              </a:lnSpc>
            </a:pPr>
            <a:r>
              <a:rPr lang="en-US" sz="3999">
                <a:solidFill>
                  <a:srgbClr val="01070A"/>
                </a:solidFill>
                <a:latin typeface="Times New Roman"/>
                <a:ea typeface="Times New Roman"/>
                <a:cs typeface="Times New Roman"/>
                <a:sym typeface="Times New Roman"/>
              </a:rPr>
              <a:t>✔ </a:t>
            </a:r>
            <a:r>
              <a:rPr lang="en-US" sz="3999">
                <a:solidFill>
                  <a:srgbClr val="01070A"/>
                </a:solidFill>
                <a:latin typeface="Times New Roman Bold"/>
                <a:ea typeface="Times New Roman Bold"/>
                <a:cs typeface="Times New Roman Bold"/>
                <a:sym typeface="Times New Roman Bold"/>
              </a:rPr>
              <a:t>Satirical</a:t>
            </a:r>
            <a:r>
              <a:rPr lang="en-US" sz="3999">
                <a:solidFill>
                  <a:srgbClr val="01070A"/>
                </a:solidFill>
                <a:latin typeface="Times New Roman"/>
                <a:ea typeface="Times New Roman"/>
                <a:cs typeface="Times New Roman"/>
                <a:sym typeface="Times New Roman"/>
              </a:rPr>
              <a:t>: humour as a tool for healthy criticism</a:t>
            </a:r>
          </a:p>
          <a:p>
            <a:pPr algn="l">
              <a:lnSpc>
                <a:spcPts val="5599"/>
              </a:lnSpc>
            </a:pPr>
          </a:p>
          <a:p>
            <a:pPr algn="l">
              <a:lnSpc>
                <a:spcPts val="5599"/>
              </a:lnSpc>
            </a:pPr>
            <a:r>
              <a:rPr lang="en-US" sz="3999">
                <a:solidFill>
                  <a:srgbClr val="01070A"/>
                </a:solidFill>
                <a:latin typeface="Times New Roman"/>
                <a:ea typeface="Times New Roman"/>
                <a:cs typeface="Times New Roman"/>
                <a:sym typeface="Times New Roman"/>
              </a:rPr>
              <a:t>✔ </a:t>
            </a:r>
            <a:r>
              <a:rPr lang="en-US" sz="3999">
                <a:solidFill>
                  <a:srgbClr val="01070A"/>
                </a:solidFill>
                <a:latin typeface="Times New Roman Bold"/>
                <a:ea typeface="Times New Roman Bold"/>
                <a:cs typeface="Times New Roman Bold"/>
                <a:sym typeface="Times New Roman Bold"/>
              </a:rPr>
              <a:t>Sarcastic</a:t>
            </a:r>
            <a:r>
              <a:rPr lang="en-US" sz="3999">
                <a:solidFill>
                  <a:srgbClr val="01070A"/>
                </a:solidFill>
                <a:latin typeface="Times New Roman"/>
                <a:ea typeface="Times New Roman"/>
                <a:cs typeface="Times New Roman"/>
                <a:sym typeface="Times New Roman"/>
              </a:rPr>
              <a:t>: taunt or make fun of somebody using words opposite to what you mean</a:t>
            </a:r>
          </a:p>
          <a:p>
            <a:pPr algn="l">
              <a:lnSpc>
                <a:spcPts val="5599"/>
              </a:lnSpc>
            </a:pPr>
          </a:p>
          <a:p>
            <a:pPr algn="l">
              <a:lnSpc>
                <a:spcPts val="5599"/>
              </a:lnSpc>
            </a:pPr>
            <a:r>
              <a:rPr lang="en-US" sz="3999">
                <a:solidFill>
                  <a:srgbClr val="01070A"/>
                </a:solidFill>
                <a:latin typeface="Times New Roman"/>
                <a:ea typeface="Times New Roman"/>
                <a:cs typeface="Times New Roman"/>
                <a:sym typeface="Times New Roman"/>
              </a:rPr>
              <a:t>✔ </a:t>
            </a:r>
            <a:r>
              <a:rPr lang="en-US" sz="3999">
                <a:solidFill>
                  <a:srgbClr val="01070A"/>
                </a:solidFill>
                <a:latin typeface="Times New Roman Bold"/>
                <a:ea typeface="Times New Roman Bold"/>
                <a:cs typeface="Times New Roman Bold"/>
                <a:sym typeface="Times New Roman Bold"/>
              </a:rPr>
              <a:t>Didactic</a:t>
            </a:r>
            <a:r>
              <a:rPr lang="en-US" sz="3999">
                <a:solidFill>
                  <a:srgbClr val="01070A"/>
                </a:solidFill>
                <a:latin typeface="Times New Roman"/>
                <a:ea typeface="Times New Roman"/>
                <a:cs typeface="Times New Roman"/>
                <a:sym typeface="Times New Roman"/>
              </a:rPr>
              <a:t>: teach or instruct through writing</a:t>
            </a:r>
          </a:p>
          <a:p>
            <a:pPr algn="l">
              <a:lnSpc>
                <a:spcPts val="5599"/>
              </a:lnSpc>
            </a:pPr>
          </a:p>
          <a:p>
            <a:pPr algn="l">
              <a:lnSpc>
                <a:spcPts val="5599"/>
              </a:lnSpc>
            </a:pPr>
            <a:r>
              <a:rPr lang="en-US" sz="3999">
                <a:solidFill>
                  <a:srgbClr val="01070A"/>
                </a:solidFill>
                <a:latin typeface="Times New Roman"/>
                <a:ea typeface="Times New Roman"/>
                <a:cs typeface="Times New Roman"/>
                <a:sym typeface="Times New Roman"/>
              </a:rPr>
              <a:t>✔ </a:t>
            </a:r>
            <a:r>
              <a:rPr lang="en-US" sz="3999">
                <a:solidFill>
                  <a:srgbClr val="01070A"/>
                </a:solidFill>
                <a:latin typeface="Times New Roman Bold"/>
                <a:ea typeface="Times New Roman Bold"/>
                <a:cs typeface="Times New Roman Bold"/>
                <a:sym typeface="Times New Roman Bold"/>
              </a:rPr>
              <a:t>Nostalgic</a:t>
            </a:r>
            <a:r>
              <a:rPr lang="en-US" sz="3999">
                <a:solidFill>
                  <a:srgbClr val="01070A"/>
                </a:solidFill>
                <a:latin typeface="Times New Roman"/>
                <a:ea typeface="Times New Roman"/>
                <a:cs typeface="Times New Roman"/>
                <a:sym typeface="Times New Roman"/>
              </a:rPr>
              <a:t>: a sense of longing for the past</a:t>
            </a:r>
          </a:p>
          <a:p>
            <a:pPr algn="l">
              <a:lnSpc>
                <a:spcPts val="5599"/>
              </a:lnSpc>
              <a:spcBef>
                <a:spcPct val="0"/>
              </a:spcBef>
            </a:pPr>
          </a:p>
        </p:txBody>
      </p:sp>
      <p:sp>
        <p:nvSpPr>
          <p:cNvPr name="TextBox 4" id="4"/>
          <p:cNvSpPr txBox="true"/>
          <p:nvPr/>
        </p:nvSpPr>
        <p:spPr>
          <a:xfrm rot="0">
            <a:off x="3093765" y="933450"/>
            <a:ext cx="12100471" cy="910590"/>
          </a:xfrm>
          <a:prstGeom prst="rect">
            <a:avLst/>
          </a:prstGeom>
        </p:spPr>
        <p:txBody>
          <a:bodyPr anchor="t" rtlCol="false" tIns="0" lIns="0" bIns="0" rIns="0">
            <a:spAutoFit/>
          </a:bodyPr>
          <a:lstStyle/>
          <a:p>
            <a:pPr algn="ctr">
              <a:lnSpc>
                <a:spcPts val="7559"/>
              </a:lnSpc>
              <a:spcBef>
                <a:spcPct val="0"/>
              </a:spcBef>
            </a:pPr>
            <a:r>
              <a:rPr lang="en-US" sz="5400">
                <a:solidFill>
                  <a:srgbClr val="3D1E22"/>
                </a:solidFill>
                <a:latin typeface="Wedges"/>
                <a:ea typeface="Wedges"/>
                <a:cs typeface="Wedges"/>
                <a:sym typeface="Wedges"/>
              </a:rPr>
              <a:t>COMMON TONES USED BY AUTHORS </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925231" y="2899116"/>
            <a:ext cx="16437538" cy="568960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Times New Roman"/>
                <a:ea typeface="Times New Roman"/>
                <a:cs typeface="Times New Roman"/>
                <a:sym typeface="Times New Roman"/>
              </a:rPr>
              <a:t>In the quiet stillness of the forest, the author’s tone resonated with a profound sense of reverence and awe. Their words painted a vivid picture of nature’s beauty, and a deep appreciation for its wonders. The author’s tone was infused with a gentle tranquility, as if they were whispering a secret to the reader, inviting them to share in the enchantment of the natural world. Through delicate imagery and evocative language, the author’s tone conveyed a sense of reverence, inspiring readers to pause and reflect on the magnificence that surrounds them.</a:t>
            </a:r>
          </a:p>
        </p:txBody>
      </p:sp>
      <p:sp>
        <p:nvSpPr>
          <p:cNvPr name="TextBox 3" id="3"/>
          <p:cNvSpPr txBox="true"/>
          <p:nvPr/>
        </p:nvSpPr>
        <p:spPr>
          <a:xfrm rot="0">
            <a:off x="1276350" y="828675"/>
            <a:ext cx="2407741" cy="991870"/>
          </a:xfrm>
          <a:prstGeom prst="rect">
            <a:avLst/>
          </a:prstGeom>
        </p:spPr>
        <p:txBody>
          <a:bodyPr anchor="t" rtlCol="false" tIns="0" lIns="0" bIns="0" rIns="0">
            <a:spAutoFit/>
          </a:bodyPr>
          <a:lstStyle/>
          <a:p>
            <a:pPr algn="ctr">
              <a:lnSpc>
                <a:spcPts val="7279"/>
              </a:lnSpc>
            </a:pPr>
            <a:r>
              <a:rPr lang="en-US" sz="5199">
                <a:solidFill>
                  <a:srgbClr val="000000"/>
                </a:solidFill>
                <a:latin typeface="Times New Roman Bold"/>
                <a:ea typeface="Times New Roman Bold"/>
                <a:cs typeface="Times New Roman Bold"/>
                <a:sym typeface="Times New Roman Bold"/>
              </a:rPr>
              <a:t>Passage:</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1585615" y="2927350"/>
            <a:ext cx="15164395" cy="6394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Times New Roman"/>
                <a:ea typeface="Times New Roman"/>
                <a:cs typeface="Times New Roman"/>
                <a:sym typeface="Times New Roman"/>
              </a:rPr>
              <a:t>Which of the following best describes the author’s tone in the passage?</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A) Cynical</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B) Didactic</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C) Sarcastic</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D) Laudatory</a:t>
            </a:r>
          </a:p>
        </p:txBody>
      </p:sp>
      <p:sp>
        <p:nvSpPr>
          <p:cNvPr name="TextBox 3" id="3"/>
          <p:cNvSpPr txBox="true"/>
          <p:nvPr/>
        </p:nvSpPr>
        <p:spPr>
          <a:xfrm rot="0">
            <a:off x="1585615" y="1132512"/>
            <a:ext cx="12947154" cy="991870"/>
          </a:xfrm>
          <a:prstGeom prst="rect">
            <a:avLst/>
          </a:prstGeom>
        </p:spPr>
        <p:txBody>
          <a:bodyPr anchor="t" rtlCol="false" tIns="0" lIns="0" bIns="0" rIns="0">
            <a:spAutoFit/>
          </a:bodyPr>
          <a:lstStyle/>
          <a:p>
            <a:pPr algn="l">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1585615" y="2927350"/>
            <a:ext cx="15164395" cy="6394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Times New Roman"/>
                <a:ea typeface="Times New Roman"/>
                <a:cs typeface="Times New Roman"/>
                <a:sym typeface="Times New Roman"/>
              </a:rPr>
              <a:t>Which of the following best describes the author’s tone in the passage?</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A) Cynical</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B) Didactic</a:t>
            </a:r>
          </a:p>
          <a:p>
            <a:pPr algn="l">
              <a:lnSpc>
                <a:spcPts val="5599"/>
              </a:lnSpc>
              <a:spcBef>
                <a:spcPct val="0"/>
              </a:spcBef>
            </a:pPr>
          </a:p>
          <a:p>
            <a:pPr algn="l">
              <a:lnSpc>
                <a:spcPts val="5599"/>
              </a:lnSpc>
              <a:spcBef>
                <a:spcPct val="0"/>
              </a:spcBef>
            </a:pPr>
            <a:r>
              <a:rPr lang="en-US" sz="3999">
                <a:solidFill>
                  <a:srgbClr val="000000"/>
                </a:solidFill>
                <a:latin typeface="Times New Roman"/>
                <a:ea typeface="Times New Roman"/>
                <a:cs typeface="Times New Roman"/>
                <a:sym typeface="Times New Roman"/>
              </a:rPr>
              <a:t>C) Sarcastic</a:t>
            </a:r>
          </a:p>
          <a:p>
            <a:pPr algn="l">
              <a:lnSpc>
                <a:spcPts val="5599"/>
              </a:lnSpc>
              <a:spcBef>
                <a:spcPct val="0"/>
              </a:spcBef>
            </a:pPr>
          </a:p>
          <a:p>
            <a:pPr algn="l">
              <a:lnSpc>
                <a:spcPts val="5599"/>
              </a:lnSpc>
              <a:spcBef>
                <a:spcPct val="0"/>
              </a:spcBef>
            </a:pPr>
            <a:r>
              <a:rPr lang="en-US" sz="3999">
                <a:solidFill>
                  <a:srgbClr val="000000"/>
                </a:solidFill>
                <a:latin typeface="Times New Roman Bold"/>
                <a:ea typeface="Times New Roman Bold"/>
                <a:cs typeface="Times New Roman Bold"/>
                <a:sym typeface="Times New Roman Bold"/>
              </a:rPr>
              <a:t>D) Laudatory</a:t>
            </a:r>
          </a:p>
        </p:txBody>
      </p:sp>
      <p:sp>
        <p:nvSpPr>
          <p:cNvPr name="TextBox 3" id="3"/>
          <p:cNvSpPr txBox="true"/>
          <p:nvPr/>
        </p:nvSpPr>
        <p:spPr>
          <a:xfrm rot="0">
            <a:off x="1585615" y="1132512"/>
            <a:ext cx="12947154" cy="991870"/>
          </a:xfrm>
          <a:prstGeom prst="rect">
            <a:avLst/>
          </a:prstGeom>
        </p:spPr>
        <p:txBody>
          <a:bodyPr anchor="t" rtlCol="false" tIns="0" lIns="0" bIns="0" rIns="0">
            <a:spAutoFit/>
          </a:bodyPr>
          <a:lstStyle/>
          <a:p>
            <a:pPr algn="l">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82628" y="6855895"/>
            <a:ext cx="3405372" cy="3431105"/>
          </a:xfrm>
          <a:custGeom>
            <a:avLst/>
            <a:gdLst/>
            <a:ahLst/>
            <a:cxnLst/>
            <a:rect r="r" b="b" t="t" l="l"/>
            <a:pathLst>
              <a:path h="3431105" w="3405372">
                <a:moveTo>
                  <a:pt x="0" y="0"/>
                </a:moveTo>
                <a:lnTo>
                  <a:pt x="3405372" y="0"/>
                </a:lnTo>
                <a:lnTo>
                  <a:pt x="3405372" y="3431105"/>
                </a:lnTo>
                <a:lnTo>
                  <a:pt x="0" y="3431105"/>
                </a:lnTo>
                <a:lnTo>
                  <a:pt x="0" y="0"/>
                </a:lnTo>
                <a:close/>
              </a:path>
            </a:pathLst>
          </a:custGeom>
          <a:blipFill>
            <a:blip r:embed="rId2"/>
            <a:stretch>
              <a:fillRect l="0" t="0" r="0" b="0"/>
            </a:stretch>
          </a:blipFill>
        </p:spPr>
      </p:sp>
      <p:sp>
        <p:nvSpPr>
          <p:cNvPr name="Freeform 3" id="3"/>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60000"/>
            </a:blip>
            <a:stretch>
              <a:fillRect l="0" t="-75638" r="0" b="-75638"/>
            </a:stretch>
          </a:blipFill>
        </p:spPr>
      </p:sp>
      <p:sp>
        <p:nvSpPr>
          <p:cNvPr name="TextBox 4" id="4"/>
          <p:cNvSpPr txBox="true"/>
          <p:nvPr/>
        </p:nvSpPr>
        <p:spPr>
          <a:xfrm rot="0">
            <a:off x="815651" y="1626978"/>
            <a:ext cx="16230600" cy="7870190"/>
          </a:xfrm>
          <a:prstGeom prst="rect">
            <a:avLst/>
          </a:prstGeom>
        </p:spPr>
        <p:txBody>
          <a:bodyPr anchor="t" rtlCol="false" tIns="0" lIns="0" bIns="0" rIns="0">
            <a:spAutoFit/>
          </a:bodyPr>
          <a:lstStyle/>
          <a:p>
            <a:pPr algn="just" marL="949961" indent="-474980" lvl="1">
              <a:lnSpc>
                <a:spcPts val="6160"/>
              </a:lnSpc>
              <a:buFont typeface="Arial"/>
              <a:buChar char="•"/>
            </a:pPr>
            <a:r>
              <a:rPr lang="en-US" sz="4400">
                <a:solidFill>
                  <a:srgbClr val="892F2C"/>
                </a:solidFill>
                <a:latin typeface="Times New Roman Bold"/>
                <a:ea typeface="Times New Roman Bold"/>
                <a:cs typeface="Times New Roman Bold"/>
                <a:sym typeface="Times New Roman Bold"/>
              </a:rPr>
              <a:t>read two to three lines of each paragraph to find the conclusion and essence of the paragraph quickly</a:t>
            </a:r>
          </a:p>
          <a:p>
            <a:pPr algn="just" marL="949961" indent="-474980" lvl="1">
              <a:lnSpc>
                <a:spcPts val="6160"/>
              </a:lnSpc>
              <a:buFont typeface="Arial"/>
              <a:buChar char="•"/>
            </a:pPr>
            <a:r>
              <a:rPr lang="en-US" sz="4400">
                <a:solidFill>
                  <a:srgbClr val="892F2C"/>
                </a:solidFill>
                <a:latin typeface="Times New Roman Bold"/>
                <a:ea typeface="Times New Roman Bold"/>
                <a:cs typeface="Times New Roman Bold"/>
                <a:sym typeface="Times New Roman Bold"/>
              </a:rPr>
              <a:t>take note of important information with the help of key words and jot down questions</a:t>
            </a:r>
          </a:p>
          <a:p>
            <a:pPr algn="just" marL="949961" indent="-474980" lvl="1">
              <a:lnSpc>
                <a:spcPts val="6160"/>
              </a:lnSpc>
              <a:buFont typeface="Arial"/>
              <a:buChar char="•"/>
            </a:pPr>
            <a:r>
              <a:rPr lang="en-US" sz="4400">
                <a:solidFill>
                  <a:srgbClr val="892F2C"/>
                </a:solidFill>
                <a:latin typeface="Times New Roman Bold"/>
                <a:ea typeface="Times New Roman Bold"/>
                <a:cs typeface="Times New Roman Bold"/>
                <a:sym typeface="Times New Roman Bold"/>
              </a:rPr>
              <a:t>understand instead of memorising</a:t>
            </a:r>
          </a:p>
          <a:p>
            <a:pPr algn="just" marL="949961" indent="-474980" lvl="1">
              <a:lnSpc>
                <a:spcPts val="6160"/>
              </a:lnSpc>
              <a:buFont typeface="Arial"/>
              <a:buChar char="•"/>
            </a:pPr>
            <a:r>
              <a:rPr lang="en-US" sz="4400">
                <a:solidFill>
                  <a:srgbClr val="892F2C"/>
                </a:solidFill>
                <a:latin typeface="Times New Roman Bold"/>
                <a:ea typeface="Times New Roman Bold"/>
                <a:cs typeface="Times New Roman Bold"/>
                <a:sym typeface="Times New Roman Bold"/>
              </a:rPr>
              <a:t>eliminate the words, phrases, and sentences that is not useful</a:t>
            </a:r>
          </a:p>
          <a:p>
            <a:pPr algn="just" marL="949961" indent="-474980" lvl="1">
              <a:lnSpc>
                <a:spcPts val="6160"/>
              </a:lnSpc>
              <a:buFont typeface="Arial"/>
              <a:buChar char="•"/>
            </a:pPr>
            <a:r>
              <a:rPr lang="en-US" sz="4400">
                <a:solidFill>
                  <a:srgbClr val="892F2C"/>
                </a:solidFill>
                <a:latin typeface="Times New Roman Bold"/>
                <a:ea typeface="Times New Roman Bold"/>
                <a:cs typeface="Times New Roman Bold"/>
                <a:sym typeface="Times New Roman Bold"/>
              </a:rPr>
              <a:t>“bottom-up” approach, i.e., read the questions first to get an idea of what to look for</a:t>
            </a:r>
          </a:p>
          <a:p>
            <a:pPr algn="just" marL="949961" indent="-474980" lvl="1">
              <a:lnSpc>
                <a:spcPts val="6160"/>
              </a:lnSpc>
              <a:buFont typeface="Arial"/>
              <a:buChar char="•"/>
            </a:pPr>
            <a:r>
              <a:rPr lang="en-US" sz="4400">
                <a:solidFill>
                  <a:srgbClr val="892F2C"/>
                </a:solidFill>
                <a:latin typeface="Times New Roman Bold"/>
                <a:ea typeface="Times New Roman Bold"/>
                <a:cs typeface="Times New Roman Bold"/>
                <a:sym typeface="Times New Roman Bold"/>
              </a:rPr>
              <a:t>only read the part of the passage related to the questions that are asked</a:t>
            </a:r>
          </a:p>
        </p:txBody>
      </p:sp>
      <p:sp>
        <p:nvSpPr>
          <p:cNvPr name="TextBox 5" id="5"/>
          <p:cNvSpPr txBox="true"/>
          <p:nvPr/>
        </p:nvSpPr>
        <p:spPr>
          <a:xfrm rot="0">
            <a:off x="5133551" y="324573"/>
            <a:ext cx="7594799" cy="1265379"/>
          </a:xfrm>
          <a:prstGeom prst="rect">
            <a:avLst/>
          </a:prstGeom>
        </p:spPr>
        <p:txBody>
          <a:bodyPr anchor="t" rtlCol="false" tIns="0" lIns="0" bIns="0" rIns="0">
            <a:spAutoFit/>
          </a:bodyPr>
          <a:lstStyle/>
          <a:p>
            <a:pPr algn="ctr">
              <a:lnSpc>
                <a:spcPts val="10363"/>
              </a:lnSpc>
            </a:pPr>
            <a:r>
              <a:rPr lang="en-US" sz="7402">
                <a:solidFill>
                  <a:srgbClr val="B86A74"/>
                </a:solidFill>
                <a:latin typeface="Wedges"/>
                <a:ea typeface="Wedges"/>
                <a:cs typeface="Wedges"/>
                <a:sym typeface="Wedges"/>
              </a:rPr>
              <a:t>KEY TAKEAWAYS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575229" y="1871058"/>
            <a:ext cx="13076006" cy="6514228"/>
          </a:xfrm>
          <a:custGeom>
            <a:avLst/>
            <a:gdLst/>
            <a:ahLst/>
            <a:cxnLst/>
            <a:rect r="r" b="b" t="t" l="l"/>
            <a:pathLst>
              <a:path h="6514228" w="13076006">
                <a:moveTo>
                  <a:pt x="0" y="0"/>
                </a:moveTo>
                <a:lnTo>
                  <a:pt x="13076006" y="0"/>
                </a:lnTo>
                <a:lnTo>
                  <a:pt x="13076006" y="6514228"/>
                </a:lnTo>
                <a:lnTo>
                  <a:pt x="0" y="65142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500660" y="828675"/>
            <a:ext cx="2407741" cy="991870"/>
          </a:xfrm>
          <a:prstGeom prst="rect">
            <a:avLst/>
          </a:prstGeom>
        </p:spPr>
        <p:txBody>
          <a:bodyPr anchor="t" rtlCol="false" tIns="0" lIns="0" bIns="0" rIns="0">
            <a:spAutoFit/>
          </a:bodyPr>
          <a:lstStyle/>
          <a:p>
            <a:pPr algn="ctr">
              <a:lnSpc>
                <a:spcPts val="7279"/>
              </a:lnSpc>
            </a:pPr>
            <a:r>
              <a:rPr lang="en-US" sz="5199">
                <a:solidFill>
                  <a:srgbClr val="000000"/>
                </a:solidFill>
                <a:latin typeface="Times New Roman Bold"/>
                <a:ea typeface="Times New Roman Bold"/>
                <a:cs typeface="Times New Roman Bold"/>
                <a:sym typeface="Times New Roman Bold"/>
              </a:rPr>
              <a:t>Passage:</a:t>
            </a:r>
          </a:p>
        </p:txBody>
      </p:sp>
      <p:sp>
        <p:nvSpPr>
          <p:cNvPr name="TextBox 3" id="3"/>
          <p:cNvSpPr txBox="true"/>
          <p:nvPr/>
        </p:nvSpPr>
        <p:spPr>
          <a:xfrm rot="0">
            <a:off x="500660" y="2494116"/>
            <a:ext cx="17286680" cy="63182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Ovo"/>
                <a:ea typeface="Ovo"/>
                <a:cs typeface="Ovo"/>
                <a:sym typeface="Ovo"/>
              </a:rPr>
              <a:t>I felt the wall of the tunnel shiver. The master alarm squealed through my earphones. Almost simultaneously, Jack yelled down to me that there was a warning light on. Fleeting but spectacular sights snapped into and out of view, the snow, the shower of debris, the moon, looming close and big, and the dazzling sunshine for once unfiltered by layers of air. The last twelve hours before re-entry were particularly bone-chilling. During this period, I had to go up into the command module. Even after the fiery reentry splashing down in 81 oz water in the South Pacific, we could still see our frosty breath inside the command module.</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1393927" y="2468187"/>
            <a:ext cx="15368398" cy="7099300"/>
          </a:xfrm>
          <a:prstGeom prst="rect">
            <a:avLst/>
          </a:prstGeom>
        </p:spPr>
        <p:txBody>
          <a:bodyPr anchor="t" rtlCol="false" tIns="0" lIns="0" bIns="0" rIns="0">
            <a:spAutoFit/>
          </a:bodyPr>
          <a:lstStyle/>
          <a:p>
            <a:pPr algn="l">
              <a:lnSpc>
                <a:spcPts val="5599"/>
              </a:lnSpc>
            </a:pPr>
            <a:r>
              <a:rPr lang="en-US" sz="3999">
                <a:solidFill>
                  <a:srgbClr val="000000"/>
                </a:solidFill>
                <a:latin typeface="Times New Roman"/>
                <a:ea typeface="Times New Roman"/>
                <a:cs typeface="Times New Roman"/>
                <a:sym typeface="Times New Roman"/>
              </a:rPr>
              <a:t>Which one of the following reasons would one consider as much as possible </a:t>
            </a:r>
            <a:r>
              <a:rPr lang="en-US" sz="3999">
                <a:solidFill>
                  <a:srgbClr val="000000"/>
                </a:solidFill>
                <a:latin typeface="Times New Roman"/>
                <a:ea typeface="Times New Roman"/>
                <a:cs typeface="Times New Roman"/>
                <a:sym typeface="Times New Roman"/>
              </a:rPr>
              <a:t>for the warning lights to be on?</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 There was a shower of debris.</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ii. Jack was yelling.</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iii. A catastrophe was imminent.</a:t>
            </a:r>
          </a:p>
          <a:p>
            <a:pPr algn="l">
              <a:lnSpc>
                <a:spcPts val="5599"/>
              </a:lnSpc>
            </a:pPr>
          </a:p>
          <a:p>
            <a:pPr algn="l">
              <a:lnSpc>
                <a:spcPts val="5599"/>
              </a:lnSpc>
              <a:spcBef>
                <a:spcPct val="0"/>
              </a:spcBef>
            </a:pPr>
            <a:r>
              <a:rPr lang="en-US" sz="3999">
                <a:solidFill>
                  <a:srgbClr val="000000"/>
                </a:solidFill>
                <a:latin typeface="Times New Roman"/>
                <a:ea typeface="Times New Roman"/>
                <a:cs typeface="Times New Roman"/>
                <a:sym typeface="Times New Roman"/>
              </a:rPr>
              <a:t>iv. The moon was looming close and big.</a:t>
            </a:r>
          </a:p>
        </p:txBody>
      </p:sp>
      <p:sp>
        <p:nvSpPr>
          <p:cNvPr name="TextBox 3" id="3"/>
          <p:cNvSpPr txBox="true"/>
          <p:nvPr/>
        </p:nvSpPr>
        <p:spPr>
          <a:xfrm rot="0">
            <a:off x="1028700" y="828675"/>
            <a:ext cx="12947154" cy="991870"/>
          </a:xfrm>
          <a:prstGeom prst="rect">
            <a:avLst/>
          </a:prstGeom>
        </p:spPr>
        <p:txBody>
          <a:bodyPr anchor="t" rtlCol="false" tIns="0" lIns="0" bIns="0" rIns="0">
            <a:spAutoFit/>
          </a:bodyPr>
          <a:lstStyle/>
          <a:p>
            <a:pPr algn="l">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1393927" y="2468187"/>
            <a:ext cx="15368398" cy="7099300"/>
          </a:xfrm>
          <a:prstGeom prst="rect">
            <a:avLst/>
          </a:prstGeom>
        </p:spPr>
        <p:txBody>
          <a:bodyPr anchor="t" rtlCol="false" tIns="0" lIns="0" bIns="0" rIns="0">
            <a:spAutoFit/>
          </a:bodyPr>
          <a:lstStyle/>
          <a:p>
            <a:pPr algn="l">
              <a:lnSpc>
                <a:spcPts val="5599"/>
              </a:lnSpc>
            </a:pPr>
            <a:r>
              <a:rPr lang="en-US" sz="3999">
                <a:solidFill>
                  <a:srgbClr val="000000"/>
                </a:solidFill>
                <a:latin typeface="Times New Roman"/>
                <a:ea typeface="Times New Roman"/>
                <a:cs typeface="Times New Roman"/>
                <a:sym typeface="Times New Roman"/>
              </a:rPr>
              <a:t>Which one of the following reasons would one consider as much as possible </a:t>
            </a:r>
            <a:r>
              <a:rPr lang="en-US" sz="3999">
                <a:solidFill>
                  <a:srgbClr val="000000"/>
                </a:solidFill>
                <a:latin typeface="Times New Roman"/>
                <a:ea typeface="Times New Roman"/>
                <a:cs typeface="Times New Roman"/>
                <a:sym typeface="Times New Roman"/>
              </a:rPr>
              <a:t>for the warning lights to be on?</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 </a:t>
            </a:r>
            <a:r>
              <a:rPr lang="en-US" sz="3999">
                <a:solidFill>
                  <a:srgbClr val="000000"/>
                </a:solidFill>
                <a:latin typeface="Times New Roman Bold"/>
                <a:ea typeface="Times New Roman Bold"/>
                <a:cs typeface="Times New Roman Bold"/>
                <a:sym typeface="Times New Roman Bold"/>
              </a:rPr>
              <a:t>There was a shower of debris.</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ii. Jack was yelling.</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iii. A catastrophe was imminent.</a:t>
            </a:r>
          </a:p>
          <a:p>
            <a:pPr algn="l">
              <a:lnSpc>
                <a:spcPts val="5599"/>
              </a:lnSpc>
            </a:pPr>
          </a:p>
          <a:p>
            <a:pPr algn="l">
              <a:lnSpc>
                <a:spcPts val="5599"/>
              </a:lnSpc>
              <a:spcBef>
                <a:spcPct val="0"/>
              </a:spcBef>
            </a:pPr>
            <a:r>
              <a:rPr lang="en-US" sz="3999">
                <a:solidFill>
                  <a:srgbClr val="000000"/>
                </a:solidFill>
                <a:latin typeface="Times New Roman"/>
                <a:ea typeface="Times New Roman"/>
                <a:cs typeface="Times New Roman"/>
                <a:sym typeface="Times New Roman"/>
              </a:rPr>
              <a:t>iv. The moon was looming close and big.</a:t>
            </a:r>
          </a:p>
        </p:txBody>
      </p:sp>
      <p:sp>
        <p:nvSpPr>
          <p:cNvPr name="TextBox 3" id="3"/>
          <p:cNvSpPr txBox="true"/>
          <p:nvPr/>
        </p:nvSpPr>
        <p:spPr>
          <a:xfrm rot="0">
            <a:off x="1028700" y="828675"/>
            <a:ext cx="12947154" cy="991870"/>
          </a:xfrm>
          <a:prstGeom prst="rect">
            <a:avLst/>
          </a:prstGeom>
        </p:spPr>
        <p:txBody>
          <a:bodyPr anchor="t" rtlCol="false" tIns="0" lIns="0" bIns="0" rIns="0">
            <a:spAutoFit/>
          </a:bodyPr>
          <a:lstStyle/>
          <a:p>
            <a:pPr algn="l">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5664" y="238650"/>
            <a:ext cx="17872557" cy="9871542"/>
            <a:chOff x="0" y="0"/>
            <a:chExt cx="4707176" cy="2599912"/>
          </a:xfrm>
        </p:grpSpPr>
        <p:sp>
          <p:nvSpPr>
            <p:cNvPr name="Freeform 3" id="3"/>
            <p:cNvSpPr/>
            <p:nvPr/>
          </p:nvSpPr>
          <p:spPr>
            <a:xfrm flipH="false" flipV="false" rot="0">
              <a:off x="0" y="0"/>
              <a:ext cx="4707175" cy="2599912"/>
            </a:xfrm>
            <a:custGeom>
              <a:avLst/>
              <a:gdLst/>
              <a:ahLst/>
              <a:cxnLst/>
              <a:rect r="r" b="b" t="t" l="l"/>
              <a:pathLst>
                <a:path h="2599912" w="4707175">
                  <a:moveTo>
                    <a:pt x="22092" y="0"/>
                  </a:moveTo>
                  <a:lnTo>
                    <a:pt x="4685084" y="0"/>
                  </a:lnTo>
                  <a:cubicBezTo>
                    <a:pt x="4697285" y="0"/>
                    <a:pt x="4707175" y="9891"/>
                    <a:pt x="4707175" y="22092"/>
                  </a:cubicBezTo>
                  <a:lnTo>
                    <a:pt x="4707175" y="2577820"/>
                  </a:lnTo>
                  <a:cubicBezTo>
                    <a:pt x="4707175" y="2583680"/>
                    <a:pt x="4704848" y="2589299"/>
                    <a:pt x="4700705" y="2593442"/>
                  </a:cubicBezTo>
                  <a:cubicBezTo>
                    <a:pt x="4696562" y="2597585"/>
                    <a:pt x="4690943" y="2599912"/>
                    <a:pt x="4685084" y="2599912"/>
                  </a:cubicBezTo>
                  <a:lnTo>
                    <a:pt x="22092" y="2599912"/>
                  </a:lnTo>
                  <a:cubicBezTo>
                    <a:pt x="16233" y="2599912"/>
                    <a:pt x="10614" y="2597585"/>
                    <a:pt x="6471" y="2593442"/>
                  </a:cubicBezTo>
                  <a:cubicBezTo>
                    <a:pt x="2328" y="2589299"/>
                    <a:pt x="0" y="2583680"/>
                    <a:pt x="0" y="2577820"/>
                  </a:cubicBezTo>
                  <a:lnTo>
                    <a:pt x="0" y="22092"/>
                  </a:lnTo>
                  <a:cubicBezTo>
                    <a:pt x="0" y="16233"/>
                    <a:pt x="2328" y="10614"/>
                    <a:pt x="6471" y="6471"/>
                  </a:cubicBezTo>
                  <a:cubicBezTo>
                    <a:pt x="10614" y="2328"/>
                    <a:pt x="16233" y="0"/>
                    <a:pt x="22092" y="0"/>
                  </a:cubicBezTo>
                  <a:close/>
                </a:path>
              </a:pathLst>
            </a:custGeom>
            <a:solidFill>
              <a:srgbClr val="3FA4AE">
                <a:alpha val="10980"/>
              </a:srgbClr>
            </a:solidFill>
          </p:spPr>
        </p:sp>
        <p:sp>
          <p:nvSpPr>
            <p:cNvPr name="TextBox 4" id="4"/>
            <p:cNvSpPr txBox="true"/>
            <p:nvPr/>
          </p:nvSpPr>
          <p:spPr>
            <a:xfrm>
              <a:off x="0" y="-114300"/>
              <a:ext cx="4707176" cy="2714212"/>
            </a:xfrm>
            <a:prstGeom prst="rect">
              <a:avLst/>
            </a:prstGeom>
          </p:spPr>
          <p:txBody>
            <a:bodyPr anchor="ctr" rtlCol="false" tIns="50800" lIns="50800" bIns="50800" rIns="50800"/>
            <a:lstStyle/>
            <a:p>
              <a:pPr algn="ctr">
                <a:lnSpc>
                  <a:spcPts val="3281"/>
                </a:lnSpc>
              </a:pPr>
            </a:p>
          </p:txBody>
        </p:sp>
      </p:grpSp>
      <p:grpSp>
        <p:nvGrpSpPr>
          <p:cNvPr name="Group 5" id="5"/>
          <p:cNvGrpSpPr/>
          <p:nvPr/>
        </p:nvGrpSpPr>
        <p:grpSpPr>
          <a:xfrm rot="0">
            <a:off x="1851257" y="761229"/>
            <a:ext cx="15085566" cy="1422110"/>
            <a:chOff x="0" y="0"/>
            <a:chExt cx="4088884" cy="385457"/>
          </a:xfrm>
        </p:grpSpPr>
        <p:sp>
          <p:nvSpPr>
            <p:cNvPr name="Freeform 6" id="6"/>
            <p:cNvSpPr/>
            <p:nvPr/>
          </p:nvSpPr>
          <p:spPr>
            <a:xfrm flipH="false" flipV="false" rot="0">
              <a:off x="0" y="0"/>
              <a:ext cx="4088885" cy="385457"/>
            </a:xfrm>
            <a:custGeom>
              <a:avLst/>
              <a:gdLst/>
              <a:ahLst/>
              <a:cxnLst/>
              <a:rect r="r" b="b" t="t" l="l"/>
              <a:pathLst>
                <a:path h="385457" w="4088885">
                  <a:moveTo>
                    <a:pt x="0" y="0"/>
                  </a:moveTo>
                  <a:lnTo>
                    <a:pt x="4088885" y="0"/>
                  </a:lnTo>
                  <a:lnTo>
                    <a:pt x="4088885" y="385457"/>
                  </a:lnTo>
                  <a:lnTo>
                    <a:pt x="0" y="385457"/>
                  </a:lnTo>
                  <a:close/>
                </a:path>
              </a:pathLst>
            </a:custGeom>
            <a:solidFill>
              <a:srgbClr val="3FA4AE"/>
            </a:solidFill>
          </p:spPr>
        </p:sp>
        <p:sp>
          <p:nvSpPr>
            <p:cNvPr name="TextBox 7" id="7"/>
            <p:cNvSpPr txBox="true"/>
            <p:nvPr/>
          </p:nvSpPr>
          <p:spPr>
            <a:xfrm>
              <a:off x="0" y="-9525"/>
              <a:ext cx="4088884" cy="394982"/>
            </a:xfrm>
            <a:prstGeom prst="rect">
              <a:avLst/>
            </a:prstGeom>
          </p:spPr>
          <p:txBody>
            <a:bodyPr anchor="t" rtlCol="false" tIns="27432" lIns="27432" bIns="27432" rIns="27432"/>
            <a:lstStyle/>
            <a:p>
              <a:pPr algn="ctr">
                <a:lnSpc>
                  <a:spcPts val="1191"/>
                </a:lnSpc>
              </a:pPr>
            </a:p>
          </p:txBody>
        </p:sp>
      </p:grpSp>
      <p:grpSp>
        <p:nvGrpSpPr>
          <p:cNvPr name="Group 8" id="8"/>
          <p:cNvGrpSpPr/>
          <p:nvPr/>
        </p:nvGrpSpPr>
        <p:grpSpPr>
          <a:xfrm rot="0">
            <a:off x="778204" y="679699"/>
            <a:ext cx="3051724" cy="30517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A4AE"/>
            </a:solidFill>
          </p:spPr>
        </p:sp>
        <p:sp>
          <p:nvSpPr>
            <p:cNvPr name="TextBox 10" id="10"/>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grpSp>
        <p:nvGrpSpPr>
          <p:cNvPr name="Group 11" id="11"/>
          <p:cNvGrpSpPr/>
          <p:nvPr/>
        </p:nvGrpSpPr>
        <p:grpSpPr>
          <a:xfrm rot="0">
            <a:off x="1015741" y="917236"/>
            <a:ext cx="2576650" cy="257665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774700"/>
            </a:xfrm>
            <a:prstGeom prst="rect">
              <a:avLst/>
            </a:prstGeom>
          </p:spPr>
          <p:txBody>
            <a:bodyPr anchor="ctr" rtlCol="false" tIns="50800" lIns="50800" bIns="50800" rIns="50800"/>
            <a:lstStyle/>
            <a:p>
              <a:pPr algn="ctr">
                <a:lnSpc>
                  <a:spcPts val="3281"/>
                </a:lnSpc>
              </a:pPr>
            </a:p>
          </p:txBody>
        </p:sp>
      </p:grpSp>
      <p:sp>
        <p:nvSpPr>
          <p:cNvPr name="Freeform 14" id="14"/>
          <p:cNvSpPr/>
          <p:nvPr/>
        </p:nvSpPr>
        <p:spPr>
          <a:xfrm flipH="false" flipV="false" rot="0">
            <a:off x="1267001" y="1459957"/>
            <a:ext cx="1736479" cy="1755631"/>
          </a:xfrm>
          <a:custGeom>
            <a:avLst/>
            <a:gdLst/>
            <a:ahLst/>
            <a:cxnLst/>
            <a:rect r="r" b="b" t="t" l="l"/>
            <a:pathLst>
              <a:path h="1755631" w="1736479">
                <a:moveTo>
                  <a:pt x="0" y="0"/>
                </a:moveTo>
                <a:lnTo>
                  <a:pt x="1736479" y="0"/>
                </a:lnTo>
                <a:lnTo>
                  <a:pt x="1736479" y="1755632"/>
                </a:lnTo>
                <a:lnTo>
                  <a:pt x="0" y="17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4485005" y="2728924"/>
            <a:ext cx="9818069" cy="2159975"/>
          </a:xfrm>
          <a:custGeom>
            <a:avLst/>
            <a:gdLst/>
            <a:ahLst/>
            <a:cxnLst/>
            <a:rect r="r" b="b" t="t" l="l"/>
            <a:pathLst>
              <a:path h="2159975" w="9818069">
                <a:moveTo>
                  <a:pt x="0" y="0"/>
                </a:moveTo>
                <a:lnTo>
                  <a:pt x="9818069" y="0"/>
                </a:lnTo>
                <a:lnTo>
                  <a:pt x="9818069" y="2159975"/>
                </a:lnTo>
                <a:lnTo>
                  <a:pt x="0" y="21599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5736053" y="6417815"/>
            <a:ext cx="5781082" cy="1271838"/>
          </a:xfrm>
          <a:custGeom>
            <a:avLst/>
            <a:gdLst/>
            <a:ahLst/>
            <a:cxnLst/>
            <a:rect r="r" b="b" t="t" l="l"/>
            <a:pathLst>
              <a:path h="1271838" w="5781082">
                <a:moveTo>
                  <a:pt x="0" y="0"/>
                </a:moveTo>
                <a:lnTo>
                  <a:pt x="5781083" y="0"/>
                </a:lnTo>
                <a:lnTo>
                  <a:pt x="5781083" y="1271838"/>
                </a:lnTo>
                <a:lnTo>
                  <a:pt x="0" y="1271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9621623" y="5350398"/>
            <a:ext cx="7315200" cy="824623"/>
          </a:xfrm>
          <a:custGeom>
            <a:avLst/>
            <a:gdLst/>
            <a:ahLst/>
            <a:cxnLst/>
            <a:rect r="r" b="b" t="t" l="l"/>
            <a:pathLst>
              <a:path h="824623" w="7315200">
                <a:moveTo>
                  <a:pt x="0" y="0"/>
                </a:moveTo>
                <a:lnTo>
                  <a:pt x="7315200" y="0"/>
                </a:lnTo>
                <a:lnTo>
                  <a:pt x="7315200" y="824623"/>
                </a:lnTo>
                <a:lnTo>
                  <a:pt x="0" y="8246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778204" y="8433677"/>
            <a:ext cx="7315200" cy="824623"/>
          </a:xfrm>
          <a:custGeom>
            <a:avLst/>
            <a:gdLst/>
            <a:ahLst/>
            <a:cxnLst/>
            <a:rect r="r" b="b" t="t" l="l"/>
            <a:pathLst>
              <a:path h="824623" w="7315200">
                <a:moveTo>
                  <a:pt x="0" y="0"/>
                </a:moveTo>
                <a:lnTo>
                  <a:pt x="7315200" y="0"/>
                </a:lnTo>
                <a:lnTo>
                  <a:pt x="7315200" y="824623"/>
                </a:lnTo>
                <a:lnTo>
                  <a:pt x="0" y="8246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9273128" y="8433677"/>
            <a:ext cx="7315200" cy="824623"/>
          </a:xfrm>
          <a:custGeom>
            <a:avLst/>
            <a:gdLst/>
            <a:ahLst/>
            <a:cxnLst/>
            <a:rect r="r" b="b" t="t" l="l"/>
            <a:pathLst>
              <a:path h="824623" w="7315200">
                <a:moveTo>
                  <a:pt x="0" y="0"/>
                </a:moveTo>
                <a:lnTo>
                  <a:pt x="7315200" y="0"/>
                </a:lnTo>
                <a:lnTo>
                  <a:pt x="7315200" y="824623"/>
                </a:lnTo>
                <a:lnTo>
                  <a:pt x="0" y="8246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778204" y="5350398"/>
            <a:ext cx="6366596" cy="717689"/>
          </a:xfrm>
          <a:custGeom>
            <a:avLst/>
            <a:gdLst/>
            <a:ahLst/>
            <a:cxnLst/>
            <a:rect r="r" b="b" t="t" l="l"/>
            <a:pathLst>
              <a:path h="717689" w="6366596">
                <a:moveTo>
                  <a:pt x="0" y="0"/>
                </a:moveTo>
                <a:lnTo>
                  <a:pt x="6366596" y="0"/>
                </a:lnTo>
                <a:lnTo>
                  <a:pt x="6366596" y="717689"/>
                </a:lnTo>
                <a:lnTo>
                  <a:pt x="0" y="7176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3901399" y="1029092"/>
            <a:ext cx="13357901" cy="887486"/>
          </a:xfrm>
          <a:prstGeom prst="rect">
            <a:avLst/>
          </a:prstGeom>
        </p:spPr>
        <p:txBody>
          <a:bodyPr anchor="t" rtlCol="false" tIns="0" lIns="0" bIns="0" rIns="0">
            <a:spAutoFit/>
          </a:bodyPr>
          <a:lstStyle/>
          <a:p>
            <a:pPr algn="ctr">
              <a:lnSpc>
                <a:spcPts val="7258"/>
              </a:lnSpc>
            </a:pPr>
            <a:r>
              <a:rPr lang="en-US" sz="5184">
                <a:solidFill>
                  <a:srgbClr val="FFFFFF"/>
                </a:solidFill>
                <a:latin typeface="Wedges"/>
                <a:ea typeface="Wedges"/>
                <a:cs typeface="Wedges"/>
                <a:sym typeface="Wedges"/>
              </a:rPr>
              <a:t>VOCAB-IN-CONTEXT QUESTIONS </a:t>
            </a:r>
          </a:p>
        </p:txBody>
      </p:sp>
      <p:sp>
        <p:nvSpPr>
          <p:cNvPr name="TextBox 22" id="22"/>
          <p:cNvSpPr txBox="true"/>
          <p:nvPr/>
        </p:nvSpPr>
        <p:spPr>
          <a:xfrm rot="0">
            <a:off x="4082624" y="3353598"/>
            <a:ext cx="12505704" cy="679450"/>
          </a:xfrm>
          <a:prstGeom prst="rect">
            <a:avLst/>
          </a:prstGeom>
        </p:spPr>
        <p:txBody>
          <a:bodyPr anchor="t" rtlCol="false" tIns="0" lIns="0" bIns="0" rIns="0">
            <a:spAutoFit/>
          </a:bodyPr>
          <a:lstStyle/>
          <a:p>
            <a:pPr algn="l">
              <a:lnSpc>
                <a:spcPts val="5599"/>
              </a:lnSpc>
              <a:spcBef>
                <a:spcPct val="0"/>
              </a:spcBef>
            </a:pPr>
            <a:r>
              <a:rPr lang="en-US" sz="3999">
                <a:solidFill>
                  <a:srgbClr val="000000"/>
                </a:solidFill>
                <a:latin typeface="Caveat Bold"/>
                <a:ea typeface="Caveat Bold"/>
                <a:cs typeface="Caveat Bold"/>
                <a:sym typeface="Caveat Bold"/>
              </a:rPr>
              <a:t>ASKS ABOUT THE USE OF A PARTICULAR WORD OR PHRASE</a:t>
            </a:r>
          </a:p>
        </p:txBody>
      </p:sp>
      <p:sp>
        <p:nvSpPr>
          <p:cNvPr name="TextBox 23" id="23"/>
          <p:cNvSpPr txBox="true"/>
          <p:nvPr/>
        </p:nvSpPr>
        <p:spPr>
          <a:xfrm rot="0">
            <a:off x="1851257" y="5358284"/>
            <a:ext cx="4101405"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veat Bold"/>
                <a:ea typeface="Caveat Bold"/>
                <a:cs typeface="Caveat Bold"/>
                <a:sym typeface="Caveat Bold"/>
              </a:rPr>
              <a:t>SYNONYM/ANTONYM</a:t>
            </a:r>
          </a:p>
        </p:txBody>
      </p:sp>
      <p:sp>
        <p:nvSpPr>
          <p:cNvPr name="TextBox 24" id="24"/>
          <p:cNvSpPr txBox="true"/>
          <p:nvPr/>
        </p:nvSpPr>
        <p:spPr>
          <a:xfrm rot="0">
            <a:off x="10335476" y="5358284"/>
            <a:ext cx="5165080"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veat Bold"/>
                <a:ea typeface="Caveat Bold"/>
                <a:cs typeface="Caveat Bold"/>
                <a:sym typeface="Caveat Bold"/>
              </a:rPr>
              <a:t>CONTEXTUAL VOCABULARY</a:t>
            </a:r>
          </a:p>
        </p:txBody>
      </p:sp>
      <p:sp>
        <p:nvSpPr>
          <p:cNvPr name="TextBox 25" id="25"/>
          <p:cNvSpPr txBox="true"/>
          <p:nvPr/>
        </p:nvSpPr>
        <p:spPr>
          <a:xfrm rot="0">
            <a:off x="2303803" y="8468164"/>
            <a:ext cx="3195191"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veat Bold"/>
                <a:ea typeface="Caveat Bold"/>
                <a:cs typeface="Caveat Bold"/>
                <a:sym typeface="Caveat Bold"/>
              </a:rPr>
              <a:t>PHRASAL VERBS</a:t>
            </a:r>
          </a:p>
        </p:txBody>
      </p:sp>
      <p:sp>
        <p:nvSpPr>
          <p:cNvPr name="TextBox 26" id="26"/>
          <p:cNvSpPr txBox="true"/>
          <p:nvPr/>
        </p:nvSpPr>
        <p:spPr>
          <a:xfrm rot="0">
            <a:off x="11107883" y="8468164"/>
            <a:ext cx="3195191"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veat Bold"/>
                <a:ea typeface="Caveat Bold"/>
                <a:cs typeface="Caveat Bold"/>
                <a:sym typeface="Caveat Bold"/>
              </a:rPr>
              <a:t>IDIOMS</a:t>
            </a:r>
          </a:p>
        </p:txBody>
      </p:sp>
      <p:sp>
        <p:nvSpPr>
          <p:cNvPr name="TextBox 27" id="27"/>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28" id="28"/>
          <p:cNvSpPr txBox="true"/>
          <p:nvPr/>
        </p:nvSpPr>
        <p:spPr>
          <a:xfrm rot="0">
            <a:off x="6311722" y="6675909"/>
            <a:ext cx="4629745" cy="679450"/>
          </a:xfrm>
          <a:prstGeom prst="rect">
            <a:avLst/>
          </a:prstGeom>
        </p:spPr>
        <p:txBody>
          <a:bodyPr anchor="t" rtlCol="false" tIns="0" lIns="0" bIns="0" rIns="0">
            <a:spAutoFit/>
          </a:bodyPr>
          <a:lstStyle/>
          <a:p>
            <a:pPr algn="ctr">
              <a:lnSpc>
                <a:spcPts val="5599"/>
              </a:lnSpc>
            </a:pPr>
            <a:r>
              <a:rPr lang="en-US" sz="3999">
                <a:solidFill>
                  <a:srgbClr val="000000"/>
                </a:solidFill>
                <a:latin typeface="Caveat Bold"/>
                <a:ea typeface="Caveat Bold"/>
                <a:cs typeface="Caveat Bold"/>
                <a:sym typeface="Caveat Bold"/>
              </a:rPr>
              <a:t>FIGURATIVE LANGUAGE</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500660" y="828675"/>
            <a:ext cx="2407741" cy="991870"/>
          </a:xfrm>
          <a:prstGeom prst="rect">
            <a:avLst/>
          </a:prstGeom>
        </p:spPr>
        <p:txBody>
          <a:bodyPr anchor="t" rtlCol="false" tIns="0" lIns="0" bIns="0" rIns="0">
            <a:spAutoFit/>
          </a:bodyPr>
          <a:lstStyle/>
          <a:p>
            <a:pPr algn="ctr">
              <a:lnSpc>
                <a:spcPts val="7279"/>
              </a:lnSpc>
            </a:pPr>
            <a:r>
              <a:rPr lang="en-US" sz="5199">
                <a:solidFill>
                  <a:srgbClr val="000000"/>
                </a:solidFill>
                <a:latin typeface="Times New Roman Bold"/>
                <a:ea typeface="Times New Roman Bold"/>
                <a:cs typeface="Times New Roman Bold"/>
                <a:sym typeface="Times New Roman Bold"/>
              </a:rPr>
              <a:t>Passage:</a:t>
            </a:r>
          </a:p>
        </p:txBody>
      </p:sp>
      <p:sp>
        <p:nvSpPr>
          <p:cNvPr name="TextBox 3" id="3"/>
          <p:cNvSpPr txBox="true"/>
          <p:nvPr/>
        </p:nvSpPr>
        <p:spPr>
          <a:xfrm rot="0">
            <a:off x="500660" y="2494116"/>
            <a:ext cx="17286680" cy="6318250"/>
          </a:xfrm>
          <a:prstGeom prst="rect">
            <a:avLst/>
          </a:prstGeom>
        </p:spPr>
        <p:txBody>
          <a:bodyPr anchor="t" rtlCol="false" tIns="0" lIns="0" bIns="0" rIns="0">
            <a:spAutoFit/>
          </a:bodyPr>
          <a:lstStyle/>
          <a:p>
            <a:pPr algn="just">
              <a:lnSpc>
                <a:spcPts val="5599"/>
              </a:lnSpc>
              <a:spcBef>
                <a:spcPct val="0"/>
              </a:spcBef>
            </a:pPr>
            <a:r>
              <a:rPr lang="en-US" sz="3999">
                <a:solidFill>
                  <a:srgbClr val="000000"/>
                </a:solidFill>
                <a:latin typeface="Ovo"/>
                <a:ea typeface="Ovo"/>
                <a:cs typeface="Ovo"/>
                <a:sym typeface="Ovo"/>
              </a:rPr>
              <a:t>I felt the wall of the tunnel shiver. The master alarm squealed through my earphones. Almost simultaneously, Jack yelled down to me that there was a warning light on. Fleeting but spectacular sights snapped into and out of view, the snow, the shower of debris, the moon, looming close and big, and the dazzling sunshine for once unfiltered by layers of air. The last twelve hours before re-entry were particularly bone-chilling. During this period, I had to go up into the command module. Even after the fiery reentry splashing down in 81 oz water in the South Pacific, we could still see our frosty breath inside the command module.</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1028700" y="2437751"/>
            <a:ext cx="16230600" cy="7099300"/>
          </a:xfrm>
          <a:prstGeom prst="rect">
            <a:avLst/>
          </a:prstGeom>
        </p:spPr>
        <p:txBody>
          <a:bodyPr anchor="t" rtlCol="false" tIns="0" lIns="0" bIns="0" rIns="0">
            <a:spAutoFit/>
          </a:bodyPr>
          <a:lstStyle/>
          <a:p>
            <a:pPr algn="l">
              <a:lnSpc>
                <a:spcPts val="5599"/>
              </a:lnSpc>
            </a:pPr>
            <a:r>
              <a:rPr lang="en-US" sz="3999">
                <a:solidFill>
                  <a:srgbClr val="000000"/>
                </a:solidFill>
                <a:latin typeface="Times New Roman"/>
                <a:ea typeface="Times New Roman"/>
                <a:cs typeface="Times New Roman"/>
                <a:sym typeface="Times New Roman"/>
              </a:rPr>
              <a:t>The statement that the dazzling sunshine was “for once unfiltered by layers of </a:t>
            </a:r>
            <a:r>
              <a:rPr lang="en-US" sz="3999">
                <a:solidFill>
                  <a:srgbClr val="000000"/>
                </a:solidFill>
                <a:latin typeface="Times New Roman"/>
                <a:ea typeface="Times New Roman"/>
                <a:cs typeface="Times New Roman"/>
                <a:sym typeface="Times New Roman"/>
              </a:rPr>
              <a:t>air” means:</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 that the sun was very hot</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ii. that there was no strong wind</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iii. that the air was unpolluted</a:t>
            </a:r>
          </a:p>
          <a:p>
            <a:pPr algn="l">
              <a:lnSpc>
                <a:spcPts val="5599"/>
              </a:lnSpc>
            </a:pPr>
          </a:p>
          <a:p>
            <a:pPr algn="l">
              <a:lnSpc>
                <a:spcPts val="5599"/>
              </a:lnSpc>
              <a:spcBef>
                <a:spcPct val="0"/>
              </a:spcBef>
            </a:pPr>
            <a:r>
              <a:rPr lang="en-US" sz="3999">
                <a:solidFill>
                  <a:srgbClr val="000000"/>
                </a:solidFill>
                <a:latin typeface="Times New Roman"/>
                <a:ea typeface="Times New Roman"/>
                <a:cs typeface="Times New Roman"/>
                <a:sym typeface="Times New Roman"/>
              </a:rPr>
              <a:t>iv. None of the above</a:t>
            </a:r>
          </a:p>
        </p:txBody>
      </p:sp>
      <p:sp>
        <p:nvSpPr>
          <p:cNvPr name="TextBox 3" id="3"/>
          <p:cNvSpPr txBox="true"/>
          <p:nvPr/>
        </p:nvSpPr>
        <p:spPr>
          <a:xfrm rot="0">
            <a:off x="1028700" y="828675"/>
            <a:ext cx="12947154" cy="991870"/>
          </a:xfrm>
          <a:prstGeom prst="rect">
            <a:avLst/>
          </a:prstGeom>
        </p:spPr>
        <p:txBody>
          <a:bodyPr anchor="t" rtlCol="false" tIns="0" lIns="0" bIns="0" rIns="0">
            <a:spAutoFit/>
          </a:bodyPr>
          <a:lstStyle/>
          <a:p>
            <a:pPr algn="l">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FDF8A"/>
        </a:solidFill>
      </p:bgPr>
    </p:bg>
    <p:spTree>
      <p:nvGrpSpPr>
        <p:cNvPr id="1" name=""/>
        <p:cNvGrpSpPr/>
        <p:nvPr/>
      </p:nvGrpSpPr>
      <p:grpSpPr>
        <a:xfrm>
          <a:off x="0" y="0"/>
          <a:ext cx="0" cy="0"/>
          <a:chOff x="0" y="0"/>
          <a:chExt cx="0" cy="0"/>
        </a:xfrm>
      </p:grpSpPr>
      <p:sp>
        <p:nvSpPr>
          <p:cNvPr name="TextBox 2" id="2"/>
          <p:cNvSpPr txBox="true"/>
          <p:nvPr/>
        </p:nvSpPr>
        <p:spPr>
          <a:xfrm rot="0">
            <a:off x="1028700" y="2437751"/>
            <a:ext cx="16230600" cy="7099300"/>
          </a:xfrm>
          <a:prstGeom prst="rect">
            <a:avLst/>
          </a:prstGeom>
        </p:spPr>
        <p:txBody>
          <a:bodyPr anchor="t" rtlCol="false" tIns="0" lIns="0" bIns="0" rIns="0">
            <a:spAutoFit/>
          </a:bodyPr>
          <a:lstStyle/>
          <a:p>
            <a:pPr algn="l">
              <a:lnSpc>
                <a:spcPts val="5599"/>
              </a:lnSpc>
            </a:pPr>
            <a:r>
              <a:rPr lang="en-US" sz="3999">
                <a:solidFill>
                  <a:srgbClr val="000000"/>
                </a:solidFill>
                <a:latin typeface="Times New Roman"/>
                <a:ea typeface="Times New Roman"/>
                <a:cs typeface="Times New Roman"/>
                <a:sym typeface="Times New Roman"/>
              </a:rPr>
              <a:t>The statement that the dazzling sunshine was “for once unfiltered by layers of </a:t>
            </a:r>
            <a:r>
              <a:rPr lang="en-US" sz="3999">
                <a:solidFill>
                  <a:srgbClr val="000000"/>
                </a:solidFill>
                <a:latin typeface="Times New Roman"/>
                <a:ea typeface="Times New Roman"/>
                <a:cs typeface="Times New Roman"/>
                <a:sym typeface="Times New Roman"/>
              </a:rPr>
              <a:t>air” means:</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 that the sun was very hot</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ii. that there was no strong wind</a:t>
            </a:r>
          </a:p>
          <a:p>
            <a:pPr algn="l">
              <a:lnSpc>
                <a:spcPts val="5599"/>
              </a:lnSpc>
            </a:pPr>
          </a:p>
          <a:p>
            <a:pPr algn="l">
              <a:lnSpc>
                <a:spcPts val="5599"/>
              </a:lnSpc>
            </a:pPr>
            <a:r>
              <a:rPr lang="en-US" sz="3999">
                <a:solidFill>
                  <a:srgbClr val="000000"/>
                </a:solidFill>
                <a:latin typeface="Times New Roman"/>
                <a:ea typeface="Times New Roman"/>
                <a:cs typeface="Times New Roman"/>
                <a:sym typeface="Times New Roman"/>
              </a:rPr>
              <a:t>iii. </a:t>
            </a:r>
            <a:r>
              <a:rPr lang="en-US" sz="3999">
                <a:solidFill>
                  <a:srgbClr val="000000"/>
                </a:solidFill>
                <a:latin typeface="Times New Roman Bold"/>
                <a:ea typeface="Times New Roman Bold"/>
                <a:cs typeface="Times New Roman Bold"/>
                <a:sym typeface="Times New Roman Bold"/>
              </a:rPr>
              <a:t>that the air was unpolluted</a:t>
            </a:r>
          </a:p>
          <a:p>
            <a:pPr algn="l">
              <a:lnSpc>
                <a:spcPts val="5599"/>
              </a:lnSpc>
            </a:pPr>
          </a:p>
          <a:p>
            <a:pPr algn="l">
              <a:lnSpc>
                <a:spcPts val="5599"/>
              </a:lnSpc>
              <a:spcBef>
                <a:spcPct val="0"/>
              </a:spcBef>
            </a:pPr>
            <a:r>
              <a:rPr lang="en-US" sz="3999">
                <a:solidFill>
                  <a:srgbClr val="000000"/>
                </a:solidFill>
                <a:latin typeface="Times New Roman"/>
                <a:ea typeface="Times New Roman"/>
                <a:cs typeface="Times New Roman"/>
                <a:sym typeface="Times New Roman"/>
              </a:rPr>
              <a:t>iv. None of the above</a:t>
            </a:r>
          </a:p>
        </p:txBody>
      </p:sp>
      <p:sp>
        <p:nvSpPr>
          <p:cNvPr name="TextBox 3" id="3"/>
          <p:cNvSpPr txBox="true"/>
          <p:nvPr/>
        </p:nvSpPr>
        <p:spPr>
          <a:xfrm rot="0">
            <a:off x="1028700" y="828675"/>
            <a:ext cx="12947154" cy="991870"/>
          </a:xfrm>
          <a:prstGeom prst="rect">
            <a:avLst/>
          </a:prstGeom>
        </p:spPr>
        <p:txBody>
          <a:bodyPr anchor="t" rtlCol="false" tIns="0" lIns="0" bIns="0" rIns="0">
            <a:spAutoFit/>
          </a:bodyPr>
          <a:lstStyle/>
          <a:p>
            <a:pPr algn="l">
              <a:lnSpc>
                <a:spcPts val="7279"/>
              </a:lnSpc>
            </a:pPr>
            <a:r>
              <a:rPr lang="en-US" sz="5199">
                <a:solidFill>
                  <a:srgbClr val="000000"/>
                </a:solidFill>
                <a:latin typeface="Times New Roman Bold"/>
                <a:ea typeface="Times New Roman Bold"/>
                <a:cs typeface="Times New Roman Bold"/>
                <a:sym typeface="Times New Roman Bold"/>
              </a:rPr>
              <a:t>Question: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DAGMrnMNfQM</dc:identifier>
  <dcterms:modified xsi:type="dcterms:W3CDTF">2011-08-01T06:04:30Z</dcterms:modified>
  <cp:revision>1</cp:revision>
  <dc:title>READING COMPREHENSION</dc:title>
</cp:coreProperties>
</file>