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69" r:id="rId16"/>
    <p:sldId id="272" r:id="rId17"/>
    <p:sldId id="274" r:id="rId18"/>
    <p:sldId id="273" r:id="rId19"/>
    <p:sldId id="26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3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AC94-F6D9-1AA5-3778-57EF49A674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8F58BE-DD70-3EB3-08B7-96D103126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76C8E9-6194-8870-C0EC-AD05A773E98B}"/>
              </a:ext>
            </a:extLst>
          </p:cNvPr>
          <p:cNvSpPr>
            <a:spLocks noGrp="1"/>
          </p:cNvSpPr>
          <p:nvPr>
            <p:ph type="dt" sz="half" idx="10"/>
          </p:nvPr>
        </p:nvSpPr>
        <p:spPr/>
        <p:txBody>
          <a:bodyPr/>
          <a:lstStyle/>
          <a:p>
            <a:fld id="{3AB9DD68-918B-4F97-ABE2-BCEEE3B4B680}" type="datetimeFigureOut">
              <a:rPr lang="en-IN" smtClean="0"/>
              <a:t>05-08-2024</a:t>
            </a:fld>
            <a:endParaRPr lang="en-IN"/>
          </a:p>
        </p:txBody>
      </p:sp>
      <p:sp>
        <p:nvSpPr>
          <p:cNvPr id="5" name="Footer Placeholder 4">
            <a:extLst>
              <a:ext uri="{FF2B5EF4-FFF2-40B4-BE49-F238E27FC236}">
                <a16:creationId xmlns:a16="http://schemas.microsoft.com/office/drawing/2014/main" id="{602BBFB3-0D8F-2D0D-CF6B-C10C421120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89D5F3-173A-BAF2-999E-1F178B5A13E2}"/>
              </a:ext>
            </a:extLst>
          </p:cNvPr>
          <p:cNvSpPr>
            <a:spLocks noGrp="1"/>
          </p:cNvSpPr>
          <p:nvPr>
            <p:ph type="sldNum" sz="quarter" idx="12"/>
          </p:nvPr>
        </p:nvSpPr>
        <p:spPr/>
        <p:txBody>
          <a:bodyPr/>
          <a:lstStyle/>
          <a:p>
            <a:fld id="{B80A4E1A-F953-4A3F-B298-66F2759458D6}" type="slidenum">
              <a:rPr lang="en-IN" smtClean="0"/>
              <a:t>‹#›</a:t>
            </a:fld>
            <a:endParaRPr lang="en-IN"/>
          </a:p>
        </p:txBody>
      </p:sp>
    </p:spTree>
    <p:extLst>
      <p:ext uri="{BB962C8B-B14F-4D97-AF65-F5344CB8AC3E}">
        <p14:creationId xmlns:p14="http://schemas.microsoft.com/office/powerpoint/2010/main" val="1246387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12F5-2A72-4FB0-9100-71EF9D170D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D12C11-24A2-5675-FB73-0CB1CB89C1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CA4F1B-CD5D-0185-838E-0A0D701E3803}"/>
              </a:ext>
            </a:extLst>
          </p:cNvPr>
          <p:cNvSpPr>
            <a:spLocks noGrp="1"/>
          </p:cNvSpPr>
          <p:nvPr>
            <p:ph type="dt" sz="half" idx="10"/>
          </p:nvPr>
        </p:nvSpPr>
        <p:spPr/>
        <p:txBody>
          <a:bodyPr/>
          <a:lstStyle/>
          <a:p>
            <a:fld id="{3AB9DD68-918B-4F97-ABE2-BCEEE3B4B680}" type="datetimeFigureOut">
              <a:rPr lang="en-IN" smtClean="0"/>
              <a:t>05-08-2024</a:t>
            </a:fld>
            <a:endParaRPr lang="en-IN"/>
          </a:p>
        </p:txBody>
      </p:sp>
      <p:sp>
        <p:nvSpPr>
          <p:cNvPr id="5" name="Footer Placeholder 4">
            <a:extLst>
              <a:ext uri="{FF2B5EF4-FFF2-40B4-BE49-F238E27FC236}">
                <a16:creationId xmlns:a16="http://schemas.microsoft.com/office/drawing/2014/main" id="{5366F1AF-3B85-CBE8-77D5-D99B83E553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58F332-4B3B-8756-186B-71580319C8CD}"/>
              </a:ext>
            </a:extLst>
          </p:cNvPr>
          <p:cNvSpPr>
            <a:spLocks noGrp="1"/>
          </p:cNvSpPr>
          <p:nvPr>
            <p:ph type="sldNum" sz="quarter" idx="12"/>
          </p:nvPr>
        </p:nvSpPr>
        <p:spPr/>
        <p:txBody>
          <a:bodyPr/>
          <a:lstStyle/>
          <a:p>
            <a:fld id="{B80A4E1A-F953-4A3F-B298-66F2759458D6}" type="slidenum">
              <a:rPr lang="en-IN" smtClean="0"/>
              <a:t>‹#›</a:t>
            </a:fld>
            <a:endParaRPr lang="en-IN"/>
          </a:p>
        </p:txBody>
      </p:sp>
    </p:spTree>
    <p:extLst>
      <p:ext uri="{BB962C8B-B14F-4D97-AF65-F5344CB8AC3E}">
        <p14:creationId xmlns:p14="http://schemas.microsoft.com/office/powerpoint/2010/main" val="86359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A7822C-619B-4FBE-62C6-FFBFF45882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BD97FF-854D-BF2B-8237-2D9CDB293E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86B5C7-1233-B240-C312-FBE3B6EC8DC2}"/>
              </a:ext>
            </a:extLst>
          </p:cNvPr>
          <p:cNvSpPr>
            <a:spLocks noGrp="1"/>
          </p:cNvSpPr>
          <p:nvPr>
            <p:ph type="dt" sz="half" idx="10"/>
          </p:nvPr>
        </p:nvSpPr>
        <p:spPr/>
        <p:txBody>
          <a:bodyPr/>
          <a:lstStyle/>
          <a:p>
            <a:fld id="{3AB9DD68-918B-4F97-ABE2-BCEEE3B4B680}" type="datetimeFigureOut">
              <a:rPr lang="en-IN" smtClean="0"/>
              <a:t>05-08-2024</a:t>
            </a:fld>
            <a:endParaRPr lang="en-IN"/>
          </a:p>
        </p:txBody>
      </p:sp>
      <p:sp>
        <p:nvSpPr>
          <p:cNvPr id="5" name="Footer Placeholder 4">
            <a:extLst>
              <a:ext uri="{FF2B5EF4-FFF2-40B4-BE49-F238E27FC236}">
                <a16:creationId xmlns:a16="http://schemas.microsoft.com/office/drawing/2014/main" id="{1CFF23D2-B672-1940-EE7B-D8311DD234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D2C080-190F-D0B0-A4D1-C9E991A328E5}"/>
              </a:ext>
            </a:extLst>
          </p:cNvPr>
          <p:cNvSpPr>
            <a:spLocks noGrp="1"/>
          </p:cNvSpPr>
          <p:nvPr>
            <p:ph type="sldNum" sz="quarter" idx="12"/>
          </p:nvPr>
        </p:nvSpPr>
        <p:spPr/>
        <p:txBody>
          <a:bodyPr/>
          <a:lstStyle/>
          <a:p>
            <a:fld id="{B80A4E1A-F953-4A3F-B298-66F2759458D6}" type="slidenum">
              <a:rPr lang="en-IN" smtClean="0"/>
              <a:t>‹#›</a:t>
            </a:fld>
            <a:endParaRPr lang="en-IN"/>
          </a:p>
        </p:txBody>
      </p:sp>
    </p:spTree>
    <p:extLst>
      <p:ext uri="{BB962C8B-B14F-4D97-AF65-F5344CB8AC3E}">
        <p14:creationId xmlns:p14="http://schemas.microsoft.com/office/powerpoint/2010/main" val="3096271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0D9E-7980-7410-D4D4-99675123F4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503EED-9340-A766-ABBE-2495E855C1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F16FB0-9CDA-CA7F-B2B7-C967AAFFA899}"/>
              </a:ext>
            </a:extLst>
          </p:cNvPr>
          <p:cNvSpPr>
            <a:spLocks noGrp="1"/>
          </p:cNvSpPr>
          <p:nvPr>
            <p:ph type="dt" sz="half" idx="10"/>
          </p:nvPr>
        </p:nvSpPr>
        <p:spPr/>
        <p:txBody>
          <a:bodyPr/>
          <a:lstStyle/>
          <a:p>
            <a:fld id="{3AB9DD68-918B-4F97-ABE2-BCEEE3B4B680}" type="datetimeFigureOut">
              <a:rPr lang="en-IN" smtClean="0"/>
              <a:t>05-08-2024</a:t>
            </a:fld>
            <a:endParaRPr lang="en-IN"/>
          </a:p>
        </p:txBody>
      </p:sp>
      <p:sp>
        <p:nvSpPr>
          <p:cNvPr id="5" name="Footer Placeholder 4">
            <a:extLst>
              <a:ext uri="{FF2B5EF4-FFF2-40B4-BE49-F238E27FC236}">
                <a16:creationId xmlns:a16="http://schemas.microsoft.com/office/drawing/2014/main" id="{5BB58E5A-C16C-1092-6699-122719AE35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B42737-8CCC-4778-710D-F161079289F1}"/>
              </a:ext>
            </a:extLst>
          </p:cNvPr>
          <p:cNvSpPr>
            <a:spLocks noGrp="1"/>
          </p:cNvSpPr>
          <p:nvPr>
            <p:ph type="sldNum" sz="quarter" idx="12"/>
          </p:nvPr>
        </p:nvSpPr>
        <p:spPr/>
        <p:txBody>
          <a:bodyPr/>
          <a:lstStyle/>
          <a:p>
            <a:fld id="{B80A4E1A-F953-4A3F-B298-66F2759458D6}" type="slidenum">
              <a:rPr lang="en-IN" smtClean="0"/>
              <a:t>‹#›</a:t>
            </a:fld>
            <a:endParaRPr lang="en-IN"/>
          </a:p>
        </p:txBody>
      </p:sp>
    </p:spTree>
    <p:extLst>
      <p:ext uri="{BB962C8B-B14F-4D97-AF65-F5344CB8AC3E}">
        <p14:creationId xmlns:p14="http://schemas.microsoft.com/office/powerpoint/2010/main" val="3493419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6B86-54AC-DE8D-B684-8B0F7B874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7E4FCA-7392-D50D-B7D7-2D72E51E1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7C451B-9695-00B7-380A-22A742D636D0}"/>
              </a:ext>
            </a:extLst>
          </p:cNvPr>
          <p:cNvSpPr>
            <a:spLocks noGrp="1"/>
          </p:cNvSpPr>
          <p:nvPr>
            <p:ph type="dt" sz="half" idx="10"/>
          </p:nvPr>
        </p:nvSpPr>
        <p:spPr/>
        <p:txBody>
          <a:bodyPr/>
          <a:lstStyle/>
          <a:p>
            <a:fld id="{3AB9DD68-918B-4F97-ABE2-BCEEE3B4B680}" type="datetimeFigureOut">
              <a:rPr lang="en-IN" smtClean="0"/>
              <a:t>05-08-2024</a:t>
            </a:fld>
            <a:endParaRPr lang="en-IN"/>
          </a:p>
        </p:txBody>
      </p:sp>
      <p:sp>
        <p:nvSpPr>
          <p:cNvPr id="5" name="Footer Placeholder 4">
            <a:extLst>
              <a:ext uri="{FF2B5EF4-FFF2-40B4-BE49-F238E27FC236}">
                <a16:creationId xmlns:a16="http://schemas.microsoft.com/office/drawing/2014/main" id="{4A86A11C-E5E1-951B-40C9-45F3A5C3CE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0A906-347F-9332-51AA-34168052B00E}"/>
              </a:ext>
            </a:extLst>
          </p:cNvPr>
          <p:cNvSpPr>
            <a:spLocks noGrp="1"/>
          </p:cNvSpPr>
          <p:nvPr>
            <p:ph type="sldNum" sz="quarter" idx="12"/>
          </p:nvPr>
        </p:nvSpPr>
        <p:spPr/>
        <p:txBody>
          <a:bodyPr/>
          <a:lstStyle/>
          <a:p>
            <a:fld id="{B80A4E1A-F953-4A3F-B298-66F2759458D6}" type="slidenum">
              <a:rPr lang="en-IN" smtClean="0"/>
              <a:t>‹#›</a:t>
            </a:fld>
            <a:endParaRPr lang="en-IN"/>
          </a:p>
        </p:txBody>
      </p:sp>
    </p:spTree>
    <p:extLst>
      <p:ext uri="{BB962C8B-B14F-4D97-AF65-F5344CB8AC3E}">
        <p14:creationId xmlns:p14="http://schemas.microsoft.com/office/powerpoint/2010/main" val="184979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8885-1133-4BA6-329F-F62E96E3E4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846390-CE38-388D-F644-3E5DB95486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6D0A51-AA67-EB33-0A0D-B37CB28547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5E40B5-4442-4F5F-F83F-94459429897F}"/>
              </a:ext>
            </a:extLst>
          </p:cNvPr>
          <p:cNvSpPr>
            <a:spLocks noGrp="1"/>
          </p:cNvSpPr>
          <p:nvPr>
            <p:ph type="dt" sz="half" idx="10"/>
          </p:nvPr>
        </p:nvSpPr>
        <p:spPr/>
        <p:txBody>
          <a:bodyPr/>
          <a:lstStyle/>
          <a:p>
            <a:fld id="{3AB9DD68-918B-4F97-ABE2-BCEEE3B4B680}" type="datetimeFigureOut">
              <a:rPr lang="en-IN" smtClean="0"/>
              <a:t>05-08-2024</a:t>
            </a:fld>
            <a:endParaRPr lang="en-IN"/>
          </a:p>
        </p:txBody>
      </p:sp>
      <p:sp>
        <p:nvSpPr>
          <p:cNvPr id="6" name="Footer Placeholder 5">
            <a:extLst>
              <a:ext uri="{FF2B5EF4-FFF2-40B4-BE49-F238E27FC236}">
                <a16:creationId xmlns:a16="http://schemas.microsoft.com/office/drawing/2014/main" id="{DE311E9C-46A6-3722-F3FA-2313338E5D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39903E-D1AB-FC4D-7C84-8FD5C2146DCB}"/>
              </a:ext>
            </a:extLst>
          </p:cNvPr>
          <p:cNvSpPr>
            <a:spLocks noGrp="1"/>
          </p:cNvSpPr>
          <p:nvPr>
            <p:ph type="sldNum" sz="quarter" idx="12"/>
          </p:nvPr>
        </p:nvSpPr>
        <p:spPr/>
        <p:txBody>
          <a:bodyPr/>
          <a:lstStyle/>
          <a:p>
            <a:fld id="{B80A4E1A-F953-4A3F-B298-66F2759458D6}" type="slidenum">
              <a:rPr lang="en-IN" smtClean="0"/>
              <a:t>‹#›</a:t>
            </a:fld>
            <a:endParaRPr lang="en-IN"/>
          </a:p>
        </p:txBody>
      </p:sp>
    </p:spTree>
    <p:extLst>
      <p:ext uri="{BB962C8B-B14F-4D97-AF65-F5344CB8AC3E}">
        <p14:creationId xmlns:p14="http://schemas.microsoft.com/office/powerpoint/2010/main" val="29685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A46-8CD5-4033-4018-9C5EF7745C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49714F-806A-D30B-5276-43C59F4200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AFB6A-699E-E1EB-9ED5-E689529190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6B037B-FE6F-22AE-67E6-62C938DF15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901824-7780-5E38-A74A-508B8289B0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9AC073-F14C-0C08-11DA-25E556C13F57}"/>
              </a:ext>
            </a:extLst>
          </p:cNvPr>
          <p:cNvSpPr>
            <a:spLocks noGrp="1"/>
          </p:cNvSpPr>
          <p:nvPr>
            <p:ph type="dt" sz="half" idx="10"/>
          </p:nvPr>
        </p:nvSpPr>
        <p:spPr/>
        <p:txBody>
          <a:bodyPr/>
          <a:lstStyle/>
          <a:p>
            <a:fld id="{3AB9DD68-918B-4F97-ABE2-BCEEE3B4B680}" type="datetimeFigureOut">
              <a:rPr lang="en-IN" smtClean="0"/>
              <a:t>05-08-2024</a:t>
            </a:fld>
            <a:endParaRPr lang="en-IN"/>
          </a:p>
        </p:txBody>
      </p:sp>
      <p:sp>
        <p:nvSpPr>
          <p:cNvPr id="8" name="Footer Placeholder 7">
            <a:extLst>
              <a:ext uri="{FF2B5EF4-FFF2-40B4-BE49-F238E27FC236}">
                <a16:creationId xmlns:a16="http://schemas.microsoft.com/office/drawing/2014/main" id="{FA88C946-8A33-6A1E-5E85-6D3F303741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77D7CE-E3E4-5240-F9DE-D5DF05D949E0}"/>
              </a:ext>
            </a:extLst>
          </p:cNvPr>
          <p:cNvSpPr>
            <a:spLocks noGrp="1"/>
          </p:cNvSpPr>
          <p:nvPr>
            <p:ph type="sldNum" sz="quarter" idx="12"/>
          </p:nvPr>
        </p:nvSpPr>
        <p:spPr/>
        <p:txBody>
          <a:bodyPr/>
          <a:lstStyle/>
          <a:p>
            <a:fld id="{B80A4E1A-F953-4A3F-B298-66F2759458D6}" type="slidenum">
              <a:rPr lang="en-IN" smtClean="0"/>
              <a:t>‹#›</a:t>
            </a:fld>
            <a:endParaRPr lang="en-IN"/>
          </a:p>
        </p:txBody>
      </p:sp>
    </p:spTree>
    <p:extLst>
      <p:ext uri="{BB962C8B-B14F-4D97-AF65-F5344CB8AC3E}">
        <p14:creationId xmlns:p14="http://schemas.microsoft.com/office/powerpoint/2010/main" val="376136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986-EB15-578F-1400-0F188983A5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0AB6D4-E335-345B-08B8-AA6B981D0FEF}"/>
              </a:ext>
            </a:extLst>
          </p:cNvPr>
          <p:cNvSpPr>
            <a:spLocks noGrp="1"/>
          </p:cNvSpPr>
          <p:nvPr>
            <p:ph type="dt" sz="half" idx="10"/>
          </p:nvPr>
        </p:nvSpPr>
        <p:spPr/>
        <p:txBody>
          <a:bodyPr/>
          <a:lstStyle/>
          <a:p>
            <a:fld id="{3AB9DD68-918B-4F97-ABE2-BCEEE3B4B680}" type="datetimeFigureOut">
              <a:rPr lang="en-IN" smtClean="0"/>
              <a:t>05-08-2024</a:t>
            </a:fld>
            <a:endParaRPr lang="en-IN"/>
          </a:p>
        </p:txBody>
      </p:sp>
      <p:sp>
        <p:nvSpPr>
          <p:cNvPr id="4" name="Footer Placeholder 3">
            <a:extLst>
              <a:ext uri="{FF2B5EF4-FFF2-40B4-BE49-F238E27FC236}">
                <a16:creationId xmlns:a16="http://schemas.microsoft.com/office/drawing/2014/main" id="{139F03E2-96E2-C26D-7B44-569A4E1F95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609F20-43A7-DC1F-B8E2-DA488C1EF9CE}"/>
              </a:ext>
            </a:extLst>
          </p:cNvPr>
          <p:cNvSpPr>
            <a:spLocks noGrp="1"/>
          </p:cNvSpPr>
          <p:nvPr>
            <p:ph type="sldNum" sz="quarter" idx="12"/>
          </p:nvPr>
        </p:nvSpPr>
        <p:spPr/>
        <p:txBody>
          <a:bodyPr/>
          <a:lstStyle/>
          <a:p>
            <a:fld id="{B80A4E1A-F953-4A3F-B298-66F2759458D6}" type="slidenum">
              <a:rPr lang="en-IN" smtClean="0"/>
              <a:t>‹#›</a:t>
            </a:fld>
            <a:endParaRPr lang="en-IN"/>
          </a:p>
        </p:txBody>
      </p:sp>
    </p:spTree>
    <p:extLst>
      <p:ext uri="{BB962C8B-B14F-4D97-AF65-F5344CB8AC3E}">
        <p14:creationId xmlns:p14="http://schemas.microsoft.com/office/powerpoint/2010/main" val="2622048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3BC9D1-E709-9233-7718-3FD812293405}"/>
              </a:ext>
            </a:extLst>
          </p:cNvPr>
          <p:cNvSpPr>
            <a:spLocks noGrp="1"/>
          </p:cNvSpPr>
          <p:nvPr>
            <p:ph type="dt" sz="half" idx="10"/>
          </p:nvPr>
        </p:nvSpPr>
        <p:spPr/>
        <p:txBody>
          <a:bodyPr/>
          <a:lstStyle/>
          <a:p>
            <a:fld id="{3AB9DD68-918B-4F97-ABE2-BCEEE3B4B680}" type="datetimeFigureOut">
              <a:rPr lang="en-IN" smtClean="0"/>
              <a:t>05-08-2024</a:t>
            </a:fld>
            <a:endParaRPr lang="en-IN"/>
          </a:p>
        </p:txBody>
      </p:sp>
      <p:sp>
        <p:nvSpPr>
          <p:cNvPr id="3" name="Footer Placeholder 2">
            <a:extLst>
              <a:ext uri="{FF2B5EF4-FFF2-40B4-BE49-F238E27FC236}">
                <a16:creationId xmlns:a16="http://schemas.microsoft.com/office/drawing/2014/main" id="{37B80AA9-3060-02BA-86E9-DAD567C397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E4A96F-BE06-2D38-C409-D7EDBEAA275E}"/>
              </a:ext>
            </a:extLst>
          </p:cNvPr>
          <p:cNvSpPr>
            <a:spLocks noGrp="1"/>
          </p:cNvSpPr>
          <p:nvPr>
            <p:ph type="sldNum" sz="quarter" idx="12"/>
          </p:nvPr>
        </p:nvSpPr>
        <p:spPr/>
        <p:txBody>
          <a:bodyPr/>
          <a:lstStyle/>
          <a:p>
            <a:fld id="{B80A4E1A-F953-4A3F-B298-66F2759458D6}" type="slidenum">
              <a:rPr lang="en-IN" smtClean="0"/>
              <a:t>‹#›</a:t>
            </a:fld>
            <a:endParaRPr lang="en-IN"/>
          </a:p>
        </p:txBody>
      </p:sp>
    </p:spTree>
    <p:extLst>
      <p:ext uri="{BB962C8B-B14F-4D97-AF65-F5344CB8AC3E}">
        <p14:creationId xmlns:p14="http://schemas.microsoft.com/office/powerpoint/2010/main" val="37442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92F0-8E0E-69DF-21D1-FDA2EEFC5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C0BB48-740D-4AE7-6DDB-ACF6CB7874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42E4BB-B8D3-2D94-3A23-4C3483107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3D067D-6597-BD99-E9C9-11A58BE0A298}"/>
              </a:ext>
            </a:extLst>
          </p:cNvPr>
          <p:cNvSpPr>
            <a:spLocks noGrp="1"/>
          </p:cNvSpPr>
          <p:nvPr>
            <p:ph type="dt" sz="half" idx="10"/>
          </p:nvPr>
        </p:nvSpPr>
        <p:spPr/>
        <p:txBody>
          <a:bodyPr/>
          <a:lstStyle/>
          <a:p>
            <a:fld id="{3AB9DD68-918B-4F97-ABE2-BCEEE3B4B680}" type="datetimeFigureOut">
              <a:rPr lang="en-IN" smtClean="0"/>
              <a:t>05-08-2024</a:t>
            </a:fld>
            <a:endParaRPr lang="en-IN"/>
          </a:p>
        </p:txBody>
      </p:sp>
      <p:sp>
        <p:nvSpPr>
          <p:cNvPr id="6" name="Footer Placeholder 5">
            <a:extLst>
              <a:ext uri="{FF2B5EF4-FFF2-40B4-BE49-F238E27FC236}">
                <a16:creationId xmlns:a16="http://schemas.microsoft.com/office/drawing/2014/main" id="{DF3943EB-139D-DDCB-EDF6-BD5E8E5FA4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1FC13F-3F06-92A0-78C6-628ACD79041C}"/>
              </a:ext>
            </a:extLst>
          </p:cNvPr>
          <p:cNvSpPr>
            <a:spLocks noGrp="1"/>
          </p:cNvSpPr>
          <p:nvPr>
            <p:ph type="sldNum" sz="quarter" idx="12"/>
          </p:nvPr>
        </p:nvSpPr>
        <p:spPr/>
        <p:txBody>
          <a:bodyPr/>
          <a:lstStyle/>
          <a:p>
            <a:fld id="{B80A4E1A-F953-4A3F-B298-66F2759458D6}" type="slidenum">
              <a:rPr lang="en-IN" smtClean="0"/>
              <a:t>‹#›</a:t>
            </a:fld>
            <a:endParaRPr lang="en-IN"/>
          </a:p>
        </p:txBody>
      </p:sp>
    </p:spTree>
    <p:extLst>
      <p:ext uri="{BB962C8B-B14F-4D97-AF65-F5344CB8AC3E}">
        <p14:creationId xmlns:p14="http://schemas.microsoft.com/office/powerpoint/2010/main" val="426087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8FDE-6BA4-1597-751A-E0BB75457F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9C4D87-3442-81AB-C8C1-684CA42EC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453D66-CBB4-557F-8505-BD769EC34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AD4F3-A4AE-B4D0-762D-EE1F25589B7C}"/>
              </a:ext>
            </a:extLst>
          </p:cNvPr>
          <p:cNvSpPr>
            <a:spLocks noGrp="1"/>
          </p:cNvSpPr>
          <p:nvPr>
            <p:ph type="dt" sz="half" idx="10"/>
          </p:nvPr>
        </p:nvSpPr>
        <p:spPr/>
        <p:txBody>
          <a:bodyPr/>
          <a:lstStyle/>
          <a:p>
            <a:fld id="{3AB9DD68-918B-4F97-ABE2-BCEEE3B4B680}" type="datetimeFigureOut">
              <a:rPr lang="en-IN" smtClean="0"/>
              <a:t>05-08-2024</a:t>
            </a:fld>
            <a:endParaRPr lang="en-IN"/>
          </a:p>
        </p:txBody>
      </p:sp>
      <p:sp>
        <p:nvSpPr>
          <p:cNvPr id="6" name="Footer Placeholder 5">
            <a:extLst>
              <a:ext uri="{FF2B5EF4-FFF2-40B4-BE49-F238E27FC236}">
                <a16:creationId xmlns:a16="http://schemas.microsoft.com/office/drawing/2014/main" id="{AB53BCE6-1CB5-5F33-2C3D-BCB5DC99C6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70D7DC-0DA3-282D-570C-1E57642F8E99}"/>
              </a:ext>
            </a:extLst>
          </p:cNvPr>
          <p:cNvSpPr>
            <a:spLocks noGrp="1"/>
          </p:cNvSpPr>
          <p:nvPr>
            <p:ph type="sldNum" sz="quarter" idx="12"/>
          </p:nvPr>
        </p:nvSpPr>
        <p:spPr/>
        <p:txBody>
          <a:bodyPr/>
          <a:lstStyle/>
          <a:p>
            <a:fld id="{B80A4E1A-F953-4A3F-B298-66F2759458D6}" type="slidenum">
              <a:rPr lang="en-IN" smtClean="0"/>
              <a:t>‹#›</a:t>
            </a:fld>
            <a:endParaRPr lang="en-IN"/>
          </a:p>
        </p:txBody>
      </p:sp>
    </p:spTree>
    <p:extLst>
      <p:ext uri="{BB962C8B-B14F-4D97-AF65-F5344CB8AC3E}">
        <p14:creationId xmlns:p14="http://schemas.microsoft.com/office/powerpoint/2010/main" val="154858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4145F1-F2BE-2D8B-0CAE-F29626E679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8B81AD-D4BD-1EC9-0E1D-184786CA5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B5B597-DEAB-24B8-099A-69D7A24101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9DD68-918B-4F97-ABE2-BCEEE3B4B680}" type="datetimeFigureOut">
              <a:rPr lang="en-IN" smtClean="0"/>
              <a:t>05-08-2024</a:t>
            </a:fld>
            <a:endParaRPr lang="en-IN"/>
          </a:p>
        </p:txBody>
      </p:sp>
      <p:sp>
        <p:nvSpPr>
          <p:cNvPr id="5" name="Footer Placeholder 4">
            <a:extLst>
              <a:ext uri="{FF2B5EF4-FFF2-40B4-BE49-F238E27FC236}">
                <a16:creationId xmlns:a16="http://schemas.microsoft.com/office/drawing/2014/main" id="{593059C0-7911-4B35-D2A5-FA0C57405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F6D7D3-7412-5AFC-9C13-C7B08A12F2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A4E1A-F953-4A3F-B298-66F2759458D6}" type="slidenum">
              <a:rPr lang="en-IN" smtClean="0"/>
              <a:t>‹#›</a:t>
            </a:fld>
            <a:endParaRPr lang="en-IN"/>
          </a:p>
        </p:txBody>
      </p:sp>
    </p:spTree>
    <p:extLst>
      <p:ext uri="{BB962C8B-B14F-4D97-AF65-F5344CB8AC3E}">
        <p14:creationId xmlns:p14="http://schemas.microsoft.com/office/powerpoint/2010/main" val="1057188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3638FC-40C3-ED2B-863B-4FD82DD7F10A}"/>
              </a:ext>
            </a:extLst>
          </p:cNvPr>
          <p:cNvSpPr txBox="1"/>
          <p:nvPr/>
        </p:nvSpPr>
        <p:spPr>
          <a:xfrm>
            <a:off x="1741714" y="266393"/>
            <a:ext cx="8125097" cy="707886"/>
          </a:xfrm>
          <a:prstGeom prst="rect">
            <a:avLst/>
          </a:prstGeom>
          <a:noFill/>
        </p:spPr>
        <p:txBody>
          <a:bodyPr wrap="square" rtlCol="0">
            <a:spAutoFit/>
          </a:bodyPr>
          <a:lstStyle/>
          <a:p>
            <a:pPr algn="ctr"/>
            <a:r>
              <a:rPr lang="en-US" sz="4000" b="1" u="sng" dirty="0">
                <a:solidFill>
                  <a:srgbClr val="FF0000"/>
                </a:solidFill>
                <a:latin typeface="Comic Sans MS" panose="030F0702030302020204" pitchFamily="66" charset="0"/>
              </a:rPr>
              <a:t>PARA JUMBLES</a:t>
            </a:r>
            <a:endParaRPr lang="en-IN" sz="4000" b="1" u="sng" dirty="0">
              <a:solidFill>
                <a:srgbClr val="FF0000"/>
              </a:solidFill>
              <a:latin typeface="Comic Sans MS" panose="030F0702030302020204" pitchFamily="66" charset="0"/>
            </a:endParaRPr>
          </a:p>
        </p:txBody>
      </p:sp>
      <p:sp>
        <p:nvSpPr>
          <p:cNvPr id="6" name="TextBox 5">
            <a:extLst>
              <a:ext uri="{FF2B5EF4-FFF2-40B4-BE49-F238E27FC236}">
                <a16:creationId xmlns:a16="http://schemas.microsoft.com/office/drawing/2014/main" id="{733E0BCF-CB6B-8583-494D-0480D766B264}"/>
              </a:ext>
            </a:extLst>
          </p:cNvPr>
          <p:cNvSpPr txBox="1"/>
          <p:nvPr/>
        </p:nvSpPr>
        <p:spPr>
          <a:xfrm>
            <a:off x="121920" y="1432348"/>
            <a:ext cx="7080069" cy="4524315"/>
          </a:xfrm>
          <a:prstGeom prst="rect">
            <a:avLst/>
          </a:prstGeom>
          <a:noFill/>
        </p:spPr>
        <p:txBody>
          <a:bodyPr wrap="square">
            <a:spAutoFit/>
          </a:bodyPr>
          <a:lstStyle/>
          <a:p>
            <a:r>
              <a:rPr lang="en-US" sz="3200" dirty="0">
                <a:latin typeface="Comic Sans MS" panose="030F0702030302020204" pitchFamily="66" charset="0"/>
              </a:rPr>
              <a:t>The term "para-jumble" refers to a paragraph in which the sentences that make up the paragraph are mixed up. So, what exactly is it that we are supposed to be doing here? It is necessary of us to arrange the sentences in an appropriate manner so that they link to one another and build a paragraph that makes sense.</a:t>
            </a:r>
            <a:endParaRPr lang="en-IN" sz="3200" dirty="0">
              <a:latin typeface="Comic Sans MS" panose="030F0702030302020204" pitchFamily="66" charset="0"/>
            </a:endParaRPr>
          </a:p>
        </p:txBody>
      </p:sp>
      <p:pic>
        <p:nvPicPr>
          <p:cNvPr id="7" name="Picture 6">
            <a:extLst>
              <a:ext uri="{FF2B5EF4-FFF2-40B4-BE49-F238E27FC236}">
                <a16:creationId xmlns:a16="http://schemas.microsoft.com/office/drawing/2014/main" id="{73CD260F-F821-6154-72BD-A42BD5E5BB93}"/>
              </a:ext>
            </a:extLst>
          </p:cNvPr>
          <p:cNvPicPr>
            <a:picLocks noChangeAspect="1"/>
          </p:cNvPicPr>
          <p:nvPr/>
        </p:nvPicPr>
        <p:blipFill>
          <a:blip r:embed="rId2"/>
          <a:stretch>
            <a:fillRect/>
          </a:stretch>
        </p:blipFill>
        <p:spPr>
          <a:xfrm>
            <a:off x="7443651" y="1432348"/>
            <a:ext cx="4626429" cy="4626429"/>
          </a:xfrm>
          <a:prstGeom prst="rect">
            <a:avLst/>
          </a:prstGeom>
        </p:spPr>
      </p:pic>
    </p:spTree>
    <p:extLst>
      <p:ext uri="{BB962C8B-B14F-4D97-AF65-F5344CB8AC3E}">
        <p14:creationId xmlns:p14="http://schemas.microsoft.com/office/powerpoint/2010/main" val="4183848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1D8A54-0BFE-E734-C070-D45EB3AA427B}"/>
              </a:ext>
            </a:extLst>
          </p:cNvPr>
          <p:cNvSpPr txBox="1"/>
          <p:nvPr/>
        </p:nvSpPr>
        <p:spPr>
          <a:xfrm>
            <a:off x="522513" y="1109229"/>
            <a:ext cx="10833464" cy="4031873"/>
          </a:xfrm>
          <a:prstGeom prst="rect">
            <a:avLst/>
          </a:prstGeom>
          <a:noFill/>
        </p:spPr>
        <p:txBody>
          <a:bodyPr wrap="square">
            <a:spAutoFit/>
          </a:bodyPr>
          <a:lstStyle/>
          <a:p>
            <a:r>
              <a:rPr lang="en-US" sz="3200" b="1" dirty="0">
                <a:solidFill>
                  <a:srgbClr val="FF0000"/>
                </a:solidFill>
                <a:latin typeface="Comic Sans MS" panose="030F0702030302020204" pitchFamily="66" charset="0"/>
              </a:rPr>
              <a:t>The "Its" in sentence A refers clearly to juggernaut. So we can infer that sentence B precedes sentence A. Only using this information of the "its", we do not know if B comes immediately before A or whether one or two sentences separate A and B. But by looking closely, you will also see a common word- "origin", which hunts at the fact that the relationship is of immediate precedence.</a:t>
            </a:r>
            <a:endParaRPr lang="en-IN" sz="3200"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04397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CB4BD0-1EEC-68A3-EBFB-A21B4A8BD086}"/>
              </a:ext>
            </a:extLst>
          </p:cNvPr>
          <p:cNvSpPr txBox="1"/>
          <p:nvPr/>
        </p:nvSpPr>
        <p:spPr>
          <a:xfrm>
            <a:off x="287382" y="563102"/>
            <a:ext cx="12026538" cy="6001643"/>
          </a:xfrm>
          <a:prstGeom prst="rect">
            <a:avLst/>
          </a:prstGeom>
          <a:noFill/>
        </p:spPr>
        <p:txBody>
          <a:bodyPr wrap="square">
            <a:spAutoFit/>
          </a:bodyPr>
          <a:lstStyle/>
          <a:p>
            <a:r>
              <a:rPr lang="en-US" sz="3200" b="1" dirty="0">
                <a:solidFill>
                  <a:srgbClr val="FF0000"/>
                </a:solidFill>
                <a:latin typeface="Comic Sans MS" panose="030F0702030302020204" pitchFamily="66" charset="0"/>
              </a:rPr>
              <a:t>5. Confirm the closest option: </a:t>
            </a:r>
          </a:p>
          <a:p>
            <a:endParaRPr lang="en-US" sz="3200" b="1" dirty="0">
              <a:latin typeface="Comic Sans MS" panose="030F0702030302020204" pitchFamily="66" charset="0"/>
            </a:endParaRPr>
          </a:p>
          <a:p>
            <a:r>
              <a:rPr lang="en-US" sz="3200" b="1" dirty="0">
                <a:latin typeface="Comic Sans MS" panose="030F0702030302020204" pitchFamily="66" charset="0"/>
              </a:rPr>
              <a:t>Having scribbled something like BCDA next to the question, do check if such an option exists. If you see an option like BDCA also alongside, then it would make sense to reconfirm the fact that sentence D follows sentence C. In case there is no exact match, the judgment about a close option being correct, will depend whether there is a match on the introductory and the concluding sentences. If there is, then it is worth taking a chance and ticking that option off. If there is more than one such match, then a closer examination is required.</a:t>
            </a:r>
            <a:endParaRPr lang="en-IN" sz="3200" b="1" dirty="0">
              <a:latin typeface="Comic Sans MS" panose="030F0702030302020204" pitchFamily="66" charset="0"/>
            </a:endParaRPr>
          </a:p>
        </p:txBody>
      </p:sp>
    </p:spTree>
    <p:extLst>
      <p:ext uri="{BB962C8B-B14F-4D97-AF65-F5344CB8AC3E}">
        <p14:creationId xmlns:p14="http://schemas.microsoft.com/office/powerpoint/2010/main" val="357365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9E2816-8661-2AEB-83D3-3BACA9E35056}"/>
              </a:ext>
            </a:extLst>
          </p:cNvPr>
          <p:cNvSpPr txBox="1"/>
          <p:nvPr/>
        </p:nvSpPr>
        <p:spPr>
          <a:xfrm>
            <a:off x="444138" y="679158"/>
            <a:ext cx="6096000" cy="5078313"/>
          </a:xfrm>
          <a:prstGeom prst="rect">
            <a:avLst/>
          </a:prstGeom>
          <a:noFill/>
        </p:spPr>
        <p:txBody>
          <a:bodyPr wrap="square">
            <a:spAutoFit/>
          </a:bodyPr>
          <a:lstStyle/>
          <a:p>
            <a:r>
              <a:rPr lang="en-US" sz="3600" b="1" dirty="0">
                <a:solidFill>
                  <a:srgbClr val="FF0000"/>
                </a:solidFill>
                <a:latin typeface="Comic Sans MS" panose="030F0702030302020204" pitchFamily="66" charset="0"/>
              </a:rPr>
              <a:t>6. Plug in all the options: </a:t>
            </a:r>
          </a:p>
          <a:p>
            <a:endParaRPr lang="en-US" sz="3600" b="1" dirty="0">
              <a:latin typeface="Comic Sans MS" panose="030F0702030302020204" pitchFamily="66" charset="0"/>
            </a:endParaRPr>
          </a:p>
          <a:p>
            <a:r>
              <a:rPr lang="en-US" sz="3600" b="1" dirty="0">
                <a:latin typeface="Comic Sans MS" panose="030F0702030302020204" pitchFamily="66" charset="0"/>
              </a:rPr>
              <a:t>If everything else has failed, this is the last tactic. But this tactic needs to be used judiciously, especially in tests where there is negative marking.</a:t>
            </a:r>
            <a:endParaRPr lang="en-IN" sz="3600" b="1" dirty="0">
              <a:latin typeface="Comic Sans MS" panose="030F0702030302020204" pitchFamily="66" charset="0"/>
            </a:endParaRPr>
          </a:p>
        </p:txBody>
      </p:sp>
      <p:pic>
        <p:nvPicPr>
          <p:cNvPr id="4" name="Picture 3">
            <a:extLst>
              <a:ext uri="{FF2B5EF4-FFF2-40B4-BE49-F238E27FC236}">
                <a16:creationId xmlns:a16="http://schemas.microsoft.com/office/drawing/2014/main" id="{526C8003-D6FA-305E-25C5-0A7099E9F229}"/>
              </a:ext>
            </a:extLst>
          </p:cNvPr>
          <p:cNvPicPr>
            <a:picLocks noChangeAspect="1"/>
          </p:cNvPicPr>
          <p:nvPr/>
        </p:nvPicPr>
        <p:blipFill>
          <a:blip r:embed="rId2"/>
          <a:stretch>
            <a:fillRect/>
          </a:stretch>
        </p:blipFill>
        <p:spPr>
          <a:xfrm>
            <a:off x="6914606" y="1017831"/>
            <a:ext cx="4902926" cy="4720046"/>
          </a:xfrm>
          <a:prstGeom prst="rect">
            <a:avLst/>
          </a:prstGeom>
        </p:spPr>
      </p:pic>
    </p:spTree>
    <p:extLst>
      <p:ext uri="{BB962C8B-B14F-4D97-AF65-F5344CB8AC3E}">
        <p14:creationId xmlns:p14="http://schemas.microsoft.com/office/powerpoint/2010/main" val="254609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1FDD5-AA7F-ECEB-CB8E-0C689A487613}"/>
              </a:ext>
            </a:extLst>
          </p:cNvPr>
          <p:cNvSpPr txBox="1"/>
          <p:nvPr/>
        </p:nvSpPr>
        <p:spPr>
          <a:xfrm>
            <a:off x="627015" y="555561"/>
            <a:ext cx="8865327" cy="1200329"/>
          </a:xfrm>
          <a:prstGeom prst="rect">
            <a:avLst/>
          </a:prstGeom>
          <a:noFill/>
        </p:spPr>
        <p:txBody>
          <a:bodyPr wrap="square">
            <a:spAutoFit/>
          </a:bodyPr>
          <a:lstStyle/>
          <a:p>
            <a:r>
              <a:rPr lang="en-US" sz="3600" b="1" u="sng" dirty="0">
                <a:solidFill>
                  <a:srgbClr val="FF0000"/>
                </a:solidFill>
                <a:latin typeface="Comic Sans MS" panose="030F0702030302020204" pitchFamily="66" charset="0"/>
              </a:rPr>
              <a:t>Skills required to solve Para-jumbles Questions:</a:t>
            </a:r>
            <a:endParaRPr lang="en-IN" sz="3600" b="1" u="sng" dirty="0">
              <a:solidFill>
                <a:srgbClr val="FF0000"/>
              </a:solidFill>
              <a:latin typeface="Comic Sans MS" panose="030F0702030302020204" pitchFamily="66" charset="0"/>
            </a:endParaRPr>
          </a:p>
        </p:txBody>
      </p:sp>
      <p:sp>
        <p:nvSpPr>
          <p:cNvPr id="5" name="TextBox 4">
            <a:extLst>
              <a:ext uri="{FF2B5EF4-FFF2-40B4-BE49-F238E27FC236}">
                <a16:creationId xmlns:a16="http://schemas.microsoft.com/office/drawing/2014/main" id="{205CD2D1-F1D4-6E06-92E3-A23A985AA4AE}"/>
              </a:ext>
            </a:extLst>
          </p:cNvPr>
          <p:cNvSpPr txBox="1"/>
          <p:nvPr/>
        </p:nvSpPr>
        <p:spPr>
          <a:xfrm>
            <a:off x="513803" y="2421710"/>
            <a:ext cx="10450288" cy="3046988"/>
          </a:xfrm>
          <a:prstGeom prst="rect">
            <a:avLst/>
          </a:prstGeom>
          <a:noFill/>
        </p:spPr>
        <p:txBody>
          <a:bodyPr wrap="square">
            <a:spAutoFit/>
          </a:bodyPr>
          <a:lstStyle/>
          <a:p>
            <a:r>
              <a:rPr lang="en-US" sz="3200" b="1" dirty="0">
                <a:latin typeface="Comic Sans MS" panose="030F0702030302020204" pitchFamily="66" charset="0"/>
              </a:rPr>
              <a:t>Understanding the topic of the paragraph:</a:t>
            </a:r>
            <a:r>
              <a:rPr lang="en-US" sz="3200" dirty="0">
                <a:latin typeface="Comic Sans MS" panose="030F0702030302020204" pitchFamily="66" charset="0"/>
              </a:rPr>
              <a:t> </a:t>
            </a:r>
          </a:p>
          <a:p>
            <a:endParaRPr lang="en-US" sz="3200" dirty="0">
              <a:latin typeface="Comic Sans MS" panose="030F0702030302020204" pitchFamily="66" charset="0"/>
            </a:endParaRPr>
          </a:p>
          <a:p>
            <a:r>
              <a:rPr lang="en-US" sz="3200" dirty="0">
                <a:latin typeface="Comic Sans MS" panose="030F0702030302020204" pitchFamily="66" charset="0"/>
              </a:rPr>
              <a:t>One should be able to discern what is being talked about, because the subject of individual sentences forms the most important clue for establishing links between various sentences.</a:t>
            </a:r>
            <a:endParaRPr lang="en-IN" sz="3200" dirty="0">
              <a:latin typeface="Comic Sans MS" panose="030F0702030302020204" pitchFamily="66" charset="0"/>
            </a:endParaRPr>
          </a:p>
        </p:txBody>
      </p:sp>
    </p:spTree>
    <p:extLst>
      <p:ext uri="{BB962C8B-B14F-4D97-AF65-F5344CB8AC3E}">
        <p14:creationId xmlns:p14="http://schemas.microsoft.com/office/powerpoint/2010/main" val="3400885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5A43CF-4EFD-8890-3C59-CDECCC513651}"/>
              </a:ext>
            </a:extLst>
          </p:cNvPr>
          <p:cNvSpPr txBox="1"/>
          <p:nvPr/>
        </p:nvSpPr>
        <p:spPr>
          <a:xfrm>
            <a:off x="95792" y="804428"/>
            <a:ext cx="11713029" cy="4524315"/>
          </a:xfrm>
          <a:prstGeom prst="rect">
            <a:avLst/>
          </a:prstGeom>
          <a:noFill/>
        </p:spPr>
        <p:txBody>
          <a:bodyPr wrap="square">
            <a:spAutoFit/>
          </a:bodyPr>
          <a:lstStyle/>
          <a:p>
            <a:r>
              <a:rPr lang="en-US" sz="3200" b="1" u="sng" dirty="0">
                <a:solidFill>
                  <a:srgbClr val="FF0000"/>
                </a:solidFill>
                <a:latin typeface="Comic Sans MS" panose="030F0702030302020204" pitchFamily="66" charset="0"/>
              </a:rPr>
              <a:t>Understanding the information flow and approach of author:</a:t>
            </a:r>
          </a:p>
          <a:p>
            <a:r>
              <a:rPr lang="en-US" sz="3200" dirty="0"/>
              <a:t> </a:t>
            </a:r>
          </a:p>
          <a:p>
            <a:r>
              <a:rPr lang="en-US" sz="3200" dirty="0">
                <a:latin typeface="Comic Sans MS" panose="030F0702030302020204" pitchFamily="66" charset="0"/>
              </a:rPr>
              <a:t>The second thing that is pivotal to identify is the information flow that has been adopted by the author. What is his exact purpose in the paragraph? Is he explicating something or is he criticizing something? Being able to identify his purpose in the paragraph will obviously help us to establish the order of sentences.</a:t>
            </a:r>
            <a:endParaRPr lang="en-IN" sz="3200" dirty="0">
              <a:latin typeface="Comic Sans MS" panose="030F0702030302020204" pitchFamily="66" charset="0"/>
            </a:endParaRPr>
          </a:p>
        </p:txBody>
      </p:sp>
    </p:spTree>
    <p:extLst>
      <p:ext uri="{BB962C8B-B14F-4D97-AF65-F5344CB8AC3E}">
        <p14:creationId xmlns:p14="http://schemas.microsoft.com/office/powerpoint/2010/main" val="3899214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BD1AF9-0B41-3716-DB97-FD004CA3D32D}"/>
              </a:ext>
            </a:extLst>
          </p:cNvPr>
          <p:cNvPicPr>
            <a:picLocks noChangeAspect="1"/>
          </p:cNvPicPr>
          <p:nvPr/>
        </p:nvPicPr>
        <p:blipFill>
          <a:blip r:embed="rId2"/>
          <a:stretch>
            <a:fillRect/>
          </a:stretch>
        </p:blipFill>
        <p:spPr>
          <a:xfrm>
            <a:off x="0" y="-2221"/>
            <a:ext cx="12191999" cy="6860221"/>
          </a:xfrm>
          <a:prstGeom prst="rect">
            <a:avLst/>
          </a:prstGeom>
        </p:spPr>
      </p:pic>
    </p:spTree>
    <p:extLst>
      <p:ext uri="{BB962C8B-B14F-4D97-AF65-F5344CB8AC3E}">
        <p14:creationId xmlns:p14="http://schemas.microsoft.com/office/powerpoint/2010/main" val="4058272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AE8B1B-707D-60A6-AE52-53675211BD48}"/>
              </a:ext>
            </a:extLst>
          </p:cNvPr>
          <p:cNvSpPr txBox="1"/>
          <p:nvPr/>
        </p:nvSpPr>
        <p:spPr>
          <a:xfrm>
            <a:off x="357050" y="402665"/>
            <a:ext cx="11103429" cy="5632311"/>
          </a:xfrm>
          <a:prstGeom prst="rect">
            <a:avLst/>
          </a:prstGeom>
          <a:noFill/>
        </p:spPr>
        <p:txBody>
          <a:bodyPr wrap="square">
            <a:spAutoFit/>
          </a:bodyPr>
          <a:lstStyle/>
          <a:p>
            <a:pPr marL="342900" indent="-342900">
              <a:buAutoNum type="alphaUcPeriod"/>
            </a:pPr>
            <a:r>
              <a:rPr lang="en-US" sz="2000" b="1" dirty="0">
                <a:latin typeface="Comic Sans MS" panose="030F0702030302020204" pitchFamily="66" charset="0"/>
              </a:rPr>
              <a:t>A famous Japanese rock garden is at </a:t>
            </a:r>
            <a:r>
              <a:rPr lang="en-US" sz="2000" b="1" dirty="0" err="1">
                <a:latin typeface="Comic Sans MS" panose="030F0702030302020204" pitchFamily="66" charset="0"/>
              </a:rPr>
              <a:t>Ryoan</a:t>
            </a:r>
            <a:r>
              <a:rPr lang="en-US" sz="2000" b="1" dirty="0">
                <a:latin typeface="Comic Sans MS" panose="030F0702030302020204" pitchFamily="66" charset="0"/>
              </a:rPr>
              <a:t>-Ji in Northwest Kyoto, Japan.</a:t>
            </a:r>
          </a:p>
          <a:p>
            <a:pPr marL="342900" indent="-342900">
              <a:buAutoNum type="alphaUcPeriod"/>
            </a:pPr>
            <a:endParaRPr lang="en-US" sz="2000" b="1" dirty="0">
              <a:latin typeface="Comic Sans MS" panose="030F0702030302020204" pitchFamily="66" charset="0"/>
            </a:endParaRPr>
          </a:p>
          <a:p>
            <a:pPr marL="342900" indent="-342900">
              <a:buAutoNum type="alphaUcPeriod" startAt="2"/>
            </a:pPr>
            <a:r>
              <a:rPr lang="en-US" sz="2000" b="1" dirty="0">
                <a:latin typeface="Comic Sans MS" panose="030F0702030302020204" pitchFamily="66" charset="0"/>
              </a:rPr>
              <a:t>The rocks of various sizes are arranged on small white pebbles in five groups, each comprising five, two, three, two, &amp; three rocks.</a:t>
            </a:r>
          </a:p>
          <a:p>
            <a:pPr marL="342900" indent="-342900">
              <a:buAutoNum type="alphaUcPeriod" startAt="2"/>
            </a:pPr>
            <a:endParaRPr lang="en-US" sz="2000" b="1" dirty="0">
              <a:latin typeface="Comic Sans MS" panose="030F0702030302020204" pitchFamily="66" charset="0"/>
            </a:endParaRPr>
          </a:p>
          <a:p>
            <a:r>
              <a:rPr lang="en-US" sz="2000" b="1" dirty="0">
                <a:latin typeface="Comic Sans MS" panose="030F0702030302020204" pitchFamily="66" charset="0"/>
              </a:rPr>
              <a:t>C. The garden is 30 meters long from East to West &amp; 10 meters from north to south.</a:t>
            </a:r>
          </a:p>
          <a:p>
            <a:endParaRPr lang="en-US" sz="2000" b="1" dirty="0">
              <a:latin typeface="Comic Sans MS" panose="030F0702030302020204" pitchFamily="66" charset="0"/>
            </a:endParaRPr>
          </a:p>
          <a:p>
            <a:r>
              <a:rPr lang="en-US" sz="2000" b="1" dirty="0">
                <a:latin typeface="Comic Sans MS" panose="030F0702030302020204" pitchFamily="66" charset="0"/>
              </a:rPr>
              <a:t>D. The garden contains 15 rocks arranged on the surface of white pebbles in such a manner that visitors can see only 14 of them at once from whichever angle the garden is viewed.</a:t>
            </a:r>
          </a:p>
          <a:p>
            <a:endParaRPr lang="en-US" sz="2000" b="1" dirty="0">
              <a:latin typeface="Comic Sans MS" panose="030F0702030302020204" pitchFamily="66" charset="0"/>
            </a:endParaRPr>
          </a:p>
          <a:p>
            <a:pPr marL="342900" indent="-342900">
              <a:buAutoNum type="alphaUcPeriod" startAt="5"/>
            </a:pPr>
            <a:r>
              <a:rPr lang="en-US" sz="2000" b="1" dirty="0">
                <a:latin typeface="Comic Sans MS" panose="030F0702030302020204" pitchFamily="66" charset="0"/>
              </a:rPr>
              <a:t>There are no trees, just 15 irregularly shaped rocks of varying sizes, some arranged by gravel/sand that is raked everyday.</a:t>
            </a:r>
          </a:p>
          <a:p>
            <a:endParaRPr lang="en-US" sz="2000" b="1" dirty="0">
              <a:latin typeface="Comic Sans MS" panose="030F0702030302020204" pitchFamily="66" charset="0"/>
            </a:endParaRPr>
          </a:p>
          <a:p>
            <a:pPr algn="ctr"/>
            <a:r>
              <a:rPr lang="en-US" sz="2000" b="1" dirty="0">
                <a:solidFill>
                  <a:srgbClr val="FF0000"/>
                </a:solidFill>
                <a:latin typeface="Comic Sans MS" panose="030F0702030302020204" pitchFamily="66" charset="0"/>
              </a:rPr>
              <a:t>1. ACEBD</a:t>
            </a:r>
          </a:p>
          <a:p>
            <a:pPr algn="ctr"/>
            <a:r>
              <a:rPr lang="en-US" sz="2000" b="1" dirty="0">
                <a:solidFill>
                  <a:srgbClr val="FF0000"/>
                </a:solidFill>
                <a:latin typeface="Comic Sans MS" panose="030F0702030302020204" pitchFamily="66" charset="0"/>
              </a:rPr>
              <a:t>2. CAEDB</a:t>
            </a:r>
          </a:p>
          <a:p>
            <a:pPr algn="ctr"/>
            <a:r>
              <a:rPr lang="en-US" sz="2000" b="1" dirty="0">
                <a:solidFill>
                  <a:srgbClr val="FF0000"/>
                </a:solidFill>
                <a:latin typeface="Comic Sans MS" panose="030F0702030302020204" pitchFamily="66" charset="0"/>
              </a:rPr>
              <a:t>3. DEABC</a:t>
            </a:r>
          </a:p>
          <a:p>
            <a:pPr algn="ctr"/>
            <a:r>
              <a:rPr lang="en-US" sz="2000" b="1" dirty="0">
                <a:solidFill>
                  <a:srgbClr val="FF0000"/>
                </a:solidFill>
                <a:latin typeface="Comic Sans MS" panose="030F0702030302020204" pitchFamily="66" charset="0"/>
              </a:rPr>
              <a:t>4. BADEC</a:t>
            </a:r>
            <a:endParaRPr lang="en-IN" sz="2000"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137413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256505-1838-D969-4555-9A87F4EC5E58}"/>
              </a:ext>
            </a:extLst>
          </p:cNvPr>
          <p:cNvSpPr txBox="1"/>
          <p:nvPr/>
        </p:nvSpPr>
        <p:spPr>
          <a:xfrm>
            <a:off x="269967" y="481880"/>
            <a:ext cx="11242766" cy="5940088"/>
          </a:xfrm>
          <a:prstGeom prst="rect">
            <a:avLst/>
          </a:prstGeom>
          <a:noFill/>
        </p:spPr>
        <p:txBody>
          <a:bodyPr wrap="square">
            <a:spAutoFit/>
          </a:bodyPr>
          <a:lstStyle/>
          <a:p>
            <a:r>
              <a:rPr lang="en-US" sz="2000" b="1" dirty="0">
                <a:latin typeface="Comic Sans MS" panose="030F0702030302020204" pitchFamily="66" charset="0"/>
              </a:rPr>
              <a:t>A. The post-election crisis in Kenya remains unresolved.</a:t>
            </a:r>
          </a:p>
          <a:p>
            <a:endParaRPr lang="en-US" sz="2000" b="1" dirty="0">
              <a:latin typeface="Comic Sans MS" panose="030F0702030302020204" pitchFamily="66" charset="0"/>
            </a:endParaRPr>
          </a:p>
          <a:p>
            <a:r>
              <a:rPr lang="en-US" sz="2000" b="1" dirty="0">
                <a:latin typeface="Comic Sans MS" panose="030F0702030302020204" pitchFamily="66" charset="0"/>
              </a:rPr>
              <a:t>B. The damage being done to the country's economy is severe: tourism, horticulture, and other industries that depend on trade beyond the Kenyan border are reeling.</a:t>
            </a:r>
          </a:p>
          <a:p>
            <a:endParaRPr lang="en-US" sz="2000" b="1" dirty="0">
              <a:latin typeface="Comic Sans MS" panose="030F0702030302020204" pitchFamily="66" charset="0"/>
            </a:endParaRPr>
          </a:p>
          <a:p>
            <a:r>
              <a:rPr lang="en-US" sz="2000" b="1" dirty="0">
                <a:latin typeface="Comic Sans MS" panose="030F0702030302020204" pitchFamily="66" charset="0"/>
              </a:rPr>
              <a:t>C. Many countries responded, providing essential humanitarian assistance and logistical support. For this, I and many other Kenyans are very grateful.</a:t>
            </a:r>
          </a:p>
          <a:p>
            <a:endParaRPr lang="en-US" sz="2000" b="1" dirty="0">
              <a:latin typeface="Comic Sans MS" panose="030F0702030302020204" pitchFamily="66" charset="0"/>
            </a:endParaRPr>
          </a:p>
          <a:p>
            <a:r>
              <a:rPr lang="en-US" sz="2000" b="1" dirty="0">
                <a:latin typeface="Comic Sans MS" panose="030F0702030302020204" pitchFamily="66" charset="0"/>
              </a:rPr>
              <a:t>D. Thousands of livelihoods, along with investments throughout the region, are threatened and collapsing.</a:t>
            </a:r>
          </a:p>
          <a:p>
            <a:endParaRPr lang="en-US" sz="2000" b="1" dirty="0">
              <a:latin typeface="Comic Sans MS" panose="030F0702030302020204" pitchFamily="66" charset="0"/>
            </a:endParaRPr>
          </a:p>
          <a:p>
            <a:r>
              <a:rPr lang="en-US" sz="2000" b="1" dirty="0">
                <a:latin typeface="Comic Sans MS" panose="030F0702030302020204" pitchFamily="66" charset="0"/>
              </a:rPr>
              <a:t>E. As the situation in Kenya escalated with murders, rapes, burning of property, looting, and the displacement of thousands of people throughout the country - the international community was urged to help.</a:t>
            </a:r>
          </a:p>
          <a:p>
            <a:endParaRPr lang="en-US" sz="2000" b="1" dirty="0">
              <a:latin typeface="Comic Sans MS" panose="030F0702030302020204" pitchFamily="66" charset="0"/>
            </a:endParaRPr>
          </a:p>
          <a:p>
            <a:pPr algn="ctr"/>
            <a:r>
              <a:rPr lang="en-US" sz="2000" b="1" dirty="0">
                <a:solidFill>
                  <a:srgbClr val="FF0000"/>
                </a:solidFill>
                <a:latin typeface="Comic Sans MS" panose="030F0702030302020204" pitchFamily="66" charset="0"/>
              </a:rPr>
              <a:t>1. AEDBC</a:t>
            </a:r>
          </a:p>
          <a:p>
            <a:pPr algn="ctr"/>
            <a:r>
              <a:rPr lang="en-US" sz="2000" b="1" dirty="0">
                <a:solidFill>
                  <a:srgbClr val="FF0000"/>
                </a:solidFill>
                <a:latin typeface="Comic Sans MS" panose="030F0702030302020204" pitchFamily="66" charset="0"/>
              </a:rPr>
              <a:t>2. ABCED</a:t>
            </a:r>
          </a:p>
          <a:p>
            <a:pPr algn="ctr"/>
            <a:r>
              <a:rPr lang="en-US" sz="2000" b="1" dirty="0">
                <a:solidFill>
                  <a:srgbClr val="FF0000"/>
                </a:solidFill>
                <a:latin typeface="Comic Sans MS" panose="030F0702030302020204" pitchFamily="66" charset="0"/>
              </a:rPr>
              <a:t>3. ACDEB</a:t>
            </a:r>
          </a:p>
          <a:p>
            <a:pPr algn="ctr"/>
            <a:r>
              <a:rPr lang="en-US" sz="2000" b="1" dirty="0">
                <a:solidFill>
                  <a:srgbClr val="FF0000"/>
                </a:solidFill>
                <a:latin typeface="Comic Sans MS" panose="030F0702030302020204" pitchFamily="66" charset="0"/>
              </a:rPr>
              <a:t>4. ABDEC</a:t>
            </a:r>
            <a:endParaRPr lang="en-IN" sz="2000"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421793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EA162E-2FC9-EEB5-6830-526C3B072FD6}"/>
              </a:ext>
            </a:extLst>
          </p:cNvPr>
          <p:cNvSpPr txBox="1"/>
          <p:nvPr/>
        </p:nvSpPr>
        <p:spPr>
          <a:xfrm>
            <a:off x="426720" y="837255"/>
            <a:ext cx="10807337" cy="5016758"/>
          </a:xfrm>
          <a:prstGeom prst="rect">
            <a:avLst/>
          </a:prstGeom>
          <a:noFill/>
        </p:spPr>
        <p:txBody>
          <a:bodyPr wrap="square">
            <a:spAutoFit/>
          </a:bodyPr>
          <a:lstStyle/>
          <a:p>
            <a:r>
              <a:rPr lang="en-US" sz="2000" b="1" dirty="0">
                <a:latin typeface="Comic Sans MS" panose="030F0702030302020204" pitchFamily="66" charset="0"/>
              </a:rPr>
              <a:t>A. Thus, despite India's huge population, we have not done well in Olympic Games.</a:t>
            </a:r>
          </a:p>
          <a:p>
            <a:endParaRPr lang="en-US" sz="2000" b="1" dirty="0">
              <a:latin typeface="Comic Sans MS" panose="030F0702030302020204" pitchFamily="66" charset="0"/>
            </a:endParaRPr>
          </a:p>
          <a:p>
            <a:r>
              <a:rPr lang="en-US" sz="2000" b="1" dirty="0">
                <a:latin typeface="Comic Sans MS" panose="030F0702030302020204" pitchFamily="66" charset="0"/>
              </a:rPr>
              <a:t>B. During the British period also, cricket remained popular in India.</a:t>
            </a:r>
          </a:p>
          <a:p>
            <a:endParaRPr lang="en-US" sz="2000" b="1" dirty="0">
              <a:latin typeface="Comic Sans MS" panose="030F0702030302020204" pitchFamily="66" charset="0"/>
            </a:endParaRPr>
          </a:p>
          <a:p>
            <a:r>
              <a:rPr lang="en-US" sz="2000" b="1" dirty="0">
                <a:latin typeface="Comic Sans MS" panose="030F0702030302020204" pitchFamily="66" charset="0"/>
              </a:rPr>
              <a:t>C. Cricket has been an extremely popular game in India for quite some time now.</a:t>
            </a:r>
          </a:p>
          <a:p>
            <a:endParaRPr lang="en-US" sz="2000" b="1" dirty="0">
              <a:latin typeface="Comic Sans MS" panose="030F0702030302020204" pitchFamily="66" charset="0"/>
            </a:endParaRPr>
          </a:p>
          <a:p>
            <a:r>
              <a:rPr lang="en-US" sz="2000" b="1" dirty="0">
                <a:latin typeface="Comic Sans MS" panose="030F0702030302020204" pitchFamily="66" charset="0"/>
              </a:rPr>
              <a:t>D. It is time our government and corporate fraternity pay due attention to other games/sports and we redeem our national pride in Olympic Games.</a:t>
            </a:r>
          </a:p>
          <a:p>
            <a:endParaRPr lang="en-US" sz="2000" b="1" dirty="0">
              <a:latin typeface="Comic Sans MS" panose="030F0702030302020204" pitchFamily="66" charset="0"/>
            </a:endParaRPr>
          </a:p>
          <a:p>
            <a:r>
              <a:rPr lang="en-US" sz="2000" b="1" dirty="0">
                <a:latin typeface="Comic Sans MS" panose="030F0702030302020204" pitchFamily="66" charset="0"/>
              </a:rPr>
              <a:t>E. However, due to this reason, other games/sports did not receive the required attention they deserve.</a:t>
            </a:r>
          </a:p>
          <a:p>
            <a:endParaRPr lang="en-US" sz="2000" b="1" dirty="0">
              <a:latin typeface="Comic Sans MS" panose="030F0702030302020204" pitchFamily="66" charset="0"/>
            </a:endParaRPr>
          </a:p>
          <a:p>
            <a:pPr algn="ctr"/>
            <a:r>
              <a:rPr lang="en-US" sz="2000" b="1" dirty="0">
                <a:solidFill>
                  <a:srgbClr val="FF0000"/>
                </a:solidFill>
                <a:latin typeface="Comic Sans MS" panose="030F0702030302020204" pitchFamily="66" charset="0"/>
              </a:rPr>
              <a:t>1. EACDB</a:t>
            </a:r>
          </a:p>
          <a:p>
            <a:pPr algn="ctr"/>
            <a:r>
              <a:rPr lang="en-US" sz="2000" b="1" dirty="0">
                <a:solidFill>
                  <a:srgbClr val="FF0000"/>
                </a:solidFill>
                <a:latin typeface="Comic Sans MS" panose="030F0702030302020204" pitchFamily="66" charset="0"/>
              </a:rPr>
              <a:t>2. BDACE</a:t>
            </a:r>
          </a:p>
          <a:p>
            <a:pPr algn="ctr"/>
            <a:r>
              <a:rPr lang="en-US" sz="2000" b="1" dirty="0">
                <a:solidFill>
                  <a:srgbClr val="FF0000"/>
                </a:solidFill>
                <a:latin typeface="Comic Sans MS" panose="030F0702030302020204" pitchFamily="66" charset="0"/>
              </a:rPr>
              <a:t>3. CBEAD</a:t>
            </a:r>
          </a:p>
          <a:p>
            <a:pPr algn="ctr"/>
            <a:r>
              <a:rPr lang="en-US" sz="2000" b="1" dirty="0">
                <a:solidFill>
                  <a:srgbClr val="FF0000"/>
                </a:solidFill>
                <a:latin typeface="Comic Sans MS" panose="030F0702030302020204" pitchFamily="66" charset="0"/>
              </a:rPr>
              <a:t>4. DCEAB</a:t>
            </a:r>
            <a:endParaRPr lang="en-IN" sz="2000"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824869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7B3022-94CE-6215-F2B8-FC26B6CFF9D5}"/>
              </a:ext>
            </a:extLst>
          </p:cNvPr>
          <p:cNvSpPr txBox="1"/>
          <p:nvPr/>
        </p:nvSpPr>
        <p:spPr>
          <a:xfrm>
            <a:off x="2377440" y="862149"/>
            <a:ext cx="7236823" cy="646331"/>
          </a:xfrm>
          <a:prstGeom prst="rect">
            <a:avLst/>
          </a:prstGeom>
          <a:noFill/>
        </p:spPr>
        <p:txBody>
          <a:bodyPr wrap="square" rtlCol="0">
            <a:spAutoFit/>
          </a:bodyPr>
          <a:lstStyle/>
          <a:p>
            <a:pPr algn="ctr"/>
            <a:r>
              <a:rPr lang="en-US" sz="3600" b="1" u="sng" dirty="0">
                <a:solidFill>
                  <a:srgbClr val="FF0000"/>
                </a:solidFill>
                <a:latin typeface="Comic Sans MS" panose="030F0702030302020204" pitchFamily="66" charset="0"/>
              </a:rPr>
              <a:t>ANSWERS</a:t>
            </a:r>
            <a:endParaRPr lang="en-IN" sz="3600" b="1" u="sng" dirty="0">
              <a:solidFill>
                <a:srgbClr val="FF0000"/>
              </a:solidFill>
              <a:latin typeface="Comic Sans MS" panose="030F0702030302020204" pitchFamily="66" charset="0"/>
            </a:endParaRPr>
          </a:p>
        </p:txBody>
      </p:sp>
      <p:sp>
        <p:nvSpPr>
          <p:cNvPr id="3" name="TextBox 2">
            <a:extLst>
              <a:ext uri="{FF2B5EF4-FFF2-40B4-BE49-F238E27FC236}">
                <a16:creationId xmlns:a16="http://schemas.microsoft.com/office/drawing/2014/main" id="{D78E43F8-408F-1041-6BDC-6285C0A31B10}"/>
              </a:ext>
            </a:extLst>
          </p:cNvPr>
          <p:cNvSpPr txBox="1"/>
          <p:nvPr/>
        </p:nvSpPr>
        <p:spPr>
          <a:xfrm>
            <a:off x="5007430" y="2577737"/>
            <a:ext cx="7550331" cy="2862322"/>
          </a:xfrm>
          <a:prstGeom prst="rect">
            <a:avLst/>
          </a:prstGeom>
          <a:noFill/>
        </p:spPr>
        <p:txBody>
          <a:bodyPr wrap="square" rtlCol="0">
            <a:spAutoFit/>
          </a:bodyPr>
          <a:lstStyle/>
          <a:p>
            <a:pPr marL="342900" indent="-342900">
              <a:buAutoNum type="arabicPeriod"/>
            </a:pPr>
            <a:r>
              <a:rPr lang="en-US" sz="3600" b="1" dirty="0">
                <a:solidFill>
                  <a:srgbClr val="FF0000"/>
                </a:solidFill>
                <a:latin typeface="Comic Sans MS" panose="030F0702030302020204" pitchFamily="66" charset="0"/>
              </a:rPr>
              <a:t>A</a:t>
            </a:r>
          </a:p>
          <a:p>
            <a:pPr marL="342900" indent="-342900">
              <a:buAutoNum type="arabicPeriod"/>
            </a:pPr>
            <a:endParaRPr lang="en-US" sz="3600" b="1" dirty="0">
              <a:solidFill>
                <a:srgbClr val="FF0000"/>
              </a:solidFill>
              <a:latin typeface="Comic Sans MS" panose="030F0702030302020204" pitchFamily="66" charset="0"/>
            </a:endParaRPr>
          </a:p>
          <a:p>
            <a:pPr marL="342900" indent="-342900">
              <a:buAutoNum type="arabicPeriod"/>
            </a:pPr>
            <a:r>
              <a:rPr lang="en-IN" sz="3600" b="1" dirty="0">
                <a:solidFill>
                  <a:srgbClr val="FF0000"/>
                </a:solidFill>
                <a:latin typeface="Comic Sans MS" panose="030F0702030302020204" pitchFamily="66" charset="0"/>
              </a:rPr>
              <a:t>D</a:t>
            </a:r>
          </a:p>
          <a:p>
            <a:pPr marL="342900" indent="-342900">
              <a:buAutoNum type="arabicPeriod"/>
            </a:pPr>
            <a:endParaRPr lang="en-IN" sz="3600" b="1" dirty="0">
              <a:solidFill>
                <a:srgbClr val="FF0000"/>
              </a:solidFill>
              <a:latin typeface="Comic Sans MS" panose="030F0702030302020204" pitchFamily="66" charset="0"/>
            </a:endParaRPr>
          </a:p>
          <a:p>
            <a:pPr marL="342900" indent="-342900">
              <a:buAutoNum type="arabicPeriod"/>
            </a:pPr>
            <a:r>
              <a:rPr lang="en-IN" sz="3600" b="1" dirty="0">
                <a:solidFill>
                  <a:srgbClr val="FF0000"/>
                </a:solidFill>
                <a:latin typeface="Comic Sans MS" panose="030F0702030302020204" pitchFamily="66" charset="0"/>
              </a:rPr>
              <a:t>C</a:t>
            </a:r>
          </a:p>
        </p:txBody>
      </p:sp>
    </p:spTree>
    <p:extLst>
      <p:ext uri="{BB962C8B-B14F-4D97-AF65-F5344CB8AC3E}">
        <p14:creationId xmlns:p14="http://schemas.microsoft.com/office/powerpoint/2010/main" val="2781763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D95C74-E320-D8A8-06CE-D8818FD64620}"/>
              </a:ext>
            </a:extLst>
          </p:cNvPr>
          <p:cNvSpPr txBox="1"/>
          <p:nvPr/>
        </p:nvSpPr>
        <p:spPr>
          <a:xfrm>
            <a:off x="531222" y="726052"/>
            <a:ext cx="11129555" cy="5078313"/>
          </a:xfrm>
          <a:prstGeom prst="rect">
            <a:avLst/>
          </a:prstGeom>
          <a:noFill/>
        </p:spPr>
        <p:txBody>
          <a:bodyPr wrap="square">
            <a:spAutoFit/>
          </a:bodyPr>
          <a:lstStyle/>
          <a:p>
            <a:pPr algn="ctr"/>
            <a:r>
              <a:rPr lang="en-US" sz="3600" b="1" u="sng" dirty="0">
                <a:solidFill>
                  <a:srgbClr val="FF0000"/>
                </a:solidFill>
                <a:latin typeface="Comic Sans MS" panose="030F0702030302020204" pitchFamily="66" charset="0"/>
              </a:rPr>
              <a:t>Sample Para-Jumble</a:t>
            </a:r>
          </a:p>
          <a:p>
            <a:endParaRPr lang="en-US" sz="3600" dirty="0">
              <a:latin typeface="Comic Sans MS" panose="030F0702030302020204" pitchFamily="66" charset="0"/>
            </a:endParaRPr>
          </a:p>
          <a:p>
            <a:r>
              <a:rPr lang="en-US" sz="3600" dirty="0">
                <a:latin typeface="Comic Sans MS" panose="030F0702030302020204" pitchFamily="66" charset="0"/>
              </a:rPr>
              <a:t>When put in the correct order, the sentences that are provided in each question can be assembled into a logical paragraph. A letter is assigned to each sentence in this exercise. To create a coherent paragraph, choose, from among the available options, the sequence of phrases that makes the greatest sense to you.</a:t>
            </a:r>
          </a:p>
        </p:txBody>
      </p:sp>
    </p:spTree>
    <p:extLst>
      <p:ext uri="{BB962C8B-B14F-4D97-AF65-F5344CB8AC3E}">
        <p14:creationId xmlns:p14="http://schemas.microsoft.com/office/powerpoint/2010/main" val="2085504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663C97-04D5-3C74-05A0-BA81DE38A8A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3271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E2FF7-359E-B282-EE76-7FAE85E65818}"/>
              </a:ext>
            </a:extLst>
          </p:cNvPr>
          <p:cNvSpPr txBox="1"/>
          <p:nvPr/>
        </p:nvSpPr>
        <p:spPr>
          <a:xfrm>
            <a:off x="-69669" y="156755"/>
            <a:ext cx="9004663" cy="3693319"/>
          </a:xfrm>
          <a:prstGeom prst="rect">
            <a:avLst/>
          </a:prstGeom>
          <a:noFill/>
        </p:spPr>
        <p:txBody>
          <a:bodyPr wrap="square">
            <a:spAutoFit/>
          </a:bodyPr>
          <a:lstStyle/>
          <a:p>
            <a:r>
              <a:rPr lang="en-US" dirty="0">
                <a:latin typeface="Comic Sans MS" panose="030F0702030302020204" pitchFamily="66" charset="0"/>
              </a:rPr>
              <a:t>A. On Monday, the secretary of state is scheduled to hold a day of talks with high-level political, military, and corporate figures to advance a “strategic conversation” aimed at further expanding US trade in India. The goal of these discussions is to further the expansion of US trade in India.</a:t>
            </a:r>
          </a:p>
          <a:p>
            <a:endParaRPr lang="en-US" dirty="0">
              <a:latin typeface="Comic Sans MS" panose="030F0702030302020204" pitchFamily="66" charset="0"/>
            </a:endParaRPr>
          </a:p>
          <a:p>
            <a:r>
              <a:rPr lang="en-US" dirty="0">
                <a:latin typeface="Comic Sans MS" panose="030F0702030302020204" pitchFamily="66" charset="0"/>
              </a:rPr>
              <a:t>B. On Sunday, Secretary of State Hillary Clinton of the United States of America arrived in India for a series of strategic meetings. The purpose of these talks is to strengthen bilateral ties and secure more solid backing for the war in Afghanistan.</a:t>
            </a:r>
          </a:p>
          <a:p>
            <a:endParaRPr lang="en-US" dirty="0">
              <a:latin typeface="Comic Sans MS" panose="030F0702030302020204" pitchFamily="66" charset="0"/>
            </a:endParaRPr>
          </a:p>
          <a:p>
            <a:r>
              <a:rPr lang="en-US" dirty="0">
                <a:latin typeface="Comic Sans MS" panose="030F0702030302020204" pitchFamily="66" charset="0"/>
              </a:rPr>
              <a:t>C. According to a reporter who was travelling with her, Clinton arrived in Delhi by jet before noon, in advance of the discussions that were scheduled to take place in the evening with Prime Minister Manmohan Singh and President Pratibha Patel.</a:t>
            </a:r>
          </a:p>
        </p:txBody>
      </p:sp>
      <p:sp>
        <p:nvSpPr>
          <p:cNvPr id="5" name="TextBox 4">
            <a:extLst>
              <a:ext uri="{FF2B5EF4-FFF2-40B4-BE49-F238E27FC236}">
                <a16:creationId xmlns:a16="http://schemas.microsoft.com/office/drawing/2014/main" id="{655B14B0-BB80-8CD7-CD28-A08637E65F33}"/>
              </a:ext>
            </a:extLst>
          </p:cNvPr>
          <p:cNvSpPr txBox="1"/>
          <p:nvPr/>
        </p:nvSpPr>
        <p:spPr>
          <a:xfrm>
            <a:off x="3396344" y="4252794"/>
            <a:ext cx="6096000" cy="2031325"/>
          </a:xfrm>
          <a:prstGeom prst="rect">
            <a:avLst/>
          </a:prstGeom>
          <a:noFill/>
        </p:spPr>
        <p:txBody>
          <a:bodyPr wrap="square">
            <a:spAutoFit/>
          </a:bodyPr>
          <a:lstStyle/>
          <a:p>
            <a:r>
              <a:rPr lang="en-IN" b="1" dirty="0">
                <a:solidFill>
                  <a:srgbClr val="FF0000"/>
                </a:solidFill>
                <a:latin typeface="Comic Sans MS" panose="030F0702030302020204" pitchFamily="66" charset="0"/>
              </a:rPr>
              <a:t>1.	BAC</a:t>
            </a:r>
          </a:p>
          <a:p>
            <a:endParaRPr lang="en-IN" b="1" dirty="0">
              <a:solidFill>
                <a:srgbClr val="FF0000"/>
              </a:solidFill>
              <a:latin typeface="Comic Sans MS" panose="030F0702030302020204" pitchFamily="66" charset="0"/>
            </a:endParaRPr>
          </a:p>
          <a:p>
            <a:r>
              <a:rPr lang="en-IN" b="1" dirty="0">
                <a:solidFill>
                  <a:srgbClr val="FF0000"/>
                </a:solidFill>
                <a:latin typeface="Comic Sans MS" panose="030F0702030302020204" pitchFamily="66" charset="0"/>
              </a:rPr>
              <a:t>2.	BCA</a:t>
            </a:r>
          </a:p>
          <a:p>
            <a:endParaRPr lang="en-IN" b="1" dirty="0">
              <a:solidFill>
                <a:srgbClr val="FF0000"/>
              </a:solidFill>
              <a:latin typeface="Comic Sans MS" panose="030F0702030302020204" pitchFamily="66" charset="0"/>
            </a:endParaRPr>
          </a:p>
          <a:p>
            <a:r>
              <a:rPr lang="en-IN" b="1" dirty="0">
                <a:solidFill>
                  <a:srgbClr val="FF0000"/>
                </a:solidFill>
                <a:latin typeface="Comic Sans MS" panose="030F0702030302020204" pitchFamily="66" charset="0"/>
              </a:rPr>
              <a:t>3.	CBA</a:t>
            </a:r>
          </a:p>
          <a:p>
            <a:endParaRPr lang="en-IN" b="1" dirty="0">
              <a:solidFill>
                <a:srgbClr val="FF0000"/>
              </a:solidFill>
              <a:latin typeface="Comic Sans MS" panose="030F0702030302020204" pitchFamily="66" charset="0"/>
            </a:endParaRPr>
          </a:p>
          <a:p>
            <a:r>
              <a:rPr lang="en-IN" b="1" dirty="0">
                <a:solidFill>
                  <a:srgbClr val="FF0000"/>
                </a:solidFill>
                <a:latin typeface="Comic Sans MS" panose="030F0702030302020204" pitchFamily="66" charset="0"/>
              </a:rPr>
              <a:t>4.	CAB</a:t>
            </a:r>
          </a:p>
        </p:txBody>
      </p:sp>
      <p:pic>
        <p:nvPicPr>
          <p:cNvPr id="6" name="Picture 5">
            <a:extLst>
              <a:ext uri="{FF2B5EF4-FFF2-40B4-BE49-F238E27FC236}">
                <a16:creationId xmlns:a16="http://schemas.microsoft.com/office/drawing/2014/main" id="{F63A9490-F54D-FB41-11CA-A944B925AF4B}"/>
              </a:ext>
            </a:extLst>
          </p:cNvPr>
          <p:cNvPicPr>
            <a:picLocks noChangeAspect="1"/>
          </p:cNvPicPr>
          <p:nvPr/>
        </p:nvPicPr>
        <p:blipFill>
          <a:blip r:embed="rId2"/>
          <a:stretch>
            <a:fillRect/>
          </a:stretch>
        </p:blipFill>
        <p:spPr>
          <a:xfrm>
            <a:off x="8795657" y="522515"/>
            <a:ext cx="3396343" cy="5761604"/>
          </a:xfrm>
          <a:prstGeom prst="rect">
            <a:avLst/>
          </a:prstGeom>
        </p:spPr>
      </p:pic>
    </p:spTree>
    <p:extLst>
      <p:ext uri="{BB962C8B-B14F-4D97-AF65-F5344CB8AC3E}">
        <p14:creationId xmlns:p14="http://schemas.microsoft.com/office/powerpoint/2010/main" val="382911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0A767-2978-E53B-4125-D108BECDCCCF}"/>
              </a:ext>
            </a:extLst>
          </p:cNvPr>
          <p:cNvSpPr txBox="1"/>
          <p:nvPr/>
        </p:nvSpPr>
        <p:spPr>
          <a:xfrm>
            <a:off x="113210" y="571138"/>
            <a:ext cx="11747863" cy="3693319"/>
          </a:xfrm>
          <a:prstGeom prst="rect">
            <a:avLst/>
          </a:prstGeom>
          <a:noFill/>
        </p:spPr>
        <p:txBody>
          <a:bodyPr wrap="square">
            <a:spAutoFit/>
          </a:bodyPr>
          <a:lstStyle/>
          <a:p>
            <a:r>
              <a:rPr lang="en-US" sz="2400" b="1" dirty="0">
                <a:solidFill>
                  <a:srgbClr val="FF0000"/>
                </a:solidFill>
                <a:latin typeface="Comic Sans MS" panose="030F0702030302020204" pitchFamily="66" charset="0"/>
              </a:rPr>
              <a:t>This is a question with a relatively simple answer, and I hope that all of you were able to recognize that the correct answer is BCA from Option 2.</a:t>
            </a:r>
          </a:p>
          <a:p>
            <a:endParaRPr lang="en-US" dirty="0"/>
          </a:p>
          <a:p>
            <a:endParaRPr lang="en-US" sz="2400" dirty="0"/>
          </a:p>
          <a:p>
            <a:r>
              <a:rPr lang="en-US" sz="2400" b="1" dirty="0">
                <a:latin typeface="Comic Sans MS" panose="030F0702030302020204" pitchFamily="66" charset="0"/>
              </a:rPr>
              <a:t>In this particular instance, the correct answer can be determined by looking at the following crucial points:</a:t>
            </a:r>
          </a:p>
          <a:p>
            <a:endParaRPr lang="en-US" sz="2400" b="1" dirty="0">
              <a:latin typeface="Comic Sans MS" panose="030F0702030302020204" pitchFamily="66" charset="0"/>
            </a:endParaRPr>
          </a:p>
          <a:p>
            <a:r>
              <a:rPr lang="en-US" sz="2400" b="1" dirty="0">
                <a:latin typeface="Comic Sans MS" panose="030F0702030302020204" pitchFamily="66" charset="0"/>
              </a:rPr>
              <a:t>Statement B is the optimal way to begin our discussion since it gives us a clear and concise overview of the topics that will be covered in the remaining paragraphs.</a:t>
            </a:r>
          </a:p>
        </p:txBody>
      </p:sp>
      <p:sp>
        <p:nvSpPr>
          <p:cNvPr id="5" name="TextBox 4">
            <a:extLst>
              <a:ext uri="{FF2B5EF4-FFF2-40B4-BE49-F238E27FC236}">
                <a16:creationId xmlns:a16="http://schemas.microsoft.com/office/drawing/2014/main" id="{22D88A19-9EBA-021F-83D2-176810EACEF6}"/>
              </a:ext>
            </a:extLst>
          </p:cNvPr>
          <p:cNvSpPr txBox="1"/>
          <p:nvPr/>
        </p:nvSpPr>
        <p:spPr>
          <a:xfrm>
            <a:off x="113210" y="4641669"/>
            <a:ext cx="11573693" cy="1569660"/>
          </a:xfrm>
          <a:prstGeom prst="rect">
            <a:avLst/>
          </a:prstGeom>
          <a:noFill/>
        </p:spPr>
        <p:txBody>
          <a:bodyPr wrap="square">
            <a:spAutoFit/>
          </a:bodyPr>
          <a:lstStyle/>
          <a:p>
            <a:r>
              <a:rPr lang="en-US" sz="2400" b="1" dirty="0">
                <a:latin typeface="Comic Sans MS" panose="030F0702030302020204" pitchFamily="66" charset="0"/>
              </a:rPr>
              <a:t>The explanation for the evening comes first in Statement C, followed by the explanation for the next day in Statement A. This progression moves the paragraph forward in the chronological sequence in which the events are scheduled.</a:t>
            </a:r>
            <a:endParaRPr lang="en-IN" sz="2400" b="1" dirty="0">
              <a:latin typeface="Comic Sans MS" panose="030F0702030302020204" pitchFamily="66" charset="0"/>
            </a:endParaRPr>
          </a:p>
        </p:txBody>
      </p:sp>
    </p:spTree>
    <p:extLst>
      <p:ext uri="{BB962C8B-B14F-4D97-AF65-F5344CB8AC3E}">
        <p14:creationId xmlns:p14="http://schemas.microsoft.com/office/powerpoint/2010/main" val="255350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6D8A45-B146-13EE-3F75-F52442B0A10C}"/>
              </a:ext>
            </a:extLst>
          </p:cNvPr>
          <p:cNvSpPr txBox="1"/>
          <p:nvPr/>
        </p:nvSpPr>
        <p:spPr>
          <a:xfrm>
            <a:off x="113211" y="416225"/>
            <a:ext cx="11756572" cy="646331"/>
          </a:xfrm>
          <a:prstGeom prst="rect">
            <a:avLst/>
          </a:prstGeom>
          <a:noFill/>
        </p:spPr>
        <p:txBody>
          <a:bodyPr wrap="square">
            <a:spAutoFit/>
          </a:bodyPr>
          <a:lstStyle/>
          <a:p>
            <a:r>
              <a:rPr lang="en-US" sz="3600" b="1" u="sng" dirty="0">
                <a:solidFill>
                  <a:srgbClr val="FF0000"/>
                </a:solidFill>
                <a:latin typeface="Comic Sans MS" panose="030F0702030302020204" pitchFamily="66" charset="0"/>
              </a:rPr>
              <a:t>Basic Strategies for solving Para-jumble Questions</a:t>
            </a:r>
            <a:endParaRPr lang="en-IN" sz="3600" b="1" u="sng" dirty="0">
              <a:solidFill>
                <a:srgbClr val="FF0000"/>
              </a:solidFill>
              <a:latin typeface="Comic Sans MS" panose="030F0702030302020204" pitchFamily="66" charset="0"/>
            </a:endParaRPr>
          </a:p>
        </p:txBody>
      </p:sp>
      <p:sp>
        <p:nvSpPr>
          <p:cNvPr id="6" name="TextBox 5">
            <a:extLst>
              <a:ext uri="{FF2B5EF4-FFF2-40B4-BE49-F238E27FC236}">
                <a16:creationId xmlns:a16="http://schemas.microsoft.com/office/drawing/2014/main" id="{C7BEA512-B9E5-559D-B07F-C21B164E55A9}"/>
              </a:ext>
            </a:extLst>
          </p:cNvPr>
          <p:cNvSpPr txBox="1"/>
          <p:nvPr/>
        </p:nvSpPr>
        <p:spPr>
          <a:xfrm>
            <a:off x="566058" y="1536174"/>
            <a:ext cx="10189028" cy="3785652"/>
          </a:xfrm>
          <a:prstGeom prst="rect">
            <a:avLst/>
          </a:prstGeom>
          <a:noFill/>
        </p:spPr>
        <p:txBody>
          <a:bodyPr wrap="square">
            <a:spAutoFit/>
          </a:bodyPr>
          <a:lstStyle/>
          <a:p>
            <a:r>
              <a:rPr lang="en-US" sz="4000" b="1" dirty="0"/>
              <a:t>1. Try to locate the introductory sentence</a:t>
            </a:r>
            <a:r>
              <a:rPr lang="en-US" sz="4000" dirty="0"/>
              <a:t>: </a:t>
            </a:r>
          </a:p>
          <a:p>
            <a:endParaRPr lang="en-US" sz="4000" dirty="0"/>
          </a:p>
          <a:p>
            <a:r>
              <a:rPr lang="en-US" sz="4000" dirty="0"/>
              <a:t>While you go through the labelled sentences, try to look for one that makes a fresh beginning. It should not be a sentence that is extending previous ideas.</a:t>
            </a:r>
            <a:endParaRPr lang="en-IN" sz="4000" dirty="0"/>
          </a:p>
        </p:txBody>
      </p:sp>
    </p:spTree>
    <p:extLst>
      <p:ext uri="{BB962C8B-B14F-4D97-AF65-F5344CB8AC3E}">
        <p14:creationId xmlns:p14="http://schemas.microsoft.com/office/powerpoint/2010/main" val="290521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607DC9-F41D-2897-F478-769BA5FEA316}"/>
              </a:ext>
            </a:extLst>
          </p:cNvPr>
          <p:cNvSpPr txBox="1"/>
          <p:nvPr/>
        </p:nvSpPr>
        <p:spPr>
          <a:xfrm>
            <a:off x="539931" y="385579"/>
            <a:ext cx="10850880" cy="5632311"/>
          </a:xfrm>
          <a:prstGeom prst="rect">
            <a:avLst/>
          </a:prstGeom>
          <a:noFill/>
        </p:spPr>
        <p:txBody>
          <a:bodyPr wrap="square">
            <a:spAutoFit/>
          </a:bodyPr>
          <a:lstStyle/>
          <a:p>
            <a:r>
              <a:rPr lang="en-US" sz="4000" b="1" dirty="0">
                <a:latin typeface="Comic Sans MS" panose="030F0702030302020204" pitchFamily="66" charset="0"/>
              </a:rPr>
              <a:t>2. Check for Conclusive Last Sentences: </a:t>
            </a:r>
          </a:p>
          <a:p>
            <a:endParaRPr lang="en-US" sz="4000" dirty="0">
              <a:latin typeface="Comic Sans MS" panose="030F0702030302020204" pitchFamily="66" charset="0"/>
            </a:endParaRPr>
          </a:p>
          <a:p>
            <a:r>
              <a:rPr lang="en-US" sz="4000" dirty="0">
                <a:latin typeface="Comic Sans MS" panose="030F0702030302020204" pitchFamily="66" charset="0"/>
              </a:rPr>
              <a:t>Test setters are smart. They would typically not let you get away so easily. There are multiple options beginning with the introductory sentence. So you will need more than one clue. The last sentence in the paragraph is one that summarizes and has links to previous sentences.</a:t>
            </a:r>
            <a:endParaRPr lang="en-IN" sz="4000" dirty="0">
              <a:latin typeface="Comic Sans MS" panose="030F0702030302020204" pitchFamily="66" charset="0"/>
            </a:endParaRPr>
          </a:p>
        </p:txBody>
      </p:sp>
    </p:spTree>
    <p:extLst>
      <p:ext uri="{BB962C8B-B14F-4D97-AF65-F5344CB8AC3E}">
        <p14:creationId xmlns:p14="http://schemas.microsoft.com/office/powerpoint/2010/main" val="297566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BDEA8B-B2B7-EB34-FD13-BECA2596FF16}"/>
              </a:ext>
            </a:extLst>
          </p:cNvPr>
          <p:cNvSpPr txBox="1"/>
          <p:nvPr/>
        </p:nvSpPr>
        <p:spPr>
          <a:xfrm>
            <a:off x="156755" y="121921"/>
            <a:ext cx="6026331" cy="6740307"/>
          </a:xfrm>
          <a:prstGeom prst="rect">
            <a:avLst/>
          </a:prstGeom>
          <a:noFill/>
        </p:spPr>
        <p:txBody>
          <a:bodyPr wrap="square">
            <a:spAutoFit/>
          </a:bodyPr>
          <a:lstStyle/>
          <a:p>
            <a:r>
              <a:rPr lang="en-US" sz="3600" b="1" dirty="0">
                <a:latin typeface="Comic Sans MS" panose="030F0702030302020204" pitchFamily="66" charset="0"/>
              </a:rPr>
              <a:t>3. Anticipate the order of the sentences: </a:t>
            </a:r>
          </a:p>
          <a:p>
            <a:endParaRPr lang="en-US" sz="3600" dirty="0">
              <a:latin typeface="Comic Sans MS" panose="030F0702030302020204" pitchFamily="66" charset="0"/>
            </a:endParaRPr>
          </a:p>
          <a:p>
            <a:r>
              <a:rPr lang="en-US" sz="3600" dirty="0">
                <a:latin typeface="Comic Sans MS" panose="030F0702030302020204" pitchFamily="66" charset="0"/>
              </a:rPr>
              <a:t>Knowing that going through each choice is cumbersome, you must clearly work towards generating some kind of order in your mind, before you look at the options. This tactic will help save the precious time.</a:t>
            </a:r>
            <a:endParaRPr lang="en-IN" sz="3600" dirty="0">
              <a:latin typeface="Comic Sans MS" panose="030F0702030302020204" pitchFamily="66" charset="0"/>
            </a:endParaRPr>
          </a:p>
        </p:txBody>
      </p:sp>
      <p:pic>
        <p:nvPicPr>
          <p:cNvPr id="4" name="Picture 3">
            <a:extLst>
              <a:ext uri="{FF2B5EF4-FFF2-40B4-BE49-F238E27FC236}">
                <a16:creationId xmlns:a16="http://schemas.microsoft.com/office/drawing/2014/main" id="{08BFF020-A7B1-F811-07D9-55C671C7FE6B}"/>
              </a:ext>
            </a:extLst>
          </p:cNvPr>
          <p:cNvPicPr>
            <a:picLocks noChangeAspect="1"/>
          </p:cNvPicPr>
          <p:nvPr/>
        </p:nvPicPr>
        <p:blipFill>
          <a:blip r:embed="rId2"/>
          <a:stretch>
            <a:fillRect/>
          </a:stretch>
        </p:blipFill>
        <p:spPr>
          <a:xfrm>
            <a:off x="6278880" y="322218"/>
            <a:ext cx="5756365" cy="6413862"/>
          </a:xfrm>
          <a:prstGeom prst="rect">
            <a:avLst/>
          </a:prstGeom>
        </p:spPr>
      </p:pic>
    </p:spTree>
    <p:extLst>
      <p:ext uri="{BB962C8B-B14F-4D97-AF65-F5344CB8AC3E}">
        <p14:creationId xmlns:p14="http://schemas.microsoft.com/office/powerpoint/2010/main" val="85409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EB1EA2-0AD3-0523-68EC-9E715A2D7AFC}"/>
              </a:ext>
            </a:extLst>
          </p:cNvPr>
          <p:cNvSpPr txBox="1"/>
          <p:nvPr/>
        </p:nvSpPr>
        <p:spPr>
          <a:xfrm>
            <a:off x="714102" y="855842"/>
            <a:ext cx="10789921" cy="5016758"/>
          </a:xfrm>
          <a:prstGeom prst="rect">
            <a:avLst/>
          </a:prstGeom>
          <a:noFill/>
        </p:spPr>
        <p:txBody>
          <a:bodyPr wrap="square">
            <a:spAutoFit/>
          </a:bodyPr>
          <a:lstStyle/>
          <a:p>
            <a:r>
              <a:rPr lang="en-US" sz="3200" b="1" dirty="0">
                <a:latin typeface="Comic Sans MS" panose="030F0702030302020204" pitchFamily="66" charset="0"/>
              </a:rPr>
              <a:t>4. See if there are any logical sequences among sentence pairs:</a:t>
            </a:r>
          </a:p>
          <a:p>
            <a:endParaRPr lang="en-US" sz="3200" b="1" dirty="0">
              <a:latin typeface="Comic Sans MS" panose="030F0702030302020204" pitchFamily="66" charset="0"/>
            </a:endParaRPr>
          </a:p>
          <a:p>
            <a:endParaRPr lang="en-US" sz="3200" dirty="0">
              <a:latin typeface="Comic Sans MS" panose="030F0702030302020204" pitchFamily="66" charset="0"/>
            </a:endParaRPr>
          </a:p>
          <a:p>
            <a:r>
              <a:rPr lang="en-US" sz="3200" dirty="0">
                <a:latin typeface="Comic Sans MS" panose="030F0702030302020204" pitchFamily="66" charset="0"/>
              </a:rPr>
              <a:t>Very often a pair of sentences can be chronologically arranged because of clues in one of the sentences. Standard clues include reference to a person or a thing. The first time such a reference is made, a noun form is used. The second reference will be pronoun or a preposition.</a:t>
            </a:r>
            <a:endParaRPr lang="en-IN" sz="3200" dirty="0">
              <a:latin typeface="Comic Sans MS" panose="030F0702030302020204" pitchFamily="66" charset="0"/>
            </a:endParaRPr>
          </a:p>
        </p:txBody>
      </p:sp>
    </p:spTree>
    <p:extLst>
      <p:ext uri="{BB962C8B-B14F-4D97-AF65-F5344CB8AC3E}">
        <p14:creationId xmlns:p14="http://schemas.microsoft.com/office/powerpoint/2010/main" val="2297537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17A5DF-CE4A-3471-E720-727E477CA804}"/>
              </a:ext>
            </a:extLst>
          </p:cNvPr>
          <p:cNvSpPr txBox="1"/>
          <p:nvPr/>
        </p:nvSpPr>
        <p:spPr>
          <a:xfrm>
            <a:off x="461553" y="673799"/>
            <a:ext cx="9892937" cy="584775"/>
          </a:xfrm>
          <a:prstGeom prst="rect">
            <a:avLst/>
          </a:prstGeom>
          <a:noFill/>
        </p:spPr>
        <p:txBody>
          <a:bodyPr wrap="square">
            <a:spAutoFit/>
          </a:bodyPr>
          <a:lstStyle/>
          <a:p>
            <a:r>
              <a:rPr lang="en-US" sz="3200" b="1" dirty="0">
                <a:solidFill>
                  <a:srgbClr val="FF0000"/>
                </a:solidFill>
                <a:latin typeface="Comic Sans MS" panose="030F0702030302020204" pitchFamily="66" charset="0"/>
              </a:rPr>
              <a:t>For example, look at these two sentences:</a:t>
            </a:r>
            <a:endParaRPr lang="en-IN" sz="3200" b="1" dirty="0">
              <a:solidFill>
                <a:srgbClr val="FF0000"/>
              </a:solidFill>
              <a:latin typeface="Comic Sans MS" panose="030F0702030302020204" pitchFamily="66" charset="0"/>
            </a:endParaRPr>
          </a:p>
        </p:txBody>
      </p:sp>
      <p:sp>
        <p:nvSpPr>
          <p:cNvPr id="5" name="TextBox 4">
            <a:extLst>
              <a:ext uri="{FF2B5EF4-FFF2-40B4-BE49-F238E27FC236}">
                <a16:creationId xmlns:a16="http://schemas.microsoft.com/office/drawing/2014/main" id="{5FF26D27-EADE-06BD-2376-334DABC1FA3B}"/>
              </a:ext>
            </a:extLst>
          </p:cNvPr>
          <p:cNvSpPr txBox="1"/>
          <p:nvPr/>
        </p:nvSpPr>
        <p:spPr>
          <a:xfrm>
            <a:off x="217714" y="2429327"/>
            <a:ext cx="8377646" cy="2677656"/>
          </a:xfrm>
          <a:prstGeom prst="rect">
            <a:avLst/>
          </a:prstGeom>
          <a:noFill/>
        </p:spPr>
        <p:txBody>
          <a:bodyPr wrap="square">
            <a:spAutoFit/>
          </a:bodyPr>
          <a:lstStyle/>
          <a:p>
            <a:pPr marL="514350" indent="-514350">
              <a:buAutoNum type="alphaUcPeriod"/>
            </a:pPr>
            <a:r>
              <a:rPr lang="en-US" sz="2800" b="1" dirty="0">
                <a:latin typeface="Comic Sans MS" panose="030F0702030302020204" pitchFamily="66" charset="0"/>
              </a:rPr>
              <a:t>Its origins lie in Konark, where a huge chariot of Lord Jagannath is made every year to be taken out in a procession.</a:t>
            </a:r>
          </a:p>
          <a:p>
            <a:endParaRPr lang="en-US" sz="2800" b="1" dirty="0">
              <a:latin typeface="Comic Sans MS" panose="030F0702030302020204" pitchFamily="66" charset="0"/>
            </a:endParaRPr>
          </a:p>
          <a:p>
            <a:r>
              <a:rPr lang="en-US" sz="2800" b="1" dirty="0">
                <a:latin typeface="Comic Sans MS" panose="030F0702030302020204" pitchFamily="66" charset="0"/>
              </a:rPr>
              <a:t>B. The juggernaut, though it seems very German in origin, is actually quite Asian.</a:t>
            </a:r>
            <a:endParaRPr lang="en-IN" sz="2800" b="1" dirty="0">
              <a:latin typeface="Comic Sans MS" panose="030F0702030302020204" pitchFamily="66" charset="0"/>
            </a:endParaRPr>
          </a:p>
        </p:txBody>
      </p:sp>
      <p:pic>
        <p:nvPicPr>
          <p:cNvPr id="6" name="Picture 5">
            <a:extLst>
              <a:ext uri="{FF2B5EF4-FFF2-40B4-BE49-F238E27FC236}">
                <a16:creationId xmlns:a16="http://schemas.microsoft.com/office/drawing/2014/main" id="{152FA3D1-D3DF-EEAB-1A75-5010B1E983A9}"/>
              </a:ext>
            </a:extLst>
          </p:cNvPr>
          <p:cNvPicPr>
            <a:picLocks noChangeAspect="1"/>
          </p:cNvPicPr>
          <p:nvPr/>
        </p:nvPicPr>
        <p:blipFill>
          <a:blip r:embed="rId2"/>
          <a:stretch>
            <a:fillRect/>
          </a:stretch>
        </p:blipFill>
        <p:spPr>
          <a:xfrm>
            <a:off x="8124528" y="1472342"/>
            <a:ext cx="3849758" cy="4224771"/>
          </a:xfrm>
          <a:prstGeom prst="rect">
            <a:avLst/>
          </a:prstGeom>
        </p:spPr>
      </p:pic>
    </p:spTree>
    <p:extLst>
      <p:ext uri="{BB962C8B-B14F-4D97-AF65-F5344CB8AC3E}">
        <p14:creationId xmlns:p14="http://schemas.microsoft.com/office/powerpoint/2010/main" val="1979858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1424</Words>
  <Application>Microsoft Office PowerPoint</Application>
  <PresentationFormat>Widescreen</PresentationFormat>
  <Paragraphs>104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Abhijeet Bhou</dc:creator>
  <cp:lastModifiedBy>Abhijeet Bhou</cp:lastModifiedBy>
  <cp:revision>1</cp:revision>
  <dcterms:created xsi:type="dcterms:W3CDTF">2024-08-04T23:48:55Z</dcterms:created>
  <dcterms:modified xsi:type="dcterms:W3CDTF">2024-08-05T01:14:14Z</dcterms:modified>
</cp:coreProperties>
</file>