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75" r:id="rId3"/>
    <p:sldId id="274" r:id="rId4"/>
    <p:sldId id="256" r:id="rId5"/>
    <p:sldId id="257" r:id="rId6"/>
    <p:sldId id="273" r:id="rId7"/>
    <p:sldId id="272" r:id="rId8"/>
    <p:sldId id="271" r:id="rId9"/>
    <p:sldId id="270" r:id="rId10"/>
    <p:sldId id="269" r:id="rId11"/>
    <p:sldId id="268" r:id="rId12"/>
    <p:sldId id="267" r:id="rId13"/>
    <p:sldId id="266" r:id="rId14"/>
    <p:sldId id="265" r:id="rId15"/>
    <p:sldId id="264" r:id="rId16"/>
    <p:sldId id="263"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7208-0DB4-5893-C0FE-E64A0705A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FA6292-32CD-B110-8CD3-E4FD1B8B8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245ED4-B354-0E1E-C5BF-6A4EADE94CCE}"/>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6E311350-DC83-7924-D122-0AAD231B2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00F067-FD6C-C8F5-0714-276C39FD8991}"/>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48694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39768-3D6B-7C0A-FE68-8227674D53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1631F8-ED27-A049-0661-FAD64A5CF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75F9EA-1688-4B79-5F6D-8DB52C9814A8}"/>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04709FD4-27C6-1248-7F6A-3EEFAEFC2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579D81-F242-0E1C-2CB7-0F50780969F2}"/>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11739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92BDCC-6C00-C9AD-9CFA-48E82BD1BB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A6A77-FB8A-C784-FB3A-369E5E544A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45883B-F776-BDB5-7493-D163410BEE50}"/>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CE0A1C68-3273-9F8F-FB06-0202E3F966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BCB04-9AEB-84CC-1B49-2B63FD3461DA}"/>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34157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5C08-74C1-FEB8-12C9-A8168E25A3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1E6F9C-1FBF-AFA2-E0A9-BEE1DC5535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0DE42-F43B-3774-889C-B15EBE879FE0}"/>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A472E7E1-0239-778E-B846-2DE60AE3C9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4D904-DE6C-F99B-E7C6-ACACAAD46B96}"/>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37469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B402-A326-E9AD-8FE8-CB762921E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73C49A-C745-0F8F-5280-7CD182B9BE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4CA38F-81C9-28F1-8450-BC41809F860E}"/>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44E583BA-D461-D84D-080D-25E54EE40C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FC7442-56FF-DCAB-3B9B-4612BFCF5DF1}"/>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179398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6A62-64BA-40C9-3FBB-9ACAED2A94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53A6FB-6787-BE08-B5C1-3A98917A7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EE9AA-09FD-D42F-C74B-6BB2DDD41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069BCB-2C51-61BA-C152-801CF347E852}"/>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6" name="Footer Placeholder 5">
            <a:extLst>
              <a:ext uri="{FF2B5EF4-FFF2-40B4-BE49-F238E27FC236}">
                <a16:creationId xmlns:a16="http://schemas.microsoft.com/office/drawing/2014/main" id="{E598F50A-6162-75F1-9751-B3365A2C7F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2FAB93-01B0-0D22-D990-6DED76576709}"/>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196112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4629-6319-4808-8D5C-47979AEEEB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55D32E-8091-3489-8719-CE404A8A37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38B62-1ADB-9E89-4BB6-0DC29503E7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30CF2E-321D-0E02-8CB5-5DF2047C8F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67900A-0CB0-1793-1B5C-C41E0032BA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8D13AB-C466-C979-64F3-84ABB8914A2D}"/>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8" name="Footer Placeholder 7">
            <a:extLst>
              <a:ext uri="{FF2B5EF4-FFF2-40B4-BE49-F238E27FC236}">
                <a16:creationId xmlns:a16="http://schemas.microsoft.com/office/drawing/2014/main" id="{DE627178-6911-86E9-E14D-DB4ADECE9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58AE06F-CB37-B44F-16CF-54E0ED4CC842}"/>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6971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2731C-90B0-497A-A86B-CDEF8F4C16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01D192-08A8-E797-7B3A-99E8729CBE58}"/>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4" name="Footer Placeholder 3">
            <a:extLst>
              <a:ext uri="{FF2B5EF4-FFF2-40B4-BE49-F238E27FC236}">
                <a16:creationId xmlns:a16="http://schemas.microsoft.com/office/drawing/2014/main" id="{FEE9872D-ADFE-4429-8EDD-1751007093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517EBB-7282-4409-AD72-4F824A7F6A7A}"/>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149134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4397A-0E02-EF6F-3F61-15F404C5887B}"/>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3" name="Footer Placeholder 2">
            <a:extLst>
              <a:ext uri="{FF2B5EF4-FFF2-40B4-BE49-F238E27FC236}">
                <a16:creationId xmlns:a16="http://schemas.microsoft.com/office/drawing/2014/main" id="{6EECD049-46AA-02B3-95B4-94CB2055BE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8607F2-FC79-9C18-B9FC-4624D76FA54A}"/>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127739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0BFF-7B16-5677-BEAE-94ED1B5918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A0144E-78B9-AD8A-DBC2-77B289F36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B6ED81-5B74-DE93-FB2B-4D4470462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2BCE8-70B6-F6E3-03D9-0BA8A757FF66}"/>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6" name="Footer Placeholder 5">
            <a:extLst>
              <a:ext uri="{FF2B5EF4-FFF2-40B4-BE49-F238E27FC236}">
                <a16:creationId xmlns:a16="http://schemas.microsoft.com/office/drawing/2014/main" id="{84AC8951-3DB8-158A-2A80-488450B8E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FFE3C0-E901-64C8-5A2B-BE0362091F8B}"/>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09070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49FA1-B71A-3508-0A47-64825351D8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79573D-5DE9-B2E3-5645-27B62EE63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A66EA8-9510-4955-814D-85D3B0350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B9DC8-ECA2-1636-A799-A5AD296C4ACF}"/>
              </a:ext>
            </a:extLst>
          </p:cNvPr>
          <p:cNvSpPr>
            <a:spLocks noGrp="1"/>
          </p:cNvSpPr>
          <p:nvPr>
            <p:ph type="dt" sz="half" idx="10"/>
          </p:nvPr>
        </p:nvSpPr>
        <p:spPr/>
        <p:txBody>
          <a:bodyPr/>
          <a:lstStyle/>
          <a:p>
            <a:fld id="{BE9656DF-5B3A-4A80-BD04-405052E7CE81}" type="datetimeFigureOut">
              <a:rPr lang="en-IN" smtClean="0"/>
              <a:t>05-08-2024</a:t>
            </a:fld>
            <a:endParaRPr lang="en-IN"/>
          </a:p>
        </p:txBody>
      </p:sp>
      <p:sp>
        <p:nvSpPr>
          <p:cNvPr id="6" name="Footer Placeholder 5">
            <a:extLst>
              <a:ext uri="{FF2B5EF4-FFF2-40B4-BE49-F238E27FC236}">
                <a16:creationId xmlns:a16="http://schemas.microsoft.com/office/drawing/2014/main" id="{8F625D58-2097-FB57-5BC4-B7BC98A5E0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3A52B-3CA1-DE9B-F026-91F5CE57A6E1}"/>
              </a:ext>
            </a:extLst>
          </p:cNvPr>
          <p:cNvSpPr>
            <a:spLocks noGrp="1"/>
          </p:cNvSpPr>
          <p:nvPr>
            <p:ph type="sldNum" sz="quarter" idx="12"/>
          </p:nvPr>
        </p:nvSpPr>
        <p:spPr/>
        <p:txBody>
          <a:bodyPr/>
          <a:lstStyle/>
          <a:p>
            <a:fld id="{6DBD761D-FD41-4715-B4D0-931C7689BB93}" type="slidenum">
              <a:rPr lang="en-IN" smtClean="0"/>
              <a:t>‹#›</a:t>
            </a:fld>
            <a:endParaRPr lang="en-IN"/>
          </a:p>
        </p:txBody>
      </p:sp>
    </p:spTree>
    <p:extLst>
      <p:ext uri="{BB962C8B-B14F-4D97-AF65-F5344CB8AC3E}">
        <p14:creationId xmlns:p14="http://schemas.microsoft.com/office/powerpoint/2010/main" val="271084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0ECFE-74D0-E406-6C14-1FD9B6A335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53A83-5A06-A9F5-ACC1-12D32011F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BD8D21-F0C2-DCE8-C63B-0BCB6A727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656DF-5B3A-4A80-BD04-405052E7CE81}" type="datetimeFigureOut">
              <a:rPr lang="en-IN" smtClean="0"/>
              <a:t>05-08-2024</a:t>
            </a:fld>
            <a:endParaRPr lang="en-IN"/>
          </a:p>
        </p:txBody>
      </p:sp>
      <p:sp>
        <p:nvSpPr>
          <p:cNvPr id="5" name="Footer Placeholder 4">
            <a:extLst>
              <a:ext uri="{FF2B5EF4-FFF2-40B4-BE49-F238E27FC236}">
                <a16:creationId xmlns:a16="http://schemas.microsoft.com/office/drawing/2014/main" id="{38D067AF-AAA1-C18E-B9DB-942B1FFE03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9AF680-D02B-7442-B781-2F685E08AE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BD761D-FD41-4715-B4D0-931C7689BB93}" type="slidenum">
              <a:rPr lang="en-IN" smtClean="0"/>
              <a:t>‹#›</a:t>
            </a:fld>
            <a:endParaRPr lang="en-IN"/>
          </a:p>
        </p:txBody>
      </p:sp>
    </p:spTree>
    <p:extLst>
      <p:ext uri="{BB962C8B-B14F-4D97-AF65-F5344CB8AC3E}">
        <p14:creationId xmlns:p14="http://schemas.microsoft.com/office/powerpoint/2010/main" val="386587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D30BFC-2201-AAB4-A8EF-732C8F0631E6}"/>
              </a:ext>
            </a:extLst>
          </p:cNvPr>
          <p:cNvSpPr txBox="1"/>
          <p:nvPr/>
        </p:nvSpPr>
        <p:spPr>
          <a:xfrm>
            <a:off x="230038" y="1584960"/>
            <a:ext cx="8003177" cy="4708981"/>
          </a:xfrm>
          <a:prstGeom prst="rect">
            <a:avLst/>
          </a:prstGeom>
          <a:noFill/>
        </p:spPr>
        <p:txBody>
          <a:bodyPr wrap="square">
            <a:spAutoFit/>
          </a:bodyPr>
          <a:lstStyle/>
          <a:p>
            <a:r>
              <a:rPr lang="en-US" sz="2000" b="1" dirty="0">
                <a:solidFill>
                  <a:srgbClr val="FF0000"/>
                </a:solidFill>
                <a:latin typeface="Comic Sans MS" panose="030F0702030302020204" pitchFamily="66" charset="0"/>
              </a:rPr>
              <a:t>The term “para-jumble” refers to a paragraph in which the sentences of the paragraph are jumbled and are each given a number or letter as a label. We are expected to rearrange the sentences in an appropriate manner such that they link to one another and make a logical paragraph, and in order to accomplish this rearrangement, we must select the appropriate option from the options that have been provided to us. </a:t>
            </a:r>
          </a:p>
          <a:p>
            <a:endParaRPr lang="en-US" sz="2000" b="1" dirty="0">
              <a:solidFill>
                <a:srgbClr val="FF0000"/>
              </a:solidFill>
              <a:latin typeface="Comic Sans MS" panose="030F0702030302020204" pitchFamily="66" charset="0"/>
            </a:endParaRPr>
          </a:p>
          <a:p>
            <a:r>
              <a:rPr lang="en-US" sz="2000" b="1" dirty="0">
                <a:solidFill>
                  <a:srgbClr val="FF0000"/>
                </a:solidFill>
                <a:latin typeface="Comic Sans MS" panose="030F0702030302020204" pitchFamily="66" charset="0"/>
              </a:rPr>
              <a:t>The name of the topic is rather deceptive because the activity that we will be performing here is not rearranging the paragraphs but rather sorting out the sentences that are jumbled within each paragraph. This kind of question appears pretty frequently on a variety of different competitive examinations.</a:t>
            </a:r>
            <a:endParaRPr lang="en-IN" sz="2000" b="1" dirty="0">
              <a:solidFill>
                <a:srgbClr val="FF0000"/>
              </a:solidFill>
              <a:latin typeface="Comic Sans MS" panose="030F0702030302020204" pitchFamily="66" charset="0"/>
            </a:endParaRPr>
          </a:p>
        </p:txBody>
      </p:sp>
      <p:sp>
        <p:nvSpPr>
          <p:cNvPr id="4" name="TextBox 3">
            <a:extLst>
              <a:ext uri="{FF2B5EF4-FFF2-40B4-BE49-F238E27FC236}">
                <a16:creationId xmlns:a16="http://schemas.microsoft.com/office/drawing/2014/main" id="{0AA8AF80-2FB2-9961-634A-5875D45AD903}"/>
              </a:ext>
            </a:extLst>
          </p:cNvPr>
          <p:cNvSpPr txBox="1"/>
          <p:nvPr/>
        </p:nvSpPr>
        <p:spPr>
          <a:xfrm>
            <a:off x="4023360" y="661851"/>
            <a:ext cx="7881257" cy="584775"/>
          </a:xfrm>
          <a:prstGeom prst="rect">
            <a:avLst/>
          </a:prstGeom>
          <a:noFill/>
        </p:spPr>
        <p:txBody>
          <a:bodyPr wrap="square" rtlCol="0">
            <a:spAutoFit/>
          </a:bodyPr>
          <a:lstStyle/>
          <a:p>
            <a:r>
              <a:rPr lang="en-US" sz="3200" b="1" u="sng" dirty="0">
                <a:solidFill>
                  <a:srgbClr val="FF0000"/>
                </a:solidFill>
                <a:latin typeface="Comic Sans MS" panose="030F0702030302020204" pitchFamily="66" charset="0"/>
              </a:rPr>
              <a:t>PARA JUMBLES</a:t>
            </a:r>
            <a:endParaRPr lang="en-IN" sz="3200" b="1" u="sng" dirty="0">
              <a:solidFill>
                <a:srgbClr val="FF0000"/>
              </a:solidFill>
              <a:latin typeface="Comic Sans MS" panose="030F0702030302020204" pitchFamily="66" charset="0"/>
            </a:endParaRPr>
          </a:p>
        </p:txBody>
      </p:sp>
      <p:pic>
        <p:nvPicPr>
          <p:cNvPr id="5" name="Picture 4">
            <a:extLst>
              <a:ext uri="{FF2B5EF4-FFF2-40B4-BE49-F238E27FC236}">
                <a16:creationId xmlns:a16="http://schemas.microsoft.com/office/drawing/2014/main" id="{84A6C3D2-3013-6C8D-5FBE-38B6797BD705}"/>
              </a:ext>
            </a:extLst>
          </p:cNvPr>
          <p:cNvPicPr>
            <a:picLocks noChangeAspect="1"/>
          </p:cNvPicPr>
          <p:nvPr/>
        </p:nvPicPr>
        <p:blipFill>
          <a:blip r:embed="rId2"/>
          <a:stretch>
            <a:fillRect/>
          </a:stretch>
        </p:blipFill>
        <p:spPr>
          <a:xfrm>
            <a:off x="8172255" y="1837508"/>
            <a:ext cx="3958785" cy="3548743"/>
          </a:xfrm>
          <a:prstGeom prst="rect">
            <a:avLst/>
          </a:prstGeom>
        </p:spPr>
      </p:pic>
    </p:spTree>
    <p:extLst>
      <p:ext uri="{BB962C8B-B14F-4D97-AF65-F5344CB8AC3E}">
        <p14:creationId xmlns:p14="http://schemas.microsoft.com/office/powerpoint/2010/main" val="308561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FF874D-EB88-5F1A-2BD1-2328B1DF87E5}"/>
              </a:ext>
            </a:extLst>
          </p:cNvPr>
          <p:cNvSpPr txBox="1"/>
          <p:nvPr/>
        </p:nvSpPr>
        <p:spPr>
          <a:xfrm>
            <a:off x="287384" y="582067"/>
            <a:ext cx="11303725" cy="5693866"/>
          </a:xfrm>
          <a:prstGeom prst="rect">
            <a:avLst/>
          </a:prstGeom>
          <a:noFill/>
        </p:spPr>
        <p:txBody>
          <a:bodyPr wrap="square">
            <a:spAutoFit/>
          </a:bodyPr>
          <a:lstStyle/>
          <a:p>
            <a:r>
              <a:rPr lang="en-US" sz="2800" b="1" u="sng" dirty="0">
                <a:solidFill>
                  <a:srgbClr val="FF0000"/>
                </a:solidFill>
              </a:rPr>
              <a:t>Answer: Option D</a:t>
            </a:r>
          </a:p>
          <a:p>
            <a:endParaRPr lang="en-US" sz="2800" dirty="0"/>
          </a:p>
          <a:p>
            <a:r>
              <a:rPr lang="en-US" sz="2800" b="1" dirty="0">
                <a:latin typeface="Comic Sans MS" panose="030F0702030302020204" pitchFamily="66" charset="0"/>
              </a:rPr>
              <a:t>The paragraph talks about the ICC’s decision to restrict the number of teams and the response that it evoked. The decision is introduced in sentence D.</a:t>
            </a:r>
          </a:p>
          <a:p>
            <a:endParaRPr lang="en-US" sz="2800" b="1" dirty="0">
              <a:latin typeface="Comic Sans MS" panose="030F0702030302020204" pitchFamily="66" charset="0"/>
            </a:endParaRPr>
          </a:p>
          <a:p>
            <a:r>
              <a:rPr lang="en-US" sz="2800" b="1" dirty="0">
                <a:latin typeface="Comic Sans MS" panose="030F0702030302020204" pitchFamily="66" charset="0"/>
              </a:rPr>
              <a:t>On one hand the ICC was criticized because of the inordinate length of the tournament and now it is criticized when it wants to reduce the number of teams. Hence, DEAC forms a logical sequence.</a:t>
            </a:r>
          </a:p>
          <a:p>
            <a:endParaRPr lang="en-US" sz="2800" b="1" dirty="0">
              <a:latin typeface="Comic Sans MS" panose="030F0702030302020204" pitchFamily="66" charset="0"/>
            </a:endParaRPr>
          </a:p>
          <a:p>
            <a:r>
              <a:rPr lang="en-US" sz="2800" b="1" dirty="0">
                <a:latin typeface="Comic Sans MS" panose="030F0702030302020204" pitchFamily="66" charset="0"/>
              </a:rPr>
              <a:t>Sentence C will be followed by B as B shows the other side of the coin.</a:t>
            </a:r>
            <a:endParaRPr lang="en-IN" sz="2800" b="1" dirty="0">
              <a:latin typeface="Comic Sans MS" panose="030F0702030302020204" pitchFamily="66" charset="0"/>
            </a:endParaRPr>
          </a:p>
        </p:txBody>
      </p:sp>
    </p:spTree>
    <p:extLst>
      <p:ext uri="{BB962C8B-B14F-4D97-AF65-F5344CB8AC3E}">
        <p14:creationId xmlns:p14="http://schemas.microsoft.com/office/powerpoint/2010/main" val="220784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D9EF8-447C-11A4-D98D-FFFCA2C6E437}"/>
              </a:ext>
            </a:extLst>
          </p:cNvPr>
          <p:cNvSpPr txBox="1"/>
          <p:nvPr/>
        </p:nvSpPr>
        <p:spPr>
          <a:xfrm>
            <a:off x="296091" y="478971"/>
            <a:ext cx="11573692" cy="4093428"/>
          </a:xfrm>
          <a:prstGeom prst="rect">
            <a:avLst/>
          </a:prstGeom>
          <a:noFill/>
        </p:spPr>
        <p:txBody>
          <a:bodyPr wrap="square">
            <a:spAutoFit/>
          </a:bodyPr>
          <a:lstStyle/>
          <a:p>
            <a:r>
              <a:rPr lang="en-US" sz="2000" b="1" dirty="0">
                <a:latin typeface="Comic Sans MS" panose="030F0702030302020204" pitchFamily="66" charset="0"/>
              </a:rPr>
              <a:t>A. When they gathered together, the Buddha was completely silent &amp; some speculated that perhaps the Buddha was tired or ill.</a:t>
            </a:r>
          </a:p>
          <a:p>
            <a:endParaRPr lang="en-US" sz="2000" b="1" dirty="0">
              <a:latin typeface="Comic Sans MS" panose="030F0702030302020204" pitchFamily="66" charset="0"/>
            </a:endParaRPr>
          </a:p>
          <a:p>
            <a:r>
              <a:rPr lang="en-US" sz="2000" b="1" dirty="0">
                <a:latin typeface="Comic Sans MS" panose="030F0702030302020204" pitchFamily="66" charset="0"/>
              </a:rPr>
              <a:t>B. It is said that Gautam Buddha gathered his disciples one day for a Dharma talk.</a:t>
            </a:r>
          </a:p>
          <a:p>
            <a:endParaRPr lang="en-US" sz="2000" b="1" dirty="0">
              <a:latin typeface="Comic Sans MS" panose="030F0702030302020204" pitchFamily="66" charset="0"/>
            </a:endParaRPr>
          </a:p>
          <a:p>
            <a:r>
              <a:rPr lang="en-US" sz="2000" b="1" dirty="0">
                <a:latin typeface="Comic Sans MS" panose="030F0702030302020204" pitchFamily="66" charset="0"/>
              </a:rPr>
              <a:t>C. One of the Buddha’s disciples, </a:t>
            </a:r>
            <a:r>
              <a:rPr lang="en-US" sz="2000" b="1" dirty="0" err="1">
                <a:latin typeface="Comic Sans MS" panose="030F0702030302020204" pitchFamily="66" charset="0"/>
              </a:rPr>
              <a:t>Mahakasyapa</a:t>
            </a:r>
            <a:r>
              <a:rPr lang="en-US" sz="2000" b="1" dirty="0">
                <a:latin typeface="Comic Sans MS" panose="030F0702030302020204" pitchFamily="66" charset="0"/>
              </a:rPr>
              <a:t>, silently gazed at the flower &amp; broke into a broad smile.</a:t>
            </a:r>
          </a:p>
          <a:p>
            <a:endParaRPr lang="en-US" sz="2000" b="1" dirty="0">
              <a:latin typeface="Comic Sans MS" panose="030F0702030302020204" pitchFamily="66" charset="0"/>
            </a:endParaRPr>
          </a:p>
          <a:p>
            <a:r>
              <a:rPr lang="en-US" sz="2000" b="1" dirty="0">
                <a:latin typeface="Comic Sans MS" panose="030F0702030302020204" pitchFamily="66" charset="0"/>
              </a:rPr>
              <a:t>D. The origin of Zen Buddhism is ascribed to the Flower Sermon, the earliest source which comes from the 14th century.</a:t>
            </a:r>
          </a:p>
          <a:p>
            <a:endParaRPr lang="en-US" sz="2000" b="1" dirty="0">
              <a:latin typeface="Comic Sans MS" panose="030F0702030302020204" pitchFamily="66" charset="0"/>
            </a:endParaRPr>
          </a:p>
          <a:p>
            <a:r>
              <a:rPr lang="en-US" sz="2000" b="1" dirty="0">
                <a:latin typeface="Comic Sans MS" panose="030F0702030302020204" pitchFamily="66" charset="0"/>
              </a:rPr>
              <a:t>E. The Buddha silently held up &amp; twirled a flower and twinkled his eyes, several of his disciples tried to interpret what this meant though none of them was correct.</a:t>
            </a:r>
            <a:endParaRPr lang="en-IN" sz="2000" b="1" dirty="0">
              <a:latin typeface="Comic Sans MS" panose="030F0702030302020204" pitchFamily="66" charset="0"/>
            </a:endParaRPr>
          </a:p>
        </p:txBody>
      </p:sp>
      <p:sp>
        <p:nvSpPr>
          <p:cNvPr id="5" name="TextBox 4">
            <a:extLst>
              <a:ext uri="{FF2B5EF4-FFF2-40B4-BE49-F238E27FC236}">
                <a16:creationId xmlns:a16="http://schemas.microsoft.com/office/drawing/2014/main" id="{25D7074D-A48A-6585-F149-6DBDEF37DE22}"/>
              </a:ext>
            </a:extLst>
          </p:cNvPr>
          <p:cNvSpPr txBox="1"/>
          <p:nvPr/>
        </p:nvSpPr>
        <p:spPr>
          <a:xfrm>
            <a:off x="4990012" y="4964615"/>
            <a:ext cx="7628708" cy="1323439"/>
          </a:xfrm>
          <a:prstGeom prst="rect">
            <a:avLst/>
          </a:prstGeom>
          <a:noFill/>
        </p:spPr>
        <p:txBody>
          <a:bodyPr wrap="square">
            <a:spAutoFit/>
          </a:bodyPr>
          <a:lstStyle/>
          <a:p>
            <a:r>
              <a:rPr lang="en-IN" sz="2000" dirty="0">
                <a:solidFill>
                  <a:srgbClr val="FF0000"/>
                </a:solidFill>
                <a:latin typeface="Comic Sans MS" panose="030F0702030302020204" pitchFamily="66" charset="0"/>
              </a:rPr>
              <a:t>A. EBDAC</a:t>
            </a:r>
          </a:p>
          <a:p>
            <a:r>
              <a:rPr lang="en-IN" sz="2000" dirty="0">
                <a:solidFill>
                  <a:srgbClr val="FF0000"/>
                </a:solidFill>
                <a:latin typeface="Comic Sans MS" panose="030F0702030302020204" pitchFamily="66" charset="0"/>
              </a:rPr>
              <a:t>B. DBAEC</a:t>
            </a:r>
          </a:p>
          <a:p>
            <a:r>
              <a:rPr lang="en-IN" sz="2000" dirty="0">
                <a:solidFill>
                  <a:srgbClr val="FF0000"/>
                </a:solidFill>
                <a:latin typeface="Comic Sans MS" panose="030F0702030302020204" pitchFamily="66" charset="0"/>
              </a:rPr>
              <a:t>C. BCDEA</a:t>
            </a:r>
          </a:p>
          <a:p>
            <a:r>
              <a:rPr lang="en-IN" sz="2000" dirty="0">
                <a:solidFill>
                  <a:srgbClr val="FF0000"/>
                </a:solidFill>
                <a:latin typeface="Comic Sans MS" panose="030F0702030302020204" pitchFamily="66" charset="0"/>
              </a:rPr>
              <a:t>D. CADBE</a:t>
            </a:r>
          </a:p>
        </p:txBody>
      </p:sp>
    </p:spTree>
    <p:extLst>
      <p:ext uri="{BB962C8B-B14F-4D97-AF65-F5344CB8AC3E}">
        <p14:creationId xmlns:p14="http://schemas.microsoft.com/office/powerpoint/2010/main" val="377336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258CD8-B9EA-523F-5102-11A9130871D3}"/>
              </a:ext>
            </a:extLst>
          </p:cNvPr>
          <p:cNvSpPr txBox="1"/>
          <p:nvPr/>
        </p:nvSpPr>
        <p:spPr>
          <a:xfrm>
            <a:off x="296091" y="539932"/>
            <a:ext cx="6740435" cy="6001643"/>
          </a:xfrm>
          <a:prstGeom prst="rect">
            <a:avLst/>
          </a:prstGeom>
          <a:noFill/>
        </p:spPr>
        <p:txBody>
          <a:bodyPr wrap="square">
            <a:spAutoFit/>
          </a:bodyPr>
          <a:lstStyle/>
          <a:p>
            <a:r>
              <a:rPr lang="en-US" sz="2400" b="1" u="sng" dirty="0">
                <a:solidFill>
                  <a:srgbClr val="FF0000"/>
                </a:solidFill>
                <a:latin typeface="Comic Sans MS" panose="030F0702030302020204" pitchFamily="66" charset="0"/>
              </a:rPr>
              <a:t>Answer: Option B</a:t>
            </a:r>
          </a:p>
          <a:p>
            <a:endParaRPr lang="en-US" sz="2400" dirty="0">
              <a:latin typeface="Comic Sans MS" panose="030F0702030302020204" pitchFamily="66" charset="0"/>
            </a:endParaRPr>
          </a:p>
          <a:p>
            <a:r>
              <a:rPr lang="en-US" sz="2400" dirty="0">
                <a:latin typeface="Comic Sans MS" panose="030F0702030302020204" pitchFamily="66" charset="0"/>
              </a:rPr>
              <a:t>D introduces the topic i.e., 'Origin of Zen Buddhism’ ascribes to the flower sermon.</a:t>
            </a:r>
          </a:p>
          <a:p>
            <a:endParaRPr lang="en-US" sz="2400" dirty="0">
              <a:latin typeface="Comic Sans MS" panose="030F0702030302020204" pitchFamily="66" charset="0"/>
            </a:endParaRPr>
          </a:p>
          <a:p>
            <a:r>
              <a:rPr lang="en-US" sz="2400" dirty="0">
                <a:latin typeface="Comic Sans MS" panose="030F0702030302020204" pitchFamily="66" charset="0"/>
              </a:rPr>
              <a:t>B logically tells about the first event in the story.</a:t>
            </a:r>
          </a:p>
          <a:p>
            <a:endParaRPr lang="en-US" sz="2400" dirty="0">
              <a:latin typeface="Comic Sans MS" panose="030F0702030302020204" pitchFamily="66" charset="0"/>
            </a:endParaRPr>
          </a:p>
          <a:p>
            <a:r>
              <a:rPr lang="en-US" sz="2400" dirty="0">
                <a:latin typeface="Comic Sans MS" panose="030F0702030302020204" pitchFamily="66" charset="0"/>
              </a:rPr>
              <a:t>In A, ‘they’ refers to the disciples mentioned in B.</a:t>
            </a:r>
          </a:p>
          <a:p>
            <a:endParaRPr lang="en-US" sz="2400" dirty="0">
              <a:latin typeface="Comic Sans MS" panose="030F0702030302020204" pitchFamily="66" charset="0"/>
            </a:endParaRPr>
          </a:p>
          <a:p>
            <a:r>
              <a:rPr lang="en-US" sz="2400" dirty="0">
                <a:latin typeface="Comic Sans MS" panose="030F0702030302020204" pitchFamily="66" charset="0"/>
              </a:rPr>
              <a:t>After this E as the question was asked by the Gautam Buddha.</a:t>
            </a:r>
          </a:p>
          <a:p>
            <a:endParaRPr lang="en-US" sz="2400" dirty="0">
              <a:latin typeface="Comic Sans MS" panose="030F0702030302020204" pitchFamily="66" charset="0"/>
            </a:endParaRPr>
          </a:p>
          <a:p>
            <a:r>
              <a:rPr lang="en-US" sz="2400" dirty="0">
                <a:latin typeface="Comic Sans MS" panose="030F0702030302020204" pitchFamily="66" charset="0"/>
              </a:rPr>
              <a:t>Finally C will come as one of his disciples was able to figure out the answer.</a:t>
            </a:r>
            <a:endParaRPr lang="en-IN" sz="2400" dirty="0">
              <a:latin typeface="Comic Sans MS" panose="030F0702030302020204" pitchFamily="66" charset="0"/>
            </a:endParaRPr>
          </a:p>
        </p:txBody>
      </p:sp>
      <p:pic>
        <p:nvPicPr>
          <p:cNvPr id="4" name="Picture 3">
            <a:extLst>
              <a:ext uri="{FF2B5EF4-FFF2-40B4-BE49-F238E27FC236}">
                <a16:creationId xmlns:a16="http://schemas.microsoft.com/office/drawing/2014/main" id="{A18BC085-444E-B483-82D6-8838B66D333C}"/>
              </a:ext>
            </a:extLst>
          </p:cNvPr>
          <p:cNvPicPr>
            <a:picLocks noChangeAspect="1"/>
          </p:cNvPicPr>
          <p:nvPr/>
        </p:nvPicPr>
        <p:blipFill>
          <a:blip r:embed="rId2"/>
          <a:stretch>
            <a:fillRect/>
          </a:stretch>
        </p:blipFill>
        <p:spPr>
          <a:xfrm>
            <a:off x="7032987" y="1297577"/>
            <a:ext cx="4862922" cy="5020491"/>
          </a:xfrm>
          <a:prstGeom prst="rect">
            <a:avLst/>
          </a:prstGeom>
        </p:spPr>
      </p:pic>
    </p:spTree>
    <p:extLst>
      <p:ext uri="{BB962C8B-B14F-4D97-AF65-F5344CB8AC3E}">
        <p14:creationId xmlns:p14="http://schemas.microsoft.com/office/powerpoint/2010/main" val="1290345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8A220E-BD4F-5F0A-68FB-0F12046F2FD0}"/>
              </a:ext>
            </a:extLst>
          </p:cNvPr>
          <p:cNvSpPr txBox="1"/>
          <p:nvPr/>
        </p:nvSpPr>
        <p:spPr>
          <a:xfrm>
            <a:off x="522513" y="452846"/>
            <a:ext cx="10615749" cy="6001643"/>
          </a:xfrm>
          <a:prstGeom prst="rect">
            <a:avLst/>
          </a:prstGeom>
          <a:noFill/>
        </p:spPr>
        <p:txBody>
          <a:bodyPr wrap="square">
            <a:spAutoFit/>
          </a:bodyPr>
          <a:lstStyle/>
          <a:p>
            <a:r>
              <a:rPr lang="en-US" sz="2400" b="1" dirty="0">
                <a:latin typeface="Comic Sans MS" panose="030F0702030302020204" pitchFamily="66" charset="0"/>
              </a:rPr>
              <a:t>A. They fled to the higher ground.</a:t>
            </a:r>
          </a:p>
          <a:p>
            <a:endParaRPr lang="en-US" sz="2400" b="1" dirty="0">
              <a:latin typeface="Comic Sans MS" panose="030F0702030302020204" pitchFamily="66" charset="0"/>
            </a:endParaRPr>
          </a:p>
          <a:p>
            <a:r>
              <a:rPr lang="en-US" sz="2400" b="1" dirty="0">
                <a:latin typeface="Comic Sans MS" panose="030F0702030302020204" pitchFamily="66" charset="0"/>
              </a:rPr>
              <a:t>B. Soon the floods retired and the villagers were able to return.</a:t>
            </a:r>
          </a:p>
          <a:p>
            <a:endParaRPr lang="en-US" sz="2400" b="1" dirty="0">
              <a:latin typeface="Comic Sans MS" panose="030F0702030302020204" pitchFamily="66" charset="0"/>
            </a:endParaRPr>
          </a:p>
          <a:p>
            <a:r>
              <a:rPr lang="en-US" sz="2400" b="1" dirty="0">
                <a:latin typeface="Comic Sans MS" panose="030F0702030302020204" pitchFamily="66" charset="0"/>
              </a:rPr>
              <a:t>C. The river overflowed its banks.</a:t>
            </a:r>
          </a:p>
          <a:p>
            <a:endParaRPr lang="en-US" sz="2400" b="1" dirty="0">
              <a:latin typeface="Comic Sans MS" panose="030F0702030302020204" pitchFamily="66" charset="0"/>
            </a:endParaRPr>
          </a:p>
          <a:p>
            <a:r>
              <a:rPr lang="en-US" sz="2400" b="1" dirty="0">
                <a:latin typeface="Comic Sans MS" panose="030F0702030302020204" pitchFamily="66" charset="0"/>
              </a:rPr>
              <a:t>D. The rain fell steadily for several days.</a:t>
            </a:r>
          </a:p>
          <a:p>
            <a:endParaRPr lang="en-US" sz="2400" b="1" dirty="0">
              <a:latin typeface="Comic Sans MS" panose="030F0702030302020204" pitchFamily="66" charset="0"/>
            </a:endParaRPr>
          </a:p>
          <a:p>
            <a:r>
              <a:rPr lang="en-US" sz="2400" b="1" dirty="0">
                <a:latin typeface="Comic Sans MS" panose="030F0702030302020204" pitchFamily="66" charset="0"/>
              </a:rPr>
              <a:t>E. The terrified villagers abandoned their homes.</a:t>
            </a:r>
          </a:p>
          <a:p>
            <a:endParaRPr lang="en-US" sz="2400" b="1" dirty="0">
              <a:latin typeface="Comic Sans MS" panose="030F0702030302020204" pitchFamily="66" charset="0"/>
            </a:endParaRPr>
          </a:p>
          <a:p>
            <a:endParaRPr lang="en-US" sz="2400" b="1" dirty="0">
              <a:latin typeface="Comic Sans MS" panose="030F0702030302020204" pitchFamily="66" charset="0"/>
            </a:endParaRPr>
          </a:p>
          <a:p>
            <a:endParaRPr lang="en-US" sz="2400" b="1" dirty="0">
              <a:latin typeface="Comic Sans MS" panose="030F0702030302020204" pitchFamily="66" charset="0"/>
            </a:endParaRPr>
          </a:p>
          <a:p>
            <a:r>
              <a:rPr lang="en-US" sz="2400" b="1" dirty="0">
                <a:latin typeface="Comic Sans MS" panose="030F0702030302020204" pitchFamily="66" charset="0"/>
              </a:rPr>
              <a:t>                          </a:t>
            </a:r>
            <a:r>
              <a:rPr lang="en-US" sz="2400" b="1" dirty="0">
                <a:solidFill>
                  <a:srgbClr val="FF0000"/>
                </a:solidFill>
                <a:latin typeface="Comic Sans MS" panose="030F0702030302020204" pitchFamily="66" charset="0"/>
              </a:rPr>
              <a:t>A. CEBAD</a:t>
            </a:r>
          </a:p>
          <a:p>
            <a:r>
              <a:rPr lang="en-US" sz="2400" b="1" dirty="0">
                <a:solidFill>
                  <a:srgbClr val="FF0000"/>
                </a:solidFill>
                <a:latin typeface="Comic Sans MS" panose="030F0702030302020204" pitchFamily="66" charset="0"/>
              </a:rPr>
              <a:t>                          B. DEBCA</a:t>
            </a:r>
          </a:p>
          <a:p>
            <a:r>
              <a:rPr lang="en-US" sz="2400" b="1" dirty="0">
                <a:solidFill>
                  <a:srgbClr val="FF0000"/>
                </a:solidFill>
                <a:latin typeface="Comic Sans MS" panose="030F0702030302020204" pitchFamily="66" charset="0"/>
              </a:rPr>
              <a:t>                          C. DCEAB</a:t>
            </a:r>
          </a:p>
          <a:p>
            <a:r>
              <a:rPr lang="en-US" sz="2400" b="1" dirty="0">
                <a:solidFill>
                  <a:srgbClr val="FF0000"/>
                </a:solidFill>
                <a:latin typeface="Comic Sans MS" panose="030F0702030302020204" pitchFamily="66" charset="0"/>
              </a:rPr>
              <a:t>                          D. EDABC</a:t>
            </a:r>
            <a:endParaRPr lang="en-IN" sz="24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963403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657408-9B20-58FD-9069-DA4926545BC0}"/>
              </a:ext>
            </a:extLst>
          </p:cNvPr>
          <p:cNvSpPr txBox="1"/>
          <p:nvPr/>
        </p:nvSpPr>
        <p:spPr>
          <a:xfrm>
            <a:off x="818604" y="444137"/>
            <a:ext cx="10772503" cy="6124754"/>
          </a:xfrm>
          <a:prstGeom prst="rect">
            <a:avLst/>
          </a:prstGeom>
          <a:noFill/>
        </p:spPr>
        <p:txBody>
          <a:bodyPr wrap="square">
            <a:spAutoFit/>
          </a:bodyPr>
          <a:lstStyle/>
          <a:p>
            <a:r>
              <a:rPr lang="en-US" sz="2800" b="1" u="sng" dirty="0">
                <a:solidFill>
                  <a:srgbClr val="FF0000"/>
                </a:solidFill>
                <a:latin typeface="Comic Sans MS" panose="030F0702030302020204" pitchFamily="66" charset="0"/>
              </a:rPr>
              <a:t>Answer: Option C</a:t>
            </a:r>
          </a:p>
          <a:p>
            <a:endParaRPr lang="en-US" sz="2800" b="1" dirty="0">
              <a:latin typeface="Comic Sans MS" panose="030F0702030302020204" pitchFamily="66" charset="0"/>
            </a:endParaRPr>
          </a:p>
          <a:p>
            <a:endParaRPr lang="en-US" sz="2800" b="1" dirty="0">
              <a:latin typeface="Comic Sans MS" panose="030F0702030302020204" pitchFamily="66" charset="0"/>
            </a:endParaRPr>
          </a:p>
          <a:p>
            <a:r>
              <a:rPr lang="en-US" sz="2800" b="1" dirty="0">
                <a:latin typeface="Comic Sans MS" panose="030F0702030302020204" pitchFamily="66" charset="0"/>
              </a:rPr>
              <a:t>D is the best opening sentence as the event mentioned in this s sentence is starting the whole story.</a:t>
            </a:r>
          </a:p>
          <a:p>
            <a:endParaRPr lang="en-US" sz="2800" b="1" dirty="0">
              <a:latin typeface="Comic Sans MS" panose="030F0702030302020204" pitchFamily="66" charset="0"/>
            </a:endParaRPr>
          </a:p>
          <a:p>
            <a:r>
              <a:rPr lang="en-US" sz="2800" b="1" dirty="0">
                <a:latin typeface="Comic Sans MS" panose="030F0702030302020204" pitchFamily="66" charset="0"/>
              </a:rPr>
              <a:t>Because it rained continuously for several days the river overflowed. Thus D-C form a logical pair.</a:t>
            </a:r>
          </a:p>
          <a:p>
            <a:endParaRPr lang="en-US" sz="2800" b="1" dirty="0">
              <a:latin typeface="Comic Sans MS" panose="030F0702030302020204" pitchFamily="66" charset="0"/>
            </a:endParaRPr>
          </a:p>
          <a:p>
            <a:r>
              <a:rPr lang="en-US" sz="2800" b="1" dirty="0">
                <a:latin typeface="Comic Sans MS" panose="030F0702030302020204" pitchFamily="66" charset="0"/>
              </a:rPr>
              <a:t>Overflowing of the river terrified the villagers. ‘THEY’, villagers fled to higher ground.</a:t>
            </a:r>
          </a:p>
          <a:p>
            <a:endParaRPr lang="en-US" sz="2800" b="1" dirty="0">
              <a:latin typeface="Comic Sans MS" panose="030F0702030302020204" pitchFamily="66" charset="0"/>
            </a:endParaRPr>
          </a:p>
          <a:p>
            <a:r>
              <a:rPr lang="en-US" sz="2800" b="1" dirty="0">
                <a:latin typeface="Comic Sans MS" panose="030F0702030302020204" pitchFamily="66" charset="0"/>
              </a:rPr>
              <a:t>The concluding sentence is B as it talks about the situation returning to normal.</a:t>
            </a:r>
            <a:endParaRPr lang="en-IN" sz="2800" b="1" dirty="0">
              <a:latin typeface="Comic Sans MS" panose="030F0702030302020204" pitchFamily="66" charset="0"/>
            </a:endParaRPr>
          </a:p>
        </p:txBody>
      </p:sp>
    </p:spTree>
    <p:extLst>
      <p:ext uri="{BB962C8B-B14F-4D97-AF65-F5344CB8AC3E}">
        <p14:creationId xmlns:p14="http://schemas.microsoft.com/office/powerpoint/2010/main" val="3346186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F125E-D879-7F01-56FC-6DA903570D7D}"/>
              </a:ext>
            </a:extLst>
          </p:cNvPr>
          <p:cNvSpPr txBox="1"/>
          <p:nvPr/>
        </p:nvSpPr>
        <p:spPr>
          <a:xfrm>
            <a:off x="418011" y="740229"/>
            <a:ext cx="11773989" cy="5632311"/>
          </a:xfrm>
          <a:prstGeom prst="rect">
            <a:avLst/>
          </a:prstGeom>
          <a:noFill/>
        </p:spPr>
        <p:txBody>
          <a:bodyPr wrap="square">
            <a:spAutoFit/>
          </a:bodyPr>
          <a:lstStyle/>
          <a:p>
            <a:r>
              <a:rPr lang="en-US" sz="2000" dirty="0">
                <a:latin typeface="Comic Sans MS" panose="030F0702030302020204" pitchFamily="66" charset="0"/>
              </a:rPr>
              <a:t>A. Last March, I was invited to present a paper on the topic of whether the mistakes of the 20th century would be repeated in the 21st century as well.</a:t>
            </a:r>
          </a:p>
          <a:p>
            <a:endParaRPr lang="en-US" sz="2000" dirty="0">
              <a:latin typeface="Comic Sans MS" panose="030F0702030302020204" pitchFamily="66" charset="0"/>
            </a:endParaRPr>
          </a:p>
          <a:p>
            <a:r>
              <a:rPr lang="en-US" sz="2000" dirty="0">
                <a:latin typeface="Comic Sans MS" panose="030F0702030302020204" pitchFamily="66" charset="0"/>
              </a:rPr>
              <a:t>B. The economic crisis hadn't become grave then.</a:t>
            </a:r>
          </a:p>
          <a:p>
            <a:endParaRPr lang="en-US" sz="2000" dirty="0">
              <a:latin typeface="Comic Sans MS" panose="030F0702030302020204" pitchFamily="66" charset="0"/>
            </a:endParaRPr>
          </a:p>
          <a:p>
            <a:r>
              <a:rPr lang="en-US" sz="2000" dirty="0">
                <a:latin typeface="Comic Sans MS" panose="030F0702030302020204" pitchFamily="66" charset="0"/>
              </a:rPr>
              <a:t>C. But today the world is in the midst of the biggest economic crisis since 1929.</a:t>
            </a:r>
          </a:p>
          <a:p>
            <a:endParaRPr lang="en-US" sz="2000" dirty="0">
              <a:latin typeface="Comic Sans MS" panose="030F0702030302020204" pitchFamily="66" charset="0"/>
            </a:endParaRPr>
          </a:p>
          <a:p>
            <a:r>
              <a:rPr lang="en-US" sz="2000" dirty="0">
                <a:latin typeface="Comic Sans MS" panose="030F0702030302020204" pitchFamily="66" charset="0"/>
              </a:rPr>
              <a:t>D. The key difference between then and now is that the old power structures have finally disappeared.</a:t>
            </a:r>
          </a:p>
          <a:p>
            <a:endParaRPr lang="en-US" sz="2000" dirty="0">
              <a:latin typeface="Comic Sans MS" panose="030F0702030302020204" pitchFamily="66" charset="0"/>
            </a:endParaRPr>
          </a:p>
          <a:p>
            <a:r>
              <a:rPr lang="en-US" sz="2000" dirty="0">
                <a:latin typeface="Comic Sans MS" panose="030F0702030302020204" pitchFamily="66" charset="0"/>
              </a:rPr>
              <a:t>E. Now even the US is pleading for financial help from China.</a:t>
            </a:r>
          </a:p>
          <a:p>
            <a:endParaRPr lang="en-US" sz="2000" dirty="0">
              <a:latin typeface="Comic Sans MS" panose="030F0702030302020204" pitchFamily="66" charset="0"/>
            </a:endParaRPr>
          </a:p>
          <a:p>
            <a:endParaRPr lang="en-US" sz="2000" dirty="0">
              <a:latin typeface="Comic Sans MS" panose="030F0702030302020204" pitchFamily="66" charset="0"/>
            </a:endParaRPr>
          </a:p>
          <a:p>
            <a:endParaRPr lang="en-US" sz="2000" dirty="0">
              <a:latin typeface="Comic Sans MS" panose="030F0702030302020204" pitchFamily="66" charset="0"/>
            </a:endParaRPr>
          </a:p>
          <a:p>
            <a:r>
              <a:rPr lang="en-US" sz="2000" b="1" dirty="0">
                <a:solidFill>
                  <a:srgbClr val="FF0000"/>
                </a:solidFill>
                <a:latin typeface="Comic Sans MS" panose="030F0702030302020204" pitchFamily="66" charset="0"/>
              </a:rPr>
              <a:t>                                    A. BCADE</a:t>
            </a:r>
          </a:p>
          <a:p>
            <a:r>
              <a:rPr lang="en-US" sz="2000" b="1" dirty="0">
                <a:solidFill>
                  <a:srgbClr val="FF0000"/>
                </a:solidFill>
                <a:latin typeface="Comic Sans MS" panose="030F0702030302020204" pitchFamily="66" charset="0"/>
              </a:rPr>
              <a:t>                                    B. ABCDE</a:t>
            </a:r>
          </a:p>
          <a:p>
            <a:r>
              <a:rPr lang="en-US" sz="2000" b="1" dirty="0">
                <a:solidFill>
                  <a:srgbClr val="FF0000"/>
                </a:solidFill>
                <a:latin typeface="Comic Sans MS" panose="030F0702030302020204" pitchFamily="66" charset="0"/>
              </a:rPr>
              <a:t>                                    C. CDEAB</a:t>
            </a:r>
          </a:p>
          <a:p>
            <a:r>
              <a:rPr lang="en-US" sz="2000" b="1" dirty="0">
                <a:solidFill>
                  <a:srgbClr val="FF0000"/>
                </a:solidFill>
                <a:latin typeface="Comic Sans MS" panose="030F0702030302020204" pitchFamily="66" charset="0"/>
              </a:rPr>
              <a:t>                                    D. DEABC</a:t>
            </a:r>
            <a:endParaRPr lang="en-IN" sz="20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504358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31505-8D8B-76D1-ADFF-D76F5014A9A7}"/>
              </a:ext>
            </a:extLst>
          </p:cNvPr>
          <p:cNvSpPr txBox="1"/>
          <p:nvPr/>
        </p:nvSpPr>
        <p:spPr>
          <a:xfrm>
            <a:off x="269967" y="844731"/>
            <a:ext cx="12174582" cy="4524315"/>
          </a:xfrm>
          <a:prstGeom prst="rect">
            <a:avLst/>
          </a:prstGeom>
          <a:noFill/>
        </p:spPr>
        <p:txBody>
          <a:bodyPr wrap="square">
            <a:spAutoFit/>
          </a:bodyPr>
          <a:lstStyle/>
          <a:p>
            <a:r>
              <a:rPr lang="en-US" sz="3200" b="1" u="sng" dirty="0">
                <a:solidFill>
                  <a:srgbClr val="FF0000"/>
                </a:solidFill>
                <a:latin typeface="Comic Sans MS" panose="030F0702030302020204" pitchFamily="66" charset="0"/>
              </a:rPr>
              <a:t>Answer: Option B</a:t>
            </a:r>
          </a:p>
          <a:p>
            <a:endParaRPr lang="en-US" sz="3200" dirty="0">
              <a:latin typeface="Comic Sans MS" panose="030F0702030302020204" pitchFamily="66" charset="0"/>
            </a:endParaRPr>
          </a:p>
          <a:p>
            <a:r>
              <a:rPr lang="en-US" sz="3200" dirty="0">
                <a:latin typeface="Comic Sans MS" panose="030F0702030302020204" pitchFamily="66" charset="0"/>
              </a:rPr>
              <a:t>BC shows a contrast and forms a pair.</a:t>
            </a:r>
          </a:p>
          <a:p>
            <a:endParaRPr lang="en-US" sz="3200" dirty="0">
              <a:latin typeface="Comic Sans MS" panose="030F0702030302020204" pitchFamily="66" charset="0"/>
            </a:endParaRPr>
          </a:p>
          <a:p>
            <a:r>
              <a:rPr lang="en-US" sz="3200" dirty="0">
                <a:latin typeface="Comic Sans MS" panose="030F0702030302020204" pitchFamily="66" charset="0"/>
              </a:rPr>
              <a:t>CD forms a pair as D elaborates C.</a:t>
            </a:r>
          </a:p>
          <a:p>
            <a:endParaRPr lang="en-US" sz="3200" dirty="0">
              <a:latin typeface="Comic Sans MS" panose="030F0702030302020204" pitchFamily="66" charset="0"/>
            </a:endParaRPr>
          </a:p>
          <a:p>
            <a:r>
              <a:rPr lang="en-US" sz="3200" dirty="0">
                <a:latin typeface="Comic Sans MS" panose="030F0702030302020204" pitchFamily="66" charset="0"/>
              </a:rPr>
              <a:t>A is the opening sentence as it is independent and complete.</a:t>
            </a:r>
          </a:p>
          <a:p>
            <a:endParaRPr lang="en-US" sz="3200" dirty="0">
              <a:latin typeface="Comic Sans MS" panose="030F0702030302020204" pitchFamily="66" charset="0"/>
            </a:endParaRPr>
          </a:p>
          <a:p>
            <a:r>
              <a:rPr lang="en-US" sz="3200" dirty="0">
                <a:latin typeface="Comic Sans MS" panose="030F0702030302020204" pitchFamily="66" charset="0"/>
              </a:rPr>
              <a:t>Try to solve this question according to chronology.</a:t>
            </a:r>
            <a:endParaRPr lang="en-IN" sz="3200" dirty="0">
              <a:latin typeface="Comic Sans MS" panose="030F0702030302020204" pitchFamily="66" charset="0"/>
            </a:endParaRPr>
          </a:p>
        </p:txBody>
      </p:sp>
    </p:spTree>
    <p:extLst>
      <p:ext uri="{BB962C8B-B14F-4D97-AF65-F5344CB8AC3E}">
        <p14:creationId xmlns:p14="http://schemas.microsoft.com/office/powerpoint/2010/main" val="907718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AD7DA9-F80F-8B9F-3DC5-0843CA93D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3638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2AC4A9-770F-C803-4073-D63996030F8F}"/>
              </a:ext>
            </a:extLst>
          </p:cNvPr>
          <p:cNvSpPr txBox="1"/>
          <p:nvPr/>
        </p:nvSpPr>
        <p:spPr>
          <a:xfrm>
            <a:off x="2603863" y="352642"/>
            <a:ext cx="7454537" cy="461665"/>
          </a:xfrm>
          <a:prstGeom prst="rect">
            <a:avLst/>
          </a:prstGeom>
          <a:noFill/>
        </p:spPr>
        <p:txBody>
          <a:bodyPr wrap="square" rtlCol="0">
            <a:spAutoFit/>
          </a:bodyPr>
          <a:lstStyle/>
          <a:p>
            <a:r>
              <a:rPr lang="en-US" sz="2400" b="1" u="sng" dirty="0">
                <a:solidFill>
                  <a:srgbClr val="FF0000"/>
                </a:solidFill>
                <a:latin typeface="Comic Sans MS" panose="030F0702030302020204" pitchFamily="66" charset="0"/>
              </a:rPr>
              <a:t>DIFFERENT TYPES OF PARA JUMBLES</a:t>
            </a:r>
            <a:endParaRPr lang="en-IN" sz="2400" b="1" u="sng" dirty="0">
              <a:solidFill>
                <a:srgbClr val="FF0000"/>
              </a:solidFill>
              <a:latin typeface="Comic Sans MS" panose="030F0702030302020204" pitchFamily="66" charset="0"/>
            </a:endParaRPr>
          </a:p>
        </p:txBody>
      </p:sp>
      <p:sp>
        <p:nvSpPr>
          <p:cNvPr id="4" name="TextBox 3">
            <a:extLst>
              <a:ext uri="{FF2B5EF4-FFF2-40B4-BE49-F238E27FC236}">
                <a16:creationId xmlns:a16="http://schemas.microsoft.com/office/drawing/2014/main" id="{257EF9E0-F583-68A0-6FBF-D9B701475FC5}"/>
              </a:ext>
            </a:extLst>
          </p:cNvPr>
          <p:cNvSpPr txBox="1"/>
          <p:nvPr/>
        </p:nvSpPr>
        <p:spPr>
          <a:xfrm>
            <a:off x="452846" y="966650"/>
            <a:ext cx="10223864" cy="5355312"/>
          </a:xfrm>
          <a:prstGeom prst="rect">
            <a:avLst/>
          </a:prstGeom>
          <a:noFill/>
        </p:spPr>
        <p:txBody>
          <a:bodyPr wrap="square">
            <a:spAutoFit/>
          </a:bodyPr>
          <a:lstStyle/>
          <a:p>
            <a:r>
              <a:rPr lang="en-US" b="1" dirty="0">
                <a:latin typeface="Comic Sans MS" panose="030F0702030302020204" pitchFamily="66" charset="0"/>
              </a:rPr>
              <a:t>In the first type, in the question simply 4 or 5 sentences are given, which need to be rearranged into a paragraph.</a:t>
            </a:r>
          </a:p>
          <a:p>
            <a:endParaRPr lang="en-US" b="1" dirty="0">
              <a:latin typeface="Comic Sans MS" panose="030F0702030302020204" pitchFamily="66" charset="0"/>
            </a:endParaRPr>
          </a:p>
          <a:p>
            <a:r>
              <a:rPr lang="en-US" b="1" dirty="0">
                <a:latin typeface="Comic Sans MS" panose="030F0702030302020204" pitchFamily="66" charset="0"/>
              </a:rPr>
              <a:t>For example:</a:t>
            </a:r>
          </a:p>
          <a:p>
            <a:endParaRPr lang="en-US" b="1" dirty="0">
              <a:latin typeface="Comic Sans MS" panose="030F0702030302020204" pitchFamily="66" charset="0"/>
            </a:endParaRPr>
          </a:p>
          <a:p>
            <a:r>
              <a:rPr lang="en-US" b="1" dirty="0">
                <a:latin typeface="Comic Sans MS" panose="030F0702030302020204" pitchFamily="66" charset="0"/>
              </a:rPr>
              <a:t>A.	Group Banking is the system in which two or more independently incorporated banks are brought under the control of a holding company.</a:t>
            </a:r>
          </a:p>
          <a:p>
            <a:r>
              <a:rPr lang="en-US" b="1" dirty="0">
                <a:latin typeface="Comic Sans MS" panose="030F0702030302020204" pitchFamily="66" charset="0"/>
              </a:rPr>
              <a:t>B.	Under group banking, the individual banks may be unit banks, or banks operating branches or a combination of the two.</a:t>
            </a:r>
          </a:p>
          <a:p>
            <a:r>
              <a:rPr lang="en-US" b="1" dirty="0">
                <a:latin typeface="Comic Sans MS" panose="030F0702030302020204" pitchFamily="66" charset="0"/>
              </a:rPr>
              <a:t>C.	That is, each bank in the group has got a separate entity.</a:t>
            </a:r>
          </a:p>
          <a:p>
            <a:r>
              <a:rPr lang="en-US" b="1" dirty="0">
                <a:latin typeface="Comic Sans MS" panose="030F0702030302020204" pitchFamily="66" charset="0"/>
              </a:rPr>
              <a:t>D.	Participating banks retain their own boards of directors which are responsible to the supervising and regulatory authority and depositors for the proper operation of the bank.</a:t>
            </a:r>
          </a:p>
          <a:p>
            <a:r>
              <a:rPr lang="en-US" b="1" dirty="0">
                <a:latin typeface="Comic Sans MS" panose="030F0702030302020204" pitchFamily="66" charset="0"/>
              </a:rPr>
              <a:t>E.	The holding company may or may not be a banking company.</a:t>
            </a:r>
          </a:p>
          <a:p>
            <a:endParaRPr lang="en-US" b="1" dirty="0">
              <a:latin typeface="Comic Sans MS" panose="030F0702030302020204" pitchFamily="66" charset="0"/>
            </a:endParaRPr>
          </a:p>
          <a:p>
            <a:r>
              <a:rPr lang="en-US" b="1" dirty="0">
                <a:solidFill>
                  <a:srgbClr val="FF0000"/>
                </a:solidFill>
                <a:latin typeface="Comic Sans MS" panose="030F0702030302020204" pitchFamily="66" charset="0"/>
              </a:rPr>
              <a:t>1.	CDBAE</a:t>
            </a:r>
          </a:p>
          <a:p>
            <a:r>
              <a:rPr lang="en-US" b="1" dirty="0">
                <a:solidFill>
                  <a:srgbClr val="FF0000"/>
                </a:solidFill>
                <a:latin typeface="Comic Sans MS" panose="030F0702030302020204" pitchFamily="66" charset="0"/>
              </a:rPr>
              <a:t>2.	EADCB</a:t>
            </a:r>
          </a:p>
          <a:p>
            <a:r>
              <a:rPr lang="en-US" b="1" dirty="0">
                <a:solidFill>
                  <a:srgbClr val="FF0000"/>
                </a:solidFill>
                <a:latin typeface="Comic Sans MS" panose="030F0702030302020204" pitchFamily="66" charset="0"/>
              </a:rPr>
              <a:t>3.	AEBDC</a:t>
            </a:r>
          </a:p>
          <a:p>
            <a:r>
              <a:rPr lang="en-US" b="1" dirty="0">
                <a:solidFill>
                  <a:srgbClr val="FF0000"/>
                </a:solidFill>
                <a:latin typeface="Comic Sans MS" panose="030F0702030302020204" pitchFamily="66" charset="0"/>
              </a:rPr>
              <a:t>4.	ECBDA</a:t>
            </a:r>
          </a:p>
        </p:txBody>
      </p:sp>
    </p:spTree>
    <p:extLst>
      <p:ext uri="{BB962C8B-B14F-4D97-AF65-F5344CB8AC3E}">
        <p14:creationId xmlns:p14="http://schemas.microsoft.com/office/powerpoint/2010/main" val="3544837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10D034-FE28-4F34-78FA-22A4891BE74A}"/>
              </a:ext>
            </a:extLst>
          </p:cNvPr>
          <p:cNvSpPr txBox="1"/>
          <p:nvPr/>
        </p:nvSpPr>
        <p:spPr>
          <a:xfrm>
            <a:off x="4415246" y="546855"/>
            <a:ext cx="5373189" cy="584775"/>
          </a:xfrm>
          <a:prstGeom prst="rect">
            <a:avLst/>
          </a:prstGeom>
          <a:noFill/>
        </p:spPr>
        <p:txBody>
          <a:bodyPr wrap="square" rtlCol="0">
            <a:spAutoFit/>
          </a:bodyPr>
          <a:lstStyle/>
          <a:p>
            <a:r>
              <a:rPr lang="en-US" sz="3200" b="1" u="sng" dirty="0">
                <a:solidFill>
                  <a:srgbClr val="FF0000"/>
                </a:solidFill>
                <a:latin typeface="Comic Sans MS" panose="030F0702030302020204" pitchFamily="66" charset="0"/>
              </a:rPr>
              <a:t>ANSWER</a:t>
            </a:r>
            <a:endParaRPr lang="en-IN" sz="3200" b="1" u="sng" dirty="0">
              <a:solidFill>
                <a:srgbClr val="FF0000"/>
              </a:solidFill>
              <a:latin typeface="Comic Sans MS" panose="030F0702030302020204" pitchFamily="66" charset="0"/>
            </a:endParaRPr>
          </a:p>
        </p:txBody>
      </p:sp>
      <p:sp>
        <p:nvSpPr>
          <p:cNvPr id="3" name="TextBox 2">
            <a:extLst>
              <a:ext uri="{FF2B5EF4-FFF2-40B4-BE49-F238E27FC236}">
                <a16:creationId xmlns:a16="http://schemas.microsoft.com/office/drawing/2014/main" id="{19B80359-3A2C-49F6-AAC3-5F52A085A55A}"/>
              </a:ext>
            </a:extLst>
          </p:cNvPr>
          <p:cNvSpPr txBox="1"/>
          <p:nvPr/>
        </p:nvSpPr>
        <p:spPr>
          <a:xfrm>
            <a:off x="465908" y="1558835"/>
            <a:ext cx="11260183" cy="4093428"/>
          </a:xfrm>
          <a:prstGeom prst="rect">
            <a:avLst/>
          </a:prstGeom>
          <a:noFill/>
        </p:spPr>
        <p:txBody>
          <a:bodyPr wrap="square" rtlCol="0">
            <a:spAutoFit/>
          </a:bodyPr>
          <a:lstStyle/>
          <a:p>
            <a:r>
              <a:rPr lang="en-US" sz="2000" b="1" dirty="0">
                <a:latin typeface="Comic Sans MS" panose="030F0702030302020204" pitchFamily="66" charset="0"/>
              </a:rPr>
              <a:t>A. This sentence introduces the concept of group banking.</a:t>
            </a:r>
          </a:p>
          <a:p>
            <a:endParaRPr lang="en-IN" sz="2000" b="1" dirty="0">
              <a:latin typeface="Comic Sans MS" panose="030F0702030302020204" pitchFamily="66" charset="0"/>
            </a:endParaRPr>
          </a:p>
          <a:p>
            <a:r>
              <a:rPr lang="en-IN" sz="2000" b="1" dirty="0">
                <a:latin typeface="Comic Sans MS" panose="030F0702030302020204" pitchFamily="66" charset="0"/>
              </a:rPr>
              <a:t>E. </a:t>
            </a:r>
            <a:r>
              <a:rPr lang="en-US" sz="2000" b="1" dirty="0">
                <a:latin typeface="Comic Sans MS" panose="030F0702030302020204" pitchFamily="66" charset="0"/>
              </a:rPr>
              <a:t>This sentence provides additional information about the holding company mentioned in sentence A. </a:t>
            </a:r>
          </a:p>
          <a:p>
            <a:endParaRPr lang="en-US" sz="2000" b="1" dirty="0">
              <a:latin typeface="Comic Sans MS" panose="030F0702030302020204" pitchFamily="66" charset="0"/>
            </a:endParaRPr>
          </a:p>
          <a:p>
            <a:r>
              <a:rPr lang="en-US" sz="2000" b="1" dirty="0">
                <a:latin typeface="Comic Sans MS" panose="030F0702030302020204" pitchFamily="66" charset="0"/>
              </a:rPr>
              <a:t>B. This sentence explains the structure of the individual banks within a group banking system.</a:t>
            </a:r>
          </a:p>
          <a:p>
            <a:endParaRPr lang="en-US" sz="2000" b="1" dirty="0">
              <a:latin typeface="Comic Sans MS" panose="030F0702030302020204" pitchFamily="66" charset="0"/>
            </a:endParaRPr>
          </a:p>
          <a:p>
            <a:r>
              <a:rPr lang="en-US" sz="2000" b="1" dirty="0">
                <a:latin typeface="Comic Sans MS" panose="030F0702030302020204" pitchFamily="66" charset="0"/>
              </a:rPr>
              <a:t>D. This sentence explains the governance structure of the individual banks within a group banking system.</a:t>
            </a:r>
          </a:p>
          <a:p>
            <a:endParaRPr lang="en-US" sz="2000" b="1" dirty="0">
              <a:latin typeface="Comic Sans MS" panose="030F0702030302020204" pitchFamily="66" charset="0"/>
            </a:endParaRPr>
          </a:p>
          <a:p>
            <a:r>
              <a:rPr lang="en-US" sz="2000" b="1" dirty="0">
                <a:latin typeface="Comic Sans MS" panose="030F0702030302020204" pitchFamily="66" charset="0"/>
              </a:rPr>
              <a:t>C. This sentence clarifies that even though the banks are under a holding company, they retain their own legal identity.</a:t>
            </a:r>
            <a:endParaRPr lang="en-IN" sz="2000" b="1" dirty="0">
              <a:latin typeface="Comic Sans MS" panose="030F0702030302020204" pitchFamily="66" charset="0"/>
            </a:endParaRPr>
          </a:p>
        </p:txBody>
      </p:sp>
    </p:spTree>
    <p:extLst>
      <p:ext uri="{BB962C8B-B14F-4D97-AF65-F5344CB8AC3E}">
        <p14:creationId xmlns:p14="http://schemas.microsoft.com/office/powerpoint/2010/main" val="327546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66E850-C943-4E0B-797B-DDEC9F8C1ECB}"/>
              </a:ext>
            </a:extLst>
          </p:cNvPr>
          <p:cNvSpPr txBox="1"/>
          <p:nvPr/>
        </p:nvSpPr>
        <p:spPr>
          <a:xfrm>
            <a:off x="653143" y="779644"/>
            <a:ext cx="10676708" cy="4801314"/>
          </a:xfrm>
          <a:prstGeom prst="rect">
            <a:avLst/>
          </a:prstGeom>
          <a:noFill/>
        </p:spPr>
        <p:txBody>
          <a:bodyPr wrap="square">
            <a:spAutoFit/>
          </a:bodyPr>
          <a:lstStyle/>
          <a:p>
            <a:r>
              <a:rPr lang="en-US" b="1" dirty="0">
                <a:latin typeface="Comic Sans MS" panose="030F0702030302020204" pitchFamily="66" charset="0"/>
              </a:rPr>
              <a:t>In the second type, the opening sentence and closing sentence are already fixed.</a:t>
            </a:r>
          </a:p>
          <a:p>
            <a:endParaRPr lang="en-US" b="1" dirty="0">
              <a:latin typeface="Comic Sans MS" panose="030F0702030302020204" pitchFamily="66" charset="0"/>
            </a:endParaRPr>
          </a:p>
          <a:p>
            <a:r>
              <a:rPr lang="en-US" b="1" dirty="0">
                <a:latin typeface="Comic Sans MS" panose="030F0702030302020204" pitchFamily="66" charset="0"/>
              </a:rPr>
              <a:t>For example:</a:t>
            </a:r>
          </a:p>
          <a:p>
            <a:endParaRPr lang="en-US" b="1" dirty="0">
              <a:latin typeface="Comic Sans MS" panose="030F0702030302020204" pitchFamily="66" charset="0"/>
            </a:endParaRPr>
          </a:p>
          <a:p>
            <a:r>
              <a:rPr lang="en-US" b="1" dirty="0">
                <a:latin typeface="Comic Sans MS" panose="030F0702030302020204" pitchFamily="66" charset="0"/>
              </a:rPr>
              <a:t>1.	India is not deemed to be a respectable nation when it comes to sports.</a:t>
            </a:r>
          </a:p>
          <a:p>
            <a:r>
              <a:rPr lang="en-US" b="1" dirty="0">
                <a:latin typeface="Comic Sans MS" panose="030F0702030302020204" pitchFamily="66" charset="0"/>
              </a:rPr>
              <a:t>A.	The prime reason for poor performances is corruption &amp; political interference.</a:t>
            </a:r>
          </a:p>
          <a:p>
            <a:r>
              <a:rPr lang="en-US" b="1" dirty="0">
                <a:latin typeface="Comic Sans MS" panose="030F0702030302020204" pitchFamily="66" charset="0"/>
              </a:rPr>
              <a:t>B.	Even though, huge amount is spent on training and grooming of the players we still have not been able to achieve the desired results.</a:t>
            </a:r>
          </a:p>
          <a:p>
            <a:r>
              <a:rPr lang="en-US" b="1" dirty="0">
                <a:latin typeface="Comic Sans MS" panose="030F0702030302020204" pitchFamily="66" charset="0"/>
              </a:rPr>
              <a:t>C.	Due to this many times a good player is left out.</a:t>
            </a:r>
          </a:p>
          <a:p>
            <a:r>
              <a:rPr lang="en-US" b="1" dirty="0">
                <a:latin typeface="Comic Sans MS" panose="030F0702030302020204" pitchFamily="66" charset="0"/>
              </a:rPr>
              <a:t>D.	As a result of that no good players get entries into some important sports competitions and to prove their worth take escape through doping.</a:t>
            </a:r>
          </a:p>
          <a:p>
            <a:r>
              <a:rPr lang="en-US" b="1" dirty="0">
                <a:latin typeface="Comic Sans MS" panose="030F0702030302020204" pitchFamily="66" charset="0"/>
              </a:rPr>
              <a:t>6. Doping is a way to enhance the performance by the means of drugs and steroids.</a:t>
            </a:r>
          </a:p>
          <a:p>
            <a:endParaRPr lang="en-US" b="1" dirty="0">
              <a:latin typeface="Comic Sans MS" panose="030F0702030302020204" pitchFamily="66" charset="0"/>
            </a:endParaRPr>
          </a:p>
          <a:p>
            <a:pPr marL="342900" indent="-342900">
              <a:buAutoNum type="arabicPeriod"/>
            </a:pPr>
            <a:r>
              <a:rPr lang="en-US" b="1" dirty="0">
                <a:solidFill>
                  <a:srgbClr val="FF0000"/>
                </a:solidFill>
                <a:latin typeface="Comic Sans MS" panose="030F0702030302020204" pitchFamily="66" charset="0"/>
              </a:rPr>
              <a:t>ABCD	</a:t>
            </a:r>
          </a:p>
          <a:p>
            <a:pPr marL="342900" indent="-342900">
              <a:buAutoNum type="arabicPeriod"/>
            </a:pPr>
            <a:r>
              <a:rPr lang="en-US" b="1" dirty="0">
                <a:solidFill>
                  <a:srgbClr val="FF0000"/>
                </a:solidFill>
                <a:latin typeface="Comic Sans MS" panose="030F0702030302020204" pitchFamily="66" charset="0"/>
              </a:rPr>
              <a:t>CBDA	 </a:t>
            </a:r>
          </a:p>
          <a:p>
            <a:pPr marL="342900" indent="-342900">
              <a:buAutoNum type="arabicPeriod"/>
            </a:pPr>
            <a:r>
              <a:rPr lang="en-US" b="1" dirty="0">
                <a:solidFill>
                  <a:srgbClr val="FF0000"/>
                </a:solidFill>
                <a:latin typeface="Comic Sans MS" panose="030F0702030302020204" pitchFamily="66" charset="0"/>
              </a:rPr>
              <a:t>BDCA	 </a:t>
            </a:r>
          </a:p>
          <a:p>
            <a:pPr marL="342900" indent="-342900">
              <a:buAutoNum type="arabicPeriod"/>
            </a:pPr>
            <a:r>
              <a:rPr lang="en-US" b="1" dirty="0">
                <a:solidFill>
                  <a:srgbClr val="FF0000"/>
                </a:solidFill>
                <a:latin typeface="Comic Sans MS" panose="030F0702030302020204" pitchFamily="66" charset="0"/>
              </a:rPr>
              <a:t>BACD</a:t>
            </a:r>
          </a:p>
        </p:txBody>
      </p:sp>
    </p:spTree>
    <p:extLst>
      <p:ext uri="{BB962C8B-B14F-4D97-AF65-F5344CB8AC3E}">
        <p14:creationId xmlns:p14="http://schemas.microsoft.com/office/powerpoint/2010/main" val="288499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EC3F7-EC42-7DD2-744D-339C44325253}"/>
              </a:ext>
            </a:extLst>
          </p:cNvPr>
          <p:cNvSpPr txBox="1"/>
          <p:nvPr/>
        </p:nvSpPr>
        <p:spPr>
          <a:xfrm>
            <a:off x="487681" y="548640"/>
            <a:ext cx="10964090" cy="3693319"/>
          </a:xfrm>
          <a:prstGeom prst="rect">
            <a:avLst/>
          </a:prstGeom>
          <a:noFill/>
        </p:spPr>
        <p:txBody>
          <a:bodyPr wrap="square">
            <a:spAutoFit/>
          </a:bodyPr>
          <a:lstStyle/>
          <a:p>
            <a:r>
              <a:rPr lang="en-US" b="1" dirty="0">
                <a:latin typeface="Comic Sans MS" panose="030F0702030302020204" pitchFamily="66" charset="0"/>
              </a:rPr>
              <a:t>In the third type, questions are asked after the jumbled sentences. This type usually only comes in banking exams.</a:t>
            </a:r>
          </a:p>
          <a:p>
            <a:endParaRPr lang="en-US" b="1" dirty="0">
              <a:latin typeface="Comic Sans MS" panose="030F0702030302020204" pitchFamily="66" charset="0"/>
            </a:endParaRPr>
          </a:p>
          <a:p>
            <a:r>
              <a:rPr lang="en-US" b="1" dirty="0">
                <a:latin typeface="Comic Sans MS" panose="030F0702030302020204" pitchFamily="66" charset="0"/>
              </a:rPr>
              <a:t>For example:</a:t>
            </a:r>
          </a:p>
          <a:p>
            <a:endParaRPr lang="en-US" b="1" dirty="0">
              <a:latin typeface="Comic Sans MS" panose="030F0702030302020204" pitchFamily="66" charset="0"/>
            </a:endParaRPr>
          </a:p>
          <a:p>
            <a:r>
              <a:rPr lang="en-US" b="1" dirty="0">
                <a:latin typeface="Comic Sans MS" panose="030F0702030302020204" pitchFamily="66" charset="0"/>
              </a:rPr>
              <a:t>A.	But this does not mean that death was the Egyptians' only preoccupation.</a:t>
            </a:r>
          </a:p>
          <a:p>
            <a:r>
              <a:rPr lang="en-US" b="1" dirty="0">
                <a:latin typeface="Comic Sans MS" panose="030F0702030302020204" pitchFamily="66" charset="0"/>
              </a:rPr>
              <a:t>B.	Even papyri come mainly from the pyramids.</a:t>
            </a:r>
          </a:p>
          <a:p>
            <a:r>
              <a:rPr lang="en-US" b="1" dirty="0">
                <a:latin typeface="Comic Sans MS" panose="030F0702030302020204" pitchFamily="66" charset="0"/>
              </a:rPr>
              <a:t>C.	Most of our traditional sources of information about the Old Kingdom are monuments of the rich like pyramids and tombs.</a:t>
            </a:r>
          </a:p>
          <a:p>
            <a:r>
              <a:rPr lang="en-US" b="1" dirty="0">
                <a:latin typeface="Comic Sans MS" panose="030F0702030302020204" pitchFamily="66" charset="0"/>
              </a:rPr>
              <a:t>D.	Houses in which ordinary Egyptians lived have not been preserved, and when most people died they were buried in simple graves.</a:t>
            </a:r>
          </a:p>
          <a:p>
            <a:r>
              <a:rPr lang="en-US" b="1" dirty="0">
                <a:latin typeface="Comic Sans MS" panose="030F0702030302020204" pitchFamily="66" charset="0"/>
              </a:rPr>
              <a:t>E.	We know infinitely more about the wealthy people of Egypt than we do about the ordinary people, as most monuments were made for the rich.</a:t>
            </a:r>
          </a:p>
        </p:txBody>
      </p:sp>
      <p:sp>
        <p:nvSpPr>
          <p:cNvPr id="5" name="TextBox 4">
            <a:extLst>
              <a:ext uri="{FF2B5EF4-FFF2-40B4-BE49-F238E27FC236}">
                <a16:creationId xmlns:a16="http://schemas.microsoft.com/office/drawing/2014/main" id="{66CBF832-5C01-7833-8F74-905E2C6AFD2A}"/>
              </a:ext>
            </a:extLst>
          </p:cNvPr>
          <p:cNvSpPr txBox="1"/>
          <p:nvPr/>
        </p:nvSpPr>
        <p:spPr>
          <a:xfrm>
            <a:off x="487681" y="4158225"/>
            <a:ext cx="10842171" cy="1477328"/>
          </a:xfrm>
          <a:prstGeom prst="rect">
            <a:avLst/>
          </a:prstGeom>
          <a:noFill/>
        </p:spPr>
        <p:txBody>
          <a:bodyPr wrap="square">
            <a:spAutoFit/>
          </a:bodyPr>
          <a:lstStyle/>
          <a:p>
            <a:r>
              <a:rPr lang="en-US" b="1" dirty="0">
                <a:latin typeface="Comic Sans MS" panose="030F0702030302020204" pitchFamily="66" charset="0"/>
              </a:rPr>
              <a:t>F.	Customs of any culture can be a reliable source to know about the people of that culture but status of people can bring in differences.</a:t>
            </a:r>
          </a:p>
          <a:p>
            <a:endParaRPr lang="en-US" b="1" dirty="0">
              <a:latin typeface="Comic Sans MS" panose="030F0702030302020204" pitchFamily="66" charset="0"/>
            </a:endParaRPr>
          </a:p>
          <a:p>
            <a:r>
              <a:rPr lang="en-US" b="1" dirty="0">
                <a:solidFill>
                  <a:srgbClr val="FF0000"/>
                </a:solidFill>
                <a:latin typeface="Comic Sans MS" panose="030F0702030302020204" pitchFamily="66" charset="0"/>
              </a:rPr>
              <a:t>Which sentence will be first after the rearrangement?</a:t>
            </a:r>
          </a:p>
          <a:p>
            <a:r>
              <a:rPr lang="en-US" b="1" dirty="0">
                <a:solidFill>
                  <a:srgbClr val="FF0000"/>
                </a:solidFill>
                <a:latin typeface="Comic Sans MS" panose="030F0702030302020204" pitchFamily="66" charset="0"/>
              </a:rPr>
              <a:t>1. E	2. B	3. F	4. C</a:t>
            </a:r>
          </a:p>
        </p:txBody>
      </p:sp>
    </p:spTree>
    <p:extLst>
      <p:ext uri="{BB962C8B-B14F-4D97-AF65-F5344CB8AC3E}">
        <p14:creationId xmlns:p14="http://schemas.microsoft.com/office/powerpoint/2010/main" val="129036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4B4856-59F7-56E2-CA52-CBC6E2486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116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323AF6-260D-8F32-33E1-8E12252A0F5D}"/>
              </a:ext>
            </a:extLst>
          </p:cNvPr>
          <p:cNvSpPr txBox="1"/>
          <p:nvPr/>
        </p:nvSpPr>
        <p:spPr>
          <a:xfrm>
            <a:off x="322217" y="426278"/>
            <a:ext cx="10877005" cy="4708981"/>
          </a:xfrm>
          <a:prstGeom prst="rect">
            <a:avLst/>
          </a:prstGeom>
          <a:noFill/>
        </p:spPr>
        <p:txBody>
          <a:bodyPr wrap="square">
            <a:spAutoFit/>
          </a:bodyPr>
          <a:lstStyle/>
          <a:p>
            <a:r>
              <a:rPr lang="en-US" sz="2000" b="1" dirty="0">
                <a:latin typeface="Comic Sans MS" panose="030F0702030302020204" pitchFamily="66" charset="0"/>
              </a:rPr>
              <a:t>A. These were mainly bulwarks against winter, the hoarded dregs of more plentiful seasons.</a:t>
            </a:r>
          </a:p>
          <a:p>
            <a:endParaRPr lang="en-US" sz="2000" b="1" dirty="0">
              <a:latin typeface="Comic Sans MS" panose="030F0702030302020204" pitchFamily="66" charset="0"/>
            </a:endParaRPr>
          </a:p>
          <a:p>
            <a:r>
              <a:rPr lang="en-US" sz="2000" b="1" dirty="0">
                <a:latin typeface="Comic Sans MS" panose="030F0702030302020204" pitchFamily="66" charset="0"/>
              </a:rPr>
              <a:t>B. The first were the earliest mince pies, which saw cooked, shredded meat, dried fruits, alcohol with its preservative qualities and perhaps a few spices or herbs, all encased in large pies.</a:t>
            </a:r>
          </a:p>
          <a:p>
            <a:endParaRPr lang="en-US" sz="2000" b="1" dirty="0">
              <a:latin typeface="Comic Sans MS" panose="030F0702030302020204" pitchFamily="66" charset="0"/>
            </a:endParaRPr>
          </a:p>
          <a:p>
            <a:r>
              <a:rPr lang="en-US" sz="2000" b="1" dirty="0">
                <a:latin typeface="Comic Sans MS" panose="030F0702030302020204" pitchFamily="66" charset="0"/>
              </a:rPr>
              <a:t>C. Subsequently, people baked this into a kind of pie, adding bread-crumbs for bulk, eggs to bind it, and upping the dried fruits and called it 'plum pudding’.</a:t>
            </a:r>
          </a:p>
          <a:p>
            <a:endParaRPr lang="en-US" sz="2000" b="1" dirty="0">
              <a:latin typeface="Comic Sans MS" panose="030F0702030302020204" pitchFamily="66" charset="0"/>
            </a:endParaRPr>
          </a:p>
          <a:p>
            <a:r>
              <a:rPr lang="en-US" sz="2000" b="1" dirty="0">
                <a:latin typeface="Comic Sans MS" panose="030F0702030302020204" pitchFamily="66" charset="0"/>
              </a:rPr>
              <a:t>D. The pudding seems to have had two principal forerunners.</a:t>
            </a:r>
          </a:p>
          <a:p>
            <a:endParaRPr lang="en-US" sz="2000" b="1" dirty="0">
              <a:latin typeface="Comic Sans MS" panose="030F0702030302020204" pitchFamily="66" charset="0"/>
            </a:endParaRPr>
          </a:p>
          <a:p>
            <a:r>
              <a:rPr lang="en-US" sz="2000" b="1" dirty="0">
                <a:latin typeface="Comic Sans MS" panose="030F0702030302020204" pitchFamily="66" charset="0"/>
              </a:rPr>
              <a:t>E. The second main pudding was a pottage or soup called frumenty, a fast dish involving cracked wheat, currants and almonds which was ladled out at the start of a meal.</a:t>
            </a:r>
            <a:endParaRPr lang="en-IN" sz="2000" b="1" dirty="0">
              <a:latin typeface="Comic Sans MS" panose="030F0702030302020204" pitchFamily="66" charset="0"/>
            </a:endParaRPr>
          </a:p>
        </p:txBody>
      </p:sp>
      <p:sp>
        <p:nvSpPr>
          <p:cNvPr id="5" name="TextBox 4">
            <a:extLst>
              <a:ext uri="{FF2B5EF4-FFF2-40B4-BE49-F238E27FC236}">
                <a16:creationId xmlns:a16="http://schemas.microsoft.com/office/drawing/2014/main" id="{5C54FD78-C037-767A-D9DF-43C9EBCA608B}"/>
              </a:ext>
            </a:extLst>
          </p:cNvPr>
          <p:cNvSpPr txBox="1"/>
          <p:nvPr/>
        </p:nvSpPr>
        <p:spPr>
          <a:xfrm>
            <a:off x="4415246" y="5234578"/>
            <a:ext cx="6609805" cy="1323439"/>
          </a:xfrm>
          <a:prstGeom prst="rect">
            <a:avLst/>
          </a:prstGeom>
          <a:noFill/>
        </p:spPr>
        <p:txBody>
          <a:bodyPr wrap="square">
            <a:spAutoFit/>
          </a:bodyPr>
          <a:lstStyle/>
          <a:p>
            <a:r>
              <a:rPr lang="en-IN" sz="2000" b="1" dirty="0">
                <a:solidFill>
                  <a:srgbClr val="FF0000"/>
                </a:solidFill>
                <a:latin typeface="Comic Sans MS" panose="030F0702030302020204" pitchFamily="66" charset="0"/>
              </a:rPr>
              <a:t>A. ECDAB</a:t>
            </a:r>
          </a:p>
          <a:p>
            <a:r>
              <a:rPr lang="en-IN" sz="2000" b="1" dirty="0">
                <a:solidFill>
                  <a:srgbClr val="FF0000"/>
                </a:solidFill>
                <a:latin typeface="Comic Sans MS" panose="030F0702030302020204" pitchFamily="66" charset="0"/>
              </a:rPr>
              <a:t>B. BAECD</a:t>
            </a:r>
          </a:p>
          <a:p>
            <a:r>
              <a:rPr lang="en-IN" sz="2000" b="1" dirty="0">
                <a:solidFill>
                  <a:srgbClr val="FF0000"/>
                </a:solidFill>
                <a:latin typeface="Comic Sans MS" panose="030F0702030302020204" pitchFamily="66" charset="0"/>
              </a:rPr>
              <a:t>C. DACEB</a:t>
            </a:r>
          </a:p>
          <a:p>
            <a:r>
              <a:rPr lang="en-IN" sz="2000" b="1" dirty="0">
                <a:solidFill>
                  <a:srgbClr val="FF0000"/>
                </a:solidFill>
                <a:latin typeface="Comic Sans MS" panose="030F0702030302020204" pitchFamily="66" charset="0"/>
              </a:rPr>
              <a:t>D. DBAEC</a:t>
            </a:r>
          </a:p>
        </p:txBody>
      </p:sp>
    </p:spTree>
    <p:extLst>
      <p:ext uri="{BB962C8B-B14F-4D97-AF65-F5344CB8AC3E}">
        <p14:creationId xmlns:p14="http://schemas.microsoft.com/office/powerpoint/2010/main" val="21477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100F1-7B5D-262D-DABC-742844394441}"/>
              </a:ext>
            </a:extLst>
          </p:cNvPr>
          <p:cNvSpPr txBox="1"/>
          <p:nvPr/>
        </p:nvSpPr>
        <p:spPr>
          <a:xfrm>
            <a:off x="304801" y="888274"/>
            <a:ext cx="10737668" cy="5016758"/>
          </a:xfrm>
          <a:prstGeom prst="rect">
            <a:avLst/>
          </a:prstGeom>
          <a:noFill/>
        </p:spPr>
        <p:txBody>
          <a:bodyPr wrap="square">
            <a:spAutoFit/>
          </a:bodyPr>
          <a:lstStyle/>
          <a:p>
            <a:r>
              <a:rPr lang="en-US" sz="2000" b="1" u="sng" dirty="0">
                <a:latin typeface="Comic Sans MS" panose="030F0702030302020204" pitchFamily="66" charset="0"/>
              </a:rPr>
              <a:t>Answer: Option D</a:t>
            </a:r>
          </a:p>
          <a:p>
            <a:endParaRPr lang="en-US" sz="2000" dirty="0"/>
          </a:p>
          <a:p>
            <a:endParaRPr lang="en-US" sz="2000" dirty="0"/>
          </a:p>
          <a:p>
            <a:pPr marL="285750" indent="-285750">
              <a:buFont typeface="Arial" panose="020B0604020202020204" pitchFamily="34" charset="0"/>
              <a:buChar char="•"/>
            </a:pPr>
            <a:r>
              <a:rPr lang="en-US" sz="2000" dirty="0">
                <a:latin typeface="Comic Sans MS" panose="030F0702030302020204" pitchFamily="66" charset="0"/>
              </a:rPr>
              <a:t>The passage talks about puddings which is introduced in sentence D. Sentence D talks about two types of puddings.</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Sentence B talks about the first type of pudding .It is dependent on sentence D. The keyword is ' FIRST’</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In A 'these' is referring to the ingredients like shredded meat, fruits and alcohol </a:t>
            </a:r>
            <a:r>
              <a:rPr lang="en-US" sz="2000" dirty="0" err="1">
                <a:latin typeface="Comic Sans MS" panose="030F0702030302020204" pitchFamily="66" charset="0"/>
              </a:rPr>
              <a:t>etc</a:t>
            </a:r>
            <a:r>
              <a:rPr lang="en-US" sz="2000" dirty="0">
                <a:latin typeface="Comic Sans MS" panose="030F0702030302020204" pitchFamily="66" charset="0"/>
              </a:rPr>
              <a:t> and also preservatives which save the food from getting spoiled ( bulwarks mean defense ). </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E follows A because it is referring to the second main pudding. Keyword is SECOND. </a:t>
            </a:r>
          </a:p>
          <a:p>
            <a:pPr marL="285750" indent="-285750">
              <a:buFont typeface="Arial" panose="020B0604020202020204" pitchFamily="34" charset="0"/>
              <a:buChar char="•"/>
            </a:pPr>
            <a:endParaRPr lang="en-US" sz="2000" dirty="0">
              <a:latin typeface="Comic Sans MS" panose="030F0702030302020204" pitchFamily="66" charset="0"/>
            </a:endParaRPr>
          </a:p>
          <a:p>
            <a:pPr marL="285750" indent="-285750">
              <a:buFont typeface="Arial" panose="020B0604020202020204" pitchFamily="34" charset="0"/>
              <a:buChar char="•"/>
            </a:pPr>
            <a:r>
              <a:rPr lang="en-US" sz="2000" dirty="0">
                <a:latin typeface="Comic Sans MS" panose="030F0702030302020204" pitchFamily="66" charset="0"/>
              </a:rPr>
              <a:t>C is dependent sentence which follows E because it talks about the same pudding.</a:t>
            </a:r>
            <a:endParaRPr lang="en-IN" sz="2000" dirty="0">
              <a:latin typeface="Comic Sans MS" panose="030F0702030302020204" pitchFamily="66" charset="0"/>
            </a:endParaRPr>
          </a:p>
        </p:txBody>
      </p:sp>
    </p:spTree>
    <p:extLst>
      <p:ext uri="{BB962C8B-B14F-4D97-AF65-F5344CB8AC3E}">
        <p14:creationId xmlns:p14="http://schemas.microsoft.com/office/powerpoint/2010/main" val="6234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1E246-2972-C0B7-EF02-4157B77C613B}"/>
              </a:ext>
            </a:extLst>
          </p:cNvPr>
          <p:cNvSpPr txBox="1"/>
          <p:nvPr/>
        </p:nvSpPr>
        <p:spPr>
          <a:xfrm>
            <a:off x="374468" y="177080"/>
            <a:ext cx="11234057" cy="4524315"/>
          </a:xfrm>
          <a:prstGeom prst="rect">
            <a:avLst/>
          </a:prstGeom>
          <a:noFill/>
        </p:spPr>
        <p:txBody>
          <a:bodyPr wrap="square">
            <a:spAutoFit/>
          </a:bodyPr>
          <a:lstStyle/>
          <a:p>
            <a:pPr marL="342900" indent="-342900">
              <a:buAutoNum type="alphaUcPeriod"/>
            </a:pPr>
            <a:r>
              <a:rPr lang="en-US" dirty="0">
                <a:latin typeface="Comic Sans MS" panose="030F0702030302020204" pitchFamily="66" charset="0"/>
              </a:rPr>
              <a:t>In a bid to placate the associate members, the ICC has decided to increase the number of participating teams to 16 in the Twenty20 World Cup, as the game's governing body feels these countries will have a greater chance of competing on an equal footing in cricket's shortest format.</a:t>
            </a:r>
          </a:p>
          <a:p>
            <a:pPr marL="342900" indent="-342900">
              <a:buAutoNum type="alphaUcPeriod"/>
            </a:pPr>
            <a:endParaRPr lang="en-US" dirty="0">
              <a:latin typeface="Comic Sans MS" panose="030F0702030302020204" pitchFamily="66" charset="0"/>
            </a:endParaRPr>
          </a:p>
          <a:p>
            <a:pPr marL="342900" indent="-342900">
              <a:buAutoNum type="alphaUcPeriod" startAt="2"/>
            </a:pPr>
            <a:r>
              <a:rPr lang="en-US" dirty="0">
                <a:latin typeface="Comic Sans MS" panose="030F0702030302020204" pitchFamily="66" charset="0"/>
              </a:rPr>
              <a:t>It is convenient just now to forget that in the last edition of the tournament,  considerable criticism was heaped on the governing body for the inordinate length of the tournament, thanks in large part to the presence of the associates.</a:t>
            </a:r>
          </a:p>
          <a:p>
            <a:pPr marL="342900" indent="-342900">
              <a:buAutoNum type="alphaUcPeriod" startAt="2"/>
            </a:pPr>
            <a:endParaRPr lang="en-US" dirty="0">
              <a:latin typeface="Comic Sans MS" panose="030F0702030302020204" pitchFamily="66" charset="0"/>
            </a:endParaRPr>
          </a:p>
          <a:p>
            <a:pPr marL="342900" indent="-342900">
              <a:buAutoNum type="alphaUcPeriod" startAt="3"/>
            </a:pPr>
            <a:r>
              <a:rPr lang="en-US" dirty="0">
                <a:latin typeface="Comic Sans MS" panose="030F0702030302020204" pitchFamily="66" charset="0"/>
              </a:rPr>
              <a:t>To be fair to the ICC, criticism of the move to restrict the number of teams in the next edition of the Cup is a case of damned if you do, damned if you don’t.</a:t>
            </a:r>
          </a:p>
          <a:p>
            <a:pPr marL="342900" indent="-342900">
              <a:buAutoNum type="alphaUcPeriod" startAt="3"/>
            </a:pPr>
            <a:endParaRPr lang="en-US" dirty="0">
              <a:latin typeface="Comic Sans MS" panose="030F0702030302020204" pitchFamily="66" charset="0"/>
            </a:endParaRPr>
          </a:p>
          <a:p>
            <a:r>
              <a:rPr lang="en-US" dirty="0">
                <a:latin typeface="Comic Sans MS" panose="030F0702030302020204" pitchFamily="66" charset="0"/>
              </a:rPr>
              <a:t>D.   The ICC's decision to restrict the number of teams in the 2015 World Cup has evoked mixed responses, with opinion divided among players of the full member teams.</a:t>
            </a:r>
          </a:p>
          <a:p>
            <a:endParaRPr lang="en-US" dirty="0">
              <a:latin typeface="Comic Sans MS" panose="030F0702030302020204" pitchFamily="66" charset="0"/>
            </a:endParaRPr>
          </a:p>
          <a:p>
            <a:r>
              <a:rPr lang="en-US" dirty="0">
                <a:latin typeface="Comic Sans MS" panose="030F0702030302020204" pitchFamily="66" charset="0"/>
              </a:rPr>
              <a:t>E.    Not surprisingly, the associate members aren't too thrilled about the idea of being kept out of cricket's showpiece event.</a:t>
            </a:r>
            <a:endParaRPr lang="en-IN" dirty="0">
              <a:latin typeface="Comic Sans MS" panose="030F0702030302020204" pitchFamily="66" charset="0"/>
            </a:endParaRPr>
          </a:p>
        </p:txBody>
      </p:sp>
      <p:sp>
        <p:nvSpPr>
          <p:cNvPr id="5" name="TextBox 4">
            <a:extLst>
              <a:ext uri="{FF2B5EF4-FFF2-40B4-BE49-F238E27FC236}">
                <a16:creationId xmlns:a16="http://schemas.microsoft.com/office/drawing/2014/main" id="{648DC506-C23D-1899-4455-E82A5C97FFD8}"/>
              </a:ext>
            </a:extLst>
          </p:cNvPr>
          <p:cNvSpPr txBox="1"/>
          <p:nvPr/>
        </p:nvSpPr>
        <p:spPr>
          <a:xfrm>
            <a:off x="4676502" y="4982030"/>
            <a:ext cx="6096000" cy="1200329"/>
          </a:xfrm>
          <a:prstGeom prst="rect">
            <a:avLst/>
          </a:prstGeom>
          <a:noFill/>
        </p:spPr>
        <p:txBody>
          <a:bodyPr wrap="square">
            <a:spAutoFit/>
          </a:bodyPr>
          <a:lstStyle/>
          <a:p>
            <a:r>
              <a:rPr lang="en-IN" dirty="0">
                <a:solidFill>
                  <a:srgbClr val="FF0000"/>
                </a:solidFill>
                <a:latin typeface="Comic Sans MS" panose="030F0702030302020204" pitchFamily="66" charset="0"/>
              </a:rPr>
              <a:t>A. ECDAB</a:t>
            </a:r>
          </a:p>
          <a:p>
            <a:r>
              <a:rPr lang="en-IN" dirty="0">
                <a:solidFill>
                  <a:srgbClr val="FF0000"/>
                </a:solidFill>
                <a:latin typeface="Comic Sans MS" panose="030F0702030302020204" pitchFamily="66" charset="0"/>
              </a:rPr>
              <a:t>B. BAECD</a:t>
            </a:r>
          </a:p>
          <a:p>
            <a:r>
              <a:rPr lang="en-IN" dirty="0">
                <a:solidFill>
                  <a:srgbClr val="FF0000"/>
                </a:solidFill>
                <a:latin typeface="Comic Sans MS" panose="030F0702030302020204" pitchFamily="66" charset="0"/>
              </a:rPr>
              <a:t>C. DACEB</a:t>
            </a:r>
          </a:p>
          <a:p>
            <a:r>
              <a:rPr lang="en-IN" dirty="0">
                <a:solidFill>
                  <a:srgbClr val="FF0000"/>
                </a:solidFill>
                <a:latin typeface="Comic Sans MS" panose="030F0702030302020204" pitchFamily="66" charset="0"/>
              </a:rPr>
              <a:t>D. DEACB</a:t>
            </a:r>
          </a:p>
        </p:txBody>
      </p:sp>
    </p:spTree>
    <p:extLst>
      <p:ext uri="{BB962C8B-B14F-4D97-AF65-F5344CB8AC3E}">
        <p14:creationId xmlns:p14="http://schemas.microsoft.com/office/powerpoint/2010/main" val="202564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1767</Words>
  <Application>Microsoft Office PowerPoint</Application>
  <PresentationFormat>Widescreen</PresentationFormat>
  <Paragraphs>177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Bhou</dc:creator>
  <cp:lastModifiedBy>Abhijeet Bhou</cp:lastModifiedBy>
  <cp:revision>2</cp:revision>
  <dcterms:created xsi:type="dcterms:W3CDTF">2024-08-05T01:16:06Z</dcterms:created>
  <dcterms:modified xsi:type="dcterms:W3CDTF">2024-08-05T04:14:36Z</dcterms:modified>
</cp:coreProperties>
</file>