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20.svg" ContentType="image/svg+xml"/>
  <Override PartName="/ppt/media/image23.svg" ContentType="image/svg+xml"/>
  <Override PartName="/ppt/media/image25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72" r:id="rId4"/>
    <p:sldId id="260" r:id="rId5"/>
    <p:sldId id="273" r:id="rId6"/>
    <p:sldId id="274" r:id="rId7"/>
    <p:sldId id="279" r:id="rId8"/>
    <p:sldId id="275" r:id="rId9"/>
    <p:sldId id="280" r:id="rId10"/>
    <p:sldId id="258" r:id="rId11"/>
    <p:sldId id="281" r:id="rId12"/>
    <p:sldId id="285" r:id="rId13"/>
    <p:sldId id="276" r:id="rId14"/>
    <p:sldId id="282" r:id="rId15"/>
    <p:sldId id="277" r:id="rId16"/>
    <p:sldId id="283" r:id="rId17"/>
    <p:sldId id="278" r:id="rId18"/>
    <p:sldId id="284" r:id="rId19"/>
    <p:sldId id="28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A6E6-2533-4630-9FD0-C84DD87267A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CA0FB-2DA1-4A2B-88BF-07D246F6213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1753-886D-483B-9C66-8D5B79E2774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973D-F129-4CD0-9354-02E1E419ECD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.svg"/><Relationship Id="rId13" Type="http://schemas.openxmlformats.org/officeDocument/2006/relationships/image" Target="../media/image14.png"/><Relationship Id="rId12" Type="http://schemas.openxmlformats.org/officeDocument/2006/relationships/image" Target="../media/image13.svg"/><Relationship Id="rId11" Type="http://schemas.openxmlformats.org/officeDocument/2006/relationships/image" Target="../media/image12.png"/><Relationship Id="rId10" Type="http://schemas.openxmlformats.org/officeDocument/2006/relationships/image" Target="../media/image11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5" name="Group 3"/>
          <p:cNvGrpSpPr/>
          <p:nvPr/>
        </p:nvGrpSpPr>
        <p:grpSpPr>
          <a:xfrm>
            <a:off x="740882" y="601706"/>
            <a:ext cx="10710236" cy="6497757"/>
            <a:chOff x="0" y="0"/>
            <a:chExt cx="14634688" cy="11627383"/>
          </a:xfrm>
        </p:grpSpPr>
        <p:grpSp>
          <p:nvGrpSpPr>
            <p:cNvPr id="6" name="Group 4"/>
            <p:cNvGrpSpPr/>
            <p:nvPr/>
          </p:nvGrpSpPr>
          <p:grpSpPr>
            <a:xfrm rot="5400000">
              <a:off x="1831280" y="-1176025"/>
              <a:ext cx="10972128" cy="14634688"/>
              <a:chOff x="0" y="0"/>
              <a:chExt cx="1529514" cy="2040075"/>
            </a:xfrm>
          </p:grpSpPr>
          <p:sp>
            <p:nvSpPr>
              <p:cNvPr id="59" name="Freeform 5"/>
              <p:cNvSpPr/>
              <p:nvPr/>
            </p:nvSpPr>
            <p:spPr>
              <a:xfrm>
                <a:off x="0" y="0"/>
                <a:ext cx="1529514" cy="2040075"/>
              </a:xfrm>
              <a:custGeom>
                <a:avLst/>
                <a:gdLst/>
                <a:ahLst/>
                <a:cxnLst/>
                <a:rect l="l" t="t" r="r" b="b"/>
                <a:pathLst>
                  <a:path w="1529514" h="2040075">
                    <a:moveTo>
                      <a:pt x="13134" y="0"/>
                    </a:moveTo>
                    <a:lnTo>
                      <a:pt x="1516380" y="0"/>
                    </a:lnTo>
                    <a:cubicBezTo>
                      <a:pt x="1523634" y="0"/>
                      <a:pt x="1529514" y="5880"/>
                      <a:pt x="1529514" y="13134"/>
                    </a:cubicBezTo>
                    <a:lnTo>
                      <a:pt x="1529514" y="2026941"/>
                    </a:lnTo>
                    <a:cubicBezTo>
                      <a:pt x="1529514" y="2030424"/>
                      <a:pt x="1528130" y="2033765"/>
                      <a:pt x="1525667" y="2036228"/>
                    </a:cubicBezTo>
                    <a:cubicBezTo>
                      <a:pt x="1523204" y="2038691"/>
                      <a:pt x="1519863" y="2040075"/>
                      <a:pt x="1516380" y="2040075"/>
                    </a:cubicBezTo>
                    <a:lnTo>
                      <a:pt x="13134" y="2040075"/>
                    </a:lnTo>
                    <a:cubicBezTo>
                      <a:pt x="9651" y="2040075"/>
                      <a:pt x="6310" y="2038691"/>
                      <a:pt x="3847" y="2036228"/>
                    </a:cubicBezTo>
                    <a:cubicBezTo>
                      <a:pt x="1384" y="2033765"/>
                      <a:pt x="0" y="2030424"/>
                      <a:pt x="0" y="2026941"/>
                    </a:cubicBezTo>
                    <a:lnTo>
                      <a:pt x="0" y="13134"/>
                    </a:lnTo>
                    <a:cubicBezTo>
                      <a:pt x="0" y="9651"/>
                      <a:pt x="1384" y="6310"/>
                      <a:pt x="3847" y="3847"/>
                    </a:cubicBezTo>
                    <a:cubicBezTo>
                      <a:pt x="6310" y="1384"/>
                      <a:pt x="9651" y="0"/>
                      <a:pt x="131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666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0" name="TextBox 6"/>
              <p:cNvSpPr txBox="1"/>
              <p:nvPr/>
            </p:nvSpPr>
            <p:spPr>
              <a:xfrm>
                <a:off x="0" y="47625"/>
                <a:ext cx="1529514" cy="1992450"/>
              </a:xfrm>
              <a:prstGeom prst="rect">
                <a:avLst/>
              </a:prstGeom>
            </p:spPr>
            <p:txBody>
              <a:bodyPr lIns="83384" tIns="83384" rIns="83384" bIns="83384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2198391" y="-856651"/>
              <a:ext cx="10296284" cy="13975348"/>
              <a:chOff x="0" y="0"/>
              <a:chExt cx="1435301" cy="1948163"/>
            </a:xfrm>
          </p:grpSpPr>
          <p:sp>
            <p:nvSpPr>
              <p:cNvPr id="57" name="Freeform 8"/>
              <p:cNvSpPr/>
              <p:nvPr/>
            </p:nvSpPr>
            <p:spPr>
              <a:xfrm>
                <a:off x="0" y="0"/>
                <a:ext cx="1435301" cy="1948163"/>
              </a:xfrm>
              <a:custGeom>
                <a:avLst/>
                <a:gdLst/>
                <a:ahLst/>
                <a:cxnLst/>
                <a:rect l="l" t="t" r="r" b="b"/>
                <a:pathLst>
                  <a:path w="1435301" h="1948163">
                    <a:moveTo>
                      <a:pt x="13996" y="0"/>
                    </a:moveTo>
                    <a:lnTo>
                      <a:pt x="1421305" y="0"/>
                    </a:lnTo>
                    <a:cubicBezTo>
                      <a:pt x="1425017" y="0"/>
                      <a:pt x="1428577" y="1475"/>
                      <a:pt x="1431202" y="4099"/>
                    </a:cubicBezTo>
                    <a:cubicBezTo>
                      <a:pt x="1433827" y="6724"/>
                      <a:pt x="1435301" y="10284"/>
                      <a:pt x="1435301" y="13996"/>
                    </a:cubicBezTo>
                    <a:lnTo>
                      <a:pt x="1435301" y="1934166"/>
                    </a:lnTo>
                    <a:cubicBezTo>
                      <a:pt x="1435301" y="1941896"/>
                      <a:pt x="1429035" y="1948163"/>
                      <a:pt x="1421305" y="1948163"/>
                    </a:cubicBezTo>
                    <a:lnTo>
                      <a:pt x="13996" y="1948163"/>
                    </a:lnTo>
                    <a:cubicBezTo>
                      <a:pt x="10284" y="1948163"/>
                      <a:pt x="6724" y="1946688"/>
                      <a:pt x="4099" y="1944063"/>
                    </a:cubicBezTo>
                    <a:cubicBezTo>
                      <a:pt x="1475" y="1941438"/>
                      <a:pt x="0" y="1937878"/>
                      <a:pt x="0" y="1934166"/>
                    </a:cubicBezTo>
                    <a:lnTo>
                      <a:pt x="0" y="13996"/>
                    </a:lnTo>
                    <a:cubicBezTo>
                      <a:pt x="0" y="10284"/>
                      <a:pt x="1475" y="6724"/>
                      <a:pt x="4099" y="4099"/>
                    </a:cubicBezTo>
                    <a:cubicBezTo>
                      <a:pt x="6724" y="1475"/>
                      <a:pt x="10284" y="0"/>
                      <a:pt x="1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6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8" name="TextBox 9"/>
              <p:cNvSpPr txBox="1"/>
              <p:nvPr/>
            </p:nvSpPr>
            <p:spPr>
              <a:xfrm>
                <a:off x="0" y="47625"/>
                <a:ext cx="1435301" cy="1900538"/>
              </a:xfrm>
              <a:prstGeom prst="rect">
                <a:avLst/>
              </a:prstGeom>
            </p:spPr>
            <p:txBody>
              <a:bodyPr lIns="83384" tIns="83384" rIns="83384" bIns="83384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8" name="Freeform 10"/>
            <p:cNvSpPr/>
            <p:nvPr/>
          </p:nvSpPr>
          <p:spPr>
            <a:xfrm rot="10800000">
              <a:off x="513203" y="1075455"/>
              <a:ext cx="13608279" cy="9781385"/>
            </a:xfrm>
            <a:custGeom>
              <a:avLst/>
              <a:gdLst/>
              <a:ahLst/>
              <a:cxnLst/>
              <a:rect l="l" t="t" r="r" b="b"/>
              <a:pathLst>
                <a:path w="13608279" h="9781385">
                  <a:moveTo>
                    <a:pt x="0" y="0"/>
                  </a:moveTo>
                  <a:lnTo>
                    <a:pt x="13608279" y="0"/>
                  </a:lnTo>
                  <a:lnTo>
                    <a:pt x="13608279" y="9781385"/>
                  </a:lnTo>
                  <a:lnTo>
                    <a:pt x="0" y="9781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6860" t="-41746" r="-35333" b="-1991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9" name="Group 11"/>
            <p:cNvGrpSpPr/>
            <p:nvPr/>
          </p:nvGrpSpPr>
          <p:grpSpPr>
            <a:xfrm rot="5400000">
              <a:off x="4314622" y="1302715"/>
              <a:ext cx="971129" cy="971129"/>
              <a:chOff x="0" y="0"/>
              <a:chExt cx="812800" cy="812800"/>
            </a:xfrm>
          </p:grpSpPr>
          <p:sp>
            <p:nvSpPr>
              <p:cNvPr id="55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6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>
              <a:off x="3824630" y="741125"/>
              <a:ext cx="1951112" cy="468862"/>
              <a:chOff x="0" y="0"/>
              <a:chExt cx="1691186" cy="406400"/>
            </a:xfrm>
          </p:grpSpPr>
          <p:sp>
            <p:nvSpPr>
              <p:cNvPr id="53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>
              <a:off x="2662018" y="1302715"/>
              <a:ext cx="971129" cy="971129"/>
              <a:chOff x="0" y="0"/>
              <a:chExt cx="812800" cy="812800"/>
            </a:xfrm>
          </p:grpSpPr>
          <p:sp>
            <p:nvSpPr>
              <p:cNvPr id="51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2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>
              <a:off x="2172027" y="741125"/>
              <a:ext cx="1951112" cy="468862"/>
              <a:chOff x="0" y="0"/>
              <a:chExt cx="1691186" cy="406400"/>
            </a:xfrm>
          </p:grpSpPr>
          <p:sp>
            <p:nvSpPr>
              <p:cNvPr id="49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0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3" name="Group 23"/>
            <p:cNvGrpSpPr/>
            <p:nvPr/>
          </p:nvGrpSpPr>
          <p:grpSpPr>
            <a:xfrm rot="5400000">
              <a:off x="1009415" y="1302715"/>
              <a:ext cx="971129" cy="971129"/>
              <a:chOff x="0" y="0"/>
              <a:chExt cx="812800" cy="812800"/>
            </a:xfrm>
          </p:grpSpPr>
          <p:sp>
            <p:nvSpPr>
              <p:cNvPr id="47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26"/>
            <p:cNvGrpSpPr/>
            <p:nvPr/>
          </p:nvGrpSpPr>
          <p:grpSpPr>
            <a:xfrm rot="5400000">
              <a:off x="519424" y="741125"/>
              <a:ext cx="1951112" cy="468862"/>
              <a:chOff x="0" y="0"/>
              <a:chExt cx="1691186" cy="406400"/>
            </a:xfrm>
          </p:grpSpPr>
          <p:sp>
            <p:nvSpPr>
              <p:cNvPr id="45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5" name="Group 29"/>
            <p:cNvGrpSpPr/>
            <p:nvPr/>
          </p:nvGrpSpPr>
          <p:grpSpPr>
            <a:xfrm rot="5400000">
              <a:off x="9258154" y="1302715"/>
              <a:ext cx="971129" cy="971129"/>
              <a:chOff x="0" y="0"/>
              <a:chExt cx="812800" cy="812800"/>
            </a:xfrm>
          </p:grpSpPr>
          <p:sp>
            <p:nvSpPr>
              <p:cNvPr id="43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4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 rot="5400000">
              <a:off x="8768163" y="741125"/>
              <a:ext cx="1951112" cy="468862"/>
              <a:chOff x="0" y="0"/>
              <a:chExt cx="1691186" cy="406400"/>
            </a:xfrm>
          </p:grpSpPr>
          <p:sp>
            <p:nvSpPr>
              <p:cNvPr id="41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2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35"/>
            <p:cNvGrpSpPr/>
            <p:nvPr/>
          </p:nvGrpSpPr>
          <p:grpSpPr>
            <a:xfrm rot="5400000">
              <a:off x="7605551" y="1302715"/>
              <a:ext cx="971129" cy="971129"/>
              <a:chOff x="0" y="0"/>
              <a:chExt cx="812800" cy="812800"/>
            </a:xfrm>
          </p:grpSpPr>
          <p:sp>
            <p:nvSpPr>
              <p:cNvPr id="39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8" name="Group 38"/>
            <p:cNvGrpSpPr/>
            <p:nvPr/>
          </p:nvGrpSpPr>
          <p:grpSpPr>
            <a:xfrm rot="5400000">
              <a:off x="7115559" y="741125"/>
              <a:ext cx="1951112" cy="468862"/>
              <a:chOff x="0" y="0"/>
              <a:chExt cx="1691186" cy="406400"/>
            </a:xfrm>
          </p:grpSpPr>
          <p:sp>
            <p:nvSpPr>
              <p:cNvPr id="37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8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9" name="Group 41"/>
            <p:cNvGrpSpPr/>
            <p:nvPr/>
          </p:nvGrpSpPr>
          <p:grpSpPr>
            <a:xfrm rot="5400000">
              <a:off x="5952948" y="1302715"/>
              <a:ext cx="971129" cy="971129"/>
              <a:chOff x="0" y="0"/>
              <a:chExt cx="812800" cy="812800"/>
            </a:xfrm>
          </p:grpSpPr>
          <p:sp>
            <p:nvSpPr>
              <p:cNvPr id="35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6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44"/>
            <p:cNvGrpSpPr/>
            <p:nvPr/>
          </p:nvGrpSpPr>
          <p:grpSpPr>
            <a:xfrm rot="5400000">
              <a:off x="5462956" y="741125"/>
              <a:ext cx="1951112" cy="468862"/>
              <a:chOff x="0" y="0"/>
              <a:chExt cx="1691186" cy="406400"/>
            </a:xfrm>
          </p:grpSpPr>
          <p:sp>
            <p:nvSpPr>
              <p:cNvPr id="33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1" name="Group 47"/>
            <p:cNvGrpSpPr/>
            <p:nvPr/>
          </p:nvGrpSpPr>
          <p:grpSpPr>
            <a:xfrm rot="5400000">
              <a:off x="12549083" y="1302715"/>
              <a:ext cx="971129" cy="971129"/>
              <a:chOff x="0" y="0"/>
              <a:chExt cx="812800" cy="812800"/>
            </a:xfrm>
          </p:grpSpPr>
          <p:sp>
            <p:nvSpPr>
              <p:cNvPr id="31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2" name="TextBox 4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2" name="Group 50"/>
            <p:cNvGrpSpPr/>
            <p:nvPr/>
          </p:nvGrpSpPr>
          <p:grpSpPr>
            <a:xfrm rot="5400000">
              <a:off x="12059092" y="741125"/>
              <a:ext cx="1951112" cy="468862"/>
              <a:chOff x="0" y="0"/>
              <a:chExt cx="1691186" cy="406400"/>
            </a:xfrm>
          </p:grpSpPr>
          <p:sp>
            <p:nvSpPr>
              <p:cNvPr id="29" name="Freeform 5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0" name="TextBox 5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53"/>
            <p:cNvGrpSpPr/>
            <p:nvPr/>
          </p:nvGrpSpPr>
          <p:grpSpPr>
            <a:xfrm rot="5400000">
              <a:off x="10896480" y="1302715"/>
              <a:ext cx="971129" cy="971129"/>
              <a:chOff x="0" y="0"/>
              <a:chExt cx="812800" cy="812800"/>
            </a:xfrm>
          </p:grpSpPr>
          <p:sp>
            <p:nvSpPr>
              <p:cNvPr id="27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5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4" name="Group 56"/>
            <p:cNvGrpSpPr/>
            <p:nvPr/>
          </p:nvGrpSpPr>
          <p:grpSpPr>
            <a:xfrm rot="5400000">
              <a:off x="10406489" y="741125"/>
              <a:ext cx="1951112" cy="468862"/>
              <a:chOff x="0" y="0"/>
              <a:chExt cx="1691186" cy="406400"/>
            </a:xfrm>
          </p:grpSpPr>
          <p:sp>
            <p:nvSpPr>
              <p:cNvPr id="25" name="Freeform 5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6" name="TextBox 5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61" name="TextBox 67"/>
          <p:cNvSpPr txBox="1"/>
          <p:nvPr/>
        </p:nvSpPr>
        <p:spPr>
          <a:xfrm>
            <a:off x="953549" y="2184366"/>
            <a:ext cx="9275804" cy="2144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0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 </a:t>
            </a:r>
            <a:endParaRPr lang="en-US" sz="120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62" name="TextBox 67"/>
          <p:cNvSpPr txBox="1"/>
          <p:nvPr/>
        </p:nvSpPr>
        <p:spPr>
          <a:xfrm>
            <a:off x="2642454" y="1560919"/>
            <a:ext cx="6512095" cy="2289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80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VOICE</a:t>
            </a:r>
            <a:r>
              <a:rPr lang="en-US" sz="15765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  </a:t>
            </a:r>
            <a:endParaRPr lang="en-US" sz="15765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119" name="TextBox 67"/>
          <p:cNvSpPr txBox="1"/>
          <p:nvPr/>
        </p:nvSpPr>
        <p:spPr>
          <a:xfrm>
            <a:off x="2176101" y="4424655"/>
            <a:ext cx="7930314" cy="2244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88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ACCENT</a:t>
            </a:r>
            <a:r>
              <a:rPr lang="en-US" sz="15765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 </a:t>
            </a:r>
            <a:endParaRPr lang="en-US" sz="15765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120" name="TextBox 67"/>
          <p:cNvSpPr txBox="1"/>
          <p:nvPr/>
        </p:nvSpPr>
        <p:spPr>
          <a:xfrm>
            <a:off x="5041476" y="2969497"/>
            <a:ext cx="1713925" cy="2289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80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&amp;</a:t>
            </a:r>
            <a:r>
              <a:rPr lang="en-US" sz="15765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 </a:t>
            </a:r>
            <a:endParaRPr lang="en-US" sz="15765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47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0366" y="279400"/>
            <a:ext cx="10611626" cy="64008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3835797" y="1117493"/>
            <a:ext cx="3648738" cy="132672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2961640" y="-888365"/>
            <a:ext cx="6904355" cy="519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EXAMPLES</a:t>
            </a:r>
            <a:endParaRPr lang="en-US" sz="64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  <a:p>
            <a:pPr>
              <a:lnSpc>
                <a:spcPts val="20255"/>
              </a:lnSpc>
            </a:pP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324753" y="1380152"/>
            <a:ext cx="8540912" cy="615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/f/: Graph, Cough, Fan, Leaf 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/v/: Dove, Victor, Divine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</a:t>
            </a:r>
            <a:r>
              <a:rPr lang="el-GR" sz="2000" b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/: thin, thought, bath, anything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</a:t>
            </a:r>
            <a:r>
              <a:rPr lang="en-US" sz="20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ð</a:t>
            </a: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/: the, father mother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ʃ/</a:t>
            </a: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: sugar shrimp, shove hush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</a:t>
            </a:r>
            <a:r>
              <a:rPr lang="en-US" sz="20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ʒ</a:t>
            </a: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/: pleasure measure, treasure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/h/ hungry hot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/s/ some, Susie ,sorted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/z/: please, zip, scissors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47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1565" y="295875"/>
            <a:ext cx="10611626" cy="64008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2542284" y="1472652"/>
            <a:ext cx="6402340" cy="78453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2624455" y="-595630"/>
            <a:ext cx="8302625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28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IDENTIFY THE MANNER OF A</a:t>
            </a:r>
            <a:r>
              <a:rPr lang="en-GB" altLang="en-US" sz="28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RTICULATION</a:t>
            </a:r>
            <a:endParaRPr lang="en-GB" altLang="en-US" sz="28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2863215" y="2173605"/>
            <a:ext cx="7355840" cy="3976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Man                  kite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 Summer                                                   Cab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Moon                   bus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Tab                                                     Thick 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Vine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Funk                           mad</a:t>
            </a:r>
            <a:endParaRPr lang="en-US" sz="20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 </a:t>
            </a: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grpSp>
        <p:nvGrpSpPr>
          <p:cNvPr id="3" name="Group 3"/>
          <p:cNvGrpSpPr/>
          <p:nvPr/>
        </p:nvGrpSpPr>
        <p:grpSpPr>
          <a:xfrm>
            <a:off x="599186" y="736600"/>
            <a:ext cx="10966738" cy="56642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2430002" y="2198317"/>
            <a:ext cx="4377490" cy="102068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1796248" y="2087647"/>
            <a:ext cx="5873179" cy="3907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443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When stop consonants mix with fricative consonants, the result is an affricate consonant. </a:t>
            </a:r>
            <a:endParaRPr lang="en-US" sz="20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443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Affricate consonants start as stop sounds with air building up behind an articulator which then</a:t>
            </a:r>
            <a:r>
              <a:rPr lang="en-US" sz="20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releases</a:t>
            </a:r>
            <a:r>
              <a:rPr lang="en-US" sz="20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through</a:t>
            </a:r>
            <a:r>
              <a:rPr lang="en-US" sz="2000" spc="-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sz="2000" spc="-2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narrow</a:t>
            </a:r>
            <a:r>
              <a:rPr lang="en-US" sz="2000" spc="-1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channel</a:t>
            </a:r>
            <a:r>
              <a:rPr lang="en-US" sz="20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as</a:t>
            </a:r>
            <a:r>
              <a:rPr lang="en-US" sz="20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sz="2000" spc="-1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fricative (instead</a:t>
            </a:r>
            <a:r>
              <a:rPr lang="en-US" sz="20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of</a:t>
            </a:r>
            <a:r>
              <a:rPr lang="en-US" sz="2000" spc="-1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sz="2000" spc="-2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clean</a:t>
            </a:r>
            <a:r>
              <a:rPr lang="en-US" sz="2000" spc="-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burst</a:t>
            </a:r>
            <a:r>
              <a:rPr lang="en-US" sz="20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as</a:t>
            </a:r>
            <a:r>
              <a:rPr lang="en-US" sz="20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stops</a:t>
            </a:r>
            <a:r>
              <a:rPr lang="en-US" sz="20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do). 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sp>
        <p:nvSpPr>
          <p:cNvPr id="52" name="TextBox 48"/>
          <p:cNvSpPr txBox="1"/>
          <p:nvPr/>
        </p:nvSpPr>
        <p:spPr>
          <a:xfrm>
            <a:off x="2540635" y="25400"/>
            <a:ext cx="7188835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AFFRICATES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pic>
        <p:nvPicPr>
          <p:cNvPr id="2" name="Image 1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33038" y="2224015"/>
            <a:ext cx="3420363" cy="3205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grpSp>
        <p:nvGrpSpPr>
          <p:cNvPr id="3" name="Group 3"/>
          <p:cNvGrpSpPr/>
          <p:nvPr/>
        </p:nvGrpSpPr>
        <p:grpSpPr>
          <a:xfrm>
            <a:off x="599186" y="736600"/>
            <a:ext cx="10068814" cy="56642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4267200" y="2581433"/>
            <a:ext cx="3109592" cy="204135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3251200" y="3568311"/>
            <a:ext cx="4808798" cy="2201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ʃ </a:t>
            </a: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/: Church, chip, chuck, chair 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 d</a:t>
            </a:r>
            <a:r>
              <a:rPr lang="en-US" sz="20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ʒ </a:t>
            </a: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/: John, jump, jungle, jockey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sp>
        <p:nvSpPr>
          <p:cNvPr id="52" name="TextBox 48"/>
          <p:cNvSpPr txBox="1"/>
          <p:nvPr/>
        </p:nvSpPr>
        <p:spPr>
          <a:xfrm>
            <a:off x="4031140" y="473977"/>
            <a:ext cx="4589587" cy="2198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EXAMPLE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9185" y="736600"/>
            <a:ext cx="11057355" cy="56642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2071925" y="2261947"/>
            <a:ext cx="5634327" cy="94096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1740829" y="2617026"/>
            <a:ext cx="6711194" cy="5036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443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Approximants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articulators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quite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 air turbulence.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443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resulting sound is more like a fast vowel than anything else.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ts val="443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the /w/ approximant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 /u/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(say /u/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really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you get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“why”). Notice how your tongue never actually comes in contact with the top of your mouth.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443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sp>
        <p:nvSpPr>
          <p:cNvPr id="52" name="TextBox 48"/>
          <p:cNvSpPr txBox="1"/>
          <p:nvPr/>
        </p:nvSpPr>
        <p:spPr>
          <a:xfrm>
            <a:off x="2211070" y="44450"/>
            <a:ext cx="8336915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APPROXIMANT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pic>
        <p:nvPicPr>
          <p:cNvPr id="48" name="Image 1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1480" y="2850291"/>
            <a:ext cx="2773045" cy="2922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9186" y="736600"/>
            <a:ext cx="10068814" cy="56642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4007361" y="2237998"/>
            <a:ext cx="3983341" cy="164972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3301338" y="3074918"/>
            <a:ext cx="4808798" cy="2765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1865" b="1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/w/</a:t>
            </a:r>
            <a:r>
              <a:rPr lang="en-US" sz="1865" b="1" spc="-17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–</a:t>
            </a:r>
            <a:r>
              <a:rPr lang="en-US" sz="1865" spc="-10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“wet”</a:t>
            </a:r>
            <a:r>
              <a:rPr lang="en-US" sz="1865" spc="-7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and</a:t>
            </a:r>
            <a:r>
              <a:rPr lang="en-US" sz="1865" spc="-10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“Howard”</a:t>
            </a:r>
            <a:endParaRPr lang="en-US" sz="1865" dirty="0">
              <a:solidFill>
                <a:schemeClr val="tx2">
                  <a:lumMod val="50000"/>
                </a:schemeClr>
              </a:solidFill>
              <a:latin typeface="Handyman" panose="020B060402020202020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algn="ctr">
              <a:lnSpc>
                <a:spcPts val="4430"/>
              </a:lnSpc>
            </a:pPr>
            <a:r>
              <a:rPr lang="en-US" sz="1865" b="1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/j/</a:t>
            </a:r>
            <a:r>
              <a:rPr lang="en-US" sz="1865" b="1" spc="-13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–</a:t>
            </a:r>
            <a:r>
              <a:rPr lang="en-US" sz="1865" spc="-3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“yes” and</a:t>
            </a:r>
            <a:r>
              <a:rPr lang="en-US" sz="1865" spc="-3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“bayou”</a:t>
            </a:r>
            <a:r>
              <a:rPr lang="en-US" sz="1865" spc="-10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en-US" sz="1865" spc="-10" dirty="0">
              <a:solidFill>
                <a:schemeClr val="tx2">
                  <a:lumMod val="50000"/>
                </a:schemeClr>
              </a:solidFill>
              <a:latin typeface="Handyman" panose="020B060402020202020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algn="ctr">
              <a:lnSpc>
                <a:spcPts val="4430"/>
              </a:lnSpc>
            </a:pPr>
            <a:r>
              <a:rPr lang="en-US" sz="1865" b="1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/ɹ/</a:t>
            </a:r>
            <a:r>
              <a:rPr lang="en-US" sz="1865" b="1" spc="-10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–</a:t>
            </a:r>
            <a:r>
              <a:rPr lang="en-US" sz="1865" spc="-10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“right”</a:t>
            </a:r>
            <a:r>
              <a:rPr lang="en-US" sz="1865" spc="-13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and</a:t>
            </a:r>
            <a:r>
              <a:rPr lang="en-US" sz="1865" spc="-3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“roar”</a:t>
            </a:r>
            <a:r>
              <a:rPr lang="en-US" sz="1865" spc="-7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spc="-13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Handyman"/>
                <a:cs typeface="Handyman"/>
                <a:sym typeface="Handyman"/>
              </a:rPr>
              <a:t> </a:t>
            </a:r>
            <a:endParaRPr lang="en-US" sz="1865" dirty="0">
              <a:solidFill>
                <a:schemeClr val="tx2">
                  <a:lumMod val="50000"/>
                </a:schemeClr>
              </a:solidFill>
              <a:latin typeface="Handyman" panose="020B0604020202020204" charset="0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sp>
        <p:nvSpPr>
          <p:cNvPr id="52" name="TextBox 48"/>
          <p:cNvSpPr txBox="1"/>
          <p:nvPr/>
        </p:nvSpPr>
        <p:spPr>
          <a:xfrm>
            <a:off x="4216400" y="204470"/>
            <a:ext cx="5728335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EXAMPLES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grpSp>
        <p:nvGrpSpPr>
          <p:cNvPr id="3" name="Group 3"/>
          <p:cNvGrpSpPr/>
          <p:nvPr/>
        </p:nvGrpSpPr>
        <p:grpSpPr>
          <a:xfrm>
            <a:off x="693487" y="744838"/>
            <a:ext cx="10963054" cy="56642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2816026" y="2227271"/>
            <a:ext cx="3244107" cy="143048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1429699" y="2676233"/>
            <a:ext cx="6252120" cy="4472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Lateral</a:t>
            </a:r>
            <a:r>
              <a:rPr lang="en-US" sz="24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consonants</a:t>
            </a:r>
            <a:r>
              <a:rPr lang="en-US" sz="24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en-US" sz="24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</a:t>
            </a:r>
            <a:r>
              <a:rPr lang="en-US" sz="24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4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tongue</a:t>
            </a:r>
            <a:r>
              <a:rPr lang="en-US" sz="24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blocks</a:t>
            </a:r>
            <a:r>
              <a:rPr lang="en-US" sz="24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4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middle</a:t>
            </a:r>
            <a:r>
              <a:rPr lang="en-US" sz="24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4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</a:t>
            </a:r>
            <a:r>
              <a:rPr lang="en-US" sz="24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mouth</a:t>
            </a:r>
            <a:r>
              <a:rPr lang="en-US" sz="24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</a:t>
            </a:r>
            <a:r>
              <a:rPr lang="en-US" sz="24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4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air</a:t>
            </a:r>
            <a:r>
              <a:rPr lang="en-US" sz="24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</a:t>
            </a:r>
            <a:r>
              <a:rPr lang="en-US" sz="24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pass around the sides.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443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4430"/>
              </a:lnSpc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4430"/>
              </a:lnSpc>
            </a:pPr>
            <a:r>
              <a:rPr lang="en-US" sz="1865" spc="-13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Handyman"/>
                <a:cs typeface="Handyman"/>
                <a:sym typeface="Handyman"/>
              </a:rPr>
              <a:t> </a:t>
            </a:r>
            <a:endParaRPr lang="en-US" sz="1865" dirty="0">
              <a:solidFill>
                <a:schemeClr val="tx2">
                  <a:lumMod val="50000"/>
                </a:schemeClr>
              </a:solidFill>
              <a:latin typeface="Handyman" panose="020B0604020202020204" charset="0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sp>
        <p:nvSpPr>
          <p:cNvPr id="52" name="TextBox 48"/>
          <p:cNvSpPr txBox="1"/>
          <p:nvPr/>
        </p:nvSpPr>
        <p:spPr>
          <a:xfrm>
            <a:off x="2974340" y="69850"/>
            <a:ext cx="6139180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LATERAL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pic>
        <p:nvPicPr>
          <p:cNvPr id="50" name="Image 1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9838" y="2581797"/>
            <a:ext cx="2773045" cy="2922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grpSp>
        <p:nvGrpSpPr>
          <p:cNvPr id="3" name="Group 3"/>
          <p:cNvGrpSpPr/>
          <p:nvPr/>
        </p:nvGrpSpPr>
        <p:grpSpPr>
          <a:xfrm>
            <a:off x="481342" y="596900"/>
            <a:ext cx="10068814" cy="56642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3834236" y="2228598"/>
            <a:ext cx="3637390" cy="143899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2815306" y="2835502"/>
            <a:ext cx="4808798" cy="333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lateral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consonant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English: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4430"/>
              </a:lnSpc>
            </a:pPr>
            <a:r>
              <a:rPr lang="en-US" sz="1865" b="1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/l/</a:t>
            </a:r>
            <a:r>
              <a:rPr lang="en-US" sz="1865" b="1" spc="-10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65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en-US" sz="1865" spc="-3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65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“</a:t>
            </a:r>
            <a:r>
              <a:rPr lang="en-US" sz="1865" b="1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l</a:t>
            </a:r>
            <a:r>
              <a:rPr lang="en-US" sz="1865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uck”</a:t>
            </a:r>
            <a:endParaRPr lang="en-US" sz="1865" spc="-7" dirty="0">
              <a:latin typeface="Handyman" panose="020B060402020202020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ctr">
              <a:lnSpc>
                <a:spcPts val="4430"/>
              </a:lnSpc>
            </a:pPr>
            <a:r>
              <a:rPr lang="en-US" sz="1865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place the</a:t>
            </a:r>
            <a:r>
              <a:rPr lang="en-US" sz="1865" spc="-7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65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tip of</a:t>
            </a:r>
            <a:r>
              <a:rPr lang="en-US" sz="1865" spc="-7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65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the tongue at</a:t>
            </a:r>
            <a:r>
              <a:rPr lang="en-US" sz="1865" spc="-3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65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65" spc="-7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65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alveolar</a:t>
            </a:r>
            <a:r>
              <a:rPr lang="en-US" sz="1865" spc="3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65" spc="-7" dirty="0">
                <a:latin typeface="Handyman" panose="020B0604020202020204" charset="0"/>
                <a:ea typeface="Symbol" panose="05050102010706020507" pitchFamily="18" charset="2"/>
                <a:cs typeface="Symbol" panose="05050102010706020507" pitchFamily="18" charset="2"/>
              </a:rPr>
              <a:t>ridge</a:t>
            </a:r>
            <a:endParaRPr lang="en-IN" sz="1865" dirty="0">
              <a:latin typeface="Handyman" panose="020B060402020202020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ctr">
              <a:lnSpc>
                <a:spcPts val="4430"/>
              </a:lnSpc>
            </a:pPr>
            <a:r>
              <a:rPr lang="en-US" sz="1865" spc="-13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65" dirty="0">
                <a:solidFill>
                  <a:schemeClr val="tx2">
                    <a:lumMod val="50000"/>
                  </a:schemeClr>
                </a:solidFill>
                <a:latin typeface="Handyman" panose="020B0604020202020204" charset="0"/>
                <a:ea typeface="Handyman"/>
                <a:cs typeface="Handyman"/>
                <a:sym typeface="Handyman"/>
              </a:rPr>
              <a:t> </a:t>
            </a:r>
            <a:endParaRPr lang="en-US" sz="1865" dirty="0">
              <a:solidFill>
                <a:schemeClr val="tx2">
                  <a:lumMod val="50000"/>
                </a:schemeClr>
              </a:solidFill>
              <a:latin typeface="Handyman" panose="020B0604020202020204" charset="0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sp>
        <p:nvSpPr>
          <p:cNvPr id="52" name="TextBox 48"/>
          <p:cNvSpPr txBox="1"/>
          <p:nvPr/>
        </p:nvSpPr>
        <p:spPr>
          <a:xfrm>
            <a:off x="3834130" y="198755"/>
            <a:ext cx="6187440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EXAMPLE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47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1565" y="295875"/>
            <a:ext cx="10611626" cy="64008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2542284" y="1472652"/>
            <a:ext cx="6402340" cy="78453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2624455" y="-595630"/>
            <a:ext cx="8191500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28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IDENTIFY THE MANNER OF ARTICULATION </a:t>
            </a:r>
            <a:endParaRPr lang="en-US" sz="28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2845655" y="2173693"/>
            <a:ext cx="6019835" cy="3976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24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jam                  right</a:t>
            </a:r>
            <a:endParaRPr lang="en-US" sz="24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4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 roar                                                   wet</a:t>
            </a:r>
            <a:endParaRPr lang="en-US" sz="24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4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yes                   match</a:t>
            </a:r>
            <a:endParaRPr lang="en-US" sz="24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4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chick                                                     laugh </a:t>
            </a:r>
            <a:endParaRPr lang="en-US" sz="24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4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4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let                         badge</a:t>
            </a:r>
            <a:endParaRPr lang="en-US" sz="2400" dirty="0"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 </a:t>
            </a: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8708" y="3986139"/>
            <a:ext cx="6964969" cy="471781"/>
          </a:xfrm>
          <a:custGeom>
            <a:avLst/>
            <a:gdLst/>
            <a:ahLst/>
            <a:cxnLst/>
            <a:rect l="l" t="t" r="r" b="b"/>
            <a:pathLst>
              <a:path w="10447453" h="707671">
                <a:moveTo>
                  <a:pt x="0" y="0"/>
                </a:moveTo>
                <a:lnTo>
                  <a:pt x="10447453" y="0"/>
                </a:lnTo>
                <a:lnTo>
                  <a:pt x="10447453" y="707671"/>
                </a:lnTo>
                <a:lnTo>
                  <a:pt x="0" y="70767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82485" y="622848"/>
            <a:ext cx="7137414" cy="1846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50"/>
              </a:lnSpc>
            </a:pPr>
            <a:r>
              <a:rPr lang="en-US" sz="12745" spc="305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THANK YOU</a:t>
            </a:r>
            <a:endParaRPr lang="en-US" sz="12745" spc="305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463675" y="5140961"/>
            <a:ext cx="7154887" cy="942647"/>
            <a:chOff x="0" y="0"/>
            <a:chExt cx="14372590" cy="1893570"/>
          </a:xfrm>
        </p:grpSpPr>
        <p:sp>
          <p:nvSpPr>
            <p:cNvPr id="5" name="Freeform 5"/>
            <p:cNvSpPr/>
            <p:nvPr/>
          </p:nvSpPr>
          <p:spPr>
            <a:xfrm>
              <a:off x="49530" y="49530"/>
              <a:ext cx="14274800" cy="1794510"/>
            </a:xfrm>
            <a:custGeom>
              <a:avLst/>
              <a:gdLst/>
              <a:ahLst/>
              <a:cxnLst/>
              <a:rect l="l" t="t" r="r" b="b"/>
              <a:pathLst>
                <a:path w="14274800" h="1794510">
                  <a:moveTo>
                    <a:pt x="20320" y="1619250"/>
                  </a:moveTo>
                  <a:cubicBezTo>
                    <a:pt x="617220" y="825500"/>
                    <a:pt x="704850" y="712470"/>
                    <a:pt x="831850" y="577850"/>
                  </a:cubicBezTo>
                  <a:cubicBezTo>
                    <a:pt x="979170" y="422910"/>
                    <a:pt x="1229360" y="195580"/>
                    <a:pt x="1336040" y="106680"/>
                  </a:cubicBezTo>
                  <a:cubicBezTo>
                    <a:pt x="1381760" y="68580"/>
                    <a:pt x="1404620" y="46990"/>
                    <a:pt x="1440180" y="29210"/>
                  </a:cubicBezTo>
                  <a:cubicBezTo>
                    <a:pt x="1471930" y="13970"/>
                    <a:pt x="1507490" y="2540"/>
                    <a:pt x="1536700" y="1270"/>
                  </a:cubicBezTo>
                  <a:cubicBezTo>
                    <a:pt x="1560830" y="1270"/>
                    <a:pt x="1584960" y="5080"/>
                    <a:pt x="1601470" y="16510"/>
                  </a:cubicBezTo>
                  <a:cubicBezTo>
                    <a:pt x="1619250" y="27940"/>
                    <a:pt x="1633220" y="53340"/>
                    <a:pt x="1639570" y="71120"/>
                  </a:cubicBezTo>
                  <a:cubicBezTo>
                    <a:pt x="1644650" y="86360"/>
                    <a:pt x="1644650" y="101600"/>
                    <a:pt x="1640840" y="116840"/>
                  </a:cubicBezTo>
                  <a:cubicBezTo>
                    <a:pt x="1635760" y="134620"/>
                    <a:pt x="1605280" y="148590"/>
                    <a:pt x="1604010" y="171450"/>
                  </a:cubicBezTo>
                  <a:cubicBezTo>
                    <a:pt x="1601470" y="207010"/>
                    <a:pt x="1661160" y="250190"/>
                    <a:pt x="1675130" y="309880"/>
                  </a:cubicBezTo>
                  <a:cubicBezTo>
                    <a:pt x="1696720" y="403860"/>
                    <a:pt x="1682750" y="535940"/>
                    <a:pt x="1666240" y="693420"/>
                  </a:cubicBezTo>
                  <a:cubicBezTo>
                    <a:pt x="1639570" y="952500"/>
                    <a:pt x="1526540" y="1586230"/>
                    <a:pt x="1479550" y="1715770"/>
                  </a:cubicBezTo>
                  <a:cubicBezTo>
                    <a:pt x="1468120" y="1748790"/>
                    <a:pt x="1463040" y="1760220"/>
                    <a:pt x="1446530" y="1772920"/>
                  </a:cubicBezTo>
                  <a:cubicBezTo>
                    <a:pt x="1431290" y="1785620"/>
                    <a:pt x="1404620" y="1794510"/>
                    <a:pt x="1384300" y="1793240"/>
                  </a:cubicBezTo>
                  <a:cubicBezTo>
                    <a:pt x="1363980" y="1791970"/>
                    <a:pt x="1338580" y="1780540"/>
                    <a:pt x="1323340" y="1766570"/>
                  </a:cubicBezTo>
                  <a:cubicBezTo>
                    <a:pt x="1309370" y="1752600"/>
                    <a:pt x="1296670" y="1731010"/>
                    <a:pt x="1296670" y="1706880"/>
                  </a:cubicBezTo>
                  <a:cubicBezTo>
                    <a:pt x="1296670" y="1668780"/>
                    <a:pt x="1329690" y="1614170"/>
                    <a:pt x="1366520" y="1563370"/>
                  </a:cubicBezTo>
                  <a:cubicBezTo>
                    <a:pt x="1419860" y="1488440"/>
                    <a:pt x="1516380" y="1394460"/>
                    <a:pt x="1612900" y="1315720"/>
                  </a:cubicBezTo>
                  <a:cubicBezTo>
                    <a:pt x="1725930" y="1224280"/>
                    <a:pt x="1865630" y="1132840"/>
                    <a:pt x="2009140" y="1057910"/>
                  </a:cubicBezTo>
                  <a:cubicBezTo>
                    <a:pt x="2160270" y="979170"/>
                    <a:pt x="2340610" y="910590"/>
                    <a:pt x="2500630" y="861060"/>
                  </a:cubicBezTo>
                  <a:cubicBezTo>
                    <a:pt x="2645410" y="815340"/>
                    <a:pt x="2792730" y="783590"/>
                    <a:pt x="2923540" y="764540"/>
                  </a:cubicBezTo>
                  <a:cubicBezTo>
                    <a:pt x="3035300" y="748030"/>
                    <a:pt x="3145790" y="732790"/>
                    <a:pt x="3235960" y="741680"/>
                  </a:cubicBezTo>
                  <a:cubicBezTo>
                    <a:pt x="3308350" y="749300"/>
                    <a:pt x="3375660" y="762000"/>
                    <a:pt x="3427730" y="796290"/>
                  </a:cubicBezTo>
                  <a:cubicBezTo>
                    <a:pt x="3477260" y="828040"/>
                    <a:pt x="3510280" y="875030"/>
                    <a:pt x="3544570" y="934720"/>
                  </a:cubicBezTo>
                  <a:cubicBezTo>
                    <a:pt x="3591560" y="1017270"/>
                    <a:pt x="3587750" y="1223010"/>
                    <a:pt x="3660140" y="1263650"/>
                  </a:cubicBezTo>
                  <a:cubicBezTo>
                    <a:pt x="3724910" y="1300480"/>
                    <a:pt x="3843020" y="1236980"/>
                    <a:pt x="3937000" y="1206500"/>
                  </a:cubicBezTo>
                  <a:cubicBezTo>
                    <a:pt x="4043680" y="1172210"/>
                    <a:pt x="4150360" y="1099820"/>
                    <a:pt x="4263390" y="1059180"/>
                  </a:cubicBezTo>
                  <a:cubicBezTo>
                    <a:pt x="4378960" y="1018540"/>
                    <a:pt x="4500880" y="985520"/>
                    <a:pt x="4622800" y="962660"/>
                  </a:cubicBezTo>
                  <a:cubicBezTo>
                    <a:pt x="4743450" y="939800"/>
                    <a:pt x="4867910" y="932180"/>
                    <a:pt x="4991100" y="923290"/>
                  </a:cubicBezTo>
                  <a:cubicBezTo>
                    <a:pt x="5113020" y="914400"/>
                    <a:pt x="5243830" y="906780"/>
                    <a:pt x="5356860" y="906780"/>
                  </a:cubicBezTo>
                  <a:cubicBezTo>
                    <a:pt x="5455920" y="906780"/>
                    <a:pt x="5547360" y="911860"/>
                    <a:pt x="5633720" y="919480"/>
                  </a:cubicBezTo>
                  <a:cubicBezTo>
                    <a:pt x="5709920" y="925830"/>
                    <a:pt x="5760720" y="930910"/>
                    <a:pt x="5849620" y="948690"/>
                  </a:cubicBezTo>
                  <a:cubicBezTo>
                    <a:pt x="5999480" y="979170"/>
                    <a:pt x="6276340" y="1074420"/>
                    <a:pt x="6446520" y="1111250"/>
                  </a:cubicBezTo>
                  <a:cubicBezTo>
                    <a:pt x="6570980" y="1137920"/>
                    <a:pt x="6635750" y="1146810"/>
                    <a:pt x="6771640" y="1165860"/>
                  </a:cubicBezTo>
                  <a:cubicBezTo>
                    <a:pt x="6998970" y="1198880"/>
                    <a:pt x="7410450" y="1252220"/>
                    <a:pt x="7684770" y="1273810"/>
                  </a:cubicBezTo>
                  <a:cubicBezTo>
                    <a:pt x="7909560" y="1291590"/>
                    <a:pt x="8086090" y="1292860"/>
                    <a:pt x="8298180" y="1296670"/>
                  </a:cubicBezTo>
                  <a:cubicBezTo>
                    <a:pt x="8525510" y="1300480"/>
                    <a:pt x="8766810" y="1305560"/>
                    <a:pt x="9006840" y="1294130"/>
                  </a:cubicBezTo>
                  <a:cubicBezTo>
                    <a:pt x="9254490" y="1282700"/>
                    <a:pt x="9493250" y="1247140"/>
                    <a:pt x="9761220" y="1225550"/>
                  </a:cubicBezTo>
                  <a:cubicBezTo>
                    <a:pt x="10067290" y="1201420"/>
                    <a:pt x="10382250" y="1176020"/>
                    <a:pt x="10744200" y="1159510"/>
                  </a:cubicBezTo>
                  <a:cubicBezTo>
                    <a:pt x="11189970" y="1139190"/>
                    <a:pt x="11856720" y="1118870"/>
                    <a:pt x="12235180" y="1120140"/>
                  </a:cubicBezTo>
                  <a:cubicBezTo>
                    <a:pt x="12468860" y="1121410"/>
                    <a:pt x="12588240" y="1125220"/>
                    <a:pt x="12801600" y="1139190"/>
                  </a:cubicBezTo>
                  <a:cubicBezTo>
                    <a:pt x="13082270" y="1156970"/>
                    <a:pt x="13536931" y="1217930"/>
                    <a:pt x="13773150" y="1231900"/>
                  </a:cubicBezTo>
                  <a:cubicBezTo>
                    <a:pt x="13907770" y="1239520"/>
                    <a:pt x="14010640" y="1231900"/>
                    <a:pt x="14090650" y="1239520"/>
                  </a:cubicBezTo>
                  <a:cubicBezTo>
                    <a:pt x="14140181" y="1244600"/>
                    <a:pt x="14179550" y="1247140"/>
                    <a:pt x="14208759" y="1261110"/>
                  </a:cubicBezTo>
                  <a:cubicBezTo>
                    <a:pt x="14230350" y="1271270"/>
                    <a:pt x="14246859" y="1286510"/>
                    <a:pt x="14257020" y="1300480"/>
                  </a:cubicBezTo>
                  <a:cubicBezTo>
                    <a:pt x="14264640" y="1310640"/>
                    <a:pt x="14267181" y="1319530"/>
                    <a:pt x="14269720" y="1329690"/>
                  </a:cubicBezTo>
                  <a:cubicBezTo>
                    <a:pt x="14272259" y="1339850"/>
                    <a:pt x="14274800" y="1350010"/>
                    <a:pt x="14272259" y="1361440"/>
                  </a:cubicBezTo>
                  <a:cubicBezTo>
                    <a:pt x="14269720" y="1377950"/>
                    <a:pt x="14260831" y="1404620"/>
                    <a:pt x="14248131" y="1418590"/>
                  </a:cubicBezTo>
                  <a:cubicBezTo>
                    <a:pt x="14235431" y="1433830"/>
                    <a:pt x="14210031" y="1443990"/>
                    <a:pt x="14193520" y="1449070"/>
                  </a:cubicBezTo>
                  <a:cubicBezTo>
                    <a:pt x="14182090" y="1452880"/>
                    <a:pt x="14173200" y="1452880"/>
                    <a:pt x="14161770" y="1450340"/>
                  </a:cubicBezTo>
                  <a:cubicBezTo>
                    <a:pt x="14145259" y="1446530"/>
                    <a:pt x="14119859" y="1436370"/>
                    <a:pt x="14105890" y="1422400"/>
                  </a:cubicBezTo>
                  <a:cubicBezTo>
                    <a:pt x="14091920" y="1408430"/>
                    <a:pt x="14080490" y="1385570"/>
                    <a:pt x="14077950" y="1366520"/>
                  </a:cubicBezTo>
                  <a:cubicBezTo>
                    <a:pt x="14075409" y="1347470"/>
                    <a:pt x="14081759" y="1320800"/>
                    <a:pt x="14089381" y="1305560"/>
                  </a:cubicBezTo>
                  <a:cubicBezTo>
                    <a:pt x="14094459" y="1294130"/>
                    <a:pt x="14099540" y="1287780"/>
                    <a:pt x="14109700" y="1280160"/>
                  </a:cubicBezTo>
                  <a:cubicBezTo>
                    <a:pt x="14123670" y="1270000"/>
                    <a:pt x="14150340" y="1258570"/>
                    <a:pt x="14166850" y="1256030"/>
                  </a:cubicBezTo>
                  <a:cubicBezTo>
                    <a:pt x="14178281" y="1253490"/>
                    <a:pt x="14187170" y="1254760"/>
                    <a:pt x="14198600" y="1258570"/>
                  </a:cubicBezTo>
                  <a:cubicBezTo>
                    <a:pt x="14213840" y="1263650"/>
                    <a:pt x="14237970" y="1276350"/>
                    <a:pt x="14250670" y="1291590"/>
                  </a:cubicBezTo>
                  <a:cubicBezTo>
                    <a:pt x="14263370" y="1306830"/>
                    <a:pt x="14269720" y="1333500"/>
                    <a:pt x="14272259" y="1350010"/>
                  </a:cubicBezTo>
                  <a:cubicBezTo>
                    <a:pt x="14273531" y="1361440"/>
                    <a:pt x="14272259" y="1370330"/>
                    <a:pt x="14268450" y="1381760"/>
                  </a:cubicBezTo>
                  <a:cubicBezTo>
                    <a:pt x="14262100" y="1397000"/>
                    <a:pt x="14248131" y="1421130"/>
                    <a:pt x="14231620" y="1432560"/>
                  </a:cubicBezTo>
                  <a:cubicBezTo>
                    <a:pt x="14215109" y="1443990"/>
                    <a:pt x="14193520" y="1449070"/>
                    <a:pt x="14171931" y="1450340"/>
                  </a:cubicBezTo>
                  <a:cubicBezTo>
                    <a:pt x="14145259" y="1451610"/>
                    <a:pt x="14131290" y="1437640"/>
                    <a:pt x="14084300" y="1430020"/>
                  </a:cubicBezTo>
                  <a:cubicBezTo>
                    <a:pt x="13906500" y="1400810"/>
                    <a:pt x="13136881" y="1332230"/>
                    <a:pt x="12795250" y="1310640"/>
                  </a:cubicBezTo>
                  <a:cubicBezTo>
                    <a:pt x="12571730" y="1296670"/>
                    <a:pt x="12433300" y="1292860"/>
                    <a:pt x="12237720" y="1291590"/>
                  </a:cubicBezTo>
                  <a:cubicBezTo>
                    <a:pt x="12020550" y="1290320"/>
                    <a:pt x="11788140" y="1297940"/>
                    <a:pt x="11550650" y="1304290"/>
                  </a:cubicBezTo>
                  <a:cubicBezTo>
                    <a:pt x="11295380" y="1310640"/>
                    <a:pt x="11071860" y="1314450"/>
                    <a:pt x="10755630" y="1332230"/>
                  </a:cubicBezTo>
                  <a:cubicBezTo>
                    <a:pt x="10285730" y="1358900"/>
                    <a:pt x="9461500" y="1449070"/>
                    <a:pt x="9006840" y="1466850"/>
                  </a:cubicBezTo>
                  <a:cubicBezTo>
                    <a:pt x="8716010" y="1478280"/>
                    <a:pt x="8521700" y="1473200"/>
                    <a:pt x="8291830" y="1469390"/>
                  </a:cubicBezTo>
                  <a:cubicBezTo>
                    <a:pt x="8075930" y="1465580"/>
                    <a:pt x="7894320" y="1464310"/>
                    <a:pt x="7665720" y="1447800"/>
                  </a:cubicBezTo>
                  <a:cubicBezTo>
                    <a:pt x="7387590" y="1427480"/>
                    <a:pt x="7014210" y="1381760"/>
                    <a:pt x="6743700" y="1341120"/>
                  </a:cubicBezTo>
                  <a:cubicBezTo>
                    <a:pt x="6527800" y="1308100"/>
                    <a:pt x="6332220" y="1273810"/>
                    <a:pt x="6165850" y="1231900"/>
                  </a:cubicBezTo>
                  <a:cubicBezTo>
                    <a:pt x="6036310" y="1198880"/>
                    <a:pt x="5923280" y="1148080"/>
                    <a:pt x="5824220" y="1125220"/>
                  </a:cubicBezTo>
                  <a:cubicBezTo>
                    <a:pt x="5750560" y="1108710"/>
                    <a:pt x="5697220" y="1102360"/>
                    <a:pt x="5626100" y="1096010"/>
                  </a:cubicBezTo>
                  <a:cubicBezTo>
                    <a:pt x="5544820" y="1088390"/>
                    <a:pt x="5459730" y="1085850"/>
                    <a:pt x="5365750" y="1085850"/>
                  </a:cubicBezTo>
                  <a:cubicBezTo>
                    <a:pt x="5256530" y="1085850"/>
                    <a:pt x="5128260" y="1093470"/>
                    <a:pt x="5011420" y="1102360"/>
                  </a:cubicBezTo>
                  <a:cubicBezTo>
                    <a:pt x="4897120" y="1111250"/>
                    <a:pt x="4782820" y="1120140"/>
                    <a:pt x="4671060" y="1141730"/>
                  </a:cubicBezTo>
                  <a:cubicBezTo>
                    <a:pt x="4559300" y="1163320"/>
                    <a:pt x="4448810" y="1192530"/>
                    <a:pt x="4342130" y="1231900"/>
                  </a:cubicBezTo>
                  <a:cubicBezTo>
                    <a:pt x="4235450" y="1271270"/>
                    <a:pt x="4131310" y="1327150"/>
                    <a:pt x="4033520" y="1377950"/>
                  </a:cubicBezTo>
                  <a:cubicBezTo>
                    <a:pt x="3942080" y="1424940"/>
                    <a:pt x="3851910" y="1503680"/>
                    <a:pt x="3774440" y="1522730"/>
                  </a:cubicBezTo>
                  <a:cubicBezTo>
                    <a:pt x="3717290" y="1536700"/>
                    <a:pt x="3661410" y="1535430"/>
                    <a:pt x="3618230" y="1517650"/>
                  </a:cubicBezTo>
                  <a:cubicBezTo>
                    <a:pt x="3577590" y="1501140"/>
                    <a:pt x="3552190" y="1474470"/>
                    <a:pt x="3520440" y="1426210"/>
                  </a:cubicBezTo>
                  <a:cubicBezTo>
                    <a:pt x="3459480" y="1333500"/>
                    <a:pt x="3422650" y="1022350"/>
                    <a:pt x="3354070" y="953770"/>
                  </a:cubicBezTo>
                  <a:cubicBezTo>
                    <a:pt x="3321050" y="920750"/>
                    <a:pt x="3290570" y="922020"/>
                    <a:pt x="3244850" y="915670"/>
                  </a:cubicBezTo>
                  <a:cubicBezTo>
                    <a:pt x="3173730" y="906780"/>
                    <a:pt x="3064510" y="920750"/>
                    <a:pt x="2962910" y="935990"/>
                  </a:cubicBezTo>
                  <a:cubicBezTo>
                    <a:pt x="2840990" y="953770"/>
                    <a:pt x="2701290" y="982980"/>
                    <a:pt x="2565400" y="1024890"/>
                  </a:cubicBezTo>
                  <a:cubicBezTo>
                    <a:pt x="2416810" y="1070610"/>
                    <a:pt x="2247900" y="1136650"/>
                    <a:pt x="2106930" y="1209040"/>
                  </a:cubicBezTo>
                  <a:cubicBezTo>
                    <a:pt x="1974850" y="1277620"/>
                    <a:pt x="1849120" y="1357630"/>
                    <a:pt x="1741170" y="1445260"/>
                  </a:cubicBezTo>
                  <a:cubicBezTo>
                    <a:pt x="1640840" y="1527810"/>
                    <a:pt x="1524000" y="1657350"/>
                    <a:pt x="1479550" y="1715770"/>
                  </a:cubicBezTo>
                  <a:cubicBezTo>
                    <a:pt x="1460500" y="1739900"/>
                    <a:pt x="1463040" y="1760220"/>
                    <a:pt x="1446530" y="1772920"/>
                  </a:cubicBezTo>
                  <a:cubicBezTo>
                    <a:pt x="1431290" y="1785620"/>
                    <a:pt x="1404620" y="1794510"/>
                    <a:pt x="1384300" y="1793240"/>
                  </a:cubicBezTo>
                  <a:cubicBezTo>
                    <a:pt x="1363980" y="1791970"/>
                    <a:pt x="1337310" y="1779270"/>
                    <a:pt x="1323340" y="1766570"/>
                  </a:cubicBezTo>
                  <a:cubicBezTo>
                    <a:pt x="1311910" y="1756410"/>
                    <a:pt x="1304290" y="1742440"/>
                    <a:pt x="1300480" y="1728470"/>
                  </a:cubicBezTo>
                  <a:cubicBezTo>
                    <a:pt x="1296670" y="1714500"/>
                    <a:pt x="1296670" y="1706880"/>
                    <a:pt x="1297940" y="1684020"/>
                  </a:cubicBezTo>
                  <a:cubicBezTo>
                    <a:pt x="1304290" y="1600200"/>
                    <a:pt x="1386840" y="1280160"/>
                    <a:pt x="1419860" y="1102360"/>
                  </a:cubicBezTo>
                  <a:cubicBezTo>
                    <a:pt x="1447800" y="952500"/>
                    <a:pt x="1474470" y="843280"/>
                    <a:pt x="1488440" y="688340"/>
                  </a:cubicBezTo>
                  <a:cubicBezTo>
                    <a:pt x="1504950" y="492760"/>
                    <a:pt x="1451610" y="81280"/>
                    <a:pt x="1494790" y="17780"/>
                  </a:cubicBezTo>
                  <a:cubicBezTo>
                    <a:pt x="1506220" y="1270"/>
                    <a:pt x="1521460" y="2540"/>
                    <a:pt x="1536700" y="1270"/>
                  </a:cubicBezTo>
                  <a:cubicBezTo>
                    <a:pt x="1555750" y="0"/>
                    <a:pt x="1584960" y="6350"/>
                    <a:pt x="1601470" y="16510"/>
                  </a:cubicBezTo>
                  <a:cubicBezTo>
                    <a:pt x="1615440" y="24130"/>
                    <a:pt x="1625600" y="36830"/>
                    <a:pt x="1631950" y="49530"/>
                  </a:cubicBezTo>
                  <a:cubicBezTo>
                    <a:pt x="1639570" y="62230"/>
                    <a:pt x="1644650" y="77470"/>
                    <a:pt x="1643380" y="93980"/>
                  </a:cubicBezTo>
                  <a:cubicBezTo>
                    <a:pt x="1642110" y="113030"/>
                    <a:pt x="1638300" y="137160"/>
                    <a:pt x="1620520" y="156210"/>
                  </a:cubicBezTo>
                  <a:cubicBezTo>
                    <a:pt x="1591310" y="187960"/>
                    <a:pt x="1518920" y="193040"/>
                    <a:pt x="1452880" y="238760"/>
                  </a:cubicBezTo>
                  <a:cubicBezTo>
                    <a:pt x="1328420" y="325120"/>
                    <a:pt x="1111250" y="543560"/>
                    <a:pt x="970280" y="693420"/>
                  </a:cubicBezTo>
                  <a:cubicBezTo>
                    <a:pt x="847090" y="824230"/>
                    <a:pt x="762000" y="934720"/>
                    <a:pt x="646430" y="1083310"/>
                  </a:cubicBezTo>
                  <a:cubicBezTo>
                    <a:pt x="501650" y="1271270"/>
                    <a:pt x="262890" y="1654810"/>
                    <a:pt x="176530" y="1736090"/>
                  </a:cubicBezTo>
                  <a:cubicBezTo>
                    <a:pt x="151130" y="1760220"/>
                    <a:pt x="137160" y="1767840"/>
                    <a:pt x="118110" y="1772920"/>
                  </a:cubicBezTo>
                  <a:cubicBezTo>
                    <a:pt x="102870" y="1776730"/>
                    <a:pt x="86360" y="1774190"/>
                    <a:pt x="71120" y="1770380"/>
                  </a:cubicBezTo>
                  <a:cubicBezTo>
                    <a:pt x="57150" y="1766570"/>
                    <a:pt x="41910" y="1758950"/>
                    <a:pt x="30480" y="1747520"/>
                  </a:cubicBezTo>
                  <a:cubicBezTo>
                    <a:pt x="16510" y="1733550"/>
                    <a:pt x="2540" y="1706880"/>
                    <a:pt x="1270" y="1685290"/>
                  </a:cubicBezTo>
                  <a:cubicBezTo>
                    <a:pt x="0" y="1663700"/>
                    <a:pt x="20320" y="1619250"/>
                    <a:pt x="20320" y="1619250"/>
                  </a:cubicBezTo>
                </a:path>
              </a:pathLst>
            </a:custGeom>
            <a:solidFill>
              <a:srgbClr val="1C0052"/>
            </a:solidFill>
            <a:ln cap="sq">
              <a:noFill/>
              <a:prstDash val="solid"/>
              <a:miter/>
            </a:ln>
          </p:spPr>
        </p:sp>
      </p:grpSp>
      <p:sp>
        <p:nvSpPr>
          <p:cNvPr id="6" name="Freeform 6"/>
          <p:cNvSpPr/>
          <p:nvPr/>
        </p:nvSpPr>
        <p:spPr>
          <a:xfrm rot="1074249">
            <a:off x="8633274" y="1048069"/>
            <a:ext cx="2619633" cy="5164152"/>
          </a:xfrm>
          <a:custGeom>
            <a:avLst/>
            <a:gdLst/>
            <a:ahLst/>
            <a:cxnLst/>
            <a:rect l="l" t="t" r="r" b="b"/>
            <a:pathLst>
              <a:path w="3929450" h="7746228">
                <a:moveTo>
                  <a:pt x="0" y="0"/>
                </a:moveTo>
                <a:lnTo>
                  <a:pt x="3929451" y="0"/>
                </a:lnTo>
                <a:lnTo>
                  <a:pt x="3929451" y="7746229"/>
                </a:lnTo>
                <a:lnTo>
                  <a:pt x="0" y="77462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72714" y="522155"/>
            <a:ext cx="8420117" cy="5813691"/>
            <a:chOff x="0" y="0"/>
            <a:chExt cx="14634688" cy="11627383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1831280" y="-1176025"/>
              <a:ext cx="10972128" cy="14634688"/>
              <a:chOff x="0" y="0"/>
              <a:chExt cx="1529514" cy="204007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529514" cy="2040075"/>
              </a:xfrm>
              <a:custGeom>
                <a:avLst/>
                <a:gdLst/>
                <a:ahLst/>
                <a:cxnLst/>
                <a:rect l="l" t="t" r="r" b="b"/>
                <a:pathLst>
                  <a:path w="1529514" h="2040075">
                    <a:moveTo>
                      <a:pt x="13134" y="0"/>
                    </a:moveTo>
                    <a:lnTo>
                      <a:pt x="1516380" y="0"/>
                    </a:lnTo>
                    <a:cubicBezTo>
                      <a:pt x="1523634" y="0"/>
                      <a:pt x="1529514" y="5880"/>
                      <a:pt x="1529514" y="13134"/>
                    </a:cubicBezTo>
                    <a:lnTo>
                      <a:pt x="1529514" y="2026941"/>
                    </a:lnTo>
                    <a:cubicBezTo>
                      <a:pt x="1529514" y="2030424"/>
                      <a:pt x="1528130" y="2033765"/>
                      <a:pt x="1525667" y="2036228"/>
                    </a:cubicBezTo>
                    <a:cubicBezTo>
                      <a:pt x="1523204" y="2038691"/>
                      <a:pt x="1519863" y="2040075"/>
                      <a:pt x="1516380" y="2040075"/>
                    </a:cubicBezTo>
                    <a:lnTo>
                      <a:pt x="13134" y="2040075"/>
                    </a:lnTo>
                    <a:cubicBezTo>
                      <a:pt x="9651" y="2040075"/>
                      <a:pt x="6310" y="2038691"/>
                      <a:pt x="3847" y="2036228"/>
                    </a:cubicBezTo>
                    <a:cubicBezTo>
                      <a:pt x="1384" y="2033765"/>
                      <a:pt x="0" y="2030424"/>
                      <a:pt x="0" y="2026941"/>
                    </a:cubicBezTo>
                    <a:lnTo>
                      <a:pt x="0" y="13134"/>
                    </a:lnTo>
                    <a:cubicBezTo>
                      <a:pt x="0" y="9651"/>
                      <a:pt x="1384" y="6310"/>
                      <a:pt x="3847" y="3847"/>
                    </a:cubicBezTo>
                    <a:cubicBezTo>
                      <a:pt x="6310" y="1384"/>
                      <a:pt x="9651" y="0"/>
                      <a:pt x="131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666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1529514" cy="1992450"/>
              </a:xfrm>
              <a:prstGeom prst="rect">
                <a:avLst/>
              </a:prstGeom>
            </p:spPr>
            <p:txBody>
              <a:bodyPr lIns="83384" tIns="83384" rIns="83384" bIns="83384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2198391" y="-856651"/>
              <a:ext cx="10296284" cy="13975348"/>
              <a:chOff x="0" y="0"/>
              <a:chExt cx="1435301" cy="194816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35301" cy="1948163"/>
              </a:xfrm>
              <a:custGeom>
                <a:avLst/>
                <a:gdLst/>
                <a:ahLst/>
                <a:cxnLst/>
                <a:rect l="l" t="t" r="r" b="b"/>
                <a:pathLst>
                  <a:path w="1435301" h="1948163">
                    <a:moveTo>
                      <a:pt x="13996" y="0"/>
                    </a:moveTo>
                    <a:lnTo>
                      <a:pt x="1421305" y="0"/>
                    </a:lnTo>
                    <a:cubicBezTo>
                      <a:pt x="1425017" y="0"/>
                      <a:pt x="1428577" y="1475"/>
                      <a:pt x="1431202" y="4099"/>
                    </a:cubicBezTo>
                    <a:cubicBezTo>
                      <a:pt x="1433827" y="6724"/>
                      <a:pt x="1435301" y="10284"/>
                      <a:pt x="1435301" y="13996"/>
                    </a:cubicBezTo>
                    <a:lnTo>
                      <a:pt x="1435301" y="1934166"/>
                    </a:lnTo>
                    <a:cubicBezTo>
                      <a:pt x="1435301" y="1941896"/>
                      <a:pt x="1429035" y="1948163"/>
                      <a:pt x="1421305" y="1948163"/>
                    </a:cubicBezTo>
                    <a:lnTo>
                      <a:pt x="13996" y="1948163"/>
                    </a:lnTo>
                    <a:cubicBezTo>
                      <a:pt x="10284" y="1948163"/>
                      <a:pt x="6724" y="1946688"/>
                      <a:pt x="4099" y="1944063"/>
                    </a:cubicBezTo>
                    <a:cubicBezTo>
                      <a:pt x="1475" y="1941438"/>
                      <a:pt x="0" y="1937878"/>
                      <a:pt x="0" y="1934166"/>
                    </a:cubicBezTo>
                    <a:lnTo>
                      <a:pt x="0" y="13996"/>
                    </a:lnTo>
                    <a:cubicBezTo>
                      <a:pt x="0" y="10284"/>
                      <a:pt x="1475" y="6724"/>
                      <a:pt x="4099" y="4099"/>
                    </a:cubicBezTo>
                    <a:cubicBezTo>
                      <a:pt x="6724" y="1475"/>
                      <a:pt x="10284" y="0"/>
                      <a:pt x="1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6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1435301" cy="1900538"/>
              </a:xfrm>
              <a:prstGeom prst="rect">
                <a:avLst/>
              </a:prstGeom>
            </p:spPr>
            <p:txBody>
              <a:bodyPr lIns="83384" tIns="83384" rIns="83384" bIns="83384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513204" y="1281025"/>
              <a:ext cx="13608279" cy="9781385"/>
            </a:xfrm>
            <a:custGeom>
              <a:avLst/>
              <a:gdLst/>
              <a:ahLst/>
              <a:cxnLst/>
              <a:rect l="l" t="t" r="r" b="b"/>
              <a:pathLst>
                <a:path w="13608279" h="9781385">
                  <a:moveTo>
                    <a:pt x="0" y="0"/>
                  </a:moveTo>
                  <a:lnTo>
                    <a:pt x="13608279" y="0"/>
                  </a:lnTo>
                  <a:lnTo>
                    <a:pt x="13608279" y="9781385"/>
                  </a:lnTo>
                  <a:lnTo>
                    <a:pt x="0" y="9781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6860" t="-41746" r="-35333" b="-1991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 rot="5400000">
              <a:off x="4314622" y="1302715"/>
              <a:ext cx="971129" cy="971129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3824630" y="741125"/>
              <a:ext cx="1951112" cy="468862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5400000">
              <a:off x="2662018" y="1302715"/>
              <a:ext cx="971129" cy="971129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5400000">
              <a:off x="2172027" y="741125"/>
              <a:ext cx="1951112" cy="468862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5400000">
              <a:off x="1009415" y="1302715"/>
              <a:ext cx="971129" cy="971129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5400000">
              <a:off x="519424" y="741125"/>
              <a:ext cx="1951112" cy="468862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5400000">
              <a:off x="9258154" y="1302715"/>
              <a:ext cx="971129" cy="971129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5400000">
              <a:off x="8768163" y="741125"/>
              <a:ext cx="1951112" cy="468862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 rot="5400000">
              <a:off x="7605551" y="1302715"/>
              <a:ext cx="971129" cy="971129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5400000">
              <a:off x="7115559" y="741125"/>
              <a:ext cx="1951112" cy="468862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5400000">
              <a:off x="5952948" y="1302715"/>
              <a:ext cx="971129" cy="971129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 rot="5400000">
              <a:off x="5462956" y="741125"/>
              <a:ext cx="1951112" cy="468862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 rot="5400000">
              <a:off x="12549083" y="1302715"/>
              <a:ext cx="971129" cy="971129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 rot="5400000">
              <a:off x="12059092" y="741125"/>
              <a:ext cx="1951112" cy="468862"/>
              <a:chOff x="0" y="0"/>
              <a:chExt cx="1691186" cy="4064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5400000">
              <a:off x="10896480" y="1302715"/>
              <a:ext cx="971129" cy="971129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 rot="5400000">
              <a:off x="10406489" y="741125"/>
              <a:ext cx="1951112" cy="468862"/>
              <a:chOff x="0" y="0"/>
              <a:chExt cx="1691186" cy="4064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59" name="Freeform 59"/>
          <p:cNvSpPr/>
          <p:nvPr/>
        </p:nvSpPr>
        <p:spPr>
          <a:xfrm rot="-960068" flipH="1">
            <a:off x="1017457" y="474711"/>
            <a:ext cx="1414174" cy="5817805"/>
          </a:xfrm>
          <a:custGeom>
            <a:avLst/>
            <a:gdLst/>
            <a:ahLst/>
            <a:cxnLst/>
            <a:rect l="l" t="t" r="r" b="b"/>
            <a:pathLst>
              <a:path w="2624347" h="9372668">
                <a:moveTo>
                  <a:pt x="2624347" y="0"/>
                </a:moveTo>
                <a:lnTo>
                  <a:pt x="0" y="0"/>
                </a:lnTo>
                <a:lnTo>
                  <a:pt x="0" y="9372668"/>
                </a:lnTo>
                <a:lnTo>
                  <a:pt x="2624347" y="9372668"/>
                </a:lnTo>
                <a:lnTo>
                  <a:pt x="262434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 dirty="0"/>
          </a:p>
        </p:txBody>
      </p:sp>
      <p:grpSp>
        <p:nvGrpSpPr>
          <p:cNvPr id="60" name="Group 60"/>
          <p:cNvGrpSpPr/>
          <p:nvPr/>
        </p:nvGrpSpPr>
        <p:grpSpPr>
          <a:xfrm rot="-7019229">
            <a:off x="-133268" y="4842665"/>
            <a:ext cx="1738663" cy="2342125"/>
            <a:chOff x="0" y="0"/>
            <a:chExt cx="3477325" cy="4684249"/>
          </a:xfrm>
        </p:grpSpPr>
        <p:sp>
          <p:nvSpPr>
            <p:cNvPr id="61" name="Freeform 61"/>
            <p:cNvSpPr/>
            <p:nvPr/>
          </p:nvSpPr>
          <p:spPr>
            <a:xfrm>
              <a:off x="0" y="152191"/>
              <a:ext cx="3477325" cy="4532059"/>
            </a:xfrm>
            <a:custGeom>
              <a:avLst/>
              <a:gdLst/>
              <a:ahLst/>
              <a:cxnLst/>
              <a:rect l="l" t="t" r="r" b="b"/>
              <a:pathLst>
                <a:path w="3477325" h="4532059">
                  <a:moveTo>
                    <a:pt x="0" y="0"/>
                  </a:moveTo>
                  <a:lnTo>
                    <a:pt x="3477325" y="0"/>
                  </a:lnTo>
                  <a:lnTo>
                    <a:pt x="3477325" y="4532058"/>
                  </a:lnTo>
                  <a:lnTo>
                    <a:pt x="0" y="453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0" y="0"/>
              <a:ext cx="3477325" cy="4532059"/>
            </a:xfrm>
            <a:custGeom>
              <a:avLst/>
              <a:gdLst/>
              <a:ahLst/>
              <a:cxnLst/>
              <a:rect l="l" t="t" r="r" b="b"/>
              <a:pathLst>
                <a:path w="3477325" h="4532059">
                  <a:moveTo>
                    <a:pt x="0" y="0"/>
                  </a:moveTo>
                  <a:lnTo>
                    <a:pt x="3477325" y="0"/>
                  </a:lnTo>
                  <a:lnTo>
                    <a:pt x="3477325" y="4532059"/>
                  </a:lnTo>
                  <a:lnTo>
                    <a:pt x="0" y="4532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3" name="Freeform 63"/>
          <p:cNvSpPr/>
          <p:nvPr/>
        </p:nvSpPr>
        <p:spPr>
          <a:xfrm rot="9242906">
            <a:off x="-93528" y="166716"/>
            <a:ext cx="905341" cy="899579"/>
          </a:xfrm>
          <a:custGeom>
            <a:avLst/>
            <a:gdLst/>
            <a:ahLst/>
            <a:cxnLst/>
            <a:rect l="l" t="t" r="r" b="b"/>
            <a:pathLst>
              <a:path w="1358011" h="1349369">
                <a:moveTo>
                  <a:pt x="0" y="0"/>
                </a:moveTo>
                <a:lnTo>
                  <a:pt x="1358011" y="0"/>
                </a:lnTo>
                <a:lnTo>
                  <a:pt x="1358011" y="1349370"/>
                </a:lnTo>
                <a:lnTo>
                  <a:pt x="0" y="13493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62820" t="-57308"/>
            </a:stretch>
          </a:blipFill>
        </p:spPr>
      </p:sp>
      <p:sp>
        <p:nvSpPr>
          <p:cNvPr id="64" name="Freeform 64"/>
          <p:cNvSpPr/>
          <p:nvPr/>
        </p:nvSpPr>
        <p:spPr>
          <a:xfrm>
            <a:off x="359142" y="3383614"/>
            <a:ext cx="753842" cy="923414"/>
          </a:xfrm>
          <a:custGeom>
            <a:avLst/>
            <a:gdLst/>
            <a:ahLst/>
            <a:cxnLst/>
            <a:rect l="l" t="t" r="r" b="b"/>
            <a:pathLst>
              <a:path w="1130763" h="1385121">
                <a:moveTo>
                  <a:pt x="0" y="0"/>
                </a:moveTo>
                <a:lnTo>
                  <a:pt x="1130763" y="0"/>
                </a:lnTo>
                <a:lnTo>
                  <a:pt x="1130763" y="1385122"/>
                </a:lnTo>
                <a:lnTo>
                  <a:pt x="0" y="13851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65" name="Freeform 65"/>
          <p:cNvSpPr/>
          <p:nvPr/>
        </p:nvSpPr>
        <p:spPr>
          <a:xfrm>
            <a:off x="2802057" y="522155"/>
            <a:ext cx="928572" cy="1005343"/>
          </a:xfrm>
          <a:custGeom>
            <a:avLst/>
            <a:gdLst/>
            <a:ahLst/>
            <a:cxnLst/>
            <a:rect l="l" t="t" r="r" b="b"/>
            <a:pathLst>
              <a:path w="1392858" h="1508015">
                <a:moveTo>
                  <a:pt x="0" y="0"/>
                </a:moveTo>
                <a:lnTo>
                  <a:pt x="1392858" y="0"/>
                </a:lnTo>
                <a:lnTo>
                  <a:pt x="1392858" y="1508015"/>
                </a:lnTo>
                <a:lnTo>
                  <a:pt x="0" y="15080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66" name="TextBox 66"/>
          <p:cNvSpPr txBox="1"/>
          <p:nvPr/>
        </p:nvSpPr>
        <p:spPr>
          <a:xfrm>
            <a:off x="3263624" y="2659953"/>
            <a:ext cx="7964313" cy="3489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210"/>
              </a:lnSpc>
            </a:pPr>
            <a:r>
              <a:rPr lang="en-US" sz="66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ARTICULATIO</a:t>
            </a:r>
            <a:r>
              <a:rPr lang="en-US" sz="80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N</a:t>
            </a:r>
            <a:endParaRPr lang="en-US" sz="80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67" name="TextBox 67"/>
          <p:cNvSpPr txBox="1"/>
          <p:nvPr/>
        </p:nvSpPr>
        <p:spPr>
          <a:xfrm>
            <a:off x="3627159" y="1612014"/>
            <a:ext cx="7642868" cy="200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80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MANNER OF </a:t>
            </a:r>
            <a:endParaRPr lang="en-US" sz="80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786257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50545" y="146685"/>
            <a:ext cx="11152505" cy="6821170"/>
            <a:chOff x="8433" y="240"/>
            <a:chExt cx="21220897" cy="22558630"/>
          </a:xfrm>
        </p:grpSpPr>
        <p:grpSp>
          <p:nvGrpSpPr>
            <p:cNvPr id="4" name="Group 4"/>
            <p:cNvGrpSpPr/>
            <p:nvPr/>
          </p:nvGrpSpPr>
          <p:grpSpPr>
            <a:xfrm rot="5402678">
              <a:off x="-210029" y="1119511"/>
              <a:ext cx="21657821" cy="21220897"/>
              <a:chOff x="0" y="-235"/>
              <a:chExt cx="2082318" cy="20403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" y="-235"/>
                <a:ext cx="2082291" cy="2040075"/>
              </a:xfrm>
              <a:custGeom>
                <a:avLst/>
                <a:gdLst/>
                <a:ahLst/>
                <a:cxnLst/>
                <a:rect l="l" t="t" r="r" b="b"/>
                <a:pathLst>
                  <a:path w="2082291" h="2040075">
                    <a:moveTo>
                      <a:pt x="7099" y="0"/>
                    </a:moveTo>
                    <a:lnTo>
                      <a:pt x="2075193" y="0"/>
                    </a:lnTo>
                    <a:cubicBezTo>
                      <a:pt x="2079113" y="0"/>
                      <a:pt x="2082291" y="3178"/>
                      <a:pt x="2082291" y="7099"/>
                    </a:cubicBezTo>
                    <a:lnTo>
                      <a:pt x="2082291" y="2032976"/>
                    </a:lnTo>
                    <a:cubicBezTo>
                      <a:pt x="2082291" y="2036896"/>
                      <a:pt x="2079113" y="2040075"/>
                      <a:pt x="2075193" y="2040075"/>
                    </a:cubicBezTo>
                    <a:lnTo>
                      <a:pt x="7099" y="2040075"/>
                    </a:lnTo>
                    <a:cubicBezTo>
                      <a:pt x="5216" y="2040075"/>
                      <a:pt x="3410" y="2039327"/>
                      <a:pt x="2079" y="2037996"/>
                    </a:cubicBezTo>
                    <a:cubicBezTo>
                      <a:pt x="748" y="2036664"/>
                      <a:pt x="0" y="2034859"/>
                      <a:pt x="0" y="2032976"/>
                    </a:cubicBezTo>
                    <a:lnTo>
                      <a:pt x="0" y="7099"/>
                    </a:lnTo>
                    <a:cubicBezTo>
                      <a:pt x="0" y="3178"/>
                      <a:pt x="3178" y="0"/>
                      <a:pt x="7099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082291" cy="1992450"/>
              </a:xfrm>
              <a:prstGeom prst="rect">
                <a:avLst/>
              </a:prstGeom>
            </p:spPr>
            <p:txBody>
              <a:bodyPr lIns="126652" tIns="126652" rIns="126652" bIns="126652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2678">
              <a:off x="309114" y="1595645"/>
              <a:ext cx="20701590" cy="20262494"/>
              <a:chOff x="0" y="7"/>
              <a:chExt cx="1990380" cy="194816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" y="7"/>
                <a:ext cx="1990379" cy="1948163"/>
              </a:xfrm>
              <a:custGeom>
                <a:avLst/>
                <a:gdLst/>
                <a:ahLst/>
                <a:cxnLst/>
                <a:rect l="l" t="t" r="r" b="b"/>
                <a:pathLst>
                  <a:path w="1990379" h="1948163">
                    <a:moveTo>
                      <a:pt x="7427" y="0"/>
                    </a:moveTo>
                    <a:lnTo>
                      <a:pt x="1982953" y="0"/>
                    </a:lnTo>
                    <a:cubicBezTo>
                      <a:pt x="1984922" y="0"/>
                      <a:pt x="1986811" y="782"/>
                      <a:pt x="1988204" y="2175"/>
                    </a:cubicBezTo>
                    <a:cubicBezTo>
                      <a:pt x="1989597" y="3568"/>
                      <a:pt x="1990379" y="5457"/>
                      <a:pt x="1990379" y="7427"/>
                    </a:cubicBezTo>
                    <a:lnTo>
                      <a:pt x="1990379" y="1940736"/>
                    </a:lnTo>
                    <a:cubicBezTo>
                      <a:pt x="1990379" y="1944838"/>
                      <a:pt x="1987054" y="1948163"/>
                      <a:pt x="1982953" y="1948163"/>
                    </a:cubicBezTo>
                    <a:lnTo>
                      <a:pt x="7427" y="1948163"/>
                    </a:lnTo>
                    <a:cubicBezTo>
                      <a:pt x="5457" y="1948163"/>
                      <a:pt x="3568" y="1947380"/>
                      <a:pt x="2175" y="1945987"/>
                    </a:cubicBezTo>
                    <a:cubicBezTo>
                      <a:pt x="782" y="1944595"/>
                      <a:pt x="0" y="1942706"/>
                      <a:pt x="0" y="1940736"/>
                    </a:cubicBezTo>
                    <a:lnTo>
                      <a:pt x="0" y="7427"/>
                    </a:lnTo>
                    <a:cubicBezTo>
                      <a:pt x="0" y="5457"/>
                      <a:pt x="782" y="3568"/>
                      <a:pt x="2175" y="2175"/>
                    </a:cubicBezTo>
                    <a:cubicBezTo>
                      <a:pt x="3568" y="782"/>
                      <a:pt x="5457" y="0"/>
                      <a:pt x="74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 sz="1200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1990379" cy="1900538"/>
              </a:xfrm>
              <a:prstGeom prst="rect">
                <a:avLst/>
              </a:prstGeom>
            </p:spPr>
            <p:txBody>
              <a:bodyPr lIns="126652" tIns="126652" rIns="126652" bIns="126652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10802679">
              <a:off x="752524" y="1808335"/>
              <a:ext cx="19730289" cy="19819730"/>
            </a:xfrm>
            <a:custGeom>
              <a:avLst/>
              <a:gdLst/>
              <a:ahLst/>
              <a:cxnLst/>
              <a:rect l="l" t="t" r="r" b="b"/>
              <a:pathLst>
                <a:path w="19730289" h="19819731">
                  <a:moveTo>
                    <a:pt x="0" y="0"/>
                  </a:moveTo>
                  <a:lnTo>
                    <a:pt x="19730289" y="0"/>
                  </a:lnTo>
                  <a:lnTo>
                    <a:pt x="19730289" y="19819731"/>
                  </a:lnTo>
                  <a:lnTo>
                    <a:pt x="0" y="1981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6860" t="-1424" r="-35333" b="-1424"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 rot="5402678">
              <a:off x="11935552" y="1715519"/>
              <a:ext cx="1272395" cy="1272395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2678">
              <a:off x="11294383" y="979712"/>
              <a:ext cx="2556390" cy="614313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5402678">
              <a:off x="9770275" y="1713832"/>
              <a:ext cx="1272395" cy="1272395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5402678">
              <a:off x="9129107" y="978025"/>
              <a:ext cx="2556390" cy="614313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5402678">
              <a:off x="7604998" y="1712145"/>
              <a:ext cx="1272395" cy="1272395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5402678">
              <a:off x="6963830" y="976338"/>
              <a:ext cx="2556390" cy="614313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5402678">
              <a:off x="5439721" y="1710458"/>
              <a:ext cx="1272395" cy="1272395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5402678">
              <a:off x="4798553" y="974651"/>
              <a:ext cx="2556390" cy="614313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 rot="5402678">
              <a:off x="3274445" y="1708771"/>
              <a:ext cx="1272395" cy="1272395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5402678">
              <a:off x="2633277" y="972965"/>
              <a:ext cx="2556390" cy="614313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5402678">
              <a:off x="1109168" y="1707084"/>
              <a:ext cx="1272395" cy="1272395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 rot="5402678">
              <a:off x="468000" y="971278"/>
              <a:ext cx="2556390" cy="614313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 rot="5402678">
              <a:off x="18428491" y="1715519"/>
              <a:ext cx="1272395" cy="1272395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 rot="5402678">
              <a:off x="17787323" y="979712"/>
              <a:ext cx="2556390" cy="614313"/>
              <a:chOff x="0" y="0"/>
              <a:chExt cx="1691186" cy="4064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5402678">
              <a:off x="16263214" y="1713832"/>
              <a:ext cx="1272395" cy="1272395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 rot="5402678">
              <a:off x="15622046" y="978025"/>
              <a:ext cx="2556390" cy="614313"/>
              <a:chOff x="0" y="0"/>
              <a:chExt cx="1691186" cy="4064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 rot="5402678">
              <a:off x="14097938" y="1712145"/>
              <a:ext cx="1272395" cy="1272395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5402678">
              <a:off x="13456769" y="976338"/>
              <a:ext cx="2556390" cy="614313"/>
              <a:chOff x="0" y="0"/>
              <a:chExt cx="1691186" cy="40640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65971" tIns="65971" rIns="65971" bIns="6597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65" name="Freeform 65"/>
          <p:cNvSpPr/>
          <p:nvPr/>
        </p:nvSpPr>
        <p:spPr>
          <a:xfrm>
            <a:off x="2483324" y="2999052"/>
            <a:ext cx="7081957" cy="419974"/>
          </a:xfrm>
          <a:custGeom>
            <a:avLst/>
            <a:gdLst/>
            <a:ahLst/>
            <a:cxnLst/>
            <a:rect l="l" t="t" r="r" b="b"/>
            <a:pathLst>
              <a:path w="9269771" h="627899">
                <a:moveTo>
                  <a:pt x="0" y="0"/>
                </a:moveTo>
                <a:lnTo>
                  <a:pt x="9269771" y="0"/>
                </a:lnTo>
                <a:lnTo>
                  <a:pt x="9269771" y="627899"/>
                </a:lnTo>
                <a:lnTo>
                  <a:pt x="0" y="627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6" name="TextBox 66"/>
          <p:cNvSpPr txBox="1"/>
          <p:nvPr/>
        </p:nvSpPr>
        <p:spPr>
          <a:xfrm rot="2678">
            <a:off x="1479550" y="1471930"/>
            <a:ext cx="9089390" cy="105219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14950"/>
              </a:lnSpc>
            </a:pPr>
            <a:r>
              <a:rPr lang="en-US" sz="60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INTRODUCTION</a:t>
            </a:r>
            <a:endParaRPr lang="en-US" sz="60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70" name="TextBox 51"/>
          <p:cNvSpPr txBox="1"/>
          <p:nvPr/>
        </p:nvSpPr>
        <p:spPr>
          <a:xfrm>
            <a:off x="587375" y="3343910"/>
            <a:ext cx="10575925" cy="42329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609600" marR="705485" algn="just">
              <a:lnSpc>
                <a:spcPct val="115000"/>
              </a:lnSpc>
            </a:pPr>
            <a:r>
              <a:rPr lang="en-US" sz="1200" dirty="0">
                <a:solidFill>
                  <a:srgbClr val="030E1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00" marR="705485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Manner</a:t>
            </a:r>
            <a:r>
              <a:rPr lang="en-US" sz="24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of</a:t>
            </a:r>
            <a:r>
              <a:rPr lang="en-US" sz="2400" spc="-2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Articulation</a:t>
            </a:r>
            <a:r>
              <a:rPr lang="en-US" sz="24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is</a:t>
            </a:r>
            <a:r>
              <a:rPr lang="en-US" sz="24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</a:t>
            </a:r>
            <a:r>
              <a:rPr lang="en-US" sz="2400" spc="-2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b="1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“how”</a:t>
            </a:r>
            <a:r>
              <a:rPr lang="en-US" sz="2400" b="1" i="1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of</a:t>
            </a:r>
            <a:r>
              <a:rPr lang="en-US" sz="24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making</a:t>
            </a:r>
            <a:r>
              <a:rPr lang="en-US" sz="2400" spc="-15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sounds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.</a:t>
            </a:r>
            <a:endParaRPr lang="en-US" sz="2400" dirty="0">
              <a:solidFill>
                <a:srgbClr val="454240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952500" marR="705485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It refers to the way the vocal tract is configured to shape the airflow during speech production. </a:t>
            </a:r>
            <a:endParaRPr lang="en-US" sz="2400" dirty="0">
              <a:solidFill>
                <a:srgbClr val="454240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952500" marR="705485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Understanding the various manners of articulation is crucial for linguists, speech therapists, and language learners alike, as it provides insight into the intricate mechanics of human speech.</a:t>
            </a:r>
            <a:endParaRPr lang="en-US" sz="2400" dirty="0">
              <a:solidFill>
                <a:srgbClr val="030E1D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 panose="020B0604020202020204" charset="0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327890" cy="72961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5" name="Group 3"/>
          <p:cNvGrpSpPr/>
          <p:nvPr/>
        </p:nvGrpSpPr>
        <p:grpSpPr>
          <a:xfrm>
            <a:off x="543560" y="180340"/>
            <a:ext cx="10710545" cy="6877685"/>
            <a:chOff x="0" y="0"/>
            <a:chExt cx="14634688" cy="11627383"/>
          </a:xfrm>
        </p:grpSpPr>
        <p:grpSp>
          <p:nvGrpSpPr>
            <p:cNvPr id="6" name="Group 4"/>
            <p:cNvGrpSpPr/>
            <p:nvPr/>
          </p:nvGrpSpPr>
          <p:grpSpPr>
            <a:xfrm rot="5400000">
              <a:off x="1831280" y="-1176025"/>
              <a:ext cx="10972128" cy="14634688"/>
              <a:chOff x="0" y="0"/>
              <a:chExt cx="1529514" cy="2040075"/>
            </a:xfrm>
          </p:grpSpPr>
          <p:sp>
            <p:nvSpPr>
              <p:cNvPr id="59" name="Freeform 5"/>
              <p:cNvSpPr/>
              <p:nvPr/>
            </p:nvSpPr>
            <p:spPr>
              <a:xfrm>
                <a:off x="0" y="0"/>
                <a:ext cx="1529514" cy="2040075"/>
              </a:xfrm>
              <a:custGeom>
                <a:avLst/>
                <a:gdLst/>
                <a:ahLst/>
                <a:cxnLst/>
                <a:rect l="l" t="t" r="r" b="b"/>
                <a:pathLst>
                  <a:path w="1529514" h="2040075">
                    <a:moveTo>
                      <a:pt x="13134" y="0"/>
                    </a:moveTo>
                    <a:lnTo>
                      <a:pt x="1516380" y="0"/>
                    </a:lnTo>
                    <a:cubicBezTo>
                      <a:pt x="1523634" y="0"/>
                      <a:pt x="1529514" y="5880"/>
                      <a:pt x="1529514" y="13134"/>
                    </a:cubicBezTo>
                    <a:lnTo>
                      <a:pt x="1529514" y="2026941"/>
                    </a:lnTo>
                    <a:cubicBezTo>
                      <a:pt x="1529514" y="2030424"/>
                      <a:pt x="1528130" y="2033765"/>
                      <a:pt x="1525667" y="2036228"/>
                    </a:cubicBezTo>
                    <a:cubicBezTo>
                      <a:pt x="1523204" y="2038691"/>
                      <a:pt x="1519863" y="2040075"/>
                      <a:pt x="1516380" y="2040075"/>
                    </a:cubicBezTo>
                    <a:lnTo>
                      <a:pt x="13134" y="2040075"/>
                    </a:lnTo>
                    <a:cubicBezTo>
                      <a:pt x="9651" y="2040075"/>
                      <a:pt x="6310" y="2038691"/>
                      <a:pt x="3847" y="2036228"/>
                    </a:cubicBezTo>
                    <a:cubicBezTo>
                      <a:pt x="1384" y="2033765"/>
                      <a:pt x="0" y="2030424"/>
                      <a:pt x="0" y="2026941"/>
                    </a:cubicBezTo>
                    <a:lnTo>
                      <a:pt x="0" y="13134"/>
                    </a:lnTo>
                    <a:cubicBezTo>
                      <a:pt x="0" y="9651"/>
                      <a:pt x="1384" y="6310"/>
                      <a:pt x="3847" y="3847"/>
                    </a:cubicBezTo>
                    <a:cubicBezTo>
                      <a:pt x="6310" y="1384"/>
                      <a:pt x="9651" y="0"/>
                      <a:pt x="131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666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0" name="TextBox 6"/>
              <p:cNvSpPr txBox="1"/>
              <p:nvPr/>
            </p:nvSpPr>
            <p:spPr>
              <a:xfrm>
                <a:off x="0" y="47625"/>
                <a:ext cx="1529514" cy="1992450"/>
              </a:xfrm>
              <a:prstGeom prst="rect">
                <a:avLst/>
              </a:prstGeom>
            </p:spPr>
            <p:txBody>
              <a:bodyPr lIns="83384" tIns="83384" rIns="83384" bIns="83384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2198391" y="-856651"/>
              <a:ext cx="10296284" cy="13975348"/>
              <a:chOff x="0" y="0"/>
              <a:chExt cx="1435301" cy="1948163"/>
            </a:xfrm>
          </p:grpSpPr>
          <p:sp>
            <p:nvSpPr>
              <p:cNvPr id="57" name="Freeform 8"/>
              <p:cNvSpPr/>
              <p:nvPr/>
            </p:nvSpPr>
            <p:spPr>
              <a:xfrm>
                <a:off x="0" y="0"/>
                <a:ext cx="1435301" cy="1948163"/>
              </a:xfrm>
              <a:custGeom>
                <a:avLst/>
                <a:gdLst/>
                <a:ahLst/>
                <a:cxnLst/>
                <a:rect l="l" t="t" r="r" b="b"/>
                <a:pathLst>
                  <a:path w="1435301" h="1948163">
                    <a:moveTo>
                      <a:pt x="13996" y="0"/>
                    </a:moveTo>
                    <a:lnTo>
                      <a:pt x="1421305" y="0"/>
                    </a:lnTo>
                    <a:cubicBezTo>
                      <a:pt x="1425017" y="0"/>
                      <a:pt x="1428577" y="1475"/>
                      <a:pt x="1431202" y="4099"/>
                    </a:cubicBezTo>
                    <a:cubicBezTo>
                      <a:pt x="1433827" y="6724"/>
                      <a:pt x="1435301" y="10284"/>
                      <a:pt x="1435301" y="13996"/>
                    </a:cubicBezTo>
                    <a:lnTo>
                      <a:pt x="1435301" y="1934166"/>
                    </a:lnTo>
                    <a:cubicBezTo>
                      <a:pt x="1435301" y="1941896"/>
                      <a:pt x="1429035" y="1948163"/>
                      <a:pt x="1421305" y="1948163"/>
                    </a:cubicBezTo>
                    <a:lnTo>
                      <a:pt x="13996" y="1948163"/>
                    </a:lnTo>
                    <a:cubicBezTo>
                      <a:pt x="10284" y="1948163"/>
                      <a:pt x="6724" y="1946688"/>
                      <a:pt x="4099" y="1944063"/>
                    </a:cubicBezTo>
                    <a:cubicBezTo>
                      <a:pt x="1475" y="1941438"/>
                      <a:pt x="0" y="1937878"/>
                      <a:pt x="0" y="1934166"/>
                    </a:cubicBezTo>
                    <a:lnTo>
                      <a:pt x="0" y="13996"/>
                    </a:lnTo>
                    <a:cubicBezTo>
                      <a:pt x="0" y="10284"/>
                      <a:pt x="1475" y="6724"/>
                      <a:pt x="4099" y="4099"/>
                    </a:cubicBezTo>
                    <a:cubicBezTo>
                      <a:pt x="6724" y="1475"/>
                      <a:pt x="10284" y="0"/>
                      <a:pt x="1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6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8" name="TextBox 9"/>
              <p:cNvSpPr txBox="1"/>
              <p:nvPr/>
            </p:nvSpPr>
            <p:spPr>
              <a:xfrm>
                <a:off x="0" y="47625"/>
                <a:ext cx="1435301" cy="1900538"/>
              </a:xfrm>
              <a:prstGeom prst="rect">
                <a:avLst/>
              </a:prstGeom>
            </p:spPr>
            <p:txBody>
              <a:bodyPr lIns="83384" tIns="83384" rIns="83384" bIns="83384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8" name="Freeform 10"/>
            <p:cNvSpPr/>
            <p:nvPr/>
          </p:nvSpPr>
          <p:spPr>
            <a:xfrm rot="10800000">
              <a:off x="646579" y="1302715"/>
              <a:ext cx="13608279" cy="9781385"/>
            </a:xfrm>
            <a:custGeom>
              <a:avLst/>
              <a:gdLst/>
              <a:ahLst/>
              <a:cxnLst/>
              <a:rect l="l" t="t" r="r" b="b"/>
              <a:pathLst>
                <a:path w="13608279" h="9781385">
                  <a:moveTo>
                    <a:pt x="0" y="0"/>
                  </a:moveTo>
                  <a:lnTo>
                    <a:pt x="13608279" y="0"/>
                  </a:lnTo>
                  <a:lnTo>
                    <a:pt x="13608279" y="9781385"/>
                  </a:lnTo>
                  <a:lnTo>
                    <a:pt x="0" y="9781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6860" t="-41746" r="-35333" b="-1991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9" name="Group 11"/>
            <p:cNvGrpSpPr/>
            <p:nvPr/>
          </p:nvGrpSpPr>
          <p:grpSpPr>
            <a:xfrm rot="5400000">
              <a:off x="4314622" y="1302715"/>
              <a:ext cx="971129" cy="971129"/>
              <a:chOff x="0" y="0"/>
              <a:chExt cx="812800" cy="812800"/>
            </a:xfrm>
          </p:grpSpPr>
          <p:sp>
            <p:nvSpPr>
              <p:cNvPr id="55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6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>
              <a:off x="3824630" y="741125"/>
              <a:ext cx="1951112" cy="468862"/>
              <a:chOff x="0" y="0"/>
              <a:chExt cx="1691186" cy="406400"/>
            </a:xfrm>
          </p:grpSpPr>
          <p:sp>
            <p:nvSpPr>
              <p:cNvPr id="53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>
              <a:off x="2662018" y="1302715"/>
              <a:ext cx="971129" cy="971129"/>
              <a:chOff x="0" y="0"/>
              <a:chExt cx="812800" cy="812800"/>
            </a:xfrm>
          </p:grpSpPr>
          <p:sp>
            <p:nvSpPr>
              <p:cNvPr id="51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2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>
              <a:off x="2172027" y="741125"/>
              <a:ext cx="1951112" cy="468862"/>
              <a:chOff x="0" y="0"/>
              <a:chExt cx="1691186" cy="406400"/>
            </a:xfrm>
          </p:grpSpPr>
          <p:sp>
            <p:nvSpPr>
              <p:cNvPr id="49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0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3" name="Group 23"/>
            <p:cNvGrpSpPr/>
            <p:nvPr/>
          </p:nvGrpSpPr>
          <p:grpSpPr>
            <a:xfrm rot="5400000">
              <a:off x="1009415" y="1302715"/>
              <a:ext cx="971129" cy="971129"/>
              <a:chOff x="0" y="0"/>
              <a:chExt cx="812800" cy="812800"/>
            </a:xfrm>
          </p:grpSpPr>
          <p:sp>
            <p:nvSpPr>
              <p:cNvPr id="47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26"/>
            <p:cNvGrpSpPr/>
            <p:nvPr/>
          </p:nvGrpSpPr>
          <p:grpSpPr>
            <a:xfrm rot="5400000">
              <a:off x="519424" y="741125"/>
              <a:ext cx="1951112" cy="468862"/>
              <a:chOff x="0" y="0"/>
              <a:chExt cx="1691186" cy="406400"/>
            </a:xfrm>
          </p:grpSpPr>
          <p:sp>
            <p:nvSpPr>
              <p:cNvPr id="45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5" name="Group 29"/>
            <p:cNvGrpSpPr/>
            <p:nvPr/>
          </p:nvGrpSpPr>
          <p:grpSpPr>
            <a:xfrm rot="5400000">
              <a:off x="9258154" y="1302715"/>
              <a:ext cx="971129" cy="971129"/>
              <a:chOff x="0" y="0"/>
              <a:chExt cx="812800" cy="812800"/>
            </a:xfrm>
          </p:grpSpPr>
          <p:sp>
            <p:nvSpPr>
              <p:cNvPr id="43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4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 rot="5400000">
              <a:off x="8768163" y="741125"/>
              <a:ext cx="1951112" cy="468862"/>
              <a:chOff x="0" y="0"/>
              <a:chExt cx="1691186" cy="406400"/>
            </a:xfrm>
          </p:grpSpPr>
          <p:sp>
            <p:nvSpPr>
              <p:cNvPr id="41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2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35"/>
            <p:cNvGrpSpPr/>
            <p:nvPr/>
          </p:nvGrpSpPr>
          <p:grpSpPr>
            <a:xfrm rot="5400000">
              <a:off x="7605551" y="1302715"/>
              <a:ext cx="971129" cy="971129"/>
              <a:chOff x="0" y="0"/>
              <a:chExt cx="812800" cy="812800"/>
            </a:xfrm>
          </p:grpSpPr>
          <p:sp>
            <p:nvSpPr>
              <p:cNvPr id="39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8" name="Group 38"/>
            <p:cNvGrpSpPr/>
            <p:nvPr/>
          </p:nvGrpSpPr>
          <p:grpSpPr>
            <a:xfrm rot="5400000">
              <a:off x="7115559" y="741125"/>
              <a:ext cx="1951112" cy="468862"/>
              <a:chOff x="0" y="0"/>
              <a:chExt cx="1691186" cy="406400"/>
            </a:xfrm>
          </p:grpSpPr>
          <p:sp>
            <p:nvSpPr>
              <p:cNvPr id="37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8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9" name="Group 41"/>
            <p:cNvGrpSpPr/>
            <p:nvPr/>
          </p:nvGrpSpPr>
          <p:grpSpPr>
            <a:xfrm rot="5400000">
              <a:off x="5952948" y="1302715"/>
              <a:ext cx="971129" cy="971129"/>
              <a:chOff x="0" y="0"/>
              <a:chExt cx="812800" cy="812800"/>
            </a:xfrm>
          </p:grpSpPr>
          <p:sp>
            <p:nvSpPr>
              <p:cNvPr id="35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6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44"/>
            <p:cNvGrpSpPr/>
            <p:nvPr/>
          </p:nvGrpSpPr>
          <p:grpSpPr>
            <a:xfrm rot="5400000">
              <a:off x="5462956" y="741125"/>
              <a:ext cx="1951112" cy="468862"/>
              <a:chOff x="0" y="0"/>
              <a:chExt cx="1691186" cy="406400"/>
            </a:xfrm>
          </p:grpSpPr>
          <p:sp>
            <p:nvSpPr>
              <p:cNvPr id="33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1" name="Group 47"/>
            <p:cNvGrpSpPr/>
            <p:nvPr/>
          </p:nvGrpSpPr>
          <p:grpSpPr>
            <a:xfrm rot="5400000">
              <a:off x="12549083" y="1302715"/>
              <a:ext cx="971129" cy="971129"/>
              <a:chOff x="0" y="0"/>
              <a:chExt cx="812800" cy="812800"/>
            </a:xfrm>
          </p:grpSpPr>
          <p:sp>
            <p:nvSpPr>
              <p:cNvPr id="31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2" name="TextBox 4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2" name="Group 50"/>
            <p:cNvGrpSpPr/>
            <p:nvPr/>
          </p:nvGrpSpPr>
          <p:grpSpPr>
            <a:xfrm rot="5400000">
              <a:off x="12059092" y="741125"/>
              <a:ext cx="1951112" cy="468862"/>
              <a:chOff x="0" y="0"/>
              <a:chExt cx="1691186" cy="406400"/>
            </a:xfrm>
          </p:grpSpPr>
          <p:sp>
            <p:nvSpPr>
              <p:cNvPr id="29" name="Freeform 5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0" name="TextBox 5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53"/>
            <p:cNvGrpSpPr/>
            <p:nvPr/>
          </p:nvGrpSpPr>
          <p:grpSpPr>
            <a:xfrm rot="5400000">
              <a:off x="10896480" y="1302715"/>
              <a:ext cx="971129" cy="971129"/>
              <a:chOff x="0" y="0"/>
              <a:chExt cx="812800" cy="812800"/>
            </a:xfrm>
          </p:grpSpPr>
          <p:sp>
            <p:nvSpPr>
              <p:cNvPr id="27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5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4" name="Group 56"/>
            <p:cNvGrpSpPr/>
            <p:nvPr/>
          </p:nvGrpSpPr>
          <p:grpSpPr>
            <a:xfrm rot="5400000">
              <a:off x="10406489" y="741125"/>
              <a:ext cx="1951112" cy="468862"/>
              <a:chOff x="0" y="0"/>
              <a:chExt cx="1691186" cy="406400"/>
            </a:xfrm>
          </p:grpSpPr>
          <p:sp>
            <p:nvSpPr>
              <p:cNvPr id="25" name="Freeform 5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6" name="TextBox 5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48063" tIns="48063" rIns="48063" bIns="48063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61" name="TextBox 67"/>
          <p:cNvSpPr txBox="1"/>
          <p:nvPr/>
        </p:nvSpPr>
        <p:spPr>
          <a:xfrm>
            <a:off x="953770" y="2184400"/>
            <a:ext cx="9276080" cy="78422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17500"/>
              </a:lnSpc>
            </a:pPr>
            <a:r>
              <a:rPr lang="en-US" sz="120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 </a:t>
            </a:r>
            <a:endParaRPr lang="en-US" sz="120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62" name="TextBox 67"/>
          <p:cNvSpPr txBox="1"/>
          <p:nvPr/>
        </p:nvSpPr>
        <p:spPr>
          <a:xfrm>
            <a:off x="-417830" y="798830"/>
            <a:ext cx="12255500" cy="138557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17500"/>
              </a:lnSpc>
            </a:pPr>
            <a:r>
              <a:rPr lang="en-US" sz="28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THERE ARE SIX MANNERS OF ARTICULATION</a:t>
            </a:r>
            <a:r>
              <a:rPr lang="en-US" sz="36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   </a:t>
            </a:r>
            <a:endParaRPr lang="en-US" sz="36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120" name="TextBox 67"/>
          <p:cNvSpPr txBox="1"/>
          <p:nvPr/>
        </p:nvSpPr>
        <p:spPr>
          <a:xfrm>
            <a:off x="5041476" y="2969497"/>
            <a:ext cx="1713925" cy="2289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5765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 </a:t>
            </a:r>
            <a:endParaRPr lang="en-US" sz="15765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pic>
        <p:nvPicPr>
          <p:cNvPr id="2" name="Image 1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9050" y="2771140"/>
            <a:ext cx="6025515" cy="3720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4758" y="611986"/>
            <a:ext cx="11261124" cy="5634028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55" name="TextBox 48"/>
          <p:cNvSpPr txBox="1"/>
          <p:nvPr/>
        </p:nvSpPr>
        <p:spPr>
          <a:xfrm>
            <a:off x="3451084" y="-43081"/>
            <a:ext cx="3326345" cy="2198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NASAL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56" name="TextBox 51"/>
          <p:cNvSpPr txBox="1"/>
          <p:nvPr/>
        </p:nvSpPr>
        <p:spPr>
          <a:xfrm>
            <a:off x="1394866" y="2934481"/>
            <a:ext cx="6731151" cy="3343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443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Nasal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consonants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created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completely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air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flow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through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 mouth</a:t>
            </a:r>
            <a:r>
              <a:rPr lang="en-US" sz="2000" spc="-3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let the air pass through your nose.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443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three nasal consonants in English.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sp>
        <p:nvSpPr>
          <p:cNvPr id="57" name="Freeform 47"/>
          <p:cNvSpPr/>
          <p:nvPr/>
        </p:nvSpPr>
        <p:spPr>
          <a:xfrm flipV="1">
            <a:off x="3257420" y="2065669"/>
            <a:ext cx="2668003" cy="266019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47" name="Image 1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9709" y="2567077"/>
            <a:ext cx="2773045" cy="2637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88996" y="380718"/>
            <a:ext cx="9956799" cy="5634028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sz="1200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55" name="TextBox 48"/>
          <p:cNvSpPr txBox="1"/>
          <p:nvPr/>
        </p:nvSpPr>
        <p:spPr>
          <a:xfrm>
            <a:off x="3118485" y="381000"/>
            <a:ext cx="6075045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EXAMPLES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56" name="TextBox 51"/>
          <p:cNvSpPr txBox="1"/>
          <p:nvPr/>
        </p:nvSpPr>
        <p:spPr>
          <a:xfrm>
            <a:off x="4028101" y="2960115"/>
            <a:ext cx="4808798" cy="2765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/m/: Mat, mother, mum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/n/: Nap, naughty 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</a:t>
            </a:r>
            <a:r>
              <a:rPr 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ŋ</a:t>
            </a: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/: Nothing, something,  king, ring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grpSp>
        <p:nvGrpSpPr>
          <p:cNvPr id="3" name="Group 3"/>
          <p:cNvGrpSpPr/>
          <p:nvPr/>
        </p:nvGrpSpPr>
        <p:grpSpPr>
          <a:xfrm>
            <a:off x="529388" y="328826"/>
            <a:ext cx="11133223" cy="64008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4622322" y="1768170"/>
            <a:ext cx="3368381" cy="161684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4521200" y="-264160"/>
            <a:ext cx="5050155" cy="25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PLOSIVES</a:t>
            </a: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120739" y="2686523"/>
            <a:ext cx="7371694" cy="3484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00150" indent="-285750">
              <a:spcBef>
                <a:spcPts val="80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Plosives/S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top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consonants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 when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vocal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tract is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closed</a:t>
            </a:r>
            <a:r>
              <a:rPr lang="en-IN" sz="2000" spc="-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completely.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stops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airflow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redirected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through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nose.</a:t>
            </a:r>
            <a:endParaRPr lang="en-US" sz="2000" spc="-1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00150" marR="779145" indent="-28575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Instead,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air quickly builds up pressure behind the articulators and then releases in a burst.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pic>
        <p:nvPicPr>
          <p:cNvPr id="2" name="Image 1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7313" y="2851716"/>
            <a:ext cx="2773045" cy="2637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IN" sz="1200" dirty="0"/>
          </a:p>
        </p:txBody>
      </p:sp>
      <p:grpSp>
        <p:nvGrpSpPr>
          <p:cNvPr id="3" name="Group 3"/>
          <p:cNvGrpSpPr/>
          <p:nvPr/>
        </p:nvGrpSpPr>
        <p:grpSpPr>
          <a:xfrm>
            <a:off x="490366" y="279400"/>
            <a:ext cx="10611626" cy="64008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4128050" y="1694488"/>
            <a:ext cx="3286003" cy="125054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3980169" y="-367787"/>
            <a:ext cx="4786852" cy="2169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255"/>
              </a:lnSpc>
            </a:pPr>
            <a:r>
              <a:rPr lang="en-US" sz="64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 </a:t>
            </a:r>
            <a:r>
              <a:rPr lang="en-US" sz="6000" spc="437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EXAMPLE</a:t>
            </a:r>
            <a:endParaRPr lang="en-US" sz="60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2296041" y="1540624"/>
            <a:ext cx="7223559" cy="502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/p/: Pot, Peter, Department, Perfect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/t/: Talk, Time, Distinct, Turn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/k/: Kitten, Cot, Hacker, Calling, Honk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/b/: Baker, Boston, Tub, bark, Basket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/d/: Develop, Pardon, Discover, Demolish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r>
              <a:rPr lang="en-US" sz="2000" dirty="0">
                <a:solidFill>
                  <a:srgbClr val="1C0052"/>
                </a:solidFill>
                <a:latin typeface="Arial" panose="020B0604020202020204" pitchFamily="34" charset="0"/>
                <a:ea typeface="Handyman"/>
                <a:cs typeface="Arial" panose="020B0604020202020204" pitchFamily="34" charset="0"/>
                <a:sym typeface="Handyman"/>
              </a:rPr>
              <a:t>/g/: Glorified, Gaggle, Mug, Garments</a:t>
            </a:r>
            <a:endParaRPr lang="en-US" sz="2000" dirty="0">
              <a:solidFill>
                <a:srgbClr val="1C0052"/>
              </a:solidFill>
              <a:latin typeface="Arial" panose="020B0604020202020204" pitchFamily="34" charset="0"/>
              <a:ea typeface="Handyman"/>
              <a:cs typeface="Arial" panose="020B0604020202020204" pitchFamily="34" charset="0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0365" y="279400"/>
            <a:ext cx="11059083" cy="6400800"/>
            <a:chOff x="0" y="0"/>
            <a:chExt cx="21223252" cy="11274047"/>
          </a:xfrm>
        </p:grpSpPr>
        <p:grpSp>
          <p:nvGrpSpPr>
            <p:cNvPr id="4" name="Group 4"/>
            <p:cNvGrpSpPr/>
            <p:nvPr/>
          </p:nvGrpSpPr>
          <p:grpSpPr>
            <a:xfrm rot="5400000">
              <a:off x="5309154" y="-4640051"/>
              <a:ext cx="11274047" cy="20554148"/>
              <a:chOff x="0" y="0"/>
              <a:chExt cx="2296324" cy="418651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96324" cy="4186516"/>
              </a:xfrm>
              <a:custGeom>
                <a:avLst/>
                <a:gdLst/>
                <a:ahLst/>
                <a:cxnLst/>
                <a:rect l="l" t="t" r="r" b="b"/>
                <a:pathLst>
                  <a:path w="2296324" h="4186516">
                    <a:moveTo>
                      <a:pt x="13734" y="0"/>
                    </a:moveTo>
                    <a:lnTo>
                      <a:pt x="2282590" y="0"/>
                    </a:lnTo>
                    <a:cubicBezTo>
                      <a:pt x="2286232" y="0"/>
                      <a:pt x="2289726" y="1447"/>
                      <a:pt x="2292301" y="4023"/>
                    </a:cubicBezTo>
                    <a:cubicBezTo>
                      <a:pt x="2294877" y="6598"/>
                      <a:pt x="2296324" y="10092"/>
                      <a:pt x="2296324" y="13734"/>
                    </a:cubicBezTo>
                    <a:lnTo>
                      <a:pt x="2296324" y="4172782"/>
                    </a:lnTo>
                    <a:cubicBezTo>
                      <a:pt x="2296324" y="4176425"/>
                      <a:pt x="2294877" y="4179918"/>
                      <a:pt x="2292301" y="4182494"/>
                    </a:cubicBezTo>
                    <a:cubicBezTo>
                      <a:pt x="2289726" y="4185069"/>
                      <a:pt x="2286232" y="4186516"/>
                      <a:pt x="2282590" y="4186516"/>
                    </a:cubicBezTo>
                    <a:lnTo>
                      <a:pt x="13734" y="4186516"/>
                    </a:lnTo>
                    <a:cubicBezTo>
                      <a:pt x="10092" y="4186516"/>
                      <a:pt x="6598" y="4185069"/>
                      <a:pt x="4023" y="4182494"/>
                    </a:cubicBezTo>
                    <a:cubicBezTo>
                      <a:pt x="1447" y="4179918"/>
                      <a:pt x="0" y="4176425"/>
                      <a:pt x="0" y="4172782"/>
                    </a:cubicBezTo>
                    <a:lnTo>
                      <a:pt x="0" y="13734"/>
                    </a:lnTo>
                    <a:cubicBezTo>
                      <a:pt x="0" y="10092"/>
                      <a:pt x="1447" y="6598"/>
                      <a:pt x="4023" y="4023"/>
                    </a:cubicBezTo>
                    <a:cubicBezTo>
                      <a:pt x="6598" y="1447"/>
                      <a:pt x="10092" y="0"/>
                      <a:pt x="13734" y="0"/>
                    </a:cubicBezTo>
                    <a:close/>
                  </a:path>
                </a:pathLst>
              </a:custGeom>
              <a:solidFill>
                <a:srgbClr val="3D03A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47625"/>
                <a:ext cx="2296324" cy="4138891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5554757" y="-4415824"/>
              <a:ext cx="10792772" cy="20072873"/>
              <a:chOff x="0" y="0"/>
              <a:chExt cx="2198297" cy="408848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98297" cy="4088489"/>
              </a:xfrm>
              <a:custGeom>
                <a:avLst/>
                <a:gdLst/>
                <a:ahLst/>
                <a:cxnLst/>
                <a:rect l="l" t="t" r="r" b="b"/>
                <a:pathLst>
                  <a:path w="2198297" h="4088489">
                    <a:moveTo>
                      <a:pt x="14346" y="0"/>
                    </a:moveTo>
                    <a:lnTo>
                      <a:pt x="2183950" y="0"/>
                    </a:lnTo>
                    <a:cubicBezTo>
                      <a:pt x="2191874" y="0"/>
                      <a:pt x="2198297" y="6423"/>
                      <a:pt x="2198297" y="14346"/>
                    </a:cubicBezTo>
                    <a:lnTo>
                      <a:pt x="2198297" y="4074142"/>
                    </a:lnTo>
                    <a:cubicBezTo>
                      <a:pt x="2198297" y="4082066"/>
                      <a:pt x="2191874" y="4088489"/>
                      <a:pt x="2183950" y="4088489"/>
                    </a:cubicBezTo>
                    <a:lnTo>
                      <a:pt x="14346" y="4088489"/>
                    </a:lnTo>
                    <a:cubicBezTo>
                      <a:pt x="6423" y="4088489"/>
                      <a:pt x="0" y="4082066"/>
                      <a:pt x="0" y="4074142"/>
                    </a:cubicBezTo>
                    <a:lnTo>
                      <a:pt x="0" y="14346"/>
                    </a:lnTo>
                    <a:cubicBezTo>
                      <a:pt x="0" y="6423"/>
                      <a:pt x="6423" y="0"/>
                      <a:pt x="14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47625"/>
                <a:ext cx="2198297" cy="4040864"/>
              </a:xfrm>
              <a:prstGeom prst="rect">
                <a:avLst/>
              </a:prstGeom>
            </p:spPr>
            <p:txBody>
              <a:bodyPr lIns="46865" tIns="46865" rIns="46865" bIns="46865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-10800000">
              <a:off x="1080387" y="514615"/>
              <a:ext cx="19731582" cy="10346481"/>
            </a:xfrm>
            <a:custGeom>
              <a:avLst/>
              <a:gdLst/>
              <a:ahLst/>
              <a:cxnLst/>
              <a:rect l="l" t="t" r="r" b="b"/>
              <a:pathLst>
                <a:path w="19731582" h="10346481">
                  <a:moveTo>
                    <a:pt x="0" y="0"/>
                  </a:moveTo>
                  <a:lnTo>
                    <a:pt x="19731582" y="0"/>
                  </a:lnTo>
                  <a:lnTo>
                    <a:pt x="19731582" y="10346481"/>
                  </a:lnTo>
                  <a:lnTo>
                    <a:pt x="0" y="1034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72" t="-31123" r="-13644" b="-12842"/>
              </a:stretch>
            </a:blipFill>
          </p:spPr>
        </p:sp>
        <p:grpSp>
          <p:nvGrpSpPr>
            <p:cNvPr id="11" name="Group 11"/>
            <p:cNvGrpSpPr/>
            <p:nvPr/>
          </p:nvGrpSpPr>
          <p:grpSpPr>
            <a:xfrm>
              <a:off x="1237935" y="1249543"/>
              <a:ext cx="922838" cy="922838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1488189"/>
              <a:ext cx="1854090" cy="445547"/>
              <a:chOff x="0" y="0"/>
              <a:chExt cx="1691186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37935" y="2819968"/>
              <a:ext cx="922838" cy="92283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3058613"/>
              <a:ext cx="1854090" cy="445547"/>
              <a:chOff x="0" y="0"/>
              <a:chExt cx="1691186" cy="406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37935" y="4390392"/>
              <a:ext cx="922838" cy="922838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629038"/>
              <a:ext cx="1854090" cy="445547"/>
              <a:chOff x="0" y="0"/>
              <a:chExt cx="1691186" cy="406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237935" y="5960817"/>
              <a:ext cx="922838" cy="92283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6199463"/>
              <a:ext cx="1854090" cy="445547"/>
              <a:chOff x="0" y="0"/>
              <a:chExt cx="1691186" cy="4064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237935" y="7531242"/>
              <a:ext cx="922838" cy="92283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7769887"/>
              <a:ext cx="1854090" cy="445547"/>
              <a:chOff x="0" y="0"/>
              <a:chExt cx="1691186" cy="4064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237935" y="9101666"/>
              <a:ext cx="922838" cy="92283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36A1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123825"/>
                <a:ext cx="660400" cy="612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0" y="9340312"/>
              <a:ext cx="1854090" cy="445547"/>
              <a:chOff x="0" y="0"/>
              <a:chExt cx="1691186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691186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91186" h="406400">
                    <a:moveTo>
                      <a:pt x="1487986" y="0"/>
                    </a:moveTo>
                    <a:cubicBezTo>
                      <a:pt x="1600210" y="0"/>
                      <a:pt x="1691186" y="90976"/>
                      <a:pt x="1691186" y="203200"/>
                    </a:cubicBezTo>
                    <a:cubicBezTo>
                      <a:pt x="1691186" y="315424"/>
                      <a:pt x="1600210" y="406400"/>
                      <a:pt x="148798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F88E4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47625"/>
                <a:ext cx="1691186" cy="358775"/>
              </a:xfrm>
              <a:prstGeom prst="rect">
                <a:avLst/>
              </a:prstGeom>
            </p:spPr>
            <p:txBody>
              <a:bodyPr lIns="31141" tIns="31141" rIns="31141" bIns="31141" rtlCol="0" anchor="ctr"/>
              <a:lstStyle/>
              <a:p>
                <a:pPr algn="ctr">
                  <a:lnSpc>
                    <a:spcPts val="1355"/>
                  </a:lnSpc>
                </a:pPr>
                <a:endParaRPr sz="1200"/>
              </a:p>
            </p:txBody>
          </p:sp>
        </p:grpSp>
      </p:grpSp>
      <p:sp>
        <p:nvSpPr>
          <p:cNvPr id="47" name="Freeform 47"/>
          <p:cNvSpPr/>
          <p:nvPr/>
        </p:nvSpPr>
        <p:spPr>
          <a:xfrm>
            <a:off x="2596579" y="1991686"/>
            <a:ext cx="3838207" cy="165532"/>
          </a:xfrm>
          <a:custGeom>
            <a:avLst/>
            <a:gdLst/>
            <a:ahLst/>
            <a:cxnLst/>
            <a:rect l="l" t="t" r="r" b="b"/>
            <a:pathLst>
              <a:path w="6973277" h="842287">
                <a:moveTo>
                  <a:pt x="0" y="0"/>
                </a:moveTo>
                <a:lnTo>
                  <a:pt x="6973277" y="0"/>
                </a:lnTo>
                <a:lnTo>
                  <a:pt x="6973277" y="842287"/>
                </a:lnTo>
                <a:lnTo>
                  <a:pt x="0" y="842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550" b="-35680"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2877185" y="-258445"/>
            <a:ext cx="6733540" cy="26631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20255"/>
              </a:lnSpc>
            </a:pPr>
            <a:r>
              <a:rPr lang="en-US" sz="6400" dirty="0">
                <a:solidFill>
                  <a:srgbClr val="1C0052"/>
                </a:solidFill>
                <a:latin typeface="Hibernate"/>
                <a:ea typeface="Hibernate"/>
                <a:cs typeface="Hibernate"/>
                <a:sym typeface="Hibernate"/>
              </a:rPr>
              <a:t>FRICATIVES</a:t>
            </a:r>
            <a:endParaRPr lang="en-US" sz="6400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  <a:p>
            <a:pPr>
              <a:lnSpc>
                <a:spcPts val="20255"/>
              </a:lnSpc>
            </a:pPr>
            <a:endParaRPr lang="en-US" sz="6400" spc="437" dirty="0">
              <a:solidFill>
                <a:srgbClr val="1C0052"/>
              </a:solidFill>
              <a:latin typeface="Hibernate"/>
              <a:ea typeface="Hibernate"/>
              <a:cs typeface="Hibernate"/>
              <a:sym typeface="Hibernate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744287" y="2511801"/>
            <a:ext cx="6630387" cy="5036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3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fricative sounds</a:t>
            </a:r>
            <a:r>
              <a:rPr lang="en-US" sz="2000" spc="-3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involve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only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partial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blockage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vocal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tract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air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forced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through a narrow channel.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4430"/>
              </a:lnSpc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example,</a:t>
            </a:r>
            <a:r>
              <a:rPr lang="en-US" sz="20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create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/t/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stop</a:t>
            </a:r>
            <a:r>
              <a:rPr lang="en-US" sz="2000" i="1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consonant when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block airflow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completely with</a:t>
            </a:r>
            <a:r>
              <a:rPr lang="en-US" sz="20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 tongue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against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alveolar ridge.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let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tongue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bit</a:t>
            </a:r>
            <a:r>
              <a:rPr lang="en-US" sz="20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let</a:t>
            </a:r>
            <a:r>
              <a:rPr lang="en-US" sz="20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air</a:t>
            </a:r>
            <a:r>
              <a:rPr lang="en-US" sz="20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seep through, you make an /s/ </a:t>
            </a:r>
            <a:r>
              <a:rPr lang="en-US" sz="2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fricative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consonant.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4430"/>
              </a:lnSpc>
            </a:pP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4430"/>
              </a:lnSpc>
            </a:pPr>
            <a:endParaRPr lang="en-US" sz="1600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ctr">
              <a:lnSpc>
                <a:spcPts val="4430"/>
              </a:lnSpc>
            </a:pPr>
            <a:endParaRPr lang="en-US" sz="2935" dirty="0">
              <a:solidFill>
                <a:srgbClr val="1C0052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pic>
        <p:nvPicPr>
          <p:cNvPr id="49" name="Image 1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6924" y="2685535"/>
            <a:ext cx="2773045" cy="3056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3333</Words>
  <Application>WPS Presentation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SimSun</vt:lpstr>
      <vt:lpstr>Wingdings</vt:lpstr>
      <vt:lpstr>Hibernate</vt:lpstr>
      <vt:lpstr>Segoe Print</vt:lpstr>
      <vt:lpstr>Times New Roman</vt:lpstr>
      <vt:lpstr>DM Sans</vt:lpstr>
      <vt:lpstr>DM Sans</vt:lpstr>
      <vt:lpstr>DM Sans</vt:lpstr>
      <vt:lpstr>Handyman</vt:lpstr>
      <vt:lpstr>Handyman</vt:lpstr>
      <vt:lpstr>Mangal</vt:lpstr>
      <vt:lpstr>Symbol</vt:lpstr>
      <vt:lpstr>Microsoft YaHei</vt:lpstr>
      <vt:lpstr>Arial Unicode MS</vt:lpstr>
      <vt:lpstr>Calibri Light</vt:lpstr>
      <vt:lpstr>Calibri</vt:lpstr>
      <vt:lpstr>MingLiU-ExtB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Khusbupaswan@outlook.com</dc:creator>
  <cp:lastModifiedBy>Rajni Arora</cp:lastModifiedBy>
  <cp:revision>19</cp:revision>
  <dcterms:created xsi:type="dcterms:W3CDTF">2024-07-26T05:58:00Z</dcterms:created>
  <dcterms:modified xsi:type="dcterms:W3CDTF">2024-07-30T16:41:13Z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887F4085666C4C72A4D2A402F5006FF5_13</vt:lpwstr>
  </property>
  <property fmtid="{D5CDD505-2E9C-101B-9397-08002B2CF9AE}" pid="3" name="KSOProductBuildVer">
    <vt:lpwstr>1033-12.2.0.17153</vt:lpwstr>
  </property>
</Properties>
</file>