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12192000"/>
  <p:notesSz cx="6858000" cy="9144000"/>
  <p:embeddedFontLst>
    <p:embeddedFont>
      <p:font typeface="Libre Baskerville"/>
      <p:regular r:id="rId36"/>
      <p:bold r:id="rId37"/>
      <p:italic r:id="rId38"/>
    </p:embeddedFont>
    <p:embeddedFont>
      <p:font typeface="DM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3" roundtripDataSignature="AMtx7mh1UqIQ5kOBq8waN0AulXW/OleY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-bold.fntdata"/><Relationship Id="rId20" Type="http://schemas.openxmlformats.org/officeDocument/2006/relationships/slide" Target="slides/slide16.xml"/><Relationship Id="rId42" Type="http://schemas.openxmlformats.org/officeDocument/2006/relationships/font" Target="fonts/DMSans-boldItalic.fntdata"/><Relationship Id="rId41" Type="http://schemas.openxmlformats.org/officeDocument/2006/relationships/font" Target="fonts/DMSans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customschemas.google.com/relationships/presentationmetadata" Target="meta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LibreBaskerville-bold.fntdata"/><Relationship Id="rId14" Type="http://schemas.openxmlformats.org/officeDocument/2006/relationships/slide" Target="slides/slide10.xml"/><Relationship Id="rId36" Type="http://schemas.openxmlformats.org/officeDocument/2006/relationships/font" Target="fonts/LibreBaskerville-regular.fntdata"/><Relationship Id="rId17" Type="http://schemas.openxmlformats.org/officeDocument/2006/relationships/slide" Target="slides/slide13.xml"/><Relationship Id="rId39" Type="http://schemas.openxmlformats.org/officeDocument/2006/relationships/font" Target="fonts/DMSans-regular.fntdata"/><Relationship Id="rId16" Type="http://schemas.openxmlformats.org/officeDocument/2006/relationships/slide" Target="slides/slide12.xml"/><Relationship Id="rId38" Type="http://schemas.openxmlformats.org/officeDocument/2006/relationships/font" Target="fonts/LibreBaskerville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4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3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3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4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524000" y="453390"/>
            <a:ext cx="9144000" cy="17189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alibri"/>
              <a:buNone/>
            </a:pPr>
            <a:r>
              <a:rPr lang="en-GB" sz="8000">
                <a:solidFill>
                  <a:schemeClr val="accent1"/>
                </a:solidFill>
              </a:rPr>
              <a:t>Stress and Intonation</a:t>
            </a:r>
            <a:endParaRPr sz="8000">
              <a:solidFill>
                <a:schemeClr val="accent1"/>
              </a:solidFill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20204" r="12981" t="0"/>
          <a:stretch/>
        </p:blipFill>
        <p:spPr>
          <a:xfrm>
            <a:off x="1646150" y="2591125"/>
            <a:ext cx="8829900" cy="31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0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67" y="1220725"/>
            <a:ext cx="10905066" cy="44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1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67" y="1057149"/>
            <a:ext cx="10905066" cy="4743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/>
          <p:nvPr>
            <p:ph type="title"/>
          </p:nvPr>
        </p:nvSpPr>
        <p:spPr>
          <a:xfrm>
            <a:off x="1136428" y="627564"/>
            <a:ext cx="747417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Three-Syllable words</a:t>
            </a:r>
            <a:br>
              <a:rPr lang="en-GB"/>
            </a:br>
            <a:endParaRPr/>
          </a:p>
        </p:txBody>
      </p:sp>
      <p:sp>
        <p:nvSpPr>
          <p:cNvPr id="179" name="Google Shape;179;p12"/>
          <p:cNvSpPr txBox="1"/>
          <p:nvPr>
            <p:ph idx="1" type="body"/>
          </p:nvPr>
        </p:nvSpPr>
        <p:spPr>
          <a:xfrm>
            <a:off x="1136429" y="1055077"/>
            <a:ext cx="6467867" cy="46737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GB" sz="3600"/>
              <a:t>For three-syllable words, word stress in on 2nd syllable most of the times. However, exceptions are always there.</a:t>
            </a:r>
            <a:endParaRPr sz="3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GB" sz="3600"/>
              <a:t>adEquate amAzement attEntion attrActive banAna</a:t>
            </a:r>
            <a:endParaRPr sz="3600"/>
          </a:p>
        </p:txBody>
      </p:sp>
      <p:sp>
        <p:nvSpPr>
          <p:cNvPr id="180" name="Google Shape;180;p12"/>
          <p:cNvSpPr/>
          <p:nvPr/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2"/>
          <p:cNvSpPr/>
          <p:nvPr/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cap="flat" cmpd="sng" w="222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Quotes" id="182" name="Google Shape;18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13987" y="2857501"/>
            <a:ext cx="1142998" cy="1142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8" name="Google Shape;188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9" name="Google Shape;1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737" y="365125"/>
            <a:ext cx="11820525" cy="53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5" name="Google Shape;195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6" name="Google Shape;1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542" y="365125"/>
            <a:ext cx="5248275" cy="538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4219" y="879820"/>
            <a:ext cx="5729581" cy="4132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67" y="621794"/>
            <a:ext cx="10905066" cy="4661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2667" y="5422331"/>
            <a:ext cx="4705350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9" name="Google Shape;20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10" name="Google Shape;2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878" y="220760"/>
            <a:ext cx="11249025" cy="49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, text, application, email&#10;&#10;Description automatically generated" id="215" name="Google Shape;215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396" y="643466"/>
            <a:ext cx="10413207" cy="5571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524" y="1276466"/>
            <a:ext cx="11496951" cy="3880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9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text, application&#10;&#10;Description automatically generated with medium confidence" id="227" name="Google Shape;227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67" y="1452457"/>
            <a:ext cx="10905066" cy="3953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32197" l="0" r="0" t="0"/>
          <a:stretch/>
        </p:blipFill>
        <p:spPr>
          <a:xfrm>
            <a:off x="1052850" y="577225"/>
            <a:ext cx="10301100" cy="567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C. Compound verbs</a:t>
            </a:r>
            <a:br>
              <a:rPr lang="en-GB"/>
            </a:br>
            <a:endParaRPr/>
          </a:p>
        </p:txBody>
      </p:sp>
      <p:sp>
        <p:nvSpPr>
          <p:cNvPr id="233" name="Google Shape;233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GB" sz="4000"/>
              <a:t>A compound verb is when a subject has two or more verbs. The stress is on the second or on the last part.</a:t>
            </a:r>
            <a:endParaRPr sz="4000"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GB" sz="4000"/>
              <a:t> Matilda loves bread but deTESTS butter.</a:t>
            </a:r>
            <a:endParaRPr sz="4000"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GB" sz="4000"/>
              <a:t> Sarah baked cookies and ATE them up.</a:t>
            </a:r>
            <a:endParaRPr sz="4000"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GB" sz="4000"/>
              <a:t> Dogs love to eat bones and love to DRINK water</a:t>
            </a:r>
            <a:endParaRPr sz="4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D. Noun + compound nouns</a:t>
            </a:r>
            <a:br>
              <a:rPr lang="en-GB"/>
            </a:br>
            <a:endParaRPr/>
          </a:p>
        </p:txBody>
      </p:sp>
      <p:sp>
        <p:nvSpPr>
          <p:cNvPr id="239" name="Google Shape;239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GB" sz="4000"/>
              <a:t>Noun + compound Nouns are two-word compound nouns. In noun + compound noun, the stress is on the first word.</a:t>
            </a:r>
            <a:endParaRPr sz="4000"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GB" sz="4000"/>
              <a:t>AIRplane mechanic</a:t>
            </a:r>
            <a:endParaRPr sz="4000"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GB" sz="4000"/>
              <a:t>PROject manager</a:t>
            </a:r>
            <a:endParaRPr sz="4000"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GB" sz="4000"/>
              <a:t>BOARD member</a:t>
            </a:r>
            <a:endParaRPr sz="4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GB" sz="5400"/>
              <a:t>Reflexive pronouns</a:t>
            </a:r>
            <a:endParaRPr sz="5400"/>
          </a:p>
        </p:txBody>
      </p:sp>
      <p:sp>
        <p:nvSpPr>
          <p:cNvPr id="246" name="Google Shape;246;p22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2"/>
          <p:cNvSpPr txBox="1"/>
          <p:nvPr>
            <p:ph idx="1" type="body"/>
          </p:nvPr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GB" sz="4000"/>
              <a:t>Reflexive pronouns show that the action affects the person who performs the action. </a:t>
            </a:r>
            <a:endParaRPr sz="4000"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GB" sz="4000"/>
              <a:t>For example: </a:t>
            </a:r>
            <a:endParaRPr sz="4000"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GB" sz="4000"/>
              <a:t>I hit mySELF. </a:t>
            </a:r>
            <a:endParaRPr sz="4000"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GB" sz="4000"/>
              <a:t>The second syllable usually takes the stress. </a:t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GB" sz="4000"/>
              <a:t>● mySELF ● themSELVES ● ourSELVES </a:t>
            </a:r>
            <a:endParaRPr sz="4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67" y="1016254"/>
            <a:ext cx="10905066" cy="4825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8" name="Google Shape;258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59" name="Google Shape;25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066" y="365125"/>
            <a:ext cx="11475868" cy="6021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5" name="Google Shape;265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66" name="Google Shape;26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9169"/>
            <a:ext cx="9726637" cy="6293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2" name="Google Shape;272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73" name="Google Shape;27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523" y="1257811"/>
            <a:ext cx="10716277" cy="3511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9" name="Google Shape;279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80" name="Google Shape;28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719" y="533937"/>
            <a:ext cx="11482562" cy="5543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6" name="Google Shape;286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87" name="Google Shape;28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681037"/>
            <a:ext cx="10354712" cy="5224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3" name="Google Shape;293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94" name="Google Shape;29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525" y="681037"/>
            <a:ext cx="8924332" cy="5774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GB" sz="6600"/>
              <a:t>Syllables</a:t>
            </a:r>
            <a:endParaRPr sz="6600"/>
          </a:p>
        </p:txBody>
      </p:sp>
      <p:sp>
        <p:nvSpPr>
          <p:cNvPr id="102" name="Google Shape;102;p3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838200" y="1929130"/>
            <a:ext cx="1083437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94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en-GB" sz="4400"/>
              <a:t>Syllables are sound units that build up the structure of every word. They are a very important part of speech. </a:t>
            </a:r>
            <a:endParaRPr sz="4400"/>
          </a:p>
          <a:p>
            <a:pPr indent="-279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en-GB" sz="4400"/>
              <a:t>They give a word its pronunciation. </a:t>
            </a:r>
            <a:endParaRPr sz="4400"/>
          </a:p>
          <a:p>
            <a:pPr indent="-279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</a:pPr>
            <a:r>
              <a:rPr lang="en-GB" sz="4400"/>
              <a:t>Without them speech would sound dull, boring and meaningless.</a:t>
            </a:r>
            <a:endParaRPr sz="44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t/>
            </a:r>
            <a:endParaRPr sz="4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0" name="Google Shape;300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01" name="Google Shape;30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471658"/>
            <a:ext cx="10013999" cy="5705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7" name="Google Shape;307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08" name="Google Shape;30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0595" y="376555"/>
            <a:ext cx="10403205" cy="6116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GB" sz="6600"/>
              <a:t>Syllables </a:t>
            </a:r>
            <a:endParaRPr sz="6600"/>
          </a:p>
        </p:txBody>
      </p:sp>
      <p:sp>
        <p:nvSpPr>
          <p:cNvPr id="110" name="Google Shape;110;p4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838200" y="1825625"/>
            <a:ext cx="6090285" cy="4351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Syllable is a unit of pronunciation having one vowel sound, with or without surrounding consonants, forming the whole or a part of a word; for example, there are two syllables in water and three in inferno.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Syllable Stress is very important to understand as using stress on the wrong syllable can affect our pronunciation.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Got the Cold or Flu? Our Urgent Clinic in El Paso can Help! - Summit ..." id="112" name="Google Shape;112;p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1250" y="3547745"/>
            <a:ext cx="451485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Examples </a:t>
            </a:r>
            <a:endParaRPr/>
          </a:p>
        </p:txBody>
      </p:sp>
      <p:pic>
        <p:nvPicPr>
          <p:cNvPr id="118" name="Google Shape;118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6298"/>
          <a:stretch/>
        </p:blipFill>
        <p:spPr>
          <a:xfrm>
            <a:off x="837565" y="1691005"/>
            <a:ext cx="10296525" cy="422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/>
          <p:nvPr/>
        </p:nvSpPr>
        <p:spPr>
          <a:xfrm>
            <a:off x="791071" y="642143"/>
            <a:ext cx="5947867" cy="1213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34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3825"/>
              <a:buFont typeface="Libre Baskerville"/>
              <a:buNone/>
            </a:pPr>
            <a:r>
              <a:rPr b="0" i="0" lang="en-GB" sz="3825" u="none" cap="none" strike="noStrike">
                <a:solidFill>
                  <a:srgbClr val="7F6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Ways to count syllable</a:t>
            </a:r>
            <a:endParaRPr b="0" i="0" sz="3825" u="none" cap="none" strike="noStrike">
              <a:solidFill>
                <a:srgbClr val="7F6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791071" y="1855986"/>
            <a:ext cx="6049996" cy="599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3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i="0" sz="40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95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b="0" i="0" sz="15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Why you should clap 1,500 times a day. - HEALTH GUIDE 911" id="125" name="Google Shape;12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071" y="1794933"/>
            <a:ext cx="4673600" cy="306982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6"/>
          <p:cNvSpPr txBox="1"/>
          <p:nvPr/>
        </p:nvSpPr>
        <p:spPr>
          <a:xfrm>
            <a:off x="756443" y="5315338"/>
            <a:ext cx="5050929" cy="1014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1. Clap your hands as you say a word.</a:t>
            </a:r>
            <a:endParaRPr b="1" sz="3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6738938" y="2045362"/>
            <a:ext cx="5050929" cy="1014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2. Write a word down on a piece of Paper.</a:t>
            </a:r>
            <a:endParaRPr b="1" sz="3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descr="Help Writing Paper - blog that helps in writing" id="128" name="Google Shape;12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1067" y="3564017"/>
            <a:ext cx="4594490" cy="3061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/>
          <p:nvPr/>
        </p:nvSpPr>
        <p:spPr>
          <a:xfrm>
            <a:off x="791071" y="642143"/>
            <a:ext cx="5947867" cy="1213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49934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3825"/>
              <a:buFont typeface="Libre Baskerville"/>
              <a:buNone/>
            </a:pPr>
            <a:r>
              <a:rPr lang="en-GB" sz="3825">
                <a:solidFill>
                  <a:srgbClr val="7F6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Ways to count syllable</a:t>
            </a:r>
            <a:endParaRPr sz="3825">
              <a:solidFill>
                <a:srgbClr val="7F6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7"/>
          <p:cNvSpPr/>
          <p:nvPr/>
        </p:nvSpPr>
        <p:spPr>
          <a:xfrm>
            <a:off x="791071" y="1855986"/>
            <a:ext cx="6049996" cy="599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3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sz="40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95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15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7"/>
          <p:cNvSpPr txBox="1"/>
          <p:nvPr/>
        </p:nvSpPr>
        <p:spPr>
          <a:xfrm>
            <a:off x="688942" y="1455059"/>
            <a:ext cx="5050929" cy="1014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3. Identify any prefix in a word</a:t>
            </a:r>
            <a:endParaRPr b="1" sz="3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6" name="Google Shape;136;p7"/>
          <p:cNvSpPr txBox="1"/>
          <p:nvPr/>
        </p:nvSpPr>
        <p:spPr>
          <a:xfrm>
            <a:off x="6928643" y="1425947"/>
            <a:ext cx="5050929" cy="1014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4. Identify any sufix in a word</a:t>
            </a:r>
            <a:endParaRPr b="1" sz="3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descr="Prefix, Suffix and Root Meaning | Quizizz" id="137" name="Google Shape;1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8138" y="2355717"/>
            <a:ext cx="6031044" cy="330848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 txBox="1"/>
          <p:nvPr/>
        </p:nvSpPr>
        <p:spPr>
          <a:xfrm>
            <a:off x="1195070" y="4919980"/>
            <a:ext cx="3046730" cy="1588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1" lang="en-GB" sz="3000">
                <a:solidFill>
                  <a:schemeClr val="dk1"/>
                </a:solidFill>
                <a:highlight>
                  <a:srgbClr val="0000FF"/>
                </a:highlight>
                <a:latin typeface="Calibri"/>
                <a:ea typeface="Calibri"/>
                <a:cs typeface="Calibri"/>
                <a:sym typeface="Calibri"/>
              </a:rPr>
              <a:t>Dis</a:t>
            </a:r>
            <a:r>
              <a:rPr b="1" lang="en-GB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honest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1" lang="en-GB" sz="3000">
                <a:solidFill>
                  <a:schemeClr val="dk1"/>
                </a:solidFill>
                <a:highlight>
                  <a:srgbClr val="0000FF"/>
                </a:highlight>
                <a:latin typeface="Calibri"/>
                <a:ea typeface="Calibri"/>
                <a:cs typeface="Calibri"/>
                <a:sym typeface="Calibri"/>
              </a:rPr>
              <a:t>Re</a:t>
            </a:r>
            <a:r>
              <a:rPr b="1" lang="en-GB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8644255" y="4700905"/>
            <a:ext cx="2855595" cy="147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1" lang="en-GB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Pain</a:t>
            </a:r>
            <a:r>
              <a:rPr b="1" lang="en-GB" sz="3000">
                <a:solidFill>
                  <a:schemeClr val="dk1"/>
                </a:solidFill>
                <a:highlight>
                  <a:srgbClr val="FF0000"/>
                </a:highlight>
                <a:latin typeface="Calibri"/>
                <a:ea typeface="Calibri"/>
                <a:cs typeface="Calibri"/>
                <a:sym typeface="Calibri"/>
              </a:rPr>
              <a:t>full</a:t>
            </a:r>
            <a:endParaRPr b="1" sz="3000">
              <a:solidFill>
                <a:schemeClr val="dk1"/>
              </a:solidFill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1" lang="en-GB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Fear</a:t>
            </a:r>
            <a:r>
              <a:rPr b="1" lang="en-GB" sz="3000">
                <a:solidFill>
                  <a:schemeClr val="dk1"/>
                </a:solidFill>
                <a:highlight>
                  <a:srgbClr val="FF0000"/>
                </a:highlight>
                <a:latin typeface="Calibri"/>
                <a:ea typeface="Calibri"/>
                <a:cs typeface="Calibri"/>
                <a:sym typeface="Calibri"/>
              </a:rPr>
              <a:t>less</a:t>
            </a:r>
            <a:endParaRPr b="1" sz="3000">
              <a:solidFill>
                <a:schemeClr val="dk1"/>
              </a:solidFill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/>
          <p:nvPr/>
        </p:nvSpPr>
        <p:spPr>
          <a:xfrm>
            <a:off x="503555" y="493395"/>
            <a:ext cx="11045190" cy="56222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8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8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8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8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67" y="2202179"/>
            <a:ext cx="10905066" cy="245364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8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9"/>
          <p:cNvSpPr txBox="1"/>
          <p:nvPr>
            <p:ph type="title"/>
          </p:nvPr>
        </p:nvSpPr>
        <p:spPr>
          <a:xfrm>
            <a:off x="838200" y="58994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GB" sz="4200"/>
              <a:t>2. Two-Syllable verbs and prepositions</a:t>
            </a:r>
            <a:br>
              <a:rPr lang="en-GB" sz="4200"/>
            </a:br>
            <a:endParaRPr sz="4200"/>
          </a:p>
        </p:txBody>
      </p:sp>
      <p:sp>
        <p:nvSpPr>
          <p:cNvPr id="158" name="Google Shape;158;p9"/>
          <p:cNvSpPr/>
          <p:nvPr/>
        </p:nvSpPr>
        <p:spPr>
          <a:xfrm>
            <a:off x="669036" y="1677373"/>
            <a:ext cx="10853928" cy="18288"/>
          </a:xfrm>
          <a:custGeom>
            <a:rect b="b" l="l" r="r" t="t"/>
            <a:pathLst>
              <a:path extrusionOk="0" fill="none" h="18288" w="10853928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extrusionOk="0" h="18288" w="10853928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9"/>
          <p:cNvSpPr txBox="1"/>
          <p:nvPr>
            <p:ph idx="1" type="body"/>
          </p:nvPr>
        </p:nvSpPr>
        <p:spPr>
          <a:xfrm>
            <a:off x="836675" y="1677384"/>
            <a:ext cx="10515600" cy="42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/>
              <a:t>In most two syllables verbs and prepositions, the stress is on the second syllable.</a:t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/>
              <a:t>Examples:</a:t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/>
              <a:t>reLAX </a:t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/>
              <a:t>aSIDE</a:t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/>
              <a:t>betWEEN</a:t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/>
              <a:t>diRECT</a:t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/>
              <a:t>deCIDE</a:t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/>
              <a:t>aMONG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GB" sz="3200"/>
              <a:t> </a:t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2024-07-21T15:48:00Z</dcterms:created>
  <dc:creator>radhasoami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455D505B0BE74CAF8CFD3A178133E8F9_11</vt:lpwstr>
  </property>
  <property fmtid="{D5CDD505-2E9C-101B-9397-08002B2CF9AE}" pid="3" name="KSOProductBuildVer">
    <vt:lpwstr>1033-12.2.0.17153</vt:lpwstr>
  </property>
</Properties>
</file>