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svg" ContentType="image/svg+xml"/>
  <Override PartName="/ppt/media/image31.svg" ContentType="image/svg+xml"/>
  <Override PartName="/ppt/media/image35.svg" ContentType="image/svg+xml"/>
  <Override PartName="/ppt/media/image39.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8288000" cy="10287000"/>
  <p:notesSz cx="6858000" cy="9144000"/>
  <p:embeddedFontLst>
    <p:embeddedFont>
      <p:font typeface="DM Sans Bold"/>
      <p:bold r:id="rId41"/>
    </p:embeddedFont>
    <p:embeddedFont>
      <p:font typeface="Times New Roman Bold" panose="02030802070405020303"/>
      <p:bold r:id="rId42"/>
    </p:embeddedFont>
    <p:embeddedFont>
      <p:font typeface="DM Sans"/>
      <p:regular r:id="rId43"/>
    </p:embeddedFont>
    <p:embeddedFont>
      <p:font typeface="Arimo Bold" panose="020B0704020202020204"/>
      <p:bold r:id="rId44"/>
    </p:embeddedFont>
    <p:embeddedFont>
      <p:font typeface="Arimo" panose="020B0604020202020204"/>
      <p:regular r:id="rId45"/>
    </p:embeddedFont>
    <p:embeddedFont>
      <p:font typeface="Calibri" panose="020F0502020204030204" charset="0"/>
      <p:regular r:id="rId46"/>
      <p:bold r:id="rId47"/>
      <p:italic r:id="rId48"/>
      <p:boldItalic r:id="rId49"/>
    </p:embeddedFont>
    <p:embeddedFont>
      <p:font typeface="TT Rounds Condensed Bold" panose="02000806030000020003"/>
      <p:bold r:id="rId50"/>
    </p:embeddedFont>
    <p:embeddedFont>
      <p:font typeface="TT Rounds Condensed" panose="02000506030000020003"/>
      <p:regular r:id="rId51"/>
    </p:embeddedFont>
    <p:embeddedFont>
      <p:font typeface="Evolventa" panose="020B0502020202020204"/>
      <p:regular r:id="rId52"/>
    </p:embeddedFont>
    <p:embeddedFont>
      <p:font typeface="Times New Roman Italics" panose="02030502070405090303"/>
      <p:italic r:id="rId53"/>
    </p:embeddedFont>
    <p:embeddedFont>
      <p:font typeface="TT Rounds Condensed Italics" panose="02000506030000090003"/>
      <p:italic r:id="rId54"/>
    </p:embeddedFont>
    <p:embeddedFont>
      <p:font typeface="Arial Bold" panose="020B0802020202020204"/>
      <p:bold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font" Target="fonts/font15.fntdata"/><Relationship Id="rId54" Type="http://schemas.openxmlformats.org/officeDocument/2006/relationships/font" Target="fonts/font14.fntdata"/><Relationship Id="rId53" Type="http://schemas.openxmlformats.org/officeDocument/2006/relationships/font" Target="fonts/font13.fntdata"/><Relationship Id="rId52" Type="http://schemas.openxmlformats.org/officeDocument/2006/relationships/font" Target="fonts/font12.fntdata"/><Relationship Id="rId51" Type="http://schemas.openxmlformats.org/officeDocument/2006/relationships/font" Target="fonts/font11.fntdata"/><Relationship Id="rId50" Type="http://schemas.openxmlformats.org/officeDocument/2006/relationships/font" Target="fonts/font10.fntdata"/><Relationship Id="rId5" Type="http://schemas.openxmlformats.org/officeDocument/2006/relationships/slide" Target="slides/slide3.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0" Type="http://schemas.openxmlformats.org/officeDocument/2006/relationships/slideLayout" Target="../slideLayouts/slideLayout7.xml"/><Relationship Id="rId3" Type="http://schemas.openxmlformats.org/officeDocument/2006/relationships/image" Target="../media/image3.svg"/><Relationship Id="rId29" Type="http://schemas.openxmlformats.org/officeDocument/2006/relationships/image" Target="../media/image29.svg"/><Relationship Id="rId28" Type="http://schemas.openxmlformats.org/officeDocument/2006/relationships/image" Target="../media/image28.png"/><Relationship Id="rId27" Type="http://schemas.openxmlformats.org/officeDocument/2006/relationships/image" Target="../media/image27.svg"/><Relationship Id="rId26" Type="http://schemas.openxmlformats.org/officeDocument/2006/relationships/image" Target="../media/image26.png"/><Relationship Id="rId25" Type="http://schemas.openxmlformats.org/officeDocument/2006/relationships/image" Target="../media/image25.svg"/><Relationship Id="rId24" Type="http://schemas.openxmlformats.org/officeDocument/2006/relationships/image" Target="../media/image24.png"/><Relationship Id="rId23" Type="http://schemas.openxmlformats.org/officeDocument/2006/relationships/image" Target="../media/image23.svg"/><Relationship Id="rId22" Type="http://schemas.openxmlformats.org/officeDocument/2006/relationships/image" Target="../media/image22.png"/><Relationship Id="rId21" Type="http://schemas.openxmlformats.org/officeDocument/2006/relationships/image" Target="../media/image21.sv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svg"/><Relationship Id="rId18" Type="http://schemas.openxmlformats.org/officeDocument/2006/relationships/image" Target="../media/image18.png"/><Relationship Id="rId17" Type="http://schemas.openxmlformats.org/officeDocument/2006/relationships/image" Target="../media/image17.svg"/><Relationship Id="rId16" Type="http://schemas.openxmlformats.org/officeDocument/2006/relationships/image" Target="../media/image16.png"/><Relationship Id="rId15" Type="http://schemas.openxmlformats.org/officeDocument/2006/relationships/image" Target="../media/image15.svg"/><Relationship Id="rId14" Type="http://schemas.openxmlformats.org/officeDocument/2006/relationships/image" Target="../media/image14.png"/><Relationship Id="rId13" Type="http://schemas.openxmlformats.org/officeDocument/2006/relationships/image" Target="../media/image13.svg"/><Relationship Id="rId12" Type="http://schemas.openxmlformats.org/officeDocument/2006/relationships/image" Target="../media/image12.png"/><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6.png"/><Relationship Id="rId7" Type="http://schemas.openxmlformats.org/officeDocument/2006/relationships/image" Target="../media/image14.png"/><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28.png"/><Relationship Id="rId13" Type="http://schemas.openxmlformats.org/officeDocument/2006/relationships/image" Target="../media/image26.png"/><Relationship Id="rId12" Type="http://schemas.openxmlformats.org/officeDocument/2006/relationships/image" Target="../media/image24.png"/><Relationship Id="rId11" Type="http://schemas.openxmlformats.org/officeDocument/2006/relationships/image" Target="../media/image22.png"/><Relationship Id="rId10" Type="http://schemas.openxmlformats.org/officeDocument/2006/relationships/image" Target="../media/image2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9" Type="http://schemas.openxmlformats.org/officeDocument/2006/relationships/image" Target="../media/image15.svg"/><Relationship Id="rId8" Type="http://schemas.openxmlformats.org/officeDocument/2006/relationships/image" Target="../media/image14.png"/><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1.svg"/><Relationship Id="rId2" Type="http://schemas.openxmlformats.org/officeDocument/2006/relationships/image" Target="../media/image30.png"/><Relationship Id="rId14" Type="http://schemas.openxmlformats.org/officeDocument/2006/relationships/slideLayout" Target="../slideLayouts/slideLayout7.xml"/><Relationship Id="rId13" Type="http://schemas.openxmlformats.org/officeDocument/2006/relationships/image" Target="../media/image27.svg"/><Relationship Id="rId12" Type="http://schemas.openxmlformats.org/officeDocument/2006/relationships/image" Target="../media/image26.png"/><Relationship Id="rId11" Type="http://schemas.openxmlformats.org/officeDocument/2006/relationships/image" Target="../media/image21.svg"/><Relationship Id="rId10" Type="http://schemas.openxmlformats.org/officeDocument/2006/relationships/image" Target="../media/image20.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9" Type="http://schemas.openxmlformats.org/officeDocument/2006/relationships/image" Target="../media/image15.svg"/><Relationship Id="rId8" Type="http://schemas.openxmlformats.org/officeDocument/2006/relationships/image" Target="../media/image14.png"/><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1.svg"/><Relationship Id="rId2" Type="http://schemas.openxmlformats.org/officeDocument/2006/relationships/image" Target="../media/image30.png"/><Relationship Id="rId14" Type="http://schemas.openxmlformats.org/officeDocument/2006/relationships/slideLayout" Target="../slideLayouts/slideLayout7.xml"/><Relationship Id="rId13" Type="http://schemas.openxmlformats.org/officeDocument/2006/relationships/image" Target="../media/image27.svg"/><Relationship Id="rId12" Type="http://schemas.openxmlformats.org/officeDocument/2006/relationships/image" Target="../media/image26.png"/><Relationship Id="rId11" Type="http://schemas.openxmlformats.org/officeDocument/2006/relationships/image" Target="../media/image21.svg"/><Relationship Id="rId10" Type="http://schemas.openxmlformats.org/officeDocument/2006/relationships/image" Target="../media/image20.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9" Type="http://schemas.openxmlformats.org/officeDocument/2006/relationships/image" Target="../media/image15.svg"/><Relationship Id="rId8" Type="http://schemas.openxmlformats.org/officeDocument/2006/relationships/image" Target="../media/image14.png"/><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1.svg"/><Relationship Id="rId2" Type="http://schemas.openxmlformats.org/officeDocument/2006/relationships/image" Target="../media/image30.png"/><Relationship Id="rId14" Type="http://schemas.openxmlformats.org/officeDocument/2006/relationships/slideLayout" Target="../slideLayouts/slideLayout7.xml"/><Relationship Id="rId13" Type="http://schemas.openxmlformats.org/officeDocument/2006/relationships/image" Target="../media/image27.svg"/><Relationship Id="rId12" Type="http://schemas.openxmlformats.org/officeDocument/2006/relationships/image" Target="../media/image26.png"/><Relationship Id="rId11" Type="http://schemas.openxmlformats.org/officeDocument/2006/relationships/image" Target="../media/image21.svg"/><Relationship Id="rId10" Type="http://schemas.openxmlformats.org/officeDocument/2006/relationships/image" Target="../media/image20.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7.xml.rels><?xml version="1.0" encoding="UTF-8" standalone="yes"?>
<Relationships xmlns="http://schemas.openxmlformats.org/package/2006/relationships"><Relationship Id="rId9" Type="http://schemas.openxmlformats.org/officeDocument/2006/relationships/image" Target="../media/image29.svg"/><Relationship Id="rId8" Type="http://schemas.openxmlformats.org/officeDocument/2006/relationships/image" Target="../media/image28.png"/><Relationship Id="rId7" Type="http://schemas.openxmlformats.org/officeDocument/2006/relationships/image" Target="../media/image25.svg"/><Relationship Id="rId6" Type="http://schemas.openxmlformats.org/officeDocument/2006/relationships/image" Target="../media/image24.png"/><Relationship Id="rId5" Type="http://schemas.openxmlformats.org/officeDocument/2006/relationships/image" Target="../media/image17.svg"/><Relationship Id="rId4" Type="http://schemas.openxmlformats.org/officeDocument/2006/relationships/image" Target="../media/image16.png"/><Relationship Id="rId3" Type="http://schemas.openxmlformats.org/officeDocument/2006/relationships/image" Target="../media/image5.svg"/><Relationship Id="rId2" Type="http://schemas.openxmlformats.org/officeDocument/2006/relationships/image" Target="../media/image4.pn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29.svg"/><Relationship Id="rId8" Type="http://schemas.openxmlformats.org/officeDocument/2006/relationships/image" Target="../media/image28.png"/><Relationship Id="rId7" Type="http://schemas.openxmlformats.org/officeDocument/2006/relationships/image" Target="../media/image25.svg"/><Relationship Id="rId6" Type="http://schemas.openxmlformats.org/officeDocument/2006/relationships/image" Target="../media/image24.png"/><Relationship Id="rId5" Type="http://schemas.openxmlformats.org/officeDocument/2006/relationships/image" Target="../media/image17.svg"/><Relationship Id="rId4" Type="http://schemas.openxmlformats.org/officeDocument/2006/relationships/image" Target="../media/image16.png"/><Relationship Id="rId3" Type="http://schemas.openxmlformats.org/officeDocument/2006/relationships/image" Target="../media/image5.svg"/><Relationship Id="rId2" Type="http://schemas.openxmlformats.org/officeDocument/2006/relationships/image" Target="../media/image4.pn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20"/>
              </a:lnSpc>
            </a:pPr>
            <a:r>
              <a:rPr lang="en-US" sz="13000">
                <a:solidFill>
                  <a:srgbClr val="000000"/>
                </a:solidFill>
                <a:latin typeface="DM Sans Bold"/>
                <a:ea typeface="DM Sans Bold"/>
                <a:cs typeface="DM Sans Bold"/>
                <a:sym typeface="DM Sans Bold"/>
              </a:rPr>
              <a:t>Sentence Completion</a:t>
            </a:r>
            <a:endParaRPr lang="en-US" sz="13000">
              <a:solidFill>
                <a:srgbClr val="000000"/>
              </a:solidFill>
              <a:latin typeface="DM Sans Bold"/>
              <a:ea typeface="DM Sans Bold"/>
              <a:cs typeface="DM Sans Bold"/>
              <a:sym typeface="DM Sans Bold"/>
            </a:endParaRP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11672061" y="545020"/>
            <a:ext cx="5587239" cy="3846106"/>
            <a:chOff x="0" y="0"/>
            <a:chExt cx="2065940" cy="1422138"/>
          </a:xfrm>
        </p:grpSpPr>
        <p:sp>
          <p:nvSpPr>
            <p:cNvPr id="4" name="Freeform 4"/>
            <p:cNvSpPr/>
            <p:nvPr/>
          </p:nvSpPr>
          <p:spPr>
            <a:xfrm>
              <a:off x="0" y="0"/>
              <a:ext cx="2065940" cy="1422138"/>
            </a:xfrm>
            <a:custGeom>
              <a:avLst/>
              <a:gdLst/>
              <a:ahLst/>
              <a:cxnLst/>
              <a:rect l="l" t="t" r="r" b="b"/>
              <a:pathLst>
                <a:path w="2065940" h="1422138">
                  <a:moveTo>
                    <a:pt x="20785" y="0"/>
                  </a:moveTo>
                  <a:lnTo>
                    <a:pt x="2045156" y="0"/>
                  </a:lnTo>
                  <a:cubicBezTo>
                    <a:pt x="2056635" y="0"/>
                    <a:pt x="2065940" y="9306"/>
                    <a:pt x="2065940" y="20785"/>
                  </a:cubicBezTo>
                  <a:lnTo>
                    <a:pt x="2065940" y="1401354"/>
                  </a:lnTo>
                  <a:cubicBezTo>
                    <a:pt x="2065940" y="1412833"/>
                    <a:pt x="2056635" y="1422138"/>
                    <a:pt x="2045156" y="1422138"/>
                  </a:cubicBezTo>
                  <a:lnTo>
                    <a:pt x="20785" y="1422138"/>
                  </a:lnTo>
                  <a:cubicBezTo>
                    <a:pt x="9306" y="1422138"/>
                    <a:pt x="0" y="1412833"/>
                    <a:pt x="0" y="1401354"/>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5" name="TextBox 5"/>
            <p:cNvSpPr txBox="1"/>
            <p:nvPr/>
          </p:nvSpPr>
          <p:spPr>
            <a:xfrm>
              <a:off x="0" y="-38100"/>
              <a:ext cx="2065940" cy="146023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6" name="Group 6"/>
          <p:cNvGrpSpPr/>
          <p:nvPr/>
        </p:nvGrpSpPr>
        <p:grpSpPr>
          <a:xfrm rot="0">
            <a:off x="11676086" y="4862269"/>
            <a:ext cx="5587239" cy="4969322"/>
            <a:chOff x="0" y="0"/>
            <a:chExt cx="2065940" cy="1837459"/>
          </a:xfrm>
        </p:grpSpPr>
        <p:sp>
          <p:nvSpPr>
            <p:cNvPr id="7" name="Freeform 7"/>
            <p:cNvSpPr/>
            <p:nvPr/>
          </p:nvSpPr>
          <p:spPr>
            <a:xfrm>
              <a:off x="0" y="0"/>
              <a:ext cx="2065940" cy="1837459"/>
            </a:xfrm>
            <a:custGeom>
              <a:avLst/>
              <a:gdLst/>
              <a:ahLst/>
              <a:cxnLst/>
              <a:rect l="l" t="t" r="r" b="b"/>
              <a:pathLst>
                <a:path w="2065940" h="1837459">
                  <a:moveTo>
                    <a:pt x="20785" y="0"/>
                  </a:moveTo>
                  <a:lnTo>
                    <a:pt x="2045156" y="0"/>
                  </a:lnTo>
                  <a:cubicBezTo>
                    <a:pt x="2056635" y="0"/>
                    <a:pt x="2065940" y="9306"/>
                    <a:pt x="2065940" y="20785"/>
                  </a:cubicBezTo>
                  <a:lnTo>
                    <a:pt x="2065940" y="1816674"/>
                  </a:lnTo>
                  <a:cubicBezTo>
                    <a:pt x="2065940" y="1828153"/>
                    <a:pt x="2056635" y="1837459"/>
                    <a:pt x="2045156" y="1837459"/>
                  </a:cubicBezTo>
                  <a:lnTo>
                    <a:pt x="20785" y="1837459"/>
                  </a:lnTo>
                  <a:cubicBezTo>
                    <a:pt x="9306" y="1837459"/>
                    <a:pt x="0" y="1828153"/>
                    <a:pt x="0" y="1816674"/>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8" name="TextBox 8"/>
            <p:cNvSpPr txBox="1"/>
            <p:nvPr/>
          </p:nvSpPr>
          <p:spPr>
            <a:xfrm>
              <a:off x="0" y="-38100"/>
              <a:ext cx="2065940" cy="187555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9" name="Group 9"/>
          <p:cNvGrpSpPr/>
          <p:nvPr/>
        </p:nvGrpSpPr>
        <p:grpSpPr>
          <a:xfrm rot="0">
            <a:off x="1028700" y="545020"/>
            <a:ext cx="5587239" cy="3146602"/>
            <a:chOff x="0" y="0"/>
            <a:chExt cx="2065940" cy="1163489"/>
          </a:xfrm>
        </p:grpSpPr>
        <p:sp>
          <p:nvSpPr>
            <p:cNvPr id="10" name="Freeform 10"/>
            <p:cNvSpPr/>
            <p:nvPr/>
          </p:nvSpPr>
          <p:spPr>
            <a:xfrm>
              <a:off x="0" y="0"/>
              <a:ext cx="2065940" cy="1163489"/>
            </a:xfrm>
            <a:custGeom>
              <a:avLst/>
              <a:gdLst/>
              <a:ahLst/>
              <a:cxnLst/>
              <a:rect l="l" t="t" r="r" b="b"/>
              <a:pathLst>
                <a:path w="2065940" h="1163489">
                  <a:moveTo>
                    <a:pt x="20785" y="0"/>
                  </a:moveTo>
                  <a:lnTo>
                    <a:pt x="2045156" y="0"/>
                  </a:lnTo>
                  <a:cubicBezTo>
                    <a:pt x="2056635" y="0"/>
                    <a:pt x="2065940" y="9306"/>
                    <a:pt x="2065940" y="20785"/>
                  </a:cubicBezTo>
                  <a:lnTo>
                    <a:pt x="2065940" y="1142704"/>
                  </a:lnTo>
                  <a:cubicBezTo>
                    <a:pt x="2065940" y="1154183"/>
                    <a:pt x="2056635" y="1163489"/>
                    <a:pt x="2045156" y="1163489"/>
                  </a:cubicBezTo>
                  <a:lnTo>
                    <a:pt x="20785" y="1163489"/>
                  </a:lnTo>
                  <a:cubicBezTo>
                    <a:pt x="9306" y="1163489"/>
                    <a:pt x="0" y="1154183"/>
                    <a:pt x="0" y="1142704"/>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1" name="TextBox 11"/>
            <p:cNvSpPr txBox="1"/>
            <p:nvPr/>
          </p:nvSpPr>
          <p:spPr>
            <a:xfrm>
              <a:off x="0" y="-38100"/>
              <a:ext cx="2065940" cy="120158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2" name="Group 12"/>
          <p:cNvGrpSpPr/>
          <p:nvPr/>
        </p:nvGrpSpPr>
        <p:grpSpPr>
          <a:xfrm rot="0">
            <a:off x="1028700" y="3812039"/>
            <a:ext cx="5587239" cy="2925852"/>
            <a:chOff x="0" y="0"/>
            <a:chExt cx="2065940" cy="1081864"/>
          </a:xfrm>
        </p:grpSpPr>
        <p:sp>
          <p:nvSpPr>
            <p:cNvPr id="13" name="Freeform 13"/>
            <p:cNvSpPr/>
            <p:nvPr/>
          </p:nvSpPr>
          <p:spPr>
            <a:xfrm>
              <a:off x="0" y="0"/>
              <a:ext cx="2065940" cy="1081864"/>
            </a:xfrm>
            <a:custGeom>
              <a:avLst/>
              <a:gdLst/>
              <a:ahLst/>
              <a:cxnLst/>
              <a:rect l="l" t="t" r="r" b="b"/>
              <a:pathLst>
                <a:path w="2065940" h="1081864">
                  <a:moveTo>
                    <a:pt x="20785" y="0"/>
                  </a:moveTo>
                  <a:lnTo>
                    <a:pt x="2045156" y="0"/>
                  </a:lnTo>
                  <a:cubicBezTo>
                    <a:pt x="2056635" y="0"/>
                    <a:pt x="2065940" y="9306"/>
                    <a:pt x="2065940" y="20785"/>
                  </a:cubicBezTo>
                  <a:lnTo>
                    <a:pt x="2065940" y="1061080"/>
                  </a:lnTo>
                  <a:cubicBezTo>
                    <a:pt x="2065940" y="1072559"/>
                    <a:pt x="2056635" y="1081864"/>
                    <a:pt x="2045156" y="1081864"/>
                  </a:cubicBezTo>
                  <a:lnTo>
                    <a:pt x="20785" y="1081864"/>
                  </a:lnTo>
                  <a:cubicBezTo>
                    <a:pt x="9306" y="1081864"/>
                    <a:pt x="0" y="1072559"/>
                    <a:pt x="0" y="1061080"/>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38100"/>
              <a:ext cx="2065940" cy="111996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5" name="Group 15"/>
          <p:cNvGrpSpPr/>
          <p:nvPr/>
        </p:nvGrpSpPr>
        <p:grpSpPr>
          <a:xfrm rot="0">
            <a:off x="1028700" y="6962325"/>
            <a:ext cx="5587239" cy="2662922"/>
            <a:chOff x="0" y="0"/>
            <a:chExt cx="2065940" cy="984643"/>
          </a:xfrm>
        </p:grpSpPr>
        <p:sp>
          <p:nvSpPr>
            <p:cNvPr id="16" name="Freeform 16"/>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7" name="TextBox 17"/>
            <p:cNvSpPr txBox="1"/>
            <p:nvPr/>
          </p:nvSpPr>
          <p:spPr>
            <a:xfrm>
              <a:off x="0" y="-38100"/>
              <a:ext cx="2065940" cy="1022743"/>
            </a:xfrm>
            <a:prstGeom prst="rect">
              <a:avLst/>
            </a:prstGeom>
          </p:spPr>
          <p:txBody>
            <a:bodyPr lIns="50800" tIns="50800" rIns="50800" bIns="50800" rtlCol="0" anchor="ctr"/>
            <a:lstStyle/>
            <a:p>
              <a:pPr marL="0" lvl="0" indent="0" algn="ctr">
                <a:lnSpc>
                  <a:spcPts val="2660"/>
                </a:lnSpc>
                <a:spcBef>
                  <a:spcPct val="0"/>
                </a:spcBef>
              </a:pPr>
            </a:p>
          </p:txBody>
        </p:sp>
      </p:grpSp>
      <p:sp>
        <p:nvSpPr>
          <p:cNvPr id="18" name="Freeform 18"/>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6995244" y="3729456"/>
            <a:ext cx="4297511" cy="3617474"/>
          </a:xfrm>
          <a:prstGeom prst="rect">
            <a:avLst/>
          </a:prstGeom>
        </p:spPr>
        <p:txBody>
          <a:bodyPr lIns="0" tIns="0" rIns="0" bIns="0" rtlCol="0" anchor="t">
            <a:spAutoFit/>
          </a:bodyPr>
          <a:lstStyle/>
          <a:p>
            <a:pPr marL="0" lvl="1" indent="0" algn="ctr">
              <a:lnSpc>
                <a:spcPts val="5625"/>
              </a:lnSpc>
              <a:spcBef>
                <a:spcPct val="0"/>
              </a:spcBef>
            </a:pPr>
            <a:r>
              <a:rPr lang="en-US" sz="5800">
                <a:solidFill>
                  <a:srgbClr val="000000"/>
                </a:solidFill>
                <a:latin typeface="DM Sans Bold"/>
                <a:ea typeface="DM Sans Bold"/>
                <a:cs typeface="DM Sans Bold"/>
                <a:sym typeface="DM Sans Bold"/>
              </a:rPr>
              <a:t>Suitable approaches for sentence completion</a:t>
            </a:r>
            <a:endParaRPr lang="en-US" sz="5800">
              <a:solidFill>
                <a:srgbClr val="000000"/>
              </a:solidFill>
              <a:latin typeface="DM Sans Bold"/>
              <a:ea typeface="DM Sans Bold"/>
              <a:cs typeface="DM Sans Bold"/>
              <a:sym typeface="DM Sans Bold"/>
            </a:endParaRPr>
          </a:p>
        </p:txBody>
      </p:sp>
      <p:sp>
        <p:nvSpPr>
          <p:cNvPr id="23" name="TextBox 23"/>
          <p:cNvSpPr txBox="1"/>
          <p:nvPr/>
        </p:nvSpPr>
        <p:spPr>
          <a:xfrm>
            <a:off x="1200593" y="880378"/>
            <a:ext cx="5243453" cy="2381250"/>
          </a:xfrm>
          <a:prstGeom prst="rect">
            <a:avLst/>
          </a:prstGeom>
        </p:spPr>
        <p:txBody>
          <a:bodyPr lIns="0" tIns="0" rIns="0" bIns="0" rtlCol="0" anchor="t">
            <a:spAutoFit/>
          </a:bodyPr>
          <a:lstStyle/>
          <a:p>
            <a:pPr marL="398145" lvl="1" indent="-198755" algn="l">
              <a:lnSpc>
                <a:spcPts val="2640"/>
              </a:lnSpc>
              <a:buFont typeface="Arial" panose="020B0604020202020204"/>
              <a:buChar char="•"/>
            </a:pPr>
            <a:r>
              <a:rPr lang="en-US" sz="22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Read the Sentence:</a:t>
            </a:r>
            <a:endParaRPr lang="en-US" sz="22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398145" lvl="1" indent="-198755" algn="l">
              <a:lnSpc>
                <a:spcPts val="2640"/>
              </a:lnSpc>
              <a:buFont typeface="Arial" panose="020B0604020202020204"/>
              <a:buChar char="•"/>
            </a:pPr>
            <a:r>
              <a:rPr lang="en-US"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The question may be difficult due to difficult words and the structure of the sentence. One has to dissect the sentence to figure out what fits best, otherwise one cannot crack the question though knowing the word meanings. </a:t>
            </a:r>
            <a:endParaRPr lang="en-US" sz="2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TextBox 24"/>
          <p:cNvSpPr txBox="1"/>
          <p:nvPr/>
        </p:nvSpPr>
        <p:spPr>
          <a:xfrm>
            <a:off x="1373562" y="4089102"/>
            <a:ext cx="4897516" cy="2352675"/>
          </a:xfrm>
          <a:prstGeom prst="rect">
            <a:avLst/>
          </a:prstGeom>
        </p:spPr>
        <p:txBody>
          <a:bodyPr lIns="0" tIns="0" rIns="0" bIns="0" rtlCol="0" anchor="t">
            <a:spAutoFit/>
          </a:bodyPr>
          <a:lstStyle/>
          <a:p>
            <a:pPr algn="l">
              <a:lnSpc>
                <a:spcPts val="2640"/>
              </a:lnSpc>
            </a:pPr>
            <a:r>
              <a:rPr lang="en-US" sz="2200">
                <a:solidFill>
                  <a:srgbClr val="000000"/>
                </a:solidFill>
                <a:latin typeface="Arimo Bold" panose="020B0704020202020204"/>
                <a:ea typeface="Arimo Bold" panose="020B0704020202020204"/>
                <a:cs typeface="Arimo Bold" panose="020B0704020202020204"/>
                <a:sym typeface="Arimo Bold" panose="020B0704020202020204"/>
              </a:rPr>
              <a:t>Structure Words:</a:t>
            </a:r>
            <a:endParaRPr lang="en-US" sz="2200">
              <a:solidFill>
                <a:srgbClr val="000000"/>
              </a:solidFill>
              <a:latin typeface="Arimo Bold" panose="020B0704020202020204"/>
              <a:ea typeface="Arimo Bold" panose="020B0704020202020204"/>
              <a:cs typeface="Arimo Bold" panose="020B0704020202020204"/>
              <a:sym typeface="Arimo Bold" panose="020B0704020202020204"/>
            </a:endParaRPr>
          </a:p>
          <a:p>
            <a:pPr marL="398145" lvl="1" indent="-198755" algn="l">
              <a:lnSpc>
                <a:spcPts val="2640"/>
              </a:lnSpc>
              <a:buFont typeface="Arial" panose="020B0604020202020204"/>
              <a:buChar char="•"/>
            </a:pPr>
            <a:r>
              <a:rPr lang="en-US" sz="2200">
                <a:solidFill>
                  <a:srgbClr val="000000"/>
                </a:solidFill>
                <a:latin typeface="Arimo" panose="020B0604020202020204"/>
                <a:ea typeface="Arimo" panose="020B0604020202020204"/>
                <a:cs typeface="Arimo" panose="020B0604020202020204"/>
                <a:sym typeface="Arimo" panose="020B0604020202020204"/>
              </a:rPr>
              <a:t>These may rev</a:t>
            </a:r>
            <a:r>
              <a:rPr lang="en-US" sz="2200">
                <a:solidFill>
                  <a:srgbClr val="000000"/>
                </a:solidFill>
                <a:latin typeface="Arimo" panose="020B0604020202020204"/>
                <a:ea typeface="Arimo" panose="020B0604020202020204"/>
                <a:cs typeface="Arimo" panose="020B0604020202020204"/>
                <a:sym typeface="Arimo" panose="020B0604020202020204"/>
              </a:rPr>
              <a:t>eal the sentence organization and the relationship between hint and blank. They tell about kinds of words to look for as they change the thought process in the sentence.</a:t>
            </a:r>
            <a:endParaRPr lang="en-US" sz="2200">
              <a:solidFill>
                <a:srgbClr val="000000"/>
              </a:solidFill>
              <a:latin typeface="Arimo" panose="020B0604020202020204"/>
              <a:ea typeface="Arimo" panose="020B0604020202020204"/>
              <a:cs typeface="Arimo" panose="020B0604020202020204"/>
              <a:sym typeface="Arimo" panose="020B0604020202020204"/>
            </a:endParaRPr>
          </a:p>
        </p:txBody>
      </p:sp>
      <p:sp>
        <p:nvSpPr>
          <p:cNvPr id="25" name="TextBox 25"/>
          <p:cNvSpPr txBox="1"/>
          <p:nvPr/>
        </p:nvSpPr>
        <p:spPr>
          <a:xfrm>
            <a:off x="12020948" y="908953"/>
            <a:ext cx="4897516" cy="3019425"/>
          </a:xfrm>
          <a:prstGeom prst="rect">
            <a:avLst/>
          </a:prstGeom>
        </p:spPr>
        <p:txBody>
          <a:bodyPr lIns="0" tIns="0" rIns="0" bIns="0" rtlCol="0" anchor="t">
            <a:spAutoFit/>
          </a:bodyPr>
          <a:lstStyle/>
          <a:p>
            <a:pPr marL="474980" lvl="1" indent="-237490" algn="l">
              <a:lnSpc>
                <a:spcPts val="2640"/>
              </a:lnSpc>
              <a:buFont typeface="Arial" panose="020B0604020202020204"/>
              <a:buChar char="•"/>
            </a:pPr>
            <a:r>
              <a:rPr lang="en-US" sz="2200">
                <a:solidFill>
                  <a:srgbClr val="000000"/>
                </a:solidFill>
                <a:latin typeface="Arimo Bold" panose="020B0704020202020204"/>
                <a:ea typeface="Arimo Bold" panose="020B0704020202020204"/>
                <a:cs typeface="Arimo Bold" panose="020B0704020202020204"/>
                <a:sym typeface="Arimo Bold" panose="020B0704020202020204"/>
              </a:rPr>
              <a:t>Visualize: </a:t>
            </a:r>
            <a:endParaRPr lang="en-US" sz="2200">
              <a:solidFill>
                <a:srgbClr val="000000"/>
              </a:solidFill>
              <a:latin typeface="Arimo Bold" panose="020B0704020202020204"/>
              <a:ea typeface="Arimo Bold" panose="020B0704020202020204"/>
              <a:cs typeface="Arimo Bold" panose="020B0704020202020204"/>
              <a:sym typeface="Arimo Bold" panose="020B0704020202020204"/>
            </a:endParaRPr>
          </a:p>
          <a:p>
            <a:pPr algn="l">
              <a:lnSpc>
                <a:spcPts val="2640"/>
              </a:lnSpc>
            </a:pPr>
            <a:r>
              <a:rPr lang="en-US" sz="2200">
                <a:solidFill>
                  <a:srgbClr val="000000"/>
                </a:solidFill>
                <a:latin typeface="Arimo Bold" panose="020B0704020202020204"/>
                <a:ea typeface="Arimo Bold" panose="020B0704020202020204"/>
                <a:cs typeface="Arimo Bold" panose="020B0704020202020204"/>
                <a:sym typeface="Arimo Bold" panose="020B0704020202020204"/>
              </a:rPr>
              <a:t>Before going for the choices, think of the possible words for the blanks. It will save us from wrong choices. If we know roughly the type of words required, the process of elimination becomes much easier. The word we see doesn’t have to be fancy and a general idea is fine .</a:t>
            </a:r>
            <a:endParaRPr lang="en-US" sz="2200">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26" name="TextBox 26"/>
          <p:cNvSpPr txBox="1"/>
          <p:nvPr/>
        </p:nvSpPr>
        <p:spPr>
          <a:xfrm>
            <a:off x="11844358" y="5124450"/>
            <a:ext cx="5242644" cy="4352925"/>
          </a:xfrm>
          <a:prstGeom prst="rect">
            <a:avLst/>
          </a:prstGeom>
        </p:spPr>
        <p:txBody>
          <a:bodyPr lIns="0" tIns="0" rIns="0" bIns="0" rtlCol="0" anchor="t">
            <a:spAutoFit/>
          </a:bodyPr>
          <a:lstStyle/>
          <a:p>
            <a:pPr marL="474980" lvl="1" indent="-237490" algn="l">
              <a:lnSpc>
                <a:spcPts val="2640"/>
              </a:lnSpc>
              <a:buFont typeface="Arial" panose="020B0604020202020204"/>
              <a:buChar char="•"/>
            </a:pPr>
            <a:r>
              <a:rPr lang="en-US" sz="2200">
                <a:solidFill>
                  <a:srgbClr val="000000"/>
                </a:solidFill>
                <a:latin typeface="Arimo Bold" panose="020B0704020202020204"/>
                <a:ea typeface="Arimo Bold" panose="020B0704020202020204"/>
                <a:cs typeface="Arimo Bold" panose="020B0704020202020204"/>
                <a:sym typeface="Arimo Bold" panose="020B0704020202020204"/>
              </a:rPr>
              <a:t>Elimination: </a:t>
            </a:r>
            <a:endParaRPr lang="en-US" sz="2200">
              <a:solidFill>
                <a:srgbClr val="000000"/>
              </a:solidFill>
              <a:latin typeface="Arimo Bold" panose="020B0704020202020204"/>
              <a:ea typeface="Arimo Bold" panose="020B0704020202020204"/>
              <a:cs typeface="Arimo Bold" panose="020B0704020202020204"/>
              <a:sym typeface="Arimo Bold" panose="020B0704020202020204"/>
            </a:endParaRPr>
          </a:p>
          <a:p>
            <a:pPr marL="474980" lvl="1" indent="-237490" algn="l">
              <a:lnSpc>
                <a:spcPts val="2640"/>
              </a:lnSpc>
              <a:buFont typeface="Arial" panose="020B0604020202020204"/>
              <a:buChar char="•"/>
            </a:pPr>
            <a:r>
              <a:rPr lang="en-US" sz="2200">
                <a:solidFill>
                  <a:srgbClr val="000000"/>
                </a:solidFill>
                <a:latin typeface="Arimo Bold" panose="020B0704020202020204"/>
                <a:ea typeface="Arimo Bold" panose="020B0704020202020204"/>
                <a:cs typeface="Arimo Bold" panose="020B0704020202020204"/>
                <a:sym typeface="Arimo Bold" panose="020B0704020202020204"/>
              </a:rPr>
              <a:t>Ruling out the wrong choices is now easy. But remember that words have to fit in the given order for the correct answer. If one word is a perfect choice without making sense, then the answer is incorrect. Don’t rule out choices if don’t know their meanings. If doubts are there, leave it and return to other choices. Use your knowledge of roots, prefixes, and suffixes to decode unfamiliar words.</a:t>
            </a:r>
            <a:endParaRPr lang="en-US" sz="2200">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27" name="TextBox 27"/>
          <p:cNvSpPr txBox="1"/>
          <p:nvPr/>
        </p:nvSpPr>
        <p:spPr>
          <a:xfrm>
            <a:off x="1373562" y="7220230"/>
            <a:ext cx="5069233" cy="1761780"/>
          </a:xfrm>
          <a:prstGeom prst="rect">
            <a:avLst/>
          </a:prstGeom>
        </p:spPr>
        <p:txBody>
          <a:bodyPr lIns="0" tIns="0" rIns="0" bIns="0" rtlCol="0" anchor="t">
            <a:spAutoFit/>
          </a:bodyPr>
          <a:lstStyle/>
          <a:p>
            <a:pPr algn="l">
              <a:lnSpc>
                <a:spcPts val="2730"/>
              </a:lnSpc>
            </a:pPr>
            <a:r>
              <a:rPr lang="en-US" sz="2275">
                <a:solidFill>
                  <a:srgbClr val="000000"/>
                </a:solidFill>
                <a:latin typeface="Arimo Bold" panose="020B0704020202020204"/>
                <a:ea typeface="Arimo Bold" panose="020B0704020202020204"/>
                <a:cs typeface="Arimo Bold" panose="020B0704020202020204"/>
                <a:sym typeface="Arimo Bold" panose="020B0704020202020204"/>
              </a:rPr>
              <a:t>Working Backwards: </a:t>
            </a:r>
            <a:endParaRPr lang="en-US" sz="2275">
              <a:solidFill>
                <a:srgbClr val="000000"/>
              </a:solidFill>
              <a:latin typeface="Arimo Bold" panose="020B0704020202020204"/>
              <a:ea typeface="Arimo Bold" panose="020B0704020202020204"/>
              <a:cs typeface="Arimo Bold" panose="020B0704020202020204"/>
              <a:sym typeface="Arimo Bold" panose="020B0704020202020204"/>
            </a:endParaRPr>
          </a:p>
          <a:p>
            <a:pPr algn="l">
              <a:lnSpc>
                <a:spcPts val="2730"/>
              </a:lnSpc>
            </a:pPr>
            <a:r>
              <a:rPr lang="en-US" sz="2275">
                <a:solidFill>
                  <a:srgbClr val="000000"/>
                </a:solidFill>
                <a:latin typeface="Arimo" panose="020B0604020202020204"/>
                <a:ea typeface="Arimo" panose="020B0604020202020204"/>
                <a:cs typeface="Arimo" panose="020B0604020202020204"/>
                <a:sym typeface="Arimo" panose="020B0604020202020204"/>
              </a:rPr>
              <a:t>The two-blank questions can be easier as we have more opportunities to eliminate wrong choices.</a:t>
            </a:r>
            <a:endParaRPr lang="en-US" sz="2275">
              <a:solidFill>
                <a:srgbClr val="000000"/>
              </a:solidFill>
              <a:latin typeface="Arimo" panose="020B0604020202020204"/>
              <a:ea typeface="Arimo" panose="020B0604020202020204"/>
              <a:cs typeface="Arimo" panose="020B0604020202020204"/>
              <a:sym typeface="Arimo" panose="020B0604020202020204"/>
            </a:endParaRPr>
          </a:p>
          <a:p>
            <a:pPr algn="l">
              <a:lnSpc>
                <a:spcPts val="3185"/>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3941754" y="2414926"/>
            <a:ext cx="10404492" cy="4927653"/>
          </a:xfrm>
          <a:prstGeom prst="rect">
            <a:avLst/>
          </a:prstGeom>
        </p:spPr>
        <p:txBody>
          <a:bodyPr lIns="0" tIns="0" rIns="0" bIns="0" rtlCol="0" anchor="t">
            <a:spAutoFit/>
          </a:bodyPr>
          <a:lstStyle/>
          <a:p>
            <a:pPr algn="ctr">
              <a:lnSpc>
                <a:spcPts val="18950"/>
              </a:lnSpc>
            </a:pPr>
            <a:r>
              <a:rPr lang="en-US" sz="19540">
                <a:solidFill>
                  <a:srgbClr val="000000"/>
                </a:solidFill>
                <a:latin typeface="DM Sans Bold"/>
                <a:ea typeface="DM Sans Bold"/>
                <a:cs typeface="DM Sans Bold"/>
                <a:sym typeface="DM Sans Bold"/>
              </a:rPr>
              <a:t>Let’s Practice</a:t>
            </a:r>
            <a:endParaRPr lang="en-US" sz="19540">
              <a:solidFill>
                <a:srgbClr val="000000"/>
              </a:solidFill>
              <a:latin typeface="DM Sans Bold"/>
              <a:ea typeface="DM Sans Bold"/>
              <a:cs typeface="DM Sans Bold"/>
              <a:sym typeface="DM Sans Bold"/>
            </a:endParaRP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3"/>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4"/>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5"/>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6"/>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8"/>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9"/>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0"/>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1"/>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2"/>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3"/>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4"/>
            <a:stretch>
              <a:fillRect/>
            </a:stretch>
          </a:blipFill>
          <a:ln cap="sq">
            <a:noFill/>
            <a:prstDash val="solid"/>
            <a:miter/>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20022"/>
            <a:ext cx="13924205" cy="2114130"/>
          </a:xfrm>
          <a:prstGeom prst="rect">
            <a:avLst/>
          </a:prstGeom>
        </p:spPr>
        <p:txBody>
          <a:bodyPr lIns="0" tIns="0" rIns="0" bIns="0" rtlCol="0" anchor="t">
            <a:spAutoFit/>
          </a:bodyPr>
          <a:lstStyle/>
          <a:p>
            <a:pPr algn="l">
              <a:lnSpc>
                <a:spcPts val="6480"/>
              </a:lnSpc>
            </a:pPr>
            <a:r>
              <a:rPr lang="en-US" sz="5400">
                <a:solidFill>
                  <a:srgbClr val="EBEBEB"/>
                </a:solidFill>
                <a:latin typeface="Times New Roman" panose="02020603050405020304"/>
                <a:ea typeface="Times New Roman" panose="02020603050405020304"/>
                <a:cs typeface="Times New Roman" panose="02020603050405020304"/>
                <a:sym typeface="Times New Roman" panose="02020603050405020304"/>
              </a:rPr>
              <a:t>After a brief and violent </a:t>
            </a:r>
            <a:r>
              <a:rPr lang="en-US" sz="5400" u="sng">
                <a:solidFill>
                  <a:srgbClr val="EBEBEB"/>
                </a:solidFill>
                <a:latin typeface="Times New Roman" panose="02020603050405020304"/>
                <a:ea typeface="Times New Roman" panose="02020603050405020304"/>
                <a:cs typeface="Times New Roman" panose="02020603050405020304"/>
                <a:sym typeface="Times New Roman" panose="02020603050405020304"/>
              </a:rPr>
              <a:t>	</a:t>
            </a:r>
            <a:r>
              <a:rPr lang="en-US" sz="5400">
                <a:solidFill>
                  <a:srgbClr val="EBEBEB"/>
                </a:solidFill>
                <a:latin typeface="Times New Roman" panose="02020603050405020304"/>
                <a:ea typeface="Times New Roman" panose="02020603050405020304"/>
                <a:cs typeface="Times New Roman" panose="02020603050405020304"/>
                <a:sym typeface="Times New Roman" panose="02020603050405020304"/>
              </a:rPr>
              <a:t>that ousted the president, General Monsanto declared himself the dictator of the country.</a:t>
            </a:r>
            <a:endParaRPr lang="en-US" sz="5400">
              <a:solidFill>
                <a:srgbClr val="EBEBEB"/>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6480"/>
              </a:lnSpc>
            </a:pPr>
          </a:p>
        </p:txBody>
      </p:sp>
      <p:sp>
        <p:nvSpPr>
          <p:cNvPr id="10" name="TextBox 10"/>
          <p:cNvSpPr txBox="1"/>
          <p:nvPr/>
        </p:nvSpPr>
        <p:spPr>
          <a:xfrm>
            <a:off x="1622883" y="3553502"/>
            <a:ext cx="12799649" cy="4532406"/>
          </a:xfrm>
          <a:prstGeom prst="rect">
            <a:avLst/>
          </a:prstGeom>
        </p:spPr>
        <p:txBody>
          <a:bodyPr lIns="0" tIns="0" rIns="0" bIns="0" rtlCol="0" anchor="t">
            <a:spAutoFit/>
          </a:bodyPr>
          <a:lstStyle/>
          <a:p>
            <a:pPr algn="l">
              <a:lnSpc>
                <a:spcPts val="4320"/>
              </a:lnSpc>
            </a:pPr>
          </a:p>
          <a:p>
            <a:pPr algn="l">
              <a:lnSpc>
                <a:spcPts val="4320"/>
              </a:lnSpc>
            </a:pPr>
          </a:p>
          <a:p>
            <a:pPr marL="0" lvl="1" indent="0" algn="l">
              <a:lnSpc>
                <a:spcPts val="1260"/>
              </a:lnSpc>
              <a:buFont typeface="Arial" panose="020B0604020202020204"/>
              <a:buChar char="•"/>
            </a:pPr>
            <a:r>
              <a:rPr lang="en-US" sz="1050" spc="-4">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1050" spc="-4">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30">
                <a:solidFill>
                  <a:srgbClr val="FFFFFF"/>
                </a:solidFill>
                <a:latin typeface="Times New Roman" panose="02020603050405020304"/>
                <a:ea typeface="Times New Roman" panose="02020603050405020304"/>
                <a:cs typeface="Times New Roman" panose="02020603050405020304"/>
                <a:sym typeface="Times New Roman" panose="02020603050405020304"/>
              </a:rPr>
              <a:t>coup</a:t>
            </a:r>
            <a:endParaRPr lang="en-US" sz="3600" spc="-3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3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3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solicitation</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upbraiding</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Lament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pPr>
          </a:p>
        </p:txBody>
      </p:sp>
      <p:sp>
        <p:nvSpPr>
          <p:cNvPr id="11" name="Freeform 11" descr="portrait of young woman - stock photo Indian, Indian ethnicity, young woman, adult, background, Women Stock Photo"/>
          <p:cNvSpPr/>
          <p:nvPr/>
        </p:nvSpPr>
        <p:spPr>
          <a:xfrm>
            <a:off x="9890710" y="4703578"/>
            <a:ext cx="6176808" cy="4113850"/>
          </a:xfrm>
          <a:custGeom>
            <a:avLst/>
            <a:gdLst/>
            <a:ahLst/>
            <a:cxnLst/>
            <a:rect l="l" t="t" r="r" b="b"/>
            <a:pathLst>
              <a:path w="6176808" h="4113850">
                <a:moveTo>
                  <a:pt x="0" y="0"/>
                </a:moveTo>
                <a:lnTo>
                  <a:pt x="6176809" y="0"/>
                </a:lnTo>
                <a:lnTo>
                  <a:pt x="6176809" y="4113851"/>
                </a:lnTo>
                <a:lnTo>
                  <a:pt x="0" y="4113851"/>
                </a:lnTo>
                <a:lnTo>
                  <a:pt x="0" y="0"/>
                </a:lnTo>
                <a:close/>
              </a:path>
            </a:pathLst>
          </a:custGeom>
          <a:blipFill>
            <a:blip r:embed="rId6"/>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3020322"/>
            <a:ext cx="13236932" cy="6306557"/>
          </a:xfrm>
          <a:prstGeom prst="rect">
            <a:avLst/>
          </a:prstGeom>
        </p:spPr>
        <p:txBody>
          <a:bodyPr lIns="0" tIns="0" rIns="0" bIns="0" rtlCol="0" anchor="t">
            <a:spAutoFit/>
          </a:bodyPr>
          <a:lstStyle/>
          <a:p>
            <a:pPr marL="977265" lvl="1" indent="-488315" algn="l">
              <a:lnSpc>
                <a:spcPts val="6480"/>
              </a:lnSpc>
              <a:buFont typeface="Arial" panose="020B0604020202020204"/>
              <a:buChar char="•"/>
            </a:pPr>
            <a:r>
              <a:rPr lang="en-US" sz="5400">
                <a:solidFill>
                  <a:srgbClr val="FFFFFF"/>
                </a:solidFill>
                <a:latin typeface="Times New Roman" panose="02020603050405020304"/>
                <a:ea typeface="Times New Roman" panose="02020603050405020304"/>
                <a:cs typeface="Times New Roman" panose="02020603050405020304"/>
                <a:sym typeface="Times New Roman" panose="02020603050405020304"/>
              </a:rPr>
              <a:t>The answer is choice b. A coup (n</a:t>
            </a:r>
            <a:endParaRPr lang="en-US" sz="54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3086997"/>
            <a:ext cx="13236932" cy="6239882"/>
          </a:xfrm>
          <a:prstGeom prst="rect">
            <a:avLst/>
          </a:prstGeom>
        </p:spPr>
        <p:txBody>
          <a:bodyPr lIns="0" tIns="0" rIns="0" bIns="0" rtlCol="0" anchor="t">
            <a:spAutoFit/>
          </a:bodyPr>
          <a:lstStyle/>
          <a:p>
            <a:pPr algn="l">
              <a:lnSpc>
                <a:spcPts val="1620"/>
              </a:lnSpc>
            </a:pPr>
            <a:r>
              <a:rPr lang="en-US" sz="135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135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146810" lvl="1" indent="-573405" algn="l">
              <a:lnSpc>
                <a:spcPts val="4320"/>
              </a:lnSpc>
              <a:buFont typeface="Arial" panose="020B0604020202020204"/>
              <a:buChar char="•"/>
            </a:pPr>
            <a:r>
              <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rPr>
              <a:t>Here is an example of a restatement question:</a:t>
            </a:r>
            <a:endPar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146810" lvl="1" indent="-573405" algn="l">
              <a:lnSpc>
                <a:spcPts val="3455"/>
              </a:lnSpc>
              <a:buFont typeface="Arial" panose="020B0604020202020204"/>
              <a:buChar char="•"/>
            </a:pPr>
            <a:r>
              <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rPr>
              <a:t>The city council formed a committee to simplify several dozen </a:t>
            </a:r>
            <a:r>
              <a:rPr lang="en-US" sz="3600" u="sng">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r>
              <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rPr>
              <a:t>city ordinances that were unnecessarily complicated and out-of-date.</a:t>
            </a:r>
            <a:endPar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feckless</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empirical</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byzantine</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slovenly</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7160" lvl="1" indent="-68580" algn="l">
              <a:lnSpc>
                <a:spcPts val="4320"/>
              </a:lnSpc>
              <a:buFont typeface="Arial" panose="020B0604020202020204"/>
              <a:buChar char="•"/>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pedantic</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1620"/>
              </a:lnSpc>
              <a:buFont typeface="Arial" panose="020B0604020202020204"/>
              <a:buChar char="•"/>
            </a:pPr>
            <a:r>
              <a:rPr lang="en-US" sz="1350" spc="-5">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1350" spc="-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4320"/>
              </a:lnSpc>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3039372"/>
            <a:ext cx="13236932" cy="6287507"/>
          </a:xfrm>
          <a:prstGeom prst="rect">
            <a:avLst/>
          </a:prstGeom>
        </p:spPr>
        <p:txBody>
          <a:bodyPr lIns="0" tIns="0" rIns="0" bIns="0" rtlCol="0" anchor="t">
            <a:spAutoFit/>
          </a:bodyPr>
          <a:lstStyle/>
          <a:p>
            <a:pPr marL="1255395" lvl="1" indent="-628015" algn="l">
              <a:lnSpc>
                <a:spcPts val="5040"/>
              </a:lnSpc>
              <a:buFont typeface="Arial" panose="020B0604020202020204"/>
              <a:buChar char="•"/>
            </a:pPr>
            <a:r>
              <a:rPr lang="en-US" sz="4200">
                <a:solidFill>
                  <a:srgbClr val="FFFFFF"/>
                </a:solidFill>
                <a:latin typeface="Times New Roman" panose="02020603050405020304"/>
                <a:ea typeface="Times New Roman" panose="02020603050405020304"/>
                <a:cs typeface="Times New Roman" panose="02020603050405020304"/>
                <a:sym typeface="Times New Roman" panose="02020603050405020304"/>
              </a:rPr>
              <a:t>The answer is choice c, byzantine</a:t>
            </a:r>
            <a:endParaRPr lang="en-US" sz="42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348740" y="894804"/>
            <a:ext cx="15590520" cy="937261"/>
          </a:xfrm>
          <a:prstGeom prst="rect">
            <a:avLst/>
          </a:prstGeom>
        </p:spPr>
        <p:txBody>
          <a:bodyPr lIns="0" tIns="0" rIns="0" bIns="0" rtlCol="0" anchor="t">
            <a:spAutoFit/>
          </a:bodyPr>
          <a:lstStyle/>
          <a:p>
            <a:pPr algn="l">
              <a:lnSpc>
                <a:spcPts val="2915"/>
              </a:lnSpc>
            </a:pPr>
          </a:p>
          <a:p>
            <a:pPr algn="l">
              <a:lnSpc>
                <a:spcPts val="2915"/>
              </a:lnSpc>
            </a:pPr>
          </a:p>
          <a:p>
            <a:pPr algn="l">
              <a:lnSpc>
                <a:spcPts val="2915"/>
              </a:lnSpc>
            </a:pPr>
          </a:p>
          <a:p>
            <a:pPr algn="l">
              <a:lnSpc>
                <a:spcPts val="5020"/>
              </a:lnSpc>
            </a:pPr>
            <a:r>
              <a:rPr lang="en-US" sz="4185" spc="39">
                <a:solidFill>
                  <a:srgbClr val="EBEBEB"/>
                </a:solidFill>
                <a:latin typeface="TT Rounds Condensed Bold" panose="02000806030000020003"/>
                <a:ea typeface="TT Rounds Condensed Bold" panose="02000806030000020003"/>
                <a:cs typeface="TT Rounds Condensed Bold" panose="02000806030000020003"/>
                <a:sym typeface="TT Rounds Condensed Bold" panose="02000806030000020003"/>
              </a:rPr>
              <a:t>How to deal with Sentence Completion Questions</a:t>
            </a:r>
            <a:endParaRPr lang="en-US" sz="4185" spc="39">
              <a:solidFill>
                <a:srgbClr val="EBEBEB"/>
              </a:solidFill>
              <a:latin typeface="TT Rounds Condensed Bold" panose="02000806030000020003"/>
              <a:ea typeface="TT Rounds Condensed Bold" panose="02000806030000020003"/>
              <a:cs typeface="TT Rounds Condensed Bold" panose="02000806030000020003"/>
              <a:sym typeface="TT Rounds Condensed Bold" panose="02000806030000020003"/>
            </a:endParaRPr>
          </a:p>
          <a:p>
            <a:pPr algn="l">
              <a:lnSpc>
                <a:spcPts val="2915"/>
              </a:lnSpc>
            </a:pPr>
            <a:r>
              <a:rPr lang="en-US" sz="2430" spc="22">
                <a:solidFill>
                  <a:srgbClr val="EBEBEB"/>
                </a:solidFill>
                <a:latin typeface="TT Rounds Condensed" panose="02000506030000020003"/>
                <a:ea typeface="TT Rounds Condensed" panose="02000506030000020003"/>
                <a:cs typeface="TT Rounds Condensed" panose="02000506030000020003"/>
                <a:sym typeface="TT Rounds Condensed" panose="02000506030000020003"/>
              </a:rPr>
              <a:t> </a:t>
            </a:r>
            <a:endParaRPr lang="en-US" sz="2430" spc="22">
              <a:solidFill>
                <a:srgbClr val="EBEBEB"/>
              </a:solidFill>
              <a:latin typeface="TT Rounds Condensed" panose="02000506030000020003"/>
              <a:ea typeface="TT Rounds Condensed" panose="02000506030000020003"/>
              <a:cs typeface="TT Rounds Condensed" panose="02000506030000020003"/>
              <a:sym typeface="TT Rounds Condensed" panose="02000506030000020003"/>
            </a:endParaRPr>
          </a:p>
          <a:p>
            <a:pPr algn="l">
              <a:lnSpc>
                <a:spcPts val="5020"/>
              </a:lnSpc>
            </a:pPr>
          </a:p>
        </p:txBody>
      </p:sp>
      <p:sp>
        <p:nvSpPr>
          <p:cNvPr id="10" name="TextBox 10"/>
          <p:cNvSpPr txBox="1"/>
          <p:nvPr/>
        </p:nvSpPr>
        <p:spPr>
          <a:xfrm>
            <a:off x="1746408" y="3048897"/>
            <a:ext cx="13236932" cy="6277982"/>
          </a:xfrm>
          <a:prstGeom prst="rect">
            <a:avLst/>
          </a:prstGeom>
        </p:spPr>
        <p:txBody>
          <a:bodyPr lIns="0" tIns="0" rIns="0" bIns="0" rtlCol="0" anchor="t">
            <a:spAutoFit/>
          </a:bodyPr>
          <a:lstStyle/>
          <a:p>
            <a:pPr marL="651510" lvl="1" indent="-325755" algn="l">
              <a:lnSpc>
                <a:spcPts val="4320"/>
              </a:lnSpc>
              <a:buFont typeface="Arial" panose="020B0604020202020204"/>
              <a:buChar char="•"/>
            </a:pPr>
            <a:r>
              <a:rPr lang="en-US" sz="3600">
                <a:solidFill>
                  <a:srgbClr val="202020"/>
                </a:solidFill>
                <a:latin typeface="Times New Roman" panose="02020603050405020304"/>
                <a:ea typeface="Times New Roman" panose="02020603050405020304"/>
                <a:cs typeface="Times New Roman" panose="02020603050405020304"/>
                <a:sym typeface="Times New Roman" panose="02020603050405020304"/>
              </a:rPr>
              <a:t>The following steps to process are just my proposed strategy for you. You’d better choose what you think is more effective and easier to practice.</a:t>
            </a:r>
            <a:endParaRPr lang="en-US" sz="360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Font typeface="Arial" panose="020B0604020202020204"/>
              <a:buChar char="•"/>
            </a:pPr>
            <a:r>
              <a:rPr lang="en-US" sz="3600" spc="-17">
                <a:solidFill>
                  <a:srgbClr val="FFFFFF"/>
                </a:solidFill>
                <a:latin typeface="Evolventa" panose="020B0502020202020204"/>
                <a:ea typeface="Evolventa" panose="020B0502020202020204"/>
                <a:cs typeface="Evolventa" panose="020B0502020202020204"/>
                <a:sym typeface="Evolventa" panose="020B0502020202020204"/>
              </a:rPr>
              <a:t> 1. Start with the Incomplete Sentences</a:t>
            </a:r>
            <a:endParaRPr lang="en-US" sz="3600" spc="-17">
              <a:solidFill>
                <a:srgbClr val="FFFFFF"/>
              </a:solidFill>
              <a:latin typeface="Evolventa" panose="020B0502020202020204"/>
              <a:ea typeface="Evolventa" panose="020B0502020202020204"/>
              <a:cs typeface="Evolventa" panose="020B0502020202020204"/>
              <a:sym typeface="Evolventa" panose="020B0502020202020204"/>
            </a:endParaRPr>
          </a:p>
          <a:p>
            <a:pPr marL="651510" lvl="1" indent="-325755" algn="l">
              <a:lnSpc>
                <a:spcPts val="4320"/>
              </a:lnSpc>
              <a:buFont typeface="Arial" panose="020B0604020202020204"/>
              <a:buChar char="•"/>
            </a:pPr>
            <a:r>
              <a:rPr lang="en-US" sz="3600" spc="33">
                <a:solidFill>
                  <a:srgbClr val="202020"/>
                </a:solidFill>
                <a:latin typeface="TT Rounds Condensed" panose="02000506030000020003"/>
                <a:ea typeface="TT Rounds Condensed" panose="02000506030000020003"/>
                <a:cs typeface="TT Rounds Condensed" panose="02000506030000020003"/>
                <a:sym typeface="TT Rounds Condensed" panose="02000506030000020003"/>
              </a:rPr>
              <a:t>It’s always suggested that you should pay close attention to the incomplete sentences first. This will give you the idea of what you should be looking for. Also, take this chance to guess the words or phrases you can use as answers here. Prediction is one of the most useful skills in Sentence Completion Questions. Remember to think of paraphrasing and synonyms for the keywords.</a:t>
            </a:r>
            <a:endParaRPr lang="en-US" sz="3600" spc="33">
              <a:solidFill>
                <a:srgbClr val="202020"/>
              </a:solidFill>
              <a:latin typeface="TT Rounds Condensed" panose="02000506030000020003"/>
              <a:ea typeface="TT Rounds Condensed" panose="02000506030000020003"/>
              <a:cs typeface="TT Rounds Condensed" panose="02000506030000020003"/>
              <a:sym typeface="TT Rounds Condensed" panose="02000506030000020003"/>
            </a:endParaRPr>
          </a:p>
          <a:p>
            <a:pPr marL="488315" lvl="1" indent="-244475" algn="l">
              <a:lnSpc>
                <a:spcPts val="3240"/>
              </a:lnSpc>
              <a:buFont typeface="Arial" panose="020B0604020202020204"/>
              <a:buChar char="•"/>
            </a:pPr>
            <a:r>
              <a:rPr lang="en-US" sz="2700" spc="25">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2. Take one more look at the incomplete sentences in the questions</a:t>
            </a:r>
            <a:endParaRPr lang="en-US" sz="2700" spc="25">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51510" lvl="1" indent="-325755" algn="l">
              <a:lnSpc>
                <a:spcPts val="4320"/>
              </a:lnSpc>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842556" y="1501686"/>
            <a:ext cx="14140785" cy="7825194"/>
          </a:xfrm>
          <a:prstGeom prst="rect">
            <a:avLst/>
          </a:prstGeom>
        </p:spPr>
        <p:txBody>
          <a:bodyPr lIns="0" tIns="0" rIns="0" bIns="0" rtlCol="0" anchor="t">
            <a:spAutoFit/>
          </a:bodyPr>
          <a:lstStyle/>
          <a:p>
            <a:pPr algn="just">
              <a:lnSpc>
                <a:spcPts val="5430"/>
              </a:lnSpc>
            </a:pPr>
          </a:p>
          <a:p>
            <a:pPr marL="1097915" lvl="1" indent="-549275" algn="just">
              <a:lnSpc>
                <a:spcPts val="3995"/>
              </a:lnSpc>
              <a:buFont typeface="Arial" panose="020B0604020202020204"/>
              <a:buChar char="•"/>
            </a:pPr>
            <a:r>
              <a:rPr lang="en-US" sz="33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3. Find the answers by studying the text</a:t>
            </a:r>
            <a:endParaRPr lang="en-US" sz="33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88265" lvl="1" indent="-44450" algn="just">
              <a:lnSpc>
                <a:spcPts val="3995"/>
              </a:lnSpc>
              <a:buFont typeface="Arial" panose="020B0604020202020204"/>
              <a:buChar char="•"/>
            </a:pPr>
            <a:r>
              <a:rPr lang="en-US" sz="33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rPr>
              <a:t>You’ve found the text that may contain what you need to fill in the blanks. Now, just read it attentively and try to link the information to what you have noted in the questions. Ask yourself questions like: </a:t>
            </a:r>
            <a:r>
              <a:rPr lang="en-US" sz="3330">
                <a:solidFill>
                  <a:srgbClr val="202020"/>
                </a:solidFill>
                <a:latin typeface="Times New Roman Italics" panose="02030502070405090303"/>
                <a:ea typeface="Times New Roman Italics" panose="02030502070405090303"/>
                <a:cs typeface="Times New Roman Italics" panose="02030502070405090303"/>
                <a:sym typeface="Times New Roman Italics" panose="02030502070405090303"/>
              </a:rPr>
              <a:t>Is there any paraphrase here? Is there any synonym that may represent the keyword? </a:t>
            </a:r>
            <a:r>
              <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rPr>
              <a:t>If you have several choices, write them all down and </a:t>
            </a:r>
            <a:r>
              <a:rPr lang="en-US" sz="3330">
                <a:solidFill>
                  <a:srgbClr val="202020"/>
                </a:solidFill>
                <a:latin typeface="Times New Roman Bold" panose="02030802070405020303"/>
                <a:ea typeface="Times New Roman Bold" panose="02030802070405020303"/>
                <a:cs typeface="Times New Roman Bold" panose="02030802070405020303"/>
                <a:sym typeface="Times New Roman Bold" panose="02030802070405020303"/>
              </a:rPr>
              <a:t>consider one more time before filling</a:t>
            </a:r>
            <a:r>
              <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rPr>
              <a:t>.</a:t>
            </a:r>
            <a:endPar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88265" lvl="1" indent="-44450" algn="just">
              <a:lnSpc>
                <a:spcPts val="3995"/>
              </a:lnSpc>
            </a:pPr>
          </a:p>
          <a:p>
            <a:pPr marL="1097915" lvl="1" indent="-549275" algn="just">
              <a:lnSpc>
                <a:spcPts val="5395"/>
              </a:lnSpc>
              <a:buFont typeface="Arial" panose="020B0604020202020204"/>
              <a:buChar char="•"/>
            </a:pPr>
            <a:r>
              <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rPr>
              <a:t>Don’t get yourself confused by doing so. It’s better to go through all the given questions to get the basic ideas of what you’re about to find. With this understanding, you can</a:t>
            </a:r>
            <a:endPar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1097915" lvl="1" indent="-549275" algn="just">
              <a:lnSpc>
                <a:spcPts val="3995"/>
              </a:lnSpc>
              <a:buFont typeface="Arial" panose="020B0604020202020204"/>
              <a:buChar char="•"/>
            </a:pPr>
            <a:r>
              <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rPr>
              <a:t>quickly </a:t>
            </a:r>
            <a:r>
              <a:rPr lang="en-US" sz="3330">
                <a:solidFill>
                  <a:srgbClr val="202020"/>
                </a:solidFill>
                <a:latin typeface="Times New Roman Bold" panose="02030802070405020303"/>
                <a:ea typeface="Times New Roman Bold" panose="02030802070405020303"/>
                <a:cs typeface="Times New Roman Bold" panose="02030802070405020303"/>
                <a:sym typeface="Times New Roman Bold" panose="02030802070405020303"/>
              </a:rPr>
              <a:t>scan the text </a:t>
            </a:r>
            <a:r>
              <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rPr>
              <a:t>for useful information.</a:t>
            </a:r>
            <a:endParaRPr lang="en-US" sz="333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88265" lvl="1" indent="-44450" algn="just">
              <a:lnSpc>
                <a:spcPts val="3995"/>
              </a:lnSpc>
              <a:buFont typeface="Arial" panose="020B0604020202020204"/>
              <a:buChar char="•"/>
            </a:pPr>
            <a:r>
              <a:rPr lang="en-US" sz="333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33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8265" lvl="1" indent="-44450" algn="l">
              <a:lnSpc>
                <a:spcPts val="3995"/>
              </a:lnSpc>
            </a:pPr>
          </a:p>
          <a:p>
            <a:pPr marL="88265" lvl="1" indent="-44450" algn="l">
              <a:lnSpc>
                <a:spcPts val="5430"/>
              </a:lnSpc>
            </a:pPr>
          </a:p>
          <a:p>
            <a:pPr marL="88265" lvl="1" indent="-44450" algn="l">
              <a:lnSpc>
                <a:spcPts val="3995"/>
              </a:lnSpc>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00972"/>
            <a:ext cx="13924205" cy="2133180"/>
          </a:xfrm>
          <a:prstGeom prst="rect">
            <a:avLst/>
          </a:prstGeom>
        </p:spPr>
        <p:txBody>
          <a:bodyPr lIns="0" tIns="0" rIns="0" bIns="0" rtlCol="0" anchor="t">
            <a:spAutoFit/>
          </a:bodyPr>
          <a:lstStyle/>
          <a:p>
            <a:pPr algn="l">
              <a:lnSpc>
                <a:spcPts val="7200"/>
              </a:lnSpc>
            </a:pPr>
            <a:r>
              <a:rPr lang="en-US" sz="6000">
                <a:solidFill>
                  <a:srgbClr val="EBEBEB"/>
                </a:solidFill>
                <a:latin typeface="Times New Roman" panose="02020603050405020304"/>
                <a:ea typeface="Times New Roman" panose="02020603050405020304"/>
                <a:cs typeface="Times New Roman" panose="02020603050405020304"/>
                <a:sym typeface="Times New Roman" panose="02020603050405020304"/>
              </a:rPr>
              <a:t>4. </a:t>
            </a:r>
            <a:r>
              <a:rPr lang="en-US" sz="6000">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rPr>
              <a:t>Correct grammar and spelling</a:t>
            </a:r>
            <a:endParaRPr lang="en-US" sz="6000">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7200"/>
              </a:lnSpc>
            </a:pPr>
          </a:p>
        </p:txBody>
      </p:sp>
      <p:sp>
        <p:nvSpPr>
          <p:cNvPr id="10" name="TextBox 10"/>
          <p:cNvSpPr txBox="1"/>
          <p:nvPr/>
        </p:nvSpPr>
        <p:spPr>
          <a:xfrm>
            <a:off x="1746408" y="2867922"/>
            <a:ext cx="13236932" cy="6458957"/>
          </a:xfrm>
          <a:prstGeom prst="rect">
            <a:avLst/>
          </a:prstGeom>
        </p:spPr>
        <p:txBody>
          <a:bodyPr lIns="0" tIns="0" rIns="0" bIns="0" rtlCol="0" anchor="t">
            <a:spAutoFit/>
          </a:bodyPr>
          <a:lstStyle/>
          <a:p>
            <a:pPr marL="1255395" lvl="1" indent="-628015" algn="just">
              <a:lnSpc>
                <a:spcPts val="7610"/>
              </a:lnSpc>
              <a:buFont typeface="Arial" panose="020B0604020202020204"/>
              <a:buChar char="•"/>
            </a:pPr>
            <a:r>
              <a:rPr lang="en-US" sz="4200" spc="39">
                <a:solidFill>
                  <a:srgbClr val="202020"/>
                </a:solidFill>
                <a:latin typeface="TT Rounds Condensed" panose="02000506030000020003"/>
                <a:ea typeface="TT Rounds Condensed" panose="02000506030000020003"/>
                <a:cs typeface="TT Rounds Condensed" panose="02000506030000020003"/>
                <a:sym typeface="TT Rounds Condensed" panose="02000506030000020003"/>
              </a:rPr>
              <a:t>No matter what you fill in the blank spaces, it must be grammatically correct. First, check what type of word is needed: </a:t>
            </a:r>
            <a:r>
              <a:rPr lang="en-US" sz="4200" spc="39">
                <a:solidFill>
                  <a:srgbClr val="202020"/>
                </a:solidFill>
                <a:latin typeface="TT Rounds Condensed Italics" panose="02000506030000090003"/>
                <a:ea typeface="TT Rounds Condensed Italics" panose="02000506030000090003"/>
                <a:cs typeface="TT Rounds Condensed Italics" panose="02000506030000090003"/>
                <a:sym typeface="TT Rounds Condensed Italics" panose="02000506030000090003"/>
              </a:rPr>
              <a:t>adjective, adverb, noun or verb</a:t>
            </a:r>
            <a:r>
              <a:rPr lang="en-US" sz="4200" spc="39">
                <a:solidFill>
                  <a:srgbClr val="202020"/>
                </a:solidFill>
                <a:latin typeface="TT Rounds Condensed" panose="02000506030000020003"/>
                <a:ea typeface="TT Rounds Condensed" panose="02000506030000020003"/>
                <a:cs typeface="TT Rounds Condensed" panose="02000506030000020003"/>
                <a:sym typeface="TT Rounds Condensed" panose="02000506030000020003"/>
              </a:rPr>
              <a:t>. The perfect answer choice has to be proper in </a:t>
            </a:r>
            <a:r>
              <a:rPr lang="en-US" sz="4200" spc="39">
                <a:solidFill>
                  <a:srgbClr val="202020"/>
                </a:solidFill>
                <a:latin typeface="TT Rounds Condensed Bold" panose="02000806030000020003"/>
                <a:ea typeface="TT Rounds Condensed Bold" panose="02000806030000020003"/>
                <a:cs typeface="TT Rounds Condensed Bold" panose="02000806030000020003"/>
                <a:sym typeface="TT Rounds Condensed Bold" panose="02000806030000020003"/>
              </a:rPr>
              <a:t>grammar, spelling and meaning</a:t>
            </a:r>
            <a:r>
              <a:rPr lang="en-US" sz="4200" spc="39">
                <a:solidFill>
                  <a:srgbClr val="202020"/>
                </a:solidFill>
                <a:latin typeface="TT Rounds Condensed" panose="02000506030000020003"/>
                <a:ea typeface="TT Rounds Condensed" panose="02000506030000020003"/>
                <a:cs typeface="TT Rounds Condensed" panose="02000506030000020003"/>
                <a:sym typeface="TT Rounds Condensed" panose="02000506030000020003"/>
              </a:rPr>
              <a:t>.</a:t>
            </a:r>
            <a:endParaRPr lang="en-US" sz="4200" spc="39">
              <a:solidFill>
                <a:srgbClr val="202020"/>
              </a:solidFill>
              <a:latin typeface="TT Rounds Condensed" panose="02000506030000020003"/>
              <a:ea typeface="TT Rounds Condensed" panose="02000506030000020003"/>
              <a:cs typeface="TT Rounds Condensed" panose="02000506030000020003"/>
              <a:sym typeface="TT Rounds Condensed" panose="02000506030000020003"/>
            </a:endParaRPr>
          </a:p>
          <a:p>
            <a:pPr marL="245745" lvl="1" indent="-122555" algn="l">
              <a:lnSpc>
                <a:spcPts val="5040"/>
              </a:lnSpc>
              <a:buFont typeface="Arial" panose="020B0604020202020204"/>
              <a:buChar char="•"/>
            </a:pPr>
            <a:r>
              <a:rPr lang="en-US" sz="4200" spc="39">
                <a:solidFill>
                  <a:srgbClr val="FFFFFF"/>
                </a:solidFill>
                <a:latin typeface="TT Rounds Condensed" panose="02000506030000020003"/>
                <a:ea typeface="TT Rounds Condensed" panose="02000506030000020003"/>
                <a:cs typeface="TT Rounds Condensed" panose="02000506030000020003"/>
                <a:sym typeface="TT Rounds Condensed" panose="02000506030000020003"/>
              </a:rPr>
              <a:t> </a:t>
            </a:r>
            <a:endParaRPr lang="en-US" sz="4200" spc="39">
              <a:solidFill>
                <a:srgbClr val="FFFFFF"/>
              </a:solidFill>
              <a:latin typeface="TT Rounds Condensed" panose="02000506030000020003"/>
              <a:ea typeface="TT Rounds Condensed" panose="02000506030000020003"/>
              <a:cs typeface="TT Rounds Condensed" panose="02000506030000020003"/>
              <a:sym typeface="TT Rounds Condensed" panose="02000506030000020003"/>
            </a:endParaRPr>
          </a:p>
          <a:p>
            <a:pPr marL="245745" lvl="1" indent="-122555" algn="l">
              <a:lnSpc>
                <a:spcPts val="5040"/>
              </a:lnSpc>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20022"/>
            <a:ext cx="13924205" cy="2114130"/>
          </a:xfrm>
          <a:prstGeom prst="rect">
            <a:avLst/>
          </a:prstGeom>
        </p:spPr>
        <p:txBody>
          <a:bodyPr lIns="0" tIns="0" rIns="0" bIns="0" rtlCol="0" anchor="t">
            <a:spAutoFit/>
          </a:bodyPr>
          <a:lstStyle/>
          <a:p>
            <a:pPr algn="l">
              <a:lnSpc>
                <a:spcPts val="6480"/>
              </a:lnSpc>
            </a:pPr>
            <a:r>
              <a:rPr lang="en-US" sz="5400">
                <a:solidFill>
                  <a:srgbClr val="FFFFFF"/>
                </a:solidFill>
                <a:latin typeface="Times New Roman" panose="02020603050405020304"/>
                <a:ea typeface="Times New Roman" panose="02020603050405020304"/>
                <a:cs typeface="Times New Roman" panose="02020603050405020304"/>
                <a:sym typeface="Times New Roman" panose="02020603050405020304"/>
              </a:rPr>
              <a:t>5. </a:t>
            </a:r>
            <a:r>
              <a:rPr lang="en-US" sz="5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Check the Number of Blanks:</a:t>
            </a:r>
            <a:endParaRPr lang="en-US" sz="5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10" name="TextBox 10"/>
          <p:cNvSpPr txBox="1"/>
          <p:nvPr/>
        </p:nvSpPr>
        <p:spPr>
          <a:xfrm>
            <a:off x="1746408" y="3058422"/>
            <a:ext cx="13236932" cy="6268457"/>
          </a:xfrm>
          <a:prstGeom prst="rect">
            <a:avLst/>
          </a:prstGeom>
        </p:spPr>
        <p:txBody>
          <a:bodyPr lIns="0" tIns="0" rIns="0" bIns="0" rtlCol="0" anchor="t">
            <a:spAutoFit/>
          </a:bodyPr>
          <a:lstStyle/>
          <a:p>
            <a:pPr marL="542925" lvl="1" indent="-271145" algn="l">
              <a:lnSpc>
                <a:spcPts val="3600"/>
              </a:lnSpc>
              <a:buFont typeface="Arial" panose="020B0604020202020204"/>
              <a:buChar char="•"/>
            </a:pPr>
            <a:r>
              <a:rPr lang="en-US" sz="3000">
                <a:solidFill>
                  <a:srgbClr val="202020"/>
                </a:solidFill>
                <a:latin typeface="Times New Roman" panose="02020603050405020304"/>
                <a:ea typeface="Times New Roman" panose="02020603050405020304"/>
                <a:cs typeface="Times New Roman" panose="02020603050405020304"/>
                <a:sym typeface="Times New Roman" panose="02020603050405020304"/>
              </a:rPr>
              <a:t>.</a:t>
            </a:r>
            <a:endParaRPr lang="en-US" sz="300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977265" lvl="1" indent="-488315" algn="l">
              <a:lnSpc>
                <a:spcPts val="6480"/>
              </a:lnSpc>
              <a:buFont typeface="Arial" panose="020B0604020202020204"/>
              <a:buChar char="•"/>
            </a:pPr>
            <a:r>
              <a:rPr lang="en-US" sz="5400">
                <a:solidFill>
                  <a:srgbClr val="FFFFFF"/>
                </a:solidFill>
                <a:latin typeface="Times New Roman" panose="02020603050405020304"/>
                <a:ea typeface="Times New Roman" panose="02020603050405020304"/>
                <a:cs typeface="Times New Roman" panose="02020603050405020304"/>
                <a:sym typeface="Times New Roman" panose="02020603050405020304"/>
              </a:rPr>
              <a:t>6. Contextual Meaning</a:t>
            </a:r>
            <a:endParaRPr lang="en-US" sz="54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038225" lvl="1" indent="-518795" algn="l">
              <a:lnSpc>
                <a:spcPts val="3600"/>
              </a:lnSpc>
              <a:buFont typeface="Arial" panose="020B0604020202020204"/>
              <a:buChar char="•"/>
            </a:pPr>
            <a:r>
              <a:rPr lang="en-US" sz="3000">
                <a:solidFill>
                  <a:srgbClr val="202020"/>
                </a:solidFill>
                <a:latin typeface="Times New Roman" panose="02020603050405020304"/>
                <a:ea typeface="Times New Roman" panose="02020603050405020304"/>
                <a:cs typeface="Times New Roman" panose="02020603050405020304"/>
                <a:sym typeface="Times New Roman" panose="02020603050405020304"/>
              </a:rPr>
              <a:t>First read the sentence and understand the context that is stated. </a:t>
            </a:r>
            <a:endParaRPr lang="en-US" sz="300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1038225" lvl="1" indent="-518795" algn="l">
              <a:lnSpc>
                <a:spcPts val="3600"/>
              </a:lnSpc>
            </a:pPr>
          </a:p>
          <a:p>
            <a:pPr marL="1038225" lvl="1" indent="-518795" algn="l">
              <a:lnSpc>
                <a:spcPts val="3600"/>
              </a:lnSpc>
              <a:buFont typeface="Arial" panose="020B0604020202020204"/>
              <a:buChar char="•"/>
            </a:pPr>
            <a:r>
              <a:rPr lang="en-US" sz="3000">
                <a:solidFill>
                  <a:srgbClr val="202020"/>
                </a:solidFill>
                <a:latin typeface="Times New Roman" panose="02020603050405020304"/>
                <a:ea typeface="Times New Roman" panose="02020603050405020304"/>
                <a:cs typeface="Times New Roman" panose="02020603050405020304"/>
                <a:sym typeface="Times New Roman" panose="02020603050405020304"/>
              </a:rPr>
              <a:t>visualize and answer the question but remember, use a word that when filled in, does not change the meaning or the underlying context of the sentence so be very careful.</a:t>
            </a:r>
            <a:endParaRPr lang="en-US" sz="3000">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1038225" lvl="1" indent="-518795" algn="l">
              <a:lnSpc>
                <a:spcPts val="3600"/>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75818" y="2439021"/>
            <a:ext cx="7848753"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ea typeface="DM Sans Bold"/>
                <a:cs typeface="DM Sans Bold"/>
                <a:sym typeface="DM Sans Bold"/>
              </a:rPr>
              <a:t>Introduction</a:t>
            </a:r>
            <a:endParaRPr lang="en-US" sz="9000">
              <a:solidFill>
                <a:srgbClr val="000000"/>
              </a:solidFill>
              <a:latin typeface="DM Sans Bold"/>
              <a:ea typeface="DM Sans Bold"/>
              <a:cs typeface="DM Sans Bold"/>
              <a:sym typeface="DM Sans Bold"/>
            </a:endParaRPr>
          </a:p>
        </p:txBody>
      </p:sp>
      <p:sp>
        <p:nvSpPr>
          <p:cNvPr id="5" name="TextBox 5"/>
          <p:cNvSpPr txBox="1"/>
          <p:nvPr/>
        </p:nvSpPr>
        <p:spPr>
          <a:xfrm>
            <a:off x="1413359" y="4120536"/>
            <a:ext cx="9022220" cy="4419600"/>
          </a:xfrm>
          <a:prstGeom prst="rect">
            <a:avLst/>
          </a:prstGeom>
        </p:spPr>
        <p:txBody>
          <a:bodyPr lIns="0" tIns="0" rIns="0" bIns="0" rtlCol="0" anchor="t">
            <a:spAutoFit/>
          </a:bodyPr>
          <a:lstStyle/>
          <a:p>
            <a:pPr algn="just">
              <a:lnSpc>
                <a:spcPts val="4320"/>
              </a:lnSpc>
              <a:spcBef>
                <a:spcPct val="0"/>
              </a:spcBef>
            </a:pPr>
            <a:r>
              <a:rPr lang="en-US" sz="36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Sentence completions test your ability to use the information found in complex, but incomplete, sentences in order to correctly complete the sentences. Sentence completions test two separate aspects of your verbal skills: your vocabulary and your ability to follow the internal logic of sentences. These sentences are often quite complex.</a:t>
            </a:r>
            <a:endParaRPr lang="en-US" sz="36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00972"/>
            <a:ext cx="13924205" cy="2133180"/>
          </a:xfrm>
          <a:prstGeom prst="rect">
            <a:avLst/>
          </a:prstGeom>
        </p:spPr>
        <p:txBody>
          <a:bodyPr lIns="0" tIns="0" rIns="0" bIns="0" rtlCol="0" anchor="t">
            <a:spAutoFit/>
          </a:bodyPr>
          <a:lstStyle/>
          <a:p>
            <a:pPr algn="l">
              <a:lnSpc>
                <a:spcPts val="7560"/>
              </a:lnSpc>
            </a:pPr>
            <a:r>
              <a:rPr lang="en-US" sz="6300">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rPr>
              <a:t>7. Order of Words:</a:t>
            </a:r>
            <a:endParaRPr lang="en-US" sz="6300">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7560"/>
              </a:lnSpc>
            </a:pPr>
          </a:p>
        </p:txBody>
      </p:sp>
      <p:sp>
        <p:nvSpPr>
          <p:cNvPr id="10" name="TextBox 10"/>
          <p:cNvSpPr txBox="1"/>
          <p:nvPr/>
        </p:nvSpPr>
        <p:spPr>
          <a:xfrm>
            <a:off x="907869" y="1742532"/>
            <a:ext cx="14075470" cy="7584348"/>
          </a:xfrm>
          <a:prstGeom prst="rect">
            <a:avLst/>
          </a:prstGeom>
        </p:spPr>
        <p:txBody>
          <a:bodyPr lIns="0" tIns="0" rIns="0" bIns="0" rtlCol="0" anchor="t">
            <a:spAutoFit/>
          </a:bodyPr>
          <a:lstStyle/>
          <a:p>
            <a:pPr algn="l">
              <a:lnSpc>
                <a:spcPts val="3600"/>
              </a:lnSpc>
            </a:pPr>
          </a:p>
          <a:p>
            <a:pPr marL="542925" lvl="1" indent="-271145" algn="l">
              <a:lnSpc>
                <a:spcPts val="3600"/>
              </a:lnSpc>
              <a:buFont typeface="Arial" panose="020B0604020202020204"/>
              <a:buChar char="•"/>
            </a:pPr>
            <a:r>
              <a:rPr lang="en-US" sz="3000">
                <a:solidFill>
                  <a:srgbClr val="FFFFFF"/>
                </a:solidFill>
                <a:latin typeface="Times New Roman" panose="02020603050405020304"/>
                <a:ea typeface="Times New Roman" panose="02020603050405020304"/>
                <a:cs typeface="Times New Roman" panose="02020603050405020304"/>
                <a:sym typeface="Times New Roman" panose="02020603050405020304"/>
              </a:rPr>
              <a:t>In English Grammar, the order of words is very important. There is a structure that you need to maintain. This is mostly related to the Parts of Speech. You need to know where to use a noun followed by a pronoun and same goes with adjectives or other parts of speech</a:t>
            </a:r>
            <a:endParaRPr lang="en-US" sz="3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pPr>
          </a:p>
          <a:p>
            <a:pPr marL="1303020" lvl="1" indent="-651510" algn="l">
              <a:lnSpc>
                <a:spcPts val="8640"/>
              </a:lnSpc>
              <a:buFont typeface="Arial" panose="020B0604020202020204"/>
              <a:buChar char="•"/>
            </a:pPr>
            <a:r>
              <a:rPr lang="en-US" sz="7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8. Correct Grammar:</a:t>
            </a:r>
            <a:endParaRPr lang="en-US" sz="7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542925" lvl="1" indent="-271145" algn="l">
              <a:lnSpc>
                <a:spcPts val="3600"/>
              </a:lnSpc>
            </a:pPr>
          </a:p>
          <a:p>
            <a:pPr marL="542925" lvl="1" indent="-271145" algn="l">
              <a:lnSpc>
                <a:spcPts val="3600"/>
              </a:lnSpc>
              <a:buFont typeface="Arial" panose="020B0604020202020204"/>
              <a:buChar char="•"/>
            </a:pPr>
            <a:r>
              <a:rPr lang="en-US" sz="3000">
                <a:solidFill>
                  <a:srgbClr val="FFFFFF"/>
                </a:solidFill>
                <a:latin typeface="Times New Roman" panose="02020603050405020304"/>
                <a:ea typeface="Times New Roman" panose="02020603050405020304"/>
                <a:cs typeface="Times New Roman" panose="02020603050405020304"/>
                <a:sym typeface="Times New Roman" panose="02020603050405020304"/>
              </a:rPr>
              <a:t>Even when you think that the word you choose as the answer is correct, you need to be double sure if you don’t know the exact meaning of the word. In case you go just with your guess you might go wrong and it will be incorrect. Grammar needs to be kept in mind especially in terms of phrase and sentence based questions.</a:t>
            </a:r>
            <a:endParaRPr lang="en-US" sz="3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2963172"/>
            <a:ext cx="13236932" cy="6363707"/>
          </a:xfrm>
          <a:prstGeom prst="rect">
            <a:avLst/>
          </a:prstGeom>
        </p:spPr>
        <p:txBody>
          <a:bodyPr lIns="0" tIns="0" rIns="0" bIns="0" rtlCol="0" anchor="t">
            <a:spAutoFit/>
          </a:bodyPr>
          <a:lstStyle/>
          <a:p>
            <a:pPr marL="1520190" lvl="1" indent="-760095" algn="l">
              <a:lnSpc>
                <a:spcPts val="10080"/>
              </a:lnSpc>
              <a:buFont typeface="Arial" panose="020B0604020202020204"/>
              <a:buChar char="•"/>
            </a:pPr>
            <a:r>
              <a:rPr lang="en-US" sz="8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9. Visualize:</a:t>
            </a:r>
            <a:endParaRPr lang="en-US" sz="8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1520190" lvl="1" indent="-760095" algn="l">
              <a:lnSpc>
                <a:spcPts val="10080"/>
              </a:lnSpc>
            </a:pPr>
            <a:r>
              <a:rPr lang="en-US" sz="84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84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520190" lvl="1" indent="-760095" algn="l">
              <a:lnSpc>
                <a:spcPts val="10080"/>
              </a:lnSpc>
              <a:buFont typeface="Arial" panose="020B0604020202020204"/>
              <a:buChar char="•"/>
            </a:pPr>
            <a:r>
              <a:rPr lang="en-US" sz="8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10. Similar Options:</a:t>
            </a:r>
            <a:endParaRPr lang="en-US" sz="8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1520190" lvl="1" indent="-760095" algn="l">
              <a:lnSpc>
                <a:spcPts val="10080"/>
              </a:lnSpc>
            </a:pPr>
          </a:p>
          <a:p>
            <a:pPr marL="1520190" lvl="1" indent="-760095" algn="l">
              <a:lnSpc>
                <a:spcPts val="10080"/>
              </a:lnSpc>
              <a:buFont typeface="Arial" panose="020B0604020202020204"/>
              <a:buChar char="•"/>
            </a:pPr>
            <a:r>
              <a:rPr lang="en-US" sz="8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11. Improve Vocabulary:</a:t>
            </a:r>
            <a:endParaRPr lang="en-US" sz="8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348740" y="1380582"/>
            <a:ext cx="15590520" cy="778056"/>
          </a:xfrm>
          <a:prstGeom prst="rect">
            <a:avLst/>
          </a:prstGeom>
        </p:spPr>
        <p:txBody>
          <a:bodyPr lIns="0" tIns="0" rIns="0" bIns="0" rtlCol="0" anchor="t">
            <a:spAutoFit/>
          </a:bodyPr>
          <a:lstStyle/>
          <a:p>
            <a:pPr algn="l">
              <a:lnSpc>
                <a:spcPts val="5020"/>
              </a:lnSpc>
            </a:pPr>
            <a:r>
              <a:rPr lang="en-US" sz="4185">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rPr>
              <a:t>Necessary skills to deal with Sentence Completion Questions</a:t>
            </a:r>
            <a:endParaRPr lang="en-US" sz="4185">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5020"/>
              </a:lnSpc>
            </a:pPr>
          </a:p>
        </p:txBody>
      </p:sp>
      <p:sp>
        <p:nvSpPr>
          <p:cNvPr id="10" name="TextBox 10"/>
          <p:cNvSpPr txBox="1"/>
          <p:nvPr/>
        </p:nvSpPr>
        <p:spPr>
          <a:xfrm>
            <a:off x="1348740" y="2145303"/>
            <a:ext cx="15590520" cy="7074422"/>
          </a:xfrm>
          <a:prstGeom prst="rect">
            <a:avLst/>
          </a:prstGeom>
        </p:spPr>
        <p:txBody>
          <a:bodyPr lIns="0" tIns="0" rIns="0" bIns="0" rtlCol="0" anchor="t">
            <a:spAutoFit/>
          </a:bodyPr>
          <a:lstStyle/>
          <a:p>
            <a:pPr algn="l">
              <a:lnSpc>
                <a:spcPts val="6500"/>
              </a:lnSpc>
            </a:pPr>
          </a:p>
          <a:p>
            <a:pPr marL="979805" lvl="1" indent="-490220" algn="just">
              <a:lnSpc>
                <a:spcPts val="6500"/>
              </a:lnSpc>
              <a:buFont typeface="Arial" panose="020B0604020202020204"/>
              <a:buChar char="•"/>
            </a:pPr>
            <a:r>
              <a:rPr lang="en-US" sz="5415">
                <a:solidFill>
                  <a:srgbClr val="FFFFFF"/>
                </a:solidFill>
                <a:latin typeface="Times New Roman" panose="02020603050405020304"/>
                <a:ea typeface="Times New Roman" panose="02020603050405020304"/>
                <a:cs typeface="Times New Roman" panose="02020603050405020304"/>
                <a:sym typeface="Times New Roman" panose="02020603050405020304"/>
              </a:rPr>
              <a:t>There are certain skills you must possess in order to do well in this question type. Here are</a:t>
            </a:r>
            <a:endParaRPr lang="en-US" sz="54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9805" lvl="1" indent="-490220" algn="just">
              <a:lnSpc>
                <a:spcPts val="6500"/>
              </a:lnSpc>
              <a:buFont typeface="Arial" panose="020B0604020202020204"/>
              <a:buChar char="•"/>
            </a:pPr>
            <a:r>
              <a:rPr lang="en-US" sz="5415">
                <a:solidFill>
                  <a:srgbClr val="FFFFFF"/>
                </a:solidFill>
                <a:latin typeface="Times New Roman" panose="02020603050405020304"/>
                <a:ea typeface="Times New Roman" panose="02020603050405020304"/>
                <a:cs typeface="Times New Roman" panose="02020603050405020304"/>
                <a:sym typeface="Times New Roman" panose="02020603050405020304"/>
              </a:rPr>
              <a:t>3 of the most highly recommended skills: skills.</a:t>
            </a:r>
            <a:endParaRPr lang="en-US" sz="54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9805" lvl="1" indent="-490220" algn="l">
              <a:lnSpc>
                <a:spcPts val="6500"/>
              </a:lnSpc>
            </a:pPr>
          </a:p>
          <a:p>
            <a:pPr marL="928370" lvl="1" indent="-464185" algn="l">
              <a:lnSpc>
                <a:spcPts val="6155"/>
              </a:lnSpc>
              <a:buFont typeface="Arial" panose="020B0604020202020204"/>
              <a:buChar char="•"/>
            </a:pPr>
            <a:r>
              <a:rPr lang="en-US" sz="51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Skill 1: Scanning</a:t>
            </a:r>
            <a:endParaRPr lang="en-US" sz="51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979805" lvl="1" indent="-490220" algn="l">
              <a:lnSpc>
                <a:spcPts val="6500"/>
              </a:lnSpc>
            </a:pPr>
          </a:p>
          <a:p>
            <a:pPr marL="928370" lvl="1" indent="-464185" algn="l">
              <a:lnSpc>
                <a:spcPts val="6155"/>
              </a:lnSpc>
              <a:buFont typeface="Arial" panose="020B0604020202020204"/>
              <a:buChar char="•"/>
            </a:pPr>
            <a:r>
              <a:rPr lang="en-US" sz="51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Skill 2: Time management</a:t>
            </a:r>
            <a:endParaRPr lang="en-US" sz="51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979805" lvl="1" indent="-490220" algn="l">
              <a:lnSpc>
                <a:spcPts val="6500"/>
              </a:lnSpc>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591447"/>
            <a:ext cx="13924205" cy="2142705"/>
          </a:xfrm>
          <a:prstGeom prst="rect">
            <a:avLst/>
          </a:prstGeom>
        </p:spPr>
        <p:txBody>
          <a:bodyPr lIns="0" tIns="0" rIns="0" bIns="0" rtlCol="0" anchor="t">
            <a:spAutoFit/>
          </a:bodyPr>
          <a:lstStyle/>
          <a:p>
            <a:pPr algn="l">
              <a:lnSpc>
                <a:spcPts val="7920"/>
              </a:lnSpc>
            </a:pPr>
            <a:r>
              <a:rPr lang="en-US" sz="6600">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rPr>
              <a:t>Skill 3: Finding paraphrases and synonyms</a:t>
            </a:r>
            <a:endParaRPr lang="en-US" sz="6600">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7920"/>
              </a:lnSpc>
            </a:pPr>
          </a:p>
        </p:txBody>
      </p:sp>
      <p:sp>
        <p:nvSpPr>
          <p:cNvPr id="10" name="TextBox 10"/>
          <p:cNvSpPr txBox="1"/>
          <p:nvPr/>
        </p:nvSpPr>
        <p:spPr>
          <a:xfrm>
            <a:off x="1746408" y="3125097"/>
            <a:ext cx="13236932" cy="6201782"/>
          </a:xfrm>
          <a:prstGeom prst="rect">
            <a:avLst/>
          </a:prstGeom>
        </p:spPr>
        <p:txBody>
          <a:bodyPr lIns="0" tIns="0" rIns="0" bIns="0" rtlCol="0" anchor="t">
            <a:spAutoFit/>
          </a:bodyPr>
          <a:lstStyle/>
          <a:p>
            <a:pPr marL="0" lvl="1" indent="0" algn="l">
              <a:lnSpc>
                <a:spcPts val="2995"/>
              </a:lnSpc>
              <a:buFont typeface="Arial" panose="020B0604020202020204"/>
              <a:buChar char="•"/>
            </a:pPr>
            <a:r>
              <a:rPr lang="en-US" sz="2495" spc="23">
                <a:solidFill>
                  <a:srgbClr val="FFFFFF"/>
                </a:solidFill>
                <a:latin typeface="TT Rounds Condensed Bold" panose="02000806030000020003"/>
                <a:ea typeface="TT Rounds Condensed Bold" panose="02000806030000020003"/>
                <a:cs typeface="TT Rounds Condensed Bold" panose="02000806030000020003"/>
                <a:sym typeface="TT Rounds Condensed Bold" panose="02000806030000020003"/>
              </a:rPr>
              <a:t> </a:t>
            </a:r>
            <a:endParaRPr lang="en-US" sz="2495" spc="23">
              <a:solidFill>
                <a:srgbClr val="FFFFFF"/>
              </a:solidFill>
              <a:latin typeface="TT Rounds Condensed Bold" panose="02000806030000020003"/>
              <a:ea typeface="TT Rounds Condensed Bold" panose="02000806030000020003"/>
              <a:cs typeface="TT Rounds Condensed Bold" panose="02000806030000020003"/>
              <a:sym typeface="TT Rounds Condensed Bold" panose="02000806030000020003"/>
            </a:endParaRPr>
          </a:p>
          <a:p>
            <a:pPr marL="1298575" lvl="1" indent="-649605" algn="just">
              <a:lnSpc>
                <a:spcPts val="6395"/>
              </a:lnSpc>
              <a:buFont typeface="Arial" panose="020B0604020202020204"/>
              <a:buChar char="•"/>
            </a:pPr>
            <a:r>
              <a:rPr lang="en-US" sz="4440" spc="41">
                <a:solidFill>
                  <a:srgbClr val="202020"/>
                </a:solidFill>
                <a:latin typeface="Times New Roman" panose="02020603050405020304"/>
                <a:ea typeface="Times New Roman" panose="02020603050405020304"/>
                <a:cs typeface="Times New Roman" panose="02020603050405020304"/>
                <a:sym typeface="Times New Roman" panose="02020603050405020304"/>
              </a:rPr>
              <a:t>Sentence Completion Questions part is not a vocabulary test. You don’t have to be excellent in commanding of words but still do just fine. Keep in mind your </a:t>
            </a:r>
            <a:r>
              <a:rPr lang="en-US" sz="4440" spc="41">
                <a:solidFill>
                  <a:srgbClr val="202020"/>
                </a:solidFill>
                <a:latin typeface="Times New Roman Bold" panose="02030802070405020303"/>
                <a:ea typeface="Times New Roman Bold" panose="02030802070405020303"/>
                <a:cs typeface="Times New Roman Bold" panose="02030802070405020303"/>
                <a:sym typeface="Times New Roman Bold" panose="02030802070405020303"/>
              </a:rPr>
              <a:t>guess or prediction </a:t>
            </a:r>
            <a:r>
              <a:rPr lang="en-US" sz="4440" spc="41">
                <a:solidFill>
                  <a:srgbClr val="202020"/>
                </a:solidFill>
                <a:latin typeface="Times New Roman" panose="02020603050405020304"/>
                <a:ea typeface="Times New Roman" panose="02020603050405020304"/>
                <a:cs typeface="Times New Roman" panose="02020603050405020304"/>
                <a:sym typeface="Times New Roman" panose="02020603050405020304"/>
              </a:rPr>
              <a:t>of how the keywords may be presented. </a:t>
            </a:r>
            <a:r>
              <a:rPr lang="en-US" sz="4440" spc="41">
                <a:solidFill>
                  <a:srgbClr val="202020"/>
                </a:solidFill>
                <a:latin typeface="Times New Roman Bold" panose="02030802070405020303"/>
                <a:ea typeface="Times New Roman Bold" panose="02030802070405020303"/>
                <a:cs typeface="Times New Roman Bold" panose="02030802070405020303"/>
                <a:sym typeface="Times New Roman Bold" panose="02030802070405020303"/>
              </a:rPr>
              <a:t>Paraphrases and synonyms </a:t>
            </a:r>
            <a:r>
              <a:rPr lang="en-US" sz="4440" spc="41">
                <a:solidFill>
                  <a:srgbClr val="202020"/>
                </a:solidFill>
                <a:latin typeface="Times New Roman" panose="02020603050405020304"/>
                <a:ea typeface="Times New Roman" panose="02020603050405020304"/>
                <a:cs typeface="Times New Roman" panose="02020603050405020304"/>
                <a:sym typeface="Times New Roman" panose="02020603050405020304"/>
              </a:rPr>
              <a:t>are usually used to trap you.</a:t>
            </a:r>
            <a:endParaRPr lang="en-US" sz="4440" spc="41">
              <a:solidFill>
                <a:srgbClr val="202020"/>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2995"/>
              </a:lnSpc>
              <a:buFont typeface="Arial" panose="020B0604020202020204"/>
              <a:buChar char="•"/>
            </a:pPr>
            <a:r>
              <a:rPr lang="en-US" sz="2495" spc="23">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2495" spc="23">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5330"/>
              </a:lnSpc>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00972"/>
            <a:ext cx="13924205" cy="2133180"/>
          </a:xfrm>
          <a:prstGeom prst="rect">
            <a:avLst/>
          </a:prstGeom>
        </p:spPr>
        <p:txBody>
          <a:bodyPr lIns="0" tIns="0" rIns="0" bIns="0" rtlCol="0" anchor="t">
            <a:spAutoFit/>
          </a:bodyPr>
          <a:lstStyle/>
          <a:p>
            <a:pPr algn="l">
              <a:lnSpc>
                <a:spcPts val="7130"/>
              </a:lnSpc>
            </a:pPr>
          </a:p>
          <a:p>
            <a:pPr algn="l">
              <a:lnSpc>
                <a:spcPts val="7130"/>
              </a:lnSpc>
            </a:pPr>
            <a:r>
              <a:rPr lang="en-US" sz="5940" spc="-15">
                <a:solidFill>
                  <a:srgbClr val="0000FF"/>
                </a:solidFill>
                <a:latin typeface="Arial" panose="020B0604020202020204"/>
                <a:ea typeface="Arial" panose="020B0604020202020204"/>
                <a:cs typeface="Arial" panose="020B0604020202020204"/>
                <a:sym typeface="Arial" panose="020B0604020202020204"/>
              </a:rPr>
              <a:t>Important notes</a:t>
            </a:r>
            <a:endParaRPr lang="en-US" sz="5940" spc="-15">
              <a:solidFill>
                <a:srgbClr val="0000FF"/>
              </a:solidFill>
              <a:latin typeface="Arial" panose="020B0604020202020204"/>
              <a:ea typeface="Arial" panose="020B0604020202020204"/>
              <a:cs typeface="Arial" panose="020B0604020202020204"/>
              <a:sym typeface="Arial" panose="020B0604020202020204"/>
            </a:endParaRPr>
          </a:p>
          <a:p>
            <a:pPr algn="l">
              <a:lnSpc>
                <a:spcPts val="7130"/>
              </a:lnSpc>
            </a:pPr>
            <a:r>
              <a:rPr lang="en-US" sz="5940" spc="-15">
                <a:solidFill>
                  <a:srgbClr val="EBEBEB"/>
                </a:solidFill>
                <a:latin typeface="Arial Bold" panose="020B0802020202020204"/>
                <a:ea typeface="Arial Bold" panose="020B0802020202020204"/>
                <a:cs typeface="Arial Bold" panose="020B0802020202020204"/>
                <a:sym typeface="Arial Bold" panose="020B0802020202020204"/>
              </a:rPr>
              <a:t> </a:t>
            </a:r>
            <a:endParaRPr lang="en-US" sz="5940" spc="-15">
              <a:solidFill>
                <a:srgbClr val="EBEBEB"/>
              </a:solidFill>
              <a:latin typeface="Arial Bold" panose="020B0802020202020204"/>
              <a:ea typeface="Arial Bold" panose="020B0802020202020204"/>
              <a:cs typeface="Arial Bold" panose="020B0802020202020204"/>
              <a:sym typeface="Arial Bold" panose="020B0802020202020204"/>
            </a:endParaRPr>
          </a:p>
          <a:p>
            <a:pPr algn="l">
              <a:lnSpc>
                <a:spcPts val="7130"/>
              </a:lnSpc>
            </a:pPr>
          </a:p>
        </p:txBody>
      </p:sp>
      <p:sp>
        <p:nvSpPr>
          <p:cNvPr id="10" name="TextBox 10"/>
          <p:cNvSpPr txBox="1"/>
          <p:nvPr/>
        </p:nvSpPr>
        <p:spPr>
          <a:xfrm>
            <a:off x="1746408" y="3048897"/>
            <a:ext cx="13236932" cy="6277982"/>
          </a:xfrm>
          <a:prstGeom prst="rect">
            <a:avLst/>
          </a:prstGeom>
        </p:spPr>
        <p:txBody>
          <a:bodyPr lIns="0" tIns="0" rIns="0" bIns="0" rtlCol="0" anchor="t">
            <a:spAutoFit/>
          </a:bodyPr>
          <a:lstStyle/>
          <a:p>
            <a:pPr marL="120650" lvl="1" indent="-60325"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 If you’re feeling overwhelmed by all of the above, just write down simple notes for this Sentence Completion Questions part:</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20650" lvl="1" indent="-60325"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35000" lvl="1" indent="-317500"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Read the incomplete sentences first and then the text.</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35000" lvl="1" indent="-317500"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Locate the answers by scanning.</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35000" lvl="1" indent="-317500"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Don’t change the words without being asked to do so.</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35000" lvl="1" indent="-317500"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Think of paraphrases and synonyms.</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35000" lvl="1" indent="-317500"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Pay attention to grammar and spelling.</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35000" lvl="1" indent="-317500" algn="l">
              <a:lnSpc>
                <a:spcPts val="4210"/>
              </a:lnSpc>
              <a:buFont typeface="Arial" panose="020B0604020202020204"/>
              <a:buChar char="•"/>
            </a:pPr>
            <a:r>
              <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rPr>
              <a:t>Distribute your time wisely.</a:t>
            </a:r>
            <a:endParaRPr lang="en-US" sz="351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335280" lvl="1" indent="-167640" algn="l">
              <a:lnSpc>
                <a:spcPts val="2220"/>
              </a:lnSpc>
            </a:pPr>
            <a:r>
              <a:rPr lang="en-US" sz="185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185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2220"/>
              </a:lnSpc>
              <a:buFont typeface="Arial" panose="020B0604020202020204"/>
              <a:buChar char="•"/>
            </a:pPr>
            <a:r>
              <a:rPr lang="en-US" sz="185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185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4210"/>
              </a:lnSpc>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00972"/>
            <a:ext cx="13924205" cy="2133180"/>
          </a:xfrm>
          <a:prstGeom prst="rect">
            <a:avLst/>
          </a:prstGeom>
        </p:spPr>
        <p:txBody>
          <a:bodyPr lIns="0" tIns="0" rIns="0" bIns="0" rtlCol="0" anchor="t">
            <a:spAutoFit/>
          </a:bodyPr>
          <a:lstStyle/>
          <a:p>
            <a:pPr algn="l">
              <a:lnSpc>
                <a:spcPts val="7130"/>
              </a:lnSpc>
            </a:pPr>
            <a:r>
              <a:rPr lang="en-US" sz="5940" spc="-15">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rPr>
              <a:t>SENTENCE COMPLETION	PRACTICE SHEET</a:t>
            </a:r>
            <a:endParaRPr lang="en-US" sz="5940" spc="-15">
              <a:solidFill>
                <a:srgbClr val="EBEBEB"/>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7130"/>
              </a:lnSpc>
            </a:pPr>
          </a:p>
        </p:txBody>
      </p:sp>
      <p:sp>
        <p:nvSpPr>
          <p:cNvPr id="10" name="TextBox 10"/>
          <p:cNvSpPr txBox="1"/>
          <p:nvPr/>
        </p:nvSpPr>
        <p:spPr>
          <a:xfrm>
            <a:off x="1746408" y="3048897"/>
            <a:ext cx="13236932" cy="6277982"/>
          </a:xfrm>
          <a:prstGeom prst="rect">
            <a:avLst/>
          </a:prstGeom>
        </p:spPr>
        <p:txBody>
          <a:bodyPr lIns="0" tIns="0" rIns="0" bIns="0" rtlCol="0" anchor="t">
            <a:spAutoFit/>
          </a:bodyPr>
          <a:lstStyle/>
          <a:p>
            <a:pPr algn="just">
              <a:lnSpc>
                <a:spcPts val="4320"/>
              </a:lnSpc>
            </a:pPr>
            <a:r>
              <a:rPr lang="en-US" sz="36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Q1.The courier company truck	belonging to several jewellers from Agra to</a:t>
            </a:r>
            <a:endParaRPr lang="en-US" sz="36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1146810" lvl="1" indent="-573405" algn="just">
              <a:lnSpc>
                <a:spcPts val="4320"/>
              </a:lnSpc>
              <a:buFont typeface="Arial" panose="020B0604020202020204"/>
              <a:buChar char="•"/>
            </a:pPr>
            <a:r>
              <a:rPr lang="en-US" sz="36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Delhi at the time of the incident.</a:t>
            </a:r>
            <a:endParaRPr lang="en-US" sz="36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51510" lvl="1" indent="-325755" algn="just">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loaded with fruits</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crossing the road</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transporting consignment</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actually punctured</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about to crash</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3048897"/>
            <a:ext cx="13236932" cy="6277982"/>
          </a:xfrm>
          <a:prstGeom prst="rect">
            <a:avLst/>
          </a:prstGeom>
        </p:spPr>
        <p:txBody>
          <a:bodyPr lIns="0" tIns="0" rIns="0" bIns="0" rtlCol="0" anchor="t">
            <a:spAutoFit/>
          </a:bodyPr>
          <a:lstStyle/>
          <a:p>
            <a:pPr algn="l">
              <a:lnSpc>
                <a:spcPts val="4320"/>
              </a:lnSpc>
            </a:pPr>
            <a:r>
              <a:rPr lang="en-US" sz="36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Q2. Preliminary probe has revealed that she	with the prime accused since the past two-and-a-half-years.</a:t>
            </a:r>
            <a:endParaRPr lang="en-US" sz="36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51510" lvl="1" indent="-325755" algn="l">
              <a:lnSpc>
                <a:spcPts val="4320"/>
              </a:lnSpc>
              <a:buAutoNum type="alphaLcPeriod"/>
            </a:pPr>
            <a:r>
              <a:rPr lang="en-US" sz="3600" spc="-15">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was suffering</a:t>
            </a:r>
            <a:endParaRPr lang="en-US" sz="3600" spc="-15">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was in a relationship</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about to fall in love</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was taken into custody</a:t>
            </a:r>
            <a:endParaRPr lang="en-US" sz="36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buAutoNum type="alphaLcPeriod"/>
            </a:pPr>
            <a:r>
              <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was assaulted</a:t>
            </a:r>
            <a:endParaRPr lang="en-US" sz="36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l">
              <a:lnSpc>
                <a:spcPts val="4320"/>
              </a:lnSpc>
            </a:pPr>
          </a:p>
          <a:p>
            <a:pPr marL="651510" lvl="1" indent="-325755" algn="l">
              <a:lnSpc>
                <a:spcPts val="4320"/>
              </a:lnSpc>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3048897"/>
            <a:ext cx="13236932" cy="4324350"/>
          </a:xfrm>
          <a:prstGeom prst="rect">
            <a:avLst/>
          </a:prstGeom>
        </p:spPr>
        <p:txBody>
          <a:bodyPr lIns="0" tIns="0" rIns="0" bIns="0" rtlCol="0" anchor="t">
            <a:spAutoFit/>
          </a:bodyPr>
          <a:lstStyle/>
          <a:p>
            <a:pPr algn="l">
              <a:lnSpc>
                <a:spcPts val="4440"/>
              </a:lnSpc>
            </a:pPr>
            <a:r>
              <a:rPr lang="en-US" sz="37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Q3. The body was taken into custody and police stations of nearby districts	her identity</a:t>
            </a:r>
            <a:endParaRPr lang="en-US" sz="37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69290" lvl="1" indent="-334645" algn="l">
              <a:lnSpc>
                <a:spcPts val="2480"/>
              </a:lnSpc>
              <a:buAutoNum type="alphaLcPeriod"/>
            </a:pPr>
            <a:r>
              <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rPr>
              <a:t>were commanded to reveal</a:t>
            </a:r>
            <a:endPar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69290" lvl="1" indent="-334645" algn="l">
              <a:lnSpc>
                <a:spcPts val="4440"/>
              </a:lnSpc>
              <a:buAutoNum type="alphaLcPeriod"/>
            </a:pPr>
            <a:r>
              <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rPr>
              <a:t>were commanded to conceal</a:t>
            </a:r>
            <a:endPar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69290" lvl="1" indent="-334645" algn="l">
              <a:lnSpc>
                <a:spcPts val="4440"/>
              </a:lnSpc>
              <a:buAutoNum type="alphaLcPeriod"/>
            </a:pPr>
            <a:r>
              <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rPr>
              <a:t>were forced to hide</a:t>
            </a:r>
            <a:endPar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69290" lvl="1" indent="-334645" algn="l">
              <a:lnSpc>
                <a:spcPts val="4440"/>
              </a:lnSpc>
              <a:buAutoNum type="alphaLcPeriod"/>
            </a:pPr>
            <a:r>
              <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rPr>
              <a:t>were ordered to trace</a:t>
            </a:r>
            <a:endPar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69290" lvl="1" indent="-334645" algn="l">
              <a:lnSpc>
                <a:spcPts val="4440"/>
              </a:lnSpc>
              <a:buAutoNum type="alphaLcPeriod"/>
            </a:pPr>
            <a:r>
              <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rPr>
              <a:t>were reluctant to know</a:t>
            </a:r>
            <a:endParaRPr lang="en-US" sz="3700" spc="-9">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669290" lvl="1" indent="-334645" algn="l">
              <a:lnSpc>
                <a:spcPts val="4440"/>
              </a:lnSpc>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2867922"/>
            <a:ext cx="13236932" cy="6458957"/>
          </a:xfrm>
          <a:prstGeom prst="rect">
            <a:avLst/>
          </a:prstGeom>
        </p:spPr>
        <p:txBody>
          <a:bodyPr lIns="0" tIns="0" rIns="0" bIns="0" rtlCol="0" anchor="t">
            <a:spAutoFit/>
          </a:bodyPr>
          <a:lstStyle/>
          <a:p>
            <a:pPr marL="1255395" lvl="1" indent="-628015" algn="l">
              <a:lnSpc>
                <a:spcPts val="6805"/>
              </a:lnSpc>
              <a:buFont typeface="Arial" panose="020B0604020202020204"/>
              <a:buChar char="•"/>
            </a:pPr>
            <a:r>
              <a:rPr lang="en-US" sz="4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Q4. We need data so that various government schemes for different categories smoothly.</a:t>
            </a:r>
            <a:endParaRPr lang="en-US" sz="4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2100"/>
              </a:lnSpc>
              <a:buAutoNum type="alphaLcPeriod"/>
            </a:pPr>
            <a:r>
              <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can be implemented</a:t>
            </a:r>
            <a:endPar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can be debarred</a:t>
            </a:r>
            <a:endPar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can be executed</a:t>
            </a:r>
            <a:endPar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can be resolved</a:t>
            </a:r>
            <a:endPar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can be entered into</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3240"/>
              </a:lnSpc>
              <a:buFont typeface="Arial" panose="020B0604020202020204"/>
              <a:buChar char="•"/>
            </a:pPr>
            <a:r>
              <a:rPr lang="en-US" sz="2700" spc="-4">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 </a:t>
            </a:r>
            <a:endParaRPr lang="en-US" sz="2700" spc="-4">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0" lvl="1" indent="0" algn="l">
              <a:lnSpc>
                <a:spcPts val="5040"/>
              </a:lnSpc>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2886972"/>
            <a:ext cx="13236932" cy="6439907"/>
          </a:xfrm>
          <a:prstGeom prst="rect">
            <a:avLst/>
          </a:prstGeom>
        </p:spPr>
        <p:txBody>
          <a:bodyPr lIns="0" tIns="0" rIns="0" bIns="0" rtlCol="0" anchor="t">
            <a:spAutoFit/>
          </a:bodyPr>
          <a:lstStyle/>
          <a:p>
            <a:pPr marL="1038225" lvl="1" indent="-518795" algn="l">
              <a:lnSpc>
                <a:spcPts val="5400"/>
              </a:lnSpc>
              <a:buFont typeface="Arial" panose="020B0604020202020204"/>
              <a:buChar char="•"/>
            </a:pPr>
            <a:r>
              <a:rPr lang="en-US" sz="30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Q5. A question on the form asks whether parents of the applicant …………… occupation</a:t>
            </a:r>
            <a:endParaRPr lang="en-US" sz="30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542925" lvl="1" indent="-271145" algn="l">
              <a:lnSpc>
                <a:spcPts val="2015"/>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are involved in a disguised</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are indulged in the illegal</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are engaged in a clean</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are absorbed in the self created</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are engaged in an unclean</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75818" y="2119323"/>
            <a:ext cx="7848753"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ea typeface="DM Sans Bold"/>
                <a:cs typeface="DM Sans Bold"/>
                <a:sym typeface="DM Sans Bold"/>
              </a:rPr>
              <a:t>Introduction</a:t>
            </a:r>
            <a:endParaRPr lang="en-US" sz="9000">
              <a:solidFill>
                <a:srgbClr val="000000"/>
              </a:solidFill>
              <a:latin typeface="DM Sans Bold"/>
              <a:ea typeface="DM Sans Bold"/>
              <a:cs typeface="DM Sans Bold"/>
              <a:sym typeface="DM Sans Bold"/>
            </a:endParaRPr>
          </a:p>
        </p:txBody>
      </p:sp>
      <p:sp>
        <p:nvSpPr>
          <p:cNvPr id="5" name="TextBox 5"/>
          <p:cNvSpPr txBox="1"/>
          <p:nvPr/>
        </p:nvSpPr>
        <p:spPr>
          <a:xfrm>
            <a:off x="1446225" y="3562350"/>
            <a:ext cx="9022220" cy="5695950"/>
          </a:xfrm>
          <a:prstGeom prst="rect">
            <a:avLst/>
          </a:prstGeom>
        </p:spPr>
        <p:txBody>
          <a:bodyPr lIns="0" tIns="0" rIns="0" bIns="0" rtlCol="0" anchor="t">
            <a:spAutoFit/>
          </a:bodyPr>
          <a:lstStyle/>
          <a:p>
            <a:pPr marL="798830" lvl="1" indent="-399415" algn="just">
              <a:lnSpc>
                <a:spcPts val="4440"/>
              </a:lnSpc>
              <a:buFont typeface="Arial" panose="020B0604020202020204"/>
              <a:buChar char="•"/>
            </a:pPr>
            <a:r>
              <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Sentence completion questions main aim is to test your vocabulary skills.</a:t>
            </a:r>
            <a:endPar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98830" lvl="1" indent="-399415" algn="just">
              <a:lnSpc>
                <a:spcPts val="4440"/>
              </a:lnSpc>
              <a:buFont typeface="Arial" panose="020B0604020202020204"/>
              <a:buChar char="•"/>
            </a:pPr>
            <a:r>
              <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Even to test your reading ability. </a:t>
            </a:r>
            <a:endPar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98830" lvl="1" indent="-399415" algn="just">
              <a:lnSpc>
                <a:spcPts val="4440"/>
              </a:lnSpc>
              <a:buFont typeface="Arial" panose="020B0604020202020204"/>
              <a:buChar char="•"/>
            </a:pPr>
            <a:r>
              <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You need to complete single sentence expressing your thought in single sentence without additional information. </a:t>
            </a:r>
            <a:endPar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98830" lvl="1" indent="-399415" algn="just">
              <a:lnSpc>
                <a:spcPts val="4440"/>
              </a:lnSpc>
              <a:buFont typeface="Arial" panose="020B0604020202020204"/>
              <a:buChar char="•"/>
            </a:pPr>
            <a:r>
              <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This type of question contains few blanks that candidate needs to fill and question contains 4 options. Out of the options, you need to fill blanks.</a:t>
            </a:r>
            <a:endParaRPr lang="en-US" sz="37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348740" y="1841864"/>
            <a:ext cx="15590520" cy="7377861"/>
          </a:xfrm>
          <a:prstGeom prst="rect">
            <a:avLst/>
          </a:prstGeom>
        </p:spPr>
        <p:txBody>
          <a:bodyPr lIns="0" tIns="0" rIns="0" bIns="0" rtlCol="0" anchor="t">
            <a:spAutoFit/>
          </a:bodyPr>
          <a:lstStyle/>
          <a:p>
            <a:pPr marL="1298575" lvl="1" indent="-649605" algn="l">
              <a:lnSpc>
                <a:spcPts val="7990"/>
              </a:lnSpc>
              <a:buFont typeface="Arial" panose="020B0604020202020204"/>
              <a:buChar char="•"/>
            </a:pPr>
            <a:r>
              <a:rPr lang="en-US" sz="444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Q6. She added that too much information was being sought in the form and the school could not …………..</a:t>
            </a:r>
            <a:endParaRPr lang="en-US" sz="444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1298575" lvl="1" indent="-649605" algn="l">
              <a:lnSpc>
                <a:spcPts val="7990"/>
              </a:lnSpc>
            </a:pPr>
          </a:p>
          <a:p>
            <a:pPr marL="803275" lvl="1" indent="-401955" algn="l">
              <a:lnSpc>
                <a:spcPts val="2220"/>
              </a:lnSpc>
              <a:buAutoNum type="alphaLcPeriod"/>
            </a:pPr>
            <a:r>
              <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rPr>
              <a:t>find that the students are doing well or not</a:t>
            </a:r>
            <a:endPar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03275" lvl="1" indent="-401955" algn="l">
              <a:lnSpc>
                <a:spcPts val="5330"/>
              </a:lnSpc>
              <a:buAutoNum type="alphaLcPeriod"/>
            </a:pPr>
            <a:r>
              <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rPr>
              <a:t>understand the purpose behind it</a:t>
            </a:r>
            <a:endPar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03275" lvl="1" indent="-401955" algn="l">
              <a:lnSpc>
                <a:spcPts val="5330"/>
              </a:lnSpc>
              <a:buAutoNum type="alphaLcPeriod"/>
            </a:pPr>
            <a:r>
              <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rPr>
              <a:t>discover the reason of mismanagement</a:t>
            </a:r>
            <a:endPar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03275" lvl="1" indent="-401955" algn="l">
              <a:lnSpc>
                <a:spcPts val="5330"/>
              </a:lnSpc>
              <a:buAutoNum type="alphaLcPeriod"/>
            </a:pPr>
            <a:r>
              <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rPr>
              <a:t>understand the politics behind it</a:t>
            </a:r>
            <a:endPar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03275" lvl="1" indent="-401955" algn="l">
              <a:lnSpc>
                <a:spcPts val="5330"/>
              </a:lnSpc>
              <a:buAutoNum type="alphaLcPeriod"/>
            </a:pPr>
            <a:r>
              <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analyse the reason of doing so</a:t>
            </a:r>
            <a:endParaRPr lang="en-US" sz="444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03275" lvl="1" indent="-401955" algn="l">
              <a:lnSpc>
                <a:spcPts val="5330"/>
              </a:lnSpc>
            </a:pPr>
          </a:p>
          <a:p>
            <a:pPr marL="803275" lvl="1" indent="-401955" algn="l">
              <a:lnSpc>
                <a:spcPts val="5330"/>
              </a:lnSpc>
            </a:pPr>
          </a:p>
          <a:p>
            <a:pPr marL="803275" lvl="1" indent="-401955" algn="l">
              <a:lnSpc>
                <a:spcPts val="5330"/>
              </a:lnSpc>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2886972"/>
            <a:ext cx="13236932" cy="6439907"/>
          </a:xfrm>
          <a:prstGeom prst="rect">
            <a:avLst/>
          </a:prstGeom>
        </p:spPr>
        <p:txBody>
          <a:bodyPr lIns="0" tIns="0" rIns="0" bIns="0" rtlCol="0" anchor="t">
            <a:spAutoFit/>
          </a:bodyPr>
          <a:lstStyle/>
          <a:p>
            <a:pPr marL="1038225" lvl="1" indent="-518795" algn="l">
              <a:lnSpc>
                <a:spcPts val="5400"/>
              </a:lnSpc>
              <a:buFont typeface="Arial" panose="020B0604020202020204"/>
              <a:buChar char="•"/>
            </a:pPr>
            <a:r>
              <a:rPr lang="en-US" sz="30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Q7. The focus has been on finishing the syllabus instead of concentrating on whether the student ………………..</a:t>
            </a:r>
            <a:endParaRPr lang="en-US" sz="30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1038225" lvl="1" indent="-518795" algn="l">
              <a:lnSpc>
                <a:spcPts val="5400"/>
              </a:lnSpc>
            </a:pPr>
          </a:p>
          <a:p>
            <a:pPr marL="542925" lvl="1" indent="-271145" algn="l">
              <a:lnSpc>
                <a:spcPts val="2015"/>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is being able to understand what is being taught</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is being able to understand what is not taught</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is being able to judge whether the school is reducing the fees or not</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is being able to know whether the school is organising the fest or not</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AutoNum type="alphaLcPeriod"/>
            </a:pPr>
            <a:r>
              <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is being able to perform well or not</a:t>
            </a:r>
            <a:endParaRPr lang="en-US" sz="30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p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348740" y="1028156"/>
            <a:ext cx="15590520" cy="8191569"/>
          </a:xfrm>
          <a:prstGeom prst="rect">
            <a:avLst/>
          </a:prstGeom>
        </p:spPr>
        <p:txBody>
          <a:bodyPr lIns="0" tIns="0" rIns="0" bIns="0" rtlCol="0" anchor="t">
            <a:spAutoFit/>
          </a:bodyPr>
          <a:lstStyle/>
          <a:p>
            <a:pPr marL="1255395" lvl="1" indent="-628015" algn="l">
              <a:lnSpc>
                <a:spcPts val="7560"/>
              </a:lnSpc>
              <a:buFont typeface="Arial" panose="020B0604020202020204"/>
              <a:buChar char="•"/>
            </a:pPr>
            <a:r>
              <a:rPr lang="en-US" sz="4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Q8. The government has reached out to parents to convince them to stay back in Delhi for the and send their child to school.</a:t>
            </a:r>
            <a:endParaRPr lang="en-US" sz="4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210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entire spring season</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whole period of exam</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entire duration of the campaign</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payment of full fees</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development of their child</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3240"/>
              </a:lnSpc>
              <a:buFont typeface="Arial" panose="020B0604020202020204"/>
              <a:buChar char="•"/>
            </a:pPr>
            <a:r>
              <a:rPr lang="en-US" sz="2700" spc="-4">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2700" spc="-4">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3240"/>
              </a:lnSpc>
            </a:pPr>
            <a:r>
              <a:rPr lang="en-US" sz="2700" spc="-4">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2700" spc="-4">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a:lnSpc>
                <a:spcPts val="3240"/>
              </a:lnSpc>
            </a:pPr>
            <a:r>
              <a:rPr lang="en-US" sz="2700" spc="-4">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lang="en-US" sz="2700" spc="-4">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989511" y="479790"/>
            <a:ext cx="13993829" cy="8847090"/>
          </a:xfrm>
          <a:prstGeom prst="rect">
            <a:avLst/>
          </a:prstGeom>
        </p:spPr>
        <p:txBody>
          <a:bodyPr lIns="0" tIns="0" rIns="0" bIns="0" rtlCol="0" anchor="t">
            <a:spAutoFit/>
          </a:bodyPr>
          <a:lstStyle/>
          <a:p>
            <a:pPr marL="1472565" lvl="1" indent="-735965" algn="l">
              <a:lnSpc>
                <a:spcPts val="6480"/>
              </a:lnSpc>
              <a:buFont typeface="Arial" panose="020B0604020202020204"/>
              <a:buChar char="•"/>
            </a:pPr>
            <a:r>
              <a:rPr lang="en-US" sz="5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Q9. He added that the gang would tamper with chassis and re-register them at District Transport Offices in Manipur to sell them.</a:t>
            </a:r>
            <a:endParaRPr lang="en-US" sz="5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977265" lvl="1" indent="-488315" algn="l">
              <a:lnSpc>
                <a:spcPts val="6480"/>
              </a:lnSpc>
              <a:buAutoNum type="alphaLcPeriod"/>
            </a:pPr>
            <a:r>
              <a:rPr lang="en-US" sz="54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models of various products</a:t>
            </a:r>
            <a:endParaRPr lang="en-US" sz="54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7265" lvl="1" indent="-488315" algn="l">
              <a:lnSpc>
                <a:spcPts val="6480"/>
              </a:lnSpc>
              <a:buAutoNum type="alphaLcPeriod"/>
            </a:pPr>
            <a:r>
              <a:rPr lang="en-US" sz="54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samples along with the catalogue</a:t>
            </a:r>
            <a:endParaRPr lang="en-US" sz="54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7265" lvl="1" indent="-488315" algn="l">
              <a:lnSpc>
                <a:spcPts val="6480"/>
              </a:lnSpc>
              <a:buAutoNum type="alphaLcPeriod"/>
            </a:pPr>
            <a:r>
              <a:rPr lang="en-US" sz="54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material</a:t>
            </a:r>
            <a:endParaRPr lang="en-US" sz="54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7265" lvl="1" indent="-488315" algn="l">
              <a:lnSpc>
                <a:spcPts val="6480"/>
              </a:lnSpc>
              <a:buAutoNum type="alphaLcPeriod"/>
            </a:pPr>
            <a:r>
              <a:rPr lang="en-US" sz="54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demo products</a:t>
            </a:r>
            <a:endParaRPr lang="en-US" sz="54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7265" lvl="1" indent="-488315" algn="l">
              <a:lnSpc>
                <a:spcPts val="6480"/>
              </a:lnSpc>
              <a:buAutoNum type="alphaLcPeriod"/>
            </a:pPr>
            <a:r>
              <a:rPr lang="en-US" sz="54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numbers of stolen vehicles</a:t>
            </a:r>
            <a:endParaRPr lang="en-US" sz="54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77265" lvl="1" indent="-488315" algn="l">
              <a:lnSpc>
                <a:spcPts val="6480"/>
              </a:lnSpc>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46408" y="1867716"/>
            <a:ext cx="13236932" cy="7459163"/>
          </a:xfrm>
          <a:prstGeom prst="rect">
            <a:avLst/>
          </a:prstGeom>
        </p:spPr>
        <p:txBody>
          <a:bodyPr lIns="0" tIns="0" rIns="0" bIns="0" rtlCol="0" anchor="t">
            <a:spAutoFit/>
          </a:bodyPr>
          <a:lstStyle/>
          <a:p>
            <a:pPr algn="l">
              <a:lnSpc>
                <a:spcPts val="6155"/>
              </a:lnSpc>
            </a:pPr>
          </a:p>
          <a:p>
            <a:pPr marL="1423670" lvl="1" indent="-711835" algn="l">
              <a:lnSpc>
                <a:spcPts val="6155"/>
              </a:lnSpc>
              <a:buFont typeface="Arial" panose="020B0604020202020204"/>
              <a:buChar char="•"/>
            </a:pPr>
            <a:r>
              <a:rPr lang="en-US" sz="51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Q10. The woman on the abdomen and left arm, they said, adding that shewas taken to a hospital and discharged after her wounds were stitched.</a:t>
            </a:r>
            <a:endParaRPr lang="en-US" sz="513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928370" lvl="1" indent="-464185" algn="l">
              <a:lnSpc>
                <a:spcPts val="6155"/>
              </a:lnSpc>
              <a:buAutoNum type="alphaLcPeriod"/>
            </a:pPr>
            <a:r>
              <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rPr>
              <a:t>has retained marks</a:t>
            </a:r>
            <a:endPar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28370" lvl="1" indent="-464185" algn="l">
              <a:lnSpc>
                <a:spcPts val="6155"/>
              </a:lnSpc>
              <a:buAutoNum type="alphaLcPeriod"/>
            </a:pPr>
            <a:r>
              <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rPr>
              <a:t>has sustained injuries</a:t>
            </a:r>
            <a:endPar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28370" lvl="1" indent="-464185" algn="l">
              <a:lnSpc>
                <a:spcPts val="6155"/>
              </a:lnSpc>
              <a:buAutoNum type="alphaLcPeriod"/>
            </a:pPr>
            <a:r>
              <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rPr>
              <a:t>has made tattoo</a:t>
            </a:r>
            <a:endPar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28370" lvl="1" indent="-464185" algn="l">
              <a:lnSpc>
                <a:spcPts val="6155"/>
              </a:lnSpc>
              <a:buAutoNum type="alphaLcPeriod"/>
            </a:pPr>
            <a:r>
              <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rPr>
              <a:t>has applied ointment</a:t>
            </a:r>
            <a:endPar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28370" lvl="1" indent="-464185" algn="l">
              <a:lnSpc>
                <a:spcPts val="6155"/>
              </a:lnSpc>
              <a:buAutoNum type="alphaLcPeriod"/>
            </a:pPr>
            <a:r>
              <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rPr>
              <a:t>has shown tattoo</a:t>
            </a:r>
            <a:endParaRPr lang="en-US" sz="513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928370" lvl="1" indent="-464185" algn="l">
              <a:lnSpc>
                <a:spcPts val="7385"/>
              </a:lnSpc>
            </a:pPr>
          </a:p>
          <a:p>
            <a:pPr marL="928370" lvl="1" indent="-464185" algn="l">
              <a:lnSpc>
                <a:spcPts val="6155"/>
              </a:lnSpc>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4"/>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5"/>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267098" y="685257"/>
            <a:ext cx="13716243" cy="8641623"/>
          </a:xfrm>
          <a:prstGeom prst="rect">
            <a:avLst/>
          </a:prstGeom>
        </p:spPr>
        <p:txBody>
          <a:bodyPr lIns="0" tIns="0" rIns="0" bIns="0" rtlCol="0" anchor="t">
            <a:spAutoFit/>
          </a:bodyPr>
          <a:lstStyle/>
          <a:p>
            <a:pPr marL="1255395" lvl="1" indent="-628015" algn="l">
              <a:lnSpc>
                <a:spcPts val="7560"/>
              </a:lnSpc>
              <a:buFont typeface="Arial" panose="020B0604020202020204"/>
              <a:buChar char="•"/>
            </a:pPr>
            <a:r>
              <a:rPr lang="en-US" sz="4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Q11. For many political parties, having a thinking, educated citizenry is a threat as they rather deal with citizens who are not asking difficult questions or that society faces.</a:t>
            </a:r>
            <a:endParaRPr lang="en-US" sz="42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60095" lvl="1" indent="-380365" algn="l">
              <a:lnSpc>
                <a:spcPts val="5040"/>
              </a:lnSpc>
              <a:buAutoNum type="alphaLcPeriod"/>
            </a:pPr>
            <a:r>
              <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rPr>
              <a:t>solving problems</a:t>
            </a:r>
            <a:endParaRPr lang="en-US" sz="4200" spc="-1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developing problems</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creating problems</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restructuring problems</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buAutoNum type="alphaLcPeriod"/>
            </a:pPr>
            <a:r>
              <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rPr>
              <a:t>analysing problems</a:t>
            </a:r>
            <a:endParaRPr lang="en-US" sz="4200" spc="-7">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60095" lvl="1" indent="-380365" algn="l">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479091" y="2024370"/>
            <a:ext cx="9022220" cy="7267575"/>
          </a:xfrm>
          <a:prstGeom prst="rect">
            <a:avLst/>
          </a:prstGeom>
        </p:spPr>
        <p:txBody>
          <a:bodyPr lIns="0" tIns="0" rIns="0" bIns="0" rtlCol="0" anchor="t">
            <a:spAutoFit/>
          </a:bodyPr>
          <a:lstStyle/>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Many standardized tests—including high school and college entrance exams and civil service exams—use sentence completion questions to test vocabulary and logic. Some of the “alphabet soup” of exams that contain sentence completions are the:</a:t>
            </a:r>
            <a:endPar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4080"/>
              </a:lnSpc>
            </a:pPr>
          </a:p>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SAT I exam</a:t>
            </a:r>
            <a:endPar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PSAT/NMSQT exam</a:t>
            </a:r>
            <a:endPar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GRE General test</a:t>
            </a:r>
            <a:endPar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TOEFL/TOEIC exams</a:t>
            </a:r>
            <a:endPar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ISEE</a:t>
            </a:r>
            <a:endPar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15315" lvl="1" indent="-307340" algn="l">
              <a:lnSpc>
                <a:spcPts val="4080"/>
              </a:lnSpc>
              <a:buFont typeface="Arial" panose="020B0604020202020204"/>
              <a:buChar char="•"/>
            </a:pPr>
            <a:r>
              <a:rPr lang="en-US" sz="34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GRT                </a:t>
            </a:r>
            <a:r>
              <a:rPr lang="en-US" sz="3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rPr>
              <a:t>                                               </a:t>
            </a:r>
            <a:endParaRPr lang="en-US" sz="3400">
              <a:solidFill>
                <a:srgbClr val="FFFFFF"/>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4080"/>
              </a:lnSpc>
            </a:p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5"/>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6"/>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791136" y="2231914"/>
            <a:ext cx="13236932" cy="6297032"/>
          </a:xfrm>
          <a:prstGeom prst="rect">
            <a:avLst/>
          </a:prstGeom>
        </p:spPr>
        <p:txBody>
          <a:bodyPr lIns="0" tIns="0" rIns="0" bIns="0" rtlCol="0" anchor="t">
            <a:spAutoFit/>
          </a:bodyPr>
          <a:lstStyle/>
          <a:p>
            <a:pPr marL="868680" lvl="1" indent="-434340" algn="just">
              <a:lnSpc>
                <a:spcPts val="5760"/>
              </a:lnSpc>
              <a:buFont typeface="Arial" panose="020B0604020202020204"/>
              <a:buChar char="•"/>
            </a:pPr>
            <a:r>
              <a:rPr lang="en-US" sz="4800">
                <a:solidFill>
                  <a:srgbClr val="FFFFFF"/>
                </a:solidFill>
                <a:latin typeface="Times New Roman" panose="02020603050405020304"/>
                <a:ea typeface="Times New Roman" panose="02020603050405020304"/>
                <a:cs typeface="Times New Roman" panose="02020603050405020304"/>
                <a:sym typeface="Times New Roman" panose="02020603050405020304"/>
              </a:rPr>
              <a:t>Read the entire sentence saying “blank” for the blank(s). This gives you an overall sense of the meaning of the sentence and helps you figure out how the parts of the sentence relate to each other.</a:t>
            </a:r>
            <a:endParaRPr lang="en-US" sz="48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868680" lvl="1" indent="-434340" algn="just">
              <a:lnSpc>
                <a:spcPts val="5760"/>
              </a:lnSpc>
              <a:buFont typeface="Arial" panose="020B0604020202020204"/>
              <a:buChar char="•"/>
            </a:pPr>
            <a:r>
              <a:rPr lang="en-US" sz="4800">
                <a:solidFill>
                  <a:srgbClr val="FFFFFF"/>
                </a:solidFill>
                <a:latin typeface="Times New Roman" panose="02020603050405020304"/>
                <a:ea typeface="Times New Roman" panose="02020603050405020304"/>
                <a:cs typeface="Times New Roman" panose="02020603050405020304"/>
                <a:sym typeface="Times New Roman" panose="02020603050405020304"/>
              </a:rPr>
              <a:t>If an answer occurs to you before you even look at the choices, you may have a synonym for the answer or the answer itself.</a:t>
            </a:r>
            <a:endParaRPr lang="en-US" sz="48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5"/>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6"/>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59138" y="1045845"/>
            <a:ext cx="13924203" cy="8281033"/>
          </a:xfrm>
          <a:prstGeom prst="rect">
            <a:avLst/>
          </a:prstGeom>
        </p:spPr>
        <p:txBody>
          <a:bodyPr lIns="0" tIns="0" rIns="0" bIns="0" rtlCol="0" anchor="t">
            <a:spAutoFit/>
          </a:bodyPr>
          <a:lstStyle/>
          <a:p>
            <a:pPr marL="1303020" lvl="1" indent="-651510" algn="just">
              <a:lnSpc>
                <a:spcPts val="8640"/>
              </a:lnSpc>
              <a:buFont typeface="Arial" panose="020B0604020202020204"/>
              <a:buChar char="•"/>
            </a:pPr>
            <a:r>
              <a:rPr lang="en-US" sz="7200">
                <a:solidFill>
                  <a:srgbClr val="FFFFFF"/>
                </a:solidFill>
                <a:latin typeface="Times New Roman" panose="02020603050405020304"/>
                <a:ea typeface="Times New Roman" panose="02020603050405020304"/>
                <a:cs typeface="Times New Roman" panose="02020603050405020304"/>
                <a:sym typeface="Times New Roman" panose="02020603050405020304"/>
              </a:rPr>
              <a:t>Pay special attention to introductory and transitional words - but, although, however, yet, even though - because they are key to forming the logical structure of the sentence.</a:t>
            </a:r>
            <a:endParaRPr lang="en-US" sz="72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1303020" lvl="1" indent="-651510" algn="just">
              <a:lnSpc>
                <a:spcPts val="864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1504950" y="1756022"/>
            <a:ext cx="7025086" cy="3387090"/>
          </a:xfrm>
          <a:prstGeom prst="rect">
            <a:avLst/>
          </a:prstGeom>
        </p:spPr>
        <p:txBody>
          <a:bodyPr lIns="0" tIns="0" rIns="0" bIns="0" rtlCol="0" anchor="t">
            <a:spAutoFit/>
          </a:bodyPr>
          <a:lstStyle/>
          <a:p>
            <a:pPr algn="l">
              <a:lnSpc>
                <a:spcPts val="8730"/>
              </a:lnSpc>
            </a:pPr>
            <a:r>
              <a:rPr lang="en-US" sz="9000">
                <a:solidFill>
                  <a:srgbClr val="000000"/>
                </a:solidFill>
                <a:latin typeface="DM Sans Bold"/>
                <a:ea typeface="DM Sans Bold"/>
                <a:cs typeface="DM Sans Bold"/>
                <a:sym typeface="DM Sans Bold"/>
              </a:rPr>
              <a:t>Rules for Sentence Completion</a:t>
            </a:r>
            <a:endParaRPr lang="en-US" sz="9000">
              <a:solidFill>
                <a:srgbClr val="000000"/>
              </a:solidFill>
              <a:latin typeface="DM Sans Bold"/>
              <a:ea typeface="DM Sans Bold"/>
              <a:cs typeface="DM Sans Bold"/>
              <a:sym typeface="DM Sans Bold"/>
            </a:endParaRPr>
          </a:p>
        </p:txBody>
      </p:sp>
      <p:sp>
        <p:nvSpPr>
          <p:cNvPr id="4" name="TextBox 4"/>
          <p:cNvSpPr txBox="1"/>
          <p:nvPr/>
        </p:nvSpPr>
        <p:spPr>
          <a:xfrm>
            <a:off x="1212040" y="5295512"/>
            <a:ext cx="7025086" cy="2362200"/>
          </a:xfrm>
          <a:prstGeom prst="rect">
            <a:avLst/>
          </a:prstGeom>
        </p:spPr>
        <p:txBody>
          <a:bodyPr lIns="0" tIns="0" rIns="0" bIns="0" rtlCol="0" anchor="t">
            <a:spAutoFit/>
          </a:bodyPr>
          <a:lstStyle/>
          <a:p>
            <a:pPr algn="l">
              <a:lnSpc>
                <a:spcPts val="4050"/>
              </a:lnSpc>
            </a:pPr>
          </a:p>
          <a:p>
            <a:pPr algn="l">
              <a:lnSpc>
                <a:spcPts val="3600"/>
              </a:lnSpc>
            </a:pPr>
            <a:r>
              <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rPr>
              <a:t>Once we are done with the types of words used in sentence completion, let’s had over to the practical types of the same:</a:t>
            </a:r>
            <a:endPar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a:lnSpc>
                <a:spcPts val="3600"/>
              </a:lnSpc>
              <a:spcBef>
                <a:spcPct val="0"/>
              </a:spcBef>
            </a:pPr>
          </a:p>
        </p:txBody>
      </p:sp>
      <p:grpSp>
        <p:nvGrpSpPr>
          <p:cNvPr id="5" name="Group 5"/>
          <p:cNvGrpSpPr/>
          <p:nvPr/>
        </p:nvGrpSpPr>
        <p:grpSpPr>
          <a:xfrm rot="0">
            <a:off x="9975489" y="586789"/>
            <a:ext cx="6876129" cy="4032298"/>
            <a:chOff x="0" y="0"/>
            <a:chExt cx="2301841" cy="1349845"/>
          </a:xfrm>
        </p:grpSpPr>
        <p:sp>
          <p:nvSpPr>
            <p:cNvPr id="6" name="Freeform 6"/>
            <p:cNvSpPr/>
            <p:nvPr/>
          </p:nvSpPr>
          <p:spPr>
            <a:xfrm>
              <a:off x="0" y="0"/>
              <a:ext cx="2301841" cy="1349845"/>
            </a:xfrm>
            <a:custGeom>
              <a:avLst/>
              <a:gdLst/>
              <a:ahLst/>
              <a:cxnLst/>
              <a:rect l="l" t="t" r="r" b="b"/>
              <a:pathLst>
                <a:path w="2301841" h="1349845">
                  <a:moveTo>
                    <a:pt x="16889" y="0"/>
                  </a:moveTo>
                  <a:lnTo>
                    <a:pt x="2284952" y="0"/>
                  </a:lnTo>
                  <a:cubicBezTo>
                    <a:pt x="2294279" y="0"/>
                    <a:pt x="2301841" y="7561"/>
                    <a:pt x="2301841" y="16889"/>
                  </a:cubicBezTo>
                  <a:lnTo>
                    <a:pt x="2301841" y="1332956"/>
                  </a:lnTo>
                  <a:cubicBezTo>
                    <a:pt x="2301841" y="1337435"/>
                    <a:pt x="2300061" y="1341731"/>
                    <a:pt x="2296894" y="1344898"/>
                  </a:cubicBezTo>
                  <a:cubicBezTo>
                    <a:pt x="2293727" y="1348065"/>
                    <a:pt x="2289431" y="1349845"/>
                    <a:pt x="2284952" y="1349845"/>
                  </a:cubicBezTo>
                  <a:lnTo>
                    <a:pt x="16889" y="1349845"/>
                  </a:lnTo>
                  <a:cubicBezTo>
                    <a:pt x="12410" y="1349845"/>
                    <a:pt x="8114" y="1348065"/>
                    <a:pt x="4947" y="1344898"/>
                  </a:cubicBezTo>
                  <a:cubicBezTo>
                    <a:pt x="1779" y="1341731"/>
                    <a:pt x="0" y="1337435"/>
                    <a:pt x="0" y="1332956"/>
                  </a:cubicBezTo>
                  <a:lnTo>
                    <a:pt x="0" y="16889"/>
                  </a:lnTo>
                  <a:cubicBezTo>
                    <a:pt x="0" y="12410"/>
                    <a:pt x="1779" y="8114"/>
                    <a:pt x="4947" y="4947"/>
                  </a:cubicBezTo>
                  <a:cubicBezTo>
                    <a:pt x="8114" y="1779"/>
                    <a:pt x="12410" y="0"/>
                    <a:pt x="16889" y="0"/>
                  </a:cubicBezTo>
                  <a:close/>
                </a:path>
              </a:pathLst>
            </a:custGeom>
            <a:solidFill>
              <a:srgbClr val="8AB7E2"/>
            </a:solidFill>
          </p:spPr>
        </p:sp>
        <p:sp>
          <p:nvSpPr>
            <p:cNvPr id="7" name="TextBox 7"/>
            <p:cNvSpPr txBox="1"/>
            <p:nvPr/>
          </p:nvSpPr>
          <p:spPr>
            <a:xfrm>
              <a:off x="0" y="85725"/>
              <a:ext cx="2301841" cy="1264120"/>
            </a:xfrm>
            <a:prstGeom prst="rect">
              <a:avLst/>
            </a:prstGeom>
          </p:spPr>
          <p:txBody>
            <a:bodyPr lIns="50800" tIns="50800" rIns="50800" bIns="50800" rtlCol="0" anchor="ctr"/>
            <a:lstStyle/>
            <a:p>
              <a:pPr algn="ctr">
                <a:lnSpc>
                  <a:spcPts val="1925"/>
                </a:lnSpc>
              </a:pPr>
            </a:p>
          </p:txBody>
        </p:sp>
      </p:grpSp>
      <p:sp>
        <p:nvSpPr>
          <p:cNvPr id="8" name="TextBox 8"/>
          <p:cNvSpPr txBox="1"/>
          <p:nvPr/>
        </p:nvSpPr>
        <p:spPr>
          <a:xfrm>
            <a:off x="10097278" y="1732565"/>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endParaRPr lang="en-US" sz="8000" spc="-656">
              <a:solidFill>
                <a:srgbClr val="000000"/>
              </a:solidFill>
              <a:latin typeface="DM Sans"/>
              <a:ea typeface="DM Sans"/>
              <a:cs typeface="DM Sans"/>
              <a:sym typeface="DM Sans"/>
            </a:endParaRPr>
          </a:p>
        </p:txBody>
      </p:sp>
      <p:grpSp>
        <p:nvGrpSpPr>
          <p:cNvPr id="9" name="Group 9"/>
          <p:cNvGrpSpPr/>
          <p:nvPr/>
        </p:nvGrpSpPr>
        <p:grpSpPr>
          <a:xfrm rot="0">
            <a:off x="9975489" y="5541398"/>
            <a:ext cx="6998061" cy="3853334"/>
            <a:chOff x="0" y="0"/>
            <a:chExt cx="2342659" cy="1289935"/>
          </a:xfrm>
        </p:grpSpPr>
        <p:sp>
          <p:nvSpPr>
            <p:cNvPr id="10" name="Freeform 10"/>
            <p:cNvSpPr/>
            <p:nvPr/>
          </p:nvSpPr>
          <p:spPr>
            <a:xfrm>
              <a:off x="0" y="0"/>
              <a:ext cx="2342659" cy="1289935"/>
            </a:xfrm>
            <a:custGeom>
              <a:avLst/>
              <a:gdLst/>
              <a:ahLst/>
              <a:cxnLst/>
              <a:rect l="l" t="t" r="r" b="b"/>
              <a:pathLst>
                <a:path w="2342659" h="1289935">
                  <a:moveTo>
                    <a:pt x="16594" y="0"/>
                  </a:moveTo>
                  <a:lnTo>
                    <a:pt x="2326064" y="0"/>
                  </a:lnTo>
                  <a:cubicBezTo>
                    <a:pt x="2335229" y="0"/>
                    <a:pt x="2342659" y="7430"/>
                    <a:pt x="2342659" y="16594"/>
                  </a:cubicBezTo>
                  <a:lnTo>
                    <a:pt x="2342659" y="1273341"/>
                  </a:lnTo>
                  <a:cubicBezTo>
                    <a:pt x="2342659" y="1282506"/>
                    <a:pt x="2335229" y="1289935"/>
                    <a:pt x="2326064" y="1289935"/>
                  </a:cubicBezTo>
                  <a:lnTo>
                    <a:pt x="16594" y="1289935"/>
                  </a:lnTo>
                  <a:cubicBezTo>
                    <a:pt x="7430" y="1289935"/>
                    <a:pt x="0" y="1282506"/>
                    <a:pt x="0" y="1273341"/>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1204210"/>
            </a:xfrm>
            <a:prstGeom prst="rect">
              <a:avLst/>
            </a:prstGeom>
          </p:spPr>
          <p:txBody>
            <a:bodyPr lIns="50800" tIns="50800" rIns="50800" bIns="50800" rtlCol="0" anchor="ctr"/>
            <a:lstStyle/>
            <a:p>
              <a:pPr algn="ctr">
                <a:lnSpc>
                  <a:spcPts val="1925"/>
                </a:lnSpc>
              </a:pPr>
            </a:p>
          </p:txBody>
        </p:sp>
      </p:grpSp>
      <p:sp>
        <p:nvSpPr>
          <p:cNvPr id="12" name="TextBox 12"/>
          <p:cNvSpPr txBox="1"/>
          <p:nvPr/>
        </p:nvSpPr>
        <p:spPr>
          <a:xfrm>
            <a:off x="9975489" y="704134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endParaRPr lang="en-US" sz="8000" spc="-656">
              <a:solidFill>
                <a:srgbClr val="000000"/>
              </a:solidFill>
              <a:latin typeface="DM Sans"/>
              <a:ea typeface="DM Sans"/>
              <a:cs typeface="DM Sans"/>
              <a:sym typeface="DM Sans"/>
            </a:endParaRPr>
          </a:p>
        </p:txBody>
      </p:sp>
      <p:sp>
        <p:nvSpPr>
          <p:cNvPr id="13" name="TextBox 13"/>
          <p:cNvSpPr txBox="1"/>
          <p:nvPr/>
        </p:nvSpPr>
        <p:spPr>
          <a:xfrm>
            <a:off x="11092410" y="539164"/>
            <a:ext cx="5381731" cy="3657600"/>
          </a:xfrm>
          <a:prstGeom prst="rect">
            <a:avLst/>
          </a:prstGeom>
        </p:spPr>
        <p:txBody>
          <a:bodyPr lIns="0" tIns="0" rIns="0" bIns="0" rtlCol="0" anchor="t">
            <a:spAutoFit/>
          </a:bodyPr>
          <a:lstStyle/>
          <a:p>
            <a:pPr algn="just">
              <a:lnSpc>
                <a:spcPts val="4050"/>
              </a:lnSpc>
            </a:pPr>
          </a:p>
          <a:p>
            <a:pPr algn="l">
              <a:lnSpc>
                <a:spcPts val="3600"/>
              </a:lnSpc>
            </a:pPr>
            <a:r>
              <a:rPr lang="en-US" sz="30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Quantity Based</a:t>
            </a:r>
            <a:endParaRPr lang="en-US" sz="3000" u="sng">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Font typeface="Arial" panose="020B0604020202020204"/>
              <a:buChar char="•"/>
            </a:pPr>
            <a:r>
              <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rPr>
              <a:t>A Quantity Based Question means the number of blanks that we get in a sentence. It can be divided into:</a:t>
            </a:r>
            <a:endPar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buFont typeface="Arial" panose="020B0604020202020204"/>
              <a:buChar char="•"/>
            </a:pPr>
            <a:r>
              <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rPr>
              <a:t>One Blank</a:t>
            </a:r>
            <a:endPar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42925" lvl="1" indent="-271145" algn="l">
              <a:lnSpc>
                <a:spcPts val="3600"/>
              </a:lnSpc>
              <a:spcBef>
                <a:spcPct val="0"/>
              </a:spcBef>
              <a:buFont typeface="Arial" panose="020B0604020202020204"/>
              <a:buChar char="•"/>
            </a:pPr>
            <a:r>
              <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rPr>
              <a:t>Two or More Blanks</a:t>
            </a:r>
            <a:endPar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Freeform 14"/>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4505772" y="-1981201"/>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6" name="Freeform 16"/>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Freeform 17"/>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8" name="TextBox 18"/>
          <p:cNvSpPr txBox="1"/>
          <p:nvPr/>
        </p:nvSpPr>
        <p:spPr>
          <a:xfrm>
            <a:off x="11092410" y="6033699"/>
            <a:ext cx="5759207" cy="3190875"/>
          </a:xfrm>
          <a:prstGeom prst="rect">
            <a:avLst/>
          </a:prstGeom>
        </p:spPr>
        <p:txBody>
          <a:bodyPr lIns="0" tIns="0" rIns="0" bIns="0" rtlCol="0" anchor="t">
            <a:spAutoFit/>
          </a:bodyPr>
          <a:lstStyle/>
          <a:p>
            <a:pPr algn="just">
              <a:lnSpc>
                <a:spcPts val="3600"/>
              </a:lnSpc>
            </a:pPr>
            <a:r>
              <a:rPr lang="en-US" sz="30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Length Based:</a:t>
            </a:r>
            <a:endParaRPr lang="en-US" sz="3000" u="sng">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47700" lvl="1" indent="-323850" algn="just">
              <a:lnSpc>
                <a:spcPts val="3600"/>
              </a:lnSpc>
              <a:buFont typeface="Arial" panose="020B0604020202020204"/>
              <a:buChar char="•"/>
            </a:pPr>
            <a:r>
              <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rPr>
              <a:t>Length Based Question means the length of the question that is given to us. It can be divided into two parts:</a:t>
            </a:r>
            <a:endPar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3600"/>
              </a:lnSpc>
            </a:pPr>
          </a:p>
          <a:p>
            <a:pPr algn="l">
              <a:lnSpc>
                <a:spcPts val="3600"/>
              </a:lnSpc>
              <a:spcBef>
                <a:spcPct val="0"/>
              </a:spcBef>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1504950" y="1756022"/>
            <a:ext cx="7025086" cy="3387090"/>
          </a:xfrm>
          <a:prstGeom prst="rect">
            <a:avLst/>
          </a:prstGeom>
        </p:spPr>
        <p:txBody>
          <a:bodyPr lIns="0" tIns="0" rIns="0" bIns="0" rtlCol="0" anchor="t">
            <a:spAutoFit/>
          </a:bodyPr>
          <a:lstStyle/>
          <a:p>
            <a:pPr algn="l">
              <a:lnSpc>
                <a:spcPts val="8730"/>
              </a:lnSpc>
            </a:pPr>
            <a:r>
              <a:rPr lang="en-US" sz="9000">
                <a:solidFill>
                  <a:srgbClr val="000000"/>
                </a:solidFill>
                <a:latin typeface="DM Sans Bold"/>
                <a:ea typeface="DM Sans Bold"/>
                <a:cs typeface="DM Sans Bold"/>
                <a:sym typeface="DM Sans Bold"/>
              </a:rPr>
              <a:t>Rules for Sentence Completion</a:t>
            </a:r>
            <a:endParaRPr lang="en-US" sz="9000">
              <a:solidFill>
                <a:srgbClr val="000000"/>
              </a:solidFill>
              <a:latin typeface="DM Sans Bold"/>
              <a:ea typeface="DM Sans Bold"/>
              <a:cs typeface="DM Sans Bold"/>
              <a:sym typeface="DM Sans Bold"/>
            </a:endParaRPr>
          </a:p>
        </p:txBody>
      </p:sp>
      <p:sp>
        <p:nvSpPr>
          <p:cNvPr id="4" name="TextBox 4"/>
          <p:cNvSpPr txBox="1"/>
          <p:nvPr/>
        </p:nvSpPr>
        <p:spPr>
          <a:xfrm>
            <a:off x="1212040" y="5295512"/>
            <a:ext cx="7025086" cy="2362200"/>
          </a:xfrm>
          <a:prstGeom prst="rect">
            <a:avLst/>
          </a:prstGeom>
        </p:spPr>
        <p:txBody>
          <a:bodyPr lIns="0" tIns="0" rIns="0" bIns="0" rtlCol="0" anchor="t">
            <a:spAutoFit/>
          </a:bodyPr>
          <a:lstStyle/>
          <a:p>
            <a:pPr algn="l">
              <a:lnSpc>
                <a:spcPts val="4050"/>
              </a:lnSpc>
            </a:pPr>
          </a:p>
          <a:p>
            <a:pPr algn="l">
              <a:lnSpc>
                <a:spcPts val="3600"/>
              </a:lnSpc>
            </a:pPr>
            <a:r>
              <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rPr>
              <a:t>Once we are done with the types of words used in sentence completion, let’s had over to the practical types of the same:</a:t>
            </a:r>
            <a:endParaRPr lang="en-US" sz="3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a:lnSpc>
                <a:spcPts val="3600"/>
              </a:lnSpc>
              <a:spcBef>
                <a:spcPct val="0"/>
              </a:spcBef>
            </a:pPr>
          </a:p>
        </p:txBody>
      </p:sp>
      <p:grpSp>
        <p:nvGrpSpPr>
          <p:cNvPr id="5" name="Group 5"/>
          <p:cNvGrpSpPr/>
          <p:nvPr/>
        </p:nvGrpSpPr>
        <p:grpSpPr>
          <a:xfrm rot="0">
            <a:off x="9664818" y="2052171"/>
            <a:ext cx="6998061" cy="6974695"/>
            <a:chOff x="0" y="0"/>
            <a:chExt cx="2342659" cy="2334837"/>
          </a:xfrm>
        </p:grpSpPr>
        <p:sp>
          <p:nvSpPr>
            <p:cNvPr id="6" name="Freeform 6"/>
            <p:cNvSpPr/>
            <p:nvPr/>
          </p:nvSpPr>
          <p:spPr>
            <a:xfrm>
              <a:off x="0" y="0"/>
              <a:ext cx="2342659" cy="2334837"/>
            </a:xfrm>
            <a:custGeom>
              <a:avLst/>
              <a:gdLst/>
              <a:ahLst/>
              <a:cxnLst/>
              <a:rect l="l" t="t" r="r" b="b"/>
              <a:pathLst>
                <a:path w="2342659" h="2334837">
                  <a:moveTo>
                    <a:pt x="16594" y="0"/>
                  </a:moveTo>
                  <a:lnTo>
                    <a:pt x="2326064" y="0"/>
                  </a:lnTo>
                  <a:cubicBezTo>
                    <a:pt x="2335229" y="0"/>
                    <a:pt x="2342659" y="7430"/>
                    <a:pt x="2342659" y="16594"/>
                  </a:cubicBezTo>
                  <a:lnTo>
                    <a:pt x="2342659" y="2318242"/>
                  </a:lnTo>
                  <a:cubicBezTo>
                    <a:pt x="2342659" y="2327407"/>
                    <a:pt x="2335229" y="2334837"/>
                    <a:pt x="2326064" y="2334837"/>
                  </a:cubicBezTo>
                  <a:lnTo>
                    <a:pt x="16594" y="2334837"/>
                  </a:lnTo>
                  <a:cubicBezTo>
                    <a:pt x="7430" y="2334837"/>
                    <a:pt x="0" y="2327407"/>
                    <a:pt x="0" y="2318242"/>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2249112"/>
            </a:xfrm>
            <a:prstGeom prst="rect">
              <a:avLst/>
            </a:prstGeom>
          </p:spPr>
          <p:txBody>
            <a:bodyPr lIns="50800" tIns="50800" rIns="50800" bIns="50800" rtlCol="0" anchor="ctr"/>
            <a:lstStyle/>
            <a:p>
              <a:pPr algn="ctr">
                <a:lnSpc>
                  <a:spcPts val="1925"/>
                </a:lnSpc>
              </a:pPr>
            </a:p>
          </p:txBody>
        </p:sp>
      </p:grpSp>
      <p:sp>
        <p:nvSpPr>
          <p:cNvPr id="8" name="TextBox 8"/>
          <p:cNvSpPr txBox="1"/>
          <p:nvPr/>
        </p:nvSpPr>
        <p:spPr>
          <a:xfrm>
            <a:off x="9486724" y="330588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endParaRPr lang="en-US" sz="8000" spc="-656">
              <a:solidFill>
                <a:srgbClr val="000000"/>
              </a:solidFill>
              <a:latin typeface="DM Sans"/>
              <a:ea typeface="DM Sans"/>
              <a:cs typeface="DM Sans"/>
              <a:sym typeface="DM Sans"/>
            </a:endParaRPr>
          </a:p>
        </p:txBody>
      </p:sp>
      <p:sp>
        <p:nvSpPr>
          <p:cNvPr id="9"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4505772" y="-1981201"/>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1" name="Freeform 1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2" name="Freeform 1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3" name="TextBox 13"/>
          <p:cNvSpPr txBox="1"/>
          <p:nvPr/>
        </p:nvSpPr>
        <p:spPr>
          <a:xfrm>
            <a:off x="10755289" y="2351334"/>
            <a:ext cx="5710393" cy="6431280"/>
          </a:xfrm>
          <a:prstGeom prst="rect">
            <a:avLst/>
          </a:prstGeom>
        </p:spPr>
        <p:txBody>
          <a:bodyPr lIns="0" tIns="0" rIns="0" bIns="0" rtlCol="0" anchor="t">
            <a:spAutoFit/>
          </a:bodyPr>
          <a:lstStyle/>
          <a:p>
            <a:pPr algn="l">
              <a:lnSpc>
                <a:spcPts val="3915"/>
              </a:lnSpc>
            </a:pPr>
            <a:r>
              <a:rPr lang="en-US" sz="2900" u="sng">
                <a:solidFill>
                  <a:srgbClr val="000000"/>
                </a:solidFill>
                <a:latin typeface="DM Sans"/>
                <a:ea typeface="DM Sans"/>
                <a:cs typeface="DM Sans"/>
                <a:sym typeface="DM Sans"/>
              </a:rPr>
              <a:t>Element Based: </a:t>
            </a:r>
            <a:endParaRPr lang="en-US" sz="2900" u="sng">
              <a:solidFill>
                <a:srgbClr val="000000"/>
              </a:solidFill>
              <a:latin typeface="DM Sans"/>
              <a:ea typeface="DM Sans"/>
              <a:cs typeface="DM Sans"/>
              <a:sym typeface="DM Sans"/>
            </a:endParaRPr>
          </a:p>
          <a:p>
            <a:pPr marL="626110" lvl="1" indent="-313055" algn="l">
              <a:lnSpc>
                <a:spcPts val="3915"/>
              </a:lnSpc>
              <a:buFont typeface="Arial" panose="020B0604020202020204"/>
              <a:buChar char="•"/>
            </a:pPr>
            <a:r>
              <a:rPr lang="en-US" sz="2900">
                <a:solidFill>
                  <a:srgbClr val="000000"/>
                </a:solidFill>
                <a:latin typeface="DM Sans"/>
                <a:ea typeface="DM Sans"/>
                <a:cs typeface="DM Sans"/>
                <a:sym typeface="DM Sans"/>
              </a:rPr>
              <a:t>Word – based: It requires us to fill the blank with a single word.</a:t>
            </a:r>
            <a:endParaRPr lang="en-US" sz="2900">
              <a:solidFill>
                <a:srgbClr val="000000"/>
              </a:solidFill>
              <a:latin typeface="DM Sans"/>
              <a:ea typeface="DM Sans"/>
              <a:cs typeface="DM Sans"/>
              <a:sym typeface="DM Sans"/>
            </a:endParaRPr>
          </a:p>
          <a:p>
            <a:pPr marL="626110" lvl="1" indent="-313055" algn="l">
              <a:lnSpc>
                <a:spcPts val="3915"/>
              </a:lnSpc>
              <a:buFont typeface="Arial" panose="020B0604020202020204"/>
              <a:buChar char="•"/>
            </a:pPr>
            <a:r>
              <a:rPr lang="en-US" sz="2900">
                <a:solidFill>
                  <a:srgbClr val="000000"/>
                </a:solidFill>
                <a:latin typeface="DM Sans"/>
                <a:ea typeface="DM Sans"/>
                <a:cs typeface="DM Sans"/>
                <a:sym typeface="DM Sans"/>
              </a:rPr>
              <a:t>Phrase – based: This type needs us to choose a phrase in order to complete the sentence given to us.</a:t>
            </a:r>
            <a:endParaRPr lang="en-US" sz="2900">
              <a:solidFill>
                <a:srgbClr val="000000"/>
              </a:solidFill>
              <a:latin typeface="DM Sans"/>
              <a:ea typeface="DM Sans"/>
              <a:cs typeface="DM Sans"/>
              <a:sym typeface="DM Sans"/>
            </a:endParaRPr>
          </a:p>
          <a:p>
            <a:pPr marL="626110" lvl="1" indent="-313055" algn="l">
              <a:lnSpc>
                <a:spcPts val="3915"/>
              </a:lnSpc>
              <a:buFont typeface="Arial" panose="020B0604020202020204"/>
              <a:buChar char="•"/>
            </a:pPr>
            <a:r>
              <a:rPr lang="en-US" sz="2900">
                <a:solidFill>
                  <a:srgbClr val="000000"/>
                </a:solidFill>
                <a:latin typeface="DM Sans"/>
                <a:ea typeface="DM Sans"/>
                <a:cs typeface="DM Sans"/>
                <a:sym typeface="DM Sans"/>
              </a:rPr>
              <a:t>Sentence – based: It requires us to insert a complete sentence in the blank. This type is mostly used in passage-based questions.</a:t>
            </a:r>
            <a:endParaRPr lang="en-US" sz="2900">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AB7E2"/>
        </a:soli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1"/>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2"/>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5"/>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6"/>
            <a:stretch>
              <a:fillRect b="-30412"/>
            </a:stretch>
          </a:blipFill>
        </p:spPr>
      </p:sp>
      <p:grpSp>
        <p:nvGrpSpPr>
          <p:cNvPr id="7" name="Group 7"/>
          <p:cNvGrpSpPr/>
          <p:nvPr/>
        </p:nvGrpSpPr>
        <p:grpSpPr>
          <a:xfrm rot="0">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600972"/>
            <a:ext cx="13924205" cy="2133180"/>
          </a:xfrm>
          <a:prstGeom prst="rect">
            <a:avLst/>
          </a:prstGeom>
        </p:spPr>
        <p:txBody>
          <a:bodyPr lIns="0" tIns="0" rIns="0" bIns="0" rtlCol="0" anchor="t">
            <a:spAutoFit/>
          </a:bodyPr>
          <a:lstStyle/>
          <a:p>
            <a:pPr algn="l">
              <a:lnSpc>
                <a:spcPts val="7560"/>
              </a:lnSpc>
            </a:pPr>
            <a:r>
              <a:rPr lang="en-US" sz="6300">
                <a:solidFill>
                  <a:srgbClr val="EBEBEB"/>
                </a:solidFill>
                <a:latin typeface="Times New Roman" panose="02020603050405020304"/>
                <a:ea typeface="Times New Roman" panose="02020603050405020304"/>
                <a:cs typeface="Times New Roman" panose="02020603050405020304"/>
                <a:sym typeface="Times New Roman" panose="02020603050405020304"/>
              </a:rPr>
              <a:t>For Example:</a:t>
            </a:r>
            <a:endParaRPr lang="en-US" sz="6300">
              <a:solidFill>
                <a:srgbClr val="EBEBEB"/>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TextBox 10"/>
          <p:cNvSpPr txBox="1"/>
          <p:nvPr/>
        </p:nvSpPr>
        <p:spPr>
          <a:xfrm>
            <a:off x="1746408" y="3039372"/>
            <a:ext cx="13236932" cy="6287507"/>
          </a:xfrm>
          <a:prstGeom prst="rect">
            <a:avLst/>
          </a:prstGeom>
        </p:spPr>
        <p:txBody>
          <a:bodyPr lIns="0" tIns="0" rIns="0" bIns="0" rtlCol="0" anchor="t">
            <a:spAutoFit/>
          </a:bodyPr>
          <a:lstStyle/>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one blank, sentence based, and phrase based question,</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two blank, passage based, phrase and word question</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These are just two examples of the multiple possible combinations of questions. There are several types of sentence completions:</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just">
              <a:lnSpc>
                <a:spcPts val="4660"/>
              </a:lnSpc>
            </a:pPr>
          </a:p>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restatement</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Comparison</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Contrast</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just">
              <a:lnSpc>
                <a:spcPts val="4660"/>
              </a:lnSpc>
              <a:buFont typeface="Arial" panose="020B0604020202020204"/>
              <a:buChar char="•"/>
            </a:pPr>
            <a:r>
              <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rPr>
              <a:t>cause and effect</a:t>
            </a:r>
            <a:endParaRPr lang="en-US" sz="3885">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702945" lvl="1" indent="-351790" algn="l">
              <a:lnSpc>
                <a:spcPts val="46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10764</Words>
  <Application>WPS Presentation</Application>
  <PresentationFormat>On-screen Show (4:3)</PresentationFormat>
  <Paragraphs>318</Paragraphs>
  <Slides>35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35</vt:i4>
      </vt:variant>
    </vt:vector>
  </HeadingPairs>
  <TitlesOfParts>
    <vt:vector size="55" baseType="lpstr">
      <vt:lpstr>Arial</vt:lpstr>
      <vt:lpstr>SimSun</vt:lpstr>
      <vt:lpstr>Wingdings</vt:lpstr>
      <vt:lpstr>DM Sans Bold</vt:lpstr>
      <vt:lpstr>Times New Roman Bold</vt:lpstr>
      <vt:lpstr>Arial</vt:lpstr>
      <vt:lpstr>Times New Roman</vt:lpstr>
      <vt:lpstr>DM Sans</vt:lpstr>
      <vt:lpstr>Arimo Bold</vt:lpstr>
      <vt:lpstr>Arimo</vt:lpstr>
      <vt:lpstr>Microsoft YaHei</vt:lpstr>
      <vt:lpstr>Arial Unicode MS</vt:lpstr>
      <vt:lpstr>Calibri</vt:lpstr>
      <vt:lpstr>TT Rounds Condensed Bold</vt:lpstr>
      <vt:lpstr>TT Rounds Condensed</vt:lpstr>
      <vt:lpstr>Evolventa</vt:lpstr>
      <vt:lpstr>Times New Roman Italics</vt:lpstr>
      <vt:lpstr>TT Rounds Condensed Italics</vt:lpstr>
      <vt:lpstr>Arial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Completion PPT Rayees (final edit).pptx</dc:title>
  <dc:creator/>
  <cp:lastModifiedBy>Rajni Arora</cp:lastModifiedBy>
  <cp:revision>2</cp:revision>
  <dcterms:created xsi:type="dcterms:W3CDTF">2006-08-16T00:00:00Z</dcterms:created>
  <dcterms:modified xsi:type="dcterms:W3CDTF">2024-07-30T17:59:57Z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1081A7B7FFD3441DBF2131E277014A24_13</vt:lpwstr>
  </property>
  <property fmtid="{D5CDD505-2E9C-101B-9397-08002B2CF9AE}" pid="3" name="KSOProductBuildVer">
    <vt:lpwstr>1033-12.2.0.17153</vt:lpwstr>
  </property>
</Properties>
</file>