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300" r:id="rId5"/>
    <p:sldId id="267" r:id="rId6"/>
    <p:sldId id="260" r:id="rId7"/>
    <p:sldId id="262" r:id="rId8"/>
    <p:sldId id="287" r:id="rId9"/>
    <p:sldId id="286" r:id="rId10"/>
    <p:sldId id="283" r:id="rId11"/>
    <p:sldId id="288" r:id="rId12"/>
    <p:sldId id="289" r:id="rId13"/>
    <p:sldId id="290" r:id="rId14"/>
    <p:sldId id="291" r:id="rId15"/>
    <p:sldId id="292" r:id="rId16"/>
    <p:sldId id="294" r:id="rId17"/>
    <p:sldId id="284" r:id="rId18"/>
    <p:sldId id="296" r:id="rId19"/>
    <p:sldId id="297" r:id="rId20"/>
    <p:sldId id="258" r:id="rId21"/>
    <p:sldId id="271" r:id="rId22"/>
    <p:sldId id="305" r:id="rId23"/>
    <p:sldId id="299" r:id="rId24"/>
    <p:sldId id="272" r:id="rId25"/>
    <p:sldId id="301" r:id="rId26"/>
    <p:sldId id="302" r:id="rId27"/>
    <p:sldId id="274" r:id="rId28"/>
    <p:sldId id="276" r:id="rId29"/>
    <p:sldId id="303" r:id="rId30"/>
    <p:sldId id="304" r:id="rId31"/>
    <p:sldId id="280" r:id="rId32"/>
  </p:sldIdLst>
  <p:sldSz cx="9144000" cy="6858000" type="screen4x3"/>
  <p:notesSz cx="6858000" cy="9144000"/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6"/>
    <p:restoredTop sz="90929"/>
  </p:normalViewPr>
  <p:slideViewPr>
    <p:cSldViewPr showGuides="1">
      <p:cViewPr varScale="1">
        <p:scale>
          <a:sx n="92" d="100"/>
          <a:sy n="92" d="100"/>
        </p:scale>
        <p:origin x="-2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2056" name="Group 3"/>
            <p:cNvGrpSpPr/>
            <p:nvPr/>
          </p:nvGrpSpPr>
          <p:grpSpPr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4" name="Freeform 4"/>
              <p:cNvSpPr/>
              <p:nvPr/>
            </p:nvSpPr>
            <p:spPr bwMode="ltGray">
              <a:xfrm rot="-5400000">
                <a:off x="2559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5" name="Freeform 5"/>
              <p:cNvSpPr/>
              <p:nvPr/>
            </p:nvSpPr>
            <p:spPr bwMode="ltGray">
              <a:xfrm rot="-5400000">
                <a:off x="1323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6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7" name="Freeform 7"/>
              <p:cNvSpPr/>
              <p:nvPr/>
            </p:nvSpPr>
            <p:spPr bwMode="ltGray">
              <a:xfrm rot="-5400000">
                <a:off x="-57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8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9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0" name="Freeform 10"/>
              <p:cNvSpPr/>
              <p:nvPr/>
            </p:nvSpPr>
            <p:spPr bwMode="ltGray">
              <a:xfrm rot="-5400000">
                <a:off x="156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1" name="Freeform 11"/>
              <p:cNvSpPr/>
              <p:nvPr/>
            </p:nvSpPr>
            <p:spPr bwMode="ltGray">
              <a:xfrm rot="-5400000">
                <a:off x="3211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2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3" name="Freeform 13"/>
              <p:cNvSpPr/>
              <p:nvPr/>
            </p:nvSpPr>
            <p:spPr bwMode="ltGray">
              <a:xfrm rot="-5400000">
                <a:off x="1830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4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5" name="Freeform 15"/>
              <p:cNvSpPr/>
              <p:nvPr/>
            </p:nvSpPr>
            <p:spPr bwMode="ltGray">
              <a:xfrm rot="-5400000">
                <a:off x="2330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6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7" name="Freeform 17"/>
              <p:cNvSpPr/>
              <p:nvPr/>
            </p:nvSpPr>
            <p:spPr bwMode="ltGray">
              <a:xfrm rot="-5400000">
                <a:off x="4077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8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9" name="Freeform 19"/>
              <p:cNvSpPr/>
              <p:nvPr/>
            </p:nvSpPr>
            <p:spPr bwMode="ltGray">
              <a:xfrm rot="-5400000">
                <a:off x="4584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50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51" name="Freeform 21"/>
              <p:cNvSpPr/>
              <p:nvPr/>
            </p:nvSpPr>
            <p:spPr bwMode="ltGray">
              <a:xfrm rot="-5400000">
                <a:off x="5084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52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</p:grpSp>
        <p:sp>
          <p:nvSpPr>
            <p:cNvPr id="32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  <p:sp>
          <p:nvSpPr>
            <p:cNvPr id="33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3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4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x-non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2056" name="Group 3"/>
            <p:cNvGrpSpPr/>
            <p:nvPr/>
          </p:nvGrpSpPr>
          <p:grpSpPr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4" name="Freeform 4"/>
              <p:cNvSpPr/>
              <p:nvPr/>
            </p:nvSpPr>
            <p:spPr bwMode="ltGray">
              <a:xfrm rot="-5400000">
                <a:off x="2559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5" name="Freeform 5"/>
              <p:cNvSpPr/>
              <p:nvPr/>
            </p:nvSpPr>
            <p:spPr bwMode="ltGray">
              <a:xfrm rot="-5400000">
                <a:off x="1323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6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7" name="Freeform 7"/>
              <p:cNvSpPr/>
              <p:nvPr/>
            </p:nvSpPr>
            <p:spPr bwMode="ltGray">
              <a:xfrm rot="-5400000">
                <a:off x="-57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8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9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0" name="Freeform 10"/>
              <p:cNvSpPr/>
              <p:nvPr/>
            </p:nvSpPr>
            <p:spPr bwMode="ltGray">
              <a:xfrm rot="-5400000">
                <a:off x="156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1" name="Freeform 11"/>
              <p:cNvSpPr/>
              <p:nvPr/>
            </p:nvSpPr>
            <p:spPr bwMode="ltGray">
              <a:xfrm rot="-5400000">
                <a:off x="3211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2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3" name="Freeform 13"/>
              <p:cNvSpPr/>
              <p:nvPr/>
            </p:nvSpPr>
            <p:spPr bwMode="ltGray">
              <a:xfrm rot="-5400000">
                <a:off x="1830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4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5" name="Freeform 15"/>
              <p:cNvSpPr/>
              <p:nvPr/>
            </p:nvSpPr>
            <p:spPr bwMode="ltGray">
              <a:xfrm rot="-5400000">
                <a:off x="2330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6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7" name="Freeform 17"/>
              <p:cNvSpPr/>
              <p:nvPr/>
            </p:nvSpPr>
            <p:spPr bwMode="ltGray">
              <a:xfrm rot="-5400000">
                <a:off x="4077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8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49" name="Freeform 19"/>
              <p:cNvSpPr/>
              <p:nvPr/>
            </p:nvSpPr>
            <p:spPr bwMode="ltGray">
              <a:xfrm rot="-5400000">
                <a:off x="4584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50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51" name="Freeform 21"/>
              <p:cNvSpPr/>
              <p:nvPr/>
            </p:nvSpPr>
            <p:spPr bwMode="ltGray">
              <a:xfrm rot="-5400000">
                <a:off x="5084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52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</p:grpSp>
        <p:sp>
          <p:nvSpPr>
            <p:cNvPr id="32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  <p:sp>
          <p:nvSpPr>
            <p:cNvPr id="33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3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4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x-none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GB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GB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tx2">
            <a:lumMod val="20000"/>
            <a:lumOff val="80000"/>
          </a:schemeClr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-4762"/>
            <a:ext cx="1063625" cy="6858000"/>
            <a:chOff x="0" y="-3"/>
            <a:chExt cx="670" cy="4320"/>
          </a:xfrm>
        </p:grpSpPr>
        <p:grpSp>
          <p:nvGrpSpPr>
            <p:cNvPr id="1032" name="Group 3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/>
              <p:nvPr/>
            </p:nvSpPr>
            <p:spPr bwMode="ltGray">
              <a:xfrm rot="-5400000">
                <a:off x="2559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77" name="Freeform 5"/>
              <p:cNvSpPr/>
              <p:nvPr/>
            </p:nvSpPr>
            <p:spPr bwMode="ltGray">
              <a:xfrm rot="-5400000">
                <a:off x="1323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78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79" name="Freeform 7"/>
              <p:cNvSpPr/>
              <p:nvPr/>
            </p:nvSpPr>
            <p:spPr bwMode="ltGray">
              <a:xfrm rot="-5400000">
                <a:off x="-57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0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1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2" name="Freeform 10"/>
              <p:cNvSpPr/>
              <p:nvPr/>
            </p:nvSpPr>
            <p:spPr bwMode="ltGray">
              <a:xfrm rot="-5400000">
                <a:off x="156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3" name="Freeform 11"/>
              <p:cNvSpPr/>
              <p:nvPr/>
            </p:nvSpPr>
            <p:spPr bwMode="ltGray">
              <a:xfrm rot="-5400000">
                <a:off x="3211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4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5" name="Freeform 13"/>
              <p:cNvSpPr/>
              <p:nvPr/>
            </p:nvSpPr>
            <p:spPr bwMode="ltGray">
              <a:xfrm rot="-5400000">
                <a:off x="1830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6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7" name="Freeform 15"/>
              <p:cNvSpPr/>
              <p:nvPr/>
            </p:nvSpPr>
            <p:spPr bwMode="ltGray">
              <a:xfrm rot="-5400000">
                <a:off x="2330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8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9" name="Freeform 17"/>
              <p:cNvSpPr/>
              <p:nvPr/>
            </p:nvSpPr>
            <p:spPr bwMode="ltGray">
              <a:xfrm rot="-5400000">
                <a:off x="4077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0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1" name="Freeform 19"/>
              <p:cNvSpPr/>
              <p:nvPr/>
            </p:nvSpPr>
            <p:spPr bwMode="ltGray">
              <a:xfrm rot="-5400000">
                <a:off x="4584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2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3" name="Freeform 21"/>
              <p:cNvSpPr/>
              <p:nvPr/>
            </p:nvSpPr>
            <p:spPr bwMode="ltGray">
              <a:xfrm rot="-5400000">
                <a:off x="5084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4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</p:grpSp>
        <p:sp>
          <p:nvSpPr>
            <p:cNvPr id="3095" name="Freeform 23"/>
            <p:cNvSpPr/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  <p:sp>
          <p:nvSpPr>
            <p:cNvPr id="3096" name="Freeform 24"/>
            <p:cNvSpPr/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</p:grpSp>
      <p:sp>
        <p:nvSpPr>
          <p:cNvPr id="1027" name="Rectangle 25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x-none" dirty="0"/>
              <a:t>Click to edit Master title style</a:t>
            </a:r>
            <a:endParaRPr lang="en-US" altLang="x-none" dirty="0"/>
          </a:p>
        </p:txBody>
      </p:sp>
      <p:sp>
        <p:nvSpPr>
          <p:cNvPr id="1028" name="Rectangle 26"/>
          <p:cNvSpPr>
            <a:spLocks noGrp="1"/>
          </p:cNvSpPr>
          <p:nvPr>
            <p:ph type="body" idx="1"/>
          </p:nvPr>
        </p:nvSpPr>
        <p:spPr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tx2">
            <a:lumMod val="20000"/>
            <a:lumOff val="80000"/>
          </a:schemeClr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-4762"/>
            <a:ext cx="1063625" cy="6858000"/>
            <a:chOff x="0" y="-3"/>
            <a:chExt cx="670" cy="4320"/>
          </a:xfrm>
        </p:grpSpPr>
        <p:grpSp>
          <p:nvGrpSpPr>
            <p:cNvPr id="1032" name="Group 3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/>
              <p:nvPr/>
            </p:nvSpPr>
            <p:spPr bwMode="ltGray">
              <a:xfrm rot="-5400000">
                <a:off x="2559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77" name="Freeform 5"/>
              <p:cNvSpPr/>
              <p:nvPr/>
            </p:nvSpPr>
            <p:spPr bwMode="ltGray">
              <a:xfrm rot="-5400000">
                <a:off x="1323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78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79" name="Freeform 7"/>
              <p:cNvSpPr/>
              <p:nvPr/>
            </p:nvSpPr>
            <p:spPr bwMode="ltGray">
              <a:xfrm rot="-5400000">
                <a:off x="-57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0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1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2" name="Freeform 10"/>
              <p:cNvSpPr/>
              <p:nvPr/>
            </p:nvSpPr>
            <p:spPr bwMode="ltGray">
              <a:xfrm rot="-5400000">
                <a:off x="156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3" name="Freeform 11"/>
              <p:cNvSpPr/>
              <p:nvPr/>
            </p:nvSpPr>
            <p:spPr bwMode="ltGray">
              <a:xfrm rot="-5400000">
                <a:off x="3211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4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5" name="Freeform 13"/>
              <p:cNvSpPr/>
              <p:nvPr/>
            </p:nvSpPr>
            <p:spPr bwMode="ltGray">
              <a:xfrm rot="-5400000">
                <a:off x="1830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6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7" name="Freeform 15"/>
              <p:cNvSpPr/>
              <p:nvPr/>
            </p:nvSpPr>
            <p:spPr bwMode="ltGray">
              <a:xfrm rot="-5400000">
                <a:off x="2330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8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89" name="Freeform 17"/>
              <p:cNvSpPr/>
              <p:nvPr/>
            </p:nvSpPr>
            <p:spPr bwMode="ltGray">
              <a:xfrm rot="-5400000">
                <a:off x="4077" y="1670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0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1" name="Freeform 19"/>
              <p:cNvSpPr/>
              <p:nvPr/>
            </p:nvSpPr>
            <p:spPr bwMode="ltGray">
              <a:xfrm rot="-5400000">
                <a:off x="4584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2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3" name="Freeform 21"/>
              <p:cNvSpPr/>
              <p:nvPr/>
            </p:nvSpPr>
            <p:spPr bwMode="ltGray">
              <a:xfrm rot="-5400000">
                <a:off x="5084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3094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</p:grpSp>
        <p:sp>
          <p:nvSpPr>
            <p:cNvPr id="3095" name="Freeform 23"/>
            <p:cNvSpPr/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  <p:sp>
          <p:nvSpPr>
            <p:cNvPr id="3096" name="Freeform 24"/>
            <p:cNvSpPr/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</p:grpSp>
      <p:sp>
        <p:nvSpPr>
          <p:cNvPr id="1027" name="Rectangle 25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x-none" dirty="0"/>
              <a:t>Click to edit Master title style</a:t>
            </a:r>
            <a:endParaRPr lang="en-US" altLang="x-none" dirty="0"/>
          </a:p>
        </p:txBody>
      </p:sp>
      <p:sp>
        <p:nvSpPr>
          <p:cNvPr id="1028" name="Rectangle 26"/>
          <p:cNvSpPr>
            <a:spLocks noGrp="1"/>
          </p:cNvSpPr>
          <p:nvPr>
            <p:ph type="body" idx="1"/>
          </p:nvPr>
        </p:nvSpPr>
        <p:spPr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x-none" dirty="0"/>
            </a:fld>
            <a:endParaRPr lang="en-US" altLang="x-none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cs typeface="Times New Roman" panose="0202060305040502030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b="9165"/>
          <a:stretch>
            <a:fillRect/>
          </a:stretch>
        </p:blipFill>
        <p:spPr>
          <a:xfrm>
            <a:off x="1893570" y="1628775"/>
            <a:ext cx="6497320" cy="3744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Tips for using synonyms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Context 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31595" y="1484630"/>
            <a:ext cx="2303780" cy="1656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Context 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matters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>
            <p:custDataLst>
              <p:tags r:id="rId1"/>
            </p:custDataLst>
          </p:nvPr>
        </p:nvSpPr>
        <p:spPr>
          <a:xfrm>
            <a:off x="3780155" y="3140710"/>
            <a:ext cx="2303780" cy="1656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Practice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val 5"/>
          <p:cNvSpPr/>
          <p:nvPr>
            <p:custDataLst>
              <p:tags r:id="rId2"/>
            </p:custDataLst>
          </p:nvPr>
        </p:nvSpPr>
        <p:spPr>
          <a:xfrm>
            <a:off x="1173480" y="4940935"/>
            <a:ext cx="2303780" cy="1656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Thesaurus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val 6"/>
          <p:cNvSpPr/>
          <p:nvPr>
            <p:custDataLst>
              <p:tags r:id="rId3"/>
            </p:custDataLst>
          </p:nvPr>
        </p:nvSpPr>
        <p:spPr>
          <a:xfrm>
            <a:off x="6372225" y="4796790"/>
            <a:ext cx="2303780" cy="1656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Reading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val 7"/>
          <p:cNvSpPr/>
          <p:nvPr>
            <p:custDataLst>
              <p:tags r:id="rId4"/>
            </p:custDataLst>
          </p:nvPr>
        </p:nvSpPr>
        <p:spPr>
          <a:xfrm>
            <a:off x="6228715" y="1484630"/>
            <a:ext cx="2303780" cy="1656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Nuance and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Connotation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Examples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609090"/>
            <a:ext cx="7772400" cy="448691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800"/>
              <a:t>1.Abate (to reduce in amount) - Diminish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2.Acerbic (sharp or biting) - Caustic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3.Benevolent (kind and generous) - Altruistic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4.Cacophony (harsh discordance of sound) - Dissonance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5.Debilitate (to weaken) - Enfeeble</a:t>
            </a:r>
            <a:endParaRPr lang="en-US" sz="2800"/>
          </a:p>
          <a:p>
            <a:endParaRPr lang="en-US" sz="2800"/>
          </a:p>
        </p:txBody>
      </p:sp>
      <p:sp>
        <p:nvSpPr>
          <p:cNvPr id="4" name="Wave 3"/>
          <p:cNvSpPr/>
          <p:nvPr>
            <p:custDataLst>
              <p:tags r:id="rId1"/>
            </p:custDataLst>
          </p:nvPr>
        </p:nvSpPr>
        <p:spPr>
          <a:xfrm>
            <a:off x="1049020" y="5994400"/>
            <a:ext cx="8148320" cy="962660"/>
          </a:xfrm>
          <a:prstGeom prst="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379730"/>
            <a:ext cx="7772400" cy="571627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6.Ebullient (cheerful and full of energy) - Exuberant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7.Fastidious (very attentive to detail) - Meticulous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8.Garrulous (excessively talkative) - Loquacious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9.Hapless (unlucky) - Unfortunate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10.Impetuous (acting without thought) - Rash</a:t>
            </a:r>
            <a:endParaRPr lang="en-US" sz="2800">
              <a:sym typeface="+mn-ea"/>
            </a:endParaRPr>
          </a:p>
        </p:txBody>
      </p:sp>
      <p:sp>
        <p:nvSpPr>
          <p:cNvPr id="4" name="Wave 3"/>
          <p:cNvSpPr/>
          <p:nvPr>
            <p:custDataLst>
              <p:tags r:id="rId1"/>
            </p:custDataLst>
          </p:nvPr>
        </p:nvSpPr>
        <p:spPr>
          <a:xfrm>
            <a:off x="1049020" y="5994400"/>
            <a:ext cx="8148320" cy="962660"/>
          </a:xfrm>
          <a:prstGeom prst="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285115"/>
            <a:ext cx="7772400" cy="581088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800"/>
              <a:t>11.Juxtapose (to place side by side for contrast) - Compare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12.Lugubrious (mournful or gloomy) - Somber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13.Mellifluous (sweetly or smoothly flowing) - Harmonious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14.Nefarious (wicked or criminal) - Villainous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15.Obfuscate (to confuse or bewilder) - Confound</a:t>
            </a:r>
            <a:endParaRPr lang="en-US" sz="2800"/>
          </a:p>
        </p:txBody>
      </p:sp>
      <p:sp>
        <p:nvSpPr>
          <p:cNvPr id="4" name="Wave 3"/>
          <p:cNvSpPr/>
          <p:nvPr/>
        </p:nvSpPr>
        <p:spPr>
          <a:xfrm>
            <a:off x="1049020" y="5994400"/>
            <a:ext cx="8148320" cy="962660"/>
          </a:xfrm>
          <a:prstGeom prst="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815975"/>
            <a:ext cx="7772400" cy="528002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800"/>
              <a:t>16.Perfunctory (carried out with minimal effort) - Cursory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17.Quixotic (idealistic but impractical) - Visionary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18.Recalcitrant (stubbornly resistant) - Defiant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19.Sanguine (optimistic) - Hopeful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20.Tenacious (persistent) - Determined</a:t>
            </a:r>
            <a:endParaRPr lang="en-US" sz="2800"/>
          </a:p>
        </p:txBody>
      </p:sp>
      <p:sp>
        <p:nvSpPr>
          <p:cNvPr id="4" name="Wave 3"/>
          <p:cNvSpPr/>
          <p:nvPr>
            <p:custDataLst>
              <p:tags r:id="rId1"/>
            </p:custDataLst>
          </p:nvPr>
        </p:nvSpPr>
        <p:spPr>
          <a:xfrm>
            <a:off x="1049020" y="5994400"/>
            <a:ext cx="8148320" cy="962660"/>
          </a:xfrm>
          <a:prstGeom prst="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solidFill>
            <a:schemeClr val="tx2">
              <a:alpha val="100000"/>
            </a:scheme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</a:rPr>
              <a:t>Can you match the word with its synonym?</a:t>
            </a:r>
            <a:endParaRPr lang="en-GB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5"/>
          <p:cNvSpPr txBox="1"/>
          <p:nvPr/>
        </p:nvSpPr>
        <p:spPr>
          <a:xfrm>
            <a:off x="1475740" y="2016125"/>
            <a:ext cx="2740660" cy="521970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</a:rPr>
              <a:t>Cacophony</a:t>
            </a:r>
            <a:endParaRPr sz="28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Text Box 7"/>
          <p:cNvSpPr txBox="1"/>
          <p:nvPr/>
        </p:nvSpPr>
        <p:spPr>
          <a:xfrm>
            <a:off x="6444615" y="2016125"/>
            <a:ext cx="2096135" cy="521970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</a:rPr>
              <a:t>Somber</a:t>
            </a:r>
            <a:endParaRPr sz="28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125" name="Text Box 8"/>
          <p:cNvSpPr txBox="1"/>
          <p:nvPr/>
        </p:nvSpPr>
        <p:spPr>
          <a:xfrm>
            <a:off x="1475740" y="3082925"/>
            <a:ext cx="2740025" cy="521970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</a:rPr>
              <a:t>Hapless</a:t>
            </a:r>
            <a:endParaRPr sz="28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126" name="Text Box 9"/>
          <p:cNvSpPr txBox="1"/>
          <p:nvPr/>
        </p:nvSpPr>
        <p:spPr>
          <a:xfrm>
            <a:off x="6386195" y="3140710"/>
            <a:ext cx="2196465" cy="521970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</a:rPr>
              <a:t>Sanguine</a:t>
            </a:r>
            <a:endParaRPr sz="28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127" name="Text Box 10"/>
          <p:cNvSpPr txBox="1"/>
          <p:nvPr/>
        </p:nvSpPr>
        <p:spPr>
          <a:xfrm>
            <a:off x="1475740" y="4208145"/>
            <a:ext cx="2795270" cy="521970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</a:rPr>
              <a:t>Lugubrious</a:t>
            </a:r>
            <a:endParaRPr sz="28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128" name="Text Box 11"/>
          <p:cNvSpPr txBox="1"/>
          <p:nvPr/>
        </p:nvSpPr>
        <p:spPr>
          <a:xfrm>
            <a:off x="6444615" y="4379595"/>
            <a:ext cx="2096135" cy="521970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</a:rPr>
              <a:t>Dissonance</a:t>
            </a:r>
            <a:endParaRPr sz="28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129" name="Text Box 12"/>
          <p:cNvSpPr txBox="1"/>
          <p:nvPr/>
        </p:nvSpPr>
        <p:spPr>
          <a:xfrm>
            <a:off x="1548130" y="5516880"/>
            <a:ext cx="2717165" cy="521970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</a:rPr>
              <a:t>Hopeful</a:t>
            </a:r>
            <a:endParaRPr sz="28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130" name="Text Box 13"/>
          <p:cNvSpPr txBox="1"/>
          <p:nvPr/>
        </p:nvSpPr>
        <p:spPr>
          <a:xfrm>
            <a:off x="6444615" y="5516880"/>
            <a:ext cx="2267585" cy="521970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sz="2800" dirty="0">
                <a:solidFill>
                  <a:schemeClr val="bg1"/>
                </a:solidFill>
                <a:latin typeface="Tahoma" panose="020B0604030504040204" pitchFamily="34" charset="0"/>
              </a:rPr>
              <a:t>Unfortunate</a:t>
            </a:r>
            <a:endParaRPr sz="28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46050"/>
            <a:ext cx="7772400" cy="594995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800"/>
              <a:t>21.Ubiquitous (present everywhere) - Omnipresent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22.Vapid (offering nothing stimulating) - Insipid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23.Wily (crafty or cunning) - Sly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24.Xenophobic (fearful of foreigners) - Bigoted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25.Yielding (giving way under pressure) - Pliant</a:t>
            </a:r>
            <a:endParaRPr lang="en-US" sz="2800"/>
          </a:p>
          <a:p>
            <a:pPr>
              <a:lnSpc>
                <a:spcPct val="150000"/>
              </a:lnSpc>
            </a:pPr>
            <a:endParaRPr lang="en-US" sz="2800"/>
          </a:p>
        </p:txBody>
      </p:sp>
      <p:sp>
        <p:nvSpPr>
          <p:cNvPr id="4" name="Wave 3"/>
          <p:cNvSpPr/>
          <p:nvPr>
            <p:custDataLst>
              <p:tags r:id="rId1"/>
            </p:custDataLst>
          </p:nvPr>
        </p:nvSpPr>
        <p:spPr>
          <a:xfrm>
            <a:off x="1049020" y="6358255"/>
            <a:ext cx="8148320" cy="598805"/>
          </a:xfrm>
          <a:prstGeom prst="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504190"/>
            <a:ext cx="7772400" cy="559181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26.Zealous (fervent and passionate) - Ardent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27.Adroit (skillful) - Dexterous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28.Bombastic (high-sounding but with little meaning) - Pompous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29.Convivial (friendly, lively) - Sociable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>
                <a:sym typeface="+mn-ea"/>
              </a:rPr>
              <a:t>30.Derisive (expressing contempt) - Mocking</a:t>
            </a:r>
            <a:endParaRPr lang="en-US" sz="2800"/>
          </a:p>
          <a:p>
            <a:endParaRPr lang="en-US" sz="2800"/>
          </a:p>
        </p:txBody>
      </p:sp>
      <p:sp>
        <p:nvSpPr>
          <p:cNvPr id="4" name="Wave 3"/>
          <p:cNvSpPr/>
          <p:nvPr>
            <p:custDataLst>
              <p:tags r:id="rId1"/>
            </p:custDataLst>
          </p:nvPr>
        </p:nvSpPr>
        <p:spPr>
          <a:xfrm>
            <a:off x="1049020" y="5994400"/>
            <a:ext cx="8148320" cy="962660"/>
          </a:xfrm>
          <a:prstGeom prst="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1026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sz="2400" dirty="0">
                <a:latin typeface="Arial" panose="020B0604020202020204" pitchFamily="34" charset="0"/>
              </a:rPr>
              <a:t>Plenary. Use the synonyms for bad to complete this passage</a:t>
            </a:r>
            <a:r>
              <a:rPr sz="3200" dirty="0"/>
              <a:t>.</a:t>
            </a:r>
            <a:endParaRPr sz="3200" dirty="0"/>
          </a:p>
        </p:txBody>
      </p:sp>
      <p:sp>
        <p:nvSpPr>
          <p:cNvPr id="26627" name="Rectangle 1027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464820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140000"/>
              </a:lnSpc>
              <a:buNone/>
            </a:pPr>
            <a:r>
              <a:rPr sz="2400" dirty="0"/>
              <a:t>Late one night I heard a </a:t>
            </a:r>
            <a:r>
              <a:rPr sz="2400" b="1" dirty="0"/>
              <a:t>bad</a:t>
            </a:r>
            <a:r>
              <a:rPr sz="2400" dirty="0"/>
              <a:t> noise -  what could it be?  Was is some </a:t>
            </a:r>
            <a:r>
              <a:rPr sz="2400" b="1" dirty="0"/>
              <a:t>bad </a:t>
            </a:r>
            <a:r>
              <a:rPr sz="2400" dirty="0"/>
              <a:t>creature doing a </a:t>
            </a:r>
            <a:r>
              <a:rPr sz="2400" b="1" dirty="0"/>
              <a:t>bad </a:t>
            </a:r>
            <a:r>
              <a:rPr sz="2400" dirty="0"/>
              <a:t>deed? As I went to investigate I could smell something </a:t>
            </a:r>
            <a:r>
              <a:rPr sz="2400" b="1" dirty="0"/>
              <a:t>bad</a:t>
            </a:r>
            <a:r>
              <a:rPr sz="2400" dirty="0"/>
              <a:t>, and I wondered what </a:t>
            </a:r>
            <a:r>
              <a:rPr sz="2400" b="1" dirty="0"/>
              <a:t>bad</a:t>
            </a:r>
            <a:r>
              <a:rPr sz="2400" dirty="0"/>
              <a:t> thing could have happened. 	All the </a:t>
            </a:r>
            <a:r>
              <a:rPr sz="2400" b="1" dirty="0"/>
              <a:t>bad</a:t>
            </a:r>
            <a:r>
              <a:rPr sz="2400" dirty="0"/>
              <a:t> things I could think of filled my mind, and as a I crept round the corner I saw a </a:t>
            </a:r>
            <a:r>
              <a:rPr sz="2400" b="1" dirty="0"/>
              <a:t>bad</a:t>
            </a:r>
            <a:r>
              <a:rPr sz="2400" dirty="0"/>
              <a:t> sight</a:t>
            </a:r>
            <a:r>
              <a:rPr sz="2400" dirty="0">
                <a:latin typeface="Times New Roman" panose="02020603050405020304" charset="0"/>
              </a:rPr>
              <a:t>…</a:t>
            </a:r>
            <a:endParaRPr sz="2400" dirty="0"/>
          </a:p>
          <a:p>
            <a:pPr algn="ctr" eaLnBrk="1" hangingPunct="1">
              <a:lnSpc>
                <a:spcPct val="140000"/>
              </a:lnSpc>
              <a:buNone/>
            </a:pPr>
            <a:r>
              <a:rPr sz="2400" dirty="0"/>
              <a:t>It was a ______________ !</a:t>
            </a:r>
            <a:endParaRPr sz="2400" dirty="0"/>
          </a:p>
        </p:txBody>
      </p:sp>
      <p:sp>
        <p:nvSpPr>
          <p:cNvPr id="12292" name="Text Box 1028"/>
          <p:cNvSpPr txBox="1"/>
          <p:nvPr/>
        </p:nvSpPr>
        <p:spPr>
          <a:xfrm>
            <a:off x="685800" y="5752465"/>
            <a:ext cx="8229600" cy="10223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noAutofit/>
          </a:bodyPr>
          <a:p>
            <a:pPr>
              <a:spcBef>
                <a:spcPct val="50000"/>
              </a:spcBef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</a:rPr>
              <a:t>dreadful 	horrible 	terrible  	awful 		evil  gruesome 		nasty 		vile	 	hideous</a:t>
            </a:r>
            <a:endParaRPr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charRg st="0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charRg st="0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314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charRg st="314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charRg st="314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7495" y="1556385"/>
            <a:ext cx="6565265" cy="3067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4175" y="1005840"/>
            <a:ext cx="692785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2385" y="640715"/>
            <a:ext cx="7536815" cy="54311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Activity : Identify the antonyms pairs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9635" y="1633855"/>
            <a:ext cx="823341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1173480" y="129540"/>
            <a:ext cx="7772400" cy="661543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400"/>
              <a:t>1.Abate (to reduce in amount) - Intensify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2.Acerbic (sharp or biting) - Bland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3.Benevolent (kind and generous) - Malevolent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4.Cacophony (harsh discordance of sound) - Harmony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5.Debilitate (to weaken) - Strengthen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6.Ebullient (cheerful and full of energy) - Depressed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7.Fastidious (very attentive to detail) - Careless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8.Garrulous (excessively talkative) - Taciturn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9.Hapless (unlucky) - Fortunate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/>
              <a:t>10.Impetuous (acting without thought) - Cautious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580" y="457200"/>
            <a:ext cx="7480300" cy="693420"/>
          </a:xfrm>
        </p:spPr>
        <p:txBody>
          <a:bodyPr/>
          <a:p>
            <a:r>
              <a:rPr lang="en-GB" altLang="en-US"/>
              <a:t>Fill in the gap using  previously learnt words: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356360"/>
            <a:ext cx="7772400" cy="4739640"/>
          </a:xfrm>
        </p:spPr>
        <p:txBody>
          <a:bodyPr/>
          <a:p>
            <a:endParaRPr lang="en-US" sz="2400"/>
          </a:p>
          <a:p>
            <a:r>
              <a:rPr lang="en-US" sz="2400"/>
              <a:t>As the construction workers started their machines, a </a:t>
            </a:r>
            <a:r>
              <a:rPr lang="en-GB" altLang="en-US" sz="2400"/>
              <a:t>___________</a:t>
            </a:r>
            <a:r>
              <a:rPr lang="en-US" sz="2400"/>
              <a:t> of noises filled the air, making it impossible to concentrate on anything else.</a:t>
            </a:r>
            <a:endParaRPr lang="en-US" sz="2400"/>
          </a:p>
          <a:p>
            <a:endParaRPr lang="en-US" sz="2400"/>
          </a:p>
          <a:p>
            <a:r>
              <a:rPr lang="en-US" sz="2400"/>
              <a:t>His  </a:t>
            </a:r>
            <a:r>
              <a:rPr lang="en-GB" altLang="en-US" sz="2400"/>
              <a:t>_______</a:t>
            </a:r>
            <a:r>
              <a:rPr lang="en-US" sz="2400"/>
              <a:t>wit often left his friends laughing, but sometimes his sharp comments could be hurtful.</a:t>
            </a:r>
            <a:endParaRPr lang="en-US" sz="2400"/>
          </a:p>
          <a:p>
            <a:endParaRPr lang="en-US" sz="2400"/>
          </a:p>
          <a:p>
            <a:r>
              <a:rPr lang="en-US" sz="2400"/>
              <a:t>During the long road trip, their </a:t>
            </a:r>
            <a:r>
              <a:rPr lang="en-GB" altLang="en-US" sz="2400"/>
              <a:t>_____</a:t>
            </a:r>
            <a:r>
              <a:rPr lang="en-US" sz="2400"/>
              <a:t>companion kept them entertained with endless stories and anecdotes, never allowing a moment of silence</a:t>
            </a:r>
            <a:endParaRPr lang="en-US" sz="2400"/>
          </a:p>
          <a:p>
            <a:endParaRPr lang="en-US" sz="2400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endParaRPr lang="en-GB" altLang="en-US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Answer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cacophony</a:t>
            </a:r>
            <a:r>
              <a:rPr lang="en-GB" altLang="en-US">
                <a:sym typeface="+mn-ea"/>
              </a:rPr>
              <a:t>    </a:t>
            </a:r>
            <a:endParaRPr lang="en-GB" altLang="en-US">
              <a:sym typeface="+mn-ea"/>
            </a:endParaRPr>
          </a:p>
          <a:p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 </a:t>
            </a:r>
            <a:r>
              <a:rPr lang="en-US">
                <a:sym typeface="+mn-ea"/>
              </a:rPr>
              <a:t>acerbic</a:t>
            </a:r>
            <a:r>
              <a:rPr lang="en-GB" altLang="en-US">
                <a:sym typeface="+mn-ea"/>
              </a:rPr>
              <a:t>   </a:t>
            </a:r>
            <a:endParaRPr lang="en-GB" altLang="en-US">
              <a:sym typeface="+mn-ea"/>
            </a:endParaRPr>
          </a:p>
          <a:p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 </a:t>
            </a:r>
            <a:r>
              <a:rPr lang="en-US">
                <a:sym typeface="+mn-ea"/>
              </a:rPr>
              <a:t>garrulous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1173480" y="154940"/>
            <a:ext cx="7894955" cy="6490970"/>
          </a:xfrm>
        </p:spPr>
        <p:txBody>
          <a:bodyPr/>
          <a:p>
            <a:endParaRPr lang="en-US" sz="2400"/>
          </a:p>
          <a:p>
            <a:endParaRPr lang="en-US" sz="2400"/>
          </a:p>
          <a:p>
            <a:r>
              <a:rPr lang="en-US" sz="2400"/>
              <a:t>11.Juxtapose (to place side by side for contrast) - Separate</a:t>
            </a:r>
            <a:endParaRPr lang="en-US" sz="2400"/>
          </a:p>
          <a:p>
            <a:r>
              <a:rPr lang="en-US" sz="2400"/>
              <a:t>12.Lugubrious (mournful or gloomy) - Cheerful</a:t>
            </a:r>
            <a:endParaRPr lang="en-US" sz="2400"/>
          </a:p>
          <a:p>
            <a:r>
              <a:rPr lang="en-US" sz="2400"/>
              <a:t>13.Mellifluous (sweetly or smoothly flowing) - Harsh</a:t>
            </a:r>
            <a:endParaRPr lang="en-US" sz="2400"/>
          </a:p>
          <a:p>
            <a:r>
              <a:rPr lang="en-US" sz="2400"/>
              <a:t>14.Nefarious (wicked or criminal) - Honorable</a:t>
            </a:r>
            <a:endParaRPr lang="en-US" sz="2400"/>
          </a:p>
          <a:p>
            <a:r>
              <a:rPr lang="en-US" sz="2400"/>
              <a:t>15.Obfuscate (to confuse or bewilder) - Clarify</a:t>
            </a:r>
            <a:endParaRPr lang="en-US" sz="2400"/>
          </a:p>
          <a:p>
            <a:r>
              <a:rPr lang="en-US" sz="2400"/>
              <a:t>16.Perfunctory (carried out with minimal effort) - Thorough</a:t>
            </a:r>
            <a:endParaRPr lang="en-US" sz="2400"/>
          </a:p>
          <a:p>
            <a:r>
              <a:rPr lang="en-US" sz="2400"/>
              <a:t>17.Quixotic (idealistic but impractical) - Realistic</a:t>
            </a:r>
            <a:endParaRPr lang="en-US" sz="2400"/>
          </a:p>
          <a:p>
            <a:r>
              <a:rPr lang="en-US" sz="2400"/>
              <a:t>18.Recalcitrant (stubbornly resistant) - Compliant</a:t>
            </a:r>
            <a:endParaRPr lang="en-US" sz="2400"/>
          </a:p>
          <a:p>
            <a:r>
              <a:rPr lang="en-US" sz="2400"/>
              <a:t>19.Sanguine (optimistic) - Pessimistic</a:t>
            </a:r>
            <a:endParaRPr lang="en-US" sz="2400"/>
          </a:p>
          <a:p>
            <a:r>
              <a:rPr lang="en-US" sz="2400"/>
              <a:t>20.Tenacious (persistent) - Yielding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1173480" y="711835"/>
            <a:ext cx="7772400" cy="5384165"/>
          </a:xfrm>
        </p:spPr>
        <p:txBody>
          <a:bodyPr/>
          <a:p>
            <a:r>
              <a:rPr lang="en-US" sz="2400"/>
              <a:t>21.Ubiquitous (present everywhere) - Rare</a:t>
            </a:r>
            <a:endParaRPr lang="en-US" sz="2400"/>
          </a:p>
          <a:p>
            <a:r>
              <a:rPr lang="en-US" sz="2400"/>
              <a:t>22.Vapid (offering nothing stimulating) - Lively</a:t>
            </a:r>
            <a:endParaRPr lang="en-US" sz="2400"/>
          </a:p>
          <a:p>
            <a:r>
              <a:rPr lang="en-US" sz="2400"/>
              <a:t>23.Wily (crafty or cunning) - Naive</a:t>
            </a:r>
            <a:endParaRPr lang="en-US" sz="2400"/>
          </a:p>
          <a:p>
            <a:r>
              <a:rPr lang="en-US" sz="2400"/>
              <a:t>24.Xenophobic (fearful of foreigners) - Tolerant</a:t>
            </a:r>
            <a:endParaRPr lang="en-US" sz="2400"/>
          </a:p>
          <a:p>
            <a:r>
              <a:rPr lang="en-US" sz="2400"/>
              <a:t>25.Yielding (giving way under pressure) - Resistant</a:t>
            </a:r>
            <a:endParaRPr lang="en-US" sz="2400"/>
          </a:p>
          <a:p>
            <a:r>
              <a:rPr lang="en-US" sz="2400"/>
              <a:t>26.Zealous (fervent and passionate) - Apathetic</a:t>
            </a:r>
            <a:endParaRPr lang="en-US" sz="2400"/>
          </a:p>
          <a:p>
            <a:r>
              <a:rPr lang="en-US" sz="2400"/>
              <a:t>27.Adroit (skillful) - Clumsy</a:t>
            </a:r>
            <a:endParaRPr lang="en-US" sz="2400"/>
          </a:p>
          <a:p>
            <a:r>
              <a:rPr lang="en-US" sz="2400"/>
              <a:t>28.Bombastic (high-sounding but with little meaning) - Reserved</a:t>
            </a:r>
            <a:endParaRPr lang="en-US" sz="2400"/>
          </a:p>
          <a:p>
            <a:r>
              <a:rPr lang="en-US" sz="2400"/>
              <a:t>29.Convivial (friendly, lively) - Unfriendly</a:t>
            </a:r>
            <a:endParaRPr lang="en-US" sz="2400"/>
          </a:p>
          <a:p>
            <a:r>
              <a:rPr lang="en-US" sz="2400"/>
              <a:t>30.Derisive (expressing contempt) - Respectful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1173480" y="50800"/>
          <a:ext cx="7772400" cy="671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85"/>
                <a:gridCol w="2727325"/>
                <a:gridCol w="37680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1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Ubiquitous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Naive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2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Vapid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Lively</a:t>
                      </a:r>
                      <a:endParaRPr lang="en-GB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3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Wily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Clumsy</a:t>
                      </a:r>
                      <a:endParaRPr lang="en-GB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4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Xenophobic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Rare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5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Yielding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Apathetic</a:t>
                      </a:r>
                      <a:endParaRPr lang="en-GB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6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Zealous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Tolerant</a:t>
                      </a:r>
                      <a:endParaRPr lang="en-GB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7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Adroit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Resistant</a:t>
                      </a:r>
                      <a:endParaRPr lang="en-GB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8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Bombastic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Reserved</a:t>
                      </a:r>
                      <a:endParaRPr lang="en-GB" altLang="en-US"/>
                    </a:p>
                  </a:txBody>
                  <a:tcPr/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9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Convivial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Unfriendly</a:t>
                      </a:r>
                      <a:endParaRPr lang="en-GB" altLang="en-US"/>
                    </a:p>
                  </a:txBody>
                  <a:tcPr/>
                </a:tc>
              </a:tr>
              <a:tr h="612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10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Derisive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Respectful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/>
              <a:t>Answer</a:t>
            </a:r>
            <a:endParaRPr lang="en-GB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367790"/>
            <a:ext cx="7772400" cy="4728210"/>
          </a:xfrm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en-US" sz="2800"/>
              <a:t>Ubiquitous - D. Rare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Vapid - B. Lively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Wily - A. Naive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Xenophobic - F. Tolerant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Yielding - G. Resistant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Zealous - E. Apathetic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Adroit - C. Clumsy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Bombastic - H. Reserved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Convivial - I. Unfriendly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Derisive - J. Respectful</a:t>
            </a:r>
            <a:endParaRPr 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9770" y="1753235"/>
            <a:ext cx="6304280" cy="3227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dirty="0"/>
              <a:t>What is a synonym?</a:t>
            </a:r>
            <a:endParaRPr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1066800" y="1447800"/>
            <a:ext cx="7772400" cy="1447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sz="2800" dirty="0"/>
              <a:t>A synonym is a word that has a </a:t>
            </a:r>
            <a:r>
              <a:rPr sz="2800" b="1" dirty="0"/>
              <a:t>similar</a:t>
            </a:r>
            <a:r>
              <a:rPr sz="2800" dirty="0"/>
              <a:t> meaning to another.</a:t>
            </a:r>
            <a:endParaRPr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sz="2800" u="sng" dirty="0"/>
              <a:t>Example</a:t>
            </a:r>
            <a:r>
              <a:rPr sz="2800" dirty="0"/>
              <a:t>.</a:t>
            </a:r>
            <a:endParaRPr sz="2800" dirty="0"/>
          </a:p>
        </p:txBody>
      </p:sp>
      <p:sp>
        <p:nvSpPr>
          <p:cNvPr id="25604" name="Text Box 4"/>
          <p:cNvSpPr txBox="1"/>
          <p:nvPr/>
        </p:nvSpPr>
        <p:spPr>
          <a:xfrm>
            <a:off x="1219200" y="30480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4400" dirty="0">
                <a:solidFill>
                  <a:schemeClr val="bg1"/>
                </a:solidFill>
                <a:latin typeface="Tahoma" panose="020B0604030504040204" pitchFamily="34" charset="0"/>
              </a:rPr>
              <a:t>good</a:t>
            </a:r>
            <a:endParaRPr sz="44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5605" name="Text Box 5"/>
          <p:cNvSpPr txBox="1"/>
          <p:nvPr/>
        </p:nvSpPr>
        <p:spPr>
          <a:xfrm>
            <a:off x="3505200" y="30480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4400" dirty="0">
                <a:solidFill>
                  <a:schemeClr val="bg1"/>
                </a:solidFill>
                <a:latin typeface="Tahoma" panose="020B0604030504040204" pitchFamily="34" charset="0"/>
              </a:rPr>
              <a:t>fine</a:t>
            </a:r>
            <a:endParaRPr sz="44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Text Box 6"/>
          <p:cNvSpPr txBox="1"/>
          <p:nvPr/>
        </p:nvSpPr>
        <p:spPr>
          <a:xfrm>
            <a:off x="5943600" y="30480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4400" dirty="0">
                <a:solidFill>
                  <a:schemeClr val="bg1"/>
                </a:solidFill>
                <a:latin typeface="Tahoma" panose="020B0604030504040204" pitchFamily="34" charset="0"/>
              </a:rPr>
              <a:t>okay</a:t>
            </a:r>
            <a:endParaRPr sz="44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5607" name="Text Box 7"/>
          <p:cNvSpPr txBox="1"/>
          <p:nvPr/>
        </p:nvSpPr>
        <p:spPr>
          <a:xfrm>
            <a:off x="1066800" y="4038600"/>
            <a:ext cx="7620000" cy="143192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4400" i="1" dirty="0">
                <a:solidFill>
                  <a:schemeClr val="tx2"/>
                </a:solidFill>
                <a:latin typeface="Times New Roman" panose="02020603050405020304" charset="0"/>
              </a:rPr>
              <a:t>Similar means almost the same but with a small difference.</a:t>
            </a:r>
            <a:endParaRPr sz="4400" i="1" dirty="0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1524000" y="5638800"/>
            <a:ext cx="701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dirty="0">
                <a:latin typeface="Times New Roman" panose="02020603050405020304" charset="0"/>
              </a:rPr>
              <a:t>Can you describe the difference between the words?</a:t>
            </a:r>
            <a:endParaRPr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5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59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4" grpId="0" bldLvl="0" animBg="1"/>
      <p:bldP spid="25605" grpId="0" bldLvl="0" animBg="1"/>
      <p:bldP spid="25606" grpId="0" bldLvl="0" animBg="1"/>
      <p:bldP spid="25607" grpId="0" bldLvl="0" animBg="1"/>
      <p:bldP spid="256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solidFill>
            <a:schemeClr val="accent2">
              <a:alpha val="100000"/>
            </a:scheme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dirty="0">
                <a:solidFill>
                  <a:schemeClr val="bg1"/>
                </a:solidFill>
              </a:rPr>
              <a:t>How can we use synonyms?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solidFill>
            <a:schemeClr val="hlink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dirty="0"/>
              <a:t>Synonyms can be used instead of </a:t>
            </a:r>
            <a:r>
              <a:rPr sz="3600" b="1" dirty="0"/>
              <a:t>common</a:t>
            </a:r>
            <a:r>
              <a:rPr dirty="0"/>
              <a:t> words (high frequency words.)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Common words lack power in our writing. They can make our writing </a:t>
            </a:r>
            <a:r>
              <a:rPr sz="3600" b="1" dirty="0"/>
              <a:t>boring</a:t>
            </a:r>
            <a:r>
              <a:rPr dirty="0"/>
              <a:t>.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By choosing more </a:t>
            </a:r>
            <a:r>
              <a:rPr sz="3600" b="1" dirty="0"/>
              <a:t>unusual</a:t>
            </a:r>
            <a:r>
              <a:rPr dirty="0"/>
              <a:t> words a text can become </a:t>
            </a:r>
            <a:r>
              <a:rPr sz="3600" b="1" dirty="0"/>
              <a:t>interesting</a:t>
            </a:r>
            <a:r>
              <a:rPr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6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69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43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charRg st="143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>
                <a:latin typeface="Tahoma" panose="020B0604030504040204" pitchFamily="34" charset="0"/>
              </a:rPr>
              <a:t>Take time to consider more than one synonym. They have different shades of meaning, different effects.</a:t>
            </a:r>
            <a:endParaRPr sz="3200" dirty="0">
              <a:latin typeface="Tahoma" panose="020B0604030504040204" pitchFamily="34" charset="0"/>
            </a:endParaRPr>
          </a:p>
        </p:txBody>
      </p:sp>
      <p:sp>
        <p:nvSpPr>
          <p:cNvPr id="8195" name="Oval 4"/>
          <p:cNvSpPr/>
          <p:nvPr/>
        </p:nvSpPr>
        <p:spPr>
          <a:xfrm>
            <a:off x="3505200" y="2590800"/>
            <a:ext cx="2362200" cy="2133600"/>
          </a:xfrm>
          <a:prstGeom prst="ellipse">
            <a:avLst/>
          </a:prstGeom>
          <a:solidFill>
            <a:srgbClr val="C0C0C0"/>
          </a:solidFill>
          <a:ln w="76200" cap="flat" cmpd="sng">
            <a:solidFill>
              <a:srgbClr val="6666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30725" name="Text Box 5"/>
          <p:cNvSpPr txBox="1"/>
          <p:nvPr/>
        </p:nvSpPr>
        <p:spPr>
          <a:xfrm>
            <a:off x="3962400" y="3124200"/>
            <a:ext cx="1447800" cy="1098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6600" dirty="0">
                <a:latin typeface="Tahoma" panose="020B0604030504040204" pitchFamily="34" charset="0"/>
              </a:rPr>
              <a:t>big</a:t>
            </a:r>
            <a:endParaRPr sz="6600" dirty="0">
              <a:latin typeface="Tahoma" panose="020B0604030504040204" pitchFamily="34" charset="0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1219200" y="5029200"/>
            <a:ext cx="7315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dirty="0">
                <a:latin typeface="Tahoma" panose="020B0604030504040204" pitchFamily="34" charset="0"/>
              </a:rPr>
              <a:t>How many synonyms for big can you think of  ?</a:t>
            </a:r>
            <a:endParaRPr dirty="0">
              <a:latin typeface="Tahoma" panose="020B0604030504040204" pitchFamily="34" charset="0"/>
            </a:endParaRPr>
          </a:p>
        </p:txBody>
      </p:sp>
      <p:sp>
        <p:nvSpPr>
          <p:cNvPr id="30727" name="Text Box 7"/>
          <p:cNvSpPr txBox="1"/>
          <p:nvPr/>
        </p:nvSpPr>
        <p:spPr>
          <a:xfrm>
            <a:off x="1143000" y="6019800"/>
            <a:ext cx="7391400" cy="45720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i="1" dirty="0">
                <a:latin typeface="Times New Roman" panose="02020603050405020304" charset="0"/>
              </a:rPr>
              <a:t>Can you order the synonyms from the biggest to smallest?</a:t>
            </a:r>
            <a:endParaRPr i="1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/>
      <p:bldP spid="307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Synonyms of Big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7450" y="404495"/>
            <a:ext cx="7600950" cy="587184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Which one is correct?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GB" altLang="en-US"/>
              <a:t>He is my huge brother.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He is my big brother.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He is my long brother.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He is my elder brother.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81040" y="1887220"/>
            <a:ext cx="3067685" cy="4233545"/>
          </a:xfrm>
          <a:prstGeom prst="rect">
            <a:avLst/>
          </a:prstGeom>
          <a:effectLst>
            <a:softEdge rad="889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Different words for “Boring”</a:t>
            </a:r>
            <a:endParaRPr lang="en-GB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9280" y="3074035"/>
            <a:ext cx="3413760" cy="355346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36675" y="2132965"/>
            <a:ext cx="3498215" cy="388810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Dull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Tedious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Monotonous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Uninspiring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Drab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Mundane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Stale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Insipid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Humdrum</a:t>
            </a: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Importance of using synonyms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Enhancing Vocabulary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Avoiding Repetition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GB" altLang="en-US"/>
              <a:t>   </a:t>
            </a:r>
            <a:r>
              <a:rPr lang="en-US"/>
              <a:t>Precision in Communication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Improving Writing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612*525"/>
  <p:tag name="TABLE_ENDDRAG_RECT" val="92*4*612*525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cs typeface="Times New Roman" panose="0202060305040502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cs typeface="Times New Roman" panose="02020603050405020304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cs typeface="Times New Roman" panose="0202060305040502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cs typeface="Times New Roman" panose="02020603050405020304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0</TotalTime>
  <Words>5285</Words>
  <Application>WPS Presentation</Application>
  <PresentationFormat>On-screen Show (4:3)</PresentationFormat>
  <Paragraphs>279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Tahoma</vt:lpstr>
      <vt:lpstr>Microsoft YaHei</vt:lpstr>
      <vt:lpstr>Arial Unicode MS</vt:lpstr>
      <vt:lpstr>Calibri</vt:lpstr>
      <vt:lpstr>Dad`s Tie</vt:lpstr>
      <vt:lpstr>1_Dad`s Tie</vt:lpstr>
      <vt:lpstr>PowerPoint 演示文稿</vt:lpstr>
      <vt:lpstr>PowerPoint 演示文稿</vt:lpstr>
      <vt:lpstr>What is a synonym?</vt:lpstr>
      <vt:lpstr>How can we use synonyms?</vt:lpstr>
      <vt:lpstr>Take time to consider more than one synonym. They have different shades of meaning, different effects.</vt:lpstr>
      <vt:lpstr>Synonyms of Big</vt:lpstr>
      <vt:lpstr>Which one is correct?</vt:lpstr>
      <vt:lpstr>Different words for “Boring”</vt:lpstr>
      <vt:lpstr>Importance of using synonyms</vt:lpstr>
      <vt:lpstr>Tips for using synonyms</vt:lpstr>
      <vt:lpstr>Examples</vt:lpstr>
      <vt:lpstr>PowerPoint 演示文稿</vt:lpstr>
      <vt:lpstr>PowerPoint 演示文稿</vt:lpstr>
      <vt:lpstr>PowerPoint 演示文稿</vt:lpstr>
      <vt:lpstr>Can you match the word with its synonym?</vt:lpstr>
      <vt:lpstr>PowerPoint 演示文稿</vt:lpstr>
      <vt:lpstr>PowerPoint 演示文稿</vt:lpstr>
      <vt:lpstr>Plenary. Use the synonyms for bad to complete this passage.</vt:lpstr>
      <vt:lpstr>PowerPoint 演示文稿</vt:lpstr>
      <vt:lpstr>PowerPoint 演示文稿</vt:lpstr>
      <vt:lpstr>Activity : Identify the antonyms pairs</vt:lpstr>
      <vt:lpstr>PowerPoint 演示文稿</vt:lpstr>
      <vt:lpstr>Fill in the gap using  previously learnt words:</vt:lpstr>
      <vt:lpstr>Answer</vt:lpstr>
      <vt:lpstr>PowerPoint 演示文稿</vt:lpstr>
      <vt:lpstr>PowerPoint 演示文稿</vt:lpstr>
      <vt:lpstr>PowerPoint 演示文稿</vt:lpstr>
      <vt:lpstr>Answer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Synonyms</dc:title>
  <dc:creator>Lindsay</dc:creator>
  <cp:lastModifiedBy>radhasoami</cp:lastModifiedBy>
  <cp:revision>26</cp:revision>
  <dcterms:created xsi:type="dcterms:W3CDTF">2007-01-19T15:57:00Z</dcterms:created>
  <dcterms:modified xsi:type="dcterms:W3CDTF">2024-07-22T10:55:08Z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BE217B565DB34ABCA3A44DC81B6DA938_12</vt:lpwstr>
  </property>
  <property fmtid="{D5CDD505-2E9C-101B-9397-08002B2CF9AE}" pid="3" name="KSOProductBuildVer">
    <vt:lpwstr>1033-12.2.0.17153</vt:lpwstr>
  </property>
</Properties>
</file>