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10.svg" ContentType="image/svg+xml"/>
  <Override PartName="/ppt/media/image12.svg" ContentType="image/svg+xml"/>
  <Override PartName="/ppt/media/image14.svg" ContentType="image/svg+xml"/>
  <Override PartName="/ppt/media/image17.svg" ContentType="image/svg+xml"/>
  <Override PartName="/ppt/media/image19.svg" ContentType="image/svg+xml"/>
  <Override PartName="/ppt/media/image2.svg" ContentType="image/svg+xml"/>
  <Override PartName="/ppt/media/image21.svg" ContentType="image/svg+xml"/>
  <Override PartName="/ppt/media/image23.svg" ContentType="image/svg+xml"/>
  <Override PartName="/ppt/media/image25.svg" ContentType="image/svg+xml"/>
  <Override PartName="/ppt/media/image27.svg" ContentType="image/svg+xml"/>
  <Override PartName="/ppt/media/image30.svg" ContentType="image/svg+xml"/>
  <Override PartName="/ppt/media/image32.svg" ContentType="image/svg+xml"/>
  <Override PartName="/ppt/media/image34.svg" ContentType="image/svg+xml"/>
  <Override PartName="/ppt/media/image36.svg" ContentType="image/svg+xml"/>
  <Override PartName="/ppt/media/image38.svg" ContentType="image/svg+xml"/>
  <Override PartName="/ppt/media/image4.svg" ContentType="image/svg+xml"/>
  <Override PartName="/ppt/media/image40.svg" ContentType="image/svg+xml"/>
  <Override PartName="/ppt/media/image42.svg" ContentType="image/svg+xml"/>
  <Override PartName="/ppt/media/image44.svg" ContentType="image/svg+xml"/>
  <Override PartName="/ppt/media/image46.svg" ContentType="image/svg+xml"/>
  <Override PartName="/ppt/media/image48.svg" ContentType="image/svg+xml"/>
  <Override PartName="/ppt/media/image51.svg" ContentType="image/svg+xml"/>
  <Override PartName="/ppt/media/image53.svg" ContentType="image/svg+xml"/>
  <Override PartName="/ppt/media/image56.svg" ContentType="image/svg+xml"/>
  <Override PartName="/ppt/media/image59.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5" r:id="rId11"/>
    <p:sldId id="264" r:id="rId12"/>
    <p:sldId id="277" r:id="rId13"/>
    <p:sldId id="278" r:id="rId14"/>
    <p:sldId id="266" r:id="rId15"/>
    <p:sldId id="279" r:id="rId16"/>
    <p:sldId id="270" r:id="rId17"/>
    <p:sldId id="280" r:id="rId18"/>
    <p:sldId id="281" r:id="rId19"/>
    <p:sldId id="267" r:id="rId20"/>
    <p:sldId id="268" r:id="rId21"/>
    <p:sldId id="269" r:id="rId22"/>
    <p:sldId id="282" r:id="rId23"/>
    <p:sldId id="272" r:id="rId24"/>
    <p:sldId id="283" r:id="rId25"/>
    <p:sldId id="273" r:id="rId26"/>
    <p:sldId id="276" r:id="rId27"/>
  </p:sldIdLst>
  <p:sldSz cx="18288000" cy="10287000"/>
  <p:notesSz cx="6858000" cy="9144000"/>
  <p:embeddedFontLst>
    <p:embeddedFont>
      <p:font typeface="Krabuler" panose="00000500000000000000" charset="0"/>
      <p:regular r:id="rId31"/>
    </p:embeddedFont>
    <p:embeddedFont>
      <p:font typeface="Pompiere" panose="02000000000000000000"/>
      <p:regular r:id="rId32"/>
    </p:embeddedFont>
    <p:embeddedFont>
      <p:font typeface="Krabuler" panose="00000500000000000000"/>
      <p:regular r:id="rId33"/>
    </p:embeddedFont>
    <p:embeddedFont>
      <p:font typeface="Calibri" panose="020F050202020403020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64" d="100"/>
          <a:sy n="64" d="100"/>
        </p:scale>
        <p:origin x="-221"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font" Target="fonts/font7.fntdata"/><Relationship Id="rId36" Type="http://schemas.openxmlformats.org/officeDocument/2006/relationships/font" Target="fonts/font6.fntdata"/><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1" Type="http://schemas.openxmlformats.org/officeDocument/2006/relationships/slideLayout" Target="../slideLayouts/slideLayout7.xml"/><Relationship Id="rId10" Type="http://schemas.openxmlformats.org/officeDocument/2006/relationships/image" Target="../media/image10.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6.svg"/><Relationship Id="rId7" Type="http://schemas.openxmlformats.org/officeDocument/2006/relationships/image" Target="../media/image35.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 Id="rId3" Type="http://schemas.openxmlformats.org/officeDocument/2006/relationships/image" Target="../media/image20.png"/><Relationship Id="rId2" Type="http://schemas.openxmlformats.org/officeDocument/2006/relationships/image" Target="../media/image34.svg"/><Relationship Id="rId1" Type="http://schemas.openxmlformats.org/officeDocument/2006/relationships/image" Target="../media/image3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image" Target="../media/image24.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5.png"/><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image" Target="../media/image33.png"/></Relationships>
</file>

<file path=ppt/slides/_rels/slide13.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0.png"/><Relationship Id="rId7" Type="http://schemas.openxmlformats.org/officeDocument/2006/relationships/image" Target="../media/image46.svg"/><Relationship Id="rId6" Type="http://schemas.openxmlformats.org/officeDocument/2006/relationships/image" Target="../media/image45.jpeg"/><Relationship Id="rId5" Type="http://schemas.openxmlformats.org/officeDocument/2006/relationships/image" Target="../media/image44.svg"/><Relationship Id="rId4" Type="http://schemas.openxmlformats.org/officeDocument/2006/relationships/image" Target="../media/image43.jpeg"/><Relationship Id="rId3" Type="http://schemas.openxmlformats.org/officeDocument/2006/relationships/image" Target="../media/image42.svg"/><Relationship Id="rId2" Type="http://schemas.openxmlformats.org/officeDocument/2006/relationships/image" Target="../media/image41.jpeg"/><Relationship Id="rId12" Type="http://schemas.openxmlformats.org/officeDocument/2006/relationships/slideLayout" Target="../slideLayouts/slideLayout7.xml"/><Relationship Id="rId11" Type="http://schemas.openxmlformats.org/officeDocument/2006/relationships/image" Target="../media/image31.png"/><Relationship Id="rId10" Type="http://schemas.openxmlformats.org/officeDocument/2006/relationships/image" Target="../media/image35.png"/><Relationship Id="rId1" Type="http://schemas.openxmlformats.org/officeDocument/2006/relationships/image" Target="../media/image3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53.svg"/><Relationship Id="rId6" Type="http://schemas.openxmlformats.org/officeDocument/2006/relationships/image" Target="../media/image52.jpeg"/><Relationship Id="rId5" Type="http://schemas.openxmlformats.org/officeDocument/2006/relationships/image" Target="../media/image51.svg"/><Relationship Id="rId4" Type="http://schemas.openxmlformats.org/officeDocument/2006/relationships/image" Target="../media/image50.jpeg"/><Relationship Id="rId3" Type="http://schemas.openxmlformats.org/officeDocument/2006/relationships/image" Target="../media/image49.jpeg"/><Relationship Id="rId2" Type="http://schemas.openxmlformats.org/officeDocument/2006/relationships/image" Target="../media/image48.svg"/><Relationship Id="rId1" Type="http://schemas.openxmlformats.org/officeDocument/2006/relationships/image" Target="../media/image47.jpe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5.png"/><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image" Target="../media/image33.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54.png"/><Relationship Id="rId6" Type="http://schemas.openxmlformats.org/officeDocument/2006/relationships/image" Target="../media/image29.png"/><Relationship Id="rId5" Type="http://schemas.openxmlformats.org/officeDocument/2006/relationships/image" Target="../media/image46.svg"/><Relationship Id="rId4" Type="http://schemas.openxmlformats.org/officeDocument/2006/relationships/image" Target="../media/image45.jpeg"/><Relationship Id="rId3" Type="http://schemas.openxmlformats.org/officeDocument/2006/relationships/image" Target="../media/image42.svg"/><Relationship Id="rId2" Type="http://schemas.openxmlformats.org/officeDocument/2006/relationships/image" Target="../media/image41.jpe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54.png"/><Relationship Id="rId6" Type="http://schemas.openxmlformats.org/officeDocument/2006/relationships/image" Target="../media/image29.png"/><Relationship Id="rId5" Type="http://schemas.openxmlformats.org/officeDocument/2006/relationships/image" Target="../media/image46.svg"/><Relationship Id="rId4" Type="http://schemas.openxmlformats.org/officeDocument/2006/relationships/image" Target="../media/image45.jpeg"/><Relationship Id="rId3" Type="http://schemas.openxmlformats.org/officeDocument/2006/relationships/image" Target="../media/image42.svg"/><Relationship Id="rId2" Type="http://schemas.openxmlformats.org/officeDocument/2006/relationships/image" Target="../media/image41.jpe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7.jpeg"/><Relationship Id="rId2" Type="http://schemas.openxmlformats.org/officeDocument/2006/relationships/image" Target="../media/image56.svg"/><Relationship Id="rId1" Type="http://schemas.openxmlformats.org/officeDocument/2006/relationships/image" Target="../media/image55.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7.jpeg"/><Relationship Id="rId2" Type="http://schemas.openxmlformats.org/officeDocument/2006/relationships/image" Target="../media/image56.svg"/><Relationship Id="rId1" Type="http://schemas.openxmlformats.org/officeDocument/2006/relationships/image" Target="../media/image55.jpe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9.png"/><Relationship Id="rId3" Type="http://schemas.openxmlformats.org/officeDocument/2006/relationships/image" Target="../media/image24.png"/><Relationship Id="rId2" Type="http://schemas.openxmlformats.org/officeDocument/2006/relationships/image" Target="../media/image59.svg"/><Relationship Id="rId1" Type="http://schemas.openxmlformats.org/officeDocument/2006/relationships/image" Target="../media/image58.jpe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svg"/><Relationship Id="rId7" Type="http://schemas.openxmlformats.org/officeDocument/2006/relationships/image" Target="../media/image20.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9.svg"/><Relationship Id="rId3" Type="http://schemas.openxmlformats.org/officeDocument/2006/relationships/image" Target="../media/image18.png"/><Relationship Id="rId2" Type="http://schemas.openxmlformats.org/officeDocument/2006/relationships/image" Target="../media/image17.svg"/><Relationship Id="rId13" Type="http://schemas.openxmlformats.org/officeDocument/2006/relationships/slideLayout" Target="../slideLayouts/slideLayout7.xml"/><Relationship Id="rId12" Type="http://schemas.openxmlformats.org/officeDocument/2006/relationships/image" Target="../media/image25.svg"/><Relationship Id="rId11" Type="http://schemas.openxmlformats.org/officeDocument/2006/relationships/image" Target="../media/image24.png"/><Relationship Id="rId10" Type="http://schemas.openxmlformats.org/officeDocument/2006/relationships/image" Target="../media/image23.svg"/><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svg"/><Relationship Id="rId7" Type="http://schemas.openxmlformats.org/officeDocument/2006/relationships/image" Target="../media/image20.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9.svg"/><Relationship Id="rId3" Type="http://schemas.openxmlformats.org/officeDocument/2006/relationships/image" Target="../media/image18.png"/><Relationship Id="rId2" Type="http://schemas.openxmlformats.org/officeDocument/2006/relationships/image" Target="../media/image17.svg"/><Relationship Id="rId13" Type="http://schemas.openxmlformats.org/officeDocument/2006/relationships/slideLayout" Target="../slideLayouts/slideLayout7.xml"/><Relationship Id="rId12" Type="http://schemas.openxmlformats.org/officeDocument/2006/relationships/image" Target="../media/image25.svg"/><Relationship Id="rId11" Type="http://schemas.openxmlformats.org/officeDocument/2006/relationships/image" Target="../media/image24.png"/><Relationship Id="rId10" Type="http://schemas.openxmlformats.org/officeDocument/2006/relationships/image" Target="../media/image23.svg"/><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image" Target="../media/image23.svg"/><Relationship Id="rId7" Type="http://schemas.openxmlformats.org/officeDocument/2006/relationships/image" Target="../media/image22.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17.svg"/><Relationship Id="rId11" Type="http://schemas.openxmlformats.org/officeDocument/2006/relationships/slideLayout" Target="../slideLayouts/slideLayout7.xml"/><Relationship Id="rId10" Type="http://schemas.openxmlformats.org/officeDocument/2006/relationships/image" Target="../media/image25.svg"/><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27.svg"/><Relationship Id="rId1" Type="http://schemas.openxmlformats.org/officeDocument/2006/relationships/image" Target="../media/image26.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 Id="rId3" Type="http://schemas.openxmlformats.org/officeDocument/2006/relationships/image" Target="../media/image29.png"/><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6.svg"/><Relationship Id="rId7" Type="http://schemas.openxmlformats.org/officeDocument/2006/relationships/image" Target="../media/image35.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 Id="rId3" Type="http://schemas.openxmlformats.org/officeDocument/2006/relationships/image" Target="../media/image20.png"/><Relationship Id="rId2" Type="http://schemas.openxmlformats.org/officeDocument/2006/relationships/image" Target="../media/image34.svg"/><Relationship Id="rId1" Type="http://schemas.openxmlformats.org/officeDocument/2006/relationships/image" Target="../media/image33.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 Id="rId3" Type="http://schemas.openxmlformats.org/officeDocument/2006/relationships/image" Target="../media/image37.png"/><Relationship Id="rId2" Type="http://schemas.openxmlformats.org/officeDocument/2006/relationships/image" Target="../media/image25.svg"/><Relationship Id="rId1"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rot="-10800000" flipH="1">
            <a:off x="9223231" y="8895219"/>
            <a:ext cx="11552272" cy="1596314"/>
          </a:xfrm>
          <a:custGeom>
            <a:avLst/>
            <a:gdLst/>
            <a:ahLst/>
            <a:cxnLst/>
            <a:rect l="l" t="t" r="r" b="b"/>
            <a:pathLst>
              <a:path w="11552272" h="1596314">
                <a:moveTo>
                  <a:pt x="11552272" y="0"/>
                </a:moveTo>
                <a:lnTo>
                  <a:pt x="0" y="0"/>
                </a:lnTo>
                <a:lnTo>
                  <a:pt x="0" y="1596314"/>
                </a:lnTo>
                <a:lnTo>
                  <a:pt x="11552272" y="1596314"/>
                </a:lnTo>
                <a:lnTo>
                  <a:pt x="11552272"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flipH="1">
            <a:off x="-2649686" y="-149539"/>
            <a:ext cx="11546413" cy="1595504"/>
          </a:xfrm>
          <a:custGeom>
            <a:avLst/>
            <a:gdLst/>
            <a:ahLst/>
            <a:cxnLst/>
            <a:rect l="l" t="t" r="r" b="b"/>
            <a:pathLst>
              <a:path w="11546413" h="1595504">
                <a:moveTo>
                  <a:pt x="11546413" y="0"/>
                </a:moveTo>
                <a:lnTo>
                  <a:pt x="0" y="0"/>
                </a:lnTo>
                <a:lnTo>
                  <a:pt x="0" y="1595505"/>
                </a:lnTo>
                <a:lnTo>
                  <a:pt x="11546413" y="1595505"/>
                </a:lnTo>
                <a:lnTo>
                  <a:pt x="11546413"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rot="-860641">
            <a:off x="2665669" y="1714596"/>
            <a:ext cx="1737858" cy="1583030"/>
          </a:xfrm>
          <a:custGeom>
            <a:avLst/>
            <a:gdLst/>
            <a:ahLst/>
            <a:cxnLst/>
            <a:rect l="l" t="t" r="r" b="b"/>
            <a:pathLst>
              <a:path w="1737858" h="1583030">
                <a:moveTo>
                  <a:pt x="0" y="0"/>
                </a:moveTo>
                <a:lnTo>
                  <a:pt x="1737858" y="0"/>
                </a:lnTo>
                <a:lnTo>
                  <a:pt x="1737858" y="1583031"/>
                </a:lnTo>
                <a:lnTo>
                  <a:pt x="0" y="158303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028700" y="4508551"/>
            <a:ext cx="3713137" cy="4248440"/>
          </a:xfrm>
          <a:custGeom>
            <a:avLst/>
            <a:gdLst/>
            <a:ahLst/>
            <a:cxnLst/>
            <a:rect l="l" t="t" r="r" b="b"/>
            <a:pathLst>
              <a:path w="3713137" h="4248440">
                <a:moveTo>
                  <a:pt x="0" y="0"/>
                </a:moveTo>
                <a:lnTo>
                  <a:pt x="3713137" y="0"/>
                </a:lnTo>
                <a:lnTo>
                  <a:pt x="3713137" y="4248440"/>
                </a:lnTo>
                <a:lnTo>
                  <a:pt x="0" y="42484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4286815" y="3201084"/>
            <a:ext cx="7069036" cy="2056147"/>
          </a:xfrm>
          <a:prstGeom prst="rect">
            <a:avLst/>
          </a:prstGeom>
        </p:spPr>
        <p:txBody>
          <a:bodyPr lIns="0" tIns="0" rIns="0" bIns="0" rtlCol="0" anchor="t">
            <a:spAutoFit/>
          </a:bodyPr>
          <a:lstStyle/>
          <a:p>
            <a:pPr algn="just">
              <a:lnSpc>
                <a:spcPts val="15460"/>
              </a:lnSpc>
            </a:pPr>
            <a:r>
              <a:rPr lang="en-US" sz="15615" spc="343" dirty="0">
                <a:solidFill>
                  <a:srgbClr val="000000"/>
                </a:solidFill>
                <a:latin typeface="Krabuler" panose="00000500000000000000" charset="0"/>
                <a:ea typeface="Pompiere" panose="02000000000000000000"/>
                <a:cs typeface="Pompiere" panose="02000000000000000000"/>
                <a:sym typeface="Pompiere" panose="02000000000000000000"/>
              </a:rPr>
              <a:t>ESSAY</a:t>
            </a:r>
            <a:endParaRPr lang="en-US" sz="15615" spc="343" dirty="0">
              <a:solidFill>
                <a:srgbClr val="000000"/>
              </a:solidFill>
              <a:latin typeface="Krabuler" panose="00000500000000000000" charset="0"/>
              <a:ea typeface="Pompiere" panose="02000000000000000000"/>
              <a:cs typeface="Pompiere" panose="02000000000000000000"/>
              <a:sym typeface="Pompiere" panose="02000000000000000000"/>
            </a:endParaRPr>
          </a:p>
        </p:txBody>
      </p:sp>
      <p:sp>
        <p:nvSpPr>
          <p:cNvPr id="7" name="TextBox 7"/>
          <p:cNvSpPr txBox="1"/>
          <p:nvPr/>
        </p:nvSpPr>
        <p:spPr>
          <a:xfrm>
            <a:off x="5633199" y="5877591"/>
            <a:ext cx="11029225" cy="2180084"/>
          </a:xfrm>
          <a:prstGeom prst="rect">
            <a:avLst/>
          </a:prstGeom>
        </p:spPr>
        <p:txBody>
          <a:bodyPr lIns="0" tIns="0" rIns="0" bIns="0" rtlCol="0" anchor="t">
            <a:spAutoFit/>
          </a:bodyPr>
          <a:lstStyle/>
          <a:p>
            <a:pPr algn="l">
              <a:lnSpc>
                <a:spcPts val="17010"/>
              </a:lnSpc>
            </a:pPr>
            <a:r>
              <a:rPr lang="en-US" sz="17185" spc="189" dirty="0">
                <a:solidFill>
                  <a:srgbClr val="000000"/>
                </a:solidFill>
                <a:latin typeface="Krabuler" panose="00000500000000000000" charset="0"/>
                <a:ea typeface="Pompiere" panose="02000000000000000000"/>
                <a:cs typeface="Pompiere" panose="02000000000000000000"/>
                <a:sym typeface="Pompiere" panose="02000000000000000000"/>
              </a:rPr>
              <a:t>WRITING</a:t>
            </a:r>
            <a:endParaRPr lang="en-US" sz="17185" spc="189" dirty="0">
              <a:solidFill>
                <a:srgbClr val="000000"/>
              </a:solidFill>
              <a:latin typeface="Krabuler" panose="00000500000000000000" charset="0"/>
              <a:ea typeface="Pompiere" panose="02000000000000000000"/>
              <a:cs typeface="Pompiere" panose="02000000000000000000"/>
              <a:sym typeface="Pompiere" panose="02000000000000000000"/>
            </a:endParaRPr>
          </a:p>
        </p:txBody>
      </p:sp>
      <p:sp>
        <p:nvSpPr>
          <p:cNvPr id="8" name="Freeform 8"/>
          <p:cNvSpPr/>
          <p:nvPr/>
        </p:nvSpPr>
        <p:spPr>
          <a:xfrm rot="-9379677" flipV="1">
            <a:off x="9840552" y="1534152"/>
            <a:ext cx="3617028" cy="3833073"/>
          </a:xfrm>
          <a:custGeom>
            <a:avLst/>
            <a:gdLst/>
            <a:ahLst/>
            <a:cxnLst/>
            <a:rect l="l" t="t" r="r" b="b"/>
            <a:pathLst>
              <a:path w="3617028" h="3833073">
                <a:moveTo>
                  <a:pt x="0" y="3833073"/>
                </a:moveTo>
                <a:lnTo>
                  <a:pt x="3617027" y="3833073"/>
                </a:lnTo>
                <a:lnTo>
                  <a:pt x="3617027" y="0"/>
                </a:lnTo>
                <a:lnTo>
                  <a:pt x="0" y="0"/>
                </a:lnTo>
                <a:lnTo>
                  <a:pt x="0" y="3833073"/>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rot="-1399026">
            <a:off x="15284165" y="2839405"/>
            <a:ext cx="1719464" cy="2465181"/>
          </a:xfrm>
          <a:custGeom>
            <a:avLst/>
            <a:gdLst/>
            <a:ahLst/>
            <a:cxnLst/>
            <a:rect l="l" t="t" r="r" b="b"/>
            <a:pathLst>
              <a:path w="1719464" h="2465181">
                <a:moveTo>
                  <a:pt x="0" y="0"/>
                </a:moveTo>
                <a:lnTo>
                  <a:pt x="1719464" y="0"/>
                </a:lnTo>
                <a:lnTo>
                  <a:pt x="1719464" y="2465180"/>
                </a:lnTo>
                <a:lnTo>
                  <a:pt x="0" y="246518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a:off x="555149" y="719190"/>
            <a:ext cx="6769185" cy="8539110"/>
          </a:xfrm>
          <a:custGeom>
            <a:avLst/>
            <a:gdLst/>
            <a:ahLst/>
            <a:cxnLst/>
            <a:rect l="l" t="t" r="r" b="b"/>
            <a:pathLst>
              <a:path w="6769185" h="8539110">
                <a:moveTo>
                  <a:pt x="0" y="0"/>
                </a:moveTo>
                <a:lnTo>
                  <a:pt x="6769186" y="0"/>
                </a:lnTo>
                <a:lnTo>
                  <a:pt x="6769186" y="8539110"/>
                </a:lnTo>
                <a:lnTo>
                  <a:pt x="0" y="853911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1568932">
            <a:off x="-30836" y="8050291"/>
            <a:ext cx="1443297" cy="2069242"/>
          </a:xfrm>
          <a:custGeom>
            <a:avLst/>
            <a:gdLst/>
            <a:ahLst/>
            <a:cxnLst/>
            <a:rect l="l" t="t" r="r" b="b"/>
            <a:pathLst>
              <a:path w="1443297" h="2069242">
                <a:moveTo>
                  <a:pt x="0" y="0"/>
                </a:moveTo>
                <a:lnTo>
                  <a:pt x="1443297" y="0"/>
                </a:lnTo>
                <a:lnTo>
                  <a:pt x="1443297" y="2069242"/>
                </a:lnTo>
                <a:lnTo>
                  <a:pt x="0" y="20692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027046">
            <a:off x="16868495" y="137665"/>
            <a:ext cx="1514128" cy="1379233"/>
          </a:xfrm>
          <a:custGeom>
            <a:avLst/>
            <a:gdLst/>
            <a:ahLst/>
            <a:cxnLst/>
            <a:rect l="l" t="t" r="r" b="b"/>
            <a:pathLst>
              <a:path w="1514128" h="1379233">
                <a:moveTo>
                  <a:pt x="0" y="0"/>
                </a:moveTo>
                <a:lnTo>
                  <a:pt x="1514129" y="0"/>
                </a:lnTo>
                <a:lnTo>
                  <a:pt x="1514129" y="1379234"/>
                </a:lnTo>
                <a:lnTo>
                  <a:pt x="0" y="13792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8878474" flipV="1">
            <a:off x="14462783" y="8607260"/>
            <a:ext cx="4427299" cy="1110849"/>
          </a:xfrm>
          <a:custGeom>
            <a:avLst/>
            <a:gdLst/>
            <a:ahLst/>
            <a:cxnLst/>
            <a:rect l="l" t="t" r="r" b="b"/>
            <a:pathLst>
              <a:path w="4427299" h="1110849">
                <a:moveTo>
                  <a:pt x="0" y="1110850"/>
                </a:moveTo>
                <a:lnTo>
                  <a:pt x="4427299" y="1110850"/>
                </a:lnTo>
                <a:lnTo>
                  <a:pt x="4427299" y="0"/>
                </a:lnTo>
                <a:lnTo>
                  <a:pt x="0" y="0"/>
                </a:lnTo>
                <a:lnTo>
                  <a:pt x="0" y="111085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p:cNvSpPr txBox="1"/>
          <p:nvPr/>
        </p:nvSpPr>
        <p:spPr>
          <a:xfrm>
            <a:off x="1644891" y="1457966"/>
            <a:ext cx="4912535" cy="3117217"/>
          </a:xfrm>
          <a:prstGeom prst="rect">
            <a:avLst/>
          </a:prstGeom>
        </p:spPr>
        <p:txBody>
          <a:bodyPr lIns="0" tIns="0" rIns="0" bIns="0" rtlCol="0" anchor="t">
            <a:spAutoFit/>
          </a:bodyPr>
          <a:lstStyle/>
          <a:p>
            <a:pPr algn="l">
              <a:lnSpc>
                <a:spcPts val="8260"/>
              </a:lnSpc>
            </a:pPr>
            <a:r>
              <a:rPr lang="en-US" sz="5900">
                <a:solidFill>
                  <a:srgbClr val="000000"/>
                </a:solidFill>
                <a:latin typeface="Krabuler" panose="00000500000000000000"/>
                <a:ea typeface="Krabuler" panose="00000500000000000000"/>
                <a:cs typeface="Krabuler" panose="00000500000000000000"/>
                <a:sym typeface="Krabuler" panose="00000500000000000000"/>
              </a:rPr>
              <a:t>Developing Body Paragraphs</a:t>
            </a:r>
            <a:endParaRPr lang="en-US" sz="5900">
              <a:solidFill>
                <a:srgbClr val="000000"/>
              </a:solidFill>
              <a:latin typeface="Krabuler" panose="00000500000000000000"/>
              <a:ea typeface="Krabuler" panose="00000500000000000000"/>
              <a:cs typeface="Krabuler" panose="00000500000000000000"/>
              <a:sym typeface="Krabuler" panose="00000500000000000000"/>
            </a:endParaRPr>
          </a:p>
          <a:p>
            <a:pPr algn="l">
              <a:lnSpc>
                <a:spcPts val="8260"/>
              </a:lnSpc>
              <a:spcBef>
                <a:spcPct val="0"/>
              </a:spcBef>
            </a:pPr>
            <a:endParaRPr lang="en-US" sz="590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7" name="TextBox 7"/>
          <p:cNvSpPr txBox="1"/>
          <p:nvPr/>
        </p:nvSpPr>
        <p:spPr>
          <a:xfrm>
            <a:off x="1644891" y="3935068"/>
            <a:ext cx="5184144" cy="4213478"/>
          </a:xfrm>
          <a:prstGeom prst="rect">
            <a:avLst/>
          </a:prstGeom>
        </p:spPr>
        <p:txBody>
          <a:bodyPr lIns="0" tIns="0" rIns="0" bIns="0" rtlCol="0" anchor="t">
            <a:spAutoFit/>
          </a:bodyPr>
          <a:lstStyle/>
          <a:p>
            <a:pPr algn="l">
              <a:lnSpc>
                <a:spcPts val="4785"/>
              </a:lnSpc>
            </a:pPr>
            <a:r>
              <a:rPr lang="en-US" sz="4200">
                <a:solidFill>
                  <a:srgbClr val="000000"/>
                </a:solidFill>
                <a:latin typeface="Handy Casual" panose="00000500000000000000"/>
                <a:ea typeface="Handy Casual" panose="00000500000000000000"/>
                <a:cs typeface="Handy Casual" panose="00000500000000000000"/>
                <a:sym typeface="Handy Casual" panose="00000500000000000000"/>
              </a:rPr>
              <a:t>Body paragraphs are where you develop your main ideas and support your thesis with evidence and analysis. Each paragraph should focus on a single point and follow a clear structure</a:t>
            </a:r>
            <a:endParaRPr lang="en-US" sz="420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
        <p:nvSpPr>
          <p:cNvPr id="8" name="TextBox 8"/>
          <p:cNvSpPr txBox="1"/>
          <p:nvPr/>
        </p:nvSpPr>
        <p:spPr>
          <a:xfrm>
            <a:off x="7324335" y="962025"/>
            <a:ext cx="10590654" cy="1503046"/>
          </a:xfrm>
          <a:prstGeom prst="rect">
            <a:avLst/>
          </a:prstGeom>
        </p:spPr>
        <p:txBody>
          <a:bodyPr lIns="0" tIns="0" rIns="0" bIns="0" rtlCol="0" anchor="t">
            <a:spAutoFit/>
          </a:bodyPr>
          <a:lstStyle/>
          <a:p>
            <a:pPr marL="971550" lvl="1" indent="-485775" algn="l">
              <a:lnSpc>
                <a:spcPts val="5940"/>
              </a:lnSpc>
              <a:buAutoNum type="arabicPeriod"/>
            </a:pPr>
            <a:r>
              <a:rPr lang="en-US" sz="4500">
                <a:solidFill>
                  <a:srgbClr val="231F20"/>
                </a:solidFill>
                <a:latin typeface="Handy Casual" panose="00000500000000000000"/>
                <a:ea typeface="Handy Casual" panose="00000500000000000000"/>
                <a:cs typeface="Handy Casual" panose="00000500000000000000"/>
                <a:sym typeface="Handy Casual" panose="00000500000000000000"/>
              </a:rPr>
              <a:t>Topic Sentence: Introduces the main idea of the paragraph</a:t>
            </a:r>
            <a:endParaRPr lang="en-US" sz="450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sp>
        <p:nvSpPr>
          <p:cNvPr id="9" name="TextBox 9"/>
          <p:cNvSpPr txBox="1"/>
          <p:nvPr/>
        </p:nvSpPr>
        <p:spPr>
          <a:xfrm>
            <a:off x="7957716" y="3011812"/>
            <a:ext cx="9702858" cy="2255521"/>
          </a:xfrm>
          <a:prstGeom prst="rect">
            <a:avLst/>
          </a:prstGeom>
        </p:spPr>
        <p:txBody>
          <a:bodyPr lIns="0" tIns="0" rIns="0" bIns="0" rtlCol="0" anchor="t">
            <a:spAutoFit/>
          </a:bodyPr>
          <a:lstStyle/>
          <a:p>
            <a:pPr algn="l">
              <a:lnSpc>
                <a:spcPts val="5940"/>
              </a:lnSpc>
            </a:pPr>
            <a:r>
              <a:rPr lang="en-US" sz="4500">
                <a:solidFill>
                  <a:srgbClr val="231F20"/>
                </a:solidFill>
                <a:latin typeface="Handy Casual" panose="00000500000000000000"/>
                <a:ea typeface="Handy Casual" panose="00000500000000000000"/>
                <a:cs typeface="Handy Casual" panose="00000500000000000000"/>
                <a:sym typeface="Handy Casual" panose="00000500000000000000"/>
              </a:rPr>
              <a:t>2. Evidence: Provides facts, examples, or quotes to support the main idea.</a:t>
            </a:r>
            <a:endParaRPr lang="en-US" sz="4500">
              <a:solidFill>
                <a:srgbClr val="231F20"/>
              </a:solidFill>
              <a:latin typeface="Handy Casual" panose="00000500000000000000"/>
              <a:ea typeface="Handy Casual" panose="00000500000000000000"/>
              <a:cs typeface="Handy Casual" panose="00000500000000000000"/>
              <a:sym typeface="Handy Casual" panose="00000500000000000000"/>
            </a:endParaRPr>
          </a:p>
          <a:p>
            <a:pPr algn="l">
              <a:lnSpc>
                <a:spcPts val="5940"/>
              </a:lnSpc>
            </a:pPr>
            <a:endParaRPr lang="en-US" sz="450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sp>
        <p:nvSpPr>
          <p:cNvPr id="10" name="TextBox 10"/>
          <p:cNvSpPr txBox="1"/>
          <p:nvPr/>
        </p:nvSpPr>
        <p:spPr>
          <a:xfrm>
            <a:off x="7957716" y="5200658"/>
            <a:ext cx="8900310" cy="2255521"/>
          </a:xfrm>
          <a:prstGeom prst="rect">
            <a:avLst/>
          </a:prstGeom>
        </p:spPr>
        <p:txBody>
          <a:bodyPr lIns="0" tIns="0" rIns="0" bIns="0" rtlCol="0" anchor="t">
            <a:spAutoFit/>
          </a:bodyPr>
          <a:lstStyle/>
          <a:p>
            <a:pPr algn="l">
              <a:lnSpc>
                <a:spcPts val="5940"/>
              </a:lnSpc>
            </a:pPr>
            <a:r>
              <a:rPr lang="en-US" sz="4500">
                <a:solidFill>
                  <a:srgbClr val="231F20"/>
                </a:solidFill>
                <a:latin typeface="Handy Casual" panose="00000500000000000000"/>
                <a:ea typeface="Handy Casual" panose="00000500000000000000"/>
                <a:cs typeface="Handy Casual" panose="00000500000000000000"/>
                <a:sym typeface="Handy Casual" panose="00000500000000000000"/>
              </a:rPr>
              <a:t>3. Analysis: Explains how the evidence supports the main idea.</a:t>
            </a:r>
            <a:endParaRPr lang="en-US" sz="4500">
              <a:solidFill>
                <a:srgbClr val="231F20"/>
              </a:solidFill>
              <a:latin typeface="Handy Casual" panose="00000500000000000000"/>
              <a:ea typeface="Handy Casual" panose="00000500000000000000"/>
              <a:cs typeface="Handy Casual" panose="00000500000000000000"/>
              <a:sym typeface="Handy Casual" panose="00000500000000000000"/>
            </a:endParaRPr>
          </a:p>
          <a:p>
            <a:pPr algn="l">
              <a:lnSpc>
                <a:spcPts val="5940"/>
              </a:lnSpc>
            </a:pPr>
            <a:endParaRPr lang="en-US" sz="450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sp>
        <p:nvSpPr>
          <p:cNvPr id="11" name="TextBox 11"/>
          <p:cNvSpPr txBox="1"/>
          <p:nvPr/>
        </p:nvSpPr>
        <p:spPr>
          <a:xfrm>
            <a:off x="7957716" y="6829391"/>
            <a:ext cx="9702858" cy="2255521"/>
          </a:xfrm>
          <a:prstGeom prst="rect">
            <a:avLst/>
          </a:prstGeom>
        </p:spPr>
        <p:txBody>
          <a:bodyPr lIns="0" tIns="0" rIns="0" bIns="0" rtlCol="0" anchor="t">
            <a:spAutoFit/>
          </a:bodyPr>
          <a:lstStyle/>
          <a:p>
            <a:pPr algn="l">
              <a:lnSpc>
                <a:spcPts val="5940"/>
              </a:lnSpc>
            </a:pPr>
            <a:r>
              <a:rPr lang="en-US" sz="4500">
                <a:solidFill>
                  <a:srgbClr val="231F20"/>
                </a:solidFill>
                <a:latin typeface="Handy Casual" panose="00000500000000000000"/>
                <a:ea typeface="Handy Casual" panose="00000500000000000000"/>
                <a:cs typeface="Handy Casual" panose="00000500000000000000"/>
                <a:sym typeface="Handy Casual" panose="00000500000000000000"/>
              </a:rPr>
              <a:t>4. Transition: Connects the current paragraph to the next one.</a:t>
            </a:r>
            <a:endParaRPr lang="en-US" sz="4500">
              <a:solidFill>
                <a:srgbClr val="231F20"/>
              </a:solidFill>
              <a:latin typeface="Handy Casual" panose="00000500000000000000"/>
              <a:ea typeface="Handy Casual" panose="00000500000000000000"/>
              <a:cs typeface="Handy Casual" panose="00000500000000000000"/>
              <a:sym typeface="Handy Casual" panose="00000500000000000000"/>
            </a:endParaRPr>
          </a:p>
          <a:p>
            <a:pPr algn="l">
              <a:lnSpc>
                <a:spcPts val="5940"/>
              </a:lnSpc>
            </a:pPr>
            <a:endParaRPr lang="en-US" sz="450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flipH="1">
            <a:off x="7670131" y="8661831"/>
            <a:ext cx="12159733" cy="1680254"/>
          </a:xfrm>
          <a:custGeom>
            <a:avLst/>
            <a:gdLst/>
            <a:ahLst/>
            <a:cxnLst/>
            <a:rect l="l" t="t" r="r" b="b"/>
            <a:pathLst>
              <a:path w="12159733" h="1680254">
                <a:moveTo>
                  <a:pt x="12159733" y="0"/>
                </a:moveTo>
                <a:lnTo>
                  <a:pt x="0" y="0"/>
                </a:lnTo>
                <a:lnTo>
                  <a:pt x="0" y="1680254"/>
                </a:lnTo>
                <a:lnTo>
                  <a:pt x="12159733" y="1680254"/>
                </a:lnTo>
                <a:lnTo>
                  <a:pt x="12159733" y="0"/>
                </a:lnTo>
                <a:close/>
              </a:path>
            </a:pathLst>
          </a:custGeom>
          <a:blipFill>
            <a:blip r:embed="rId1"/>
            <a:stretch>
              <a:fillRect/>
            </a:stretch>
          </a:blipFill>
        </p:spPr>
      </p:sp>
      <p:sp>
        <p:nvSpPr>
          <p:cNvPr id="3" name="Freeform 3"/>
          <p:cNvSpPr/>
          <p:nvPr/>
        </p:nvSpPr>
        <p:spPr>
          <a:xfrm flipH="1">
            <a:off x="-1972581" y="-143918"/>
            <a:ext cx="13032502" cy="1800855"/>
          </a:xfrm>
          <a:custGeom>
            <a:avLst/>
            <a:gdLst/>
            <a:ahLst/>
            <a:cxnLst/>
            <a:rect l="l" t="t" r="r" b="b"/>
            <a:pathLst>
              <a:path w="13032502" h="1800855">
                <a:moveTo>
                  <a:pt x="13032501" y="0"/>
                </a:moveTo>
                <a:lnTo>
                  <a:pt x="0" y="0"/>
                </a:lnTo>
                <a:lnTo>
                  <a:pt x="0" y="1800855"/>
                </a:lnTo>
                <a:lnTo>
                  <a:pt x="13032501" y="1800855"/>
                </a:lnTo>
                <a:lnTo>
                  <a:pt x="13032501" y="0"/>
                </a:lnTo>
                <a:close/>
              </a:path>
            </a:pathLst>
          </a:custGeom>
          <a:blipFill>
            <a:blip r:embed="rId1"/>
            <a:stretch>
              <a:fillRect/>
            </a:stretch>
          </a:blipFill>
        </p:spPr>
      </p:sp>
      <p:sp>
        <p:nvSpPr>
          <p:cNvPr id="4" name="Freeform 4"/>
          <p:cNvSpPr/>
          <p:nvPr/>
        </p:nvSpPr>
        <p:spPr>
          <a:xfrm rot="-232289" flipH="1">
            <a:off x="14112784" y="283058"/>
            <a:ext cx="3829265" cy="3112148"/>
          </a:xfrm>
          <a:custGeom>
            <a:avLst/>
            <a:gdLst/>
            <a:ahLst/>
            <a:cxnLst/>
            <a:rect l="l" t="t" r="r" b="b"/>
            <a:pathLst>
              <a:path w="3829265" h="3112148">
                <a:moveTo>
                  <a:pt x="3829265" y="0"/>
                </a:moveTo>
                <a:lnTo>
                  <a:pt x="0" y="0"/>
                </a:lnTo>
                <a:lnTo>
                  <a:pt x="0" y="3112147"/>
                </a:lnTo>
                <a:lnTo>
                  <a:pt x="3829265" y="3112147"/>
                </a:lnTo>
                <a:lnTo>
                  <a:pt x="3829265" y="0"/>
                </a:lnTo>
                <a:close/>
              </a:path>
            </a:pathLst>
          </a:custGeom>
          <a:blipFill>
            <a:blip r:embed="rId2"/>
            <a:stretch>
              <a:fillRect/>
            </a:stretch>
          </a:blipFill>
        </p:spPr>
      </p:sp>
      <p:sp>
        <p:nvSpPr>
          <p:cNvPr id="5" name="Freeform 5"/>
          <p:cNvSpPr/>
          <p:nvPr/>
        </p:nvSpPr>
        <p:spPr>
          <a:xfrm rot="1508112">
            <a:off x="405474" y="1181526"/>
            <a:ext cx="2513769" cy="4114800"/>
          </a:xfrm>
          <a:custGeom>
            <a:avLst/>
            <a:gdLst/>
            <a:ahLst/>
            <a:cxnLst/>
            <a:rect l="l" t="t" r="r" b="b"/>
            <a:pathLst>
              <a:path w="2513769" h="4114800">
                <a:moveTo>
                  <a:pt x="0" y="0"/>
                </a:moveTo>
                <a:lnTo>
                  <a:pt x="2513769" y="0"/>
                </a:lnTo>
                <a:lnTo>
                  <a:pt x="2513769" y="4114800"/>
                </a:lnTo>
                <a:lnTo>
                  <a:pt x="0" y="4114800"/>
                </a:lnTo>
                <a:lnTo>
                  <a:pt x="0" y="0"/>
                </a:lnTo>
                <a:close/>
              </a:path>
            </a:pathLst>
          </a:custGeom>
          <a:blipFill>
            <a:blip r:embed="rId3"/>
            <a:stretch>
              <a:fillRect/>
            </a:stretch>
          </a:blipFill>
        </p:spPr>
      </p:sp>
      <p:sp>
        <p:nvSpPr>
          <p:cNvPr id="6" name="TextBox 6"/>
          <p:cNvSpPr txBox="1"/>
          <p:nvPr/>
        </p:nvSpPr>
        <p:spPr>
          <a:xfrm>
            <a:off x="3966603" y="1558143"/>
            <a:ext cx="7800708" cy="1048386"/>
          </a:xfrm>
          <a:prstGeom prst="rect">
            <a:avLst/>
          </a:prstGeom>
        </p:spPr>
        <p:txBody>
          <a:bodyPr lIns="0" tIns="0" rIns="0" bIns="0" rtlCol="0" anchor="t">
            <a:spAutoFit/>
          </a:bodyPr>
          <a:lstStyle/>
          <a:p>
            <a:pPr algn="just">
              <a:lnSpc>
                <a:spcPts val="8320"/>
              </a:lnSpc>
            </a:pPr>
            <a:r>
              <a:rPr lang="en-US" sz="6500" spc="-58">
                <a:solidFill>
                  <a:srgbClr val="000000"/>
                </a:solidFill>
                <a:latin typeface="Krabuler" panose="00000500000000000000"/>
                <a:ea typeface="Krabuler" panose="00000500000000000000"/>
                <a:cs typeface="Krabuler" panose="00000500000000000000"/>
                <a:sym typeface="Krabuler" panose="00000500000000000000"/>
              </a:rPr>
              <a:t>EXAMPLE</a:t>
            </a:r>
            <a:endParaRPr lang="en-US" sz="6500" spc="-58">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7" name="TextBox 7"/>
          <p:cNvSpPr txBox="1"/>
          <p:nvPr/>
        </p:nvSpPr>
        <p:spPr>
          <a:xfrm>
            <a:off x="2362200" y="3358998"/>
            <a:ext cx="15223255" cy="5760872"/>
          </a:xfrm>
          <a:prstGeom prst="rect">
            <a:avLst/>
          </a:prstGeom>
        </p:spPr>
        <p:txBody>
          <a:bodyPr lIns="0" tIns="0" rIns="0" bIns="0" rtlCol="0" anchor="t">
            <a:spAutoFit/>
          </a:bodyPr>
          <a:lstStyle/>
          <a:p>
            <a:pPr>
              <a:lnSpc>
                <a:spcPts val="5430"/>
              </a:lnSpc>
            </a:pPr>
            <a:r>
              <a:rPr lang="en-IN" sz="4400" dirty="0">
                <a:effectLst/>
                <a:latin typeface="Handy Casual" panose="00000500000000000000" charset="0"/>
                <a:ea typeface="Times New Roman" panose="02020603050405020304" pitchFamily="18" charset="0"/>
                <a:cs typeface="Mangal" panose="02040503050203030202" pitchFamily="18" charset="0"/>
              </a:rPr>
              <a:t>"One of the most significant benefits of the internet in education is the accessibility of information. Students can easily find resources on any topic, which facilitates independent learning and research. For instance, online databases and academic journals provide access to a vast amount of scholarly material that would otherwise be unavailable to many students. This accessibility democratizes education, allowing learners from diverse backgrounds to access the same information and opportunities."</a:t>
            </a:r>
            <a:endParaRPr lang="en-IN" sz="4400" dirty="0">
              <a:effectLst/>
              <a:latin typeface="Handy Casual" panose="00000500000000000000" charset="0"/>
              <a:ea typeface="Calibri" panose="020F0502020204030204" charset="0"/>
              <a:cs typeface="Mangal" panose="02040503050203030202" pitchFamily="18" charset="0"/>
            </a:endParaRPr>
          </a:p>
          <a:p>
            <a:pPr algn="l">
              <a:lnSpc>
                <a:spcPts val="5430"/>
              </a:lnSpc>
            </a:pPr>
            <a:endParaRPr lang="en-US" sz="4115" dirty="0">
              <a:solidFill>
                <a:srgbClr val="231F20"/>
              </a:solidFill>
              <a:latin typeface="Handy Casual" panose="00000500000000000000"/>
              <a:ea typeface="Handy Casual" panose="00000500000000000000"/>
              <a:cs typeface="Handy Casual" panose="00000500000000000000"/>
              <a:sym typeface="Handy Casual" panose="00000500000000000000"/>
            </a:endParaRPr>
          </a:p>
          <a:p>
            <a:pPr algn="l">
              <a:lnSpc>
                <a:spcPts val="1205"/>
              </a:lnSpc>
            </a:pPr>
            <a:endParaRPr lang="en-US" sz="4115" dirty="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37490" y="274218"/>
            <a:ext cx="14653289" cy="9353995"/>
          </a:xfrm>
          <a:custGeom>
            <a:avLst/>
            <a:gdLst/>
            <a:ahLst/>
            <a:cxnLst/>
            <a:rect l="l" t="t" r="r" b="b"/>
            <a:pathLst>
              <a:path w="6674076" h="8419132">
                <a:moveTo>
                  <a:pt x="0" y="0"/>
                </a:moveTo>
                <a:lnTo>
                  <a:pt x="6674076" y="0"/>
                </a:lnTo>
                <a:lnTo>
                  <a:pt x="6674076" y="8419132"/>
                </a:lnTo>
                <a:lnTo>
                  <a:pt x="0" y="8419132"/>
                </a:lnTo>
                <a:lnTo>
                  <a:pt x="0" y="0"/>
                </a:lnTo>
                <a:close/>
              </a:path>
            </a:pathLst>
          </a:custGeom>
          <a:blipFill>
            <a:blip r:embed="rId1"/>
            <a:stretch>
              <a:fillRect/>
            </a:stretch>
          </a:blipFill>
        </p:spPr>
      </p:sp>
      <p:grpSp>
        <p:nvGrpSpPr>
          <p:cNvPr id="3" name="Group 3"/>
          <p:cNvGrpSpPr/>
          <p:nvPr/>
        </p:nvGrpSpPr>
        <p:grpSpPr>
          <a:xfrm>
            <a:off x="2098000" y="2546932"/>
            <a:ext cx="554854" cy="554854"/>
            <a:chOff x="0" y="0"/>
            <a:chExt cx="739806" cy="739806"/>
          </a:xfrm>
        </p:grpSpPr>
        <p:grpSp>
          <p:nvGrpSpPr>
            <p:cNvPr id="4" name="Group 4"/>
            <p:cNvGrpSpPr/>
            <p:nvPr/>
          </p:nvGrpSpPr>
          <p:grpSpPr>
            <a:xfrm>
              <a:off x="0" y="0"/>
              <a:ext cx="739806" cy="73980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6" name="TextBox 6"/>
              <p:cNvSpPr txBox="1"/>
              <p:nvPr/>
            </p:nvSpPr>
            <p:spPr>
              <a:xfrm>
                <a:off x="76200" y="0"/>
                <a:ext cx="660400" cy="736600"/>
              </a:xfrm>
              <a:prstGeom prst="rect">
                <a:avLst/>
              </a:prstGeom>
            </p:spPr>
            <p:txBody>
              <a:bodyPr lIns="0" tIns="0" rIns="0" bIns="0" rtlCol="0" anchor="ctr"/>
              <a:lstStyle/>
              <a:p>
                <a:pPr algn="ctr">
                  <a:lnSpc>
                    <a:spcPts val="4340"/>
                  </a:lnSpc>
                </a:pPr>
              </a:p>
            </p:txBody>
          </p:sp>
        </p:grpSp>
        <p:sp>
          <p:nvSpPr>
            <p:cNvPr id="7" name="TextBox 7"/>
            <p:cNvSpPr txBox="1"/>
            <p:nvPr/>
          </p:nvSpPr>
          <p:spPr>
            <a:xfrm>
              <a:off x="113329" y="-14828"/>
              <a:ext cx="513149" cy="702788"/>
            </a:xfrm>
            <a:prstGeom prst="rect">
              <a:avLst/>
            </a:prstGeom>
          </p:spPr>
          <p:txBody>
            <a:bodyPr lIns="0" tIns="0" rIns="0" bIns="0" rtlCol="0" anchor="t">
              <a:spAutoFit/>
            </a:bodyPr>
            <a:lstStyle/>
            <a:p>
              <a:pPr algn="ctr">
                <a:lnSpc>
                  <a:spcPts val="4445"/>
                </a:lnSpc>
                <a:spcBef>
                  <a:spcPct val="0"/>
                </a:spcBef>
              </a:pPr>
              <a:r>
                <a:rPr lang="en-US" sz="3175" spc="63" dirty="0">
                  <a:solidFill>
                    <a:srgbClr val="231F20"/>
                  </a:solidFill>
                  <a:latin typeface="Krabuler" panose="00000500000000000000"/>
                  <a:ea typeface="Krabuler" panose="00000500000000000000"/>
                  <a:cs typeface="Krabuler" panose="00000500000000000000"/>
                  <a:sym typeface="Krabuler" panose="00000500000000000000"/>
                </a:rPr>
                <a:t>1</a:t>
              </a:r>
              <a:endParaRPr lang="en-US" sz="3175" spc="63" dirty="0">
                <a:solidFill>
                  <a:srgbClr val="231F20"/>
                </a:solidFill>
                <a:latin typeface="Krabuler" panose="00000500000000000000"/>
                <a:ea typeface="Krabuler" panose="00000500000000000000"/>
                <a:cs typeface="Krabuler" panose="00000500000000000000"/>
                <a:sym typeface="Krabuler" panose="00000500000000000000"/>
              </a:endParaRPr>
            </a:p>
          </p:txBody>
        </p:sp>
      </p:grpSp>
      <p:grpSp>
        <p:nvGrpSpPr>
          <p:cNvPr id="8" name="Group 8"/>
          <p:cNvGrpSpPr/>
          <p:nvPr/>
        </p:nvGrpSpPr>
        <p:grpSpPr>
          <a:xfrm>
            <a:off x="2098000" y="4205476"/>
            <a:ext cx="554854" cy="554854"/>
            <a:chOff x="0" y="0"/>
            <a:chExt cx="739806" cy="739806"/>
          </a:xfrm>
        </p:grpSpPr>
        <p:grpSp>
          <p:nvGrpSpPr>
            <p:cNvPr id="9" name="Group 9"/>
            <p:cNvGrpSpPr/>
            <p:nvPr/>
          </p:nvGrpSpPr>
          <p:grpSpPr>
            <a:xfrm>
              <a:off x="0" y="0"/>
              <a:ext cx="739806" cy="73980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7"/>
              </a:solidFill>
            </p:spPr>
          </p:sp>
          <p:sp>
            <p:nvSpPr>
              <p:cNvPr id="11" name="TextBox 11"/>
              <p:cNvSpPr txBox="1"/>
              <p:nvPr/>
            </p:nvSpPr>
            <p:spPr>
              <a:xfrm>
                <a:off x="76200" y="0"/>
                <a:ext cx="660400" cy="736600"/>
              </a:xfrm>
              <a:prstGeom prst="rect">
                <a:avLst/>
              </a:prstGeom>
            </p:spPr>
            <p:txBody>
              <a:bodyPr lIns="0" tIns="0" rIns="0" bIns="0" rtlCol="0" anchor="ctr"/>
              <a:lstStyle/>
              <a:p>
                <a:pPr algn="ctr">
                  <a:lnSpc>
                    <a:spcPts val="4340"/>
                  </a:lnSpc>
                </a:pPr>
              </a:p>
            </p:txBody>
          </p:sp>
        </p:grpSp>
        <p:sp>
          <p:nvSpPr>
            <p:cNvPr id="12" name="TextBox 12"/>
            <p:cNvSpPr txBox="1"/>
            <p:nvPr/>
          </p:nvSpPr>
          <p:spPr>
            <a:xfrm>
              <a:off x="113329" y="-10795"/>
              <a:ext cx="513149" cy="702788"/>
            </a:xfrm>
            <a:prstGeom prst="rect">
              <a:avLst/>
            </a:prstGeom>
          </p:spPr>
          <p:txBody>
            <a:bodyPr lIns="0" tIns="0" rIns="0" bIns="0" rtlCol="0" anchor="t">
              <a:spAutoFit/>
            </a:bodyPr>
            <a:lstStyle/>
            <a:p>
              <a:pPr algn="ctr">
                <a:lnSpc>
                  <a:spcPts val="4445"/>
                </a:lnSpc>
                <a:spcBef>
                  <a:spcPct val="0"/>
                </a:spcBef>
              </a:pPr>
              <a:r>
                <a:rPr lang="en-US" sz="3175" spc="63">
                  <a:solidFill>
                    <a:srgbClr val="231F20"/>
                  </a:solidFill>
                  <a:latin typeface="Krabuler" panose="00000500000000000000"/>
                  <a:ea typeface="Krabuler" panose="00000500000000000000"/>
                  <a:cs typeface="Krabuler" panose="00000500000000000000"/>
                  <a:sym typeface="Krabuler" panose="00000500000000000000"/>
                </a:rPr>
                <a:t>2</a:t>
              </a:r>
              <a:endParaRPr lang="en-US" sz="3175" spc="63">
                <a:solidFill>
                  <a:srgbClr val="231F20"/>
                </a:solidFill>
                <a:latin typeface="Krabuler" panose="00000500000000000000"/>
                <a:ea typeface="Krabuler" panose="00000500000000000000"/>
                <a:cs typeface="Krabuler" panose="00000500000000000000"/>
                <a:sym typeface="Krabuler" panose="00000500000000000000"/>
              </a:endParaRPr>
            </a:p>
          </p:txBody>
        </p:sp>
      </p:grpSp>
      <p:grpSp>
        <p:nvGrpSpPr>
          <p:cNvPr id="13" name="Group 13"/>
          <p:cNvGrpSpPr/>
          <p:nvPr/>
        </p:nvGrpSpPr>
        <p:grpSpPr>
          <a:xfrm>
            <a:off x="2015416" y="5855924"/>
            <a:ext cx="554854" cy="554854"/>
            <a:chOff x="0" y="0"/>
            <a:chExt cx="739806" cy="739806"/>
          </a:xfrm>
        </p:grpSpPr>
        <p:grpSp>
          <p:nvGrpSpPr>
            <p:cNvPr id="14" name="Group 14"/>
            <p:cNvGrpSpPr/>
            <p:nvPr/>
          </p:nvGrpSpPr>
          <p:grpSpPr>
            <a:xfrm>
              <a:off x="0" y="0"/>
              <a:ext cx="739806" cy="739806"/>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7"/>
              </a:solidFill>
            </p:spPr>
          </p:sp>
          <p:sp>
            <p:nvSpPr>
              <p:cNvPr id="16" name="TextBox 16"/>
              <p:cNvSpPr txBox="1"/>
              <p:nvPr/>
            </p:nvSpPr>
            <p:spPr>
              <a:xfrm>
                <a:off x="76200" y="0"/>
                <a:ext cx="660400" cy="736600"/>
              </a:xfrm>
              <a:prstGeom prst="rect">
                <a:avLst/>
              </a:prstGeom>
            </p:spPr>
            <p:txBody>
              <a:bodyPr lIns="0" tIns="0" rIns="0" bIns="0" rtlCol="0" anchor="ctr"/>
              <a:lstStyle/>
              <a:p>
                <a:pPr algn="ctr">
                  <a:lnSpc>
                    <a:spcPts val="4340"/>
                  </a:lnSpc>
                </a:pPr>
              </a:p>
            </p:txBody>
          </p:sp>
        </p:grpSp>
        <p:sp>
          <p:nvSpPr>
            <p:cNvPr id="17" name="TextBox 17"/>
            <p:cNvSpPr txBox="1"/>
            <p:nvPr/>
          </p:nvSpPr>
          <p:spPr>
            <a:xfrm>
              <a:off x="113329" y="-18862"/>
              <a:ext cx="513149" cy="702788"/>
            </a:xfrm>
            <a:prstGeom prst="rect">
              <a:avLst/>
            </a:prstGeom>
          </p:spPr>
          <p:txBody>
            <a:bodyPr lIns="0" tIns="0" rIns="0" bIns="0" rtlCol="0" anchor="t">
              <a:spAutoFit/>
            </a:bodyPr>
            <a:lstStyle/>
            <a:p>
              <a:pPr algn="ctr">
                <a:lnSpc>
                  <a:spcPts val="4445"/>
                </a:lnSpc>
                <a:spcBef>
                  <a:spcPct val="0"/>
                </a:spcBef>
              </a:pPr>
              <a:r>
                <a:rPr lang="en-US" sz="3175" spc="63">
                  <a:solidFill>
                    <a:srgbClr val="231F20"/>
                  </a:solidFill>
                  <a:latin typeface="Krabuler" panose="00000500000000000000"/>
                  <a:ea typeface="Krabuler" panose="00000500000000000000"/>
                  <a:cs typeface="Krabuler" panose="00000500000000000000"/>
                  <a:sym typeface="Krabuler" panose="00000500000000000000"/>
                </a:rPr>
                <a:t>3</a:t>
              </a:r>
              <a:endParaRPr lang="en-US" sz="3175" spc="63">
                <a:solidFill>
                  <a:srgbClr val="231F20"/>
                </a:solidFill>
                <a:latin typeface="Krabuler" panose="00000500000000000000"/>
                <a:ea typeface="Krabuler" panose="00000500000000000000"/>
                <a:cs typeface="Krabuler" panose="00000500000000000000"/>
                <a:sym typeface="Krabuler" panose="00000500000000000000"/>
              </a:endParaRPr>
            </a:p>
          </p:txBody>
        </p:sp>
      </p:grpSp>
      <p:grpSp>
        <p:nvGrpSpPr>
          <p:cNvPr id="18" name="Group 18"/>
          <p:cNvGrpSpPr/>
          <p:nvPr/>
        </p:nvGrpSpPr>
        <p:grpSpPr>
          <a:xfrm>
            <a:off x="2019974" y="7434091"/>
            <a:ext cx="554854" cy="559070"/>
            <a:chOff x="0" y="0"/>
            <a:chExt cx="739806" cy="745426"/>
          </a:xfrm>
        </p:grpSpPr>
        <p:grpSp>
          <p:nvGrpSpPr>
            <p:cNvPr id="19" name="Group 19"/>
            <p:cNvGrpSpPr/>
            <p:nvPr/>
          </p:nvGrpSpPr>
          <p:grpSpPr>
            <a:xfrm>
              <a:off x="0" y="0"/>
              <a:ext cx="739806" cy="745426"/>
              <a:chOff x="0" y="0"/>
              <a:chExt cx="812800" cy="818975"/>
            </a:xfrm>
          </p:grpSpPr>
          <p:sp>
            <p:nvSpPr>
              <p:cNvPr id="20" name="Freeform 20"/>
              <p:cNvSpPr/>
              <p:nvPr/>
            </p:nvSpPr>
            <p:spPr>
              <a:xfrm>
                <a:off x="0" y="0"/>
                <a:ext cx="812800" cy="818975"/>
              </a:xfrm>
              <a:custGeom>
                <a:avLst/>
                <a:gdLst/>
                <a:ahLst/>
                <a:cxnLst/>
                <a:rect l="l" t="t" r="r" b="b"/>
                <a:pathLst>
                  <a:path w="812800" h="818975">
                    <a:moveTo>
                      <a:pt x="406400" y="0"/>
                    </a:moveTo>
                    <a:cubicBezTo>
                      <a:pt x="181951" y="0"/>
                      <a:pt x="0" y="183334"/>
                      <a:pt x="0" y="409487"/>
                    </a:cubicBezTo>
                    <a:cubicBezTo>
                      <a:pt x="0" y="635641"/>
                      <a:pt x="181951" y="818975"/>
                      <a:pt x="406400" y="818975"/>
                    </a:cubicBezTo>
                    <a:cubicBezTo>
                      <a:pt x="630849" y="818975"/>
                      <a:pt x="812800" y="635641"/>
                      <a:pt x="812800" y="409487"/>
                    </a:cubicBezTo>
                    <a:cubicBezTo>
                      <a:pt x="812800" y="183334"/>
                      <a:pt x="630849" y="0"/>
                      <a:pt x="406400" y="0"/>
                    </a:cubicBezTo>
                    <a:close/>
                  </a:path>
                </a:pathLst>
              </a:custGeom>
              <a:solidFill>
                <a:srgbClr val="FFFEF7"/>
              </a:solidFill>
            </p:spPr>
          </p:sp>
          <p:sp>
            <p:nvSpPr>
              <p:cNvPr id="21" name="TextBox 21"/>
              <p:cNvSpPr txBox="1"/>
              <p:nvPr/>
            </p:nvSpPr>
            <p:spPr>
              <a:xfrm>
                <a:off x="76200" y="579"/>
                <a:ext cx="660400" cy="741617"/>
              </a:xfrm>
              <a:prstGeom prst="rect">
                <a:avLst/>
              </a:prstGeom>
            </p:spPr>
            <p:txBody>
              <a:bodyPr lIns="0" tIns="0" rIns="0" bIns="0" rtlCol="0" anchor="ctr"/>
              <a:lstStyle/>
              <a:p>
                <a:pPr algn="ctr">
                  <a:lnSpc>
                    <a:spcPts val="4340"/>
                  </a:lnSpc>
                </a:pPr>
              </a:p>
            </p:txBody>
          </p:sp>
        </p:grpSp>
        <p:sp>
          <p:nvSpPr>
            <p:cNvPr id="22" name="TextBox 22"/>
            <p:cNvSpPr txBox="1"/>
            <p:nvPr/>
          </p:nvSpPr>
          <p:spPr>
            <a:xfrm>
              <a:off x="113329" y="22307"/>
              <a:ext cx="513149" cy="708408"/>
            </a:xfrm>
            <a:prstGeom prst="rect">
              <a:avLst/>
            </a:prstGeom>
          </p:spPr>
          <p:txBody>
            <a:bodyPr lIns="0" tIns="0" rIns="0" bIns="0" rtlCol="0" anchor="t">
              <a:spAutoFit/>
            </a:bodyPr>
            <a:lstStyle/>
            <a:p>
              <a:pPr algn="ctr">
                <a:lnSpc>
                  <a:spcPts val="4445"/>
                </a:lnSpc>
                <a:spcBef>
                  <a:spcPct val="0"/>
                </a:spcBef>
              </a:pPr>
              <a:r>
                <a:rPr lang="en-US" sz="3175" spc="63" dirty="0">
                  <a:solidFill>
                    <a:srgbClr val="231F20"/>
                  </a:solidFill>
                  <a:latin typeface="Krabuler" panose="00000500000000000000"/>
                  <a:ea typeface="Krabuler" panose="00000500000000000000"/>
                  <a:cs typeface="Krabuler" panose="00000500000000000000"/>
                  <a:sym typeface="Krabuler" panose="00000500000000000000"/>
                </a:rPr>
                <a:t>4</a:t>
              </a:r>
              <a:endParaRPr lang="en-US" sz="3175" spc="63" dirty="0">
                <a:solidFill>
                  <a:srgbClr val="231F20"/>
                </a:solidFill>
                <a:latin typeface="Krabuler" panose="00000500000000000000"/>
                <a:ea typeface="Krabuler" panose="00000500000000000000"/>
                <a:cs typeface="Krabuler" panose="00000500000000000000"/>
                <a:sym typeface="Krabuler" panose="00000500000000000000"/>
              </a:endParaRPr>
            </a:p>
          </p:txBody>
        </p:sp>
      </p:grpSp>
      <p:sp>
        <p:nvSpPr>
          <p:cNvPr id="34" name="Freeform 34"/>
          <p:cNvSpPr/>
          <p:nvPr/>
        </p:nvSpPr>
        <p:spPr>
          <a:xfrm rot="-1568932">
            <a:off x="-30836" y="8050291"/>
            <a:ext cx="1443297" cy="2069242"/>
          </a:xfrm>
          <a:custGeom>
            <a:avLst/>
            <a:gdLst/>
            <a:ahLst/>
            <a:cxnLst/>
            <a:rect l="l" t="t" r="r" b="b"/>
            <a:pathLst>
              <a:path w="1443297" h="2069242">
                <a:moveTo>
                  <a:pt x="0" y="0"/>
                </a:moveTo>
                <a:lnTo>
                  <a:pt x="1443297" y="0"/>
                </a:lnTo>
                <a:lnTo>
                  <a:pt x="1443297" y="2069242"/>
                </a:lnTo>
                <a:lnTo>
                  <a:pt x="0" y="2069242"/>
                </a:lnTo>
                <a:lnTo>
                  <a:pt x="0" y="0"/>
                </a:lnTo>
                <a:close/>
              </a:path>
            </a:pathLst>
          </a:custGeom>
          <a:blipFill>
            <a:blip r:embed="rId2"/>
            <a:stretch>
              <a:fillRect/>
            </a:stretch>
          </a:blipFill>
        </p:spPr>
      </p:sp>
      <p:sp>
        <p:nvSpPr>
          <p:cNvPr id="35" name="Freeform 35"/>
          <p:cNvSpPr/>
          <p:nvPr/>
        </p:nvSpPr>
        <p:spPr>
          <a:xfrm rot="5027046">
            <a:off x="16502236" y="496365"/>
            <a:ext cx="1514128" cy="1379233"/>
          </a:xfrm>
          <a:custGeom>
            <a:avLst/>
            <a:gdLst/>
            <a:ahLst/>
            <a:cxnLst/>
            <a:rect l="l" t="t" r="r" b="b"/>
            <a:pathLst>
              <a:path w="1514128" h="1379233">
                <a:moveTo>
                  <a:pt x="0" y="0"/>
                </a:moveTo>
                <a:lnTo>
                  <a:pt x="1514128" y="0"/>
                </a:lnTo>
                <a:lnTo>
                  <a:pt x="1514128" y="1379233"/>
                </a:lnTo>
                <a:lnTo>
                  <a:pt x="0" y="1379233"/>
                </a:lnTo>
                <a:lnTo>
                  <a:pt x="0" y="0"/>
                </a:lnTo>
                <a:close/>
              </a:path>
            </a:pathLst>
          </a:custGeom>
          <a:blipFill>
            <a:blip r:embed="rId3"/>
            <a:stretch>
              <a:fillRect/>
            </a:stretch>
          </a:blipFill>
        </p:spPr>
      </p:sp>
      <p:sp>
        <p:nvSpPr>
          <p:cNvPr id="36" name="Freeform 36"/>
          <p:cNvSpPr/>
          <p:nvPr/>
        </p:nvSpPr>
        <p:spPr>
          <a:xfrm rot="-8878474" flipV="1">
            <a:off x="14462783" y="8607260"/>
            <a:ext cx="4427299" cy="1110849"/>
          </a:xfrm>
          <a:custGeom>
            <a:avLst/>
            <a:gdLst/>
            <a:ahLst/>
            <a:cxnLst/>
            <a:rect l="l" t="t" r="r" b="b"/>
            <a:pathLst>
              <a:path w="4427299" h="1110849">
                <a:moveTo>
                  <a:pt x="0" y="1110850"/>
                </a:moveTo>
                <a:lnTo>
                  <a:pt x="4427299" y="1110850"/>
                </a:lnTo>
                <a:lnTo>
                  <a:pt x="4427299" y="0"/>
                </a:lnTo>
                <a:lnTo>
                  <a:pt x="0" y="0"/>
                </a:lnTo>
                <a:lnTo>
                  <a:pt x="0" y="1110850"/>
                </a:lnTo>
                <a:close/>
              </a:path>
            </a:pathLst>
          </a:custGeom>
          <a:blipFill>
            <a:blip r:embed="rId4"/>
            <a:stretch>
              <a:fillRect/>
            </a:stretch>
          </a:blipFill>
        </p:spPr>
      </p:sp>
      <p:sp>
        <p:nvSpPr>
          <p:cNvPr id="37" name="TextBox 37"/>
          <p:cNvSpPr txBox="1"/>
          <p:nvPr/>
        </p:nvSpPr>
        <p:spPr>
          <a:xfrm>
            <a:off x="2888934" y="1151169"/>
            <a:ext cx="10560142" cy="1724190"/>
          </a:xfrm>
          <a:prstGeom prst="rect">
            <a:avLst/>
          </a:prstGeom>
        </p:spPr>
        <p:txBody>
          <a:bodyPr wrap="square" lIns="0" tIns="0" rIns="0" bIns="0" rtlCol="0" anchor="t">
            <a:spAutoFit/>
          </a:bodyPr>
          <a:lstStyle/>
          <a:p>
            <a:pPr algn="l">
              <a:lnSpc>
                <a:spcPts val="7140"/>
              </a:lnSpc>
            </a:pPr>
            <a:r>
              <a:rPr lang="en-US" sz="5100" dirty="0">
                <a:solidFill>
                  <a:srgbClr val="000000"/>
                </a:solidFill>
                <a:latin typeface="Krabuler" panose="00000500000000000000"/>
                <a:ea typeface="Krabuler" panose="00000500000000000000"/>
                <a:cs typeface="Krabuler" panose="00000500000000000000"/>
                <a:sym typeface="Krabuler" panose="00000500000000000000"/>
              </a:rPr>
              <a:t> Common patterns in body paragraph</a:t>
            </a:r>
            <a:endParaRPr lang="en-US" sz="5100" dirty="0">
              <a:solidFill>
                <a:srgbClr val="000000"/>
              </a:solidFill>
              <a:latin typeface="Krabuler" panose="00000500000000000000"/>
              <a:ea typeface="Krabuler" panose="00000500000000000000"/>
              <a:cs typeface="Krabuler" panose="00000500000000000000"/>
              <a:sym typeface="Krabuler" panose="00000500000000000000"/>
            </a:endParaRPr>
          </a:p>
          <a:p>
            <a:pPr algn="l">
              <a:lnSpc>
                <a:spcPts val="7140"/>
              </a:lnSpc>
              <a:spcBef>
                <a:spcPct val="0"/>
              </a:spcBef>
            </a:pPr>
            <a:endParaRPr lang="en-US" sz="510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38" name="TextBox 37"/>
          <p:cNvSpPr txBox="1"/>
          <p:nvPr/>
        </p:nvSpPr>
        <p:spPr>
          <a:xfrm>
            <a:off x="3023136" y="2430446"/>
            <a:ext cx="12408014" cy="8284960"/>
          </a:xfrm>
          <a:prstGeom prst="rect">
            <a:avLst/>
          </a:prstGeom>
        </p:spPr>
        <p:txBody>
          <a:bodyPr wrap="square" lIns="0" tIns="0" rIns="0" bIns="0" rtlCol="0" anchor="t">
            <a:spAutoFit/>
          </a:bodyPr>
          <a:lstStyle/>
          <a:p>
            <a:pPr lvl="0" algn="just">
              <a:lnSpc>
                <a:spcPct val="115000"/>
              </a:lnSpc>
              <a:spcAft>
                <a:spcPts val="1000"/>
              </a:spcAft>
              <a:tabLst>
                <a:tab pos="457200" algn="l"/>
              </a:tabLst>
            </a:pPr>
            <a:r>
              <a:rPr lang="en-IN" sz="4000" b="1" dirty="0">
                <a:effectLst/>
                <a:latin typeface="Handy Casual" panose="00000500000000000000" charset="0"/>
                <a:ea typeface="Times New Roman" panose="02020603050405020304" pitchFamily="18" charset="0"/>
                <a:cs typeface="Mangal" panose="02040503050203030202" pitchFamily="18" charset="0"/>
              </a:rPr>
              <a:t>Point:</a:t>
            </a:r>
            <a:r>
              <a:rPr lang="en-IN" sz="4000" dirty="0">
                <a:effectLst/>
                <a:latin typeface="Handy Casual" panose="00000500000000000000" charset="0"/>
                <a:ea typeface="Times New Roman" panose="02020603050405020304" pitchFamily="18" charset="0"/>
                <a:cs typeface="Mangal" panose="02040503050203030202" pitchFamily="18" charset="0"/>
              </a:rPr>
              <a:t> Introduce the main point of the paragraph.</a:t>
            </a:r>
            <a:endParaRPr lang="en-IN" sz="4000" dirty="0">
              <a:effectLst/>
              <a:latin typeface="Handy Casual" panose="00000500000000000000" charset="0"/>
              <a:ea typeface="Times New Roman" panose="02020603050405020304" pitchFamily="18" charset="0"/>
              <a:cs typeface="Mangal" panose="02040503050203030202" pitchFamily="18" charset="0"/>
            </a:endParaRPr>
          </a:p>
          <a:p>
            <a:pPr lvl="0" algn="just">
              <a:lnSpc>
                <a:spcPct val="115000"/>
              </a:lnSpc>
              <a:spcAft>
                <a:spcPts val="1000"/>
              </a:spcAft>
              <a:tabLst>
                <a:tab pos="457200" algn="l"/>
              </a:tabLst>
            </a:pPr>
            <a:endParaRPr lang="en-IN" sz="4000" dirty="0">
              <a:effectLst/>
              <a:latin typeface="Handy Casual" panose="00000500000000000000" charset="0"/>
              <a:ea typeface="Calibri" panose="020F0502020204030204" charset="0"/>
              <a:cs typeface="Mangal" panose="02040503050203030202" pitchFamily="18" charset="0"/>
            </a:endParaRPr>
          </a:p>
          <a:p>
            <a:pPr lvl="0" algn="just">
              <a:lnSpc>
                <a:spcPct val="115000"/>
              </a:lnSpc>
              <a:spcAft>
                <a:spcPts val="1000"/>
              </a:spcAft>
              <a:tabLst>
                <a:tab pos="457200" algn="l"/>
              </a:tabLst>
            </a:pPr>
            <a:r>
              <a:rPr lang="en-IN" sz="4000" b="1" dirty="0">
                <a:effectLst/>
                <a:latin typeface="Handy Casual" panose="00000500000000000000" charset="0"/>
                <a:ea typeface="Times New Roman" panose="02020603050405020304" pitchFamily="18" charset="0"/>
                <a:cs typeface="Mangal" panose="02040503050203030202" pitchFamily="18" charset="0"/>
              </a:rPr>
              <a:t>Evidence:</a:t>
            </a:r>
            <a:r>
              <a:rPr lang="en-IN" sz="4000" dirty="0">
                <a:effectLst/>
                <a:latin typeface="Handy Casual" panose="00000500000000000000" charset="0"/>
                <a:ea typeface="Times New Roman" panose="02020603050405020304" pitchFamily="18" charset="0"/>
                <a:cs typeface="Mangal" panose="02040503050203030202" pitchFamily="18" charset="0"/>
              </a:rPr>
              <a:t> Provide supporting evidence for the point.</a:t>
            </a:r>
            <a:endParaRPr lang="en-IN" sz="4000" dirty="0">
              <a:effectLst/>
              <a:latin typeface="Handy Casual" panose="00000500000000000000" charset="0"/>
              <a:ea typeface="Times New Roman" panose="02020603050405020304" pitchFamily="18" charset="0"/>
              <a:cs typeface="Mangal" panose="02040503050203030202" pitchFamily="18" charset="0"/>
            </a:endParaRPr>
          </a:p>
          <a:p>
            <a:pPr lvl="0" algn="just">
              <a:lnSpc>
                <a:spcPct val="115000"/>
              </a:lnSpc>
              <a:spcAft>
                <a:spcPts val="1000"/>
              </a:spcAft>
              <a:tabLst>
                <a:tab pos="457200" algn="l"/>
              </a:tabLst>
            </a:pPr>
            <a:endParaRPr lang="en-IN" sz="4000" dirty="0">
              <a:effectLst/>
              <a:latin typeface="Handy Casual" panose="00000500000000000000" charset="0"/>
              <a:ea typeface="Calibri" panose="020F0502020204030204" charset="0"/>
              <a:cs typeface="Mangal" panose="02040503050203030202" pitchFamily="18" charset="0"/>
            </a:endParaRPr>
          </a:p>
          <a:p>
            <a:pPr lvl="0" algn="just">
              <a:lnSpc>
                <a:spcPct val="115000"/>
              </a:lnSpc>
              <a:spcAft>
                <a:spcPts val="1000"/>
              </a:spcAft>
              <a:tabLst>
                <a:tab pos="457200" algn="l"/>
              </a:tabLst>
            </a:pPr>
            <a:r>
              <a:rPr lang="en-IN" sz="4000" b="1" dirty="0">
                <a:effectLst/>
                <a:latin typeface="Handy Casual" panose="00000500000000000000" charset="0"/>
                <a:ea typeface="Times New Roman" panose="02020603050405020304" pitchFamily="18" charset="0"/>
                <a:cs typeface="Mangal" panose="02040503050203030202" pitchFamily="18" charset="0"/>
              </a:rPr>
              <a:t>Explanation:</a:t>
            </a:r>
            <a:r>
              <a:rPr lang="en-IN" sz="4000" dirty="0">
                <a:effectLst/>
                <a:latin typeface="Handy Casual" panose="00000500000000000000" charset="0"/>
                <a:ea typeface="Times New Roman" panose="02020603050405020304" pitchFamily="18" charset="0"/>
                <a:cs typeface="Mangal" panose="02040503050203030202" pitchFamily="18" charset="0"/>
              </a:rPr>
              <a:t> Explain how the evidence supports the point.</a:t>
            </a:r>
            <a:endParaRPr lang="en-IN" sz="4000" dirty="0">
              <a:effectLst/>
              <a:latin typeface="Handy Casual" panose="00000500000000000000" charset="0"/>
              <a:ea typeface="Times New Roman" panose="02020603050405020304" pitchFamily="18" charset="0"/>
              <a:cs typeface="Mangal" panose="02040503050203030202" pitchFamily="18" charset="0"/>
            </a:endParaRPr>
          </a:p>
          <a:p>
            <a:pPr lvl="0" algn="just">
              <a:lnSpc>
                <a:spcPct val="115000"/>
              </a:lnSpc>
              <a:spcAft>
                <a:spcPts val="1000"/>
              </a:spcAft>
              <a:tabLst>
                <a:tab pos="457200" algn="l"/>
              </a:tabLst>
            </a:pPr>
            <a:endParaRPr lang="en-IN" sz="4000" dirty="0">
              <a:effectLst/>
              <a:latin typeface="Handy Casual" panose="00000500000000000000" charset="0"/>
              <a:ea typeface="Calibri" panose="020F0502020204030204" charset="0"/>
              <a:cs typeface="Mangal" panose="02040503050203030202" pitchFamily="18" charset="0"/>
            </a:endParaRPr>
          </a:p>
          <a:p>
            <a:pPr lvl="0" algn="just">
              <a:lnSpc>
                <a:spcPct val="115000"/>
              </a:lnSpc>
              <a:spcAft>
                <a:spcPts val="1000"/>
              </a:spcAft>
              <a:tabLst>
                <a:tab pos="457200" algn="l"/>
              </a:tabLst>
            </a:pPr>
            <a:r>
              <a:rPr lang="en-IN" sz="4000" b="1" dirty="0">
                <a:effectLst/>
                <a:latin typeface="Handy Casual" panose="00000500000000000000" charset="0"/>
                <a:ea typeface="Times New Roman" panose="02020603050405020304" pitchFamily="18" charset="0"/>
                <a:cs typeface="Mangal" panose="02040503050203030202" pitchFamily="18" charset="0"/>
              </a:rPr>
              <a:t>Link:</a:t>
            </a:r>
            <a:r>
              <a:rPr lang="en-IN" sz="4000" dirty="0">
                <a:effectLst/>
                <a:latin typeface="Handy Casual" panose="00000500000000000000" charset="0"/>
                <a:ea typeface="Times New Roman" panose="02020603050405020304" pitchFamily="18" charset="0"/>
                <a:cs typeface="Mangal" panose="02040503050203030202" pitchFamily="18" charset="0"/>
              </a:rPr>
              <a:t> Link back to the thesis statement and transition to the next paragraph.</a:t>
            </a:r>
            <a:endParaRPr lang="en-IN" sz="4000" dirty="0">
              <a:effectLst/>
              <a:latin typeface="Handy Casual" panose="00000500000000000000" charset="0"/>
              <a:ea typeface="Calibri" panose="020F0502020204030204" charset="0"/>
              <a:cs typeface="Mangal" panose="02040503050203030202" pitchFamily="18" charset="0"/>
            </a:endParaRPr>
          </a:p>
          <a:p>
            <a:pPr algn="l">
              <a:lnSpc>
                <a:spcPts val="7140"/>
              </a:lnSpc>
            </a:pPr>
            <a:endParaRPr lang="en-US" sz="5100" dirty="0">
              <a:solidFill>
                <a:srgbClr val="000000"/>
              </a:solidFill>
              <a:latin typeface="Krabuler" panose="00000500000000000000"/>
              <a:ea typeface="Krabuler" panose="00000500000000000000"/>
              <a:cs typeface="Krabuler" panose="00000500000000000000"/>
              <a:sym typeface="Krabuler" panose="00000500000000000000"/>
            </a:endParaRPr>
          </a:p>
          <a:p>
            <a:pPr algn="l">
              <a:lnSpc>
                <a:spcPts val="7140"/>
              </a:lnSpc>
              <a:spcBef>
                <a:spcPct val="0"/>
              </a:spcBef>
            </a:pPr>
            <a:endParaRPr lang="en-US" sz="5100" dirty="0">
              <a:solidFill>
                <a:srgbClr val="000000"/>
              </a:solidFill>
              <a:latin typeface="Krabuler" panose="00000500000000000000"/>
              <a:ea typeface="Krabuler" panose="00000500000000000000"/>
              <a:cs typeface="Krabuler" panose="00000500000000000000"/>
              <a:sym typeface="Krabuler" panose="000005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a:off x="510511" y="743553"/>
            <a:ext cx="6674076" cy="8419132"/>
          </a:xfrm>
          <a:custGeom>
            <a:avLst/>
            <a:gdLst/>
            <a:ahLst/>
            <a:cxnLst/>
            <a:rect l="l" t="t" r="r" b="b"/>
            <a:pathLst>
              <a:path w="6674076" h="8419132">
                <a:moveTo>
                  <a:pt x="0" y="0"/>
                </a:moveTo>
                <a:lnTo>
                  <a:pt x="6674076" y="0"/>
                </a:lnTo>
                <a:lnTo>
                  <a:pt x="6674076" y="8419132"/>
                </a:lnTo>
                <a:lnTo>
                  <a:pt x="0" y="8419132"/>
                </a:lnTo>
                <a:lnTo>
                  <a:pt x="0" y="0"/>
                </a:lnTo>
                <a:close/>
              </a:path>
            </a:pathLst>
          </a:custGeom>
          <a:blipFill>
            <a:blip r:embed="rId1"/>
            <a:stretch>
              <a:fillRect/>
            </a:stretch>
          </a:blipFill>
        </p:spPr>
      </p:sp>
      <p:grpSp>
        <p:nvGrpSpPr>
          <p:cNvPr id="28" name="Group 28"/>
          <p:cNvGrpSpPr/>
          <p:nvPr/>
        </p:nvGrpSpPr>
        <p:grpSpPr>
          <a:xfrm>
            <a:off x="7541408" y="1028700"/>
            <a:ext cx="9289030" cy="7848372"/>
            <a:chOff x="0" y="0"/>
            <a:chExt cx="12654042" cy="10284089"/>
          </a:xfrm>
        </p:grpSpPr>
        <p:sp>
          <p:nvSpPr>
            <p:cNvPr id="29" name="Freeform 29"/>
            <p:cNvSpPr/>
            <p:nvPr/>
          </p:nvSpPr>
          <p:spPr>
            <a:xfrm>
              <a:off x="31750" y="31750"/>
              <a:ext cx="12590542" cy="10220589"/>
            </a:xfrm>
            <a:custGeom>
              <a:avLst/>
              <a:gdLst/>
              <a:ahLst/>
              <a:cxnLst/>
              <a:rect l="l" t="t" r="r" b="b"/>
              <a:pathLst>
                <a:path w="12590542" h="10220589">
                  <a:moveTo>
                    <a:pt x="12497832" y="10220589"/>
                  </a:moveTo>
                  <a:lnTo>
                    <a:pt x="92710" y="10220589"/>
                  </a:lnTo>
                  <a:cubicBezTo>
                    <a:pt x="41910" y="10220589"/>
                    <a:pt x="0" y="10178679"/>
                    <a:pt x="0" y="10127879"/>
                  </a:cubicBezTo>
                  <a:lnTo>
                    <a:pt x="0" y="92710"/>
                  </a:lnTo>
                  <a:cubicBezTo>
                    <a:pt x="0" y="41910"/>
                    <a:pt x="41910" y="0"/>
                    <a:pt x="92710" y="0"/>
                  </a:cubicBezTo>
                  <a:lnTo>
                    <a:pt x="12496562" y="0"/>
                  </a:lnTo>
                  <a:cubicBezTo>
                    <a:pt x="12547362" y="0"/>
                    <a:pt x="12589272" y="41910"/>
                    <a:pt x="12589272" y="92710"/>
                  </a:cubicBezTo>
                  <a:lnTo>
                    <a:pt x="12589272" y="10126609"/>
                  </a:lnTo>
                  <a:cubicBezTo>
                    <a:pt x="12590542" y="10178679"/>
                    <a:pt x="12548632" y="10220589"/>
                    <a:pt x="12497832" y="10220589"/>
                  </a:cubicBezTo>
                  <a:close/>
                </a:path>
              </a:pathLst>
            </a:custGeom>
            <a:solidFill>
              <a:srgbClr val="FFFEF7"/>
            </a:solidFill>
          </p:spPr>
          <p:txBody>
            <a:bodyPr/>
            <a:lstStyle/>
            <a:p>
              <a:endParaRPr lang="en-IN" dirty="0"/>
            </a:p>
          </p:txBody>
        </p:sp>
        <p:sp>
          <p:nvSpPr>
            <p:cNvPr id="30" name="Freeform 30"/>
            <p:cNvSpPr/>
            <p:nvPr/>
          </p:nvSpPr>
          <p:spPr>
            <a:xfrm>
              <a:off x="0" y="0"/>
              <a:ext cx="12654042" cy="10284089"/>
            </a:xfrm>
            <a:custGeom>
              <a:avLst/>
              <a:gdLst/>
              <a:ahLst/>
              <a:cxnLst/>
              <a:rect l="l" t="t" r="r" b="b"/>
              <a:pathLst>
                <a:path w="12654042" h="10284089">
                  <a:moveTo>
                    <a:pt x="12529582" y="59690"/>
                  </a:moveTo>
                  <a:cubicBezTo>
                    <a:pt x="12565142" y="59690"/>
                    <a:pt x="12594352" y="88900"/>
                    <a:pt x="12594352" y="124460"/>
                  </a:cubicBezTo>
                  <a:lnTo>
                    <a:pt x="12594352" y="10159629"/>
                  </a:lnTo>
                  <a:cubicBezTo>
                    <a:pt x="12594352" y="10195189"/>
                    <a:pt x="12565142" y="10224399"/>
                    <a:pt x="12529582" y="10224399"/>
                  </a:cubicBezTo>
                  <a:lnTo>
                    <a:pt x="124460" y="10224399"/>
                  </a:lnTo>
                  <a:cubicBezTo>
                    <a:pt x="88900" y="10224399"/>
                    <a:pt x="59690" y="10195189"/>
                    <a:pt x="59690" y="10159629"/>
                  </a:cubicBezTo>
                  <a:lnTo>
                    <a:pt x="59690" y="124460"/>
                  </a:lnTo>
                  <a:cubicBezTo>
                    <a:pt x="59690" y="88900"/>
                    <a:pt x="88900" y="59690"/>
                    <a:pt x="124460" y="59690"/>
                  </a:cubicBezTo>
                  <a:lnTo>
                    <a:pt x="12529582" y="59690"/>
                  </a:lnTo>
                  <a:moveTo>
                    <a:pt x="12529582" y="0"/>
                  </a:moveTo>
                  <a:lnTo>
                    <a:pt x="124460" y="0"/>
                  </a:lnTo>
                  <a:cubicBezTo>
                    <a:pt x="55880" y="0"/>
                    <a:pt x="0" y="55880"/>
                    <a:pt x="0" y="124460"/>
                  </a:cubicBezTo>
                  <a:lnTo>
                    <a:pt x="0" y="10159629"/>
                  </a:lnTo>
                  <a:cubicBezTo>
                    <a:pt x="0" y="10228209"/>
                    <a:pt x="55880" y="10284089"/>
                    <a:pt x="124460" y="10284089"/>
                  </a:cubicBezTo>
                  <a:lnTo>
                    <a:pt x="12529582" y="10284089"/>
                  </a:lnTo>
                  <a:cubicBezTo>
                    <a:pt x="12598162" y="10284089"/>
                    <a:pt x="12654042" y="10228209"/>
                    <a:pt x="12654042" y="10159629"/>
                  </a:cubicBezTo>
                  <a:lnTo>
                    <a:pt x="12654042" y="124460"/>
                  </a:lnTo>
                  <a:cubicBezTo>
                    <a:pt x="12654042" y="55880"/>
                    <a:pt x="12598162" y="0"/>
                    <a:pt x="12529582" y="0"/>
                  </a:cubicBezTo>
                  <a:close/>
                </a:path>
              </a:pathLst>
            </a:custGeom>
            <a:solidFill>
              <a:srgbClr val="191919"/>
            </a:solidFill>
          </p:spPr>
        </p:sp>
      </p:grpSp>
      <p:sp>
        <p:nvSpPr>
          <p:cNvPr id="31" name="Freeform 31"/>
          <p:cNvSpPr/>
          <p:nvPr/>
        </p:nvSpPr>
        <p:spPr>
          <a:xfrm>
            <a:off x="7957095" y="2022166"/>
            <a:ext cx="1979545" cy="1979545"/>
          </a:xfrm>
          <a:custGeom>
            <a:avLst/>
            <a:gdLst/>
            <a:ahLst/>
            <a:cxnLst/>
            <a:rect l="l" t="t" r="r" b="b"/>
            <a:pathLst>
              <a:path w="1979545" h="1979545">
                <a:moveTo>
                  <a:pt x="0" y="0"/>
                </a:moveTo>
                <a:lnTo>
                  <a:pt x="1979545" y="0"/>
                </a:lnTo>
                <a:lnTo>
                  <a:pt x="1979545" y="1979546"/>
                </a:lnTo>
                <a:lnTo>
                  <a:pt x="0" y="19795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2" name="Freeform 32"/>
          <p:cNvSpPr/>
          <p:nvPr/>
        </p:nvSpPr>
        <p:spPr>
          <a:xfrm>
            <a:off x="10851836" y="2030449"/>
            <a:ext cx="1979545" cy="1979545"/>
          </a:xfrm>
          <a:custGeom>
            <a:avLst/>
            <a:gdLst/>
            <a:ahLst/>
            <a:cxnLst/>
            <a:rect l="l" t="t" r="r" b="b"/>
            <a:pathLst>
              <a:path w="1979545" h="1979545">
                <a:moveTo>
                  <a:pt x="0" y="0"/>
                </a:moveTo>
                <a:lnTo>
                  <a:pt x="1979545" y="0"/>
                </a:lnTo>
                <a:lnTo>
                  <a:pt x="1979545" y="1979546"/>
                </a:lnTo>
                <a:lnTo>
                  <a:pt x="0" y="1979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3" name="Freeform 33"/>
          <p:cNvSpPr/>
          <p:nvPr/>
        </p:nvSpPr>
        <p:spPr>
          <a:xfrm>
            <a:off x="13831888" y="2030449"/>
            <a:ext cx="1979545" cy="1979545"/>
          </a:xfrm>
          <a:custGeom>
            <a:avLst/>
            <a:gdLst/>
            <a:ahLst/>
            <a:cxnLst/>
            <a:rect l="l" t="t" r="r" b="b"/>
            <a:pathLst>
              <a:path w="1979545" h="1979545">
                <a:moveTo>
                  <a:pt x="0" y="0"/>
                </a:moveTo>
                <a:lnTo>
                  <a:pt x="1979545" y="0"/>
                </a:lnTo>
                <a:lnTo>
                  <a:pt x="1979545" y="1979546"/>
                </a:lnTo>
                <a:lnTo>
                  <a:pt x="0" y="19795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4" name="Freeform 34"/>
          <p:cNvSpPr/>
          <p:nvPr/>
        </p:nvSpPr>
        <p:spPr>
          <a:xfrm rot="-1568932">
            <a:off x="-30836" y="8050291"/>
            <a:ext cx="1443297" cy="2069242"/>
          </a:xfrm>
          <a:custGeom>
            <a:avLst/>
            <a:gdLst/>
            <a:ahLst/>
            <a:cxnLst/>
            <a:rect l="l" t="t" r="r" b="b"/>
            <a:pathLst>
              <a:path w="1443297" h="2069242">
                <a:moveTo>
                  <a:pt x="0" y="0"/>
                </a:moveTo>
                <a:lnTo>
                  <a:pt x="1443297" y="0"/>
                </a:lnTo>
                <a:lnTo>
                  <a:pt x="1443297" y="2069242"/>
                </a:lnTo>
                <a:lnTo>
                  <a:pt x="0" y="2069242"/>
                </a:lnTo>
                <a:lnTo>
                  <a:pt x="0" y="0"/>
                </a:lnTo>
                <a:close/>
              </a:path>
            </a:pathLst>
          </a:custGeom>
          <a:blipFill>
            <a:blip r:embed="rId8"/>
            <a:stretch>
              <a:fillRect/>
            </a:stretch>
          </a:blipFill>
        </p:spPr>
      </p:sp>
      <p:sp>
        <p:nvSpPr>
          <p:cNvPr id="35" name="Freeform 35"/>
          <p:cNvSpPr/>
          <p:nvPr/>
        </p:nvSpPr>
        <p:spPr>
          <a:xfrm rot="5027046">
            <a:off x="16502236" y="496365"/>
            <a:ext cx="1514128" cy="1379233"/>
          </a:xfrm>
          <a:custGeom>
            <a:avLst/>
            <a:gdLst/>
            <a:ahLst/>
            <a:cxnLst/>
            <a:rect l="l" t="t" r="r" b="b"/>
            <a:pathLst>
              <a:path w="1514128" h="1379233">
                <a:moveTo>
                  <a:pt x="0" y="0"/>
                </a:moveTo>
                <a:lnTo>
                  <a:pt x="1514128" y="0"/>
                </a:lnTo>
                <a:lnTo>
                  <a:pt x="1514128" y="1379233"/>
                </a:lnTo>
                <a:lnTo>
                  <a:pt x="0" y="1379233"/>
                </a:lnTo>
                <a:lnTo>
                  <a:pt x="0" y="0"/>
                </a:lnTo>
                <a:close/>
              </a:path>
            </a:pathLst>
          </a:custGeom>
          <a:blipFill>
            <a:blip r:embed="rId9"/>
            <a:stretch>
              <a:fillRect/>
            </a:stretch>
          </a:blipFill>
        </p:spPr>
      </p:sp>
      <p:sp>
        <p:nvSpPr>
          <p:cNvPr id="36" name="Freeform 36"/>
          <p:cNvSpPr/>
          <p:nvPr/>
        </p:nvSpPr>
        <p:spPr>
          <a:xfrm rot="-8878474" flipV="1">
            <a:off x="14462783" y="8607260"/>
            <a:ext cx="4427299" cy="1110849"/>
          </a:xfrm>
          <a:custGeom>
            <a:avLst/>
            <a:gdLst/>
            <a:ahLst/>
            <a:cxnLst/>
            <a:rect l="l" t="t" r="r" b="b"/>
            <a:pathLst>
              <a:path w="4427299" h="1110849">
                <a:moveTo>
                  <a:pt x="0" y="1110850"/>
                </a:moveTo>
                <a:lnTo>
                  <a:pt x="4427299" y="1110850"/>
                </a:lnTo>
                <a:lnTo>
                  <a:pt x="4427299" y="0"/>
                </a:lnTo>
                <a:lnTo>
                  <a:pt x="0" y="0"/>
                </a:lnTo>
                <a:lnTo>
                  <a:pt x="0" y="1110850"/>
                </a:lnTo>
                <a:close/>
              </a:path>
            </a:pathLst>
          </a:custGeom>
          <a:blipFill>
            <a:blip r:embed="rId10"/>
            <a:stretch>
              <a:fillRect/>
            </a:stretch>
          </a:blipFill>
        </p:spPr>
      </p:sp>
      <p:sp>
        <p:nvSpPr>
          <p:cNvPr id="37" name="TextBox 37"/>
          <p:cNvSpPr txBox="1"/>
          <p:nvPr/>
        </p:nvSpPr>
        <p:spPr>
          <a:xfrm>
            <a:off x="1341173" y="1578206"/>
            <a:ext cx="4997542" cy="1724190"/>
          </a:xfrm>
          <a:prstGeom prst="rect">
            <a:avLst/>
          </a:prstGeom>
        </p:spPr>
        <p:txBody>
          <a:bodyPr wrap="square" lIns="0" tIns="0" rIns="0" bIns="0" rtlCol="0" anchor="t">
            <a:spAutoFit/>
          </a:bodyPr>
          <a:lstStyle/>
          <a:p>
            <a:pPr algn="l">
              <a:lnSpc>
                <a:spcPts val="7140"/>
              </a:lnSpc>
            </a:pPr>
            <a:r>
              <a:rPr lang="en-US" sz="5100" dirty="0">
                <a:solidFill>
                  <a:srgbClr val="000000"/>
                </a:solidFill>
                <a:latin typeface="Krabuler" panose="00000500000000000000"/>
                <a:ea typeface="Krabuler" panose="00000500000000000000"/>
                <a:cs typeface="Krabuler" panose="00000500000000000000"/>
                <a:sym typeface="Krabuler" panose="00000500000000000000"/>
              </a:rPr>
              <a:t> </a:t>
            </a:r>
            <a:r>
              <a:rPr lang="en-IN" sz="1800" b="1" dirty="0">
                <a:effectLst/>
                <a:latin typeface="Times New Roman" panose="02020603050405020304" pitchFamily="18" charset="0"/>
                <a:ea typeface="Times New Roman" panose="02020603050405020304" pitchFamily="18" charset="0"/>
              </a:rPr>
              <a:t>. </a:t>
            </a:r>
            <a:r>
              <a:rPr lang="en-IN" sz="4400" b="1" dirty="0">
                <a:effectLst/>
                <a:latin typeface="Handy Casual" panose="00000500000000000000" charset="0"/>
                <a:ea typeface="Times New Roman" panose="02020603050405020304" pitchFamily="18" charset="0"/>
              </a:rPr>
              <a:t>Writing the Conclusion</a:t>
            </a:r>
            <a:endParaRPr lang="en-US" sz="4400" dirty="0">
              <a:solidFill>
                <a:srgbClr val="000000"/>
              </a:solidFill>
              <a:latin typeface="Handy Casual" panose="00000500000000000000" charset="0"/>
              <a:ea typeface="Krabuler" panose="00000500000000000000"/>
              <a:cs typeface="Krabuler" panose="00000500000000000000"/>
              <a:sym typeface="Krabuler" panose="00000500000000000000"/>
            </a:endParaRPr>
          </a:p>
          <a:p>
            <a:pPr algn="l">
              <a:lnSpc>
                <a:spcPts val="7140"/>
              </a:lnSpc>
              <a:spcBef>
                <a:spcPct val="0"/>
              </a:spcBef>
            </a:pPr>
            <a:endParaRPr lang="en-US" sz="510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43" name="TextBox 43"/>
          <p:cNvSpPr txBox="1"/>
          <p:nvPr/>
        </p:nvSpPr>
        <p:spPr>
          <a:xfrm>
            <a:off x="8168647" y="2647040"/>
            <a:ext cx="1567920" cy="846386"/>
          </a:xfrm>
          <a:prstGeom prst="rect">
            <a:avLst/>
          </a:prstGeom>
        </p:spPr>
        <p:txBody>
          <a:bodyPr lIns="0" tIns="0" rIns="0" bIns="0" rtlCol="0" anchor="t">
            <a:spAutoFit/>
          </a:bodyPr>
          <a:lstStyle/>
          <a:p>
            <a:pPr algn="l">
              <a:lnSpc>
                <a:spcPts val="3300"/>
              </a:lnSpc>
            </a:pPr>
            <a:r>
              <a:rPr lang="en-IN" sz="2800" b="1" dirty="0">
                <a:effectLst/>
                <a:latin typeface="Handy Casual" panose="00000500000000000000" charset="0"/>
                <a:ea typeface="Times New Roman" panose="02020603050405020304" pitchFamily="18" charset="0"/>
              </a:rPr>
              <a:t>Summary of Main Points</a:t>
            </a:r>
            <a:r>
              <a:rPr lang="en-IN" sz="1800" b="1" dirty="0">
                <a:effectLst/>
                <a:latin typeface="Times New Roman" panose="02020603050405020304" pitchFamily="18" charset="0"/>
                <a:ea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rPr>
              <a:t> </a:t>
            </a:r>
            <a:endParaRPr lang="en-US" sz="2500" dirty="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sp>
        <p:nvSpPr>
          <p:cNvPr id="44" name="TextBox 44"/>
          <p:cNvSpPr txBox="1"/>
          <p:nvPr/>
        </p:nvSpPr>
        <p:spPr>
          <a:xfrm>
            <a:off x="11099862" y="2625465"/>
            <a:ext cx="1578567" cy="846386"/>
          </a:xfrm>
          <a:prstGeom prst="rect">
            <a:avLst/>
          </a:prstGeom>
        </p:spPr>
        <p:txBody>
          <a:bodyPr lIns="0" tIns="0" rIns="0" bIns="0" rtlCol="0" anchor="t">
            <a:spAutoFit/>
          </a:bodyPr>
          <a:lstStyle/>
          <a:p>
            <a:pPr algn="l">
              <a:lnSpc>
                <a:spcPts val="3300"/>
              </a:lnSpc>
            </a:pPr>
            <a:r>
              <a:rPr lang="en-IN" sz="2800" b="1" dirty="0">
                <a:effectLst/>
                <a:latin typeface="Handy Casual" panose="00000500000000000000" charset="0"/>
                <a:ea typeface="Times New Roman" panose="02020603050405020304" pitchFamily="18" charset="0"/>
              </a:rPr>
              <a:t>Restatement of Thesis:</a:t>
            </a:r>
            <a:r>
              <a:rPr lang="en-IN" sz="2800" dirty="0">
                <a:effectLst/>
                <a:latin typeface="Handy Casual" panose="00000500000000000000" charset="0"/>
                <a:ea typeface="Times New Roman" panose="02020603050405020304" pitchFamily="18" charset="0"/>
              </a:rPr>
              <a:t> </a:t>
            </a:r>
            <a:endParaRPr lang="en-US" sz="2800" dirty="0">
              <a:solidFill>
                <a:srgbClr val="231F20"/>
              </a:solidFill>
              <a:latin typeface="Handy Casual" panose="00000500000000000000" charset="0"/>
              <a:ea typeface="Handy Casual" panose="00000500000000000000"/>
              <a:cs typeface="Handy Casual" panose="00000500000000000000"/>
              <a:sym typeface="Handy Casual" panose="00000500000000000000"/>
            </a:endParaRPr>
          </a:p>
        </p:txBody>
      </p:sp>
      <p:sp>
        <p:nvSpPr>
          <p:cNvPr id="45" name="TextBox 45"/>
          <p:cNvSpPr txBox="1"/>
          <p:nvPr/>
        </p:nvSpPr>
        <p:spPr>
          <a:xfrm>
            <a:off x="14271534" y="2597028"/>
            <a:ext cx="1539899" cy="846386"/>
          </a:xfrm>
          <a:prstGeom prst="rect">
            <a:avLst/>
          </a:prstGeom>
        </p:spPr>
        <p:txBody>
          <a:bodyPr lIns="0" tIns="0" rIns="0" bIns="0" rtlCol="0" anchor="t">
            <a:spAutoFit/>
          </a:bodyPr>
          <a:lstStyle/>
          <a:p>
            <a:pPr algn="l">
              <a:lnSpc>
                <a:spcPts val="3300"/>
              </a:lnSpc>
            </a:pPr>
            <a:r>
              <a:rPr lang="en-IN" sz="2800" b="1" dirty="0">
                <a:effectLst/>
                <a:latin typeface="Handy Casual" panose="00000500000000000000" charset="0"/>
                <a:ea typeface="Times New Roman" panose="02020603050405020304" pitchFamily="18" charset="0"/>
              </a:rPr>
              <a:t>Closing Thought:</a:t>
            </a:r>
            <a:r>
              <a:rPr lang="en-IN" sz="2800" dirty="0">
                <a:effectLst/>
                <a:latin typeface="Handy Casual" panose="00000500000000000000" charset="0"/>
                <a:ea typeface="Times New Roman" panose="02020603050405020304" pitchFamily="18" charset="0"/>
              </a:rPr>
              <a:t> </a:t>
            </a:r>
            <a:endParaRPr lang="en-US" sz="2800" dirty="0">
              <a:solidFill>
                <a:srgbClr val="231F20"/>
              </a:solidFill>
              <a:latin typeface="Handy Casual" panose="00000500000000000000" charset="0"/>
              <a:ea typeface="Handy Casual" panose="00000500000000000000"/>
              <a:cs typeface="Handy Casual" panose="00000500000000000000"/>
              <a:sym typeface="Handy Casual" panose="00000500000000000000"/>
            </a:endParaRPr>
          </a:p>
        </p:txBody>
      </p:sp>
      <p:sp>
        <p:nvSpPr>
          <p:cNvPr id="46" name="TextBox 37"/>
          <p:cNvSpPr txBox="1"/>
          <p:nvPr/>
        </p:nvSpPr>
        <p:spPr>
          <a:xfrm>
            <a:off x="1225854" y="3846082"/>
            <a:ext cx="4997542" cy="1724190"/>
          </a:xfrm>
          <a:prstGeom prst="rect">
            <a:avLst/>
          </a:prstGeom>
        </p:spPr>
        <p:txBody>
          <a:bodyPr wrap="square" lIns="0" tIns="0" rIns="0" bIns="0" rtlCol="0" anchor="t">
            <a:spAutoFit/>
          </a:bodyPr>
          <a:lstStyle/>
          <a:p>
            <a:pPr algn="l">
              <a:lnSpc>
                <a:spcPts val="7140"/>
              </a:lnSpc>
            </a:pPr>
            <a:r>
              <a:rPr lang="en-US" sz="5100" dirty="0">
                <a:solidFill>
                  <a:srgbClr val="000000"/>
                </a:solidFill>
                <a:latin typeface="Krabuler" panose="00000500000000000000"/>
                <a:ea typeface="Krabuler" panose="00000500000000000000"/>
                <a:cs typeface="Krabuler" panose="00000500000000000000"/>
                <a:sym typeface="Krabuler" panose="00000500000000000000"/>
              </a:rPr>
              <a:t> </a:t>
            </a:r>
            <a:endParaRPr lang="en-US" sz="4400" dirty="0">
              <a:solidFill>
                <a:srgbClr val="000000"/>
              </a:solidFill>
              <a:latin typeface="Handy Casual" panose="00000500000000000000" charset="0"/>
              <a:ea typeface="Krabuler" panose="00000500000000000000"/>
              <a:cs typeface="Krabuler" panose="00000500000000000000"/>
              <a:sym typeface="Krabuler" panose="00000500000000000000"/>
            </a:endParaRPr>
          </a:p>
          <a:p>
            <a:pPr algn="l">
              <a:lnSpc>
                <a:spcPts val="7140"/>
              </a:lnSpc>
              <a:spcBef>
                <a:spcPct val="0"/>
              </a:spcBef>
            </a:pPr>
            <a:endParaRPr lang="en-US" sz="510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47" name="TextBox 37"/>
          <p:cNvSpPr txBox="1"/>
          <p:nvPr/>
        </p:nvSpPr>
        <p:spPr>
          <a:xfrm>
            <a:off x="1249161" y="2973067"/>
            <a:ext cx="4997542" cy="7187224"/>
          </a:xfrm>
          <a:prstGeom prst="rect">
            <a:avLst/>
          </a:prstGeom>
        </p:spPr>
        <p:txBody>
          <a:bodyPr wrap="square" lIns="0" tIns="0" rIns="0" bIns="0" rtlCol="0" anchor="t">
            <a:spAutoFit/>
          </a:bodyPr>
          <a:lstStyle/>
          <a:p>
            <a:pPr marL="571500" indent="-571500">
              <a:lnSpc>
                <a:spcPts val="7140"/>
              </a:lnSpc>
              <a:buFont typeface="Arial" panose="020B0604020202020204" pitchFamily="34" charset="0"/>
              <a:buChar char="•"/>
            </a:pPr>
            <a:r>
              <a:rPr lang="en-IN" sz="4000" dirty="0">
                <a:effectLst/>
                <a:latin typeface="Handy Casual" panose="00000500000000000000" charset="0"/>
                <a:ea typeface="Times New Roman" panose="02020603050405020304" pitchFamily="18" charset="0"/>
                <a:cs typeface="Mangal" panose="02040503050203030202" pitchFamily="18" charset="0"/>
              </a:rPr>
              <a:t>The conclusion summarizes your main points and restates the thesis in a new way. It should also provide a final thought or call to action.</a:t>
            </a:r>
            <a:endParaRPr lang="en-IN" sz="4000" dirty="0">
              <a:effectLst/>
              <a:latin typeface="Handy Casual" panose="00000500000000000000" charset="0"/>
              <a:ea typeface="Calibri" panose="020F0502020204030204" charset="0"/>
              <a:cs typeface="Mangal" panose="02040503050203030202" pitchFamily="18" charset="0"/>
            </a:endParaRPr>
          </a:p>
          <a:p>
            <a:pPr algn="l">
              <a:lnSpc>
                <a:spcPts val="7140"/>
              </a:lnSpc>
            </a:pPr>
            <a:endParaRPr lang="en-US" sz="4400" dirty="0">
              <a:solidFill>
                <a:srgbClr val="000000"/>
              </a:solidFill>
              <a:latin typeface="Handy Casual" panose="00000500000000000000" charset="0"/>
              <a:ea typeface="Krabuler" panose="00000500000000000000"/>
              <a:cs typeface="Krabuler" panose="00000500000000000000"/>
              <a:sym typeface="Krabuler" panose="00000500000000000000"/>
            </a:endParaRPr>
          </a:p>
          <a:p>
            <a:pPr algn="l">
              <a:lnSpc>
                <a:spcPts val="7140"/>
              </a:lnSpc>
              <a:spcBef>
                <a:spcPct val="0"/>
              </a:spcBef>
            </a:pPr>
            <a:endParaRPr lang="en-US" sz="510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48" name="TextBox 43"/>
          <p:cNvSpPr txBox="1"/>
          <p:nvPr/>
        </p:nvSpPr>
        <p:spPr>
          <a:xfrm>
            <a:off x="8217727" y="5891029"/>
            <a:ext cx="1852546" cy="2115964"/>
          </a:xfrm>
          <a:prstGeom prst="rect">
            <a:avLst/>
          </a:prstGeom>
        </p:spPr>
        <p:txBody>
          <a:bodyPr wrap="square" lIns="0" tIns="0" rIns="0" bIns="0" rtlCol="0" anchor="t">
            <a:spAutoFit/>
          </a:bodyPr>
          <a:lstStyle/>
          <a:p>
            <a:pPr algn="l">
              <a:lnSpc>
                <a:spcPts val="3300"/>
              </a:lnSpc>
            </a:pPr>
            <a:r>
              <a:rPr lang="en-IN" sz="2800" dirty="0">
                <a:effectLst/>
                <a:latin typeface="Handy Casual" panose="00000500000000000000" charset="0"/>
                <a:ea typeface="Times New Roman" panose="02020603050405020304" pitchFamily="18" charset="0"/>
              </a:rPr>
              <a:t>Briefly revisit the key arguments made in the essay. </a:t>
            </a:r>
            <a:endParaRPr lang="en-US" sz="2800" dirty="0">
              <a:solidFill>
                <a:srgbClr val="231F20"/>
              </a:solidFill>
              <a:latin typeface="Handy Casual" panose="00000500000000000000" charset="0"/>
              <a:ea typeface="Handy Casual" panose="00000500000000000000"/>
              <a:cs typeface="Handy Casual" panose="00000500000000000000"/>
              <a:sym typeface="Handy Casual" panose="00000500000000000000"/>
            </a:endParaRPr>
          </a:p>
        </p:txBody>
      </p:sp>
      <p:sp>
        <p:nvSpPr>
          <p:cNvPr id="49" name="TextBox 43"/>
          <p:cNvSpPr txBox="1"/>
          <p:nvPr/>
        </p:nvSpPr>
        <p:spPr>
          <a:xfrm>
            <a:off x="11201708" y="5899312"/>
            <a:ext cx="1856451" cy="2115964"/>
          </a:xfrm>
          <a:prstGeom prst="rect">
            <a:avLst/>
          </a:prstGeom>
        </p:spPr>
        <p:txBody>
          <a:bodyPr wrap="square" lIns="0" tIns="0" rIns="0" bIns="0" rtlCol="0" anchor="t">
            <a:spAutoFit/>
          </a:bodyPr>
          <a:lstStyle/>
          <a:p>
            <a:pPr algn="l">
              <a:lnSpc>
                <a:spcPts val="3300"/>
              </a:lnSpc>
            </a:pPr>
            <a:r>
              <a:rPr lang="en-IN" sz="2800" dirty="0">
                <a:effectLst/>
                <a:latin typeface="Handy Casual" panose="00000500000000000000" charset="0"/>
                <a:ea typeface="Times New Roman" panose="02020603050405020304" pitchFamily="18" charset="0"/>
              </a:rPr>
              <a:t>Reinforce the main argument without repeating it verbatim.</a:t>
            </a:r>
            <a:endParaRPr lang="en-US" sz="2800" dirty="0">
              <a:solidFill>
                <a:srgbClr val="231F20"/>
              </a:solidFill>
              <a:latin typeface="Handy Casual" panose="00000500000000000000" charset="0"/>
              <a:ea typeface="Handy Casual" panose="00000500000000000000"/>
              <a:cs typeface="Handy Casual" panose="00000500000000000000"/>
              <a:sym typeface="Handy Casual" panose="00000500000000000000"/>
            </a:endParaRPr>
          </a:p>
        </p:txBody>
      </p:sp>
      <p:sp>
        <p:nvSpPr>
          <p:cNvPr id="50" name="TextBox 43"/>
          <p:cNvSpPr txBox="1"/>
          <p:nvPr/>
        </p:nvSpPr>
        <p:spPr>
          <a:xfrm>
            <a:off x="14148311" y="5688803"/>
            <a:ext cx="1856451" cy="2497479"/>
          </a:xfrm>
          <a:prstGeom prst="rect">
            <a:avLst/>
          </a:prstGeom>
        </p:spPr>
        <p:txBody>
          <a:bodyPr wrap="square" lIns="0" tIns="0" rIns="0" bIns="0" rtlCol="0" anchor="t">
            <a:spAutoFit/>
          </a:bodyPr>
          <a:lstStyle/>
          <a:p>
            <a:pPr>
              <a:lnSpc>
                <a:spcPts val="3300"/>
              </a:lnSpc>
            </a:pPr>
            <a:r>
              <a:rPr lang="en-IN" sz="2800" dirty="0">
                <a:effectLst/>
                <a:latin typeface="Handy Casual" panose="00000500000000000000" charset="0"/>
                <a:ea typeface="Times New Roman" panose="02020603050405020304" pitchFamily="18" charset="0"/>
                <a:cs typeface="Mangal" panose="02040503050203030202" pitchFamily="18" charset="0"/>
              </a:rPr>
              <a:t>A final observation or suggestion for further thought or action.</a:t>
            </a:r>
            <a:endParaRPr lang="en-IN" sz="2800" dirty="0">
              <a:effectLst/>
              <a:latin typeface="Handy Casual" panose="00000500000000000000" charset="0"/>
              <a:ea typeface="Calibri" panose="020F0502020204030204" charset="0"/>
              <a:cs typeface="Mangal" panose="02040503050203030202" pitchFamily="18" charset="0"/>
            </a:endParaRPr>
          </a:p>
          <a:p>
            <a:pPr algn="l">
              <a:lnSpc>
                <a:spcPts val="3300"/>
              </a:lnSpc>
            </a:pPr>
            <a:endParaRPr lang="en-US" sz="2500" dirty="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sp>
        <p:nvSpPr>
          <p:cNvPr id="51" name="Freeform 42"/>
          <p:cNvSpPr/>
          <p:nvPr/>
        </p:nvSpPr>
        <p:spPr>
          <a:xfrm rot="5730023">
            <a:off x="8130988" y="4499673"/>
            <a:ext cx="1307544" cy="595894"/>
          </a:xfrm>
          <a:custGeom>
            <a:avLst/>
            <a:gdLst/>
            <a:ahLst/>
            <a:cxnLst/>
            <a:rect l="l" t="t" r="r" b="b"/>
            <a:pathLst>
              <a:path w="1307544" h="595894">
                <a:moveTo>
                  <a:pt x="0" y="0"/>
                </a:moveTo>
                <a:lnTo>
                  <a:pt x="1307545" y="0"/>
                </a:lnTo>
                <a:lnTo>
                  <a:pt x="1307545" y="595894"/>
                </a:lnTo>
                <a:lnTo>
                  <a:pt x="0" y="595894"/>
                </a:lnTo>
                <a:lnTo>
                  <a:pt x="0" y="0"/>
                </a:lnTo>
                <a:close/>
              </a:path>
            </a:pathLst>
          </a:custGeom>
          <a:blipFill>
            <a:blip r:embed="rId11"/>
            <a:stretch>
              <a:fillRect l="-444900"/>
            </a:stretch>
          </a:blipFill>
        </p:spPr>
      </p:sp>
      <p:sp>
        <p:nvSpPr>
          <p:cNvPr id="52" name="Freeform 42"/>
          <p:cNvSpPr/>
          <p:nvPr/>
        </p:nvSpPr>
        <p:spPr>
          <a:xfrm rot="5730023">
            <a:off x="14102851" y="4420226"/>
            <a:ext cx="1307544" cy="595894"/>
          </a:xfrm>
          <a:custGeom>
            <a:avLst/>
            <a:gdLst/>
            <a:ahLst/>
            <a:cxnLst/>
            <a:rect l="l" t="t" r="r" b="b"/>
            <a:pathLst>
              <a:path w="1307544" h="595894">
                <a:moveTo>
                  <a:pt x="0" y="0"/>
                </a:moveTo>
                <a:lnTo>
                  <a:pt x="1307545" y="0"/>
                </a:lnTo>
                <a:lnTo>
                  <a:pt x="1307545" y="595894"/>
                </a:lnTo>
                <a:lnTo>
                  <a:pt x="0" y="595894"/>
                </a:lnTo>
                <a:lnTo>
                  <a:pt x="0" y="0"/>
                </a:lnTo>
                <a:close/>
              </a:path>
            </a:pathLst>
          </a:custGeom>
          <a:blipFill>
            <a:blip r:embed="rId11"/>
            <a:stretch>
              <a:fillRect l="-444900"/>
            </a:stretch>
          </a:blipFill>
        </p:spPr>
      </p:sp>
      <p:sp>
        <p:nvSpPr>
          <p:cNvPr id="53" name="Freeform 42"/>
          <p:cNvSpPr/>
          <p:nvPr/>
        </p:nvSpPr>
        <p:spPr>
          <a:xfrm rot="5730023">
            <a:off x="11116920" y="4587044"/>
            <a:ext cx="1307544" cy="595894"/>
          </a:xfrm>
          <a:custGeom>
            <a:avLst/>
            <a:gdLst/>
            <a:ahLst/>
            <a:cxnLst/>
            <a:rect l="l" t="t" r="r" b="b"/>
            <a:pathLst>
              <a:path w="1307544" h="595894">
                <a:moveTo>
                  <a:pt x="0" y="0"/>
                </a:moveTo>
                <a:lnTo>
                  <a:pt x="1307545" y="0"/>
                </a:lnTo>
                <a:lnTo>
                  <a:pt x="1307545" y="595894"/>
                </a:lnTo>
                <a:lnTo>
                  <a:pt x="0" y="595894"/>
                </a:lnTo>
                <a:lnTo>
                  <a:pt x="0" y="0"/>
                </a:lnTo>
                <a:close/>
              </a:path>
            </a:pathLst>
          </a:custGeom>
          <a:blipFill>
            <a:blip r:embed="rId11"/>
            <a:stretch>
              <a:fillRect l="-444900"/>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flipH="1">
            <a:off x="7670131" y="8661831"/>
            <a:ext cx="12159733" cy="1680254"/>
          </a:xfrm>
          <a:custGeom>
            <a:avLst/>
            <a:gdLst/>
            <a:ahLst/>
            <a:cxnLst/>
            <a:rect l="l" t="t" r="r" b="b"/>
            <a:pathLst>
              <a:path w="12159733" h="1680254">
                <a:moveTo>
                  <a:pt x="12159733" y="0"/>
                </a:moveTo>
                <a:lnTo>
                  <a:pt x="0" y="0"/>
                </a:lnTo>
                <a:lnTo>
                  <a:pt x="0" y="1680254"/>
                </a:lnTo>
                <a:lnTo>
                  <a:pt x="12159733" y="1680254"/>
                </a:lnTo>
                <a:lnTo>
                  <a:pt x="12159733" y="0"/>
                </a:lnTo>
                <a:close/>
              </a:path>
            </a:pathLst>
          </a:custGeom>
          <a:blipFill>
            <a:blip r:embed="rId1"/>
            <a:stretch>
              <a:fillRect/>
            </a:stretch>
          </a:blipFill>
        </p:spPr>
      </p:sp>
      <p:sp>
        <p:nvSpPr>
          <p:cNvPr id="3" name="Freeform 3"/>
          <p:cNvSpPr/>
          <p:nvPr/>
        </p:nvSpPr>
        <p:spPr>
          <a:xfrm flipH="1">
            <a:off x="-1972581" y="-143918"/>
            <a:ext cx="13032502" cy="1800855"/>
          </a:xfrm>
          <a:custGeom>
            <a:avLst/>
            <a:gdLst/>
            <a:ahLst/>
            <a:cxnLst/>
            <a:rect l="l" t="t" r="r" b="b"/>
            <a:pathLst>
              <a:path w="13032502" h="1800855">
                <a:moveTo>
                  <a:pt x="13032501" y="0"/>
                </a:moveTo>
                <a:lnTo>
                  <a:pt x="0" y="0"/>
                </a:lnTo>
                <a:lnTo>
                  <a:pt x="0" y="1800855"/>
                </a:lnTo>
                <a:lnTo>
                  <a:pt x="13032501" y="1800855"/>
                </a:lnTo>
                <a:lnTo>
                  <a:pt x="13032501" y="0"/>
                </a:lnTo>
                <a:close/>
              </a:path>
            </a:pathLst>
          </a:custGeom>
          <a:blipFill>
            <a:blip r:embed="rId1"/>
            <a:stretch>
              <a:fillRect/>
            </a:stretch>
          </a:blipFill>
        </p:spPr>
      </p:sp>
      <p:sp>
        <p:nvSpPr>
          <p:cNvPr id="4" name="Freeform 4"/>
          <p:cNvSpPr/>
          <p:nvPr/>
        </p:nvSpPr>
        <p:spPr>
          <a:xfrm rot="-232289" flipH="1">
            <a:off x="14112784" y="283058"/>
            <a:ext cx="3829265" cy="3112148"/>
          </a:xfrm>
          <a:custGeom>
            <a:avLst/>
            <a:gdLst/>
            <a:ahLst/>
            <a:cxnLst/>
            <a:rect l="l" t="t" r="r" b="b"/>
            <a:pathLst>
              <a:path w="3829265" h="3112148">
                <a:moveTo>
                  <a:pt x="3829265" y="0"/>
                </a:moveTo>
                <a:lnTo>
                  <a:pt x="0" y="0"/>
                </a:lnTo>
                <a:lnTo>
                  <a:pt x="0" y="3112147"/>
                </a:lnTo>
                <a:lnTo>
                  <a:pt x="3829265" y="3112147"/>
                </a:lnTo>
                <a:lnTo>
                  <a:pt x="3829265" y="0"/>
                </a:lnTo>
                <a:close/>
              </a:path>
            </a:pathLst>
          </a:custGeom>
          <a:blipFill>
            <a:blip r:embed="rId2"/>
            <a:stretch>
              <a:fillRect/>
            </a:stretch>
          </a:blipFill>
        </p:spPr>
      </p:sp>
      <p:sp>
        <p:nvSpPr>
          <p:cNvPr id="5" name="Freeform 5"/>
          <p:cNvSpPr/>
          <p:nvPr/>
        </p:nvSpPr>
        <p:spPr>
          <a:xfrm rot="1508112">
            <a:off x="405474" y="1181526"/>
            <a:ext cx="2513769" cy="4114800"/>
          </a:xfrm>
          <a:custGeom>
            <a:avLst/>
            <a:gdLst/>
            <a:ahLst/>
            <a:cxnLst/>
            <a:rect l="l" t="t" r="r" b="b"/>
            <a:pathLst>
              <a:path w="2513769" h="4114800">
                <a:moveTo>
                  <a:pt x="0" y="0"/>
                </a:moveTo>
                <a:lnTo>
                  <a:pt x="2513769" y="0"/>
                </a:lnTo>
                <a:lnTo>
                  <a:pt x="2513769" y="4114800"/>
                </a:lnTo>
                <a:lnTo>
                  <a:pt x="0" y="4114800"/>
                </a:lnTo>
                <a:lnTo>
                  <a:pt x="0" y="0"/>
                </a:lnTo>
                <a:close/>
              </a:path>
            </a:pathLst>
          </a:custGeom>
          <a:blipFill>
            <a:blip r:embed="rId3"/>
            <a:stretch>
              <a:fillRect/>
            </a:stretch>
          </a:blipFill>
        </p:spPr>
      </p:sp>
      <p:sp>
        <p:nvSpPr>
          <p:cNvPr id="6" name="TextBox 6"/>
          <p:cNvSpPr txBox="1"/>
          <p:nvPr/>
        </p:nvSpPr>
        <p:spPr>
          <a:xfrm>
            <a:off x="3966603" y="1558143"/>
            <a:ext cx="7800708" cy="1048386"/>
          </a:xfrm>
          <a:prstGeom prst="rect">
            <a:avLst/>
          </a:prstGeom>
        </p:spPr>
        <p:txBody>
          <a:bodyPr lIns="0" tIns="0" rIns="0" bIns="0" rtlCol="0" anchor="t">
            <a:spAutoFit/>
          </a:bodyPr>
          <a:lstStyle/>
          <a:p>
            <a:pPr algn="just">
              <a:lnSpc>
                <a:spcPts val="8320"/>
              </a:lnSpc>
            </a:pPr>
            <a:r>
              <a:rPr lang="en-US" sz="6500" spc="-58">
                <a:solidFill>
                  <a:srgbClr val="000000"/>
                </a:solidFill>
                <a:latin typeface="Krabuler" panose="00000500000000000000"/>
                <a:ea typeface="Krabuler" panose="00000500000000000000"/>
                <a:cs typeface="Krabuler" panose="00000500000000000000"/>
                <a:sym typeface="Krabuler" panose="00000500000000000000"/>
              </a:rPr>
              <a:t>EXAMPLE</a:t>
            </a:r>
            <a:endParaRPr lang="en-US" sz="6500" spc="-58">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7" name="TextBox 7"/>
          <p:cNvSpPr txBox="1"/>
          <p:nvPr/>
        </p:nvSpPr>
        <p:spPr>
          <a:xfrm>
            <a:off x="2286001" y="3619500"/>
            <a:ext cx="15011400" cy="4375878"/>
          </a:xfrm>
          <a:prstGeom prst="rect">
            <a:avLst/>
          </a:prstGeom>
        </p:spPr>
        <p:txBody>
          <a:bodyPr wrap="square" lIns="0" tIns="0" rIns="0" bIns="0" rtlCol="0" anchor="t">
            <a:spAutoFit/>
          </a:bodyPr>
          <a:lstStyle/>
          <a:p>
            <a:pPr>
              <a:lnSpc>
                <a:spcPts val="5430"/>
              </a:lnSpc>
            </a:pPr>
            <a:r>
              <a:rPr lang="en-IN" sz="4400" dirty="0">
                <a:effectLst/>
                <a:latin typeface="Handy Casual" panose="00000500000000000000" charset="0"/>
                <a:ea typeface="Times New Roman" panose="02020603050405020304" pitchFamily="18" charset="0"/>
                <a:cs typeface="Mangal" panose="02040503050203030202" pitchFamily="18" charset="0"/>
              </a:rPr>
              <a:t>"In conclusion, while social media has transformed the landscape of communication, it has also led to a decline in the quality of interpersonal interactions among young adults. By prioritizing face-to-face conversations and being mindful of the time spent on social platforms, individuals can work towards rebuilding the depth and richness of their social connections."</a:t>
            </a:r>
            <a:endParaRPr lang="en-IN" sz="4400" dirty="0">
              <a:effectLst/>
              <a:latin typeface="Handy Casual" panose="00000500000000000000" charset="0"/>
              <a:ea typeface="Calibri" panose="020F0502020204030204" charset="0"/>
              <a:cs typeface="Mangal" panose="02040503050203030202" pitchFamily="18" charset="0"/>
            </a:endParaRPr>
          </a:p>
          <a:p>
            <a:pPr algn="l">
              <a:lnSpc>
                <a:spcPts val="5430"/>
              </a:lnSpc>
            </a:pPr>
            <a:endParaRPr lang="en-US" sz="4115" dirty="0">
              <a:solidFill>
                <a:srgbClr val="231F20"/>
              </a:solidFill>
              <a:latin typeface="Handy Casual" panose="00000500000000000000"/>
              <a:ea typeface="Handy Casual" panose="00000500000000000000"/>
              <a:cs typeface="Handy Casual" panose="00000500000000000000"/>
              <a:sym typeface="Handy Casual" panose="00000500000000000000"/>
            </a:endParaRPr>
          </a:p>
          <a:p>
            <a:pPr algn="l">
              <a:lnSpc>
                <a:spcPts val="1205"/>
              </a:lnSpc>
            </a:pPr>
            <a:endParaRPr lang="en-US" sz="4115" dirty="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grpSp>
        <p:nvGrpSpPr>
          <p:cNvPr id="2" name="Group 2"/>
          <p:cNvGrpSpPr/>
          <p:nvPr/>
        </p:nvGrpSpPr>
        <p:grpSpPr>
          <a:xfrm>
            <a:off x="6503705" y="439824"/>
            <a:ext cx="11150081" cy="9143005"/>
            <a:chOff x="-250488" y="0"/>
            <a:chExt cx="14552696" cy="10431616"/>
          </a:xfrm>
        </p:grpSpPr>
        <p:sp>
          <p:nvSpPr>
            <p:cNvPr id="3" name="Freeform 3"/>
            <p:cNvSpPr/>
            <p:nvPr/>
          </p:nvSpPr>
          <p:spPr>
            <a:xfrm>
              <a:off x="-250488" y="63500"/>
              <a:ext cx="14238708" cy="10368115"/>
            </a:xfrm>
            <a:custGeom>
              <a:avLst/>
              <a:gdLst/>
              <a:ahLst/>
              <a:cxnLst/>
              <a:rect l="l" t="t" r="r" b="b"/>
              <a:pathLst>
                <a:path w="14238708" h="10368115">
                  <a:moveTo>
                    <a:pt x="14145997" y="10368115"/>
                  </a:moveTo>
                  <a:lnTo>
                    <a:pt x="92710" y="10368115"/>
                  </a:lnTo>
                  <a:cubicBezTo>
                    <a:pt x="41910" y="10368115"/>
                    <a:pt x="0" y="10326205"/>
                    <a:pt x="0" y="10275405"/>
                  </a:cubicBezTo>
                  <a:lnTo>
                    <a:pt x="0" y="92710"/>
                  </a:lnTo>
                  <a:cubicBezTo>
                    <a:pt x="0" y="41910"/>
                    <a:pt x="41910" y="0"/>
                    <a:pt x="92710" y="0"/>
                  </a:cubicBezTo>
                  <a:lnTo>
                    <a:pt x="14144727" y="0"/>
                  </a:lnTo>
                  <a:cubicBezTo>
                    <a:pt x="14195527" y="0"/>
                    <a:pt x="14237438" y="41910"/>
                    <a:pt x="14237438" y="92710"/>
                  </a:cubicBezTo>
                  <a:lnTo>
                    <a:pt x="14237438" y="10274136"/>
                  </a:lnTo>
                  <a:cubicBezTo>
                    <a:pt x="14238708" y="10326205"/>
                    <a:pt x="14196797" y="10368115"/>
                    <a:pt x="14145997" y="10368115"/>
                  </a:cubicBezTo>
                  <a:close/>
                </a:path>
              </a:pathLst>
            </a:custGeom>
            <a:solidFill>
              <a:srgbClr val="FFFEF7"/>
            </a:solidFill>
          </p:spPr>
          <p:txBody>
            <a:bodyPr/>
            <a:lstStyle/>
            <a:p>
              <a:endParaRPr lang="en-IN" dirty="0"/>
            </a:p>
          </p:txBody>
        </p:sp>
        <p:sp>
          <p:nvSpPr>
            <p:cNvPr id="4" name="Freeform 4"/>
            <p:cNvSpPr/>
            <p:nvPr/>
          </p:nvSpPr>
          <p:spPr>
            <a:xfrm>
              <a:off x="0" y="0"/>
              <a:ext cx="14302208" cy="10431616"/>
            </a:xfrm>
            <a:custGeom>
              <a:avLst/>
              <a:gdLst/>
              <a:ahLst/>
              <a:cxnLst/>
              <a:rect l="l" t="t" r="r" b="b"/>
              <a:pathLst>
                <a:path w="14302208" h="10431616">
                  <a:moveTo>
                    <a:pt x="14177747" y="59690"/>
                  </a:moveTo>
                  <a:cubicBezTo>
                    <a:pt x="14213308" y="59690"/>
                    <a:pt x="14242518" y="88900"/>
                    <a:pt x="14242518" y="124460"/>
                  </a:cubicBezTo>
                  <a:lnTo>
                    <a:pt x="14242518" y="10307155"/>
                  </a:lnTo>
                  <a:cubicBezTo>
                    <a:pt x="14242518" y="10342716"/>
                    <a:pt x="14213308" y="10371926"/>
                    <a:pt x="14177747" y="10371926"/>
                  </a:cubicBezTo>
                  <a:lnTo>
                    <a:pt x="124460" y="10371926"/>
                  </a:lnTo>
                  <a:cubicBezTo>
                    <a:pt x="88900" y="10371926"/>
                    <a:pt x="59690" y="10342716"/>
                    <a:pt x="59690" y="10307155"/>
                  </a:cubicBezTo>
                  <a:lnTo>
                    <a:pt x="59690" y="124460"/>
                  </a:lnTo>
                  <a:cubicBezTo>
                    <a:pt x="59690" y="88900"/>
                    <a:pt x="88900" y="59690"/>
                    <a:pt x="124460" y="59690"/>
                  </a:cubicBezTo>
                  <a:lnTo>
                    <a:pt x="14177749" y="59690"/>
                  </a:lnTo>
                  <a:moveTo>
                    <a:pt x="14177749" y="0"/>
                  </a:moveTo>
                  <a:lnTo>
                    <a:pt x="124460" y="0"/>
                  </a:lnTo>
                  <a:cubicBezTo>
                    <a:pt x="55880" y="0"/>
                    <a:pt x="0" y="55880"/>
                    <a:pt x="0" y="124460"/>
                  </a:cubicBezTo>
                  <a:lnTo>
                    <a:pt x="0" y="10307155"/>
                  </a:lnTo>
                  <a:cubicBezTo>
                    <a:pt x="0" y="10375736"/>
                    <a:pt x="55880" y="10431616"/>
                    <a:pt x="124460" y="10431616"/>
                  </a:cubicBezTo>
                  <a:lnTo>
                    <a:pt x="14177749" y="10431616"/>
                  </a:lnTo>
                  <a:cubicBezTo>
                    <a:pt x="14246327" y="10431616"/>
                    <a:pt x="14302208" y="10375736"/>
                    <a:pt x="14302208" y="10307155"/>
                  </a:cubicBezTo>
                  <a:lnTo>
                    <a:pt x="14302208" y="124460"/>
                  </a:lnTo>
                  <a:cubicBezTo>
                    <a:pt x="14302208" y="55880"/>
                    <a:pt x="14246327" y="0"/>
                    <a:pt x="14177749" y="0"/>
                  </a:cubicBezTo>
                  <a:close/>
                </a:path>
              </a:pathLst>
            </a:custGeom>
            <a:solidFill>
              <a:srgbClr val="191919"/>
            </a:solidFill>
          </p:spPr>
        </p:sp>
      </p:grpSp>
      <p:sp>
        <p:nvSpPr>
          <p:cNvPr id="5" name="Freeform 5"/>
          <p:cNvSpPr/>
          <p:nvPr/>
        </p:nvSpPr>
        <p:spPr>
          <a:xfrm>
            <a:off x="-367928" y="190500"/>
            <a:ext cx="7774236" cy="9861915"/>
          </a:xfrm>
          <a:custGeom>
            <a:avLst/>
            <a:gdLst/>
            <a:ahLst/>
            <a:cxnLst/>
            <a:rect l="l" t="t" r="r" b="b"/>
            <a:pathLst>
              <a:path w="7628315" h="9557115">
                <a:moveTo>
                  <a:pt x="0" y="0"/>
                </a:moveTo>
                <a:lnTo>
                  <a:pt x="7628316" y="0"/>
                </a:lnTo>
                <a:lnTo>
                  <a:pt x="7628316" y="9557114"/>
                </a:lnTo>
                <a:lnTo>
                  <a:pt x="0" y="955711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7" name="Group 7"/>
          <p:cNvGrpSpPr/>
          <p:nvPr/>
        </p:nvGrpSpPr>
        <p:grpSpPr>
          <a:xfrm rot="-460589">
            <a:off x="1751691" y="4008360"/>
            <a:ext cx="4649370" cy="4649351"/>
            <a:chOff x="0" y="0"/>
            <a:chExt cx="6350025" cy="6350000"/>
          </a:xfrm>
        </p:grpSpPr>
        <p:sp>
          <p:nvSpPr>
            <p:cNvPr id="8" name="Freeform 8"/>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3"/>
              <a:stretch>
                <a:fillRect t="-24906" b="-24906"/>
              </a:stretch>
            </a:blipFill>
          </p:spPr>
        </p:sp>
      </p:grpSp>
      <p:sp>
        <p:nvSpPr>
          <p:cNvPr id="9" name="TextBox 9"/>
          <p:cNvSpPr txBox="1"/>
          <p:nvPr/>
        </p:nvSpPr>
        <p:spPr>
          <a:xfrm>
            <a:off x="10077642" y="3716532"/>
            <a:ext cx="4194128" cy="1214435"/>
          </a:xfrm>
          <a:prstGeom prst="rect">
            <a:avLst/>
          </a:prstGeom>
        </p:spPr>
        <p:txBody>
          <a:bodyPr lIns="0" tIns="0" rIns="0" bIns="0" rtlCol="0" anchor="t">
            <a:spAutoFit/>
          </a:bodyPr>
          <a:lstStyle/>
          <a:p>
            <a:pPr marL="777240" lvl="1" indent="-388620" algn="l">
              <a:lnSpc>
                <a:spcPts val="5040"/>
              </a:lnSpc>
              <a:buFont typeface="Arial" panose="020B0604020202020204"/>
              <a:buChar char="•"/>
            </a:pPr>
            <a:r>
              <a:rPr lang="en-US" sz="3600" dirty="0">
                <a:solidFill>
                  <a:srgbClr val="000000"/>
                </a:solidFill>
                <a:latin typeface="Krabuler" panose="00000500000000000000"/>
                <a:ea typeface="Krabuler" panose="00000500000000000000"/>
                <a:cs typeface="Krabuler" panose="00000500000000000000"/>
                <a:sym typeface="Krabuler" panose="00000500000000000000"/>
              </a:rPr>
              <a:t>PROVIDING EVIDENCE</a:t>
            </a:r>
            <a:endParaRPr lang="en-US" sz="360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10" name="TextBox 10"/>
          <p:cNvSpPr txBox="1"/>
          <p:nvPr/>
        </p:nvSpPr>
        <p:spPr>
          <a:xfrm>
            <a:off x="10574849" y="5011326"/>
            <a:ext cx="3846068" cy="1686616"/>
          </a:xfrm>
          <a:prstGeom prst="rect">
            <a:avLst/>
          </a:prstGeom>
        </p:spPr>
        <p:txBody>
          <a:bodyPr lIns="0" tIns="0" rIns="0" bIns="0" rtlCol="0" anchor="t">
            <a:spAutoFit/>
          </a:bodyPr>
          <a:lstStyle/>
          <a:p>
            <a:pPr marL="342900" lvl="0" indent="-342900" algn="just">
              <a:lnSpc>
                <a:spcPct val="115000"/>
              </a:lnSpc>
              <a:spcAft>
                <a:spcPts val="1000"/>
              </a:spcAft>
              <a:buSzPts val="1000"/>
              <a:buFont typeface="Symbol" panose="05050102010706020507" pitchFamily="18" charset="2"/>
              <a:buChar char=""/>
              <a:tabLst>
                <a:tab pos="457200" algn="l"/>
              </a:tabLst>
            </a:pPr>
            <a:r>
              <a:rPr lang="en-IN" sz="1800" dirty="0">
                <a:effectLst/>
                <a:latin typeface="Krabuler" panose="00000500000000000000" charset="0"/>
                <a:ea typeface="Times New Roman" panose="02020603050405020304" pitchFamily="18" charset="0"/>
                <a:cs typeface="Mangal" panose="02040503050203030202" pitchFamily="18" charset="0"/>
              </a:rPr>
              <a:t>"According to recent research..."</a:t>
            </a:r>
            <a:endParaRPr lang="en-IN" sz="18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1800" dirty="0">
                <a:effectLst/>
                <a:latin typeface="Krabuler" panose="00000500000000000000" charset="0"/>
                <a:ea typeface="Times New Roman" panose="02020603050405020304" pitchFamily="18" charset="0"/>
                <a:cs typeface="Mangal" panose="02040503050203030202" pitchFamily="18" charset="0"/>
              </a:rPr>
              <a:t>"For instance..."</a:t>
            </a:r>
            <a:endParaRPr lang="en-IN" sz="18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1800" dirty="0">
                <a:effectLst/>
                <a:latin typeface="Krabuler" panose="00000500000000000000" charset="0"/>
                <a:ea typeface="Times New Roman" panose="02020603050405020304" pitchFamily="18" charset="0"/>
                <a:cs typeface="Mangal" panose="02040503050203030202" pitchFamily="18" charset="0"/>
              </a:rPr>
              <a:t>"As demonstrated by..."</a:t>
            </a:r>
            <a:endParaRPr lang="en-IN" sz="1800" dirty="0">
              <a:effectLst/>
              <a:latin typeface="Krabuler" panose="00000500000000000000" charset="0"/>
              <a:ea typeface="Calibri" panose="020F0502020204030204" charset="0"/>
              <a:cs typeface="Mangal" panose="02040503050203030202" pitchFamily="18" charset="0"/>
            </a:endParaRPr>
          </a:p>
          <a:p>
            <a:pPr algn="l">
              <a:lnSpc>
                <a:spcPts val="2735"/>
              </a:lnSpc>
            </a:pPr>
            <a:endParaRPr lang="en-US" sz="2400" dirty="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
        <p:nvSpPr>
          <p:cNvPr id="11" name="TextBox 11"/>
          <p:cNvSpPr txBox="1"/>
          <p:nvPr/>
        </p:nvSpPr>
        <p:spPr>
          <a:xfrm rot="-466770">
            <a:off x="1260934" y="1679944"/>
            <a:ext cx="4545920" cy="1902444"/>
          </a:xfrm>
          <a:prstGeom prst="rect">
            <a:avLst/>
          </a:prstGeom>
        </p:spPr>
        <p:txBody>
          <a:bodyPr wrap="square" lIns="0" tIns="0" rIns="0" bIns="0" rtlCol="0" anchor="t">
            <a:spAutoFit/>
          </a:bodyPr>
          <a:lstStyle/>
          <a:p>
            <a:pPr algn="ctr">
              <a:lnSpc>
                <a:spcPts val="8060"/>
              </a:lnSpc>
              <a:spcBef>
                <a:spcPct val="0"/>
              </a:spcBef>
            </a:pPr>
            <a:r>
              <a:rPr lang="en-IN" sz="4000" b="1" dirty="0">
                <a:effectLst/>
                <a:latin typeface="Krabuler" panose="00000500000000000000" charset="0"/>
                <a:ea typeface="Times New Roman" panose="02020603050405020304" pitchFamily="18" charset="0"/>
              </a:rPr>
              <a:t>ADVANCED LANGUAGE AND USEFUL PHRASES</a:t>
            </a:r>
            <a:endParaRPr lang="en-US" sz="4000" dirty="0">
              <a:solidFill>
                <a:srgbClr val="000000"/>
              </a:solidFill>
              <a:latin typeface="Krabuler" panose="00000500000000000000" charset="0"/>
              <a:ea typeface="Krabuler" panose="00000500000000000000"/>
              <a:cs typeface="Krabuler" panose="00000500000000000000"/>
              <a:sym typeface="Krabuler" panose="00000500000000000000"/>
            </a:endParaRPr>
          </a:p>
        </p:txBody>
      </p:sp>
      <p:sp>
        <p:nvSpPr>
          <p:cNvPr id="12" name="TextBox 12"/>
          <p:cNvSpPr txBox="1"/>
          <p:nvPr/>
        </p:nvSpPr>
        <p:spPr>
          <a:xfrm>
            <a:off x="7731676" y="4477848"/>
            <a:ext cx="4194128" cy="533479"/>
          </a:xfrm>
          <a:prstGeom prst="rect">
            <a:avLst/>
          </a:prstGeom>
        </p:spPr>
        <p:txBody>
          <a:bodyPr lIns="0" tIns="0" rIns="0" bIns="0" rtlCol="0" anchor="t">
            <a:spAutoFit/>
          </a:bodyPr>
          <a:lstStyle/>
          <a:p>
            <a:pPr marL="388620" lvl="1" algn="l">
              <a:lnSpc>
                <a:spcPts val="5040"/>
              </a:lnSpc>
            </a:pPr>
            <a:r>
              <a:rPr lang="en-IN" sz="1800" b="1" dirty="0">
                <a:effectLst/>
                <a:latin typeface="Times New Roman" panose="02020603050405020304" pitchFamily="18" charset="0"/>
                <a:ea typeface="Times New Roman" panose="02020603050405020304" pitchFamily="18" charset="0"/>
              </a:rPr>
              <a:t> </a:t>
            </a:r>
            <a:endParaRPr lang="en-US" sz="360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13" name="TextBox 13"/>
          <p:cNvSpPr txBox="1"/>
          <p:nvPr/>
        </p:nvSpPr>
        <p:spPr>
          <a:xfrm>
            <a:off x="6985845" y="818050"/>
            <a:ext cx="5247592" cy="1214435"/>
          </a:xfrm>
          <a:prstGeom prst="rect">
            <a:avLst/>
          </a:prstGeom>
        </p:spPr>
        <p:txBody>
          <a:bodyPr wrap="square" lIns="0" tIns="0" rIns="0" bIns="0" rtlCol="0" anchor="t">
            <a:spAutoFit/>
          </a:bodyPr>
          <a:lstStyle/>
          <a:p>
            <a:pPr marL="777240" lvl="1" indent="-388620" algn="l">
              <a:lnSpc>
                <a:spcPts val="5040"/>
              </a:lnSpc>
              <a:buFont typeface="Arial" panose="020B0604020202020204"/>
              <a:buChar char="•"/>
            </a:pPr>
            <a:r>
              <a:rPr lang="en-US" sz="3600" dirty="0">
                <a:solidFill>
                  <a:srgbClr val="000000"/>
                </a:solidFill>
                <a:latin typeface="Krabuler" panose="00000500000000000000"/>
                <a:ea typeface="Krabuler" panose="00000500000000000000"/>
                <a:cs typeface="Krabuler" panose="00000500000000000000"/>
                <a:sym typeface="Krabuler" panose="00000500000000000000"/>
              </a:rPr>
              <a:t> INTRODUCING AN ARGUMENT</a:t>
            </a:r>
            <a:endParaRPr lang="en-US" sz="360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15" name="TextBox 15"/>
          <p:cNvSpPr txBox="1"/>
          <p:nvPr/>
        </p:nvSpPr>
        <p:spPr>
          <a:xfrm>
            <a:off x="7473284" y="2263877"/>
            <a:ext cx="3928891" cy="1792798"/>
          </a:xfrm>
          <a:prstGeom prst="rect">
            <a:avLst/>
          </a:prstGeom>
        </p:spPr>
        <p:txBody>
          <a:bodyPr lIns="0" tIns="0" rIns="0" bIns="0" rtlCol="0" anchor="t">
            <a:spAutoFit/>
          </a:bodyPr>
          <a:lstStyle/>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Krabuler" panose="00000500000000000000" charset="0"/>
                <a:ea typeface="Times New Roman" panose="02020603050405020304" pitchFamily="18" charset="0"/>
                <a:cs typeface="Mangal" panose="02040503050203030202" pitchFamily="18" charset="0"/>
              </a:rPr>
              <a:t>"One significant aspect is..."</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Krabuler" panose="00000500000000000000" charset="0"/>
                <a:ea typeface="Times New Roman" panose="02020603050405020304" pitchFamily="18" charset="0"/>
                <a:cs typeface="Mangal" panose="02040503050203030202" pitchFamily="18" charset="0"/>
              </a:rPr>
              <a:t>"Firstly, it is important to note..."</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Krabuler" panose="00000500000000000000" charset="0"/>
                <a:ea typeface="Times New Roman" panose="02020603050405020304" pitchFamily="18" charset="0"/>
                <a:cs typeface="Mangal" panose="02040503050203030202" pitchFamily="18" charset="0"/>
              </a:rPr>
              <a:t>"Another key point is..."</a:t>
            </a:r>
            <a:endParaRPr lang="en-IN" sz="2000" dirty="0">
              <a:effectLst/>
              <a:latin typeface="Krabuler" panose="00000500000000000000" charset="0"/>
              <a:ea typeface="Calibri" panose="020F0502020204030204" charset="0"/>
              <a:cs typeface="Mangal" panose="02040503050203030202" pitchFamily="18" charset="0"/>
            </a:endParaRPr>
          </a:p>
          <a:p>
            <a:pPr algn="l">
              <a:lnSpc>
                <a:spcPts val="2735"/>
              </a:lnSpc>
            </a:pPr>
            <a:endParaRPr lang="en-US" sz="2400" dirty="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
        <p:nvSpPr>
          <p:cNvPr id="16" name="TextBox 16"/>
          <p:cNvSpPr txBox="1"/>
          <p:nvPr/>
        </p:nvSpPr>
        <p:spPr>
          <a:xfrm>
            <a:off x="7485316" y="7546201"/>
            <a:ext cx="3928891" cy="2146742"/>
          </a:xfrm>
          <a:prstGeom prst="rect">
            <a:avLst/>
          </a:prstGeom>
        </p:spPr>
        <p:txBody>
          <a:bodyPr lIns="0" tIns="0" rIns="0" bIns="0" rtlCol="0" anchor="t">
            <a:spAutoFit/>
          </a:bodyPr>
          <a:lstStyle/>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Krabuler" panose="00000500000000000000" charset="0"/>
                <a:ea typeface="Times New Roman" panose="02020603050405020304" pitchFamily="18" charset="0"/>
                <a:cs typeface="Mangal" panose="02040503050203030202" pitchFamily="18" charset="0"/>
              </a:rPr>
              <a:t>"This indicates that..."</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Krabuler" panose="00000500000000000000" charset="0"/>
                <a:ea typeface="Times New Roman" panose="02020603050405020304" pitchFamily="18" charset="0"/>
                <a:cs typeface="Mangal" panose="02040503050203030202" pitchFamily="18" charset="0"/>
              </a:rPr>
              <a:t>"This suggests..."</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Krabuler" panose="00000500000000000000" charset="0"/>
                <a:ea typeface="Times New Roman" panose="02020603050405020304" pitchFamily="18" charset="0"/>
                <a:cs typeface="Mangal" panose="02040503050203030202" pitchFamily="18" charset="0"/>
              </a:rPr>
              <a:t>"This highlights the importance of..."</a:t>
            </a:r>
            <a:endParaRPr lang="en-IN" sz="2000" dirty="0">
              <a:effectLst/>
              <a:latin typeface="Krabuler" panose="00000500000000000000" charset="0"/>
              <a:ea typeface="Calibri" panose="020F0502020204030204" charset="0"/>
              <a:cs typeface="Mangal" panose="02040503050203030202" pitchFamily="18" charset="0"/>
            </a:endParaRPr>
          </a:p>
          <a:p>
            <a:pPr algn="l">
              <a:lnSpc>
                <a:spcPts val="2735"/>
              </a:lnSpc>
            </a:pPr>
            <a:endParaRPr lang="en-US" sz="2400" dirty="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
        <p:nvSpPr>
          <p:cNvPr id="17" name="TextBox 17"/>
          <p:cNvSpPr txBox="1"/>
          <p:nvPr/>
        </p:nvSpPr>
        <p:spPr>
          <a:xfrm>
            <a:off x="14231479" y="1866900"/>
            <a:ext cx="3846068" cy="2274982"/>
          </a:xfrm>
          <a:prstGeom prst="rect">
            <a:avLst/>
          </a:prstGeom>
        </p:spPr>
        <p:txBody>
          <a:bodyPr lIns="0" tIns="0" rIns="0" bIns="0" rtlCol="0" anchor="t">
            <a:spAutoFit/>
          </a:bodyPr>
          <a:lstStyle/>
          <a:p>
            <a:pPr algn="just">
              <a:lnSpc>
                <a:spcPct val="115000"/>
              </a:lnSpc>
              <a:spcAft>
                <a:spcPts val="1000"/>
              </a:spcAft>
            </a:pP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Krabuler" panose="00000500000000000000" charset="0"/>
                <a:ea typeface="Times New Roman" panose="02020603050405020304" pitchFamily="18" charset="0"/>
                <a:cs typeface="Mangal" panose="02040503050203030202" pitchFamily="18" charset="0"/>
              </a:rPr>
              <a:t>"Moreover..."</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Krabuler" panose="00000500000000000000" charset="0"/>
                <a:ea typeface="Times New Roman" panose="02020603050405020304" pitchFamily="18" charset="0"/>
                <a:cs typeface="Mangal" panose="02040503050203030202" pitchFamily="18" charset="0"/>
              </a:rPr>
              <a:t>"In addition..."</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Krabuler" panose="00000500000000000000" charset="0"/>
                <a:ea typeface="Times New Roman" panose="02020603050405020304" pitchFamily="18" charset="0"/>
                <a:cs typeface="Mangal" panose="02040503050203030202" pitchFamily="18" charset="0"/>
              </a:rPr>
              <a:t>"Conversely..."</a:t>
            </a:r>
            <a:endParaRPr lang="en-IN" sz="2000" dirty="0">
              <a:effectLst/>
              <a:latin typeface="Krabuler" panose="00000500000000000000" charset="0"/>
              <a:ea typeface="Calibri" panose="020F0502020204030204" charset="0"/>
              <a:cs typeface="Mangal" panose="02040503050203030202" pitchFamily="18" charset="0"/>
            </a:endParaRPr>
          </a:p>
          <a:p>
            <a:pPr algn="l">
              <a:lnSpc>
                <a:spcPts val="2735"/>
              </a:lnSpc>
            </a:pPr>
            <a:endParaRPr lang="en-US" sz="2400" dirty="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
        <p:nvSpPr>
          <p:cNvPr id="18" name="Freeform 18"/>
          <p:cNvSpPr/>
          <p:nvPr/>
        </p:nvSpPr>
        <p:spPr>
          <a:xfrm rot="-1568932">
            <a:off x="11437677" y="7714166"/>
            <a:ext cx="1144336" cy="1640625"/>
          </a:xfrm>
          <a:custGeom>
            <a:avLst/>
            <a:gdLst/>
            <a:ahLst/>
            <a:cxnLst/>
            <a:rect l="l" t="t" r="r" b="b"/>
            <a:pathLst>
              <a:path w="1144336" h="1640625">
                <a:moveTo>
                  <a:pt x="0" y="0"/>
                </a:moveTo>
                <a:lnTo>
                  <a:pt x="1144337" y="0"/>
                </a:lnTo>
                <a:lnTo>
                  <a:pt x="1144337" y="1640626"/>
                </a:lnTo>
                <a:lnTo>
                  <a:pt x="0" y="16406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rot="5027046">
            <a:off x="16763403" y="138608"/>
            <a:ext cx="1514128" cy="1379233"/>
          </a:xfrm>
          <a:custGeom>
            <a:avLst/>
            <a:gdLst/>
            <a:ahLst/>
            <a:cxnLst/>
            <a:rect l="l" t="t" r="r" b="b"/>
            <a:pathLst>
              <a:path w="1514128" h="1379233">
                <a:moveTo>
                  <a:pt x="0" y="0"/>
                </a:moveTo>
                <a:lnTo>
                  <a:pt x="1514129" y="0"/>
                </a:lnTo>
                <a:lnTo>
                  <a:pt x="1514129" y="1379234"/>
                </a:lnTo>
                <a:lnTo>
                  <a:pt x="0" y="137923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TextBox 9"/>
          <p:cNvSpPr txBox="1"/>
          <p:nvPr/>
        </p:nvSpPr>
        <p:spPr>
          <a:xfrm>
            <a:off x="7091542" y="6059273"/>
            <a:ext cx="4194128" cy="1214435"/>
          </a:xfrm>
          <a:prstGeom prst="rect">
            <a:avLst/>
          </a:prstGeom>
        </p:spPr>
        <p:txBody>
          <a:bodyPr lIns="0" tIns="0" rIns="0" bIns="0" rtlCol="0" anchor="t">
            <a:spAutoFit/>
          </a:bodyPr>
          <a:lstStyle/>
          <a:p>
            <a:pPr marL="777240" lvl="1" indent="-388620" algn="l">
              <a:lnSpc>
                <a:spcPts val="5040"/>
              </a:lnSpc>
              <a:buFont typeface="Arial" panose="020B0604020202020204"/>
              <a:buChar char="•"/>
            </a:pPr>
            <a:r>
              <a:rPr lang="en-US" sz="3600" dirty="0">
                <a:solidFill>
                  <a:srgbClr val="000000"/>
                </a:solidFill>
                <a:latin typeface="Krabuler" panose="00000500000000000000"/>
                <a:ea typeface="Krabuler" panose="00000500000000000000"/>
                <a:cs typeface="Krabuler" panose="00000500000000000000"/>
                <a:sym typeface="Krabuler" panose="00000500000000000000"/>
              </a:rPr>
              <a:t>ANALYZING EVIDENCE</a:t>
            </a:r>
            <a:endParaRPr lang="en-US" sz="360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23" name="TextBox 9"/>
          <p:cNvSpPr txBox="1"/>
          <p:nvPr/>
        </p:nvSpPr>
        <p:spPr>
          <a:xfrm>
            <a:off x="13270471" y="1014201"/>
            <a:ext cx="4194128" cy="1214435"/>
          </a:xfrm>
          <a:prstGeom prst="rect">
            <a:avLst/>
          </a:prstGeom>
        </p:spPr>
        <p:txBody>
          <a:bodyPr lIns="0" tIns="0" rIns="0" bIns="0" rtlCol="0" anchor="t">
            <a:spAutoFit/>
          </a:bodyPr>
          <a:lstStyle/>
          <a:p>
            <a:pPr marL="777240" lvl="1" indent="-388620" algn="l">
              <a:lnSpc>
                <a:spcPts val="5040"/>
              </a:lnSpc>
              <a:buFont typeface="Arial" panose="020B0604020202020204"/>
              <a:buChar char="•"/>
            </a:pPr>
            <a:r>
              <a:rPr lang="en-US" sz="3600" dirty="0">
                <a:solidFill>
                  <a:srgbClr val="000000"/>
                </a:solidFill>
                <a:latin typeface="Krabuler" panose="00000500000000000000"/>
                <a:ea typeface="Krabuler" panose="00000500000000000000"/>
                <a:cs typeface="Krabuler" panose="00000500000000000000"/>
                <a:sym typeface="Krabuler" panose="00000500000000000000"/>
              </a:rPr>
              <a:t>TRANSITIONING BETWEEN IDEAS</a:t>
            </a:r>
            <a:endParaRPr lang="en-US" sz="360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24" name="TextBox 9"/>
          <p:cNvSpPr txBox="1"/>
          <p:nvPr/>
        </p:nvSpPr>
        <p:spPr>
          <a:xfrm>
            <a:off x="13565765" y="5733432"/>
            <a:ext cx="4194128" cy="1214435"/>
          </a:xfrm>
          <a:prstGeom prst="rect">
            <a:avLst/>
          </a:prstGeom>
        </p:spPr>
        <p:txBody>
          <a:bodyPr lIns="0" tIns="0" rIns="0" bIns="0" rtlCol="0" anchor="t">
            <a:spAutoFit/>
          </a:bodyPr>
          <a:lstStyle/>
          <a:p>
            <a:pPr marL="777240" lvl="1" indent="-388620" algn="l">
              <a:lnSpc>
                <a:spcPts val="5040"/>
              </a:lnSpc>
              <a:buFont typeface="Arial" panose="020B0604020202020204"/>
              <a:buChar char="•"/>
            </a:pPr>
            <a:r>
              <a:rPr lang="en-US" sz="3600" dirty="0">
                <a:solidFill>
                  <a:srgbClr val="000000"/>
                </a:solidFill>
                <a:latin typeface="Krabuler" panose="00000500000000000000"/>
                <a:ea typeface="Krabuler" panose="00000500000000000000"/>
                <a:cs typeface="Krabuler" panose="00000500000000000000"/>
                <a:sym typeface="Krabuler" panose="00000500000000000000"/>
              </a:rPr>
              <a:t>CONCLUDING AN ARGUMENT</a:t>
            </a:r>
            <a:endParaRPr lang="en-US" sz="360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25" name="TextBox 17"/>
          <p:cNvSpPr txBox="1"/>
          <p:nvPr/>
        </p:nvSpPr>
        <p:spPr>
          <a:xfrm>
            <a:off x="14231479" y="6862506"/>
            <a:ext cx="3846068" cy="2274982"/>
          </a:xfrm>
          <a:prstGeom prst="rect">
            <a:avLst/>
          </a:prstGeom>
        </p:spPr>
        <p:txBody>
          <a:bodyPr lIns="0" tIns="0" rIns="0" bIns="0" rtlCol="0" anchor="t">
            <a:spAutoFit/>
          </a:bodyPr>
          <a:lstStyle/>
          <a:p>
            <a:pPr algn="just">
              <a:lnSpc>
                <a:spcPct val="115000"/>
              </a:lnSpc>
              <a:spcAft>
                <a:spcPts val="1000"/>
              </a:spcAft>
            </a:pP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Krabuler" panose="00000500000000000000" charset="0"/>
                <a:ea typeface="Times New Roman" panose="02020603050405020304" pitchFamily="18" charset="0"/>
                <a:cs typeface="Mangal" panose="02040503050203030202" pitchFamily="18" charset="0"/>
              </a:rPr>
              <a:t>"In summary..."</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Krabuler" panose="00000500000000000000" charset="0"/>
                <a:ea typeface="Times New Roman" panose="02020603050405020304" pitchFamily="18" charset="0"/>
                <a:cs typeface="Mangal" panose="02040503050203030202" pitchFamily="18" charset="0"/>
              </a:rPr>
              <a:t>"Therefore..."</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Krabuler" panose="00000500000000000000" charset="0"/>
                <a:ea typeface="Times New Roman" panose="02020603050405020304" pitchFamily="18" charset="0"/>
                <a:cs typeface="Mangal" panose="02040503050203030202" pitchFamily="18" charset="0"/>
              </a:rPr>
              <a:t>"Ultimately..."</a:t>
            </a:r>
            <a:endParaRPr lang="en-IN" sz="2000" dirty="0">
              <a:effectLst/>
              <a:latin typeface="Krabuler" panose="00000500000000000000" charset="0"/>
              <a:ea typeface="Calibri" panose="020F0502020204030204" charset="0"/>
              <a:cs typeface="Mangal" panose="02040503050203030202" pitchFamily="18" charset="0"/>
            </a:endParaRPr>
          </a:p>
          <a:p>
            <a:pPr algn="l">
              <a:lnSpc>
                <a:spcPts val="2735"/>
              </a:lnSpc>
            </a:pPr>
            <a:endParaRPr lang="en-US" sz="2400" dirty="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37490" y="274218"/>
            <a:ext cx="14653289" cy="9353995"/>
          </a:xfrm>
          <a:custGeom>
            <a:avLst/>
            <a:gdLst/>
            <a:ahLst/>
            <a:cxnLst/>
            <a:rect l="l" t="t" r="r" b="b"/>
            <a:pathLst>
              <a:path w="6674076" h="8419132">
                <a:moveTo>
                  <a:pt x="0" y="0"/>
                </a:moveTo>
                <a:lnTo>
                  <a:pt x="6674076" y="0"/>
                </a:lnTo>
                <a:lnTo>
                  <a:pt x="6674076" y="8419132"/>
                </a:lnTo>
                <a:lnTo>
                  <a:pt x="0" y="8419132"/>
                </a:lnTo>
                <a:lnTo>
                  <a:pt x="0" y="0"/>
                </a:lnTo>
                <a:close/>
              </a:path>
            </a:pathLst>
          </a:custGeom>
          <a:blipFill>
            <a:blip r:embed="rId1"/>
            <a:stretch>
              <a:fillRect/>
            </a:stretch>
          </a:blipFill>
        </p:spPr>
        <p:txBody>
          <a:bodyPr/>
          <a:lstStyle/>
          <a:p>
            <a:endParaRPr lang="en-IN" dirty="0"/>
          </a:p>
        </p:txBody>
      </p:sp>
      <p:grpSp>
        <p:nvGrpSpPr>
          <p:cNvPr id="3" name="Group 3"/>
          <p:cNvGrpSpPr/>
          <p:nvPr/>
        </p:nvGrpSpPr>
        <p:grpSpPr>
          <a:xfrm>
            <a:off x="2022689" y="3478150"/>
            <a:ext cx="554854" cy="554854"/>
            <a:chOff x="0" y="0"/>
            <a:chExt cx="739806" cy="739806"/>
          </a:xfrm>
        </p:grpSpPr>
        <p:grpSp>
          <p:nvGrpSpPr>
            <p:cNvPr id="4" name="Group 4"/>
            <p:cNvGrpSpPr/>
            <p:nvPr/>
          </p:nvGrpSpPr>
          <p:grpSpPr>
            <a:xfrm>
              <a:off x="0" y="0"/>
              <a:ext cx="739806" cy="73980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6" name="TextBox 6"/>
              <p:cNvSpPr txBox="1"/>
              <p:nvPr/>
            </p:nvSpPr>
            <p:spPr>
              <a:xfrm>
                <a:off x="76200" y="0"/>
                <a:ext cx="660400" cy="736600"/>
              </a:xfrm>
              <a:prstGeom prst="rect">
                <a:avLst/>
              </a:prstGeom>
            </p:spPr>
            <p:txBody>
              <a:bodyPr lIns="0" tIns="0" rIns="0" bIns="0" rtlCol="0" anchor="ctr"/>
              <a:lstStyle/>
              <a:p>
                <a:pPr algn="ctr">
                  <a:lnSpc>
                    <a:spcPts val="4340"/>
                  </a:lnSpc>
                </a:pPr>
              </a:p>
            </p:txBody>
          </p:sp>
        </p:grpSp>
        <p:sp>
          <p:nvSpPr>
            <p:cNvPr id="7" name="TextBox 7"/>
            <p:cNvSpPr txBox="1"/>
            <p:nvPr/>
          </p:nvSpPr>
          <p:spPr>
            <a:xfrm>
              <a:off x="113329" y="-14828"/>
              <a:ext cx="513149" cy="702788"/>
            </a:xfrm>
            <a:prstGeom prst="rect">
              <a:avLst/>
            </a:prstGeom>
          </p:spPr>
          <p:txBody>
            <a:bodyPr lIns="0" tIns="0" rIns="0" bIns="0" rtlCol="0" anchor="t">
              <a:spAutoFit/>
            </a:bodyPr>
            <a:lstStyle/>
            <a:p>
              <a:pPr algn="ctr">
                <a:lnSpc>
                  <a:spcPts val="4445"/>
                </a:lnSpc>
                <a:spcBef>
                  <a:spcPct val="0"/>
                </a:spcBef>
              </a:pPr>
              <a:r>
                <a:rPr lang="en-US" sz="3175" spc="63" dirty="0">
                  <a:solidFill>
                    <a:srgbClr val="231F20"/>
                  </a:solidFill>
                  <a:latin typeface="Krabuler" panose="00000500000000000000"/>
                  <a:ea typeface="Krabuler" panose="00000500000000000000"/>
                  <a:cs typeface="Krabuler" panose="00000500000000000000"/>
                  <a:sym typeface="Krabuler" panose="00000500000000000000"/>
                </a:rPr>
                <a:t>1</a:t>
              </a:r>
              <a:endParaRPr lang="en-US" sz="3175" spc="63" dirty="0">
                <a:solidFill>
                  <a:srgbClr val="231F20"/>
                </a:solidFill>
                <a:latin typeface="Krabuler" panose="00000500000000000000"/>
                <a:ea typeface="Krabuler" panose="00000500000000000000"/>
                <a:cs typeface="Krabuler" panose="00000500000000000000"/>
                <a:sym typeface="Krabuler" panose="00000500000000000000"/>
              </a:endParaRPr>
            </a:p>
          </p:txBody>
        </p:sp>
      </p:grpSp>
      <p:grpSp>
        <p:nvGrpSpPr>
          <p:cNvPr id="8" name="Group 8"/>
          <p:cNvGrpSpPr/>
          <p:nvPr/>
        </p:nvGrpSpPr>
        <p:grpSpPr>
          <a:xfrm>
            <a:off x="2015215" y="4588646"/>
            <a:ext cx="554854" cy="554854"/>
            <a:chOff x="0" y="0"/>
            <a:chExt cx="739806" cy="739806"/>
          </a:xfrm>
        </p:grpSpPr>
        <p:grpSp>
          <p:nvGrpSpPr>
            <p:cNvPr id="9" name="Group 9"/>
            <p:cNvGrpSpPr/>
            <p:nvPr/>
          </p:nvGrpSpPr>
          <p:grpSpPr>
            <a:xfrm>
              <a:off x="0" y="0"/>
              <a:ext cx="739806" cy="73980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7"/>
              </a:solidFill>
            </p:spPr>
          </p:sp>
          <p:sp>
            <p:nvSpPr>
              <p:cNvPr id="11" name="TextBox 11"/>
              <p:cNvSpPr txBox="1"/>
              <p:nvPr/>
            </p:nvSpPr>
            <p:spPr>
              <a:xfrm>
                <a:off x="76200" y="0"/>
                <a:ext cx="660400" cy="736600"/>
              </a:xfrm>
              <a:prstGeom prst="rect">
                <a:avLst/>
              </a:prstGeom>
            </p:spPr>
            <p:txBody>
              <a:bodyPr lIns="0" tIns="0" rIns="0" bIns="0" rtlCol="0" anchor="ctr"/>
              <a:lstStyle/>
              <a:p>
                <a:pPr algn="ctr">
                  <a:lnSpc>
                    <a:spcPts val="4340"/>
                  </a:lnSpc>
                </a:pPr>
              </a:p>
            </p:txBody>
          </p:sp>
        </p:grpSp>
        <p:sp>
          <p:nvSpPr>
            <p:cNvPr id="12" name="TextBox 12"/>
            <p:cNvSpPr txBox="1"/>
            <p:nvPr/>
          </p:nvSpPr>
          <p:spPr>
            <a:xfrm>
              <a:off x="113329" y="-10795"/>
              <a:ext cx="513149" cy="702788"/>
            </a:xfrm>
            <a:prstGeom prst="rect">
              <a:avLst/>
            </a:prstGeom>
          </p:spPr>
          <p:txBody>
            <a:bodyPr lIns="0" tIns="0" rIns="0" bIns="0" rtlCol="0" anchor="t">
              <a:spAutoFit/>
            </a:bodyPr>
            <a:lstStyle/>
            <a:p>
              <a:pPr algn="ctr">
                <a:lnSpc>
                  <a:spcPts val="4445"/>
                </a:lnSpc>
                <a:spcBef>
                  <a:spcPct val="0"/>
                </a:spcBef>
              </a:pPr>
              <a:r>
                <a:rPr lang="en-US" sz="3175" spc="63">
                  <a:solidFill>
                    <a:srgbClr val="231F20"/>
                  </a:solidFill>
                  <a:latin typeface="Krabuler" panose="00000500000000000000"/>
                  <a:ea typeface="Krabuler" panose="00000500000000000000"/>
                  <a:cs typeface="Krabuler" panose="00000500000000000000"/>
                  <a:sym typeface="Krabuler" panose="00000500000000000000"/>
                </a:rPr>
                <a:t>2</a:t>
              </a:r>
              <a:endParaRPr lang="en-US" sz="3175" spc="63">
                <a:solidFill>
                  <a:srgbClr val="231F20"/>
                </a:solidFill>
                <a:latin typeface="Krabuler" panose="00000500000000000000"/>
                <a:ea typeface="Krabuler" panose="00000500000000000000"/>
                <a:cs typeface="Krabuler" panose="00000500000000000000"/>
                <a:sym typeface="Krabuler" panose="00000500000000000000"/>
              </a:endParaRPr>
            </a:p>
          </p:txBody>
        </p:sp>
      </p:grpSp>
      <p:grpSp>
        <p:nvGrpSpPr>
          <p:cNvPr id="13" name="Group 13"/>
          <p:cNvGrpSpPr/>
          <p:nvPr/>
        </p:nvGrpSpPr>
        <p:grpSpPr>
          <a:xfrm>
            <a:off x="1999981" y="5669015"/>
            <a:ext cx="554854" cy="554854"/>
            <a:chOff x="0" y="0"/>
            <a:chExt cx="739806" cy="739806"/>
          </a:xfrm>
        </p:grpSpPr>
        <p:grpSp>
          <p:nvGrpSpPr>
            <p:cNvPr id="14" name="Group 14"/>
            <p:cNvGrpSpPr/>
            <p:nvPr/>
          </p:nvGrpSpPr>
          <p:grpSpPr>
            <a:xfrm>
              <a:off x="0" y="0"/>
              <a:ext cx="739806" cy="739806"/>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EF7"/>
              </a:solidFill>
            </p:spPr>
          </p:sp>
          <p:sp>
            <p:nvSpPr>
              <p:cNvPr id="16" name="TextBox 16"/>
              <p:cNvSpPr txBox="1"/>
              <p:nvPr/>
            </p:nvSpPr>
            <p:spPr>
              <a:xfrm>
                <a:off x="76200" y="0"/>
                <a:ext cx="660400" cy="736600"/>
              </a:xfrm>
              <a:prstGeom prst="rect">
                <a:avLst/>
              </a:prstGeom>
            </p:spPr>
            <p:txBody>
              <a:bodyPr lIns="0" tIns="0" rIns="0" bIns="0" rtlCol="0" anchor="ctr"/>
              <a:lstStyle/>
              <a:p>
                <a:pPr algn="ctr">
                  <a:lnSpc>
                    <a:spcPts val="4340"/>
                  </a:lnSpc>
                </a:pPr>
              </a:p>
            </p:txBody>
          </p:sp>
        </p:grpSp>
        <p:sp>
          <p:nvSpPr>
            <p:cNvPr id="17" name="TextBox 17"/>
            <p:cNvSpPr txBox="1"/>
            <p:nvPr/>
          </p:nvSpPr>
          <p:spPr>
            <a:xfrm>
              <a:off x="113329" y="-18862"/>
              <a:ext cx="513149" cy="702788"/>
            </a:xfrm>
            <a:prstGeom prst="rect">
              <a:avLst/>
            </a:prstGeom>
          </p:spPr>
          <p:txBody>
            <a:bodyPr lIns="0" tIns="0" rIns="0" bIns="0" rtlCol="0" anchor="t">
              <a:spAutoFit/>
            </a:bodyPr>
            <a:lstStyle/>
            <a:p>
              <a:pPr algn="ctr">
                <a:lnSpc>
                  <a:spcPts val="4445"/>
                </a:lnSpc>
                <a:spcBef>
                  <a:spcPct val="0"/>
                </a:spcBef>
              </a:pPr>
              <a:r>
                <a:rPr lang="en-US" sz="3175" spc="63" dirty="0">
                  <a:solidFill>
                    <a:srgbClr val="231F20"/>
                  </a:solidFill>
                  <a:latin typeface="Krabuler" panose="00000500000000000000"/>
                  <a:ea typeface="Krabuler" panose="00000500000000000000"/>
                  <a:cs typeface="Krabuler" panose="00000500000000000000"/>
                  <a:sym typeface="Krabuler" panose="00000500000000000000"/>
                </a:rPr>
                <a:t>3</a:t>
              </a:r>
              <a:endParaRPr lang="en-US" sz="3175" spc="63" dirty="0">
                <a:solidFill>
                  <a:srgbClr val="231F20"/>
                </a:solidFill>
                <a:latin typeface="Krabuler" panose="00000500000000000000"/>
                <a:ea typeface="Krabuler" panose="00000500000000000000"/>
                <a:cs typeface="Krabuler" panose="00000500000000000000"/>
                <a:sym typeface="Krabuler" panose="00000500000000000000"/>
              </a:endParaRPr>
            </a:p>
          </p:txBody>
        </p:sp>
      </p:grpSp>
      <p:grpSp>
        <p:nvGrpSpPr>
          <p:cNvPr id="18" name="Group 18"/>
          <p:cNvGrpSpPr/>
          <p:nvPr/>
        </p:nvGrpSpPr>
        <p:grpSpPr>
          <a:xfrm>
            <a:off x="2022689" y="6597038"/>
            <a:ext cx="554854" cy="559070"/>
            <a:chOff x="0" y="0"/>
            <a:chExt cx="739806" cy="745426"/>
          </a:xfrm>
        </p:grpSpPr>
        <p:grpSp>
          <p:nvGrpSpPr>
            <p:cNvPr id="19" name="Group 19"/>
            <p:cNvGrpSpPr/>
            <p:nvPr/>
          </p:nvGrpSpPr>
          <p:grpSpPr>
            <a:xfrm>
              <a:off x="0" y="0"/>
              <a:ext cx="739806" cy="745426"/>
              <a:chOff x="0" y="0"/>
              <a:chExt cx="812800" cy="818975"/>
            </a:xfrm>
          </p:grpSpPr>
          <p:sp>
            <p:nvSpPr>
              <p:cNvPr id="20" name="Freeform 20"/>
              <p:cNvSpPr/>
              <p:nvPr/>
            </p:nvSpPr>
            <p:spPr>
              <a:xfrm>
                <a:off x="0" y="0"/>
                <a:ext cx="812800" cy="818975"/>
              </a:xfrm>
              <a:custGeom>
                <a:avLst/>
                <a:gdLst/>
                <a:ahLst/>
                <a:cxnLst/>
                <a:rect l="l" t="t" r="r" b="b"/>
                <a:pathLst>
                  <a:path w="812800" h="818975">
                    <a:moveTo>
                      <a:pt x="406400" y="0"/>
                    </a:moveTo>
                    <a:cubicBezTo>
                      <a:pt x="181951" y="0"/>
                      <a:pt x="0" y="183334"/>
                      <a:pt x="0" y="409487"/>
                    </a:cubicBezTo>
                    <a:cubicBezTo>
                      <a:pt x="0" y="635641"/>
                      <a:pt x="181951" y="818975"/>
                      <a:pt x="406400" y="818975"/>
                    </a:cubicBezTo>
                    <a:cubicBezTo>
                      <a:pt x="630849" y="818975"/>
                      <a:pt x="812800" y="635641"/>
                      <a:pt x="812800" y="409487"/>
                    </a:cubicBezTo>
                    <a:cubicBezTo>
                      <a:pt x="812800" y="183334"/>
                      <a:pt x="630849" y="0"/>
                      <a:pt x="406400" y="0"/>
                    </a:cubicBezTo>
                    <a:close/>
                  </a:path>
                </a:pathLst>
              </a:custGeom>
              <a:solidFill>
                <a:srgbClr val="FFFEF7"/>
              </a:solidFill>
            </p:spPr>
          </p:sp>
          <p:sp>
            <p:nvSpPr>
              <p:cNvPr id="21" name="TextBox 21"/>
              <p:cNvSpPr txBox="1"/>
              <p:nvPr/>
            </p:nvSpPr>
            <p:spPr>
              <a:xfrm>
                <a:off x="76200" y="579"/>
                <a:ext cx="660400" cy="741617"/>
              </a:xfrm>
              <a:prstGeom prst="rect">
                <a:avLst/>
              </a:prstGeom>
            </p:spPr>
            <p:txBody>
              <a:bodyPr lIns="0" tIns="0" rIns="0" bIns="0" rtlCol="0" anchor="ctr"/>
              <a:lstStyle/>
              <a:p>
                <a:pPr algn="ctr">
                  <a:lnSpc>
                    <a:spcPts val="4340"/>
                  </a:lnSpc>
                </a:pPr>
              </a:p>
            </p:txBody>
          </p:sp>
        </p:grpSp>
        <p:sp>
          <p:nvSpPr>
            <p:cNvPr id="22" name="TextBox 22"/>
            <p:cNvSpPr txBox="1"/>
            <p:nvPr/>
          </p:nvSpPr>
          <p:spPr>
            <a:xfrm>
              <a:off x="113329" y="22307"/>
              <a:ext cx="513149" cy="708408"/>
            </a:xfrm>
            <a:prstGeom prst="rect">
              <a:avLst/>
            </a:prstGeom>
          </p:spPr>
          <p:txBody>
            <a:bodyPr lIns="0" tIns="0" rIns="0" bIns="0" rtlCol="0" anchor="t">
              <a:spAutoFit/>
            </a:bodyPr>
            <a:lstStyle/>
            <a:p>
              <a:pPr algn="ctr">
                <a:lnSpc>
                  <a:spcPts val="4445"/>
                </a:lnSpc>
                <a:spcBef>
                  <a:spcPct val="0"/>
                </a:spcBef>
              </a:pPr>
              <a:r>
                <a:rPr lang="en-US" sz="3175" spc="63" dirty="0">
                  <a:solidFill>
                    <a:srgbClr val="231F20"/>
                  </a:solidFill>
                  <a:latin typeface="Krabuler" panose="00000500000000000000"/>
                  <a:ea typeface="Krabuler" panose="00000500000000000000"/>
                  <a:cs typeface="Krabuler" panose="00000500000000000000"/>
                  <a:sym typeface="Krabuler" panose="00000500000000000000"/>
                </a:rPr>
                <a:t>4</a:t>
              </a:r>
              <a:endParaRPr lang="en-US" sz="3175" spc="63" dirty="0">
                <a:solidFill>
                  <a:srgbClr val="231F20"/>
                </a:solidFill>
                <a:latin typeface="Krabuler" panose="00000500000000000000"/>
                <a:ea typeface="Krabuler" panose="00000500000000000000"/>
                <a:cs typeface="Krabuler" panose="00000500000000000000"/>
                <a:sym typeface="Krabuler" panose="00000500000000000000"/>
              </a:endParaRPr>
            </a:p>
          </p:txBody>
        </p:sp>
      </p:grpSp>
      <p:sp>
        <p:nvSpPr>
          <p:cNvPr id="34" name="Freeform 34"/>
          <p:cNvSpPr/>
          <p:nvPr/>
        </p:nvSpPr>
        <p:spPr>
          <a:xfrm rot="-1568932">
            <a:off x="-30836" y="8050291"/>
            <a:ext cx="1443297" cy="2069242"/>
          </a:xfrm>
          <a:custGeom>
            <a:avLst/>
            <a:gdLst/>
            <a:ahLst/>
            <a:cxnLst/>
            <a:rect l="l" t="t" r="r" b="b"/>
            <a:pathLst>
              <a:path w="1443297" h="2069242">
                <a:moveTo>
                  <a:pt x="0" y="0"/>
                </a:moveTo>
                <a:lnTo>
                  <a:pt x="1443297" y="0"/>
                </a:lnTo>
                <a:lnTo>
                  <a:pt x="1443297" y="2069242"/>
                </a:lnTo>
                <a:lnTo>
                  <a:pt x="0" y="2069242"/>
                </a:lnTo>
                <a:lnTo>
                  <a:pt x="0" y="0"/>
                </a:lnTo>
                <a:close/>
              </a:path>
            </a:pathLst>
          </a:custGeom>
          <a:blipFill>
            <a:blip r:embed="rId2"/>
            <a:stretch>
              <a:fillRect/>
            </a:stretch>
          </a:blipFill>
        </p:spPr>
      </p:sp>
      <p:sp>
        <p:nvSpPr>
          <p:cNvPr id="35" name="Freeform 35"/>
          <p:cNvSpPr/>
          <p:nvPr/>
        </p:nvSpPr>
        <p:spPr>
          <a:xfrm rot="5027046">
            <a:off x="16502236" y="496365"/>
            <a:ext cx="1514128" cy="1379233"/>
          </a:xfrm>
          <a:custGeom>
            <a:avLst/>
            <a:gdLst/>
            <a:ahLst/>
            <a:cxnLst/>
            <a:rect l="l" t="t" r="r" b="b"/>
            <a:pathLst>
              <a:path w="1514128" h="1379233">
                <a:moveTo>
                  <a:pt x="0" y="0"/>
                </a:moveTo>
                <a:lnTo>
                  <a:pt x="1514128" y="0"/>
                </a:lnTo>
                <a:lnTo>
                  <a:pt x="1514128" y="1379233"/>
                </a:lnTo>
                <a:lnTo>
                  <a:pt x="0" y="1379233"/>
                </a:lnTo>
                <a:lnTo>
                  <a:pt x="0" y="0"/>
                </a:lnTo>
                <a:close/>
              </a:path>
            </a:pathLst>
          </a:custGeom>
          <a:blipFill>
            <a:blip r:embed="rId3"/>
            <a:stretch>
              <a:fillRect/>
            </a:stretch>
          </a:blipFill>
        </p:spPr>
      </p:sp>
      <p:sp>
        <p:nvSpPr>
          <p:cNvPr id="36" name="Freeform 36"/>
          <p:cNvSpPr/>
          <p:nvPr/>
        </p:nvSpPr>
        <p:spPr>
          <a:xfrm rot="-8878474" flipV="1">
            <a:off x="14462783" y="8607260"/>
            <a:ext cx="4427299" cy="1110849"/>
          </a:xfrm>
          <a:custGeom>
            <a:avLst/>
            <a:gdLst/>
            <a:ahLst/>
            <a:cxnLst/>
            <a:rect l="l" t="t" r="r" b="b"/>
            <a:pathLst>
              <a:path w="4427299" h="1110849">
                <a:moveTo>
                  <a:pt x="0" y="1110850"/>
                </a:moveTo>
                <a:lnTo>
                  <a:pt x="4427299" y="1110850"/>
                </a:lnTo>
                <a:lnTo>
                  <a:pt x="4427299" y="0"/>
                </a:lnTo>
                <a:lnTo>
                  <a:pt x="0" y="0"/>
                </a:lnTo>
                <a:lnTo>
                  <a:pt x="0" y="1110850"/>
                </a:lnTo>
                <a:close/>
              </a:path>
            </a:pathLst>
          </a:custGeom>
          <a:blipFill>
            <a:blip r:embed="rId4"/>
            <a:stretch>
              <a:fillRect/>
            </a:stretch>
          </a:blipFill>
        </p:spPr>
      </p:sp>
      <p:sp>
        <p:nvSpPr>
          <p:cNvPr id="37" name="TextBox 37"/>
          <p:cNvSpPr txBox="1"/>
          <p:nvPr/>
        </p:nvSpPr>
        <p:spPr>
          <a:xfrm>
            <a:off x="2284197" y="920478"/>
            <a:ext cx="12808266" cy="3545201"/>
          </a:xfrm>
          <a:prstGeom prst="rect">
            <a:avLst/>
          </a:prstGeom>
        </p:spPr>
        <p:txBody>
          <a:bodyPr wrap="square" lIns="0" tIns="0" rIns="0" bIns="0" rtlCol="0" anchor="t">
            <a:spAutoFit/>
          </a:bodyPr>
          <a:lstStyle/>
          <a:p>
            <a:pPr algn="l">
              <a:lnSpc>
                <a:spcPts val="7140"/>
              </a:lnSpc>
            </a:pPr>
            <a:r>
              <a:rPr lang="en-US" sz="5100" dirty="0">
                <a:solidFill>
                  <a:srgbClr val="000000"/>
                </a:solidFill>
                <a:latin typeface="Krabuler" panose="00000500000000000000"/>
                <a:ea typeface="Krabuler" panose="00000500000000000000"/>
                <a:cs typeface="Krabuler" panose="00000500000000000000"/>
                <a:sym typeface="Krabuler" panose="00000500000000000000"/>
              </a:rPr>
              <a:t> PRACTICE ESSAY PROMPT</a:t>
            </a:r>
            <a:endParaRPr lang="en-US" sz="5100" dirty="0">
              <a:solidFill>
                <a:srgbClr val="000000"/>
              </a:solidFill>
              <a:latin typeface="Krabuler" panose="00000500000000000000"/>
              <a:ea typeface="Krabuler" panose="00000500000000000000"/>
              <a:cs typeface="Krabuler" panose="00000500000000000000"/>
              <a:sym typeface="Krabuler" panose="00000500000000000000"/>
            </a:endParaRPr>
          </a:p>
          <a:p>
            <a:pPr>
              <a:lnSpc>
                <a:spcPts val="7140"/>
              </a:lnSpc>
            </a:pPr>
            <a:r>
              <a:rPr lang="en-IN" sz="3300" b="1" dirty="0">
                <a:effectLst/>
                <a:latin typeface="Krabuler" panose="00000500000000000000" charset="0"/>
                <a:ea typeface="Times New Roman" panose="02020603050405020304" pitchFamily="18" charset="0"/>
              </a:rPr>
              <a:t>Prompt:</a:t>
            </a:r>
            <a:r>
              <a:rPr lang="en-IN" sz="3300" dirty="0">
                <a:effectLst/>
                <a:latin typeface="Krabuler" panose="00000500000000000000" charset="0"/>
                <a:ea typeface="Times New Roman" panose="02020603050405020304" pitchFamily="18" charset="0"/>
              </a:rPr>
              <a:t> </a:t>
            </a:r>
            <a:r>
              <a:rPr lang="en-IN" sz="3300" dirty="0">
                <a:effectLst/>
                <a:latin typeface="Krabuler" panose="00000500000000000000" charset="0"/>
                <a:ea typeface="Times New Roman" panose="02020603050405020304" pitchFamily="18" charset="0"/>
                <a:cs typeface="Mangal" panose="02040503050203030202" pitchFamily="18" charset="0"/>
              </a:rPr>
              <a:t>"Evaluate the impact of social media on interpersonal relationships."</a:t>
            </a:r>
            <a:endParaRPr lang="en-IN" sz="3300" dirty="0">
              <a:effectLst/>
              <a:latin typeface="Krabuler" panose="00000500000000000000" charset="0"/>
              <a:ea typeface="Calibri" panose="020F0502020204030204" charset="0"/>
              <a:cs typeface="Mangal" panose="02040503050203030202" pitchFamily="18" charset="0"/>
            </a:endParaRPr>
          </a:p>
          <a:p>
            <a:pPr algn="l">
              <a:lnSpc>
                <a:spcPts val="7140"/>
              </a:lnSpc>
            </a:pPr>
            <a:endParaRPr lang="en-US" sz="5100" dirty="0">
              <a:solidFill>
                <a:srgbClr val="000000"/>
              </a:solidFill>
              <a:latin typeface="Krabuler" panose="00000500000000000000"/>
              <a:ea typeface="Krabuler" panose="00000500000000000000"/>
              <a:cs typeface="Krabuler" panose="00000500000000000000"/>
              <a:sym typeface="Krabuler" panose="00000500000000000000"/>
            </a:endParaRPr>
          </a:p>
          <a:p>
            <a:pPr algn="l">
              <a:lnSpc>
                <a:spcPts val="7140"/>
              </a:lnSpc>
              <a:spcBef>
                <a:spcPct val="0"/>
              </a:spcBef>
            </a:pPr>
            <a:endParaRPr lang="en-US" sz="510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38" name="TextBox 37"/>
          <p:cNvSpPr txBox="1"/>
          <p:nvPr/>
        </p:nvSpPr>
        <p:spPr>
          <a:xfrm>
            <a:off x="2983481" y="3494230"/>
            <a:ext cx="12408014" cy="7309052"/>
          </a:xfrm>
          <a:prstGeom prst="rect">
            <a:avLst/>
          </a:prstGeom>
        </p:spPr>
        <p:txBody>
          <a:bodyPr wrap="square" lIns="0" tIns="0" rIns="0" bIns="0" rtlCol="0" anchor="t">
            <a:spAutoFit/>
          </a:bodyPr>
          <a:lstStyle/>
          <a:p>
            <a:pPr algn="just">
              <a:lnSpc>
                <a:spcPct val="115000"/>
              </a:lnSpc>
              <a:spcAft>
                <a:spcPts val="1000"/>
              </a:spcAft>
              <a:tabLst>
                <a:tab pos="457200" algn="l"/>
              </a:tabLst>
            </a:pPr>
            <a:r>
              <a:rPr lang="en-IN" sz="2500" b="1" dirty="0">
                <a:effectLst/>
                <a:latin typeface="Krabuler" panose="00000500000000000000" charset="0"/>
                <a:ea typeface="Times New Roman" panose="02020603050405020304" pitchFamily="18" charset="0"/>
                <a:cs typeface="Mangal" panose="02040503050203030202" pitchFamily="18" charset="0"/>
              </a:rPr>
              <a:t>Analyse the Question:</a:t>
            </a:r>
            <a:r>
              <a:rPr lang="en-IN" sz="2500" dirty="0">
                <a:effectLst/>
                <a:latin typeface="Krabuler" panose="00000500000000000000" charset="0"/>
                <a:ea typeface="Times New Roman" panose="02020603050405020304" pitchFamily="18" charset="0"/>
                <a:cs typeface="Mangal" panose="02040503050203030202" pitchFamily="18" charset="0"/>
              </a:rPr>
              <a:t> Identify the instruction word, key word, and limiting words.</a:t>
            </a:r>
            <a:endParaRPr lang="en-IN" sz="2500" dirty="0">
              <a:effectLst/>
              <a:latin typeface="Krabuler" panose="00000500000000000000" charset="0"/>
              <a:ea typeface="Calibri" panose="020F0502020204030204" charset="0"/>
              <a:cs typeface="Mangal" panose="02040503050203030202" pitchFamily="18" charset="0"/>
            </a:endParaRPr>
          </a:p>
          <a:p>
            <a:pPr lvl="0" algn="just">
              <a:lnSpc>
                <a:spcPct val="115000"/>
              </a:lnSpc>
              <a:spcAft>
                <a:spcPts val="1000"/>
              </a:spcAft>
              <a:tabLst>
                <a:tab pos="457200" algn="l"/>
              </a:tabLst>
            </a:pPr>
            <a:endParaRPr lang="en-IN" sz="2500" dirty="0">
              <a:effectLst/>
              <a:latin typeface="Krabuler" panose="00000500000000000000" charset="0"/>
              <a:ea typeface="Calibri" panose="020F0502020204030204" charset="0"/>
              <a:cs typeface="Mangal" panose="02040503050203030202" pitchFamily="18" charset="0"/>
            </a:endParaRPr>
          </a:p>
          <a:p>
            <a:pPr algn="just">
              <a:lnSpc>
                <a:spcPct val="115000"/>
              </a:lnSpc>
              <a:spcAft>
                <a:spcPts val="1000"/>
              </a:spcAft>
              <a:tabLst>
                <a:tab pos="457200" algn="l"/>
              </a:tabLst>
            </a:pPr>
            <a:r>
              <a:rPr lang="en-IN" sz="2500" b="1" dirty="0">
                <a:effectLst/>
                <a:latin typeface="Krabuler" panose="00000500000000000000" charset="0"/>
                <a:ea typeface="Times New Roman" panose="02020603050405020304" pitchFamily="18" charset="0"/>
                <a:cs typeface="Mangal" panose="02040503050203030202" pitchFamily="18" charset="0"/>
              </a:rPr>
              <a:t>Craft a Thesis Statement:</a:t>
            </a:r>
            <a:r>
              <a:rPr lang="en-IN" sz="2500" dirty="0">
                <a:effectLst/>
                <a:latin typeface="Krabuler" panose="00000500000000000000" charset="0"/>
                <a:ea typeface="Times New Roman" panose="02020603050405020304" pitchFamily="18" charset="0"/>
                <a:cs typeface="Mangal" panose="02040503050203030202" pitchFamily="18" charset="0"/>
              </a:rPr>
              <a:t> Present your main argument on the topic.</a:t>
            </a:r>
            <a:endParaRPr lang="en-IN" sz="2500" dirty="0">
              <a:effectLst/>
              <a:latin typeface="Krabuler" panose="00000500000000000000" charset="0"/>
              <a:ea typeface="Calibri" panose="020F0502020204030204" charset="0"/>
              <a:cs typeface="Mangal" panose="02040503050203030202" pitchFamily="18" charset="0"/>
            </a:endParaRPr>
          </a:p>
          <a:p>
            <a:pPr lvl="0" algn="just">
              <a:lnSpc>
                <a:spcPct val="115000"/>
              </a:lnSpc>
              <a:spcAft>
                <a:spcPts val="1000"/>
              </a:spcAft>
              <a:tabLst>
                <a:tab pos="457200" algn="l"/>
              </a:tabLst>
            </a:pPr>
            <a:endParaRPr lang="en-IN" sz="2500" dirty="0">
              <a:effectLst/>
              <a:latin typeface="Krabuler" panose="00000500000000000000" charset="0"/>
              <a:ea typeface="Calibri" panose="020F0502020204030204" charset="0"/>
              <a:cs typeface="Mangal" panose="02040503050203030202" pitchFamily="18" charset="0"/>
            </a:endParaRPr>
          </a:p>
          <a:p>
            <a:pPr algn="just">
              <a:lnSpc>
                <a:spcPct val="115000"/>
              </a:lnSpc>
              <a:spcAft>
                <a:spcPts val="1000"/>
              </a:spcAft>
              <a:tabLst>
                <a:tab pos="457200" algn="l"/>
              </a:tabLst>
            </a:pPr>
            <a:r>
              <a:rPr lang="en-IN" sz="2500" b="1" dirty="0">
                <a:effectLst/>
                <a:latin typeface="Krabuler" panose="00000500000000000000" charset="0"/>
                <a:ea typeface="Times New Roman" panose="02020603050405020304" pitchFamily="18" charset="0"/>
                <a:cs typeface="Mangal" panose="02040503050203030202" pitchFamily="18" charset="0"/>
              </a:rPr>
              <a:t>Write the Introduction:</a:t>
            </a:r>
            <a:r>
              <a:rPr lang="en-IN" sz="2500" dirty="0">
                <a:effectLst/>
                <a:latin typeface="Krabuler" panose="00000500000000000000" charset="0"/>
                <a:ea typeface="Times New Roman" panose="02020603050405020304" pitchFamily="18" charset="0"/>
                <a:cs typeface="Mangal" panose="02040503050203030202" pitchFamily="18" charset="0"/>
              </a:rPr>
              <a:t> Include a hook, background information, and thesis statement.</a:t>
            </a:r>
            <a:endParaRPr lang="en-IN" sz="2500" dirty="0">
              <a:effectLst/>
              <a:latin typeface="Krabuler" panose="00000500000000000000" charset="0"/>
              <a:ea typeface="Calibri" panose="020F0502020204030204" charset="0"/>
              <a:cs typeface="Mangal" panose="02040503050203030202" pitchFamily="18" charset="0"/>
            </a:endParaRPr>
          </a:p>
          <a:p>
            <a:pPr>
              <a:lnSpc>
                <a:spcPts val="7140"/>
              </a:lnSpc>
            </a:pPr>
            <a:r>
              <a:rPr lang="en-IN" sz="2500" b="1" dirty="0">
                <a:effectLst/>
                <a:latin typeface="Krabuler" panose="00000500000000000000" charset="0"/>
                <a:ea typeface="Times New Roman" panose="02020603050405020304" pitchFamily="18" charset="0"/>
                <a:cs typeface="Mangal" panose="02040503050203030202" pitchFamily="18" charset="0"/>
              </a:rPr>
              <a:t>Develop Body Paragraphs:</a:t>
            </a:r>
            <a:r>
              <a:rPr lang="en-IN" sz="2500" dirty="0">
                <a:effectLst/>
                <a:latin typeface="Krabuler" panose="00000500000000000000" charset="0"/>
                <a:ea typeface="Times New Roman" panose="02020603050405020304" pitchFamily="18" charset="0"/>
                <a:cs typeface="Mangal" panose="02040503050203030202" pitchFamily="18" charset="0"/>
              </a:rPr>
              <a:t> Use topic sentences, evidence, analysis, and transitions.</a:t>
            </a:r>
            <a:endParaRPr lang="en-IN" sz="2500" dirty="0">
              <a:effectLst/>
              <a:latin typeface="Krabuler" panose="00000500000000000000" charset="0"/>
              <a:ea typeface="Times New Roman" panose="02020603050405020304" pitchFamily="18" charset="0"/>
              <a:cs typeface="Mangal" panose="02040503050203030202" pitchFamily="18" charset="0"/>
            </a:endParaRPr>
          </a:p>
          <a:p>
            <a:pPr>
              <a:lnSpc>
                <a:spcPts val="7140"/>
              </a:lnSpc>
            </a:pPr>
            <a:r>
              <a:rPr lang="en-IN" sz="2500" b="1" dirty="0">
                <a:effectLst/>
                <a:latin typeface="Krabuler" panose="00000500000000000000" charset="0"/>
                <a:ea typeface="Times New Roman" panose="02020603050405020304" pitchFamily="18" charset="0"/>
                <a:cs typeface="Mangal" panose="02040503050203030202" pitchFamily="18" charset="0"/>
              </a:rPr>
              <a:t>Write the Conclusion:</a:t>
            </a:r>
            <a:r>
              <a:rPr lang="en-IN" sz="2500" dirty="0">
                <a:effectLst/>
                <a:latin typeface="Krabuler" panose="00000500000000000000" charset="0"/>
                <a:ea typeface="Times New Roman" panose="02020603050405020304" pitchFamily="18" charset="0"/>
                <a:cs typeface="Mangal" panose="02040503050203030202" pitchFamily="18" charset="0"/>
              </a:rPr>
              <a:t> Summarize main points, restate the thesis, and provide a closing thought</a:t>
            </a:r>
            <a:r>
              <a:rPr lang="en-IN" sz="2500" dirty="0">
                <a:effectLst/>
                <a:latin typeface="Times New Roman" panose="02020603050405020304" pitchFamily="18" charset="0"/>
                <a:ea typeface="Times New Roman" panose="02020603050405020304" pitchFamily="18" charset="0"/>
                <a:cs typeface="Mangal" panose="02040503050203030202" pitchFamily="18" charset="0"/>
              </a:rPr>
              <a:t>.</a:t>
            </a:r>
            <a:endParaRPr lang="en-IN" sz="2500" dirty="0">
              <a:effectLst/>
              <a:latin typeface="Calibri" panose="020F0502020204030204" charset="0"/>
              <a:ea typeface="Calibri" panose="020F0502020204030204" charset="0"/>
              <a:cs typeface="Mangal" panose="02040503050203030202" pitchFamily="18" charset="0"/>
            </a:endParaRPr>
          </a:p>
          <a:p>
            <a:pPr>
              <a:lnSpc>
                <a:spcPts val="7140"/>
              </a:lnSpc>
            </a:pPr>
            <a:endParaRPr lang="en-IN" sz="1800" dirty="0">
              <a:effectLst/>
              <a:latin typeface="Calibri" panose="020F0502020204030204" charset="0"/>
              <a:ea typeface="Calibri" panose="020F0502020204030204" charset="0"/>
              <a:cs typeface="Mangal" panose="02040503050203030202" pitchFamily="18" charset="0"/>
            </a:endParaRPr>
          </a:p>
          <a:p>
            <a:pPr algn="l">
              <a:lnSpc>
                <a:spcPts val="7140"/>
              </a:lnSpc>
            </a:pPr>
            <a:endParaRPr lang="en-US" sz="5100" dirty="0">
              <a:solidFill>
                <a:srgbClr val="000000"/>
              </a:solidFill>
              <a:latin typeface="Krabuler" panose="00000500000000000000"/>
              <a:ea typeface="Krabuler" panose="00000500000000000000"/>
              <a:cs typeface="Krabuler" panose="00000500000000000000"/>
              <a:sym typeface="Krabuler" panose="00000500000000000000"/>
            </a:endParaRPr>
          </a:p>
          <a:p>
            <a:pPr algn="l">
              <a:lnSpc>
                <a:spcPts val="7140"/>
              </a:lnSpc>
              <a:spcBef>
                <a:spcPct val="0"/>
              </a:spcBef>
            </a:pPr>
            <a:endParaRPr lang="en-US" sz="5100" dirty="0">
              <a:solidFill>
                <a:srgbClr val="000000"/>
              </a:solidFill>
              <a:latin typeface="Krabuler" panose="00000500000000000000"/>
              <a:ea typeface="Krabuler" panose="00000500000000000000"/>
              <a:cs typeface="Krabuler" panose="00000500000000000000"/>
              <a:sym typeface="Krabuler" panose="00000500000000000000"/>
            </a:endParaRPr>
          </a:p>
        </p:txBody>
      </p:sp>
      <p:grpSp>
        <p:nvGrpSpPr>
          <p:cNvPr id="23" name="Group 18"/>
          <p:cNvGrpSpPr/>
          <p:nvPr/>
        </p:nvGrpSpPr>
        <p:grpSpPr>
          <a:xfrm>
            <a:off x="2043549" y="7498987"/>
            <a:ext cx="554854" cy="559070"/>
            <a:chOff x="0" y="0"/>
            <a:chExt cx="739806" cy="745426"/>
          </a:xfrm>
        </p:grpSpPr>
        <p:grpSp>
          <p:nvGrpSpPr>
            <p:cNvPr id="24" name="Group 19"/>
            <p:cNvGrpSpPr/>
            <p:nvPr/>
          </p:nvGrpSpPr>
          <p:grpSpPr>
            <a:xfrm>
              <a:off x="0" y="0"/>
              <a:ext cx="739806" cy="745426"/>
              <a:chOff x="0" y="0"/>
              <a:chExt cx="812800" cy="818975"/>
            </a:xfrm>
          </p:grpSpPr>
          <p:sp>
            <p:nvSpPr>
              <p:cNvPr id="26" name="Freeform 20"/>
              <p:cNvSpPr/>
              <p:nvPr/>
            </p:nvSpPr>
            <p:spPr>
              <a:xfrm>
                <a:off x="0" y="0"/>
                <a:ext cx="812800" cy="818975"/>
              </a:xfrm>
              <a:custGeom>
                <a:avLst/>
                <a:gdLst/>
                <a:ahLst/>
                <a:cxnLst/>
                <a:rect l="l" t="t" r="r" b="b"/>
                <a:pathLst>
                  <a:path w="812800" h="818975">
                    <a:moveTo>
                      <a:pt x="406400" y="0"/>
                    </a:moveTo>
                    <a:cubicBezTo>
                      <a:pt x="181951" y="0"/>
                      <a:pt x="0" y="183334"/>
                      <a:pt x="0" y="409487"/>
                    </a:cubicBezTo>
                    <a:cubicBezTo>
                      <a:pt x="0" y="635641"/>
                      <a:pt x="181951" y="818975"/>
                      <a:pt x="406400" y="818975"/>
                    </a:cubicBezTo>
                    <a:cubicBezTo>
                      <a:pt x="630849" y="818975"/>
                      <a:pt x="812800" y="635641"/>
                      <a:pt x="812800" y="409487"/>
                    </a:cubicBezTo>
                    <a:cubicBezTo>
                      <a:pt x="812800" y="183334"/>
                      <a:pt x="630849" y="0"/>
                      <a:pt x="406400" y="0"/>
                    </a:cubicBezTo>
                    <a:close/>
                  </a:path>
                </a:pathLst>
              </a:custGeom>
              <a:solidFill>
                <a:srgbClr val="FFFEF7"/>
              </a:solidFill>
            </p:spPr>
          </p:sp>
          <p:sp>
            <p:nvSpPr>
              <p:cNvPr id="27" name="TextBox 21"/>
              <p:cNvSpPr txBox="1"/>
              <p:nvPr/>
            </p:nvSpPr>
            <p:spPr>
              <a:xfrm>
                <a:off x="76200" y="579"/>
                <a:ext cx="660400" cy="741617"/>
              </a:xfrm>
              <a:prstGeom prst="rect">
                <a:avLst/>
              </a:prstGeom>
            </p:spPr>
            <p:txBody>
              <a:bodyPr lIns="0" tIns="0" rIns="0" bIns="0" rtlCol="0" anchor="ctr"/>
              <a:lstStyle/>
              <a:p>
                <a:pPr algn="ctr">
                  <a:lnSpc>
                    <a:spcPts val="4340"/>
                  </a:lnSpc>
                </a:pPr>
              </a:p>
            </p:txBody>
          </p:sp>
        </p:grpSp>
        <p:sp>
          <p:nvSpPr>
            <p:cNvPr id="25" name="TextBox 22"/>
            <p:cNvSpPr txBox="1"/>
            <p:nvPr/>
          </p:nvSpPr>
          <p:spPr>
            <a:xfrm>
              <a:off x="113329" y="22307"/>
              <a:ext cx="513148" cy="672833"/>
            </a:xfrm>
            <a:prstGeom prst="rect">
              <a:avLst/>
            </a:prstGeom>
          </p:spPr>
          <p:txBody>
            <a:bodyPr lIns="0" tIns="0" rIns="0" bIns="0" rtlCol="0" anchor="t">
              <a:spAutoFit/>
            </a:bodyPr>
            <a:lstStyle/>
            <a:p>
              <a:pPr algn="ctr">
                <a:lnSpc>
                  <a:spcPts val="4445"/>
                </a:lnSpc>
                <a:spcBef>
                  <a:spcPct val="0"/>
                </a:spcBef>
              </a:pPr>
              <a:r>
                <a:rPr lang="en-US" sz="3175" spc="63" dirty="0">
                  <a:solidFill>
                    <a:srgbClr val="231F20"/>
                  </a:solidFill>
                  <a:latin typeface="Krabuler" panose="00000500000000000000"/>
                  <a:ea typeface="Krabuler" panose="00000500000000000000"/>
                  <a:cs typeface="Krabuler" panose="00000500000000000000"/>
                  <a:sym typeface="Krabuler" panose="00000500000000000000"/>
                </a:rPr>
                <a:t>5</a:t>
              </a:r>
              <a:endParaRPr lang="en-US" sz="3175" spc="63" dirty="0">
                <a:solidFill>
                  <a:srgbClr val="231F20"/>
                </a:solidFill>
                <a:latin typeface="Krabuler" panose="00000500000000000000"/>
                <a:ea typeface="Krabuler" panose="00000500000000000000"/>
                <a:cs typeface="Krabuler" panose="00000500000000000000"/>
                <a:sym typeface="Krabuler" panose="0000050000000000000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flipH="1">
            <a:off x="7670131" y="8661831"/>
            <a:ext cx="12159733" cy="1680254"/>
          </a:xfrm>
          <a:custGeom>
            <a:avLst/>
            <a:gdLst/>
            <a:ahLst/>
            <a:cxnLst/>
            <a:rect l="l" t="t" r="r" b="b"/>
            <a:pathLst>
              <a:path w="12159733" h="1680254">
                <a:moveTo>
                  <a:pt x="12159733" y="0"/>
                </a:moveTo>
                <a:lnTo>
                  <a:pt x="0" y="0"/>
                </a:lnTo>
                <a:lnTo>
                  <a:pt x="0" y="1680254"/>
                </a:lnTo>
                <a:lnTo>
                  <a:pt x="12159733" y="1680254"/>
                </a:lnTo>
                <a:lnTo>
                  <a:pt x="12159733" y="0"/>
                </a:lnTo>
                <a:close/>
              </a:path>
            </a:pathLst>
          </a:custGeom>
          <a:blipFill>
            <a:blip r:embed="rId1"/>
            <a:stretch>
              <a:fillRect/>
            </a:stretch>
          </a:blipFill>
        </p:spPr>
      </p:sp>
      <p:sp>
        <p:nvSpPr>
          <p:cNvPr id="3" name="Freeform 3"/>
          <p:cNvSpPr/>
          <p:nvPr/>
        </p:nvSpPr>
        <p:spPr>
          <a:xfrm flipH="1">
            <a:off x="-1972581" y="-143918"/>
            <a:ext cx="13032502" cy="1800855"/>
          </a:xfrm>
          <a:custGeom>
            <a:avLst/>
            <a:gdLst/>
            <a:ahLst/>
            <a:cxnLst/>
            <a:rect l="l" t="t" r="r" b="b"/>
            <a:pathLst>
              <a:path w="13032502" h="1800855">
                <a:moveTo>
                  <a:pt x="13032501" y="0"/>
                </a:moveTo>
                <a:lnTo>
                  <a:pt x="0" y="0"/>
                </a:lnTo>
                <a:lnTo>
                  <a:pt x="0" y="1800855"/>
                </a:lnTo>
                <a:lnTo>
                  <a:pt x="13032501" y="1800855"/>
                </a:lnTo>
                <a:lnTo>
                  <a:pt x="13032501" y="0"/>
                </a:lnTo>
                <a:close/>
              </a:path>
            </a:pathLst>
          </a:custGeom>
          <a:blipFill>
            <a:blip r:embed="rId1"/>
            <a:stretch>
              <a:fillRect/>
            </a:stretch>
          </a:blipFill>
        </p:spPr>
      </p:sp>
      <p:sp>
        <p:nvSpPr>
          <p:cNvPr id="4" name="Freeform 4"/>
          <p:cNvSpPr/>
          <p:nvPr/>
        </p:nvSpPr>
        <p:spPr>
          <a:xfrm rot="-232289" flipH="1">
            <a:off x="14112784" y="283058"/>
            <a:ext cx="3829265" cy="3112148"/>
          </a:xfrm>
          <a:custGeom>
            <a:avLst/>
            <a:gdLst/>
            <a:ahLst/>
            <a:cxnLst/>
            <a:rect l="l" t="t" r="r" b="b"/>
            <a:pathLst>
              <a:path w="3829265" h="3112148">
                <a:moveTo>
                  <a:pt x="3829265" y="0"/>
                </a:moveTo>
                <a:lnTo>
                  <a:pt x="0" y="0"/>
                </a:lnTo>
                <a:lnTo>
                  <a:pt x="0" y="3112147"/>
                </a:lnTo>
                <a:lnTo>
                  <a:pt x="3829265" y="3112147"/>
                </a:lnTo>
                <a:lnTo>
                  <a:pt x="3829265" y="0"/>
                </a:lnTo>
                <a:close/>
              </a:path>
            </a:pathLst>
          </a:custGeom>
          <a:blipFill>
            <a:blip r:embed="rId2"/>
            <a:stretch>
              <a:fillRect/>
            </a:stretch>
          </a:blipFill>
        </p:spPr>
      </p:sp>
      <p:sp>
        <p:nvSpPr>
          <p:cNvPr id="5" name="Freeform 5"/>
          <p:cNvSpPr/>
          <p:nvPr/>
        </p:nvSpPr>
        <p:spPr>
          <a:xfrm rot="1508112">
            <a:off x="405474" y="1181526"/>
            <a:ext cx="2513769" cy="4114800"/>
          </a:xfrm>
          <a:custGeom>
            <a:avLst/>
            <a:gdLst/>
            <a:ahLst/>
            <a:cxnLst/>
            <a:rect l="l" t="t" r="r" b="b"/>
            <a:pathLst>
              <a:path w="2513769" h="4114800">
                <a:moveTo>
                  <a:pt x="0" y="0"/>
                </a:moveTo>
                <a:lnTo>
                  <a:pt x="2513769" y="0"/>
                </a:lnTo>
                <a:lnTo>
                  <a:pt x="2513769" y="4114800"/>
                </a:lnTo>
                <a:lnTo>
                  <a:pt x="0" y="4114800"/>
                </a:lnTo>
                <a:lnTo>
                  <a:pt x="0" y="0"/>
                </a:lnTo>
                <a:close/>
              </a:path>
            </a:pathLst>
          </a:custGeom>
          <a:blipFill>
            <a:blip r:embed="rId3"/>
            <a:stretch>
              <a:fillRect/>
            </a:stretch>
          </a:blipFill>
        </p:spPr>
      </p:sp>
      <p:sp>
        <p:nvSpPr>
          <p:cNvPr id="6" name="TextBox 6"/>
          <p:cNvSpPr txBox="1"/>
          <p:nvPr/>
        </p:nvSpPr>
        <p:spPr>
          <a:xfrm>
            <a:off x="3966603" y="1558143"/>
            <a:ext cx="7800708" cy="1048386"/>
          </a:xfrm>
          <a:prstGeom prst="rect">
            <a:avLst/>
          </a:prstGeom>
        </p:spPr>
        <p:txBody>
          <a:bodyPr lIns="0" tIns="0" rIns="0" bIns="0" rtlCol="0" anchor="t">
            <a:spAutoFit/>
          </a:bodyPr>
          <a:lstStyle/>
          <a:p>
            <a:pPr algn="just">
              <a:lnSpc>
                <a:spcPts val="8320"/>
              </a:lnSpc>
            </a:pPr>
            <a:r>
              <a:rPr lang="en-US" sz="6500" spc="-58">
                <a:solidFill>
                  <a:srgbClr val="000000"/>
                </a:solidFill>
                <a:latin typeface="Krabuler" panose="00000500000000000000"/>
                <a:ea typeface="Krabuler" panose="00000500000000000000"/>
                <a:cs typeface="Krabuler" panose="00000500000000000000"/>
                <a:sym typeface="Krabuler" panose="00000500000000000000"/>
              </a:rPr>
              <a:t>EXAMPLE</a:t>
            </a:r>
            <a:endParaRPr lang="en-US" sz="6500" spc="-58">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7" name="TextBox 7"/>
          <p:cNvSpPr txBox="1"/>
          <p:nvPr/>
        </p:nvSpPr>
        <p:spPr>
          <a:xfrm>
            <a:off x="2362200" y="3358998"/>
            <a:ext cx="15223255" cy="5068375"/>
          </a:xfrm>
          <a:prstGeom prst="rect">
            <a:avLst/>
          </a:prstGeom>
        </p:spPr>
        <p:txBody>
          <a:bodyPr lIns="0" tIns="0" rIns="0" bIns="0" rtlCol="0" anchor="t">
            <a:spAutoFit/>
          </a:bodyPr>
          <a:lstStyle/>
          <a:p>
            <a:pPr>
              <a:lnSpc>
                <a:spcPts val="5430"/>
              </a:lnSpc>
            </a:pPr>
            <a:r>
              <a:rPr lang="en-IN" sz="4000" dirty="0">
                <a:effectLst/>
                <a:latin typeface="Krabuler" panose="00000500000000000000" charset="0"/>
                <a:ea typeface="Times New Roman" panose="02020603050405020304" pitchFamily="18" charset="0"/>
                <a:cs typeface="Mangal" panose="02040503050203030202" pitchFamily="18" charset="0"/>
              </a:rPr>
              <a:t>"While social media has revolutionized the way we communicate, it has also led to a decrease in face-to-face interactions and weakened interpersonal relationships. This essay will evaluate both the positive and negative impacts of social media on our personal connections, arguing that despite its benefits, social media ultimately diminishes the quality of our relationships by reducing meaningful interactions."</a:t>
            </a:r>
            <a:endParaRPr lang="en-IN" sz="4000" dirty="0">
              <a:effectLst/>
              <a:latin typeface="Krabuler" panose="00000500000000000000" charset="0"/>
              <a:ea typeface="Calibri" panose="020F0502020204030204" charset="0"/>
              <a:cs typeface="Mangal" panose="02040503050203030202" pitchFamily="18" charset="0"/>
            </a:endParaRPr>
          </a:p>
          <a:p>
            <a:pPr algn="l">
              <a:lnSpc>
                <a:spcPts val="5430"/>
              </a:lnSpc>
            </a:pPr>
            <a:endParaRPr lang="en-US" sz="4115" dirty="0">
              <a:solidFill>
                <a:srgbClr val="231F20"/>
              </a:solidFill>
              <a:latin typeface="Handy Casual" panose="00000500000000000000"/>
              <a:ea typeface="Handy Casual" panose="00000500000000000000"/>
              <a:cs typeface="Handy Casual" panose="00000500000000000000"/>
              <a:sym typeface="Handy Casual" panose="00000500000000000000"/>
            </a:endParaRPr>
          </a:p>
          <a:p>
            <a:pPr algn="l">
              <a:lnSpc>
                <a:spcPts val="1205"/>
              </a:lnSpc>
            </a:pPr>
            <a:endParaRPr lang="en-US" sz="4115" dirty="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rot="2122617">
            <a:off x="8504696" y="2247821"/>
            <a:ext cx="1437070" cy="1309040"/>
          </a:xfrm>
          <a:custGeom>
            <a:avLst/>
            <a:gdLst/>
            <a:ahLst/>
            <a:cxnLst/>
            <a:rect l="l" t="t" r="r" b="b"/>
            <a:pathLst>
              <a:path w="1437070" h="1309040">
                <a:moveTo>
                  <a:pt x="0" y="0"/>
                </a:moveTo>
                <a:lnTo>
                  <a:pt x="1437070" y="0"/>
                </a:lnTo>
                <a:lnTo>
                  <a:pt x="1437070" y="1309041"/>
                </a:lnTo>
                <a:lnTo>
                  <a:pt x="0" y="1309041"/>
                </a:lnTo>
                <a:lnTo>
                  <a:pt x="0" y="0"/>
                </a:lnTo>
                <a:close/>
              </a:path>
            </a:pathLst>
          </a:custGeom>
          <a:blipFill>
            <a:blip r:embed="rId1"/>
            <a:stretch>
              <a:fillRect/>
            </a:stretch>
          </a:blipFill>
        </p:spPr>
      </p:sp>
      <p:grpSp>
        <p:nvGrpSpPr>
          <p:cNvPr id="5" name="Group 5"/>
          <p:cNvGrpSpPr/>
          <p:nvPr/>
        </p:nvGrpSpPr>
        <p:grpSpPr>
          <a:xfrm>
            <a:off x="2118424" y="1028701"/>
            <a:ext cx="4113226" cy="1212006"/>
            <a:chOff x="0" y="0"/>
            <a:chExt cx="1066981" cy="281330"/>
          </a:xfrm>
        </p:grpSpPr>
        <p:sp>
          <p:nvSpPr>
            <p:cNvPr id="6" name="Freeform 6"/>
            <p:cNvSpPr/>
            <p:nvPr/>
          </p:nvSpPr>
          <p:spPr>
            <a:xfrm>
              <a:off x="0" y="0"/>
              <a:ext cx="1066981" cy="281330"/>
            </a:xfrm>
            <a:custGeom>
              <a:avLst/>
              <a:gdLst/>
              <a:ahLst/>
              <a:cxnLst/>
              <a:rect l="l" t="t" r="r" b="b"/>
              <a:pathLst>
                <a:path w="1066981" h="281330">
                  <a:moveTo>
                    <a:pt x="75218" y="0"/>
                  </a:moveTo>
                  <a:lnTo>
                    <a:pt x="991763" y="0"/>
                  </a:lnTo>
                  <a:cubicBezTo>
                    <a:pt x="1011712" y="0"/>
                    <a:pt x="1030844" y="7925"/>
                    <a:pt x="1044950" y="22031"/>
                  </a:cubicBezTo>
                  <a:cubicBezTo>
                    <a:pt x="1059057" y="36137"/>
                    <a:pt x="1066981" y="55269"/>
                    <a:pt x="1066981" y="75218"/>
                  </a:cubicBezTo>
                  <a:lnTo>
                    <a:pt x="1066981" y="206111"/>
                  </a:lnTo>
                  <a:cubicBezTo>
                    <a:pt x="1066981" y="226061"/>
                    <a:pt x="1059057" y="245193"/>
                    <a:pt x="1044950" y="259299"/>
                  </a:cubicBezTo>
                  <a:cubicBezTo>
                    <a:pt x="1030844" y="273405"/>
                    <a:pt x="1011712" y="281330"/>
                    <a:pt x="991763" y="281330"/>
                  </a:cubicBezTo>
                  <a:lnTo>
                    <a:pt x="75218" y="281330"/>
                  </a:lnTo>
                  <a:cubicBezTo>
                    <a:pt x="55269" y="281330"/>
                    <a:pt x="36137" y="273405"/>
                    <a:pt x="22031" y="259299"/>
                  </a:cubicBezTo>
                  <a:cubicBezTo>
                    <a:pt x="7925" y="245193"/>
                    <a:pt x="0" y="226061"/>
                    <a:pt x="0" y="206111"/>
                  </a:cubicBezTo>
                  <a:lnTo>
                    <a:pt x="0" y="75218"/>
                  </a:lnTo>
                  <a:cubicBezTo>
                    <a:pt x="0" y="55269"/>
                    <a:pt x="7925" y="36137"/>
                    <a:pt x="22031" y="22031"/>
                  </a:cubicBezTo>
                  <a:cubicBezTo>
                    <a:pt x="36137" y="7925"/>
                    <a:pt x="55269" y="0"/>
                    <a:pt x="75218" y="0"/>
                  </a:cubicBezTo>
                  <a:close/>
                </a:path>
              </a:pathLst>
            </a:custGeom>
            <a:solidFill>
              <a:srgbClr val="C2EBE3"/>
            </a:solidFill>
          </p:spPr>
        </p:sp>
        <p:sp>
          <p:nvSpPr>
            <p:cNvPr id="7" name="TextBox 7"/>
            <p:cNvSpPr txBox="1"/>
            <p:nvPr/>
          </p:nvSpPr>
          <p:spPr>
            <a:xfrm>
              <a:off x="0" y="28575"/>
              <a:ext cx="1066981" cy="252755"/>
            </a:xfrm>
            <a:prstGeom prst="rect">
              <a:avLst/>
            </a:prstGeom>
          </p:spPr>
          <p:txBody>
            <a:bodyPr lIns="71438" tIns="71438" rIns="71438" bIns="71438" rtlCol="0" anchor="ctr"/>
            <a:lstStyle/>
            <a:p>
              <a:pPr algn="ctr">
                <a:lnSpc>
                  <a:spcPts val="2600"/>
                </a:lnSpc>
              </a:pPr>
            </a:p>
          </p:txBody>
        </p:sp>
      </p:grpSp>
      <p:grpSp>
        <p:nvGrpSpPr>
          <p:cNvPr id="8" name="Group 8"/>
          <p:cNvGrpSpPr/>
          <p:nvPr/>
        </p:nvGrpSpPr>
        <p:grpSpPr>
          <a:xfrm>
            <a:off x="737920" y="4407069"/>
            <a:ext cx="3940622" cy="1136572"/>
            <a:chOff x="0" y="0"/>
            <a:chExt cx="1077109" cy="262370"/>
          </a:xfrm>
        </p:grpSpPr>
        <p:sp>
          <p:nvSpPr>
            <p:cNvPr id="9" name="Freeform 9"/>
            <p:cNvSpPr/>
            <p:nvPr/>
          </p:nvSpPr>
          <p:spPr>
            <a:xfrm>
              <a:off x="0" y="0"/>
              <a:ext cx="1077109" cy="262370"/>
            </a:xfrm>
            <a:custGeom>
              <a:avLst/>
              <a:gdLst/>
              <a:ahLst/>
              <a:cxnLst/>
              <a:rect l="l" t="t" r="r" b="b"/>
              <a:pathLst>
                <a:path w="1077109" h="262370">
                  <a:moveTo>
                    <a:pt x="74511" y="0"/>
                  </a:moveTo>
                  <a:lnTo>
                    <a:pt x="1002598" y="0"/>
                  </a:lnTo>
                  <a:cubicBezTo>
                    <a:pt x="1022359" y="0"/>
                    <a:pt x="1041312" y="7850"/>
                    <a:pt x="1055285" y="21824"/>
                  </a:cubicBezTo>
                  <a:cubicBezTo>
                    <a:pt x="1069259" y="35797"/>
                    <a:pt x="1077109" y="54750"/>
                    <a:pt x="1077109" y="74511"/>
                  </a:cubicBezTo>
                  <a:lnTo>
                    <a:pt x="1077109" y="187859"/>
                  </a:lnTo>
                  <a:cubicBezTo>
                    <a:pt x="1077109" y="207620"/>
                    <a:pt x="1069259" y="226573"/>
                    <a:pt x="1055285" y="240546"/>
                  </a:cubicBezTo>
                  <a:cubicBezTo>
                    <a:pt x="1041312" y="254520"/>
                    <a:pt x="1022359" y="262370"/>
                    <a:pt x="1002598" y="262370"/>
                  </a:cubicBezTo>
                  <a:lnTo>
                    <a:pt x="74511" y="262370"/>
                  </a:lnTo>
                  <a:cubicBezTo>
                    <a:pt x="54750" y="262370"/>
                    <a:pt x="35797" y="254520"/>
                    <a:pt x="21824" y="240546"/>
                  </a:cubicBezTo>
                  <a:cubicBezTo>
                    <a:pt x="7850" y="226573"/>
                    <a:pt x="0" y="207620"/>
                    <a:pt x="0" y="187859"/>
                  </a:cubicBezTo>
                  <a:lnTo>
                    <a:pt x="0" y="74511"/>
                  </a:lnTo>
                  <a:cubicBezTo>
                    <a:pt x="0" y="54750"/>
                    <a:pt x="7850" y="35797"/>
                    <a:pt x="21824" y="21824"/>
                  </a:cubicBezTo>
                  <a:cubicBezTo>
                    <a:pt x="35797" y="7850"/>
                    <a:pt x="54750" y="0"/>
                    <a:pt x="74511" y="0"/>
                  </a:cubicBezTo>
                  <a:close/>
                </a:path>
              </a:pathLst>
            </a:custGeom>
            <a:solidFill>
              <a:srgbClr val="FBC046"/>
            </a:solidFill>
          </p:spPr>
        </p:sp>
        <p:sp>
          <p:nvSpPr>
            <p:cNvPr id="10" name="TextBox 10"/>
            <p:cNvSpPr txBox="1"/>
            <p:nvPr/>
          </p:nvSpPr>
          <p:spPr>
            <a:xfrm>
              <a:off x="0" y="28575"/>
              <a:ext cx="1077109" cy="233795"/>
            </a:xfrm>
            <a:prstGeom prst="rect">
              <a:avLst/>
            </a:prstGeom>
          </p:spPr>
          <p:txBody>
            <a:bodyPr lIns="71438" tIns="71438" rIns="71438" bIns="71438" rtlCol="0" anchor="ctr"/>
            <a:lstStyle/>
            <a:p>
              <a:pPr algn="ctr">
                <a:lnSpc>
                  <a:spcPts val="2600"/>
                </a:lnSpc>
              </a:pPr>
            </a:p>
          </p:txBody>
        </p:sp>
      </p:grpSp>
      <p:grpSp>
        <p:nvGrpSpPr>
          <p:cNvPr id="11" name="Group 11"/>
          <p:cNvGrpSpPr/>
          <p:nvPr/>
        </p:nvGrpSpPr>
        <p:grpSpPr>
          <a:xfrm>
            <a:off x="2940791" y="7201840"/>
            <a:ext cx="3705330" cy="956919"/>
            <a:chOff x="0" y="0"/>
            <a:chExt cx="1066981" cy="275553"/>
          </a:xfrm>
        </p:grpSpPr>
        <p:sp>
          <p:nvSpPr>
            <p:cNvPr id="12" name="Freeform 12"/>
            <p:cNvSpPr/>
            <p:nvPr/>
          </p:nvSpPr>
          <p:spPr>
            <a:xfrm>
              <a:off x="0" y="0"/>
              <a:ext cx="1066981" cy="275553"/>
            </a:xfrm>
            <a:custGeom>
              <a:avLst/>
              <a:gdLst/>
              <a:ahLst/>
              <a:cxnLst/>
              <a:rect l="l" t="t" r="r" b="b"/>
              <a:pathLst>
                <a:path w="1066981" h="275553">
                  <a:moveTo>
                    <a:pt x="75218" y="0"/>
                  </a:moveTo>
                  <a:lnTo>
                    <a:pt x="991763" y="0"/>
                  </a:lnTo>
                  <a:cubicBezTo>
                    <a:pt x="1011712" y="0"/>
                    <a:pt x="1030844" y="7925"/>
                    <a:pt x="1044950" y="22031"/>
                  </a:cubicBezTo>
                  <a:cubicBezTo>
                    <a:pt x="1059057" y="36137"/>
                    <a:pt x="1066981" y="55269"/>
                    <a:pt x="1066981" y="75218"/>
                  </a:cubicBezTo>
                  <a:lnTo>
                    <a:pt x="1066981" y="200335"/>
                  </a:lnTo>
                  <a:cubicBezTo>
                    <a:pt x="1066981" y="220284"/>
                    <a:pt x="1059057" y="239416"/>
                    <a:pt x="1044950" y="253522"/>
                  </a:cubicBezTo>
                  <a:cubicBezTo>
                    <a:pt x="1030844" y="267628"/>
                    <a:pt x="1011712" y="275553"/>
                    <a:pt x="991763" y="275553"/>
                  </a:cubicBezTo>
                  <a:lnTo>
                    <a:pt x="75218" y="275553"/>
                  </a:lnTo>
                  <a:cubicBezTo>
                    <a:pt x="55269" y="275553"/>
                    <a:pt x="36137" y="267628"/>
                    <a:pt x="22031" y="253522"/>
                  </a:cubicBezTo>
                  <a:cubicBezTo>
                    <a:pt x="7925" y="239416"/>
                    <a:pt x="0" y="220284"/>
                    <a:pt x="0" y="200335"/>
                  </a:cubicBezTo>
                  <a:lnTo>
                    <a:pt x="0" y="75218"/>
                  </a:lnTo>
                  <a:cubicBezTo>
                    <a:pt x="0" y="55269"/>
                    <a:pt x="7925" y="36137"/>
                    <a:pt x="22031" y="22031"/>
                  </a:cubicBezTo>
                  <a:cubicBezTo>
                    <a:pt x="36137" y="7925"/>
                    <a:pt x="55269" y="0"/>
                    <a:pt x="75218" y="0"/>
                  </a:cubicBezTo>
                  <a:close/>
                </a:path>
              </a:pathLst>
            </a:custGeom>
            <a:solidFill>
              <a:srgbClr val="E6BFE1"/>
            </a:solidFill>
          </p:spPr>
        </p:sp>
        <p:sp>
          <p:nvSpPr>
            <p:cNvPr id="13" name="TextBox 13"/>
            <p:cNvSpPr txBox="1"/>
            <p:nvPr/>
          </p:nvSpPr>
          <p:spPr>
            <a:xfrm>
              <a:off x="0" y="28575"/>
              <a:ext cx="1066981" cy="246978"/>
            </a:xfrm>
            <a:prstGeom prst="rect">
              <a:avLst/>
            </a:prstGeom>
          </p:spPr>
          <p:txBody>
            <a:bodyPr lIns="71438" tIns="71438" rIns="71438" bIns="71438" rtlCol="0" anchor="ctr"/>
            <a:lstStyle/>
            <a:p>
              <a:pPr algn="ctr">
                <a:lnSpc>
                  <a:spcPts val="2600"/>
                </a:lnSpc>
              </a:pPr>
            </a:p>
          </p:txBody>
        </p:sp>
      </p:grpSp>
      <p:grpSp>
        <p:nvGrpSpPr>
          <p:cNvPr id="14" name="Group 14"/>
          <p:cNvGrpSpPr/>
          <p:nvPr/>
        </p:nvGrpSpPr>
        <p:grpSpPr>
          <a:xfrm>
            <a:off x="12523042" y="1222997"/>
            <a:ext cx="4682793" cy="1375125"/>
            <a:chOff x="0" y="0"/>
            <a:chExt cx="1077109" cy="262370"/>
          </a:xfrm>
        </p:grpSpPr>
        <p:sp>
          <p:nvSpPr>
            <p:cNvPr id="15" name="Freeform 15"/>
            <p:cNvSpPr/>
            <p:nvPr/>
          </p:nvSpPr>
          <p:spPr>
            <a:xfrm>
              <a:off x="0" y="0"/>
              <a:ext cx="1077109" cy="262370"/>
            </a:xfrm>
            <a:custGeom>
              <a:avLst/>
              <a:gdLst/>
              <a:ahLst/>
              <a:cxnLst/>
              <a:rect l="l" t="t" r="r" b="b"/>
              <a:pathLst>
                <a:path w="1077109" h="262370">
                  <a:moveTo>
                    <a:pt x="74511" y="0"/>
                  </a:moveTo>
                  <a:lnTo>
                    <a:pt x="1002598" y="0"/>
                  </a:lnTo>
                  <a:cubicBezTo>
                    <a:pt x="1022359" y="0"/>
                    <a:pt x="1041312" y="7850"/>
                    <a:pt x="1055285" y="21824"/>
                  </a:cubicBezTo>
                  <a:cubicBezTo>
                    <a:pt x="1069259" y="35797"/>
                    <a:pt x="1077109" y="54750"/>
                    <a:pt x="1077109" y="74511"/>
                  </a:cubicBezTo>
                  <a:lnTo>
                    <a:pt x="1077109" y="187859"/>
                  </a:lnTo>
                  <a:cubicBezTo>
                    <a:pt x="1077109" y="207620"/>
                    <a:pt x="1069259" y="226573"/>
                    <a:pt x="1055285" y="240546"/>
                  </a:cubicBezTo>
                  <a:cubicBezTo>
                    <a:pt x="1041312" y="254520"/>
                    <a:pt x="1022359" y="262370"/>
                    <a:pt x="1002598" y="262370"/>
                  </a:cubicBezTo>
                  <a:lnTo>
                    <a:pt x="74511" y="262370"/>
                  </a:lnTo>
                  <a:cubicBezTo>
                    <a:pt x="54750" y="262370"/>
                    <a:pt x="35797" y="254520"/>
                    <a:pt x="21824" y="240546"/>
                  </a:cubicBezTo>
                  <a:cubicBezTo>
                    <a:pt x="7850" y="226573"/>
                    <a:pt x="0" y="207620"/>
                    <a:pt x="0" y="187859"/>
                  </a:cubicBezTo>
                  <a:lnTo>
                    <a:pt x="0" y="74511"/>
                  </a:lnTo>
                  <a:cubicBezTo>
                    <a:pt x="0" y="54750"/>
                    <a:pt x="7850" y="35797"/>
                    <a:pt x="21824" y="21824"/>
                  </a:cubicBezTo>
                  <a:cubicBezTo>
                    <a:pt x="35797" y="7850"/>
                    <a:pt x="54750" y="0"/>
                    <a:pt x="74511" y="0"/>
                  </a:cubicBezTo>
                  <a:close/>
                </a:path>
              </a:pathLst>
            </a:custGeom>
            <a:solidFill>
              <a:srgbClr val="FBC046"/>
            </a:solidFill>
          </p:spPr>
        </p:sp>
        <p:sp>
          <p:nvSpPr>
            <p:cNvPr id="16" name="TextBox 16"/>
            <p:cNvSpPr txBox="1"/>
            <p:nvPr/>
          </p:nvSpPr>
          <p:spPr>
            <a:xfrm>
              <a:off x="0" y="28575"/>
              <a:ext cx="1077109" cy="233795"/>
            </a:xfrm>
            <a:prstGeom prst="rect">
              <a:avLst/>
            </a:prstGeom>
          </p:spPr>
          <p:txBody>
            <a:bodyPr lIns="71438" tIns="71438" rIns="71438" bIns="71438" rtlCol="0" anchor="ctr"/>
            <a:lstStyle/>
            <a:p>
              <a:pPr algn="ctr">
                <a:lnSpc>
                  <a:spcPts val="2600"/>
                </a:lnSpc>
              </a:pPr>
            </a:p>
          </p:txBody>
        </p:sp>
      </p:grpSp>
      <p:grpSp>
        <p:nvGrpSpPr>
          <p:cNvPr id="17" name="Group 17"/>
          <p:cNvGrpSpPr/>
          <p:nvPr/>
        </p:nvGrpSpPr>
        <p:grpSpPr>
          <a:xfrm>
            <a:off x="13526572" y="5795619"/>
            <a:ext cx="4597497" cy="1182375"/>
            <a:chOff x="0" y="0"/>
            <a:chExt cx="1122215" cy="275553"/>
          </a:xfrm>
        </p:grpSpPr>
        <p:sp>
          <p:nvSpPr>
            <p:cNvPr id="18" name="Freeform 18"/>
            <p:cNvSpPr/>
            <p:nvPr/>
          </p:nvSpPr>
          <p:spPr>
            <a:xfrm>
              <a:off x="0" y="0"/>
              <a:ext cx="1122215" cy="275553"/>
            </a:xfrm>
            <a:custGeom>
              <a:avLst/>
              <a:gdLst/>
              <a:ahLst/>
              <a:cxnLst/>
              <a:rect l="l" t="t" r="r" b="b"/>
              <a:pathLst>
                <a:path w="1066981" h="275553">
                  <a:moveTo>
                    <a:pt x="75218" y="0"/>
                  </a:moveTo>
                  <a:lnTo>
                    <a:pt x="991763" y="0"/>
                  </a:lnTo>
                  <a:cubicBezTo>
                    <a:pt x="1011712" y="0"/>
                    <a:pt x="1030844" y="7925"/>
                    <a:pt x="1044950" y="22031"/>
                  </a:cubicBezTo>
                  <a:cubicBezTo>
                    <a:pt x="1059057" y="36137"/>
                    <a:pt x="1066981" y="55269"/>
                    <a:pt x="1066981" y="75218"/>
                  </a:cubicBezTo>
                  <a:lnTo>
                    <a:pt x="1066981" y="200335"/>
                  </a:lnTo>
                  <a:cubicBezTo>
                    <a:pt x="1066981" y="220284"/>
                    <a:pt x="1059057" y="239416"/>
                    <a:pt x="1044950" y="253522"/>
                  </a:cubicBezTo>
                  <a:cubicBezTo>
                    <a:pt x="1030844" y="267628"/>
                    <a:pt x="1011712" y="275553"/>
                    <a:pt x="991763" y="275553"/>
                  </a:cubicBezTo>
                  <a:lnTo>
                    <a:pt x="75218" y="275553"/>
                  </a:lnTo>
                  <a:cubicBezTo>
                    <a:pt x="55269" y="275553"/>
                    <a:pt x="36137" y="267628"/>
                    <a:pt x="22031" y="253522"/>
                  </a:cubicBezTo>
                  <a:cubicBezTo>
                    <a:pt x="7925" y="239416"/>
                    <a:pt x="0" y="220284"/>
                    <a:pt x="0" y="200335"/>
                  </a:cubicBezTo>
                  <a:lnTo>
                    <a:pt x="0" y="75218"/>
                  </a:lnTo>
                  <a:cubicBezTo>
                    <a:pt x="0" y="55269"/>
                    <a:pt x="7925" y="36137"/>
                    <a:pt x="22031" y="22031"/>
                  </a:cubicBezTo>
                  <a:cubicBezTo>
                    <a:pt x="36137" y="7925"/>
                    <a:pt x="55269" y="0"/>
                    <a:pt x="75218" y="0"/>
                  </a:cubicBezTo>
                  <a:close/>
                </a:path>
              </a:pathLst>
            </a:custGeom>
            <a:solidFill>
              <a:srgbClr val="E6BFE1"/>
            </a:solidFill>
          </p:spPr>
        </p:sp>
        <p:sp>
          <p:nvSpPr>
            <p:cNvPr id="19" name="TextBox 19"/>
            <p:cNvSpPr txBox="1"/>
            <p:nvPr/>
          </p:nvSpPr>
          <p:spPr>
            <a:xfrm>
              <a:off x="0" y="28575"/>
              <a:ext cx="1066981" cy="246978"/>
            </a:xfrm>
            <a:prstGeom prst="rect">
              <a:avLst/>
            </a:prstGeom>
          </p:spPr>
          <p:txBody>
            <a:bodyPr lIns="71438" tIns="71438" rIns="71438" bIns="71438" rtlCol="0" anchor="ctr"/>
            <a:lstStyle/>
            <a:p>
              <a:pPr algn="ctr">
                <a:lnSpc>
                  <a:spcPts val="2600"/>
                </a:lnSpc>
              </a:pPr>
            </a:p>
          </p:txBody>
        </p:sp>
      </p:grpSp>
      <p:sp>
        <p:nvSpPr>
          <p:cNvPr id="23" name="Freeform 23"/>
          <p:cNvSpPr/>
          <p:nvPr/>
        </p:nvSpPr>
        <p:spPr>
          <a:xfrm rot="-1643804">
            <a:off x="10477014" y="2895848"/>
            <a:ext cx="2196191" cy="611817"/>
          </a:xfrm>
          <a:custGeom>
            <a:avLst/>
            <a:gdLst/>
            <a:ahLst/>
            <a:cxnLst/>
            <a:rect l="l" t="t" r="r" b="b"/>
            <a:pathLst>
              <a:path w="2196191" h="611817">
                <a:moveTo>
                  <a:pt x="0" y="0"/>
                </a:moveTo>
                <a:lnTo>
                  <a:pt x="2196190" y="0"/>
                </a:lnTo>
                <a:lnTo>
                  <a:pt x="2196190" y="611816"/>
                </a:lnTo>
                <a:lnTo>
                  <a:pt x="0" y="611816"/>
                </a:lnTo>
                <a:lnTo>
                  <a:pt x="0" y="0"/>
                </a:lnTo>
                <a:close/>
              </a:path>
            </a:pathLst>
          </a:custGeom>
          <a:blipFill>
            <a:blip r:embed="rId2"/>
            <a:stretch>
              <a:fillRect l="-233085"/>
            </a:stretch>
          </a:blipFill>
        </p:spPr>
      </p:sp>
      <p:sp>
        <p:nvSpPr>
          <p:cNvPr id="25" name="TextBox 25"/>
          <p:cNvSpPr txBox="1"/>
          <p:nvPr/>
        </p:nvSpPr>
        <p:spPr>
          <a:xfrm>
            <a:off x="2612534" y="1375720"/>
            <a:ext cx="3088337" cy="820738"/>
          </a:xfrm>
          <a:prstGeom prst="rect">
            <a:avLst/>
          </a:prstGeom>
        </p:spPr>
        <p:txBody>
          <a:bodyPr lIns="0" tIns="0" rIns="0" bIns="0" rtlCol="0" anchor="t">
            <a:spAutoFit/>
          </a:bodyPr>
          <a:lstStyle/>
          <a:p>
            <a:pPr algn="ctr">
              <a:lnSpc>
                <a:spcPts val="3250"/>
              </a:lnSpc>
              <a:spcBef>
                <a:spcPct val="0"/>
              </a:spcBef>
            </a:pPr>
            <a:r>
              <a:rPr lang="en-US" sz="3095" spc="129" dirty="0">
                <a:solidFill>
                  <a:srgbClr val="000000"/>
                </a:solidFill>
                <a:latin typeface="Krabuler" panose="00000500000000000000"/>
                <a:ea typeface="Krabuler" panose="00000500000000000000"/>
                <a:cs typeface="Krabuler" panose="00000500000000000000"/>
                <a:sym typeface="Krabuler" panose="00000500000000000000"/>
              </a:rPr>
              <a:t>1. INCORPORATE CRITICAL THINKING</a:t>
            </a:r>
            <a:endParaRPr lang="en-US" sz="3095" spc="129"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26" name="TextBox 26"/>
          <p:cNvSpPr txBox="1"/>
          <p:nvPr/>
        </p:nvSpPr>
        <p:spPr>
          <a:xfrm>
            <a:off x="1890586" y="2568592"/>
            <a:ext cx="4013765" cy="1890261"/>
          </a:xfrm>
          <a:prstGeom prst="rect">
            <a:avLst/>
          </a:prstGeom>
        </p:spPr>
        <p:txBody>
          <a:bodyPr wrap="square" lIns="0" tIns="0" rIns="0" bIns="0" rtlCol="0" anchor="t">
            <a:spAutoFit/>
          </a:bodyPr>
          <a:lstStyle/>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Krabuler" panose="00000500000000000000" charset="0"/>
                <a:ea typeface="Times New Roman" panose="02020603050405020304" pitchFamily="18" charset="0"/>
                <a:cs typeface="Mangal" panose="02040503050203030202" pitchFamily="18" charset="0"/>
              </a:rPr>
              <a:t>Question assumptions and explore different viewpoints.</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err="1">
                <a:effectLst/>
                <a:latin typeface="Krabuler" panose="00000500000000000000" charset="0"/>
                <a:ea typeface="Times New Roman" panose="02020603050405020304" pitchFamily="18" charset="0"/>
                <a:cs typeface="Mangal" panose="02040503050203030202" pitchFamily="18" charset="0"/>
              </a:rPr>
              <a:t>Analyze</a:t>
            </a:r>
            <a:r>
              <a:rPr lang="en-IN" sz="2000" dirty="0">
                <a:effectLst/>
                <a:latin typeface="Krabuler" panose="00000500000000000000" charset="0"/>
                <a:ea typeface="Times New Roman" panose="02020603050405020304" pitchFamily="18" charset="0"/>
                <a:cs typeface="Mangal" panose="02040503050203030202" pitchFamily="18" charset="0"/>
              </a:rPr>
              <a:t> the implications of your arguments.</a:t>
            </a:r>
            <a:endParaRPr lang="en-IN" sz="2000" dirty="0">
              <a:effectLst/>
              <a:latin typeface="Krabuler" panose="00000500000000000000" charset="0"/>
              <a:ea typeface="Calibri" panose="020F0502020204030204" charset="0"/>
              <a:cs typeface="Mangal" panose="02040503050203030202" pitchFamily="18" charset="0"/>
            </a:endParaRPr>
          </a:p>
          <a:p>
            <a:pPr marL="343535" lvl="1" indent="-171450" algn="l">
              <a:lnSpc>
                <a:spcPts val="1670"/>
              </a:lnSpc>
              <a:buFont typeface="Arial" panose="020B0604020202020204"/>
              <a:buChar char="•"/>
            </a:pPr>
            <a:endParaRPr lang="en-US" sz="1590" spc="66" dirty="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
        <p:nvSpPr>
          <p:cNvPr id="31" name="Freeform 31"/>
          <p:cNvSpPr/>
          <p:nvPr/>
        </p:nvSpPr>
        <p:spPr>
          <a:xfrm rot="1167346">
            <a:off x="11235958" y="5879442"/>
            <a:ext cx="2196191" cy="611817"/>
          </a:xfrm>
          <a:custGeom>
            <a:avLst/>
            <a:gdLst/>
            <a:ahLst/>
            <a:cxnLst/>
            <a:rect l="l" t="t" r="r" b="b"/>
            <a:pathLst>
              <a:path w="2196191" h="611817">
                <a:moveTo>
                  <a:pt x="0" y="0"/>
                </a:moveTo>
                <a:lnTo>
                  <a:pt x="2196190" y="0"/>
                </a:lnTo>
                <a:lnTo>
                  <a:pt x="2196190" y="611817"/>
                </a:lnTo>
                <a:lnTo>
                  <a:pt x="0" y="611817"/>
                </a:lnTo>
                <a:lnTo>
                  <a:pt x="0" y="0"/>
                </a:lnTo>
                <a:close/>
              </a:path>
            </a:pathLst>
          </a:custGeom>
          <a:blipFill>
            <a:blip r:embed="rId2"/>
            <a:stretch>
              <a:fillRect l="-233085"/>
            </a:stretch>
          </a:blipFill>
        </p:spPr>
      </p:sp>
      <p:sp>
        <p:nvSpPr>
          <p:cNvPr id="33" name="Freeform 33"/>
          <p:cNvSpPr/>
          <p:nvPr/>
        </p:nvSpPr>
        <p:spPr>
          <a:xfrm rot="-8767587">
            <a:off x="5953077" y="3012795"/>
            <a:ext cx="2196191" cy="611817"/>
          </a:xfrm>
          <a:custGeom>
            <a:avLst/>
            <a:gdLst/>
            <a:ahLst/>
            <a:cxnLst/>
            <a:rect l="l" t="t" r="r" b="b"/>
            <a:pathLst>
              <a:path w="2196191" h="611817">
                <a:moveTo>
                  <a:pt x="0" y="0"/>
                </a:moveTo>
                <a:lnTo>
                  <a:pt x="2196191" y="0"/>
                </a:lnTo>
                <a:lnTo>
                  <a:pt x="2196191" y="611817"/>
                </a:lnTo>
                <a:lnTo>
                  <a:pt x="0" y="611817"/>
                </a:lnTo>
                <a:lnTo>
                  <a:pt x="0" y="0"/>
                </a:lnTo>
                <a:close/>
              </a:path>
            </a:pathLst>
          </a:custGeom>
          <a:blipFill>
            <a:blip r:embed="rId2"/>
            <a:stretch>
              <a:fillRect l="-233085"/>
            </a:stretch>
          </a:blipFill>
        </p:spPr>
      </p:sp>
      <p:sp>
        <p:nvSpPr>
          <p:cNvPr id="34" name="Freeform 34"/>
          <p:cNvSpPr/>
          <p:nvPr/>
        </p:nvSpPr>
        <p:spPr>
          <a:xfrm rot="-10366412">
            <a:off x="4870860" y="4744070"/>
            <a:ext cx="2196191" cy="611817"/>
          </a:xfrm>
          <a:custGeom>
            <a:avLst/>
            <a:gdLst/>
            <a:ahLst/>
            <a:cxnLst/>
            <a:rect l="l" t="t" r="r" b="b"/>
            <a:pathLst>
              <a:path w="2196191" h="611817">
                <a:moveTo>
                  <a:pt x="0" y="0"/>
                </a:moveTo>
                <a:lnTo>
                  <a:pt x="2196191" y="0"/>
                </a:lnTo>
                <a:lnTo>
                  <a:pt x="2196191" y="611817"/>
                </a:lnTo>
                <a:lnTo>
                  <a:pt x="0" y="611817"/>
                </a:lnTo>
                <a:lnTo>
                  <a:pt x="0" y="0"/>
                </a:lnTo>
                <a:close/>
              </a:path>
            </a:pathLst>
          </a:custGeom>
          <a:blipFill>
            <a:blip r:embed="rId2"/>
            <a:stretch>
              <a:fillRect l="-233085"/>
            </a:stretch>
          </a:blipFill>
        </p:spPr>
      </p:sp>
      <p:sp>
        <p:nvSpPr>
          <p:cNvPr id="35" name="Freeform 35"/>
          <p:cNvSpPr/>
          <p:nvPr/>
        </p:nvSpPr>
        <p:spPr>
          <a:xfrm rot="9139054">
            <a:off x="6609419" y="6465482"/>
            <a:ext cx="2196191" cy="611817"/>
          </a:xfrm>
          <a:custGeom>
            <a:avLst/>
            <a:gdLst/>
            <a:ahLst/>
            <a:cxnLst/>
            <a:rect l="l" t="t" r="r" b="b"/>
            <a:pathLst>
              <a:path w="2196191" h="611817">
                <a:moveTo>
                  <a:pt x="0" y="0"/>
                </a:moveTo>
                <a:lnTo>
                  <a:pt x="2196191" y="0"/>
                </a:lnTo>
                <a:lnTo>
                  <a:pt x="2196191" y="611817"/>
                </a:lnTo>
                <a:lnTo>
                  <a:pt x="0" y="611817"/>
                </a:lnTo>
                <a:lnTo>
                  <a:pt x="0" y="0"/>
                </a:lnTo>
                <a:close/>
              </a:path>
            </a:pathLst>
          </a:custGeom>
          <a:blipFill>
            <a:blip r:embed="rId2"/>
            <a:stretch>
              <a:fillRect l="-233085"/>
            </a:stretch>
          </a:blipFill>
        </p:spPr>
      </p:sp>
      <p:sp>
        <p:nvSpPr>
          <p:cNvPr id="36" name="Freeform 36"/>
          <p:cNvSpPr/>
          <p:nvPr/>
        </p:nvSpPr>
        <p:spPr>
          <a:xfrm rot="-8261386">
            <a:off x="8672556" y="6509905"/>
            <a:ext cx="1437070" cy="1309040"/>
          </a:xfrm>
          <a:custGeom>
            <a:avLst/>
            <a:gdLst/>
            <a:ahLst/>
            <a:cxnLst/>
            <a:rect l="l" t="t" r="r" b="b"/>
            <a:pathLst>
              <a:path w="1437070" h="1309040">
                <a:moveTo>
                  <a:pt x="0" y="0"/>
                </a:moveTo>
                <a:lnTo>
                  <a:pt x="1437070" y="0"/>
                </a:lnTo>
                <a:lnTo>
                  <a:pt x="1437070" y="1309041"/>
                </a:lnTo>
                <a:lnTo>
                  <a:pt x="0" y="1309041"/>
                </a:lnTo>
                <a:lnTo>
                  <a:pt x="0" y="0"/>
                </a:lnTo>
                <a:close/>
              </a:path>
            </a:pathLst>
          </a:custGeom>
          <a:blipFill>
            <a:blip r:embed="rId1"/>
            <a:stretch>
              <a:fillRect/>
            </a:stretch>
          </a:blipFill>
        </p:spPr>
      </p:sp>
      <p:sp>
        <p:nvSpPr>
          <p:cNvPr id="37" name="TextBox 37"/>
          <p:cNvSpPr txBox="1"/>
          <p:nvPr/>
        </p:nvSpPr>
        <p:spPr>
          <a:xfrm>
            <a:off x="938041" y="5830480"/>
            <a:ext cx="4005500" cy="1182375"/>
          </a:xfrm>
          <a:prstGeom prst="rect">
            <a:avLst/>
          </a:prstGeom>
        </p:spPr>
        <p:txBody>
          <a:bodyPr lIns="0" tIns="0" rIns="0" bIns="0" rtlCol="0" anchor="t">
            <a:spAutoFit/>
          </a:bodyPr>
          <a:lstStyle/>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Krabuler" panose="00000500000000000000" charset="0"/>
                <a:ea typeface="Times New Roman" panose="02020603050405020304" pitchFamily="18" charset="0"/>
                <a:cs typeface="Mangal" panose="02040503050203030202" pitchFamily="18" charset="0"/>
              </a:rPr>
              <a:t>Use precise and varied vocabulary.</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Krabuler" panose="00000500000000000000" charset="0"/>
                <a:ea typeface="Times New Roman" panose="02020603050405020304" pitchFamily="18" charset="0"/>
                <a:cs typeface="Mangal" panose="02040503050203030202" pitchFamily="18" charset="0"/>
              </a:rPr>
              <a:t>Avoid repetition and use synonyms</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a:t>
            </a:r>
            <a:endParaRPr lang="en-IN" sz="1800" dirty="0">
              <a:effectLst/>
              <a:latin typeface="Calibri" panose="020F0502020204030204" charset="0"/>
              <a:ea typeface="Calibri" panose="020F0502020204030204" charset="0"/>
              <a:cs typeface="Mangal" panose="02040503050203030202" pitchFamily="18" charset="0"/>
            </a:endParaRPr>
          </a:p>
          <a:p>
            <a:pPr marL="343535" lvl="1" indent="-171450" algn="l">
              <a:lnSpc>
                <a:spcPts val="1670"/>
              </a:lnSpc>
              <a:buFont typeface="Arial" panose="020B0604020202020204"/>
              <a:buChar char="•"/>
            </a:pPr>
            <a:endParaRPr lang="en-US" sz="1590" spc="66" dirty="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
        <p:nvSpPr>
          <p:cNvPr id="38" name="TextBox 38"/>
          <p:cNvSpPr txBox="1"/>
          <p:nvPr/>
        </p:nvSpPr>
        <p:spPr>
          <a:xfrm>
            <a:off x="3578663" y="8353123"/>
            <a:ext cx="4005500" cy="1890261"/>
          </a:xfrm>
          <a:prstGeom prst="rect">
            <a:avLst/>
          </a:prstGeom>
        </p:spPr>
        <p:txBody>
          <a:bodyPr lIns="0" tIns="0" rIns="0" bIns="0" rtlCol="0" anchor="t">
            <a:spAutoFit/>
          </a:bodyPr>
          <a:lstStyle/>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Krabuler" panose="00000500000000000000" charset="0"/>
                <a:ea typeface="Times New Roman" panose="02020603050405020304" pitchFamily="18" charset="0"/>
                <a:cs typeface="Mangal" panose="02040503050203030202" pitchFamily="18" charset="0"/>
              </a:rPr>
              <a:t>Check for grammar, spelling, and punctuation errors.</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Krabuler" panose="00000500000000000000" charset="0"/>
                <a:ea typeface="Times New Roman" panose="02020603050405020304" pitchFamily="18" charset="0"/>
                <a:cs typeface="Mangal" panose="02040503050203030202" pitchFamily="18" charset="0"/>
              </a:rPr>
              <a:t>Ensure clarity and conciseness in your writing.</a:t>
            </a:r>
            <a:endParaRPr lang="en-IN" sz="2000" dirty="0">
              <a:effectLst/>
              <a:latin typeface="Krabuler" panose="00000500000000000000" charset="0"/>
              <a:ea typeface="Calibri" panose="020F0502020204030204" charset="0"/>
              <a:cs typeface="Mangal" panose="02040503050203030202" pitchFamily="18" charset="0"/>
            </a:endParaRPr>
          </a:p>
          <a:p>
            <a:pPr marL="343535" lvl="1" indent="-171450" algn="l">
              <a:lnSpc>
                <a:spcPts val="1670"/>
              </a:lnSpc>
              <a:buFont typeface="Arial" panose="020B0604020202020204"/>
              <a:buChar char="•"/>
            </a:pPr>
            <a:endParaRPr lang="en-US" sz="1590" spc="66" dirty="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
        <p:nvSpPr>
          <p:cNvPr id="39" name="TextBox 39"/>
          <p:cNvSpPr txBox="1"/>
          <p:nvPr/>
        </p:nvSpPr>
        <p:spPr>
          <a:xfrm>
            <a:off x="12720187" y="2933619"/>
            <a:ext cx="4456268" cy="1890261"/>
          </a:xfrm>
          <a:prstGeom prst="rect">
            <a:avLst/>
          </a:prstGeom>
        </p:spPr>
        <p:txBody>
          <a:bodyPr wrap="square" lIns="0" tIns="0" rIns="0" bIns="0" rtlCol="0" anchor="t">
            <a:spAutoFit/>
          </a:bodyPr>
          <a:lstStyle/>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Krabuler" panose="00000500000000000000" charset="0"/>
                <a:ea typeface="Times New Roman" panose="02020603050405020304" pitchFamily="18" charset="0"/>
                <a:cs typeface="Mangal" panose="02040503050203030202" pitchFamily="18" charset="0"/>
              </a:rPr>
              <a:t>Mix simple, compound, and complex sentences.</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Krabuler" panose="00000500000000000000" charset="0"/>
                <a:ea typeface="Times New Roman" panose="02020603050405020304" pitchFamily="18" charset="0"/>
                <a:cs typeface="Mangal" panose="02040503050203030202" pitchFamily="18" charset="0"/>
              </a:rPr>
              <a:t>Vary sentence beginnings to avoid monotony.</a:t>
            </a:r>
            <a:endParaRPr lang="en-IN" sz="2000" dirty="0">
              <a:effectLst/>
              <a:latin typeface="Krabuler" panose="00000500000000000000" charset="0"/>
              <a:ea typeface="Calibri" panose="020F0502020204030204" charset="0"/>
              <a:cs typeface="Mangal" panose="02040503050203030202" pitchFamily="18" charset="0"/>
            </a:endParaRPr>
          </a:p>
          <a:p>
            <a:pPr marL="171450" lvl="1" algn="l">
              <a:lnSpc>
                <a:spcPts val="1670"/>
              </a:lnSpc>
            </a:pPr>
            <a:endParaRPr lang="en-US" sz="1590" spc="66" dirty="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
        <p:nvSpPr>
          <p:cNvPr id="40" name="TextBox 40"/>
          <p:cNvSpPr txBox="1"/>
          <p:nvPr/>
        </p:nvSpPr>
        <p:spPr>
          <a:xfrm>
            <a:off x="13344459" y="7240192"/>
            <a:ext cx="4005500" cy="1890261"/>
          </a:xfrm>
          <a:prstGeom prst="rect">
            <a:avLst/>
          </a:prstGeom>
        </p:spPr>
        <p:txBody>
          <a:bodyPr lIns="0" tIns="0" rIns="0" bIns="0" rtlCol="0" anchor="t">
            <a:spAutoFit/>
          </a:bodyPr>
          <a:lstStyle/>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Krabuler" panose="00000500000000000000" charset="0"/>
                <a:ea typeface="Times New Roman" panose="02020603050405020304" pitchFamily="18" charset="0"/>
                <a:cs typeface="Mangal" panose="02040503050203030202" pitchFamily="18" charset="0"/>
              </a:rPr>
              <a:t>Use linking words and phrases to connect ideas smoothly.</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spcAft>
                <a:spcPts val="1000"/>
              </a:spcAft>
              <a:buSzPts val="1000"/>
              <a:buFont typeface="Symbol" panose="05050102010706020507" pitchFamily="18" charset="2"/>
              <a:buChar char=""/>
              <a:tabLst>
                <a:tab pos="457200" algn="l"/>
              </a:tabLst>
            </a:pPr>
            <a:r>
              <a:rPr lang="en-IN" sz="2000" dirty="0">
                <a:effectLst/>
                <a:latin typeface="Krabuler" panose="00000500000000000000" charset="0"/>
                <a:ea typeface="Times New Roman" panose="02020603050405020304" pitchFamily="18" charset="0"/>
                <a:cs typeface="Mangal" panose="02040503050203030202" pitchFamily="18" charset="0"/>
              </a:rPr>
              <a:t>Ensure each paragraph flows logically into the next.</a:t>
            </a:r>
            <a:endParaRPr lang="en-IN" sz="2000" dirty="0">
              <a:effectLst/>
              <a:latin typeface="Krabuler" panose="00000500000000000000" charset="0"/>
              <a:ea typeface="Calibri" panose="020F0502020204030204" charset="0"/>
              <a:cs typeface="Mangal" panose="02040503050203030202" pitchFamily="18" charset="0"/>
            </a:endParaRPr>
          </a:p>
          <a:p>
            <a:pPr marL="343535" lvl="1" indent="-171450" algn="l">
              <a:lnSpc>
                <a:spcPts val="1670"/>
              </a:lnSpc>
              <a:buFont typeface="Arial" panose="020B0604020202020204"/>
              <a:buChar char="•"/>
            </a:pPr>
            <a:endParaRPr lang="en-US" sz="1590" spc="66" dirty="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
        <p:nvSpPr>
          <p:cNvPr id="42" name="TextBox 25"/>
          <p:cNvSpPr txBox="1"/>
          <p:nvPr/>
        </p:nvSpPr>
        <p:spPr>
          <a:xfrm>
            <a:off x="13737635" y="5976437"/>
            <a:ext cx="4103181" cy="820738"/>
          </a:xfrm>
          <a:prstGeom prst="rect">
            <a:avLst/>
          </a:prstGeom>
        </p:spPr>
        <p:txBody>
          <a:bodyPr wrap="square" lIns="0" tIns="0" rIns="0" bIns="0" rtlCol="0" anchor="t">
            <a:spAutoFit/>
          </a:bodyPr>
          <a:lstStyle/>
          <a:p>
            <a:pPr algn="ctr">
              <a:lnSpc>
                <a:spcPts val="3250"/>
              </a:lnSpc>
              <a:spcBef>
                <a:spcPct val="0"/>
              </a:spcBef>
            </a:pPr>
            <a:r>
              <a:rPr lang="en-US" sz="3095" spc="129" dirty="0">
                <a:solidFill>
                  <a:srgbClr val="000000"/>
                </a:solidFill>
                <a:latin typeface="Krabuler" panose="00000500000000000000"/>
                <a:ea typeface="Krabuler" panose="00000500000000000000"/>
                <a:cs typeface="Krabuler" panose="00000500000000000000"/>
                <a:sym typeface="Krabuler" panose="00000500000000000000"/>
              </a:rPr>
              <a:t>4. IMPROVE COHERENCE AND COHESION</a:t>
            </a:r>
            <a:endParaRPr lang="en-US" sz="3095" spc="129"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44" name="TextBox 25"/>
          <p:cNvSpPr txBox="1"/>
          <p:nvPr/>
        </p:nvSpPr>
        <p:spPr>
          <a:xfrm>
            <a:off x="3304746" y="7311390"/>
            <a:ext cx="3088337" cy="820738"/>
          </a:xfrm>
          <a:prstGeom prst="rect">
            <a:avLst/>
          </a:prstGeom>
        </p:spPr>
        <p:txBody>
          <a:bodyPr lIns="0" tIns="0" rIns="0" bIns="0" rtlCol="0" anchor="t">
            <a:spAutoFit/>
          </a:bodyPr>
          <a:lstStyle/>
          <a:p>
            <a:pPr algn="ctr">
              <a:lnSpc>
                <a:spcPts val="3250"/>
              </a:lnSpc>
              <a:spcBef>
                <a:spcPct val="0"/>
              </a:spcBef>
            </a:pPr>
            <a:r>
              <a:rPr lang="en-US" sz="3095" spc="129" dirty="0">
                <a:solidFill>
                  <a:srgbClr val="000000"/>
                </a:solidFill>
                <a:latin typeface="Krabuler" panose="00000500000000000000"/>
                <a:ea typeface="Krabuler" panose="00000500000000000000"/>
                <a:cs typeface="Krabuler" panose="00000500000000000000"/>
                <a:sym typeface="Krabuler" panose="00000500000000000000"/>
              </a:rPr>
              <a:t>5. EDIT AND PROOFREAD</a:t>
            </a:r>
            <a:endParaRPr lang="en-US" sz="3095" spc="129"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45" name="TextBox 25"/>
          <p:cNvSpPr txBox="1"/>
          <p:nvPr/>
        </p:nvSpPr>
        <p:spPr>
          <a:xfrm>
            <a:off x="13110846" y="1695818"/>
            <a:ext cx="3507184" cy="820738"/>
          </a:xfrm>
          <a:prstGeom prst="rect">
            <a:avLst/>
          </a:prstGeom>
        </p:spPr>
        <p:txBody>
          <a:bodyPr wrap="square" lIns="0" tIns="0" rIns="0" bIns="0" rtlCol="0" anchor="t">
            <a:spAutoFit/>
          </a:bodyPr>
          <a:lstStyle/>
          <a:p>
            <a:pPr algn="ctr">
              <a:lnSpc>
                <a:spcPts val="3250"/>
              </a:lnSpc>
              <a:spcBef>
                <a:spcPct val="0"/>
              </a:spcBef>
            </a:pPr>
            <a:r>
              <a:rPr lang="en-US" sz="3095" spc="129" dirty="0">
                <a:solidFill>
                  <a:srgbClr val="000000"/>
                </a:solidFill>
                <a:latin typeface="Krabuler" panose="00000500000000000000"/>
                <a:ea typeface="Krabuler" panose="00000500000000000000"/>
                <a:cs typeface="Krabuler" panose="00000500000000000000"/>
                <a:sym typeface="Krabuler" panose="00000500000000000000"/>
              </a:rPr>
              <a:t>2. USE A VARIETY OF SENTENCE STRUCTURE</a:t>
            </a:r>
            <a:endParaRPr lang="en-US" sz="3095" spc="129"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46" name="TextBox 25"/>
          <p:cNvSpPr txBox="1"/>
          <p:nvPr/>
        </p:nvSpPr>
        <p:spPr>
          <a:xfrm>
            <a:off x="1200967" y="4639609"/>
            <a:ext cx="3088337" cy="820738"/>
          </a:xfrm>
          <a:prstGeom prst="rect">
            <a:avLst/>
          </a:prstGeom>
        </p:spPr>
        <p:txBody>
          <a:bodyPr lIns="0" tIns="0" rIns="0" bIns="0" rtlCol="0" anchor="t">
            <a:spAutoFit/>
          </a:bodyPr>
          <a:lstStyle/>
          <a:p>
            <a:pPr algn="ctr">
              <a:lnSpc>
                <a:spcPts val="3250"/>
              </a:lnSpc>
              <a:spcBef>
                <a:spcPct val="0"/>
              </a:spcBef>
            </a:pPr>
            <a:r>
              <a:rPr lang="en-US" sz="3095" spc="129" dirty="0">
                <a:solidFill>
                  <a:srgbClr val="000000"/>
                </a:solidFill>
                <a:latin typeface="Krabuler" panose="00000500000000000000"/>
                <a:ea typeface="Krabuler" panose="00000500000000000000"/>
                <a:cs typeface="Krabuler" panose="00000500000000000000"/>
                <a:sym typeface="Krabuler" panose="00000500000000000000"/>
              </a:rPr>
              <a:t>3. ENHANCE VOCABULARY</a:t>
            </a:r>
            <a:endParaRPr lang="en-US" sz="3095" spc="129"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49" name="TextBox 25"/>
          <p:cNvSpPr txBox="1"/>
          <p:nvPr/>
        </p:nvSpPr>
        <p:spPr>
          <a:xfrm>
            <a:off x="7599717" y="4340206"/>
            <a:ext cx="3780695" cy="1692771"/>
          </a:xfrm>
          <a:prstGeom prst="rect">
            <a:avLst/>
          </a:prstGeom>
        </p:spPr>
        <p:txBody>
          <a:bodyPr wrap="square" lIns="0" tIns="0" rIns="0" bIns="0" rtlCol="0" anchor="t">
            <a:spAutoFit/>
          </a:bodyPr>
          <a:lstStyle/>
          <a:p>
            <a:pPr algn="ctr">
              <a:lnSpc>
                <a:spcPts val="3250"/>
              </a:lnSpc>
              <a:spcBef>
                <a:spcPct val="0"/>
              </a:spcBef>
            </a:pPr>
            <a:r>
              <a:rPr lang="en-US" sz="3095" spc="129" dirty="0">
                <a:solidFill>
                  <a:srgbClr val="000000"/>
                </a:solidFill>
                <a:latin typeface="Krabuler" panose="00000500000000000000"/>
                <a:ea typeface="Krabuler" panose="00000500000000000000"/>
                <a:cs typeface="Krabuler" panose="00000500000000000000"/>
                <a:sym typeface="Krabuler" panose="00000500000000000000"/>
              </a:rPr>
              <a:t> </a:t>
            </a:r>
            <a:r>
              <a:rPr lang="en-US" sz="6000" spc="129" dirty="0">
                <a:solidFill>
                  <a:srgbClr val="000000"/>
                </a:solidFill>
                <a:latin typeface="Krabuler" panose="00000500000000000000"/>
                <a:ea typeface="Krabuler" panose="00000500000000000000"/>
                <a:cs typeface="Krabuler" panose="00000500000000000000"/>
                <a:sym typeface="Krabuler" panose="00000500000000000000"/>
              </a:rPr>
              <a:t>ADVANCE</a:t>
            </a:r>
            <a:endParaRPr lang="en-US" sz="6000" spc="129" dirty="0">
              <a:solidFill>
                <a:srgbClr val="000000"/>
              </a:solidFill>
              <a:latin typeface="Krabuler" panose="00000500000000000000"/>
              <a:ea typeface="Krabuler" panose="00000500000000000000"/>
              <a:cs typeface="Krabuler" panose="00000500000000000000"/>
              <a:sym typeface="Krabuler" panose="00000500000000000000"/>
            </a:endParaRPr>
          </a:p>
          <a:p>
            <a:pPr algn="ctr">
              <a:lnSpc>
                <a:spcPts val="3250"/>
              </a:lnSpc>
              <a:spcBef>
                <a:spcPct val="0"/>
              </a:spcBef>
            </a:pPr>
            <a:endParaRPr lang="en-US" sz="6000" spc="129" dirty="0">
              <a:solidFill>
                <a:srgbClr val="000000"/>
              </a:solidFill>
              <a:latin typeface="Krabuler" panose="00000500000000000000"/>
              <a:ea typeface="Krabuler" panose="00000500000000000000"/>
              <a:cs typeface="Krabuler" panose="00000500000000000000"/>
              <a:sym typeface="Krabuler" panose="00000500000000000000"/>
            </a:endParaRPr>
          </a:p>
          <a:p>
            <a:pPr algn="ctr">
              <a:lnSpc>
                <a:spcPts val="3250"/>
              </a:lnSpc>
              <a:spcBef>
                <a:spcPct val="0"/>
              </a:spcBef>
            </a:pPr>
            <a:r>
              <a:rPr lang="en-US" sz="6000" spc="129" dirty="0">
                <a:solidFill>
                  <a:srgbClr val="000000"/>
                </a:solidFill>
                <a:latin typeface="Krabuler" panose="00000500000000000000"/>
                <a:ea typeface="Krabuler" panose="00000500000000000000"/>
                <a:cs typeface="Krabuler" panose="00000500000000000000"/>
                <a:sym typeface="Krabuler" panose="00000500000000000000"/>
              </a:rPr>
              <a:t> </a:t>
            </a:r>
            <a:endParaRPr lang="en-US" sz="6000" spc="129" dirty="0">
              <a:solidFill>
                <a:srgbClr val="000000"/>
              </a:solidFill>
              <a:latin typeface="Krabuler" panose="00000500000000000000"/>
              <a:ea typeface="Krabuler" panose="00000500000000000000"/>
              <a:cs typeface="Krabuler" panose="00000500000000000000"/>
              <a:sym typeface="Krabuler" panose="00000500000000000000"/>
            </a:endParaRPr>
          </a:p>
          <a:p>
            <a:pPr algn="ctr">
              <a:lnSpc>
                <a:spcPts val="3250"/>
              </a:lnSpc>
              <a:spcBef>
                <a:spcPct val="0"/>
              </a:spcBef>
            </a:pPr>
            <a:r>
              <a:rPr lang="en-US" sz="6000" spc="129" dirty="0">
                <a:solidFill>
                  <a:srgbClr val="000000"/>
                </a:solidFill>
                <a:latin typeface="Krabuler" panose="00000500000000000000"/>
                <a:ea typeface="Krabuler" panose="00000500000000000000"/>
                <a:cs typeface="Krabuler" panose="00000500000000000000"/>
                <a:sym typeface="Krabuler" panose="00000500000000000000"/>
              </a:rPr>
              <a:t>TECHNIQUES</a:t>
            </a:r>
            <a:endParaRPr lang="en-US" sz="6000" spc="129" dirty="0">
              <a:solidFill>
                <a:srgbClr val="000000"/>
              </a:solidFill>
              <a:latin typeface="Krabuler" panose="00000500000000000000"/>
              <a:ea typeface="Krabuler" panose="00000500000000000000"/>
              <a:cs typeface="Krabuler" panose="00000500000000000000"/>
              <a:sym typeface="Krabuler" panose="0000050000000000000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EF7"/>
        </a:solidFill>
        <a:effectLst/>
      </p:bgPr>
    </p:bg>
    <p:spTree>
      <p:nvGrpSpPr>
        <p:cNvPr id="1" name=""/>
        <p:cNvGrpSpPr/>
        <p:nvPr/>
      </p:nvGrpSpPr>
      <p:grpSpPr>
        <a:xfrm>
          <a:off x="0" y="0"/>
          <a:ext cx="0" cy="0"/>
          <a:chOff x="0" y="0"/>
          <a:chExt cx="0" cy="0"/>
        </a:xfrm>
      </p:grpSpPr>
      <p:sp>
        <p:nvSpPr>
          <p:cNvPr id="2" name="TextBox 2"/>
          <p:cNvSpPr txBox="1"/>
          <p:nvPr/>
        </p:nvSpPr>
        <p:spPr>
          <a:xfrm>
            <a:off x="6116718" y="1628504"/>
            <a:ext cx="6872150" cy="2654573"/>
          </a:xfrm>
          <a:prstGeom prst="rect">
            <a:avLst/>
          </a:prstGeom>
        </p:spPr>
        <p:txBody>
          <a:bodyPr wrap="square" lIns="0" tIns="0" rIns="0" bIns="0" rtlCol="0" anchor="t">
            <a:spAutoFit/>
          </a:bodyPr>
          <a:lstStyle/>
          <a:p>
            <a:pPr algn="ctr">
              <a:lnSpc>
                <a:spcPts val="6930"/>
              </a:lnSpc>
            </a:pPr>
            <a:r>
              <a:rPr lang="en-IN" sz="1800" b="1"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5400" b="1" dirty="0">
                <a:effectLst/>
                <a:latin typeface="Krabuler" panose="00000500000000000000" charset="0"/>
                <a:ea typeface="Times New Roman" panose="02020603050405020304" pitchFamily="18" charset="0"/>
                <a:cs typeface="Mangal" panose="02040503050203030202" pitchFamily="18" charset="0"/>
              </a:rPr>
              <a:t>COMMON PITFALLS TO AVOID</a:t>
            </a:r>
            <a:endParaRPr lang="en-IN" sz="5400" dirty="0">
              <a:effectLst/>
              <a:latin typeface="Krabuler" panose="00000500000000000000" charset="0"/>
              <a:ea typeface="Calibri" panose="020F0502020204030204" charset="0"/>
              <a:cs typeface="Mangal" panose="02040503050203030202" pitchFamily="18" charset="0"/>
            </a:endParaRPr>
          </a:p>
          <a:p>
            <a:pPr algn="ctr">
              <a:lnSpc>
                <a:spcPts val="6930"/>
              </a:lnSpc>
            </a:pPr>
            <a:endParaRPr lang="en-US" sz="6600" spc="277"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3" name="Freeform 3"/>
          <p:cNvSpPr/>
          <p:nvPr/>
        </p:nvSpPr>
        <p:spPr>
          <a:xfrm>
            <a:off x="7295294" y="5334444"/>
            <a:ext cx="3713137" cy="4248440"/>
          </a:xfrm>
          <a:custGeom>
            <a:avLst/>
            <a:gdLst/>
            <a:ahLst/>
            <a:cxnLst/>
            <a:rect l="l" t="t" r="r" b="b"/>
            <a:pathLst>
              <a:path w="3713137" h="4248440">
                <a:moveTo>
                  <a:pt x="0" y="0"/>
                </a:moveTo>
                <a:lnTo>
                  <a:pt x="3713137" y="0"/>
                </a:lnTo>
                <a:lnTo>
                  <a:pt x="3713137" y="4248440"/>
                </a:lnTo>
                <a:lnTo>
                  <a:pt x="0" y="4248440"/>
                </a:lnTo>
                <a:lnTo>
                  <a:pt x="0" y="0"/>
                </a:lnTo>
                <a:close/>
              </a:path>
            </a:pathLst>
          </a:custGeom>
          <a:blipFill>
            <a:blip r:embed="rId1"/>
            <a:stretch>
              <a:fillRect/>
            </a:stretch>
          </a:blipFill>
        </p:spPr>
      </p:sp>
      <p:grpSp>
        <p:nvGrpSpPr>
          <p:cNvPr id="4" name="Group 4"/>
          <p:cNvGrpSpPr/>
          <p:nvPr/>
        </p:nvGrpSpPr>
        <p:grpSpPr>
          <a:xfrm>
            <a:off x="12567846" y="7341494"/>
            <a:ext cx="2763006" cy="1389808"/>
            <a:chOff x="0" y="0"/>
            <a:chExt cx="795631" cy="400207"/>
          </a:xfrm>
        </p:grpSpPr>
        <p:sp>
          <p:nvSpPr>
            <p:cNvPr id="5" name="Freeform 5"/>
            <p:cNvSpPr/>
            <p:nvPr/>
          </p:nvSpPr>
          <p:spPr>
            <a:xfrm>
              <a:off x="0" y="0"/>
              <a:ext cx="795631" cy="400207"/>
            </a:xfrm>
            <a:custGeom>
              <a:avLst/>
              <a:gdLst/>
              <a:ahLst/>
              <a:cxnLst/>
              <a:rect l="l" t="t" r="r" b="b"/>
              <a:pathLst>
                <a:path w="795631" h="400207">
                  <a:moveTo>
                    <a:pt x="100872" y="0"/>
                  </a:moveTo>
                  <a:lnTo>
                    <a:pt x="694759" y="0"/>
                  </a:lnTo>
                  <a:cubicBezTo>
                    <a:pt x="750469" y="0"/>
                    <a:pt x="795631" y="45162"/>
                    <a:pt x="795631" y="100872"/>
                  </a:cubicBezTo>
                  <a:lnTo>
                    <a:pt x="795631" y="299335"/>
                  </a:lnTo>
                  <a:cubicBezTo>
                    <a:pt x="795631" y="326088"/>
                    <a:pt x="785004" y="351745"/>
                    <a:pt x="766087" y="370662"/>
                  </a:cubicBezTo>
                  <a:cubicBezTo>
                    <a:pt x="747169" y="389580"/>
                    <a:pt x="721512" y="400207"/>
                    <a:pt x="694759" y="400207"/>
                  </a:cubicBezTo>
                  <a:lnTo>
                    <a:pt x="100872" y="400207"/>
                  </a:lnTo>
                  <a:cubicBezTo>
                    <a:pt x="74119" y="400207"/>
                    <a:pt x="48462" y="389580"/>
                    <a:pt x="29545" y="370662"/>
                  </a:cubicBezTo>
                  <a:cubicBezTo>
                    <a:pt x="10628" y="351745"/>
                    <a:pt x="0" y="326088"/>
                    <a:pt x="0" y="299335"/>
                  </a:cubicBezTo>
                  <a:lnTo>
                    <a:pt x="0" y="100872"/>
                  </a:lnTo>
                  <a:cubicBezTo>
                    <a:pt x="0" y="74119"/>
                    <a:pt x="10628" y="48462"/>
                    <a:pt x="29545" y="29545"/>
                  </a:cubicBezTo>
                  <a:cubicBezTo>
                    <a:pt x="48462" y="10628"/>
                    <a:pt x="74119" y="0"/>
                    <a:pt x="100872" y="0"/>
                  </a:cubicBezTo>
                  <a:close/>
                </a:path>
              </a:pathLst>
            </a:custGeom>
            <a:solidFill>
              <a:srgbClr val="E6BFE1"/>
            </a:solidFill>
          </p:spPr>
        </p:sp>
        <p:sp>
          <p:nvSpPr>
            <p:cNvPr id="6" name="TextBox 6"/>
            <p:cNvSpPr txBox="1"/>
            <p:nvPr/>
          </p:nvSpPr>
          <p:spPr>
            <a:xfrm>
              <a:off x="0" y="28575"/>
              <a:ext cx="795631" cy="371632"/>
            </a:xfrm>
            <a:prstGeom prst="rect">
              <a:avLst/>
            </a:prstGeom>
          </p:spPr>
          <p:txBody>
            <a:bodyPr lIns="71438" tIns="71438" rIns="71438" bIns="71438" rtlCol="0" anchor="ctr"/>
            <a:lstStyle/>
            <a:p>
              <a:pPr algn="ctr">
                <a:lnSpc>
                  <a:spcPts val="2600"/>
                </a:lnSpc>
              </a:pPr>
            </a:p>
          </p:txBody>
        </p:sp>
      </p:grpSp>
      <p:sp>
        <p:nvSpPr>
          <p:cNvPr id="7" name="TextBox 7"/>
          <p:cNvSpPr txBox="1"/>
          <p:nvPr/>
        </p:nvSpPr>
        <p:spPr>
          <a:xfrm>
            <a:off x="12743847" y="7677798"/>
            <a:ext cx="2601165" cy="897682"/>
          </a:xfrm>
          <a:prstGeom prst="rect">
            <a:avLst/>
          </a:prstGeom>
        </p:spPr>
        <p:txBody>
          <a:bodyPr lIns="0" tIns="0" rIns="0" bIns="0" rtlCol="0" anchor="t">
            <a:spAutoFit/>
          </a:bodyPr>
          <a:lstStyle/>
          <a:p>
            <a:pPr algn="ctr">
              <a:lnSpc>
                <a:spcPts val="3465"/>
              </a:lnSpc>
            </a:pPr>
            <a:r>
              <a:rPr lang="en-IN" sz="3300" b="1" dirty="0">
                <a:effectLst/>
                <a:latin typeface="Krabuler" panose="00000500000000000000" charset="0"/>
                <a:ea typeface="Times New Roman" panose="02020603050405020304" pitchFamily="18" charset="0"/>
              </a:rPr>
              <a:t>Ignoring Structure</a:t>
            </a:r>
            <a:endParaRPr lang="en-US" sz="3300" spc="138" dirty="0">
              <a:solidFill>
                <a:srgbClr val="000000"/>
              </a:solidFill>
              <a:latin typeface="Krabuler" panose="00000500000000000000" charset="0"/>
              <a:ea typeface="Krabuler" panose="00000500000000000000"/>
              <a:cs typeface="Krabuler" panose="00000500000000000000"/>
              <a:sym typeface="Krabuler" panose="00000500000000000000"/>
            </a:endParaRPr>
          </a:p>
        </p:txBody>
      </p:sp>
      <p:grpSp>
        <p:nvGrpSpPr>
          <p:cNvPr id="13" name="Group 13"/>
          <p:cNvGrpSpPr/>
          <p:nvPr/>
        </p:nvGrpSpPr>
        <p:grpSpPr>
          <a:xfrm>
            <a:off x="3140009" y="4762140"/>
            <a:ext cx="3279823" cy="1700453"/>
            <a:chOff x="0" y="28575"/>
            <a:chExt cx="944453" cy="489660"/>
          </a:xfrm>
        </p:grpSpPr>
        <p:sp>
          <p:nvSpPr>
            <p:cNvPr id="14" name="Freeform 14"/>
            <p:cNvSpPr/>
            <p:nvPr/>
          </p:nvSpPr>
          <p:spPr>
            <a:xfrm>
              <a:off x="101792" y="118028"/>
              <a:ext cx="842661" cy="400207"/>
            </a:xfrm>
            <a:custGeom>
              <a:avLst/>
              <a:gdLst/>
              <a:ahLst/>
              <a:cxnLst/>
              <a:rect l="l" t="t" r="r" b="b"/>
              <a:pathLst>
                <a:path w="842661" h="400207">
                  <a:moveTo>
                    <a:pt x="95242" y="0"/>
                  </a:moveTo>
                  <a:lnTo>
                    <a:pt x="747419" y="0"/>
                  </a:lnTo>
                  <a:cubicBezTo>
                    <a:pt x="800020" y="0"/>
                    <a:pt x="842661" y="42641"/>
                    <a:pt x="842661" y="95242"/>
                  </a:cubicBezTo>
                  <a:lnTo>
                    <a:pt x="842661" y="304965"/>
                  </a:lnTo>
                  <a:cubicBezTo>
                    <a:pt x="842661" y="330225"/>
                    <a:pt x="832627" y="354450"/>
                    <a:pt x="814765" y="372311"/>
                  </a:cubicBezTo>
                  <a:cubicBezTo>
                    <a:pt x="796904" y="390173"/>
                    <a:pt x="772679" y="400207"/>
                    <a:pt x="747419" y="400207"/>
                  </a:cubicBezTo>
                  <a:lnTo>
                    <a:pt x="95242" y="400207"/>
                  </a:lnTo>
                  <a:cubicBezTo>
                    <a:pt x="69982" y="400207"/>
                    <a:pt x="45757" y="390173"/>
                    <a:pt x="27896" y="372311"/>
                  </a:cubicBezTo>
                  <a:cubicBezTo>
                    <a:pt x="10034" y="354450"/>
                    <a:pt x="0" y="330225"/>
                    <a:pt x="0" y="304965"/>
                  </a:cubicBezTo>
                  <a:lnTo>
                    <a:pt x="0" y="95242"/>
                  </a:lnTo>
                  <a:cubicBezTo>
                    <a:pt x="0" y="69982"/>
                    <a:pt x="10034" y="45757"/>
                    <a:pt x="27896" y="27896"/>
                  </a:cubicBezTo>
                  <a:cubicBezTo>
                    <a:pt x="45757" y="10034"/>
                    <a:pt x="69982" y="0"/>
                    <a:pt x="95242" y="0"/>
                  </a:cubicBezTo>
                  <a:close/>
                </a:path>
              </a:pathLst>
            </a:custGeom>
            <a:solidFill>
              <a:srgbClr val="E6BFE1"/>
            </a:solidFill>
          </p:spPr>
        </p:sp>
        <p:sp>
          <p:nvSpPr>
            <p:cNvPr id="15" name="TextBox 15"/>
            <p:cNvSpPr txBox="1"/>
            <p:nvPr/>
          </p:nvSpPr>
          <p:spPr>
            <a:xfrm>
              <a:off x="0" y="28575"/>
              <a:ext cx="842661" cy="371632"/>
            </a:xfrm>
            <a:prstGeom prst="rect">
              <a:avLst/>
            </a:prstGeom>
          </p:spPr>
          <p:txBody>
            <a:bodyPr lIns="71438" tIns="71438" rIns="71438" bIns="71438" rtlCol="0" anchor="ctr"/>
            <a:lstStyle/>
            <a:p>
              <a:pPr algn="ctr">
                <a:lnSpc>
                  <a:spcPts val="2600"/>
                </a:lnSpc>
              </a:pPr>
            </a:p>
          </p:txBody>
        </p:sp>
      </p:grpSp>
      <p:sp>
        <p:nvSpPr>
          <p:cNvPr id="16" name="TextBox 16"/>
          <p:cNvSpPr txBox="1"/>
          <p:nvPr/>
        </p:nvSpPr>
        <p:spPr>
          <a:xfrm>
            <a:off x="3894303" y="5319222"/>
            <a:ext cx="2206488" cy="897682"/>
          </a:xfrm>
          <a:prstGeom prst="rect">
            <a:avLst/>
          </a:prstGeom>
        </p:spPr>
        <p:txBody>
          <a:bodyPr wrap="square" lIns="0" tIns="0" rIns="0" bIns="0" rtlCol="0" anchor="t">
            <a:spAutoFit/>
          </a:bodyPr>
          <a:lstStyle/>
          <a:p>
            <a:pPr algn="ctr">
              <a:lnSpc>
                <a:spcPts val="3465"/>
              </a:lnSpc>
            </a:pPr>
            <a:r>
              <a:rPr lang="en-IN" sz="3300" b="1" dirty="0">
                <a:effectLst/>
                <a:latin typeface="Krabuler" panose="00000500000000000000" charset="0"/>
                <a:ea typeface="Times New Roman" panose="02020603050405020304" pitchFamily="18" charset="0"/>
              </a:rPr>
              <a:t>Lack of Focus</a:t>
            </a:r>
            <a:endParaRPr lang="en-US" sz="3300" spc="138" dirty="0">
              <a:solidFill>
                <a:srgbClr val="000000"/>
              </a:solidFill>
              <a:latin typeface="Krabuler" panose="00000500000000000000" charset="0"/>
              <a:ea typeface="Krabuler" panose="00000500000000000000"/>
              <a:cs typeface="Krabuler" panose="00000500000000000000"/>
              <a:sym typeface="Krabuler" panose="00000500000000000000"/>
            </a:endParaRPr>
          </a:p>
        </p:txBody>
      </p:sp>
      <p:grpSp>
        <p:nvGrpSpPr>
          <p:cNvPr id="17" name="Group 17"/>
          <p:cNvGrpSpPr/>
          <p:nvPr/>
        </p:nvGrpSpPr>
        <p:grpSpPr>
          <a:xfrm>
            <a:off x="4821399" y="3000300"/>
            <a:ext cx="2876106" cy="1389808"/>
            <a:chOff x="0" y="0"/>
            <a:chExt cx="828199" cy="400207"/>
          </a:xfrm>
        </p:grpSpPr>
        <p:sp>
          <p:nvSpPr>
            <p:cNvPr id="18" name="Freeform 18"/>
            <p:cNvSpPr/>
            <p:nvPr/>
          </p:nvSpPr>
          <p:spPr>
            <a:xfrm>
              <a:off x="0" y="0"/>
              <a:ext cx="828199" cy="400207"/>
            </a:xfrm>
            <a:custGeom>
              <a:avLst/>
              <a:gdLst/>
              <a:ahLst/>
              <a:cxnLst/>
              <a:rect l="l" t="t" r="r" b="b"/>
              <a:pathLst>
                <a:path w="828199" h="400207">
                  <a:moveTo>
                    <a:pt x="96905" y="0"/>
                  </a:moveTo>
                  <a:lnTo>
                    <a:pt x="731294" y="0"/>
                  </a:lnTo>
                  <a:cubicBezTo>
                    <a:pt x="784813" y="0"/>
                    <a:pt x="828199" y="43386"/>
                    <a:pt x="828199" y="96905"/>
                  </a:cubicBezTo>
                  <a:lnTo>
                    <a:pt x="828199" y="303302"/>
                  </a:lnTo>
                  <a:cubicBezTo>
                    <a:pt x="828199" y="329003"/>
                    <a:pt x="817990" y="353651"/>
                    <a:pt x="799816" y="371824"/>
                  </a:cubicBezTo>
                  <a:cubicBezTo>
                    <a:pt x="781643" y="389998"/>
                    <a:pt x="756995" y="400207"/>
                    <a:pt x="731294" y="400207"/>
                  </a:cubicBezTo>
                  <a:lnTo>
                    <a:pt x="96905" y="400207"/>
                  </a:lnTo>
                  <a:cubicBezTo>
                    <a:pt x="71204" y="400207"/>
                    <a:pt x="46556" y="389998"/>
                    <a:pt x="28383" y="371824"/>
                  </a:cubicBezTo>
                  <a:cubicBezTo>
                    <a:pt x="10210" y="353651"/>
                    <a:pt x="0" y="329003"/>
                    <a:pt x="0" y="303302"/>
                  </a:cubicBezTo>
                  <a:lnTo>
                    <a:pt x="0" y="96905"/>
                  </a:lnTo>
                  <a:cubicBezTo>
                    <a:pt x="0" y="71204"/>
                    <a:pt x="10210" y="46556"/>
                    <a:pt x="28383" y="28383"/>
                  </a:cubicBezTo>
                  <a:cubicBezTo>
                    <a:pt x="46556" y="10210"/>
                    <a:pt x="71204" y="0"/>
                    <a:pt x="96905" y="0"/>
                  </a:cubicBezTo>
                  <a:close/>
                </a:path>
              </a:pathLst>
            </a:custGeom>
            <a:solidFill>
              <a:srgbClr val="E6BFE1"/>
            </a:solidFill>
          </p:spPr>
        </p:sp>
        <p:sp>
          <p:nvSpPr>
            <p:cNvPr id="19" name="TextBox 19"/>
            <p:cNvSpPr txBox="1"/>
            <p:nvPr/>
          </p:nvSpPr>
          <p:spPr>
            <a:xfrm>
              <a:off x="0" y="28575"/>
              <a:ext cx="828199" cy="371632"/>
            </a:xfrm>
            <a:prstGeom prst="rect">
              <a:avLst/>
            </a:prstGeom>
          </p:spPr>
          <p:txBody>
            <a:bodyPr lIns="71438" tIns="71438" rIns="71438" bIns="71438" rtlCol="0" anchor="ctr"/>
            <a:lstStyle/>
            <a:p>
              <a:pPr algn="ctr">
                <a:lnSpc>
                  <a:spcPts val="2600"/>
                </a:lnSpc>
              </a:pPr>
            </a:p>
          </p:txBody>
        </p:sp>
      </p:grpSp>
      <p:sp>
        <p:nvSpPr>
          <p:cNvPr id="20" name="TextBox 20"/>
          <p:cNvSpPr txBox="1"/>
          <p:nvPr/>
        </p:nvSpPr>
        <p:spPr>
          <a:xfrm>
            <a:off x="4885180" y="3286921"/>
            <a:ext cx="2683054" cy="897682"/>
          </a:xfrm>
          <a:prstGeom prst="rect">
            <a:avLst/>
          </a:prstGeom>
        </p:spPr>
        <p:txBody>
          <a:bodyPr lIns="0" tIns="0" rIns="0" bIns="0" rtlCol="0" anchor="t">
            <a:spAutoFit/>
          </a:bodyPr>
          <a:lstStyle/>
          <a:p>
            <a:pPr algn="ctr">
              <a:lnSpc>
                <a:spcPts val="3465"/>
              </a:lnSpc>
            </a:pPr>
            <a:r>
              <a:rPr lang="en-IN" sz="3300" b="1" dirty="0">
                <a:effectLst/>
                <a:latin typeface="Krabuler" panose="00000500000000000000" charset="0"/>
                <a:ea typeface="Times New Roman" panose="02020603050405020304" pitchFamily="18" charset="0"/>
              </a:rPr>
              <a:t>Misinterpreting the Question</a:t>
            </a:r>
            <a:endParaRPr lang="en-US" sz="3300" spc="138" dirty="0">
              <a:solidFill>
                <a:srgbClr val="000000"/>
              </a:solidFill>
              <a:latin typeface="Krabuler" panose="00000500000000000000" charset="0"/>
              <a:ea typeface="Krabuler" panose="00000500000000000000"/>
              <a:cs typeface="Krabuler" panose="00000500000000000000"/>
              <a:sym typeface="Krabuler" panose="00000500000000000000"/>
            </a:endParaRPr>
          </a:p>
        </p:txBody>
      </p:sp>
      <p:grpSp>
        <p:nvGrpSpPr>
          <p:cNvPr id="21" name="Group 21"/>
          <p:cNvGrpSpPr/>
          <p:nvPr/>
        </p:nvGrpSpPr>
        <p:grpSpPr>
          <a:xfrm>
            <a:off x="10602848" y="4137580"/>
            <a:ext cx="3150992" cy="1389808"/>
            <a:chOff x="0" y="0"/>
            <a:chExt cx="821975" cy="400207"/>
          </a:xfrm>
        </p:grpSpPr>
        <p:sp>
          <p:nvSpPr>
            <p:cNvPr id="22" name="Freeform 22"/>
            <p:cNvSpPr/>
            <p:nvPr/>
          </p:nvSpPr>
          <p:spPr>
            <a:xfrm>
              <a:off x="0" y="0"/>
              <a:ext cx="821975" cy="400207"/>
            </a:xfrm>
            <a:custGeom>
              <a:avLst/>
              <a:gdLst/>
              <a:ahLst/>
              <a:cxnLst/>
              <a:rect l="l" t="t" r="r" b="b"/>
              <a:pathLst>
                <a:path w="821975" h="400207">
                  <a:moveTo>
                    <a:pt x="97639" y="0"/>
                  </a:moveTo>
                  <a:lnTo>
                    <a:pt x="724336" y="0"/>
                  </a:lnTo>
                  <a:cubicBezTo>
                    <a:pt x="750232" y="0"/>
                    <a:pt x="775067" y="10287"/>
                    <a:pt x="793377" y="28598"/>
                  </a:cubicBezTo>
                  <a:cubicBezTo>
                    <a:pt x="811688" y="46909"/>
                    <a:pt x="821975" y="71743"/>
                    <a:pt x="821975" y="97639"/>
                  </a:cubicBezTo>
                  <a:lnTo>
                    <a:pt x="821975" y="302568"/>
                  </a:lnTo>
                  <a:cubicBezTo>
                    <a:pt x="821975" y="356493"/>
                    <a:pt x="778261" y="400207"/>
                    <a:pt x="724336" y="400207"/>
                  </a:cubicBezTo>
                  <a:lnTo>
                    <a:pt x="97639" y="400207"/>
                  </a:lnTo>
                  <a:cubicBezTo>
                    <a:pt x="43714" y="400207"/>
                    <a:pt x="0" y="356493"/>
                    <a:pt x="0" y="302568"/>
                  </a:cubicBezTo>
                  <a:lnTo>
                    <a:pt x="0" y="97639"/>
                  </a:lnTo>
                  <a:cubicBezTo>
                    <a:pt x="0" y="43714"/>
                    <a:pt x="43714" y="0"/>
                    <a:pt x="97639" y="0"/>
                  </a:cubicBezTo>
                  <a:close/>
                </a:path>
              </a:pathLst>
            </a:custGeom>
            <a:solidFill>
              <a:srgbClr val="E6BFE1"/>
            </a:solidFill>
          </p:spPr>
        </p:sp>
        <p:sp>
          <p:nvSpPr>
            <p:cNvPr id="23" name="TextBox 23"/>
            <p:cNvSpPr txBox="1"/>
            <p:nvPr/>
          </p:nvSpPr>
          <p:spPr>
            <a:xfrm>
              <a:off x="0" y="28575"/>
              <a:ext cx="821975" cy="371632"/>
            </a:xfrm>
            <a:prstGeom prst="rect">
              <a:avLst/>
            </a:prstGeom>
          </p:spPr>
          <p:txBody>
            <a:bodyPr lIns="71438" tIns="71438" rIns="71438" bIns="71438" rtlCol="0" anchor="ctr"/>
            <a:lstStyle/>
            <a:p>
              <a:pPr algn="ctr">
                <a:lnSpc>
                  <a:spcPts val="2600"/>
                </a:lnSpc>
              </a:pPr>
            </a:p>
          </p:txBody>
        </p:sp>
      </p:grpSp>
      <p:sp>
        <p:nvSpPr>
          <p:cNvPr id="24" name="TextBox 24"/>
          <p:cNvSpPr txBox="1"/>
          <p:nvPr/>
        </p:nvSpPr>
        <p:spPr>
          <a:xfrm>
            <a:off x="10656123" y="4436762"/>
            <a:ext cx="3044442" cy="897682"/>
          </a:xfrm>
          <a:prstGeom prst="rect">
            <a:avLst/>
          </a:prstGeom>
        </p:spPr>
        <p:txBody>
          <a:bodyPr wrap="square" lIns="0" tIns="0" rIns="0" bIns="0" rtlCol="0" anchor="t">
            <a:spAutoFit/>
          </a:bodyPr>
          <a:lstStyle/>
          <a:p>
            <a:pPr algn="ctr">
              <a:lnSpc>
                <a:spcPts val="3465"/>
              </a:lnSpc>
            </a:pPr>
            <a:r>
              <a:rPr lang="en-IN" sz="3300" b="1" dirty="0">
                <a:effectLst/>
                <a:latin typeface="Krabuler" panose="00000500000000000000" charset="0"/>
                <a:ea typeface="Times New Roman" panose="02020603050405020304" pitchFamily="18" charset="0"/>
              </a:rPr>
              <a:t>Overuse of Complex Language</a:t>
            </a:r>
            <a:endParaRPr lang="en-US" sz="3300" spc="138" dirty="0">
              <a:solidFill>
                <a:srgbClr val="000000"/>
              </a:solidFill>
              <a:latin typeface="Krabuler" panose="00000500000000000000" charset="0"/>
              <a:ea typeface="Krabuler" panose="00000500000000000000"/>
              <a:cs typeface="Krabuler" panose="00000500000000000000"/>
              <a:sym typeface="Krabuler" panose="00000500000000000000"/>
            </a:endParaRPr>
          </a:p>
        </p:txBody>
      </p:sp>
      <p:grpSp>
        <p:nvGrpSpPr>
          <p:cNvPr id="25" name="Group 25"/>
          <p:cNvGrpSpPr/>
          <p:nvPr/>
        </p:nvGrpSpPr>
        <p:grpSpPr>
          <a:xfrm>
            <a:off x="3023947" y="7341494"/>
            <a:ext cx="2799569" cy="1389808"/>
            <a:chOff x="0" y="0"/>
            <a:chExt cx="806160" cy="400207"/>
          </a:xfrm>
        </p:grpSpPr>
        <p:sp>
          <p:nvSpPr>
            <p:cNvPr id="26" name="Freeform 26"/>
            <p:cNvSpPr/>
            <p:nvPr/>
          </p:nvSpPr>
          <p:spPr>
            <a:xfrm>
              <a:off x="0" y="0"/>
              <a:ext cx="806160" cy="400207"/>
            </a:xfrm>
            <a:custGeom>
              <a:avLst/>
              <a:gdLst/>
              <a:ahLst/>
              <a:cxnLst/>
              <a:rect l="l" t="t" r="r" b="b"/>
              <a:pathLst>
                <a:path w="806160" h="400207">
                  <a:moveTo>
                    <a:pt x="99554" y="0"/>
                  </a:moveTo>
                  <a:lnTo>
                    <a:pt x="706605" y="0"/>
                  </a:lnTo>
                  <a:cubicBezTo>
                    <a:pt x="733009" y="0"/>
                    <a:pt x="758331" y="10489"/>
                    <a:pt x="777001" y="29159"/>
                  </a:cubicBezTo>
                  <a:cubicBezTo>
                    <a:pt x="795671" y="47829"/>
                    <a:pt x="806160" y="73151"/>
                    <a:pt x="806160" y="99554"/>
                  </a:cubicBezTo>
                  <a:lnTo>
                    <a:pt x="806160" y="300653"/>
                  </a:lnTo>
                  <a:cubicBezTo>
                    <a:pt x="806160" y="355635"/>
                    <a:pt x="761588" y="400207"/>
                    <a:pt x="706605" y="400207"/>
                  </a:cubicBezTo>
                  <a:lnTo>
                    <a:pt x="99554" y="400207"/>
                  </a:lnTo>
                  <a:cubicBezTo>
                    <a:pt x="73151" y="400207"/>
                    <a:pt x="47829" y="389718"/>
                    <a:pt x="29159" y="371048"/>
                  </a:cubicBezTo>
                  <a:cubicBezTo>
                    <a:pt x="10489" y="352378"/>
                    <a:pt x="0" y="327056"/>
                    <a:pt x="0" y="300653"/>
                  </a:cubicBezTo>
                  <a:lnTo>
                    <a:pt x="0" y="99554"/>
                  </a:lnTo>
                  <a:cubicBezTo>
                    <a:pt x="0" y="44572"/>
                    <a:pt x="44572" y="0"/>
                    <a:pt x="99554" y="0"/>
                  </a:cubicBezTo>
                  <a:close/>
                </a:path>
              </a:pathLst>
            </a:custGeom>
            <a:solidFill>
              <a:srgbClr val="E6BFE1"/>
            </a:solidFill>
          </p:spPr>
        </p:sp>
        <p:sp>
          <p:nvSpPr>
            <p:cNvPr id="27" name="TextBox 27"/>
            <p:cNvSpPr txBox="1"/>
            <p:nvPr/>
          </p:nvSpPr>
          <p:spPr>
            <a:xfrm>
              <a:off x="0" y="28575"/>
              <a:ext cx="806160" cy="371632"/>
            </a:xfrm>
            <a:prstGeom prst="rect">
              <a:avLst/>
            </a:prstGeom>
          </p:spPr>
          <p:txBody>
            <a:bodyPr lIns="71438" tIns="71438" rIns="71438" bIns="71438" rtlCol="0" anchor="ctr"/>
            <a:lstStyle/>
            <a:p>
              <a:pPr algn="ctr">
                <a:lnSpc>
                  <a:spcPts val="2600"/>
                </a:lnSpc>
              </a:pPr>
            </a:p>
          </p:txBody>
        </p:sp>
      </p:grpSp>
      <p:sp>
        <p:nvSpPr>
          <p:cNvPr id="28" name="TextBox 28"/>
          <p:cNvSpPr txBox="1"/>
          <p:nvPr/>
        </p:nvSpPr>
        <p:spPr>
          <a:xfrm>
            <a:off x="3140009" y="7604916"/>
            <a:ext cx="2567445" cy="897682"/>
          </a:xfrm>
          <a:prstGeom prst="rect">
            <a:avLst/>
          </a:prstGeom>
        </p:spPr>
        <p:txBody>
          <a:bodyPr lIns="0" tIns="0" rIns="0" bIns="0" rtlCol="0" anchor="t">
            <a:spAutoFit/>
          </a:bodyPr>
          <a:lstStyle/>
          <a:p>
            <a:pPr algn="ctr">
              <a:lnSpc>
                <a:spcPts val="3465"/>
              </a:lnSpc>
            </a:pPr>
            <a:r>
              <a:rPr lang="en-IN" sz="3300" b="1" dirty="0">
                <a:effectLst/>
                <a:latin typeface="Krabuler" panose="00000500000000000000" charset="0"/>
                <a:ea typeface="Times New Roman" panose="02020603050405020304" pitchFamily="18" charset="0"/>
              </a:rPr>
              <a:t>Neglecting the Conclusion</a:t>
            </a:r>
            <a:endParaRPr lang="en-US" sz="3300" spc="138" dirty="0">
              <a:solidFill>
                <a:srgbClr val="000000"/>
              </a:solidFill>
              <a:latin typeface="Krabuler" panose="00000500000000000000" charset="0"/>
              <a:ea typeface="Krabuler" panose="00000500000000000000"/>
              <a:cs typeface="Krabuler" panose="00000500000000000000"/>
              <a:sym typeface="Krabuler" panose="00000500000000000000"/>
            </a:endParaRPr>
          </a:p>
        </p:txBody>
      </p:sp>
      <p:sp>
        <p:nvSpPr>
          <p:cNvPr id="29" name="Freeform 29"/>
          <p:cNvSpPr/>
          <p:nvPr/>
        </p:nvSpPr>
        <p:spPr>
          <a:xfrm rot="-7790319">
            <a:off x="2188538" y="4816341"/>
            <a:ext cx="1345939" cy="611817"/>
          </a:xfrm>
          <a:custGeom>
            <a:avLst/>
            <a:gdLst/>
            <a:ahLst/>
            <a:cxnLst/>
            <a:rect l="l" t="t" r="r" b="b"/>
            <a:pathLst>
              <a:path w="1345939" h="611817">
                <a:moveTo>
                  <a:pt x="0" y="0"/>
                </a:moveTo>
                <a:lnTo>
                  <a:pt x="1345939" y="0"/>
                </a:lnTo>
                <a:lnTo>
                  <a:pt x="1345939" y="611817"/>
                </a:lnTo>
                <a:lnTo>
                  <a:pt x="0" y="611817"/>
                </a:lnTo>
                <a:lnTo>
                  <a:pt x="0" y="0"/>
                </a:lnTo>
                <a:close/>
              </a:path>
            </a:pathLst>
          </a:custGeom>
          <a:blipFill>
            <a:blip r:embed="rId2"/>
            <a:stretch>
              <a:fillRect l="-443501"/>
            </a:stretch>
          </a:blipFill>
        </p:spPr>
      </p:sp>
      <p:sp>
        <p:nvSpPr>
          <p:cNvPr id="30" name="Freeform 30"/>
          <p:cNvSpPr/>
          <p:nvPr/>
        </p:nvSpPr>
        <p:spPr>
          <a:xfrm rot="2638600">
            <a:off x="8823089" y="264893"/>
            <a:ext cx="1206893" cy="1099370"/>
          </a:xfrm>
          <a:custGeom>
            <a:avLst/>
            <a:gdLst/>
            <a:ahLst/>
            <a:cxnLst/>
            <a:rect l="l" t="t" r="r" b="b"/>
            <a:pathLst>
              <a:path w="1206893" h="1099370">
                <a:moveTo>
                  <a:pt x="0" y="0"/>
                </a:moveTo>
                <a:lnTo>
                  <a:pt x="1206893" y="0"/>
                </a:lnTo>
                <a:lnTo>
                  <a:pt x="1206893" y="1099370"/>
                </a:lnTo>
                <a:lnTo>
                  <a:pt x="0" y="1099370"/>
                </a:lnTo>
                <a:lnTo>
                  <a:pt x="0" y="0"/>
                </a:lnTo>
                <a:close/>
              </a:path>
            </a:pathLst>
          </a:custGeom>
          <a:blipFill>
            <a:blip r:embed="rId3"/>
            <a:stretch>
              <a:fillRect/>
            </a:stretch>
          </a:blipFill>
        </p:spPr>
      </p:sp>
      <p:sp>
        <p:nvSpPr>
          <p:cNvPr id="31" name="Freeform 31"/>
          <p:cNvSpPr/>
          <p:nvPr/>
        </p:nvSpPr>
        <p:spPr>
          <a:xfrm rot="-7790319">
            <a:off x="3725241" y="2869765"/>
            <a:ext cx="1307544" cy="595894"/>
          </a:xfrm>
          <a:custGeom>
            <a:avLst/>
            <a:gdLst/>
            <a:ahLst/>
            <a:cxnLst/>
            <a:rect l="l" t="t" r="r" b="b"/>
            <a:pathLst>
              <a:path w="1307544" h="595894">
                <a:moveTo>
                  <a:pt x="0" y="0"/>
                </a:moveTo>
                <a:lnTo>
                  <a:pt x="1307544" y="0"/>
                </a:lnTo>
                <a:lnTo>
                  <a:pt x="1307544" y="595894"/>
                </a:lnTo>
                <a:lnTo>
                  <a:pt x="0" y="595894"/>
                </a:lnTo>
                <a:lnTo>
                  <a:pt x="0" y="0"/>
                </a:lnTo>
                <a:close/>
              </a:path>
            </a:pathLst>
          </a:custGeom>
          <a:blipFill>
            <a:blip r:embed="rId2"/>
            <a:stretch>
              <a:fillRect l="-444900"/>
            </a:stretch>
          </a:blipFill>
        </p:spPr>
      </p:sp>
      <p:sp>
        <p:nvSpPr>
          <p:cNvPr id="32" name="TextBox 32"/>
          <p:cNvSpPr txBox="1"/>
          <p:nvPr/>
        </p:nvSpPr>
        <p:spPr>
          <a:xfrm>
            <a:off x="1976671" y="1815941"/>
            <a:ext cx="3379419" cy="872034"/>
          </a:xfrm>
          <a:prstGeom prst="rect">
            <a:avLst/>
          </a:prstGeom>
        </p:spPr>
        <p:txBody>
          <a:bodyPr wrap="square" lIns="0" tIns="0" rIns="0" bIns="0" rtlCol="0" anchor="t">
            <a:spAutoFit/>
          </a:bodyPr>
          <a:lstStyle/>
          <a:p>
            <a:pPr>
              <a:lnSpc>
                <a:spcPts val="1710"/>
              </a:lnSpc>
            </a:pPr>
            <a:r>
              <a:rPr lang="en-IN" sz="2000" dirty="0">
                <a:effectLst/>
                <a:latin typeface="Krabuler" panose="00000500000000000000" charset="0"/>
                <a:ea typeface="Times New Roman" panose="02020603050405020304" pitchFamily="18" charset="0"/>
                <a:cs typeface="Mangal" panose="02040503050203030202" pitchFamily="18" charset="0"/>
              </a:rPr>
              <a:t>Carefully read and </a:t>
            </a:r>
            <a:r>
              <a:rPr lang="en-IN" sz="2000" dirty="0" err="1">
                <a:effectLst/>
                <a:latin typeface="Krabuler" panose="00000500000000000000" charset="0"/>
                <a:ea typeface="Times New Roman" panose="02020603050405020304" pitchFamily="18" charset="0"/>
                <a:cs typeface="Mangal" panose="02040503050203030202" pitchFamily="18" charset="0"/>
              </a:rPr>
              <a:t>analyze</a:t>
            </a:r>
            <a:endParaRPr lang="en-IN" sz="2000" dirty="0">
              <a:effectLst/>
              <a:latin typeface="Krabuler" panose="00000500000000000000" charset="0"/>
              <a:ea typeface="Times New Roman" panose="02020603050405020304" pitchFamily="18" charset="0"/>
              <a:cs typeface="Mangal" panose="02040503050203030202" pitchFamily="18" charset="0"/>
            </a:endParaRPr>
          </a:p>
          <a:p>
            <a:pPr>
              <a:lnSpc>
                <a:spcPts val="1710"/>
              </a:lnSpc>
            </a:pPr>
            <a:r>
              <a:rPr lang="en-IN" sz="2000" dirty="0">
                <a:effectLst/>
                <a:latin typeface="Krabuler" panose="00000500000000000000" charset="0"/>
                <a:ea typeface="Times New Roman" panose="02020603050405020304" pitchFamily="18" charset="0"/>
                <a:cs typeface="Mangal" panose="02040503050203030202" pitchFamily="18" charset="0"/>
              </a:rPr>
              <a:t> the question before starting your essay.</a:t>
            </a:r>
            <a:endParaRPr lang="en-IN" sz="2000" dirty="0">
              <a:effectLst/>
              <a:latin typeface="Krabuler" panose="00000500000000000000" charset="0"/>
              <a:ea typeface="Calibri" panose="020F0502020204030204" charset="0"/>
              <a:cs typeface="Mangal" panose="02040503050203030202" pitchFamily="18" charset="0"/>
            </a:endParaRPr>
          </a:p>
          <a:p>
            <a:pPr algn="l">
              <a:lnSpc>
                <a:spcPts val="1710"/>
              </a:lnSpc>
            </a:pPr>
            <a:endParaRPr lang="en-US" sz="1500" dirty="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
        <p:nvSpPr>
          <p:cNvPr id="33" name="TextBox 33"/>
          <p:cNvSpPr txBox="1"/>
          <p:nvPr/>
        </p:nvSpPr>
        <p:spPr>
          <a:xfrm>
            <a:off x="13509463" y="2149010"/>
            <a:ext cx="4068561" cy="872034"/>
          </a:xfrm>
          <a:prstGeom prst="rect">
            <a:avLst/>
          </a:prstGeom>
        </p:spPr>
        <p:txBody>
          <a:bodyPr wrap="square" lIns="0" tIns="0" rIns="0" bIns="0" rtlCol="0" anchor="t">
            <a:spAutoFit/>
          </a:bodyPr>
          <a:lstStyle/>
          <a:p>
            <a:pPr>
              <a:lnSpc>
                <a:spcPts val="1710"/>
              </a:lnSpc>
            </a:pPr>
            <a:r>
              <a:rPr lang="en-IN" sz="2000" dirty="0">
                <a:effectLst/>
                <a:latin typeface="Krabuler" panose="00000500000000000000" charset="0"/>
                <a:ea typeface="Times New Roman" panose="02020603050405020304" pitchFamily="18" charset="0"/>
                <a:cs typeface="Mangal" panose="02040503050203030202" pitchFamily="18" charset="0"/>
              </a:rPr>
              <a:t>Use advanced language appropriately, but ensure your writing remains clear and understandable.</a:t>
            </a:r>
            <a:endParaRPr lang="en-IN" sz="2000" dirty="0">
              <a:effectLst/>
              <a:latin typeface="Krabuler" panose="00000500000000000000" charset="0"/>
              <a:ea typeface="Calibri" panose="020F0502020204030204" charset="0"/>
              <a:cs typeface="Mangal" panose="02040503050203030202" pitchFamily="18" charset="0"/>
            </a:endParaRPr>
          </a:p>
          <a:p>
            <a:pPr algn="l">
              <a:lnSpc>
                <a:spcPts val="1710"/>
              </a:lnSpc>
            </a:pPr>
            <a:endParaRPr lang="en-US" sz="1500" dirty="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
        <p:nvSpPr>
          <p:cNvPr id="34" name="Freeform 34"/>
          <p:cNvSpPr/>
          <p:nvPr/>
        </p:nvSpPr>
        <p:spPr>
          <a:xfrm rot="-2591211">
            <a:off x="14420765" y="6351973"/>
            <a:ext cx="1345939" cy="611817"/>
          </a:xfrm>
          <a:custGeom>
            <a:avLst/>
            <a:gdLst/>
            <a:ahLst/>
            <a:cxnLst/>
            <a:rect l="l" t="t" r="r" b="b"/>
            <a:pathLst>
              <a:path w="1345939" h="611817">
                <a:moveTo>
                  <a:pt x="0" y="0"/>
                </a:moveTo>
                <a:lnTo>
                  <a:pt x="1345939" y="0"/>
                </a:lnTo>
                <a:lnTo>
                  <a:pt x="1345939" y="611816"/>
                </a:lnTo>
                <a:lnTo>
                  <a:pt x="0" y="611816"/>
                </a:lnTo>
                <a:lnTo>
                  <a:pt x="0" y="0"/>
                </a:lnTo>
                <a:close/>
              </a:path>
            </a:pathLst>
          </a:custGeom>
          <a:blipFill>
            <a:blip r:embed="rId2"/>
            <a:stretch>
              <a:fillRect l="-443501"/>
            </a:stretch>
          </a:blipFill>
        </p:spPr>
      </p:sp>
      <p:sp>
        <p:nvSpPr>
          <p:cNvPr id="35" name="Freeform 35"/>
          <p:cNvSpPr/>
          <p:nvPr/>
        </p:nvSpPr>
        <p:spPr>
          <a:xfrm rot="-2700000">
            <a:off x="13437474" y="3501264"/>
            <a:ext cx="1307544" cy="595894"/>
          </a:xfrm>
          <a:custGeom>
            <a:avLst/>
            <a:gdLst/>
            <a:ahLst/>
            <a:cxnLst/>
            <a:rect l="l" t="t" r="r" b="b"/>
            <a:pathLst>
              <a:path w="1307544" h="595894">
                <a:moveTo>
                  <a:pt x="0" y="0"/>
                </a:moveTo>
                <a:lnTo>
                  <a:pt x="1307544" y="0"/>
                </a:lnTo>
                <a:lnTo>
                  <a:pt x="1307544" y="595893"/>
                </a:lnTo>
                <a:lnTo>
                  <a:pt x="0" y="595893"/>
                </a:lnTo>
                <a:lnTo>
                  <a:pt x="0" y="0"/>
                </a:lnTo>
                <a:close/>
              </a:path>
            </a:pathLst>
          </a:custGeom>
          <a:blipFill>
            <a:blip r:embed="rId2"/>
            <a:stretch>
              <a:fillRect l="-444900"/>
            </a:stretch>
          </a:blipFill>
        </p:spPr>
      </p:sp>
      <p:sp>
        <p:nvSpPr>
          <p:cNvPr id="36" name="TextBox 36"/>
          <p:cNvSpPr txBox="1"/>
          <p:nvPr/>
        </p:nvSpPr>
        <p:spPr>
          <a:xfrm>
            <a:off x="645674" y="3912540"/>
            <a:ext cx="2702709" cy="872034"/>
          </a:xfrm>
          <a:prstGeom prst="rect">
            <a:avLst/>
          </a:prstGeom>
        </p:spPr>
        <p:txBody>
          <a:bodyPr lIns="0" tIns="0" rIns="0" bIns="0" rtlCol="0" anchor="t">
            <a:spAutoFit/>
          </a:bodyPr>
          <a:lstStyle/>
          <a:p>
            <a:pPr>
              <a:lnSpc>
                <a:spcPts val="1710"/>
              </a:lnSpc>
            </a:pPr>
            <a:r>
              <a:rPr lang="en-IN" sz="2000" dirty="0">
                <a:effectLst/>
                <a:latin typeface="Krabuler" panose="00000500000000000000" charset="0"/>
                <a:ea typeface="Times New Roman" panose="02020603050405020304" pitchFamily="18" charset="0"/>
                <a:cs typeface="Mangal" panose="02040503050203030202" pitchFamily="18" charset="0"/>
              </a:rPr>
              <a:t>Stick to the main argument and avoid going off on tangents.</a:t>
            </a:r>
            <a:endParaRPr lang="en-IN" sz="2000" dirty="0">
              <a:effectLst/>
              <a:latin typeface="Krabuler" panose="00000500000000000000" charset="0"/>
              <a:ea typeface="Calibri" panose="020F0502020204030204" charset="0"/>
              <a:cs typeface="Mangal" panose="02040503050203030202" pitchFamily="18" charset="0"/>
            </a:endParaRPr>
          </a:p>
          <a:p>
            <a:pPr algn="l">
              <a:lnSpc>
                <a:spcPts val="1710"/>
              </a:lnSpc>
            </a:pPr>
            <a:endParaRPr lang="en-US" sz="1500" dirty="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
        <p:nvSpPr>
          <p:cNvPr id="37" name="TextBox 37"/>
          <p:cNvSpPr txBox="1"/>
          <p:nvPr/>
        </p:nvSpPr>
        <p:spPr>
          <a:xfrm>
            <a:off x="15316200" y="5246829"/>
            <a:ext cx="2702709" cy="654025"/>
          </a:xfrm>
          <a:prstGeom prst="rect">
            <a:avLst/>
          </a:prstGeom>
        </p:spPr>
        <p:txBody>
          <a:bodyPr lIns="0" tIns="0" rIns="0" bIns="0" rtlCol="0" anchor="t">
            <a:spAutoFit/>
          </a:bodyPr>
          <a:lstStyle/>
          <a:p>
            <a:pPr algn="l">
              <a:lnSpc>
                <a:spcPts val="1710"/>
              </a:lnSpc>
            </a:pPr>
            <a:r>
              <a:rPr lang="en-IN" sz="2000" dirty="0">
                <a:effectLst/>
                <a:latin typeface="Krabuler" panose="00000500000000000000" charset="0"/>
                <a:ea typeface="Times New Roman" panose="02020603050405020304" pitchFamily="18" charset="0"/>
              </a:rPr>
              <a:t>Follow the essay structure to maintain coherence and clarity.</a:t>
            </a:r>
            <a:endParaRPr lang="en-US" sz="2000" dirty="0">
              <a:solidFill>
                <a:srgbClr val="000000"/>
              </a:solidFill>
              <a:latin typeface="Krabuler" panose="00000500000000000000" charset="0"/>
              <a:ea typeface="Handy Casual" panose="00000500000000000000"/>
              <a:cs typeface="Handy Casual" panose="00000500000000000000"/>
              <a:sym typeface="Handy Casual" panose="00000500000000000000"/>
            </a:endParaRPr>
          </a:p>
        </p:txBody>
      </p:sp>
      <p:sp>
        <p:nvSpPr>
          <p:cNvPr id="38" name="Freeform 38"/>
          <p:cNvSpPr/>
          <p:nvPr/>
        </p:nvSpPr>
        <p:spPr>
          <a:xfrm rot="-7790319">
            <a:off x="1969717" y="7273476"/>
            <a:ext cx="1345939" cy="611817"/>
          </a:xfrm>
          <a:custGeom>
            <a:avLst/>
            <a:gdLst/>
            <a:ahLst/>
            <a:cxnLst/>
            <a:rect l="l" t="t" r="r" b="b"/>
            <a:pathLst>
              <a:path w="1345939" h="611817">
                <a:moveTo>
                  <a:pt x="0" y="0"/>
                </a:moveTo>
                <a:lnTo>
                  <a:pt x="1345939" y="0"/>
                </a:lnTo>
                <a:lnTo>
                  <a:pt x="1345939" y="611817"/>
                </a:lnTo>
                <a:lnTo>
                  <a:pt x="0" y="611817"/>
                </a:lnTo>
                <a:lnTo>
                  <a:pt x="0" y="0"/>
                </a:lnTo>
                <a:close/>
              </a:path>
            </a:pathLst>
          </a:custGeom>
          <a:blipFill>
            <a:blip r:embed="rId2"/>
            <a:stretch>
              <a:fillRect l="-443501"/>
            </a:stretch>
          </a:blipFill>
        </p:spPr>
      </p:sp>
      <p:sp>
        <p:nvSpPr>
          <p:cNvPr id="39" name="TextBox 39"/>
          <p:cNvSpPr txBox="1"/>
          <p:nvPr/>
        </p:nvSpPr>
        <p:spPr>
          <a:xfrm>
            <a:off x="433592" y="6235595"/>
            <a:ext cx="2702709" cy="872034"/>
          </a:xfrm>
          <a:prstGeom prst="rect">
            <a:avLst/>
          </a:prstGeom>
        </p:spPr>
        <p:txBody>
          <a:bodyPr lIns="0" tIns="0" rIns="0" bIns="0" rtlCol="0" anchor="t">
            <a:spAutoFit/>
          </a:bodyPr>
          <a:lstStyle/>
          <a:p>
            <a:pPr>
              <a:lnSpc>
                <a:spcPts val="1710"/>
              </a:lnSpc>
            </a:pPr>
            <a:r>
              <a:rPr lang="en-IN" sz="2000" dirty="0">
                <a:effectLst/>
                <a:latin typeface="Krabuler" panose="00000500000000000000" charset="0"/>
                <a:ea typeface="Times New Roman" panose="02020603050405020304" pitchFamily="18" charset="0"/>
                <a:cs typeface="Mangal" panose="02040503050203030202" pitchFamily="18" charset="0"/>
              </a:rPr>
              <a:t>Summarize your arguments and provide a strong closing thought.</a:t>
            </a:r>
            <a:endParaRPr lang="en-IN" sz="2000" dirty="0">
              <a:effectLst/>
              <a:latin typeface="Krabuler" panose="00000500000000000000" charset="0"/>
              <a:ea typeface="Calibri" panose="020F0502020204030204" charset="0"/>
              <a:cs typeface="Mangal" panose="02040503050203030202" pitchFamily="18" charset="0"/>
            </a:endParaRPr>
          </a:p>
          <a:p>
            <a:pPr algn="l">
              <a:lnSpc>
                <a:spcPts val="1710"/>
              </a:lnSpc>
            </a:pPr>
            <a:endParaRPr lang="en-US" sz="2000" dirty="0">
              <a:solidFill>
                <a:srgbClr val="000000"/>
              </a:solidFill>
              <a:latin typeface="Krabuler" panose="00000500000000000000" charset="0"/>
              <a:ea typeface="Handy Casual" panose="00000500000000000000"/>
              <a:cs typeface="Handy Casual" panose="00000500000000000000"/>
              <a:sym typeface="Handy Casual" panose="00000500000000000000"/>
            </a:endParaRPr>
          </a:p>
        </p:txBody>
      </p:sp>
      <p:sp>
        <p:nvSpPr>
          <p:cNvPr id="42" name="Freeform 42"/>
          <p:cNvSpPr/>
          <p:nvPr/>
        </p:nvSpPr>
        <p:spPr>
          <a:xfrm rot="-7162041">
            <a:off x="7776942" y="4688265"/>
            <a:ext cx="1307544" cy="595894"/>
          </a:xfrm>
          <a:custGeom>
            <a:avLst/>
            <a:gdLst/>
            <a:ahLst/>
            <a:cxnLst/>
            <a:rect l="l" t="t" r="r" b="b"/>
            <a:pathLst>
              <a:path w="1307544" h="595894">
                <a:moveTo>
                  <a:pt x="0" y="0"/>
                </a:moveTo>
                <a:lnTo>
                  <a:pt x="1307545" y="0"/>
                </a:lnTo>
                <a:lnTo>
                  <a:pt x="1307545" y="595894"/>
                </a:lnTo>
                <a:lnTo>
                  <a:pt x="0" y="595894"/>
                </a:lnTo>
                <a:lnTo>
                  <a:pt x="0" y="0"/>
                </a:lnTo>
                <a:close/>
              </a:path>
            </a:pathLst>
          </a:custGeom>
          <a:blipFill>
            <a:blip r:embed="rId2"/>
            <a:stretch>
              <a:fillRect l="-444900"/>
            </a:stretch>
          </a:blipFill>
        </p:spPr>
      </p:sp>
      <p:sp>
        <p:nvSpPr>
          <p:cNvPr id="43" name="Freeform 43"/>
          <p:cNvSpPr/>
          <p:nvPr/>
        </p:nvSpPr>
        <p:spPr>
          <a:xfrm rot="12999840">
            <a:off x="6559798" y="5999022"/>
            <a:ext cx="1345939" cy="611817"/>
          </a:xfrm>
          <a:custGeom>
            <a:avLst/>
            <a:gdLst/>
            <a:ahLst/>
            <a:cxnLst/>
            <a:rect l="l" t="t" r="r" b="b"/>
            <a:pathLst>
              <a:path w="1345939" h="611817">
                <a:moveTo>
                  <a:pt x="0" y="0"/>
                </a:moveTo>
                <a:lnTo>
                  <a:pt x="1345938" y="0"/>
                </a:lnTo>
                <a:lnTo>
                  <a:pt x="1345938" y="611816"/>
                </a:lnTo>
                <a:lnTo>
                  <a:pt x="0" y="611816"/>
                </a:lnTo>
                <a:lnTo>
                  <a:pt x="0" y="0"/>
                </a:lnTo>
                <a:close/>
              </a:path>
            </a:pathLst>
          </a:custGeom>
          <a:blipFill>
            <a:blip r:embed="rId2"/>
            <a:stretch>
              <a:fillRect l="-443501"/>
            </a:stretch>
          </a:blipFill>
        </p:spPr>
      </p:sp>
      <p:sp>
        <p:nvSpPr>
          <p:cNvPr id="44" name="Freeform 44"/>
          <p:cNvSpPr/>
          <p:nvPr/>
        </p:nvSpPr>
        <p:spPr>
          <a:xfrm rot="-10511353">
            <a:off x="6199011" y="8226739"/>
            <a:ext cx="1345939" cy="611817"/>
          </a:xfrm>
          <a:custGeom>
            <a:avLst/>
            <a:gdLst/>
            <a:ahLst/>
            <a:cxnLst/>
            <a:rect l="l" t="t" r="r" b="b"/>
            <a:pathLst>
              <a:path w="1345939" h="611817">
                <a:moveTo>
                  <a:pt x="0" y="0"/>
                </a:moveTo>
                <a:lnTo>
                  <a:pt x="1345939" y="0"/>
                </a:lnTo>
                <a:lnTo>
                  <a:pt x="1345939" y="611816"/>
                </a:lnTo>
                <a:lnTo>
                  <a:pt x="0" y="611816"/>
                </a:lnTo>
                <a:lnTo>
                  <a:pt x="0" y="0"/>
                </a:lnTo>
                <a:close/>
              </a:path>
            </a:pathLst>
          </a:custGeom>
          <a:blipFill>
            <a:blip r:embed="rId2"/>
            <a:stretch>
              <a:fillRect l="-443501"/>
            </a:stretch>
          </a:blipFill>
        </p:spPr>
      </p:sp>
      <p:sp>
        <p:nvSpPr>
          <p:cNvPr id="45" name="Freeform 45"/>
          <p:cNvSpPr/>
          <p:nvPr/>
        </p:nvSpPr>
        <p:spPr>
          <a:xfrm rot="304285">
            <a:off x="10648609" y="8192600"/>
            <a:ext cx="1345939" cy="611817"/>
          </a:xfrm>
          <a:custGeom>
            <a:avLst/>
            <a:gdLst/>
            <a:ahLst/>
            <a:cxnLst/>
            <a:rect l="l" t="t" r="r" b="b"/>
            <a:pathLst>
              <a:path w="1345939" h="611817">
                <a:moveTo>
                  <a:pt x="0" y="0"/>
                </a:moveTo>
                <a:lnTo>
                  <a:pt x="1345939" y="0"/>
                </a:lnTo>
                <a:lnTo>
                  <a:pt x="1345939" y="611816"/>
                </a:lnTo>
                <a:lnTo>
                  <a:pt x="0" y="611816"/>
                </a:lnTo>
                <a:lnTo>
                  <a:pt x="0" y="0"/>
                </a:lnTo>
                <a:close/>
              </a:path>
            </a:pathLst>
          </a:custGeom>
          <a:blipFill>
            <a:blip r:embed="rId2"/>
            <a:stretch>
              <a:fillRect l="-443501"/>
            </a:stretch>
          </a:blipFill>
        </p:spPr>
      </p:sp>
      <p:sp>
        <p:nvSpPr>
          <p:cNvPr id="46" name="Freeform 46"/>
          <p:cNvSpPr/>
          <p:nvPr/>
        </p:nvSpPr>
        <p:spPr>
          <a:xfrm rot="-2591211">
            <a:off x="10459148" y="6028123"/>
            <a:ext cx="1345939" cy="611817"/>
          </a:xfrm>
          <a:custGeom>
            <a:avLst/>
            <a:gdLst/>
            <a:ahLst/>
            <a:cxnLst/>
            <a:rect l="l" t="t" r="r" b="b"/>
            <a:pathLst>
              <a:path w="1345939" h="611817">
                <a:moveTo>
                  <a:pt x="0" y="0"/>
                </a:moveTo>
                <a:lnTo>
                  <a:pt x="1345938" y="0"/>
                </a:lnTo>
                <a:lnTo>
                  <a:pt x="1345938" y="611817"/>
                </a:lnTo>
                <a:lnTo>
                  <a:pt x="0" y="611817"/>
                </a:lnTo>
                <a:lnTo>
                  <a:pt x="0" y="0"/>
                </a:lnTo>
                <a:close/>
              </a:path>
            </a:pathLst>
          </a:custGeom>
          <a:blipFill>
            <a:blip r:embed="rId2"/>
            <a:stretch>
              <a:fillRect l="-443501"/>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a:off x="381000" y="413080"/>
            <a:ext cx="7347649" cy="7187337"/>
          </a:xfrm>
          <a:custGeom>
            <a:avLst/>
            <a:gdLst/>
            <a:ahLst/>
            <a:cxnLst/>
            <a:rect l="l" t="t" r="r" b="b"/>
            <a:pathLst>
              <a:path w="7347649" h="7187337">
                <a:moveTo>
                  <a:pt x="0" y="0"/>
                </a:moveTo>
                <a:lnTo>
                  <a:pt x="7347650" y="0"/>
                </a:lnTo>
                <a:lnTo>
                  <a:pt x="7347650" y="7187337"/>
                </a:lnTo>
                <a:lnTo>
                  <a:pt x="0" y="718733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5932275" y="383001"/>
            <a:ext cx="1488455" cy="1291398"/>
          </a:xfrm>
          <a:custGeom>
            <a:avLst/>
            <a:gdLst/>
            <a:ahLst/>
            <a:cxnLst/>
            <a:rect l="l" t="t" r="r" b="b"/>
            <a:pathLst>
              <a:path w="1488455" h="1291398">
                <a:moveTo>
                  <a:pt x="0" y="0"/>
                </a:moveTo>
                <a:lnTo>
                  <a:pt x="1488454" y="0"/>
                </a:lnTo>
                <a:lnTo>
                  <a:pt x="1488454" y="1291398"/>
                </a:lnTo>
                <a:lnTo>
                  <a:pt x="0" y="12913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762000" y="952500"/>
            <a:ext cx="5700332" cy="4805520"/>
          </a:xfrm>
          <a:custGeom>
            <a:avLst/>
            <a:gdLst/>
            <a:ahLst/>
            <a:cxnLst/>
            <a:rect l="l" t="t" r="r" b="b"/>
            <a:pathLst>
              <a:path w="5700332" h="4805520">
                <a:moveTo>
                  <a:pt x="0" y="0"/>
                </a:moveTo>
                <a:lnTo>
                  <a:pt x="5700332" y="0"/>
                </a:lnTo>
                <a:lnTo>
                  <a:pt x="5700332" y="4805521"/>
                </a:lnTo>
                <a:lnTo>
                  <a:pt x="0" y="4805521"/>
                </a:lnTo>
                <a:lnTo>
                  <a:pt x="0" y="0"/>
                </a:lnTo>
                <a:close/>
              </a:path>
            </a:pathLst>
          </a:custGeom>
          <a:blipFill>
            <a:blip r:embed="rId5"/>
            <a:stretch>
              <a:fillRect r="-15709"/>
            </a:stretch>
          </a:blipFill>
        </p:spPr>
      </p:sp>
      <p:sp>
        <p:nvSpPr>
          <p:cNvPr id="5" name="TextBox 5"/>
          <p:cNvSpPr txBox="1"/>
          <p:nvPr/>
        </p:nvSpPr>
        <p:spPr>
          <a:xfrm>
            <a:off x="8376349" y="1019175"/>
            <a:ext cx="7307783" cy="1752600"/>
          </a:xfrm>
          <a:prstGeom prst="rect">
            <a:avLst/>
          </a:prstGeom>
        </p:spPr>
        <p:txBody>
          <a:bodyPr lIns="0" tIns="0" rIns="0" bIns="0" rtlCol="0" anchor="t">
            <a:spAutoFit/>
          </a:bodyPr>
          <a:lstStyle/>
          <a:p>
            <a:pPr algn="l">
              <a:lnSpc>
                <a:spcPts val="13800"/>
              </a:lnSpc>
              <a:spcBef>
                <a:spcPct val="0"/>
              </a:spcBef>
            </a:pPr>
            <a:r>
              <a:rPr lang="en-US" sz="11500">
                <a:solidFill>
                  <a:srgbClr val="000000"/>
                </a:solidFill>
                <a:latin typeface="Krabuler" panose="00000500000000000000"/>
                <a:ea typeface="Krabuler" panose="00000500000000000000"/>
                <a:cs typeface="Krabuler" panose="00000500000000000000"/>
                <a:sym typeface="Krabuler" panose="00000500000000000000"/>
              </a:rPr>
              <a:t>Introduction</a:t>
            </a:r>
            <a:endParaRPr lang="en-US" sz="1150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6" name="TextBox 6"/>
          <p:cNvSpPr txBox="1"/>
          <p:nvPr/>
        </p:nvSpPr>
        <p:spPr>
          <a:xfrm>
            <a:off x="8089596" y="2933700"/>
            <a:ext cx="8827443" cy="6632072"/>
          </a:xfrm>
          <a:prstGeom prst="rect">
            <a:avLst/>
          </a:prstGeom>
        </p:spPr>
        <p:txBody>
          <a:bodyPr wrap="square" lIns="0" tIns="0" rIns="0" bIns="0" rtlCol="0" anchor="t">
            <a:spAutoFit/>
          </a:bodyPr>
          <a:lstStyle/>
          <a:p>
            <a:pPr marL="685800" indent="-685800" algn="l">
              <a:lnSpc>
                <a:spcPts val="5795"/>
              </a:lnSpc>
              <a:spcBef>
                <a:spcPct val="0"/>
              </a:spcBef>
              <a:buFont typeface="Arial" panose="020B0604020202020204" pitchFamily="34" charset="0"/>
              <a:buChar char="•"/>
            </a:pPr>
            <a:r>
              <a:rPr lang="en-US" sz="4830" dirty="0">
                <a:solidFill>
                  <a:srgbClr val="000000"/>
                </a:solidFill>
                <a:latin typeface="Handy Casual" panose="00000500000000000000"/>
                <a:ea typeface="Handy Casual" panose="00000500000000000000"/>
                <a:cs typeface="Handy Casual" panose="00000500000000000000"/>
                <a:sym typeface="Handy Casual" panose="00000500000000000000"/>
              </a:rPr>
              <a:t>Writing an essay is a crucial skill for advanced students, especially those preparing for placement and competitive exams. </a:t>
            </a:r>
            <a:endParaRPr lang="en-US" sz="4830" dirty="0">
              <a:solidFill>
                <a:srgbClr val="000000"/>
              </a:solidFill>
              <a:latin typeface="Handy Casual" panose="00000500000000000000"/>
              <a:ea typeface="Handy Casual" panose="00000500000000000000"/>
              <a:cs typeface="Handy Casual" panose="00000500000000000000"/>
              <a:sym typeface="Handy Casual" panose="00000500000000000000"/>
            </a:endParaRPr>
          </a:p>
          <a:p>
            <a:pPr marL="685800" indent="-685800" algn="l">
              <a:lnSpc>
                <a:spcPts val="5795"/>
              </a:lnSpc>
              <a:spcBef>
                <a:spcPct val="0"/>
              </a:spcBef>
              <a:buFont typeface="Arial" panose="020B0604020202020204" pitchFamily="34" charset="0"/>
              <a:buChar char="•"/>
            </a:pPr>
            <a:endParaRPr lang="en-US" sz="4830" dirty="0">
              <a:solidFill>
                <a:srgbClr val="000000"/>
              </a:solidFill>
              <a:latin typeface="Handy Casual" panose="00000500000000000000"/>
              <a:ea typeface="Handy Casual" panose="00000500000000000000"/>
              <a:cs typeface="Handy Casual" panose="00000500000000000000"/>
              <a:sym typeface="Handy Casual" panose="00000500000000000000"/>
            </a:endParaRPr>
          </a:p>
          <a:p>
            <a:pPr marL="685800" indent="-685800" algn="l">
              <a:lnSpc>
                <a:spcPts val="5795"/>
              </a:lnSpc>
              <a:spcBef>
                <a:spcPct val="0"/>
              </a:spcBef>
              <a:buFont typeface="Arial" panose="020B0604020202020204" pitchFamily="34" charset="0"/>
              <a:buChar char="•"/>
            </a:pPr>
            <a:r>
              <a:rPr lang="en-US" sz="4830" dirty="0">
                <a:solidFill>
                  <a:srgbClr val="000000"/>
                </a:solidFill>
                <a:latin typeface="Handy Casual" panose="00000500000000000000"/>
                <a:ea typeface="Handy Casual" panose="00000500000000000000"/>
                <a:cs typeface="Handy Casual" panose="00000500000000000000"/>
                <a:sym typeface="Handy Casual" panose="00000500000000000000"/>
              </a:rPr>
              <a:t>A well-crafted essay demonstrates not only your understanding of a topic but also your ability to communicate ideas effectively..</a:t>
            </a:r>
            <a:endParaRPr lang="en-US" sz="4830" dirty="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flipH="1">
            <a:off x="0" y="-39187"/>
            <a:ext cx="13290330" cy="1836482"/>
          </a:xfrm>
          <a:custGeom>
            <a:avLst/>
            <a:gdLst/>
            <a:ahLst/>
            <a:cxnLst/>
            <a:rect l="l" t="t" r="r" b="b"/>
            <a:pathLst>
              <a:path w="13290330" h="1836482">
                <a:moveTo>
                  <a:pt x="13290330" y="0"/>
                </a:moveTo>
                <a:lnTo>
                  <a:pt x="0" y="0"/>
                </a:lnTo>
                <a:lnTo>
                  <a:pt x="0" y="1836482"/>
                </a:lnTo>
                <a:lnTo>
                  <a:pt x="13290330" y="1836482"/>
                </a:lnTo>
                <a:lnTo>
                  <a:pt x="13290330" y="0"/>
                </a:lnTo>
                <a:close/>
              </a:path>
            </a:pathLst>
          </a:custGeom>
          <a:blipFill>
            <a:blip r:embed="rId1"/>
            <a:stretch>
              <a:fillRect/>
            </a:stretch>
          </a:blipFill>
        </p:spPr>
      </p:sp>
      <p:sp>
        <p:nvSpPr>
          <p:cNvPr id="3" name="Freeform 3"/>
          <p:cNvSpPr/>
          <p:nvPr/>
        </p:nvSpPr>
        <p:spPr>
          <a:xfrm rot="-10800000" flipH="1">
            <a:off x="8209465" y="8823812"/>
            <a:ext cx="13290330" cy="1836482"/>
          </a:xfrm>
          <a:custGeom>
            <a:avLst/>
            <a:gdLst/>
            <a:ahLst/>
            <a:cxnLst/>
            <a:rect l="l" t="t" r="r" b="b"/>
            <a:pathLst>
              <a:path w="13290330" h="1836482">
                <a:moveTo>
                  <a:pt x="13290331" y="0"/>
                </a:moveTo>
                <a:lnTo>
                  <a:pt x="0" y="0"/>
                </a:lnTo>
                <a:lnTo>
                  <a:pt x="0" y="1836482"/>
                </a:lnTo>
                <a:lnTo>
                  <a:pt x="13290331" y="1836482"/>
                </a:lnTo>
                <a:lnTo>
                  <a:pt x="13290331" y="0"/>
                </a:lnTo>
                <a:close/>
              </a:path>
            </a:pathLst>
          </a:custGeom>
          <a:blipFill>
            <a:blip r:embed="rId1"/>
            <a:stretch>
              <a:fillRect/>
            </a:stretch>
          </a:blipFill>
        </p:spPr>
      </p:sp>
      <p:grpSp>
        <p:nvGrpSpPr>
          <p:cNvPr id="4" name="Group 4"/>
          <p:cNvGrpSpPr/>
          <p:nvPr/>
        </p:nvGrpSpPr>
        <p:grpSpPr>
          <a:xfrm>
            <a:off x="1044660" y="1219828"/>
            <a:ext cx="16417402" cy="7847344"/>
            <a:chOff x="0" y="0"/>
            <a:chExt cx="15228478" cy="10690097"/>
          </a:xfrm>
        </p:grpSpPr>
        <p:sp>
          <p:nvSpPr>
            <p:cNvPr id="5" name="Freeform 5"/>
            <p:cNvSpPr/>
            <p:nvPr/>
          </p:nvSpPr>
          <p:spPr>
            <a:xfrm>
              <a:off x="31750" y="31750"/>
              <a:ext cx="15164978" cy="10626596"/>
            </a:xfrm>
            <a:custGeom>
              <a:avLst/>
              <a:gdLst/>
              <a:ahLst/>
              <a:cxnLst/>
              <a:rect l="l" t="t" r="r" b="b"/>
              <a:pathLst>
                <a:path w="15164978" h="10626596">
                  <a:moveTo>
                    <a:pt x="15072269" y="10626596"/>
                  </a:moveTo>
                  <a:lnTo>
                    <a:pt x="92710" y="10626596"/>
                  </a:lnTo>
                  <a:cubicBezTo>
                    <a:pt x="41910" y="10626596"/>
                    <a:pt x="0" y="10584686"/>
                    <a:pt x="0" y="10533886"/>
                  </a:cubicBezTo>
                  <a:lnTo>
                    <a:pt x="0" y="92710"/>
                  </a:lnTo>
                  <a:cubicBezTo>
                    <a:pt x="0" y="41910"/>
                    <a:pt x="41910" y="0"/>
                    <a:pt x="92710" y="0"/>
                  </a:cubicBezTo>
                  <a:lnTo>
                    <a:pt x="15070998" y="0"/>
                  </a:lnTo>
                  <a:cubicBezTo>
                    <a:pt x="15121798" y="0"/>
                    <a:pt x="15163709" y="41910"/>
                    <a:pt x="15163709" y="92710"/>
                  </a:cubicBezTo>
                  <a:lnTo>
                    <a:pt x="15163709" y="10532617"/>
                  </a:lnTo>
                  <a:cubicBezTo>
                    <a:pt x="15164978" y="10584686"/>
                    <a:pt x="15123069" y="10626596"/>
                    <a:pt x="15072269" y="10626596"/>
                  </a:cubicBezTo>
                  <a:close/>
                </a:path>
              </a:pathLst>
            </a:custGeom>
            <a:solidFill>
              <a:srgbClr val="FFFEF7"/>
            </a:solidFill>
          </p:spPr>
        </p:sp>
        <p:sp>
          <p:nvSpPr>
            <p:cNvPr id="6" name="Freeform 6"/>
            <p:cNvSpPr/>
            <p:nvPr/>
          </p:nvSpPr>
          <p:spPr>
            <a:xfrm>
              <a:off x="0" y="0"/>
              <a:ext cx="15228478" cy="10690096"/>
            </a:xfrm>
            <a:custGeom>
              <a:avLst/>
              <a:gdLst/>
              <a:ahLst/>
              <a:cxnLst/>
              <a:rect l="l" t="t" r="r" b="b"/>
              <a:pathLst>
                <a:path w="15228478" h="10690096">
                  <a:moveTo>
                    <a:pt x="15104019" y="59690"/>
                  </a:moveTo>
                  <a:cubicBezTo>
                    <a:pt x="15139578" y="59690"/>
                    <a:pt x="15168789" y="88900"/>
                    <a:pt x="15168789" y="124460"/>
                  </a:cubicBezTo>
                  <a:lnTo>
                    <a:pt x="15168789" y="10565636"/>
                  </a:lnTo>
                  <a:cubicBezTo>
                    <a:pt x="15168789" y="10601196"/>
                    <a:pt x="15139578" y="10630406"/>
                    <a:pt x="15104019" y="10630406"/>
                  </a:cubicBezTo>
                  <a:lnTo>
                    <a:pt x="124460" y="10630406"/>
                  </a:lnTo>
                  <a:cubicBezTo>
                    <a:pt x="88900" y="10630406"/>
                    <a:pt x="59690" y="10601196"/>
                    <a:pt x="59690" y="10565636"/>
                  </a:cubicBezTo>
                  <a:lnTo>
                    <a:pt x="59690" y="124460"/>
                  </a:lnTo>
                  <a:cubicBezTo>
                    <a:pt x="59690" y="88900"/>
                    <a:pt x="88900" y="59690"/>
                    <a:pt x="124460" y="59690"/>
                  </a:cubicBezTo>
                  <a:lnTo>
                    <a:pt x="15104019" y="59690"/>
                  </a:lnTo>
                  <a:moveTo>
                    <a:pt x="15104019" y="0"/>
                  </a:moveTo>
                  <a:lnTo>
                    <a:pt x="124460" y="0"/>
                  </a:lnTo>
                  <a:cubicBezTo>
                    <a:pt x="55880" y="0"/>
                    <a:pt x="0" y="55880"/>
                    <a:pt x="0" y="124460"/>
                  </a:cubicBezTo>
                  <a:lnTo>
                    <a:pt x="0" y="10565636"/>
                  </a:lnTo>
                  <a:cubicBezTo>
                    <a:pt x="0" y="10634217"/>
                    <a:pt x="55880" y="10690096"/>
                    <a:pt x="124460" y="10690096"/>
                  </a:cubicBezTo>
                  <a:lnTo>
                    <a:pt x="15104019" y="10690096"/>
                  </a:lnTo>
                  <a:cubicBezTo>
                    <a:pt x="15172598" y="10690096"/>
                    <a:pt x="15228478" y="10634217"/>
                    <a:pt x="15228478" y="10565636"/>
                  </a:cubicBezTo>
                  <a:lnTo>
                    <a:pt x="15228478" y="124460"/>
                  </a:lnTo>
                  <a:cubicBezTo>
                    <a:pt x="15228478" y="55880"/>
                    <a:pt x="15172598" y="0"/>
                    <a:pt x="15104019" y="0"/>
                  </a:cubicBezTo>
                  <a:close/>
                </a:path>
              </a:pathLst>
            </a:custGeom>
            <a:solidFill>
              <a:srgbClr val="191919"/>
            </a:solidFill>
          </p:spPr>
        </p:sp>
      </p:grpSp>
      <p:sp>
        <p:nvSpPr>
          <p:cNvPr id="7" name="TextBox 7"/>
          <p:cNvSpPr txBox="1"/>
          <p:nvPr/>
        </p:nvSpPr>
        <p:spPr>
          <a:xfrm>
            <a:off x="1410052" y="1455909"/>
            <a:ext cx="6278382" cy="527067"/>
          </a:xfrm>
          <a:prstGeom prst="rect">
            <a:avLst/>
          </a:prstGeom>
        </p:spPr>
        <p:txBody>
          <a:bodyPr lIns="0" tIns="0" rIns="0" bIns="0" rtlCol="0" anchor="t">
            <a:spAutoFit/>
          </a:bodyPr>
          <a:lstStyle/>
          <a:p>
            <a:pPr algn="l">
              <a:lnSpc>
                <a:spcPts val="4620"/>
              </a:lnSpc>
              <a:spcBef>
                <a:spcPct val="0"/>
              </a:spcBef>
            </a:pPr>
            <a:r>
              <a:rPr lang="en-US" sz="3300" dirty="0">
                <a:solidFill>
                  <a:srgbClr val="000000"/>
                </a:solidFill>
                <a:latin typeface="Krabuler" panose="00000500000000000000"/>
                <a:ea typeface="Krabuler" panose="00000500000000000000"/>
                <a:cs typeface="Krabuler" panose="00000500000000000000"/>
                <a:sym typeface="Krabuler" panose="00000500000000000000"/>
              </a:rPr>
              <a:t>WRITING TIPS</a:t>
            </a:r>
            <a:endParaRPr lang="en-US" sz="330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12" name="Freeform 12"/>
          <p:cNvSpPr/>
          <p:nvPr/>
        </p:nvSpPr>
        <p:spPr>
          <a:xfrm>
            <a:off x="1459094" y="2561692"/>
            <a:ext cx="15292874" cy="944509"/>
          </a:xfrm>
          <a:custGeom>
            <a:avLst/>
            <a:gdLst/>
            <a:ahLst/>
            <a:cxnLst/>
            <a:rect l="l" t="t" r="r" b="b"/>
            <a:pathLst>
              <a:path w="1979545" h="1979545">
                <a:moveTo>
                  <a:pt x="0" y="0"/>
                </a:moveTo>
                <a:lnTo>
                  <a:pt x="1979545" y="0"/>
                </a:lnTo>
                <a:lnTo>
                  <a:pt x="1979545" y="1979545"/>
                </a:lnTo>
                <a:lnTo>
                  <a:pt x="0" y="19795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1752600" y="2863425"/>
            <a:ext cx="14630400" cy="927177"/>
          </a:xfrm>
          <a:prstGeom prst="rect">
            <a:avLst/>
          </a:prstGeom>
        </p:spPr>
        <p:txBody>
          <a:bodyPr wrap="square" lIns="0" tIns="0" rIns="0" bIns="0" rtlCol="0" anchor="t">
            <a:spAutoFit/>
          </a:bodyPr>
          <a:lstStyle/>
          <a:p>
            <a:pPr>
              <a:lnSpc>
                <a:spcPts val="3830"/>
              </a:lnSpc>
            </a:pPr>
            <a:r>
              <a:rPr lang="en-IN" sz="1800" dirty="0">
                <a:effectLst/>
                <a:latin typeface="Times New Roman" panose="02020603050405020304" pitchFamily="18" charset="0"/>
                <a:ea typeface="Calibri" panose="020F0502020204030204" charset="0"/>
                <a:cs typeface="Mangal" panose="02040503050203030202" pitchFamily="18" charset="0"/>
              </a:rPr>
              <a:t> </a:t>
            </a:r>
            <a:r>
              <a:rPr lang="en-IN" sz="2000" dirty="0">
                <a:effectLst/>
                <a:latin typeface="Krabuler" panose="00000500000000000000" charset="0"/>
                <a:ea typeface="Calibri" panose="020F0502020204030204" charset="0"/>
                <a:cs typeface="Mangal" panose="02040503050203030202" pitchFamily="18" charset="0"/>
              </a:rPr>
              <a:t>•  Give your essays an interesting and appropriate introduction. It will help draw the attention of the reader and pique their curiosity</a:t>
            </a:r>
            <a:endParaRPr lang="en-IN" sz="2000" dirty="0">
              <a:effectLst/>
              <a:latin typeface="Krabuler" panose="00000500000000000000" charset="0"/>
              <a:ea typeface="Calibri" panose="020F0502020204030204" charset="0"/>
              <a:cs typeface="Mangal" panose="02040503050203030202" pitchFamily="18" charset="0"/>
            </a:endParaRPr>
          </a:p>
          <a:p>
            <a:pPr algn="l">
              <a:lnSpc>
                <a:spcPts val="3830"/>
              </a:lnSpc>
            </a:pPr>
            <a:endParaRPr lang="en-US" sz="2900" dirty="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sp>
        <p:nvSpPr>
          <p:cNvPr id="16" name="Freeform 16"/>
          <p:cNvSpPr/>
          <p:nvPr/>
        </p:nvSpPr>
        <p:spPr>
          <a:xfrm>
            <a:off x="1459094" y="3815150"/>
            <a:ext cx="15292874" cy="902563"/>
          </a:xfrm>
          <a:custGeom>
            <a:avLst/>
            <a:gdLst/>
            <a:ahLst/>
            <a:cxnLst/>
            <a:rect l="l" t="t" r="r" b="b"/>
            <a:pathLst>
              <a:path w="1979545" h="1979545">
                <a:moveTo>
                  <a:pt x="0" y="0"/>
                </a:moveTo>
                <a:lnTo>
                  <a:pt x="1979546" y="0"/>
                </a:lnTo>
                <a:lnTo>
                  <a:pt x="1979546" y="1979545"/>
                </a:lnTo>
                <a:lnTo>
                  <a:pt x="0" y="19795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AutoShape 18"/>
          <p:cNvSpPr/>
          <p:nvPr/>
        </p:nvSpPr>
        <p:spPr>
          <a:xfrm>
            <a:off x="1028700" y="2314016"/>
            <a:ext cx="16192500" cy="20973"/>
          </a:xfrm>
          <a:prstGeom prst="line">
            <a:avLst/>
          </a:prstGeom>
          <a:ln w="38100" cap="flat">
            <a:solidFill>
              <a:srgbClr val="000000"/>
            </a:solidFill>
            <a:prstDash val="solid"/>
            <a:headEnd type="none" w="sm" len="sm"/>
            <a:tailEnd type="none" w="sm" len="sm"/>
          </a:ln>
        </p:spPr>
      </p:sp>
      <p:sp>
        <p:nvSpPr>
          <p:cNvPr id="20" name="Freeform 20"/>
          <p:cNvSpPr/>
          <p:nvPr/>
        </p:nvSpPr>
        <p:spPr>
          <a:xfrm rot="3995677">
            <a:off x="-81553" y="7220088"/>
            <a:ext cx="2983210" cy="2891002"/>
          </a:xfrm>
          <a:custGeom>
            <a:avLst/>
            <a:gdLst/>
            <a:ahLst/>
            <a:cxnLst/>
            <a:rect l="l" t="t" r="r" b="b"/>
            <a:pathLst>
              <a:path w="2983210" h="2891002">
                <a:moveTo>
                  <a:pt x="0" y="0"/>
                </a:moveTo>
                <a:lnTo>
                  <a:pt x="2983210" y="0"/>
                </a:lnTo>
                <a:lnTo>
                  <a:pt x="2983210" y="2891003"/>
                </a:lnTo>
                <a:lnTo>
                  <a:pt x="0" y="2891003"/>
                </a:lnTo>
                <a:lnTo>
                  <a:pt x="0" y="0"/>
                </a:lnTo>
                <a:close/>
              </a:path>
            </a:pathLst>
          </a:custGeom>
          <a:blipFill>
            <a:blip r:embed="rId6"/>
            <a:stretch>
              <a:fillRect/>
            </a:stretch>
          </a:blipFill>
        </p:spPr>
      </p:sp>
      <p:sp>
        <p:nvSpPr>
          <p:cNvPr id="21" name="TextBox 13"/>
          <p:cNvSpPr txBox="1"/>
          <p:nvPr/>
        </p:nvSpPr>
        <p:spPr>
          <a:xfrm>
            <a:off x="1743178" y="3948586"/>
            <a:ext cx="14565398" cy="927177"/>
          </a:xfrm>
          <a:prstGeom prst="rect">
            <a:avLst/>
          </a:prstGeom>
        </p:spPr>
        <p:txBody>
          <a:bodyPr wrap="square" lIns="0" tIns="0" rIns="0" bIns="0" rtlCol="0" anchor="t">
            <a:spAutoFit/>
          </a:bodyPr>
          <a:lstStyle/>
          <a:p>
            <a:pPr>
              <a:lnSpc>
                <a:spcPts val="3830"/>
              </a:lnSpc>
            </a:pPr>
            <a:r>
              <a:rPr lang="en-IN" sz="1800" dirty="0">
                <a:effectLst/>
                <a:latin typeface="Times New Roman" panose="02020603050405020304" pitchFamily="18" charset="0"/>
                <a:ea typeface="Calibri" panose="020F0502020204030204" charset="0"/>
                <a:cs typeface="Mangal" panose="02040503050203030202" pitchFamily="18" charset="0"/>
              </a:rPr>
              <a:t> </a:t>
            </a:r>
            <a:r>
              <a:rPr lang="en-IN" sz="2000" dirty="0">
                <a:effectLst/>
                <a:latin typeface="Krabuler" panose="00000500000000000000" charset="0"/>
                <a:ea typeface="Calibri" panose="020F0502020204030204" charset="0"/>
                <a:cs typeface="Mangal" panose="02040503050203030202" pitchFamily="18" charset="0"/>
              </a:rPr>
              <a:t>•  Keep it between 300-500 words. This is the ideal length, you can take creative license to increase or decrease it.</a:t>
            </a:r>
            <a:endParaRPr lang="en-IN" sz="2000" dirty="0">
              <a:effectLst/>
              <a:latin typeface="Krabuler" panose="00000500000000000000" charset="0"/>
              <a:ea typeface="Calibri" panose="020F0502020204030204" charset="0"/>
              <a:cs typeface="Mangal" panose="02040503050203030202" pitchFamily="18" charset="0"/>
            </a:endParaRPr>
          </a:p>
          <a:p>
            <a:pPr>
              <a:lnSpc>
                <a:spcPts val="3830"/>
              </a:lnSpc>
            </a:pPr>
            <a:endParaRPr lang="en-US" sz="2900" dirty="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sp>
        <p:nvSpPr>
          <p:cNvPr id="24" name="Freeform 16"/>
          <p:cNvSpPr/>
          <p:nvPr/>
        </p:nvSpPr>
        <p:spPr>
          <a:xfrm>
            <a:off x="1459094" y="5021043"/>
            <a:ext cx="15292874" cy="902563"/>
          </a:xfrm>
          <a:custGeom>
            <a:avLst/>
            <a:gdLst/>
            <a:ahLst/>
            <a:cxnLst/>
            <a:rect l="l" t="t" r="r" b="b"/>
            <a:pathLst>
              <a:path w="1979545" h="1979545">
                <a:moveTo>
                  <a:pt x="0" y="0"/>
                </a:moveTo>
                <a:lnTo>
                  <a:pt x="1979546" y="0"/>
                </a:lnTo>
                <a:lnTo>
                  <a:pt x="1979546" y="1979545"/>
                </a:lnTo>
                <a:lnTo>
                  <a:pt x="0" y="19795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5" name="Freeform 16"/>
          <p:cNvSpPr/>
          <p:nvPr/>
        </p:nvSpPr>
        <p:spPr>
          <a:xfrm>
            <a:off x="1459094" y="6181166"/>
            <a:ext cx="15292874" cy="902563"/>
          </a:xfrm>
          <a:custGeom>
            <a:avLst/>
            <a:gdLst/>
            <a:ahLst/>
            <a:cxnLst/>
            <a:rect l="l" t="t" r="r" b="b"/>
            <a:pathLst>
              <a:path w="1979545" h="1979545">
                <a:moveTo>
                  <a:pt x="0" y="0"/>
                </a:moveTo>
                <a:lnTo>
                  <a:pt x="1979546" y="0"/>
                </a:lnTo>
                <a:lnTo>
                  <a:pt x="1979546" y="1979545"/>
                </a:lnTo>
                <a:lnTo>
                  <a:pt x="0" y="19795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6" name="Freeform 12"/>
          <p:cNvSpPr/>
          <p:nvPr/>
        </p:nvSpPr>
        <p:spPr>
          <a:xfrm>
            <a:off x="1422155" y="7557096"/>
            <a:ext cx="15292874" cy="944509"/>
          </a:xfrm>
          <a:custGeom>
            <a:avLst/>
            <a:gdLst/>
            <a:ahLst/>
            <a:cxnLst/>
            <a:rect l="l" t="t" r="r" b="b"/>
            <a:pathLst>
              <a:path w="1979545" h="1979545">
                <a:moveTo>
                  <a:pt x="0" y="0"/>
                </a:moveTo>
                <a:lnTo>
                  <a:pt x="1979545" y="0"/>
                </a:lnTo>
                <a:lnTo>
                  <a:pt x="1979545" y="1979545"/>
                </a:lnTo>
                <a:lnTo>
                  <a:pt x="0" y="19795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7" name="TextBox 13"/>
          <p:cNvSpPr txBox="1"/>
          <p:nvPr/>
        </p:nvSpPr>
        <p:spPr>
          <a:xfrm>
            <a:off x="1743178" y="5052592"/>
            <a:ext cx="14565398" cy="1414490"/>
          </a:xfrm>
          <a:prstGeom prst="rect">
            <a:avLst/>
          </a:prstGeom>
        </p:spPr>
        <p:txBody>
          <a:bodyPr wrap="square" lIns="0" tIns="0" rIns="0" bIns="0" rtlCol="0" anchor="t">
            <a:spAutoFit/>
          </a:bodyPr>
          <a:lstStyle/>
          <a:p>
            <a:pPr>
              <a:lnSpc>
                <a:spcPts val="3830"/>
              </a:lnSpc>
            </a:pPr>
            <a:r>
              <a:rPr lang="en-IN" sz="2000" dirty="0">
                <a:effectLst/>
                <a:latin typeface="Krabuler" panose="00000500000000000000" charset="0"/>
                <a:ea typeface="Calibri" panose="020F0502020204030204" charset="0"/>
                <a:cs typeface="Mangal" panose="02040503050203030202" pitchFamily="18" charset="0"/>
              </a:rPr>
              <a:t>• Keep your language simple and crisp. Unnecessary complicated and difficult words break the flow of the sentence</a:t>
            </a:r>
            <a:r>
              <a:rPr lang="en-IN" sz="1800" dirty="0">
                <a:effectLst/>
                <a:latin typeface="Times New Roman" panose="02020603050405020304" pitchFamily="18" charset="0"/>
                <a:ea typeface="Calibri" panose="020F0502020204030204" charset="0"/>
                <a:cs typeface="Mangal" panose="02040503050203030202" pitchFamily="18" charset="0"/>
              </a:rPr>
              <a:t>.</a:t>
            </a:r>
            <a:endParaRPr lang="en-IN" sz="1800" dirty="0">
              <a:effectLst/>
              <a:latin typeface="Calibri" panose="020F0502020204030204" charset="0"/>
              <a:ea typeface="Calibri" panose="020F0502020204030204" charset="0"/>
              <a:cs typeface="Mangal" panose="02040503050203030202" pitchFamily="18" charset="0"/>
            </a:endParaRPr>
          </a:p>
          <a:p>
            <a:pPr>
              <a:lnSpc>
                <a:spcPts val="3830"/>
              </a:lnSpc>
            </a:pPr>
            <a:endParaRPr lang="en-IN" sz="2000" dirty="0">
              <a:effectLst/>
              <a:latin typeface="Krabuler" panose="00000500000000000000" charset="0"/>
              <a:ea typeface="Calibri" panose="020F0502020204030204" charset="0"/>
              <a:cs typeface="Mangal" panose="02040503050203030202" pitchFamily="18" charset="0"/>
            </a:endParaRPr>
          </a:p>
          <a:p>
            <a:pPr>
              <a:lnSpc>
                <a:spcPts val="3830"/>
              </a:lnSpc>
            </a:pPr>
            <a:endParaRPr lang="en-US" sz="2900" dirty="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sp>
        <p:nvSpPr>
          <p:cNvPr id="28" name="TextBox 13"/>
          <p:cNvSpPr txBox="1"/>
          <p:nvPr/>
        </p:nvSpPr>
        <p:spPr>
          <a:xfrm>
            <a:off x="1715104" y="6265946"/>
            <a:ext cx="15292874" cy="927177"/>
          </a:xfrm>
          <a:prstGeom prst="rect">
            <a:avLst/>
          </a:prstGeom>
        </p:spPr>
        <p:txBody>
          <a:bodyPr wrap="square" lIns="0" tIns="0" rIns="0" bIns="0" rtlCol="0" anchor="t">
            <a:spAutoFit/>
          </a:bodyPr>
          <a:lstStyle/>
          <a:p>
            <a:pPr>
              <a:lnSpc>
                <a:spcPts val="3830"/>
              </a:lnSpc>
            </a:pPr>
            <a:r>
              <a:rPr lang="en-IN" sz="2000" dirty="0">
                <a:effectLst/>
                <a:latin typeface="Krabuler" panose="00000500000000000000" charset="0"/>
                <a:ea typeface="Calibri" panose="020F0502020204030204" charset="0"/>
                <a:cs typeface="Mangal" panose="02040503050203030202" pitchFamily="18" charset="0"/>
              </a:rPr>
              <a:t>• Do not make grammar mistakes, use correct punctuation and spelling five- paragraph. If this is not done it will distract the reader from the content</a:t>
            </a:r>
            <a:r>
              <a:rPr lang="en-IN" sz="2000" dirty="0">
                <a:latin typeface="Krabuler" panose="00000500000000000000" charset="0"/>
                <a:ea typeface="Calibri" panose="020F0502020204030204" charset="0"/>
                <a:cs typeface="Mangal" panose="02040503050203030202" pitchFamily="18" charset="0"/>
              </a:rPr>
              <a:t>.</a:t>
            </a:r>
            <a:endParaRPr lang="en-IN" sz="2000" dirty="0">
              <a:effectLst/>
              <a:latin typeface="Krabuler" panose="00000500000000000000" charset="0"/>
              <a:ea typeface="Calibri" panose="020F0502020204030204" charset="0"/>
              <a:cs typeface="Mangal" panose="02040503050203030202" pitchFamily="18" charset="0"/>
            </a:endParaRPr>
          </a:p>
          <a:p>
            <a:pPr>
              <a:lnSpc>
                <a:spcPts val="3830"/>
              </a:lnSpc>
            </a:pPr>
            <a:endParaRPr lang="en-US" sz="2900" dirty="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sp>
        <p:nvSpPr>
          <p:cNvPr id="29" name="TextBox 13"/>
          <p:cNvSpPr txBox="1"/>
          <p:nvPr/>
        </p:nvSpPr>
        <p:spPr>
          <a:xfrm>
            <a:off x="1748589" y="7488901"/>
            <a:ext cx="14565398" cy="1901803"/>
          </a:xfrm>
          <a:prstGeom prst="rect">
            <a:avLst/>
          </a:prstGeom>
        </p:spPr>
        <p:txBody>
          <a:bodyPr wrap="square" lIns="0" tIns="0" rIns="0" bIns="0" rtlCol="0" anchor="t">
            <a:spAutoFit/>
          </a:bodyPr>
          <a:lstStyle/>
          <a:p>
            <a:pPr>
              <a:lnSpc>
                <a:spcPts val="3830"/>
              </a:lnSpc>
            </a:pPr>
            <a:r>
              <a:rPr lang="en-IN" sz="2000" dirty="0">
                <a:effectLst/>
                <a:latin typeface="Krabuler" panose="00000500000000000000" charset="0"/>
                <a:ea typeface="Calibri" panose="020F0502020204030204" charset="0"/>
                <a:cs typeface="Mangal" panose="02040503050203030202" pitchFamily="18" charset="0"/>
              </a:rPr>
              <a:t>• Before beginning the essay, organize your thoughts and plot a rough draft. This way you can ensure the story will flow and not be an unorganized mess</a:t>
            </a:r>
            <a:r>
              <a:rPr lang="en-IN" sz="1800" dirty="0">
                <a:effectLst/>
                <a:latin typeface="Times New Roman" panose="02020603050405020304" pitchFamily="18" charset="0"/>
                <a:ea typeface="Calibri" panose="020F0502020204030204" charset="0"/>
                <a:cs typeface="Mangal" panose="02040503050203030202" pitchFamily="18" charset="0"/>
              </a:rPr>
              <a:t>.</a:t>
            </a:r>
            <a:endParaRPr lang="en-IN" sz="1800" dirty="0">
              <a:effectLst/>
              <a:latin typeface="Calibri" panose="020F0502020204030204" charset="0"/>
              <a:ea typeface="Calibri" panose="020F0502020204030204" charset="0"/>
              <a:cs typeface="Mangal" panose="02040503050203030202" pitchFamily="18" charset="0"/>
            </a:endParaRPr>
          </a:p>
          <a:p>
            <a:pPr>
              <a:lnSpc>
                <a:spcPts val="3830"/>
              </a:lnSpc>
            </a:pPr>
            <a:r>
              <a:rPr lang="en-IN" sz="2000" dirty="0">
                <a:effectLst/>
                <a:latin typeface="Krabuler" panose="00000500000000000000" charset="0"/>
                <a:ea typeface="Calibri" panose="020F0502020204030204" charset="0"/>
                <a:cs typeface="Mangal" panose="02040503050203030202" pitchFamily="18" charset="0"/>
              </a:rPr>
              <a:t>.</a:t>
            </a:r>
            <a:endParaRPr lang="en-IN" sz="2000" dirty="0">
              <a:effectLst/>
              <a:latin typeface="Krabuler" panose="00000500000000000000" charset="0"/>
              <a:ea typeface="Calibri" panose="020F0502020204030204" charset="0"/>
              <a:cs typeface="Mangal" panose="02040503050203030202" pitchFamily="18" charset="0"/>
            </a:endParaRPr>
          </a:p>
          <a:p>
            <a:pPr>
              <a:lnSpc>
                <a:spcPts val="3830"/>
              </a:lnSpc>
            </a:pPr>
            <a:endParaRPr lang="en-US" sz="2900" dirty="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pic>
        <p:nvPicPr>
          <p:cNvPr id="2050" name="Picture 2" descr="Prepare For An Interview | Art Sphere In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54192">
            <a:off x="483537" y="-326540"/>
            <a:ext cx="3494524" cy="3458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4011" y="-13317"/>
            <a:ext cx="13290330" cy="1836482"/>
          </a:xfrm>
          <a:custGeom>
            <a:avLst/>
            <a:gdLst/>
            <a:ahLst/>
            <a:cxnLst/>
            <a:rect l="l" t="t" r="r" b="b"/>
            <a:pathLst>
              <a:path w="13290330" h="1836482">
                <a:moveTo>
                  <a:pt x="13290330" y="0"/>
                </a:moveTo>
                <a:lnTo>
                  <a:pt x="0" y="0"/>
                </a:lnTo>
                <a:lnTo>
                  <a:pt x="0" y="1836482"/>
                </a:lnTo>
                <a:lnTo>
                  <a:pt x="13290330" y="1836482"/>
                </a:lnTo>
                <a:lnTo>
                  <a:pt x="13290330" y="0"/>
                </a:lnTo>
                <a:close/>
              </a:path>
            </a:pathLst>
          </a:custGeom>
          <a:blipFill>
            <a:blip r:embed="rId1"/>
            <a:stretch>
              <a:fillRect/>
            </a:stretch>
          </a:blipFill>
        </p:spPr>
      </p:sp>
      <p:sp>
        <p:nvSpPr>
          <p:cNvPr id="3" name="Freeform 3"/>
          <p:cNvSpPr/>
          <p:nvPr/>
        </p:nvSpPr>
        <p:spPr>
          <a:xfrm rot="-10800000" flipH="1">
            <a:off x="8209465" y="8823812"/>
            <a:ext cx="13290330" cy="1836482"/>
          </a:xfrm>
          <a:custGeom>
            <a:avLst/>
            <a:gdLst/>
            <a:ahLst/>
            <a:cxnLst/>
            <a:rect l="l" t="t" r="r" b="b"/>
            <a:pathLst>
              <a:path w="13290330" h="1836482">
                <a:moveTo>
                  <a:pt x="13290331" y="0"/>
                </a:moveTo>
                <a:lnTo>
                  <a:pt x="0" y="0"/>
                </a:lnTo>
                <a:lnTo>
                  <a:pt x="0" y="1836482"/>
                </a:lnTo>
                <a:lnTo>
                  <a:pt x="13290331" y="1836482"/>
                </a:lnTo>
                <a:lnTo>
                  <a:pt x="13290331" y="0"/>
                </a:lnTo>
                <a:close/>
              </a:path>
            </a:pathLst>
          </a:custGeom>
          <a:blipFill>
            <a:blip r:embed="rId1"/>
            <a:stretch>
              <a:fillRect/>
            </a:stretch>
          </a:blipFill>
        </p:spPr>
      </p:sp>
      <p:grpSp>
        <p:nvGrpSpPr>
          <p:cNvPr id="4" name="Group 4"/>
          <p:cNvGrpSpPr/>
          <p:nvPr/>
        </p:nvGrpSpPr>
        <p:grpSpPr>
          <a:xfrm>
            <a:off x="956198" y="1244462"/>
            <a:ext cx="16417402" cy="7847344"/>
            <a:chOff x="0" y="0"/>
            <a:chExt cx="15228478" cy="10690097"/>
          </a:xfrm>
        </p:grpSpPr>
        <p:sp>
          <p:nvSpPr>
            <p:cNvPr id="5" name="Freeform 5"/>
            <p:cNvSpPr/>
            <p:nvPr/>
          </p:nvSpPr>
          <p:spPr>
            <a:xfrm>
              <a:off x="31750" y="31750"/>
              <a:ext cx="15164978" cy="10626596"/>
            </a:xfrm>
            <a:custGeom>
              <a:avLst/>
              <a:gdLst/>
              <a:ahLst/>
              <a:cxnLst/>
              <a:rect l="l" t="t" r="r" b="b"/>
              <a:pathLst>
                <a:path w="15164978" h="10626596">
                  <a:moveTo>
                    <a:pt x="15072269" y="10626596"/>
                  </a:moveTo>
                  <a:lnTo>
                    <a:pt x="92710" y="10626596"/>
                  </a:lnTo>
                  <a:cubicBezTo>
                    <a:pt x="41910" y="10626596"/>
                    <a:pt x="0" y="10584686"/>
                    <a:pt x="0" y="10533886"/>
                  </a:cubicBezTo>
                  <a:lnTo>
                    <a:pt x="0" y="92710"/>
                  </a:lnTo>
                  <a:cubicBezTo>
                    <a:pt x="0" y="41910"/>
                    <a:pt x="41910" y="0"/>
                    <a:pt x="92710" y="0"/>
                  </a:cubicBezTo>
                  <a:lnTo>
                    <a:pt x="15070998" y="0"/>
                  </a:lnTo>
                  <a:cubicBezTo>
                    <a:pt x="15121798" y="0"/>
                    <a:pt x="15163709" y="41910"/>
                    <a:pt x="15163709" y="92710"/>
                  </a:cubicBezTo>
                  <a:lnTo>
                    <a:pt x="15163709" y="10532617"/>
                  </a:lnTo>
                  <a:cubicBezTo>
                    <a:pt x="15164978" y="10584686"/>
                    <a:pt x="15123069" y="10626596"/>
                    <a:pt x="15072269" y="10626596"/>
                  </a:cubicBezTo>
                  <a:close/>
                </a:path>
              </a:pathLst>
            </a:custGeom>
            <a:solidFill>
              <a:srgbClr val="FFFEF7"/>
            </a:solidFill>
          </p:spPr>
        </p:sp>
        <p:sp>
          <p:nvSpPr>
            <p:cNvPr id="6" name="Freeform 6"/>
            <p:cNvSpPr/>
            <p:nvPr/>
          </p:nvSpPr>
          <p:spPr>
            <a:xfrm>
              <a:off x="0" y="0"/>
              <a:ext cx="15228478" cy="10690096"/>
            </a:xfrm>
            <a:custGeom>
              <a:avLst/>
              <a:gdLst/>
              <a:ahLst/>
              <a:cxnLst/>
              <a:rect l="l" t="t" r="r" b="b"/>
              <a:pathLst>
                <a:path w="15228478" h="10690096">
                  <a:moveTo>
                    <a:pt x="15104019" y="59690"/>
                  </a:moveTo>
                  <a:cubicBezTo>
                    <a:pt x="15139578" y="59690"/>
                    <a:pt x="15168789" y="88900"/>
                    <a:pt x="15168789" y="124460"/>
                  </a:cubicBezTo>
                  <a:lnTo>
                    <a:pt x="15168789" y="10565636"/>
                  </a:lnTo>
                  <a:cubicBezTo>
                    <a:pt x="15168789" y="10601196"/>
                    <a:pt x="15139578" y="10630406"/>
                    <a:pt x="15104019" y="10630406"/>
                  </a:cubicBezTo>
                  <a:lnTo>
                    <a:pt x="124460" y="10630406"/>
                  </a:lnTo>
                  <a:cubicBezTo>
                    <a:pt x="88900" y="10630406"/>
                    <a:pt x="59690" y="10601196"/>
                    <a:pt x="59690" y="10565636"/>
                  </a:cubicBezTo>
                  <a:lnTo>
                    <a:pt x="59690" y="124460"/>
                  </a:lnTo>
                  <a:cubicBezTo>
                    <a:pt x="59690" y="88900"/>
                    <a:pt x="88900" y="59690"/>
                    <a:pt x="124460" y="59690"/>
                  </a:cubicBezTo>
                  <a:lnTo>
                    <a:pt x="15104019" y="59690"/>
                  </a:lnTo>
                  <a:moveTo>
                    <a:pt x="15104019" y="0"/>
                  </a:moveTo>
                  <a:lnTo>
                    <a:pt x="124460" y="0"/>
                  </a:lnTo>
                  <a:cubicBezTo>
                    <a:pt x="55880" y="0"/>
                    <a:pt x="0" y="55880"/>
                    <a:pt x="0" y="124460"/>
                  </a:cubicBezTo>
                  <a:lnTo>
                    <a:pt x="0" y="10565636"/>
                  </a:lnTo>
                  <a:cubicBezTo>
                    <a:pt x="0" y="10634217"/>
                    <a:pt x="55880" y="10690096"/>
                    <a:pt x="124460" y="10690096"/>
                  </a:cubicBezTo>
                  <a:lnTo>
                    <a:pt x="15104019" y="10690096"/>
                  </a:lnTo>
                  <a:cubicBezTo>
                    <a:pt x="15172598" y="10690096"/>
                    <a:pt x="15228478" y="10634217"/>
                    <a:pt x="15228478" y="10565636"/>
                  </a:cubicBezTo>
                  <a:lnTo>
                    <a:pt x="15228478" y="124460"/>
                  </a:lnTo>
                  <a:cubicBezTo>
                    <a:pt x="15228478" y="55880"/>
                    <a:pt x="15172598" y="0"/>
                    <a:pt x="15104019" y="0"/>
                  </a:cubicBezTo>
                  <a:close/>
                </a:path>
              </a:pathLst>
            </a:custGeom>
            <a:solidFill>
              <a:srgbClr val="191919"/>
            </a:solidFill>
          </p:spPr>
        </p:sp>
      </p:grpSp>
      <p:sp>
        <p:nvSpPr>
          <p:cNvPr id="7" name="TextBox 7"/>
          <p:cNvSpPr txBox="1"/>
          <p:nvPr/>
        </p:nvSpPr>
        <p:spPr>
          <a:xfrm>
            <a:off x="1410052" y="1455909"/>
            <a:ext cx="6278382" cy="527067"/>
          </a:xfrm>
          <a:prstGeom prst="rect">
            <a:avLst/>
          </a:prstGeom>
        </p:spPr>
        <p:txBody>
          <a:bodyPr lIns="0" tIns="0" rIns="0" bIns="0" rtlCol="0" anchor="t">
            <a:spAutoFit/>
          </a:bodyPr>
          <a:lstStyle/>
          <a:p>
            <a:pPr algn="l">
              <a:lnSpc>
                <a:spcPts val="4620"/>
              </a:lnSpc>
              <a:spcBef>
                <a:spcPct val="0"/>
              </a:spcBef>
            </a:pPr>
            <a:r>
              <a:rPr lang="en-US" sz="3300" dirty="0">
                <a:solidFill>
                  <a:srgbClr val="000000"/>
                </a:solidFill>
                <a:latin typeface="Krabuler" panose="00000500000000000000"/>
                <a:ea typeface="Krabuler" panose="00000500000000000000"/>
                <a:cs typeface="Krabuler" panose="00000500000000000000"/>
                <a:sym typeface="Krabuler" panose="00000500000000000000"/>
              </a:rPr>
              <a:t>WRITING TIPS</a:t>
            </a:r>
            <a:endParaRPr lang="en-US" sz="330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12" name="Freeform 12"/>
          <p:cNvSpPr/>
          <p:nvPr/>
        </p:nvSpPr>
        <p:spPr>
          <a:xfrm>
            <a:off x="1459094" y="2561692"/>
            <a:ext cx="15292874" cy="1594264"/>
          </a:xfrm>
          <a:custGeom>
            <a:avLst/>
            <a:gdLst/>
            <a:ahLst/>
            <a:cxnLst/>
            <a:rect l="l" t="t" r="r" b="b"/>
            <a:pathLst>
              <a:path w="1979545" h="1979545">
                <a:moveTo>
                  <a:pt x="0" y="0"/>
                </a:moveTo>
                <a:lnTo>
                  <a:pt x="1979545" y="0"/>
                </a:lnTo>
                <a:lnTo>
                  <a:pt x="1979545" y="1979545"/>
                </a:lnTo>
                <a:lnTo>
                  <a:pt x="0" y="19795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1752600" y="2863425"/>
            <a:ext cx="14630400" cy="1414490"/>
          </a:xfrm>
          <a:prstGeom prst="rect">
            <a:avLst/>
          </a:prstGeom>
        </p:spPr>
        <p:txBody>
          <a:bodyPr wrap="square" lIns="0" tIns="0" rIns="0" bIns="0" rtlCol="0" anchor="t">
            <a:spAutoFit/>
          </a:bodyPr>
          <a:lstStyle/>
          <a:p>
            <a:pPr>
              <a:lnSpc>
                <a:spcPts val="3830"/>
              </a:lnSpc>
            </a:pPr>
            <a:r>
              <a:rPr lang="en-IN" sz="2000" dirty="0">
                <a:effectLst/>
                <a:latin typeface="Krabuler" panose="00000500000000000000" charset="0"/>
                <a:ea typeface="Calibri" panose="020F0502020204030204" charset="0"/>
                <a:cs typeface="Mangal" panose="02040503050203030202" pitchFamily="18" charset="0"/>
              </a:rPr>
              <a:t> • Understand the Topic Thoroughly-Sometimes we jump to a conclusion just by reading the topic once and later we realize that the topic was different than what we wrote about. Read the topic as many times as it takes for you to align your opinion and understanding about the topic.</a:t>
            </a:r>
            <a:endParaRPr lang="en-IN" sz="2000" dirty="0">
              <a:effectLst/>
              <a:latin typeface="Krabuler" panose="00000500000000000000" charset="0"/>
              <a:ea typeface="Calibri" panose="020F0502020204030204" charset="0"/>
              <a:cs typeface="Mangal" panose="02040503050203030202" pitchFamily="18" charset="0"/>
            </a:endParaRPr>
          </a:p>
          <a:p>
            <a:pPr>
              <a:lnSpc>
                <a:spcPts val="3830"/>
              </a:lnSpc>
            </a:pPr>
            <a:endParaRPr lang="en-US" sz="2900" dirty="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sp>
        <p:nvSpPr>
          <p:cNvPr id="16" name="Freeform 16"/>
          <p:cNvSpPr/>
          <p:nvPr/>
        </p:nvSpPr>
        <p:spPr>
          <a:xfrm>
            <a:off x="1561404" y="4740320"/>
            <a:ext cx="15292874" cy="1688815"/>
          </a:xfrm>
          <a:custGeom>
            <a:avLst/>
            <a:gdLst/>
            <a:ahLst/>
            <a:cxnLst/>
            <a:rect l="l" t="t" r="r" b="b"/>
            <a:pathLst>
              <a:path w="1979545" h="1979545">
                <a:moveTo>
                  <a:pt x="0" y="0"/>
                </a:moveTo>
                <a:lnTo>
                  <a:pt x="1979546" y="0"/>
                </a:lnTo>
                <a:lnTo>
                  <a:pt x="1979546" y="1979545"/>
                </a:lnTo>
                <a:lnTo>
                  <a:pt x="0" y="19795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18" name="AutoShape 18"/>
          <p:cNvSpPr/>
          <p:nvPr/>
        </p:nvSpPr>
        <p:spPr>
          <a:xfrm>
            <a:off x="1028700" y="2314016"/>
            <a:ext cx="16192500" cy="20973"/>
          </a:xfrm>
          <a:prstGeom prst="line">
            <a:avLst/>
          </a:prstGeom>
          <a:ln w="38100" cap="flat">
            <a:solidFill>
              <a:srgbClr val="000000"/>
            </a:solidFill>
            <a:prstDash val="solid"/>
            <a:headEnd type="none" w="sm" len="sm"/>
            <a:tailEnd type="none" w="sm" len="sm"/>
          </a:ln>
        </p:spPr>
      </p:sp>
      <p:sp>
        <p:nvSpPr>
          <p:cNvPr id="20" name="Freeform 20"/>
          <p:cNvSpPr/>
          <p:nvPr/>
        </p:nvSpPr>
        <p:spPr>
          <a:xfrm rot="3995677">
            <a:off x="-81553" y="7220088"/>
            <a:ext cx="2983210" cy="2891002"/>
          </a:xfrm>
          <a:custGeom>
            <a:avLst/>
            <a:gdLst/>
            <a:ahLst/>
            <a:cxnLst/>
            <a:rect l="l" t="t" r="r" b="b"/>
            <a:pathLst>
              <a:path w="2983210" h="2891002">
                <a:moveTo>
                  <a:pt x="0" y="0"/>
                </a:moveTo>
                <a:lnTo>
                  <a:pt x="2983210" y="0"/>
                </a:lnTo>
                <a:lnTo>
                  <a:pt x="2983210" y="2891003"/>
                </a:lnTo>
                <a:lnTo>
                  <a:pt x="0" y="2891003"/>
                </a:lnTo>
                <a:lnTo>
                  <a:pt x="0" y="0"/>
                </a:lnTo>
                <a:close/>
              </a:path>
            </a:pathLst>
          </a:custGeom>
          <a:blipFill>
            <a:blip r:embed="rId6"/>
            <a:stretch>
              <a:fillRect/>
            </a:stretch>
          </a:blipFill>
        </p:spPr>
      </p:sp>
      <p:sp>
        <p:nvSpPr>
          <p:cNvPr id="21" name="TextBox 13"/>
          <p:cNvSpPr txBox="1"/>
          <p:nvPr/>
        </p:nvSpPr>
        <p:spPr>
          <a:xfrm>
            <a:off x="1752600" y="4717196"/>
            <a:ext cx="15292874" cy="1901803"/>
          </a:xfrm>
          <a:prstGeom prst="rect">
            <a:avLst/>
          </a:prstGeom>
        </p:spPr>
        <p:txBody>
          <a:bodyPr wrap="square" lIns="0" tIns="0" rIns="0" bIns="0" rtlCol="0" anchor="t">
            <a:spAutoFit/>
          </a:bodyPr>
          <a:lstStyle/>
          <a:p>
            <a:pPr>
              <a:lnSpc>
                <a:spcPts val="3830"/>
              </a:lnSpc>
            </a:pPr>
            <a:r>
              <a:rPr lang="en-IN" sz="2000" dirty="0">
                <a:effectLst/>
                <a:latin typeface="Krabuler" panose="00000500000000000000" charset="0"/>
                <a:ea typeface="Calibri" panose="020F0502020204030204" charset="0"/>
                <a:cs typeface="Mangal" panose="02040503050203030202" pitchFamily="18" charset="0"/>
              </a:rPr>
              <a:t> • Make Pointers-It is a daunting task to write an essay inflow as sometimes we tend to lose our way of explaining and get off-topic, missing important details. Thinking about all points you want to discuss and then writing them down somewhere helps in covering everything you hoped to convey in your essay.</a:t>
            </a:r>
            <a:endParaRPr lang="en-IN" sz="2000" dirty="0">
              <a:effectLst/>
              <a:latin typeface="Krabuler" panose="00000500000000000000" charset="0"/>
              <a:ea typeface="Calibri" panose="020F0502020204030204" charset="0"/>
              <a:cs typeface="Mangal" panose="02040503050203030202" pitchFamily="18" charset="0"/>
            </a:endParaRPr>
          </a:p>
          <a:p>
            <a:pPr>
              <a:lnSpc>
                <a:spcPts val="3830"/>
              </a:lnSpc>
            </a:pPr>
            <a:endParaRPr lang="en-US" sz="2900" dirty="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sp>
        <p:nvSpPr>
          <p:cNvPr id="26" name="Freeform 12"/>
          <p:cNvSpPr/>
          <p:nvPr/>
        </p:nvSpPr>
        <p:spPr>
          <a:xfrm>
            <a:off x="1459094" y="7013499"/>
            <a:ext cx="15292874" cy="1493759"/>
          </a:xfrm>
          <a:custGeom>
            <a:avLst/>
            <a:gdLst/>
            <a:ahLst/>
            <a:cxnLst/>
            <a:rect l="l" t="t" r="r" b="b"/>
            <a:pathLst>
              <a:path w="1979545" h="1979545">
                <a:moveTo>
                  <a:pt x="0" y="0"/>
                </a:moveTo>
                <a:lnTo>
                  <a:pt x="1979545" y="0"/>
                </a:lnTo>
                <a:lnTo>
                  <a:pt x="1979545" y="1979545"/>
                </a:lnTo>
                <a:lnTo>
                  <a:pt x="0" y="19795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9" name="TextBox 13"/>
          <p:cNvSpPr txBox="1"/>
          <p:nvPr/>
        </p:nvSpPr>
        <p:spPr>
          <a:xfrm>
            <a:off x="1752600" y="7363945"/>
            <a:ext cx="14565398" cy="1901803"/>
          </a:xfrm>
          <a:prstGeom prst="rect">
            <a:avLst/>
          </a:prstGeom>
        </p:spPr>
        <p:txBody>
          <a:bodyPr wrap="square" lIns="0" tIns="0" rIns="0" bIns="0" rtlCol="0" anchor="t">
            <a:spAutoFit/>
          </a:bodyPr>
          <a:lstStyle/>
          <a:p>
            <a:pPr>
              <a:lnSpc>
                <a:spcPts val="3830"/>
              </a:lnSpc>
            </a:pPr>
            <a:r>
              <a:rPr lang="en-IN" sz="2000" dirty="0">
                <a:effectLst/>
                <a:latin typeface="Krabuler" panose="00000500000000000000" charset="0"/>
                <a:ea typeface="Calibri" panose="020F0502020204030204" charset="0"/>
                <a:cs typeface="Mangal" panose="02040503050203030202" pitchFamily="18" charset="0"/>
              </a:rPr>
              <a:t>• Develop a Plan and Do the Math-Essays have word limits and you have to plan your content in such a way that it is accurate, well-described, and meets the word limit given. Keep a track of your words while writing so that you always have an idea of how much to write more or less.</a:t>
            </a:r>
            <a:endParaRPr lang="en-IN" sz="2000" dirty="0">
              <a:effectLst/>
              <a:latin typeface="Krabuler" panose="00000500000000000000" charset="0"/>
              <a:ea typeface="Calibri" panose="020F0502020204030204" charset="0"/>
              <a:cs typeface="Mangal" panose="02040503050203030202" pitchFamily="18" charset="0"/>
            </a:endParaRPr>
          </a:p>
          <a:p>
            <a:pPr>
              <a:lnSpc>
                <a:spcPts val="3830"/>
              </a:lnSpc>
            </a:pPr>
            <a:r>
              <a:rPr lang="en-IN" sz="2000" dirty="0">
                <a:effectLst/>
                <a:latin typeface="Krabuler" panose="00000500000000000000" charset="0"/>
                <a:ea typeface="Calibri" panose="020F0502020204030204" charset="0"/>
                <a:cs typeface="Mangal" panose="02040503050203030202" pitchFamily="18" charset="0"/>
              </a:rPr>
              <a:t>.</a:t>
            </a:r>
            <a:endParaRPr lang="en-IN" sz="2000" dirty="0">
              <a:effectLst/>
              <a:latin typeface="Krabuler" panose="00000500000000000000" charset="0"/>
              <a:ea typeface="Calibri" panose="020F0502020204030204" charset="0"/>
              <a:cs typeface="Mangal" panose="02040503050203030202" pitchFamily="18" charset="0"/>
            </a:endParaRPr>
          </a:p>
          <a:p>
            <a:pPr>
              <a:lnSpc>
                <a:spcPts val="3830"/>
              </a:lnSpc>
            </a:pPr>
            <a:endParaRPr lang="en-US" sz="2900" dirty="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pic>
        <p:nvPicPr>
          <p:cNvPr id="8" name="Picture 2" descr="Prepare For An Interview | Art Sphere In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554192">
            <a:off x="483537" y="-326540"/>
            <a:ext cx="3494524" cy="3458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a:off x="9354998" y="6640"/>
            <a:ext cx="8989402" cy="1393320"/>
          </a:xfrm>
          <a:custGeom>
            <a:avLst/>
            <a:gdLst/>
            <a:ahLst/>
            <a:cxnLst/>
            <a:rect l="l" t="t" r="r" b="b"/>
            <a:pathLst>
              <a:path w="10083238" h="1393320">
                <a:moveTo>
                  <a:pt x="0" y="0"/>
                </a:moveTo>
                <a:lnTo>
                  <a:pt x="10083239" y="0"/>
                </a:lnTo>
                <a:lnTo>
                  <a:pt x="10083239" y="1393320"/>
                </a:lnTo>
                <a:lnTo>
                  <a:pt x="0" y="139332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10800000">
            <a:off x="11965079" y="9011630"/>
            <a:ext cx="8506453" cy="1905171"/>
          </a:xfrm>
          <a:custGeom>
            <a:avLst/>
            <a:gdLst/>
            <a:ahLst/>
            <a:cxnLst/>
            <a:rect l="l" t="t" r="r" b="b"/>
            <a:pathLst>
              <a:path w="8506453" h="1905171">
                <a:moveTo>
                  <a:pt x="0" y="0"/>
                </a:moveTo>
                <a:lnTo>
                  <a:pt x="8506453" y="0"/>
                </a:lnTo>
                <a:lnTo>
                  <a:pt x="8506453" y="1905171"/>
                </a:lnTo>
                <a:lnTo>
                  <a:pt x="0" y="1905171"/>
                </a:lnTo>
                <a:lnTo>
                  <a:pt x="0" y="0"/>
                </a:lnTo>
                <a:close/>
              </a:path>
            </a:pathLst>
          </a:custGeom>
          <a:blipFill>
            <a:blip r:embed="rId1">
              <a:extLst>
                <a:ext uri="{96DAC541-7B7A-43D3-8B79-37D633B846F1}">
                  <asvg:svgBlip xmlns:asvg="http://schemas.microsoft.com/office/drawing/2016/SVG/main" r:embed="rId2"/>
                </a:ext>
              </a:extLst>
            </a:blip>
            <a:stretch>
              <a:fillRect l="-62081"/>
            </a:stretch>
          </a:blipFill>
        </p:spPr>
      </p:sp>
      <p:grpSp>
        <p:nvGrpSpPr>
          <p:cNvPr id="5" name="Group 5"/>
          <p:cNvGrpSpPr/>
          <p:nvPr/>
        </p:nvGrpSpPr>
        <p:grpSpPr>
          <a:xfrm>
            <a:off x="1667374" y="2289040"/>
            <a:ext cx="15258052" cy="7028844"/>
            <a:chOff x="0" y="0"/>
            <a:chExt cx="15228478" cy="11210827"/>
          </a:xfrm>
        </p:grpSpPr>
        <p:sp>
          <p:nvSpPr>
            <p:cNvPr id="6" name="Freeform 6"/>
            <p:cNvSpPr/>
            <p:nvPr/>
          </p:nvSpPr>
          <p:spPr>
            <a:xfrm>
              <a:off x="31750" y="31750"/>
              <a:ext cx="15164978" cy="11147327"/>
            </a:xfrm>
            <a:custGeom>
              <a:avLst/>
              <a:gdLst/>
              <a:ahLst/>
              <a:cxnLst/>
              <a:rect l="l" t="t" r="r" b="b"/>
              <a:pathLst>
                <a:path w="15164978" h="11147327">
                  <a:moveTo>
                    <a:pt x="15072269" y="11147327"/>
                  </a:moveTo>
                  <a:lnTo>
                    <a:pt x="92710" y="11147327"/>
                  </a:lnTo>
                  <a:cubicBezTo>
                    <a:pt x="41910" y="11147327"/>
                    <a:pt x="0" y="11105417"/>
                    <a:pt x="0" y="11054617"/>
                  </a:cubicBezTo>
                  <a:lnTo>
                    <a:pt x="0" y="92710"/>
                  </a:lnTo>
                  <a:cubicBezTo>
                    <a:pt x="0" y="41910"/>
                    <a:pt x="41910" y="0"/>
                    <a:pt x="92710" y="0"/>
                  </a:cubicBezTo>
                  <a:lnTo>
                    <a:pt x="15070998" y="0"/>
                  </a:lnTo>
                  <a:cubicBezTo>
                    <a:pt x="15121798" y="0"/>
                    <a:pt x="15163709" y="41910"/>
                    <a:pt x="15163709" y="92710"/>
                  </a:cubicBezTo>
                  <a:lnTo>
                    <a:pt x="15163709" y="11053347"/>
                  </a:lnTo>
                  <a:cubicBezTo>
                    <a:pt x="15164978" y="11105417"/>
                    <a:pt x="15123069" y="11147327"/>
                    <a:pt x="15072269" y="11147327"/>
                  </a:cubicBezTo>
                  <a:close/>
                </a:path>
              </a:pathLst>
            </a:custGeom>
            <a:solidFill>
              <a:srgbClr val="FFFEF7"/>
            </a:solidFill>
          </p:spPr>
          <p:txBody>
            <a:bodyPr/>
            <a:lstStyle/>
            <a:p>
              <a:endParaRPr lang="en-IN" dirty="0"/>
            </a:p>
          </p:txBody>
        </p:sp>
        <p:sp>
          <p:nvSpPr>
            <p:cNvPr id="7" name="Freeform 7"/>
            <p:cNvSpPr/>
            <p:nvPr/>
          </p:nvSpPr>
          <p:spPr>
            <a:xfrm>
              <a:off x="0" y="0"/>
              <a:ext cx="15228478" cy="11210827"/>
            </a:xfrm>
            <a:custGeom>
              <a:avLst/>
              <a:gdLst/>
              <a:ahLst/>
              <a:cxnLst/>
              <a:rect l="l" t="t" r="r" b="b"/>
              <a:pathLst>
                <a:path w="15228478" h="11210827">
                  <a:moveTo>
                    <a:pt x="15104019" y="59690"/>
                  </a:moveTo>
                  <a:cubicBezTo>
                    <a:pt x="15139578" y="59690"/>
                    <a:pt x="15168789" y="88900"/>
                    <a:pt x="15168789" y="124460"/>
                  </a:cubicBezTo>
                  <a:lnTo>
                    <a:pt x="15168789" y="11086367"/>
                  </a:lnTo>
                  <a:cubicBezTo>
                    <a:pt x="15168789" y="11121927"/>
                    <a:pt x="15139578" y="11151136"/>
                    <a:pt x="15104019" y="11151136"/>
                  </a:cubicBezTo>
                  <a:lnTo>
                    <a:pt x="124460" y="11151136"/>
                  </a:lnTo>
                  <a:cubicBezTo>
                    <a:pt x="88900" y="11151136"/>
                    <a:pt x="59690" y="11121927"/>
                    <a:pt x="59690" y="11086367"/>
                  </a:cubicBezTo>
                  <a:lnTo>
                    <a:pt x="59690" y="124460"/>
                  </a:lnTo>
                  <a:cubicBezTo>
                    <a:pt x="59690" y="88900"/>
                    <a:pt x="88900" y="59690"/>
                    <a:pt x="124460" y="59690"/>
                  </a:cubicBezTo>
                  <a:lnTo>
                    <a:pt x="15104019" y="59690"/>
                  </a:lnTo>
                  <a:moveTo>
                    <a:pt x="15104019" y="0"/>
                  </a:moveTo>
                  <a:lnTo>
                    <a:pt x="124460" y="0"/>
                  </a:lnTo>
                  <a:cubicBezTo>
                    <a:pt x="55880" y="0"/>
                    <a:pt x="0" y="55880"/>
                    <a:pt x="0" y="124460"/>
                  </a:cubicBezTo>
                  <a:lnTo>
                    <a:pt x="0" y="11086367"/>
                  </a:lnTo>
                  <a:cubicBezTo>
                    <a:pt x="0" y="11154947"/>
                    <a:pt x="55880" y="11210827"/>
                    <a:pt x="124460" y="11210827"/>
                  </a:cubicBezTo>
                  <a:lnTo>
                    <a:pt x="15104019" y="11210827"/>
                  </a:lnTo>
                  <a:cubicBezTo>
                    <a:pt x="15172598" y="11210827"/>
                    <a:pt x="15228478" y="11154947"/>
                    <a:pt x="15228478" y="11086367"/>
                  </a:cubicBezTo>
                  <a:lnTo>
                    <a:pt x="15228478" y="124460"/>
                  </a:lnTo>
                  <a:cubicBezTo>
                    <a:pt x="15228478" y="55880"/>
                    <a:pt x="15172598" y="0"/>
                    <a:pt x="15104019" y="0"/>
                  </a:cubicBezTo>
                  <a:close/>
                </a:path>
              </a:pathLst>
            </a:custGeom>
            <a:solidFill>
              <a:srgbClr val="191919"/>
            </a:solidFill>
          </p:spPr>
        </p:sp>
      </p:grpSp>
      <p:sp>
        <p:nvSpPr>
          <p:cNvPr id="23" name="AutoShape 23"/>
          <p:cNvSpPr/>
          <p:nvPr/>
        </p:nvSpPr>
        <p:spPr>
          <a:xfrm>
            <a:off x="1782097" y="5838772"/>
            <a:ext cx="15028606" cy="27871"/>
          </a:xfrm>
          <a:prstGeom prst="line">
            <a:avLst/>
          </a:prstGeom>
          <a:ln w="28575" cap="flat">
            <a:solidFill>
              <a:srgbClr val="000000"/>
            </a:solidFill>
            <a:prstDash val="solid"/>
            <a:headEnd type="arrow" w="med" len="sm"/>
            <a:tailEnd type="arrow" w="med" len="sm"/>
          </a:ln>
        </p:spPr>
      </p:sp>
      <p:sp>
        <p:nvSpPr>
          <p:cNvPr id="24" name="AutoShape 24"/>
          <p:cNvSpPr/>
          <p:nvPr/>
        </p:nvSpPr>
        <p:spPr>
          <a:xfrm flipH="1">
            <a:off x="9144000" y="2324350"/>
            <a:ext cx="0" cy="7028843"/>
          </a:xfrm>
          <a:prstGeom prst="line">
            <a:avLst/>
          </a:prstGeom>
          <a:ln w="28575" cap="flat">
            <a:solidFill>
              <a:srgbClr val="000000"/>
            </a:solidFill>
            <a:prstDash val="solid"/>
            <a:headEnd type="arrow" w="med" len="sm"/>
            <a:tailEnd type="arrow" w="med" len="sm"/>
          </a:ln>
        </p:spPr>
      </p:sp>
      <p:sp>
        <p:nvSpPr>
          <p:cNvPr id="44" name="TextBox 44"/>
          <p:cNvSpPr txBox="1"/>
          <p:nvPr/>
        </p:nvSpPr>
        <p:spPr>
          <a:xfrm>
            <a:off x="3856583" y="4181170"/>
            <a:ext cx="4516105" cy="1349728"/>
          </a:xfrm>
          <a:prstGeom prst="rect">
            <a:avLst/>
          </a:prstGeom>
        </p:spPr>
        <p:txBody>
          <a:bodyPr wrap="square" lIns="0" tIns="0" rIns="0" bIns="0" rtlCol="0" anchor="t">
            <a:spAutoFit/>
          </a:bodyPr>
          <a:lstStyle/>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One significant aspect is...</a:t>
            </a: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Firstly, it is important to note...</a:t>
            </a:r>
            <a:endParaRPr lang="en-IN" sz="2000" dirty="0">
              <a:solidFill>
                <a:srgbClr val="000000"/>
              </a:solidFill>
              <a:effectLst/>
              <a:latin typeface="Krabuler" panose="00000500000000000000" charset="0"/>
              <a:ea typeface="Times New Roman" panose="02020603050405020304" pitchFamily="18" charset="0"/>
            </a:endParaRPr>
          </a:p>
          <a:p>
            <a:pPr algn="l">
              <a:lnSpc>
                <a:spcPts val="1480"/>
              </a:lnSpc>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Another key point is...</a:t>
            </a:r>
            <a:endParaRPr lang="en-IN" sz="2000" dirty="0">
              <a:solidFill>
                <a:srgbClr val="000000"/>
              </a:solidFill>
              <a:effectLst/>
              <a:latin typeface="Krabuler" panose="00000500000000000000" charset="0"/>
              <a:ea typeface="Times New Roman" panose="02020603050405020304" pitchFamily="18" charset="0"/>
            </a:endParaRPr>
          </a:p>
          <a:p>
            <a:pPr algn="l">
              <a:lnSpc>
                <a:spcPts val="1480"/>
              </a:lnSpc>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To begin with...</a:t>
            </a:r>
            <a:endParaRPr lang="en-US" sz="2000" dirty="0">
              <a:solidFill>
                <a:srgbClr val="000000"/>
              </a:solidFill>
              <a:latin typeface="Krabuler" panose="00000500000000000000" charset="0"/>
              <a:ea typeface="Handy Casual" panose="00000500000000000000"/>
              <a:cs typeface="Handy Casual" panose="00000500000000000000"/>
              <a:sym typeface="Handy Casual" panose="00000500000000000000"/>
            </a:endParaRPr>
          </a:p>
        </p:txBody>
      </p:sp>
      <p:grpSp>
        <p:nvGrpSpPr>
          <p:cNvPr id="70" name="Group 17"/>
          <p:cNvGrpSpPr/>
          <p:nvPr/>
        </p:nvGrpSpPr>
        <p:grpSpPr>
          <a:xfrm>
            <a:off x="3429895" y="2753125"/>
            <a:ext cx="4116103" cy="1091806"/>
            <a:chOff x="0" y="0"/>
            <a:chExt cx="828199" cy="400207"/>
          </a:xfrm>
        </p:grpSpPr>
        <p:sp>
          <p:nvSpPr>
            <p:cNvPr id="71" name="Freeform 18"/>
            <p:cNvSpPr/>
            <p:nvPr/>
          </p:nvSpPr>
          <p:spPr>
            <a:xfrm>
              <a:off x="0" y="0"/>
              <a:ext cx="828199" cy="400207"/>
            </a:xfrm>
            <a:custGeom>
              <a:avLst/>
              <a:gdLst/>
              <a:ahLst/>
              <a:cxnLst/>
              <a:rect l="l" t="t" r="r" b="b"/>
              <a:pathLst>
                <a:path w="828199" h="400207">
                  <a:moveTo>
                    <a:pt x="96905" y="0"/>
                  </a:moveTo>
                  <a:lnTo>
                    <a:pt x="731294" y="0"/>
                  </a:lnTo>
                  <a:cubicBezTo>
                    <a:pt x="784813" y="0"/>
                    <a:pt x="828199" y="43386"/>
                    <a:pt x="828199" y="96905"/>
                  </a:cubicBezTo>
                  <a:lnTo>
                    <a:pt x="828199" y="303302"/>
                  </a:lnTo>
                  <a:cubicBezTo>
                    <a:pt x="828199" y="329003"/>
                    <a:pt x="817990" y="353651"/>
                    <a:pt x="799816" y="371824"/>
                  </a:cubicBezTo>
                  <a:cubicBezTo>
                    <a:pt x="781643" y="389998"/>
                    <a:pt x="756995" y="400207"/>
                    <a:pt x="731294" y="400207"/>
                  </a:cubicBezTo>
                  <a:lnTo>
                    <a:pt x="96905" y="400207"/>
                  </a:lnTo>
                  <a:cubicBezTo>
                    <a:pt x="71204" y="400207"/>
                    <a:pt x="46556" y="389998"/>
                    <a:pt x="28383" y="371824"/>
                  </a:cubicBezTo>
                  <a:cubicBezTo>
                    <a:pt x="10210" y="353651"/>
                    <a:pt x="0" y="329003"/>
                    <a:pt x="0" y="303302"/>
                  </a:cubicBezTo>
                  <a:lnTo>
                    <a:pt x="0" y="96905"/>
                  </a:lnTo>
                  <a:cubicBezTo>
                    <a:pt x="0" y="71204"/>
                    <a:pt x="10210" y="46556"/>
                    <a:pt x="28383" y="28383"/>
                  </a:cubicBezTo>
                  <a:cubicBezTo>
                    <a:pt x="46556" y="10210"/>
                    <a:pt x="71204" y="0"/>
                    <a:pt x="96905" y="0"/>
                  </a:cubicBezTo>
                  <a:close/>
                </a:path>
              </a:pathLst>
            </a:custGeom>
            <a:solidFill>
              <a:srgbClr val="E6BFE1"/>
            </a:solidFill>
          </p:spPr>
        </p:sp>
        <p:sp>
          <p:nvSpPr>
            <p:cNvPr id="72" name="TextBox 19"/>
            <p:cNvSpPr txBox="1"/>
            <p:nvPr/>
          </p:nvSpPr>
          <p:spPr>
            <a:xfrm>
              <a:off x="0" y="28575"/>
              <a:ext cx="828199" cy="371632"/>
            </a:xfrm>
            <a:prstGeom prst="rect">
              <a:avLst/>
            </a:prstGeom>
          </p:spPr>
          <p:txBody>
            <a:bodyPr lIns="71438" tIns="71438" rIns="71438" bIns="71438" rtlCol="0" anchor="ctr"/>
            <a:lstStyle/>
            <a:p>
              <a:pPr algn="ctr">
                <a:lnSpc>
                  <a:spcPts val="2600"/>
                </a:lnSpc>
              </a:pPr>
            </a:p>
          </p:txBody>
        </p:sp>
      </p:grpSp>
      <p:grpSp>
        <p:nvGrpSpPr>
          <p:cNvPr id="76" name="Group 17"/>
          <p:cNvGrpSpPr/>
          <p:nvPr/>
        </p:nvGrpSpPr>
        <p:grpSpPr>
          <a:xfrm>
            <a:off x="10955599" y="6019758"/>
            <a:ext cx="4116103" cy="1091806"/>
            <a:chOff x="0" y="0"/>
            <a:chExt cx="828199" cy="400207"/>
          </a:xfrm>
        </p:grpSpPr>
        <p:sp>
          <p:nvSpPr>
            <p:cNvPr id="77" name="Freeform 18"/>
            <p:cNvSpPr/>
            <p:nvPr/>
          </p:nvSpPr>
          <p:spPr>
            <a:xfrm>
              <a:off x="0" y="0"/>
              <a:ext cx="828199" cy="400207"/>
            </a:xfrm>
            <a:custGeom>
              <a:avLst/>
              <a:gdLst/>
              <a:ahLst/>
              <a:cxnLst/>
              <a:rect l="l" t="t" r="r" b="b"/>
              <a:pathLst>
                <a:path w="828199" h="400207">
                  <a:moveTo>
                    <a:pt x="96905" y="0"/>
                  </a:moveTo>
                  <a:lnTo>
                    <a:pt x="731294" y="0"/>
                  </a:lnTo>
                  <a:cubicBezTo>
                    <a:pt x="784813" y="0"/>
                    <a:pt x="828199" y="43386"/>
                    <a:pt x="828199" y="96905"/>
                  </a:cubicBezTo>
                  <a:lnTo>
                    <a:pt x="828199" y="303302"/>
                  </a:lnTo>
                  <a:cubicBezTo>
                    <a:pt x="828199" y="329003"/>
                    <a:pt x="817990" y="353651"/>
                    <a:pt x="799816" y="371824"/>
                  </a:cubicBezTo>
                  <a:cubicBezTo>
                    <a:pt x="781643" y="389998"/>
                    <a:pt x="756995" y="400207"/>
                    <a:pt x="731294" y="400207"/>
                  </a:cubicBezTo>
                  <a:lnTo>
                    <a:pt x="96905" y="400207"/>
                  </a:lnTo>
                  <a:cubicBezTo>
                    <a:pt x="71204" y="400207"/>
                    <a:pt x="46556" y="389998"/>
                    <a:pt x="28383" y="371824"/>
                  </a:cubicBezTo>
                  <a:cubicBezTo>
                    <a:pt x="10210" y="353651"/>
                    <a:pt x="0" y="329003"/>
                    <a:pt x="0" y="303302"/>
                  </a:cubicBezTo>
                  <a:lnTo>
                    <a:pt x="0" y="96905"/>
                  </a:lnTo>
                  <a:cubicBezTo>
                    <a:pt x="0" y="71204"/>
                    <a:pt x="10210" y="46556"/>
                    <a:pt x="28383" y="28383"/>
                  </a:cubicBezTo>
                  <a:cubicBezTo>
                    <a:pt x="46556" y="10210"/>
                    <a:pt x="71204" y="0"/>
                    <a:pt x="96905" y="0"/>
                  </a:cubicBezTo>
                  <a:close/>
                </a:path>
              </a:pathLst>
            </a:custGeom>
            <a:solidFill>
              <a:srgbClr val="E6BFE1"/>
            </a:solidFill>
          </p:spPr>
        </p:sp>
        <p:sp>
          <p:nvSpPr>
            <p:cNvPr id="78" name="TextBox 19"/>
            <p:cNvSpPr txBox="1"/>
            <p:nvPr/>
          </p:nvSpPr>
          <p:spPr>
            <a:xfrm>
              <a:off x="0" y="28575"/>
              <a:ext cx="828199" cy="371632"/>
            </a:xfrm>
            <a:prstGeom prst="rect">
              <a:avLst/>
            </a:prstGeom>
          </p:spPr>
          <p:txBody>
            <a:bodyPr lIns="71438" tIns="71438" rIns="71438" bIns="71438" rtlCol="0" anchor="ctr"/>
            <a:lstStyle/>
            <a:p>
              <a:pPr algn="ctr">
                <a:lnSpc>
                  <a:spcPts val="2600"/>
                </a:lnSpc>
              </a:pPr>
            </a:p>
          </p:txBody>
        </p:sp>
      </p:grpSp>
      <p:grpSp>
        <p:nvGrpSpPr>
          <p:cNvPr id="79" name="Group 17"/>
          <p:cNvGrpSpPr/>
          <p:nvPr/>
        </p:nvGrpSpPr>
        <p:grpSpPr>
          <a:xfrm>
            <a:off x="3557194" y="6040686"/>
            <a:ext cx="4116103" cy="1091806"/>
            <a:chOff x="0" y="0"/>
            <a:chExt cx="828199" cy="400207"/>
          </a:xfrm>
        </p:grpSpPr>
        <p:sp>
          <p:nvSpPr>
            <p:cNvPr id="80" name="Freeform 18"/>
            <p:cNvSpPr/>
            <p:nvPr/>
          </p:nvSpPr>
          <p:spPr>
            <a:xfrm>
              <a:off x="0" y="0"/>
              <a:ext cx="828199" cy="400207"/>
            </a:xfrm>
            <a:custGeom>
              <a:avLst/>
              <a:gdLst/>
              <a:ahLst/>
              <a:cxnLst/>
              <a:rect l="l" t="t" r="r" b="b"/>
              <a:pathLst>
                <a:path w="828199" h="400207">
                  <a:moveTo>
                    <a:pt x="96905" y="0"/>
                  </a:moveTo>
                  <a:lnTo>
                    <a:pt x="731294" y="0"/>
                  </a:lnTo>
                  <a:cubicBezTo>
                    <a:pt x="784813" y="0"/>
                    <a:pt x="828199" y="43386"/>
                    <a:pt x="828199" y="96905"/>
                  </a:cubicBezTo>
                  <a:lnTo>
                    <a:pt x="828199" y="303302"/>
                  </a:lnTo>
                  <a:cubicBezTo>
                    <a:pt x="828199" y="329003"/>
                    <a:pt x="817990" y="353651"/>
                    <a:pt x="799816" y="371824"/>
                  </a:cubicBezTo>
                  <a:cubicBezTo>
                    <a:pt x="781643" y="389998"/>
                    <a:pt x="756995" y="400207"/>
                    <a:pt x="731294" y="400207"/>
                  </a:cubicBezTo>
                  <a:lnTo>
                    <a:pt x="96905" y="400207"/>
                  </a:lnTo>
                  <a:cubicBezTo>
                    <a:pt x="71204" y="400207"/>
                    <a:pt x="46556" y="389998"/>
                    <a:pt x="28383" y="371824"/>
                  </a:cubicBezTo>
                  <a:cubicBezTo>
                    <a:pt x="10210" y="353651"/>
                    <a:pt x="0" y="329003"/>
                    <a:pt x="0" y="303302"/>
                  </a:cubicBezTo>
                  <a:lnTo>
                    <a:pt x="0" y="96905"/>
                  </a:lnTo>
                  <a:cubicBezTo>
                    <a:pt x="0" y="71204"/>
                    <a:pt x="10210" y="46556"/>
                    <a:pt x="28383" y="28383"/>
                  </a:cubicBezTo>
                  <a:cubicBezTo>
                    <a:pt x="46556" y="10210"/>
                    <a:pt x="71204" y="0"/>
                    <a:pt x="96905" y="0"/>
                  </a:cubicBezTo>
                  <a:close/>
                </a:path>
              </a:pathLst>
            </a:custGeom>
            <a:solidFill>
              <a:srgbClr val="E6BFE1"/>
            </a:solidFill>
          </p:spPr>
        </p:sp>
        <p:sp>
          <p:nvSpPr>
            <p:cNvPr id="81" name="TextBox 19"/>
            <p:cNvSpPr txBox="1"/>
            <p:nvPr/>
          </p:nvSpPr>
          <p:spPr>
            <a:xfrm>
              <a:off x="0" y="28575"/>
              <a:ext cx="828199" cy="371632"/>
            </a:xfrm>
            <a:prstGeom prst="rect">
              <a:avLst/>
            </a:prstGeom>
          </p:spPr>
          <p:txBody>
            <a:bodyPr lIns="71438" tIns="71438" rIns="71438" bIns="71438" rtlCol="0" anchor="ctr"/>
            <a:lstStyle/>
            <a:p>
              <a:pPr algn="ctr">
                <a:lnSpc>
                  <a:spcPts val="2600"/>
                </a:lnSpc>
              </a:pPr>
            </a:p>
          </p:txBody>
        </p:sp>
      </p:grpSp>
      <p:grpSp>
        <p:nvGrpSpPr>
          <p:cNvPr id="82" name="Group 17"/>
          <p:cNvGrpSpPr/>
          <p:nvPr/>
        </p:nvGrpSpPr>
        <p:grpSpPr>
          <a:xfrm>
            <a:off x="10899823" y="2693786"/>
            <a:ext cx="4116103" cy="1091806"/>
            <a:chOff x="0" y="0"/>
            <a:chExt cx="828199" cy="400207"/>
          </a:xfrm>
        </p:grpSpPr>
        <p:sp>
          <p:nvSpPr>
            <p:cNvPr id="83" name="Freeform 18"/>
            <p:cNvSpPr/>
            <p:nvPr/>
          </p:nvSpPr>
          <p:spPr>
            <a:xfrm>
              <a:off x="0" y="0"/>
              <a:ext cx="828199" cy="400207"/>
            </a:xfrm>
            <a:custGeom>
              <a:avLst/>
              <a:gdLst/>
              <a:ahLst/>
              <a:cxnLst/>
              <a:rect l="l" t="t" r="r" b="b"/>
              <a:pathLst>
                <a:path w="828199" h="400207">
                  <a:moveTo>
                    <a:pt x="96905" y="0"/>
                  </a:moveTo>
                  <a:lnTo>
                    <a:pt x="731294" y="0"/>
                  </a:lnTo>
                  <a:cubicBezTo>
                    <a:pt x="784813" y="0"/>
                    <a:pt x="828199" y="43386"/>
                    <a:pt x="828199" y="96905"/>
                  </a:cubicBezTo>
                  <a:lnTo>
                    <a:pt x="828199" y="303302"/>
                  </a:lnTo>
                  <a:cubicBezTo>
                    <a:pt x="828199" y="329003"/>
                    <a:pt x="817990" y="353651"/>
                    <a:pt x="799816" y="371824"/>
                  </a:cubicBezTo>
                  <a:cubicBezTo>
                    <a:pt x="781643" y="389998"/>
                    <a:pt x="756995" y="400207"/>
                    <a:pt x="731294" y="400207"/>
                  </a:cubicBezTo>
                  <a:lnTo>
                    <a:pt x="96905" y="400207"/>
                  </a:lnTo>
                  <a:cubicBezTo>
                    <a:pt x="71204" y="400207"/>
                    <a:pt x="46556" y="389998"/>
                    <a:pt x="28383" y="371824"/>
                  </a:cubicBezTo>
                  <a:cubicBezTo>
                    <a:pt x="10210" y="353651"/>
                    <a:pt x="0" y="329003"/>
                    <a:pt x="0" y="303302"/>
                  </a:cubicBezTo>
                  <a:lnTo>
                    <a:pt x="0" y="96905"/>
                  </a:lnTo>
                  <a:cubicBezTo>
                    <a:pt x="0" y="71204"/>
                    <a:pt x="10210" y="46556"/>
                    <a:pt x="28383" y="28383"/>
                  </a:cubicBezTo>
                  <a:cubicBezTo>
                    <a:pt x="46556" y="10210"/>
                    <a:pt x="71204" y="0"/>
                    <a:pt x="96905" y="0"/>
                  </a:cubicBezTo>
                  <a:close/>
                </a:path>
              </a:pathLst>
            </a:custGeom>
            <a:solidFill>
              <a:srgbClr val="E6BFE1"/>
            </a:solidFill>
          </p:spPr>
        </p:sp>
        <p:sp>
          <p:nvSpPr>
            <p:cNvPr id="84" name="TextBox 19"/>
            <p:cNvSpPr txBox="1"/>
            <p:nvPr/>
          </p:nvSpPr>
          <p:spPr>
            <a:xfrm>
              <a:off x="0" y="28575"/>
              <a:ext cx="828199" cy="371632"/>
            </a:xfrm>
            <a:prstGeom prst="rect">
              <a:avLst/>
            </a:prstGeom>
          </p:spPr>
          <p:txBody>
            <a:bodyPr lIns="71438" tIns="71438" rIns="71438" bIns="71438" rtlCol="0" anchor="ctr"/>
            <a:lstStyle/>
            <a:p>
              <a:pPr algn="ctr">
                <a:lnSpc>
                  <a:spcPts val="2600"/>
                </a:lnSpc>
              </a:pPr>
            </a:p>
          </p:txBody>
        </p:sp>
      </p:grpSp>
      <p:sp>
        <p:nvSpPr>
          <p:cNvPr id="85" name="TextBox 20"/>
          <p:cNvSpPr txBox="1"/>
          <p:nvPr/>
        </p:nvSpPr>
        <p:spPr>
          <a:xfrm>
            <a:off x="4197722" y="2865880"/>
            <a:ext cx="2683054" cy="897682"/>
          </a:xfrm>
          <a:prstGeom prst="rect">
            <a:avLst/>
          </a:prstGeom>
        </p:spPr>
        <p:txBody>
          <a:bodyPr lIns="0" tIns="0" rIns="0" bIns="0" rtlCol="0" anchor="t">
            <a:spAutoFit/>
          </a:bodyPr>
          <a:lstStyle/>
          <a:p>
            <a:pPr algn="ctr">
              <a:lnSpc>
                <a:spcPts val="3465"/>
              </a:lnSpc>
            </a:pPr>
            <a:r>
              <a:rPr lang="en-IN" sz="3300" b="1" spc="138" dirty="0">
                <a:solidFill>
                  <a:srgbClr val="000000"/>
                </a:solidFill>
                <a:latin typeface="Krabuler" panose="00000500000000000000" charset="0"/>
                <a:ea typeface="Krabuler" panose="00000500000000000000"/>
                <a:cs typeface="Krabuler" panose="00000500000000000000"/>
                <a:sym typeface="Krabuler" panose="00000500000000000000"/>
              </a:rPr>
              <a:t>INTRODUCING AN ARGUMENT</a:t>
            </a:r>
            <a:endParaRPr lang="en-US" sz="3300" spc="138" dirty="0">
              <a:solidFill>
                <a:srgbClr val="000000"/>
              </a:solidFill>
              <a:latin typeface="Krabuler" panose="00000500000000000000" charset="0"/>
              <a:ea typeface="Krabuler" panose="00000500000000000000"/>
              <a:cs typeface="Krabuler" panose="00000500000000000000"/>
              <a:sym typeface="Krabuler" panose="00000500000000000000"/>
            </a:endParaRPr>
          </a:p>
        </p:txBody>
      </p:sp>
      <p:sp>
        <p:nvSpPr>
          <p:cNvPr id="86" name="TextBox 20"/>
          <p:cNvSpPr txBox="1"/>
          <p:nvPr/>
        </p:nvSpPr>
        <p:spPr>
          <a:xfrm>
            <a:off x="11712025" y="2850750"/>
            <a:ext cx="2683054" cy="897682"/>
          </a:xfrm>
          <a:prstGeom prst="rect">
            <a:avLst/>
          </a:prstGeom>
        </p:spPr>
        <p:txBody>
          <a:bodyPr lIns="0" tIns="0" rIns="0" bIns="0" rtlCol="0" anchor="t">
            <a:spAutoFit/>
          </a:bodyPr>
          <a:lstStyle/>
          <a:p>
            <a:pPr algn="ctr">
              <a:lnSpc>
                <a:spcPts val="3465"/>
              </a:lnSpc>
            </a:pPr>
            <a:r>
              <a:rPr lang="en-IN" sz="3300" b="1" spc="138" dirty="0">
                <a:solidFill>
                  <a:srgbClr val="000000"/>
                </a:solidFill>
                <a:latin typeface="Krabuler" panose="00000500000000000000" charset="0"/>
                <a:ea typeface="Krabuler" panose="00000500000000000000"/>
                <a:cs typeface="Krabuler" panose="00000500000000000000"/>
                <a:sym typeface="Krabuler" panose="00000500000000000000"/>
              </a:rPr>
              <a:t>PRESENTING AN EXAMPLE</a:t>
            </a:r>
            <a:endParaRPr lang="en-US" sz="3300" spc="138" dirty="0">
              <a:solidFill>
                <a:srgbClr val="000000"/>
              </a:solidFill>
              <a:latin typeface="Krabuler" panose="00000500000000000000" charset="0"/>
              <a:ea typeface="Krabuler" panose="00000500000000000000"/>
              <a:cs typeface="Krabuler" panose="00000500000000000000"/>
              <a:sym typeface="Krabuler" panose="00000500000000000000"/>
            </a:endParaRPr>
          </a:p>
        </p:txBody>
      </p:sp>
      <p:sp>
        <p:nvSpPr>
          <p:cNvPr id="87" name="TextBox 20"/>
          <p:cNvSpPr txBox="1"/>
          <p:nvPr/>
        </p:nvSpPr>
        <p:spPr>
          <a:xfrm>
            <a:off x="11689261" y="6155798"/>
            <a:ext cx="2683054" cy="897682"/>
          </a:xfrm>
          <a:prstGeom prst="rect">
            <a:avLst/>
          </a:prstGeom>
        </p:spPr>
        <p:txBody>
          <a:bodyPr lIns="0" tIns="0" rIns="0" bIns="0" rtlCol="0" anchor="t">
            <a:spAutoFit/>
          </a:bodyPr>
          <a:lstStyle/>
          <a:p>
            <a:pPr algn="ctr">
              <a:lnSpc>
                <a:spcPts val="3465"/>
              </a:lnSpc>
            </a:pPr>
            <a:r>
              <a:rPr lang="en-IN" sz="3300" b="1" spc="138" dirty="0">
                <a:solidFill>
                  <a:srgbClr val="000000"/>
                </a:solidFill>
                <a:latin typeface="Krabuler" panose="00000500000000000000" charset="0"/>
                <a:ea typeface="Krabuler" panose="00000500000000000000"/>
                <a:cs typeface="Krabuler" panose="00000500000000000000"/>
                <a:sym typeface="Krabuler" panose="00000500000000000000"/>
              </a:rPr>
              <a:t>ANALYZING EVIDENCE</a:t>
            </a:r>
            <a:endParaRPr lang="en-US" sz="3300" spc="138" dirty="0">
              <a:solidFill>
                <a:srgbClr val="000000"/>
              </a:solidFill>
              <a:latin typeface="Krabuler" panose="00000500000000000000" charset="0"/>
              <a:ea typeface="Krabuler" panose="00000500000000000000"/>
              <a:cs typeface="Krabuler" panose="00000500000000000000"/>
              <a:sym typeface="Krabuler" panose="00000500000000000000"/>
            </a:endParaRPr>
          </a:p>
        </p:txBody>
      </p:sp>
      <p:sp>
        <p:nvSpPr>
          <p:cNvPr id="88" name="TextBox 20"/>
          <p:cNvSpPr txBox="1"/>
          <p:nvPr/>
        </p:nvSpPr>
        <p:spPr>
          <a:xfrm>
            <a:off x="4205764" y="6118642"/>
            <a:ext cx="2683054" cy="897682"/>
          </a:xfrm>
          <a:prstGeom prst="rect">
            <a:avLst/>
          </a:prstGeom>
        </p:spPr>
        <p:txBody>
          <a:bodyPr lIns="0" tIns="0" rIns="0" bIns="0" rtlCol="0" anchor="t">
            <a:spAutoFit/>
          </a:bodyPr>
          <a:lstStyle/>
          <a:p>
            <a:pPr algn="ctr">
              <a:lnSpc>
                <a:spcPts val="3465"/>
              </a:lnSpc>
            </a:pPr>
            <a:r>
              <a:rPr lang="en-IN" sz="3300" b="1" spc="138" dirty="0">
                <a:solidFill>
                  <a:srgbClr val="000000"/>
                </a:solidFill>
                <a:latin typeface="Krabuler" panose="00000500000000000000" charset="0"/>
                <a:ea typeface="Krabuler" panose="00000500000000000000"/>
                <a:cs typeface="Krabuler" panose="00000500000000000000"/>
                <a:sym typeface="Krabuler" panose="00000500000000000000"/>
              </a:rPr>
              <a:t>PROVIDING EVIDENCE</a:t>
            </a:r>
            <a:endParaRPr lang="en-US" sz="3300" spc="138" dirty="0">
              <a:solidFill>
                <a:srgbClr val="000000"/>
              </a:solidFill>
              <a:latin typeface="Krabuler" panose="00000500000000000000" charset="0"/>
              <a:ea typeface="Krabuler" panose="00000500000000000000"/>
              <a:cs typeface="Krabuler" panose="00000500000000000000"/>
              <a:sym typeface="Krabuler" panose="00000500000000000000"/>
            </a:endParaRPr>
          </a:p>
        </p:txBody>
      </p:sp>
      <p:sp>
        <p:nvSpPr>
          <p:cNvPr id="89" name="TextBox 44"/>
          <p:cNvSpPr txBox="1"/>
          <p:nvPr/>
        </p:nvSpPr>
        <p:spPr>
          <a:xfrm>
            <a:off x="11176686" y="7742818"/>
            <a:ext cx="4516105" cy="966290"/>
          </a:xfrm>
          <a:prstGeom prst="rect">
            <a:avLst/>
          </a:prstGeom>
        </p:spPr>
        <p:txBody>
          <a:bodyPr wrap="square" lIns="0" tIns="0" rIns="0" bIns="0" rtlCol="0" anchor="t">
            <a:spAutoFit/>
          </a:bodyPr>
          <a:lstStyle/>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This indicates that...This suggests that..</a:t>
            </a: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This highlights the importance of...</a:t>
            </a: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It can be inferred that..."</a:t>
            </a:r>
            <a:endParaRPr lang="en-US" sz="2000" dirty="0">
              <a:solidFill>
                <a:srgbClr val="000000"/>
              </a:solidFill>
              <a:latin typeface="Krabuler" panose="00000500000000000000" charset="0"/>
              <a:ea typeface="Handy Casual" panose="00000500000000000000"/>
              <a:cs typeface="Handy Casual" panose="00000500000000000000"/>
              <a:sym typeface="Handy Casual" panose="00000500000000000000"/>
            </a:endParaRPr>
          </a:p>
        </p:txBody>
      </p:sp>
      <p:sp>
        <p:nvSpPr>
          <p:cNvPr id="90" name="TextBox 44"/>
          <p:cNvSpPr txBox="1"/>
          <p:nvPr/>
        </p:nvSpPr>
        <p:spPr>
          <a:xfrm>
            <a:off x="3856583" y="7592612"/>
            <a:ext cx="4516105" cy="1351011"/>
          </a:xfrm>
          <a:prstGeom prst="rect">
            <a:avLst/>
          </a:prstGeom>
        </p:spPr>
        <p:txBody>
          <a:bodyPr wrap="square" lIns="0" tIns="0" rIns="0" bIns="0" rtlCol="0" anchor="t">
            <a:spAutoFit/>
          </a:bodyPr>
          <a:lstStyle/>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According to recent research...</a:t>
            </a: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Studies have shown that...</a:t>
            </a: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Evidence suggests that...</a:t>
            </a: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A report by [author] indicates that...</a:t>
            </a:r>
            <a:endParaRPr lang="en-US" sz="2000" dirty="0">
              <a:solidFill>
                <a:srgbClr val="000000"/>
              </a:solidFill>
              <a:latin typeface="Krabuler" panose="00000500000000000000" charset="0"/>
              <a:ea typeface="Handy Casual" panose="00000500000000000000"/>
              <a:cs typeface="Handy Casual" panose="00000500000000000000"/>
              <a:sym typeface="Handy Casual" panose="00000500000000000000"/>
            </a:endParaRPr>
          </a:p>
        </p:txBody>
      </p:sp>
      <p:sp>
        <p:nvSpPr>
          <p:cNvPr id="91" name="TextBox 44"/>
          <p:cNvSpPr txBox="1"/>
          <p:nvPr/>
        </p:nvSpPr>
        <p:spPr>
          <a:xfrm>
            <a:off x="11049000" y="4235915"/>
            <a:ext cx="4516105" cy="1351011"/>
          </a:xfrm>
          <a:prstGeom prst="rect">
            <a:avLst/>
          </a:prstGeom>
        </p:spPr>
        <p:txBody>
          <a:bodyPr wrap="square" lIns="0" tIns="0" rIns="0" bIns="0" rtlCol="0" anchor="t">
            <a:spAutoFit/>
          </a:bodyPr>
          <a:lstStyle/>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For example...</a:t>
            </a: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For instance...</a:t>
            </a:r>
            <a:endParaRPr lang="en-IN" sz="2000" dirty="0">
              <a:solidFill>
                <a:srgbClr val="000000"/>
              </a:solidFill>
              <a:effectLst/>
              <a:latin typeface="Krabuler" panose="00000500000000000000" charset="0"/>
              <a:ea typeface="Times New Roman" panose="02020603050405020304" pitchFamily="18" charset="0"/>
            </a:endParaRPr>
          </a:p>
          <a:p>
            <a:pPr algn="l">
              <a:lnSpc>
                <a:spcPts val="1480"/>
              </a:lnSpc>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As an illustration...</a:t>
            </a: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Consider the case of...</a:t>
            </a:r>
            <a:endParaRPr lang="en-US" sz="2000" dirty="0">
              <a:solidFill>
                <a:srgbClr val="000000"/>
              </a:solidFill>
              <a:latin typeface="Krabuler" panose="00000500000000000000" charset="0"/>
              <a:ea typeface="Handy Casual" panose="00000500000000000000"/>
              <a:cs typeface="Handy Casual" panose="00000500000000000000"/>
              <a:sym typeface="Handy Casual" panose="00000500000000000000"/>
            </a:endParaRPr>
          </a:p>
        </p:txBody>
      </p:sp>
      <p:pic>
        <p:nvPicPr>
          <p:cNvPr id="1026" name="Picture 2" descr="The Ultimate Guide to Using English Phrases | Grammar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023" y="509531"/>
            <a:ext cx="6858000" cy="1577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063" y="-5716"/>
            <a:ext cx="10083238" cy="1393320"/>
          </a:xfrm>
          <a:custGeom>
            <a:avLst/>
            <a:gdLst/>
            <a:ahLst/>
            <a:cxnLst/>
            <a:rect l="l" t="t" r="r" b="b"/>
            <a:pathLst>
              <a:path w="10083238" h="1393320">
                <a:moveTo>
                  <a:pt x="0" y="0"/>
                </a:moveTo>
                <a:lnTo>
                  <a:pt x="10083239" y="0"/>
                </a:lnTo>
                <a:lnTo>
                  <a:pt x="10083239" y="1393320"/>
                </a:lnTo>
                <a:lnTo>
                  <a:pt x="0" y="139332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10800000">
            <a:off x="11965079" y="9011630"/>
            <a:ext cx="8506453" cy="1905171"/>
          </a:xfrm>
          <a:custGeom>
            <a:avLst/>
            <a:gdLst/>
            <a:ahLst/>
            <a:cxnLst/>
            <a:rect l="l" t="t" r="r" b="b"/>
            <a:pathLst>
              <a:path w="8506453" h="1905171">
                <a:moveTo>
                  <a:pt x="0" y="0"/>
                </a:moveTo>
                <a:lnTo>
                  <a:pt x="8506453" y="0"/>
                </a:lnTo>
                <a:lnTo>
                  <a:pt x="8506453" y="1905171"/>
                </a:lnTo>
                <a:lnTo>
                  <a:pt x="0" y="1905171"/>
                </a:lnTo>
                <a:lnTo>
                  <a:pt x="0" y="0"/>
                </a:lnTo>
                <a:close/>
              </a:path>
            </a:pathLst>
          </a:custGeom>
          <a:blipFill>
            <a:blip r:embed="rId1">
              <a:extLst>
                <a:ext uri="{96DAC541-7B7A-43D3-8B79-37D633B846F1}">
                  <asvg:svgBlip xmlns:asvg="http://schemas.microsoft.com/office/drawing/2016/SVG/main" r:embed="rId2"/>
                </a:ext>
              </a:extLst>
            </a:blip>
            <a:stretch>
              <a:fillRect l="-62081"/>
            </a:stretch>
          </a:blipFill>
        </p:spPr>
      </p:sp>
      <p:grpSp>
        <p:nvGrpSpPr>
          <p:cNvPr id="5" name="Group 5"/>
          <p:cNvGrpSpPr/>
          <p:nvPr/>
        </p:nvGrpSpPr>
        <p:grpSpPr>
          <a:xfrm>
            <a:off x="1667374" y="2324350"/>
            <a:ext cx="15258052" cy="7028844"/>
            <a:chOff x="0" y="0"/>
            <a:chExt cx="15228478" cy="11210827"/>
          </a:xfrm>
        </p:grpSpPr>
        <p:sp>
          <p:nvSpPr>
            <p:cNvPr id="6" name="Freeform 6"/>
            <p:cNvSpPr/>
            <p:nvPr/>
          </p:nvSpPr>
          <p:spPr>
            <a:xfrm>
              <a:off x="31750" y="31750"/>
              <a:ext cx="15164978" cy="11147327"/>
            </a:xfrm>
            <a:custGeom>
              <a:avLst/>
              <a:gdLst/>
              <a:ahLst/>
              <a:cxnLst/>
              <a:rect l="l" t="t" r="r" b="b"/>
              <a:pathLst>
                <a:path w="15164978" h="11147327">
                  <a:moveTo>
                    <a:pt x="15072269" y="11147327"/>
                  </a:moveTo>
                  <a:lnTo>
                    <a:pt x="92710" y="11147327"/>
                  </a:lnTo>
                  <a:cubicBezTo>
                    <a:pt x="41910" y="11147327"/>
                    <a:pt x="0" y="11105417"/>
                    <a:pt x="0" y="11054617"/>
                  </a:cubicBezTo>
                  <a:lnTo>
                    <a:pt x="0" y="92710"/>
                  </a:lnTo>
                  <a:cubicBezTo>
                    <a:pt x="0" y="41910"/>
                    <a:pt x="41910" y="0"/>
                    <a:pt x="92710" y="0"/>
                  </a:cubicBezTo>
                  <a:lnTo>
                    <a:pt x="15070998" y="0"/>
                  </a:lnTo>
                  <a:cubicBezTo>
                    <a:pt x="15121798" y="0"/>
                    <a:pt x="15163709" y="41910"/>
                    <a:pt x="15163709" y="92710"/>
                  </a:cubicBezTo>
                  <a:lnTo>
                    <a:pt x="15163709" y="11053347"/>
                  </a:lnTo>
                  <a:cubicBezTo>
                    <a:pt x="15164978" y="11105417"/>
                    <a:pt x="15123069" y="11147327"/>
                    <a:pt x="15072269" y="11147327"/>
                  </a:cubicBezTo>
                  <a:close/>
                </a:path>
              </a:pathLst>
            </a:custGeom>
            <a:solidFill>
              <a:srgbClr val="FFFEF7"/>
            </a:solidFill>
          </p:spPr>
          <p:txBody>
            <a:bodyPr/>
            <a:lstStyle/>
            <a:p>
              <a:endParaRPr lang="en-IN" dirty="0"/>
            </a:p>
          </p:txBody>
        </p:sp>
        <p:sp>
          <p:nvSpPr>
            <p:cNvPr id="7" name="Freeform 7"/>
            <p:cNvSpPr/>
            <p:nvPr/>
          </p:nvSpPr>
          <p:spPr>
            <a:xfrm>
              <a:off x="0" y="0"/>
              <a:ext cx="15228478" cy="11210827"/>
            </a:xfrm>
            <a:custGeom>
              <a:avLst/>
              <a:gdLst/>
              <a:ahLst/>
              <a:cxnLst/>
              <a:rect l="l" t="t" r="r" b="b"/>
              <a:pathLst>
                <a:path w="15228478" h="11210827">
                  <a:moveTo>
                    <a:pt x="15104019" y="59690"/>
                  </a:moveTo>
                  <a:cubicBezTo>
                    <a:pt x="15139578" y="59690"/>
                    <a:pt x="15168789" y="88900"/>
                    <a:pt x="15168789" y="124460"/>
                  </a:cubicBezTo>
                  <a:lnTo>
                    <a:pt x="15168789" y="11086367"/>
                  </a:lnTo>
                  <a:cubicBezTo>
                    <a:pt x="15168789" y="11121927"/>
                    <a:pt x="15139578" y="11151136"/>
                    <a:pt x="15104019" y="11151136"/>
                  </a:cubicBezTo>
                  <a:lnTo>
                    <a:pt x="124460" y="11151136"/>
                  </a:lnTo>
                  <a:cubicBezTo>
                    <a:pt x="88900" y="11151136"/>
                    <a:pt x="59690" y="11121927"/>
                    <a:pt x="59690" y="11086367"/>
                  </a:cubicBezTo>
                  <a:lnTo>
                    <a:pt x="59690" y="124460"/>
                  </a:lnTo>
                  <a:cubicBezTo>
                    <a:pt x="59690" y="88900"/>
                    <a:pt x="88900" y="59690"/>
                    <a:pt x="124460" y="59690"/>
                  </a:cubicBezTo>
                  <a:lnTo>
                    <a:pt x="15104019" y="59690"/>
                  </a:lnTo>
                  <a:moveTo>
                    <a:pt x="15104019" y="0"/>
                  </a:moveTo>
                  <a:lnTo>
                    <a:pt x="124460" y="0"/>
                  </a:lnTo>
                  <a:cubicBezTo>
                    <a:pt x="55880" y="0"/>
                    <a:pt x="0" y="55880"/>
                    <a:pt x="0" y="124460"/>
                  </a:cubicBezTo>
                  <a:lnTo>
                    <a:pt x="0" y="11086367"/>
                  </a:lnTo>
                  <a:cubicBezTo>
                    <a:pt x="0" y="11154947"/>
                    <a:pt x="55880" y="11210827"/>
                    <a:pt x="124460" y="11210827"/>
                  </a:cubicBezTo>
                  <a:lnTo>
                    <a:pt x="15104019" y="11210827"/>
                  </a:lnTo>
                  <a:cubicBezTo>
                    <a:pt x="15172598" y="11210827"/>
                    <a:pt x="15228478" y="11154947"/>
                    <a:pt x="15228478" y="11086367"/>
                  </a:cubicBezTo>
                  <a:lnTo>
                    <a:pt x="15228478" y="124460"/>
                  </a:lnTo>
                  <a:cubicBezTo>
                    <a:pt x="15228478" y="55880"/>
                    <a:pt x="15172598" y="0"/>
                    <a:pt x="15104019" y="0"/>
                  </a:cubicBezTo>
                  <a:close/>
                </a:path>
              </a:pathLst>
            </a:custGeom>
            <a:solidFill>
              <a:srgbClr val="191919"/>
            </a:solidFill>
          </p:spPr>
        </p:sp>
      </p:grpSp>
      <p:sp>
        <p:nvSpPr>
          <p:cNvPr id="23" name="AutoShape 23"/>
          <p:cNvSpPr/>
          <p:nvPr/>
        </p:nvSpPr>
        <p:spPr>
          <a:xfrm>
            <a:off x="1782097" y="5838772"/>
            <a:ext cx="15028606" cy="27871"/>
          </a:xfrm>
          <a:prstGeom prst="line">
            <a:avLst/>
          </a:prstGeom>
          <a:ln w="28575" cap="flat">
            <a:solidFill>
              <a:srgbClr val="000000"/>
            </a:solidFill>
            <a:prstDash val="solid"/>
            <a:headEnd type="arrow" w="med" len="sm"/>
            <a:tailEnd type="arrow" w="med" len="sm"/>
          </a:ln>
        </p:spPr>
      </p:sp>
      <p:sp>
        <p:nvSpPr>
          <p:cNvPr id="24" name="AutoShape 24"/>
          <p:cNvSpPr/>
          <p:nvPr/>
        </p:nvSpPr>
        <p:spPr>
          <a:xfrm flipH="1">
            <a:off x="9144000" y="2324350"/>
            <a:ext cx="0" cy="7028843"/>
          </a:xfrm>
          <a:prstGeom prst="line">
            <a:avLst/>
          </a:prstGeom>
          <a:ln w="28575" cap="flat">
            <a:solidFill>
              <a:srgbClr val="000000"/>
            </a:solidFill>
            <a:prstDash val="solid"/>
            <a:headEnd type="arrow" w="med" len="sm"/>
            <a:tailEnd type="arrow" w="med" len="sm"/>
          </a:ln>
        </p:spPr>
      </p:sp>
      <p:sp>
        <p:nvSpPr>
          <p:cNvPr id="44" name="TextBox 44"/>
          <p:cNvSpPr txBox="1"/>
          <p:nvPr/>
        </p:nvSpPr>
        <p:spPr>
          <a:xfrm>
            <a:off x="3856583" y="4181170"/>
            <a:ext cx="4516105" cy="1351011"/>
          </a:xfrm>
          <a:prstGeom prst="rect">
            <a:avLst/>
          </a:prstGeom>
        </p:spPr>
        <p:txBody>
          <a:bodyPr wrap="square" lIns="0" tIns="0" rIns="0" bIns="0" rtlCol="0" anchor="t">
            <a:spAutoFit/>
          </a:bodyPr>
          <a:lstStyle/>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Because...</a:t>
            </a: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Due to...</a:t>
            </a: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Owing to...</a:t>
            </a: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Since</a:t>
            </a:r>
            <a:endParaRPr lang="en-US" sz="2000" dirty="0">
              <a:solidFill>
                <a:srgbClr val="000000"/>
              </a:solidFill>
              <a:latin typeface="Krabuler" panose="00000500000000000000" charset="0"/>
              <a:ea typeface="Handy Casual" panose="00000500000000000000"/>
              <a:cs typeface="Handy Casual" panose="00000500000000000000"/>
              <a:sym typeface="Handy Casual" panose="00000500000000000000"/>
            </a:endParaRPr>
          </a:p>
        </p:txBody>
      </p:sp>
      <p:grpSp>
        <p:nvGrpSpPr>
          <p:cNvPr id="70" name="Group 17"/>
          <p:cNvGrpSpPr/>
          <p:nvPr/>
        </p:nvGrpSpPr>
        <p:grpSpPr>
          <a:xfrm>
            <a:off x="3429895" y="2753125"/>
            <a:ext cx="4116103" cy="1091806"/>
            <a:chOff x="0" y="0"/>
            <a:chExt cx="828199" cy="400207"/>
          </a:xfrm>
        </p:grpSpPr>
        <p:sp>
          <p:nvSpPr>
            <p:cNvPr id="71" name="Freeform 18"/>
            <p:cNvSpPr/>
            <p:nvPr/>
          </p:nvSpPr>
          <p:spPr>
            <a:xfrm>
              <a:off x="0" y="0"/>
              <a:ext cx="828199" cy="400207"/>
            </a:xfrm>
            <a:custGeom>
              <a:avLst/>
              <a:gdLst/>
              <a:ahLst/>
              <a:cxnLst/>
              <a:rect l="l" t="t" r="r" b="b"/>
              <a:pathLst>
                <a:path w="828199" h="400207">
                  <a:moveTo>
                    <a:pt x="96905" y="0"/>
                  </a:moveTo>
                  <a:lnTo>
                    <a:pt x="731294" y="0"/>
                  </a:lnTo>
                  <a:cubicBezTo>
                    <a:pt x="784813" y="0"/>
                    <a:pt x="828199" y="43386"/>
                    <a:pt x="828199" y="96905"/>
                  </a:cubicBezTo>
                  <a:lnTo>
                    <a:pt x="828199" y="303302"/>
                  </a:lnTo>
                  <a:cubicBezTo>
                    <a:pt x="828199" y="329003"/>
                    <a:pt x="817990" y="353651"/>
                    <a:pt x="799816" y="371824"/>
                  </a:cubicBezTo>
                  <a:cubicBezTo>
                    <a:pt x="781643" y="389998"/>
                    <a:pt x="756995" y="400207"/>
                    <a:pt x="731294" y="400207"/>
                  </a:cubicBezTo>
                  <a:lnTo>
                    <a:pt x="96905" y="400207"/>
                  </a:lnTo>
                  <a:cubicBezTo>
                    <a:pt x="71204" y="400207"/>
                    <a:pt x="46556" y="389998"/>
                    <a:pt x="28383" y="371824"/>
                  </a:cubicBezTo>
                  <a:cubicBezTo>
                    <a:pt x="10210" y="353651"/>
                    <a:pt x="0" y="329003"/>
                    <a:pt x="0" y="303302"/>
                  </a:cubicBezTo>
                  <a:lnTo>
                    <a:pt x="0" y="96905"/>
                  </a:lnTo>
                  <a:cubicBezTo>
                    <a:pt x="0" y="71204"/>
                    <a:pt x="10210" y="46556"/>
                    <a:pt x="28383" y="28383"/>
                  </a:cubicBezTo>
                  <a:cubicBezTo>
                    <a:pt x="46556" y="10210"/>
                    <a:pt x="71204" y="0"/>
                    <a:pt x="96905" y="0"/>
                  </a:cubicBezTo>
                  <a:close/>
                </a:path>
              </a:pathLst>
            </a:custGeom>
            <a:solidFill>
              <a:srgbClr val="E6BFE1"/>
            </a:solidFill>
          </p:spPr>
        </p:sp>
        <p:sp>
          <p:nvSpPr>
            <p:cNvPr id="72" name="TextBox 19"/>
            <p:cNvSpPr txBox="1"/>
            <p:nvPr/>
          </p:nvSpPr>
          <p:spPr>
            <a:xfrm>
              <a:off x="0" y="28575"/>
              <a:ext cx="828199" cy="371632"/>
            </a:xfrm>
            <a:prstGeom prst="rect">
              <a:avLst/>
            </a:prstGeom>
          </p:spPr>
          <p:txBody>
            <a:bodyPr lIns="71438" tIns="71438" rIns="71438" bIns="71438" rtlCol="0" anchor="ctr"/>
            <a:lstStyle/>
            <a:p>
              <a:pPr algn="ctr">
                <a:lnSpc>
                  <a:spcPts val="2600"/>
                </a:lnSpc>
              </a:pPr>
            </a:p>
          </p:txBody>
        </p:sp>
      </p:grpSp>
      <p:grpSp>
        <p:nvGrpSpPr>
          <p:cNvPr id="76" name="Group 17"/>
          <p:cNvGrpSpPr/>
          <p:nvPr/>
        </p:nvGrpSpPr>
        <p:grpSpPr>
          <a:xfrm>
            <a:off x="10955599" y="6019758"/>
            <a:ext cx="4116103" cy="1091806"/>
            <a:chOff x="0" y="0"/>
            <a:chExt cx="828199" cy="400207"/>
          </a:xfrm>
        </p:grpSpPr>
        <p:sp>
          <p:nvSpPr>
            <p:cNvPr id="77" name="Freeform 18"/>
            <p:cNvSpPr/>
            <p:nvPr/>
          </p:nvSpPr>
          <p:spPr>
            <a:xfrm>
              <a:off x="0" y="0"/>
              <a:ext cx="828199" cy="400207"/>
            </a:xfrm>
            <a:custGeom>
              <a:avLst/>
              <a:gdLst/>
              <a:ahLst/>
              <a:cxnLst/>
              <a:rect l="l" t="t" r="r" b="b"/>
              <a:pathLst>
                <a:path w="828199" h="400207">
                  <a:moveTo>
                    <a:pt x="96905" y="0"/>
                  </a:moveTo>
                  <a:lnTo>
                    <a:pt x="731294" y="0"/>
                  </a:lnTo>
                  <a:cubicBezTo>
                    <a:pt x="784813" y="0"/>
                    <a:pt x="828199" y="43386"/>
                    <a:pt x="828199" y="96905"/>
                  </a:cubicBezTo>
                  <a:lnTo>
                    <a:pt x="828199" y="303302"/>
                  </a:lnTo>
                  <a:cubicBezTo>
                    <a:pt x="828199" y="329003"/>
                    <a:pt x="817990" y="353651"/>
                    <a:pt x="799816" y="371824"/>
                  </a:cubicBezTo>
                  <a:cubicBezTo>
                    <a:pt x="781643" y="389998"/>
                    <a:pt x="756995" y="400207"/>
                    <a:pt x="731294" y="400207"/>
                  </a:cubicBezTo>
                  <a:lnTo>
                    <a:pt x="96905" y="400207"/>
                  </a:lnTo>
                  <a:cubicBezTo>
                    <a:pt x="71204" y="400207"/>
                    <a:pt x="46556" y="389998"/>
                    <a:pt x="28383" y="371824"/>
                  </a:cubicBezTo>
                  <a:cubicBezTo>
                    <a:pt x="10210" y="353651"/>
                    <a:pt x="0" y="329003"/>
                    <a:pt x="0" y="303302"/>
                  </a:cubicBezTo>
                  <a:lnTo>
                    <a:pt x="0" y="96905"/>
                  </a:lnTo>
                  <a:cubicBezTo>
                    <a:pt x="0" y="71204"/>
                    <a:pt x="10210" y="46556"/>
                    <a:pt x="28383" y="28383"/>
                  </a:cubicBezTo>
                  <a:cubicBezTo>
                    <a:pt x="46556" y="10210"/>
                    <a:pt x="71204" y="0"/>
                    <a:pt x="96905" y="0"/>
                  </a:cubicBezTo>
                  <a:close/>
                </a:path>
              </a:pathLst>
            </a:custGeom>
            <a:solidFill>
              <a:srgbClr val="E6BFE1"/>
            </a:solidFill>
          </p:spPr>
        </p:sp>
        <p:sp>
          <p:nvSpPr>
            <p:cNvPr id="78" name="TextBox 19"/>
            <p:cNvSpPr txBox="1"/>
            <p:nvPr/>
          </p:nvSpPr>
          <p:spPr>
            <a:xfrm>
              <a:off x="0" y="28575"/>
              <a:ext cx="828199" cy="371632"/>
            </a:xfrm>
            <a:prstGeom prst="rect">
              <a:avLst/>
            </a:prstGeom>
          </p:spPr>
          <p:txBody>
            <a:bodyPr lIns="71438" tIns="71438" rIns="71438" bIns="71438" rtlCol="0" anchor="ctr"/>
            <a:lstStyle/>
            <a:p>
              <a:pPr algn="ctr">
                <a:lnSpc>
                  <a:spcPts val="2600"/>
                </a:lnSpc>
              </a:pPr>
            </a:p>
          </p:txBody>
        </p:sp>
      </p:grpSp>
      <p:grpSp>
        <p:nvGrpSpPr>
          <p:cNvPr id="79" name="Group 17"/>
          <p:cNvGrpSpPr/>
          <p:nvPr/>
        </p:nvGrpSpPr>
        <p:grpSpPr>
          <a:xfrm>
            <a:off x="3557194" y="6040686"/>
            <a:ext cx="4116103" cy="1091806"/>
            <a:chOff x="0" y="0"/>
            <a:chExt cx="828199" cy="400207"/>
          </a:xfrm>
        </p:grpSpPr>
        <p:sp>
          <p:nvSpPr>
            <p:cNvPr id="80" name="Freeform 18"/>
            <p:cNvSpPr/>
            <p:nvPr/>
          </p:nvSpPr>
          <p:spPr>
            <a:xfrm>
              <a:off x="0" y="0"/>
              <a:ext cx="828199" cy="400207"/>
            </a:xfrm>
            <a:custGeom>
              <a:avLst/>
              <a:gdLst/>
              <a:ahLst/>
              <a:cxnLst/>
              <a:rect l="l" t="t" r="r" b="b"/>
              <a:pathLst>
                <a:path w="828199" h="400207">
                  <a:moveTo>
                    <a:pt x="96905" y="0"/>
                  </a:moveTo>
                  <a:lnTo>
                    <a:pt x="731294" y="0"/>
                  </a:lnTo>
                  <a:cubicBezTo>
                    <a:pt x="784813" y="0"/>
                    <a:pt x="828199" y="43386"/>
                    <a:pt x="828199" y="96905"/>
                  </a:cubicBezTo>
                  <a:lnTo>
                    <a:pt x="828199" y="303302"/>
                  </a:lnTo>
                  <a:cubicBezTo>
                    <a:pt x="828199" y="329003"/>
                    <a:pt x="817990" y="353651"/>
                    <a:pt x="799816" y="371824"/>
                  </a:cubicBezTo>
                  <a:cubicBezTo>
                    <a:pt x="781643" y="389998"/>
                    <a:pt x="756995" y="400207"/>
                    <a:pt x="731294" y="400207"/>
                  </a:cubicBezTo>
                  <a:lnTo>
                    <a:pt x="96905" y="400207"/>
                  </a:lnTo>
                  <a:cubicBezTo>
                    <a:pt x="71204" y="400207"/>
                    <a:pt x="46556" y="389998"/>
                    <a:pt x="28383" y="371824"/>
                  </a:cubicBezTo>
                  <a:cubicBezTo>
                    <a:pt x="10210" y="353651"/>
                    <a:pt x="0" y="329003"/>
                    <a:pt x="0" y="303302"/>
                  </a:cubicBezTo>
                  <a:lnTo>
                    <a:pt x="0" y="96905"/>
                  </a:lnTo>
                  <a:cubicBezTo>
                    <a:pt x="0" y="71204"/>
                    <a:pt x="10210" y="46556"/>
                    <a:pt x="28383" y="28383"/>
                  </a:cubicBezTo>
                  <a:cubicBezTo>
                    <a:pt x="46556" y="10210"/>
                    <a:pt x="71204" y="0"/>
                    <a:pt x="96905" y="0"/>
                  </a:cubicBezTo>
                  <a:close/>
                </a:path>
              </a:pathLst>
            </a:custGeom>
            <a:solidFill>
              <a:srgbClr val="E6BFE1"/>
            </a:solidFill>
          </p:spPr>
        </p:sp>
        <p:sp>
          <p:nvSpPr>
            <p:cNvPr id="81" name="TextBox 19"/>
            <p:cNvSpPr txBox="1"/>
            <p:nvPr/>
          </p:nvSpPr>
          <p:spPr>
            <a:xfrm>
              <a:off x="0" y="28575"/>
              <a:ext cx="828199" cy="371632"/>
            </a:xfrm>
            <a:prstGeom prst="rect">
              <a:avLst/>
            </a:prstGeom>
          </p:spPr>
          <p:txBody>
            <a:bodyPr lIns="71438" tIns="71438" rIns="71438" bIns="71438" rtlCol="0" anchor="ctr"/>
            <a:lstStyle/>
            <a:p>
              <a:pPr algn="ctr">
                <a:lnSpc>
                  <a:spcPts val="2600"/>
                </a:lnSpc>
              </a:pPr>
            </a:p>
          </p:txBody>
        </p:sp>
      </p:grpSp>
      <p:grpSp>
        <p:nvGrpSpPr>
          <p:cNvPr id="82" name="Group 17"/>
          <p:cNvGrpSpPr/>
          <p:nvPr/>
        </p:nvGrpSpPr>
        <p:grpSpPr>
          <a:xfrm>
            <a:off x="10899823" y="2693786"/>
            <a:ext cx="4268347" cy="1091806"/>
            <a:chOff x="0" y="0"/>
            <a:chExt cx="828199" cy="400207"/>
          </a:xfrm>
        </p:grpSpPr>
        <p:sp>
          <p:nvSpPr>
            <p:cNvPr id="83" name="Freeform 18"/>
            <p:cNvSpPr/>
            <p:nvPr/>
          </p:nvSpPr>
          <p:spPr>
            <a:xfrm>
              <a:off x="0" y="0"/>
              <a:ext cx="828199" cy="400207"/>
            </a:xfrm>
            <a:custGeom>
              <a:avLst/>
              <a:gdLst/>
              <a:ahLst/>
              <a:cxnLst/>
              <a:rect l="l" t="t" r="r" b="b"/>
              <a:pathLst>
                <a:path w="828199" h="400207">
                  <a:moveTo>
                    <a:pt x="96905" y="0"/>
                  </a:moveTo>
                  <a:lnTo>
                    <a:pt x="731294" y="0"/>
                  </a:lnTo>
                  <a:cubicBezTo>
                    <a:pt x="784813" y="0"/>
                    <a:pt x="828199" y="43386"/>
                    <a:pt x="828199" y="96905"/>
                  </a:cubicBezTo>
                  <a:lnTo>
                    <a:pt x="828199" y="303302"/>
                  </a:lnTo>
                  <a:cubicBezTo>
                    <a:pt x="828199" y="329003"/>
                    <a:pt x="817990" y="353651"/>
                    <a:pt x="799816" y="371824"/>
                  </a:cubicBezTo>
                  <a:cubicBezTo>
                    <a:pt x="781643" y="389998"/>
                    <a:pt x="756995" y="400207"/>
                    <a:pt x="731294" y="400207"/>
                  </a:cubicBezTo>
                  <a:lnTo>
                    <a:pt x="96905" y="400207"/>
                  </a:lnTo>
                  <a:cubicBezTo>
                    <a:pt x="71204" y="400207"/>
                    <a:pt x="46556" y="389998"/>
                    <a:pt x="28383" y="371824"/>
                  </a:cubicBezTo>
                  <a:cubicBezTo>
                    <a:pt x="10210" y="353651"/>
                    <a:pt x="0" y="329003"/>
                    <a:pt x="0" y="303302"/>
                  </a:cubicBezTo>
                  <a:lnTo>
                    <a:pt x="0" y="96905"/>
                  </a:lnTo>
                  <a:cubicBezTo>
                    <a:pt x="0" y="71204"/>
                    <a:pt x="10210" y="46556"/>
                    <a:pt x="28383" y="28383"/>
                  </a:cubicBezTo>
                  <a:cubicBezTo>
                    <a:pt x="46556" y="10210"/>
                    <a:pt x="71204" y="0"/>
                    <a:pt x="96905" y="0"/>
                  </a:cubicBezTo>
                  <a:close/>
                </a:path>
              </a:pathLst>
            </a:custGeom>
            <a:solidFill>
              <a:srgbClr val="E6BFE1"/>
            </a:solidFill>
          </p:spPr>
        </p:sp>
        <p:sp>
          <p:nvSpPr>
            <p:cNvPr id="84" name="TextBox 19"/>
            <p:cNvSpPr txBox="1"/>
            <p:nvPr/>
          </p:nvSpPr>
          <p:spPr>
            <a:xfrm>
              <a:off x="0" y="28575"/>
              <a:ext cx="828199" cy="371632"/>
            </a:xfrm>
            <a:prstGeom prst="rect">
              <a:avLst/>
            </a:prstGeom>
          </p:spPr>
          <p:txBody>
            <a:bodyPr lIns="71438" tIns="71438" rIns="71438" bIns="71438" rtlCol="0" anchor="ctr"/>
            <a:lstStyle/>
            <a:p>
              <a:pPr algn="ctr">
                <a:lnSpc>
                  <a:spcPts val="2600"/>
                </a:lnSpc>
              </a:pPr>
            </a:p>
          </p:txBody>
        </p:sp>
      </p:grpSp>
      <p:sp>
        <p:nvSpPr>
          <p:cNvPr id="85" name="TextBox 20"/>
          <p:cNvSpPr txBox="1"/>
          <p:nvPr/>
        </p:nvSpPr>
        <p:spPr>
          <a:xfrm>
            <a:off x="4197722" y="2865880"/>
            <a:ext cx="2683054" cy="897682"/>
          </a:xfrm>
          <a:prstGeom prst="rect">
            <a:avLst/>
          </a:prstGeom>
        </p:spPr>
        <p:txBody>
          <a:bodyPr lIns="0" tIns="0" rIns="0" bIns="0" rtlCol="0" anchor="t">
            <a:spAutoFit/>
          </a:bodyPr>
          <a:lstStyle/>
          <a:p>
            <a:pPr algn="ctr">
              <a:lnSpc>
                <a:spcPts val="3465"/>
              </a:lnSpc>
            </a:pPr>
            <a:r>
              <a:rPr lang="en-IN" sz="3300" b="1" spc="138" dirty="0">
                <a:solidFill>
                  <a:srgbClr val="000000"/>
                </a:solidFill>
                <a:latin typeface="Krabuler" panose="00000500000000000000" charset="0"/>
                <a:ea typeface="Krabuler" panose="00000500000000000000"/>
                <a:cs typeface="Krabuler" panose="00000500000000000000"/>
                <a:sym typeface="Krabuler" panose="00000500000000000000"/>
              </a:rPr>
              <a:t>PROVIDING REASONS</a:t>
            </a:r>
            <a:endParaRPr lang="en-US" sz="3300" spc="138" dirty="0">
              <a:solidFill>
                <a:srgbClr val="000000"/>
              </a:solidFill>
              <a:latin typeface="Krabuler" panose="00000500000000000000" charset="0"/>
              <a:ea typeface="Krabuler" panose="00000500000000000000"/>
              <a:cs typeface="Krabuler" panose="00000500000000000000"/>
              <a:sym typeface="Krabuler" panose="00000500000000000000"/>
            </a:endParaRPr>
          </a:p>
        </p:txBody>
      </p:sp>
      <p:sp>
        <p:nvSpPr>
          <p:cNvPr id="86" name="TextBox 20"/>
          <p:cNvSpPr txBox="1"/>
          <p:nvPr/>
        </p:nvSpPr>
        <p:spPr>
          <a:xfrm>
            <a:off x="10772735" y="2754199"/>
            <a:ext cx="4516105" cy="897682"/>
          </a:xfrm>
          <a:prstGeom prst="rect">
            <a:avLst/>
          </a:prstGeom>
        </p:spPr>
        <p:txBody>
          <a:bodyPr wrap="square" lIns="0" tIns="0" rIns="0" bIns="0" rtlCol="0" anchor="t">
            <a:spAutoFit/>
          </a:bodyPr>
          <a:lstStyle/>
          <a:p>
            <a:pPr algn="ctr">
              <a:lnSpc>
                <a:spcPts val="3465"/>
              </a:lnSpc>
            </a:pPr>
            <a:r>
              <a:rPr lang="en-IN" sz="3300" b="1" spc="138" dirty="0">
                <a:solidFill>
                  <a:srgbClr val="000000"/>
                </a:solidFill>
                <a:latin typeface="Krabuler" panose="00000500000000000000" charset="0"/>
                <a:ea typeface="Krabuler" panose="00000500000000000000"/>
                <a:cs typeface="Krabuler" panose="00000500000000000000"/>
                <a:sym typeface="Krabuler" panose="00000500000000000000"/>
              </a:rPr>
              <a:t>INTRODUCING ALTERNATIVE VIEWPOINT</a:t>
            </a:r>
            <a:endParaRPr lang="en-US" sz="3300" spc="138" dirty="0">
              <a:solidFill>
                <a:srgbClr val="000000"/>
              </a:solidFill>
              <a:latin typeface="Krabuler" panose="00000500000000000000" charset="0"/>
              <a:ea typeface="Krabuler" panose="00000500000000000000"/>
              <a:cs typeface="Krabuler" panose="00000500000000000000"/>
              <a:sym typeface="Krabuler" panose="00000500000000000000"/>
            </a:endParaRPr>
          </a:p>
        </p:txBody>
      </p:sp>
      <p:sp>
        <p:nvSpPr>
          <p:cNvPr id="87" name="TextBox 20"/>
          <p:cNvSpPr txBox="1"/>
          <p:nvPr/>
        </p:nvSpPr>
        <p:spPr>
          <a:xfrm>
            <a:off x="11689261" y="6155798"/>
            <a:ext cx="2683054" cy="897682"/>
          </a:xfrm>
          <a:prstGeom prst="rect">
            <a:avLst/>
          </a:prstGeom>
        </p:spPr>
        <p:txBody>
          <a:bodyPr lIns="0" tIns="0" rIns="0" bIns="0" rtlCol="0" anchor="t">
            <a:spAutoFit/>
          </a:bodyPr>
          <a:lstStyle/>
          <a:p>
            <a:pPr algn="ctr">
              <a:lnSpc>
                <a:spcPts val="3465"/>
              </a:lnSpc>
            </a:pPr>
            <a:r>
              <a:rPr lang="en-IN" sz="3300" b="1" spc="138" dirty="0">
                <a:solidFill>
                  <a:srgbClr val="000000"/>
                </a:solidFill>
                <a:latin typeface="Krabuler" panose="00000500000000000000" charset="0"/>
                <a:ea typeface="Krabuler" panose="00000500000000000000"/>
                <a:cs typeface="Krabuler" panose="00000500000000000000"/>
                <a:sym typeface="Krabuler" panose="00000500000000000000"/>
              </a:rPr>
              <a:t>INDICATING TIME</a:t>
            </a:r>
            <a:endParaRPr lang="en-US" sz="3300" spc="138" dirty="0">
              <a:solidFill>
                <a:srgbClr val="000000"/>
              </a:solidFill>
              <a:latin typeface="Krabuler" panose="00000500000000000000" charset="0"/>
              <a:ea typeface="Krabuler" panose="00000500000000000000"/>
              <a:cs typeface="Krabuler" panose="00000500000000000000"/>
              <a:sym typeface="Krabuler" panose="00000500000000000000"/>
            </a:endParaRPr>
          </a:p>
        </p:txBody>
      </p:sp>
      <p:sp>
        <p:nvSpPr>
          <p:cNvPr id="88" name="TextBox 20"/>
          <p:cNvSpPr txBox="1"/>
          <p:nvPr/>
        </p:nvSpPr>
        <p:spPr>
          <a:xfrm>
            <a:off x="4205763" y="6118642"/>
            <a:ext cx="2905551" cy="897682"/>
          </a:xfrm>
          <a:prstGeom prst="rect">
            <a:avLst/>
          </a:prstGeom>
        </p:spPr>
        <p:txBody>
          <a:bodyPr wrap="square" lIns="0" tIns="0" rIns="0" bIns="0" rtlCol="0" anchor="t">
            <a:spAutoFit/>
          </a:bodyPr>
          <a:lstStyle/>
          <a:p>
            <a:pPr algn="ctr">
              <a:lnSpc>
                <a:spcPts val="3465"/>
              </a:lnSpc>
            </a:pPr>
            <a:r>
              <a:rPr lang="en-IN" sz="3300" b="1" spc="138" dirty="0">
                <a:solidFill>
                  <a:srgbClr val="000000"/>
                </a:solidFill>
                <a:latin typeface="Krabuler" panose="00000500000000000000" charset="0"/>
                <a:ea typeface="Krabuler" panose="00000500000000000000"/>
                <a:cs typeface="Krabuler" panose="00000500000000000000"/>
                <a:sym typeface="Krabuler" panose="00000500000000000000"/>
              </a:rPr>
              <a:t>REINFORCEMENT</a:t>
            </a:r>
            <a:endParaRPr lang="en-IN" sz="3300" b="1" spc="138" dirty="0">
              <a:solidFill>
                <a:srgbClr val="000000"/>
              </a:solidFill>
              <a:latin typeface="Krabuler" panose="00000500000000000000" charset="0"/>
              <a:ea typeface="Krabuler" panose="00000500000000000000"/>
              <a:cs typeface="Krabuler" panose="00000500000000000000"/>
              <a:sym typeface="Krabuler" panose="00000500000000000000"/>
            </a:endParaRPr>
          </a:p>
          <a:p>
            <a:pPr algn="ctr">
              <a:lnSpc>
                <a:spcPts val="3465"/>
              </a:lnSpc>
            </a:pPr>
            <a:r>
              <a:rPr lang="en-IN" sz="3300" b="1" spc="138" dirty="0">
                <a:solidFill>
                  <a:srgbClr val="000000"/>
                </a:solidFill>
                <a:latin typeface="Krabuler" panose="00000500000000000000" charset="0"/>
                <a:ea typeface="Krabuler" panose="00000500000000000000"/>
                <a:cs typeface="Krabuler" panose="00000500000000000000"/>
                <a:sym typeface="Krabuler" panose="00000500000000000000"/>
              </a:rPr>
              <a:t>POINTS </a:t>
            </a:r>
            <a:endParaRPr lang="en-US" sz="3300" spc="138" dirty="0">
              <a:solidFill>
                <a:srgbClr val="000000"/>
              </a:solidFill>
              <a:latin typeface="Krabuler" panose="00000500000000000000" charset="0"/>
              <a:ea typeface="Krabuler" panose="00000500000000000000"/>
              <a:cs typeface="Krabuler" panose="00000500000000000000"/>
              <a:sym typeface="Krabuler" panose="00000500000000000000"/>
            </a:endParaRPr>
          </a:p>
        </p:txBody>
      </p:sp>
      <p:sp>
        <p:nvSpPr>
          <p:cNvPr id="89" name="TextBox 44"/>
          <p:cNvSpPr txBox="1"/>
          <p:nvPr/>
        </p:nvSpPr>
        <p:spPr>
          <a:xfrm>
            <a:off x="11157328" y="7598788"/>
            <a:ext cx="4516105" cy="1351011"/>
          </a:xfrm>
          <a:prstGeom prst="rect">
            <a:avLst/>
          </a:prstGeom>
        </p:spPr>
        <p:txBody>
          <a:bodyPr wrap="square" lIns="0" tIns="0" rIns="0" bIns="0" rtlCol="0" anchor="t">
            <a:spAutoFit/>
          </a:bodyPr>
          <a:lstStyle/>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Initially...</a:t>
            </a: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Subsequently...</a:t>
            </a: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Eventually...</a:t>
            </a: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Previously...</a:t>
            </a:r>
            <a:endParaRPr lang="en-US" sz="2000" dirty="0">
              <a:solidFill>
                <a:srgbClr val="000000"/>
              </a:solidFill>
              <a:latin typeface="Krabuler" panose="00000500000000000000" charset="0"/>
              <a:ea typeface="Handy Casual" panose="00000500000000000000"/>
              <a:cs typeface="Handy Casual" panose="00000500000000000000"/>
              <a:sym typeface="Handy Casual" panose="00000500000000000000"/>
            </a:endParaRPr>
          </a:p>
        </p:txBody>
      </p:sp>
      <p:sp>
        <p:nvSpPr>
          <p:cNvPr id="90" name="TextBox 44"/>
          <p:cNvSpPr txBox="1"/>
          <p:nvPr/>
        </p:nvSpPr>
        <p:spPr>
          <a:xfrm>
            <a:off x="3856583" y="7592612"/>
            <a:ext cx="4516105" cy="1351011"/>
          </a:xfrm>
          <a:prstGeom prst="rect">
            <a:avLst/>
          </a:prstGeom>
        </p:spPr>
        <p:txBody>
          <a:bodyPr wrap="square" lIns="0" tIns="0" rIns="0" bIns="0" rtlCol="0" anchor="t">
            <a:spAutoFit/>
          </a:bodyPr>
          <a:lstStyle/>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Moreover...</a:t>
            </a: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Furthermore...</a:t>
            </a: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In addition...</a:t>
            </a: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Additionally...</a:t>
            </a:r>
            <a:endParaRPr lang="en-US" sz="2000" dirty="0">
              <a:solidFill>
                <a:srgbClr val="000000"/>
              </a:solidFill>
              <a:latin typeface="Krabuler" panose="00000500000000000000" charset="0"/>
              <a:ea typeface="Handy Casual" panose="00000500000000000000"/>
              <a:cs typeface="Handy Casual" panose="00000500000000000000"/>
              <a:sym typeface="Handy Casual" panose="00000500000000000000"/>
            </a:endParaRPr>
          </a:p>
        </p:txBody>
      </p:sp>
      <p:sp>
        <p:nvSpPr>
          <p:cNvPr id="91" name="TextBox 44"/>
          <p:cNvSpPr txBox="1"/>
          <p:nvPr/>
        </p:nvSpPr>
        <p:spPr>
          <a:xfrm>
            <a:off x="11049000" y="4235915"/>
            <a:ext cx="4516105" cy="1351011"/>
          </a:xfrm>
          <a:prstGeom prst="rect">
            <a:avLst/>
          </a:prstGeom>
        </p:spPr>
        <p:txBody>
          <a:bodyPr wrap="square" lIns="0" tIns="0" rIns="0" bIns="0" rtlCol="0" anchor="t">
            <a:spAutoFit/>
          </a:bodyPr>
          <a:lstStyle/>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Alternatively...</a:t>
            </a: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On the other hand...</a:t>
            </a: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From another perspective…</a:t>
            </a: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endParaRPr lang="en-IN" sz="2000" dirty="0">
              <a:solidFill>
                <a:srgbClr val="000000"/>
              </a:solidFill>
              <a:effectLst/>
              <a:latin typeface="Krabuler" panose="00000500000000000000" charset="0"/>
              <a:ea typeface="Times New Roman" panose="02020603050405020304" pitchFamily="18" charset="0"/>
            </a:endParaRPr>
          </a:p>
          <a:p>
            <a:pPr marL="342900" indent="-342900" algn="l">
              <a:lnSpc>
                <a:spcPts val="1480"/>
              </a:lnSpc>
              <a:buFont typeface="Arial" panose="020B0604020202020204" pitchFamily="34" charset="0"/>
              <a:buChar char="•"/>
            </a:pPr>
            <a:r>
              <a:rPr lang="en-IN" sz="2000" dirty="0">
                <a:solidFill>
                  <a:srgbClr val="000000"/>
                </a:solidFill>
                <a:effectLst/>
                <a:latin typeface="Krabuler" panose="00000500000000000000" charset="0"/>
                <a:ea typeface="Times New Roman" panose="02020603050405020304" pitchFamily="18" charset="0"/>
              </a:rPr>
              <a:t>Considering a different angle...</a:t>
            </a:r>
            <a:endParaRPr lang="en-US" sz="2000" dirty="0">
              <a:solidFill>
                <a:srgbClr val="000000"/>
              </a:solidFill>
              <a:latin typeface="Krabuler" panose="00000500000000000000" charset="0"/>
              <a:ea typeface="Handy Casual" panose="00000500000000000000"/>
              <a:cs typeface="Handy Casual" panose="00000500000000000000"/>
              <a:sym typeface="Handy Casual" panose="00000500000000000000"/>
            </a:endParaRPr>
          </a:p>
        </p:txBody>
      </p:sp>
      <p:pic>
        <p:nvPicPr>
          <p:cNvPr id="4" name="Picture 2" descr="The Ultimate Guide to Using English Phrases | Grammar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9" y="928099"/>
            <a:ext cx="7749613" cy="13933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grpSp>
        <p:nvGrpSpPr>
          <p:cNvPr id="2" name="Group 2"/>
          <p:cNvGrpSpPr/>
          <p:nvPr/>
        </p:nvGrpSpPr>
        <p:grpSpPr>
          <a:xfrm>
            <a:off x="1340488" y="1388134"/>
            <a:ext cx="16033112" cy="7510732"/>
            <a:chOff x="0" y="0"/>
            <a:chExt cx="21260769" cy="10231544"/>
          </a:xfrm>
        </p:grpSpPr>
        <p:sp>
          <p:nvSpPr>
            <p:cNvPr id="3" name="Freeform 3"/>
            <p:cNvSpPr/>
            <p:nvPr/>
          </p:nvSpPr>
          <p:spPr>
            <a:xfrm>
              <a:off x="31750" y="31750"/>
              <a:ext cx="21197269" cy="10168044"/>
            </a:xfrm>
            <a:custGeom>
              <a:avLst/>
              <a:gdLst/>
              <a:ahLst/>
              <a:cxnLst/>
              <a:rect l="l" t="t" r="r" b="b"/>
              <a:pathLst>
                <a:path w="21197269" h="10168044">
                  <a:moveTo>
                    <a:pt x="21104560" y="10168044"/>
                  </a:moveTo>
                  <a:lnTo>
                    <a:pt x="92710" y="10168044"/>
                  </a:lnTo>
                  <a:cubicBezTo>
                    <a:pt x="41910" y="10168044"/>
                    <a:pt x="0" y="10126134"/>
                    <a:pt x="0" y="10075334"/>
                  </a:cubicBezTo>
                  <a:lnTo>
                    <a:pt x="0" y="92710"/>
                  </a:lnTo>
                  <a:cubicBezTo>
                    <a:pt x="0" y="41910"/>
                    <a:pt x="41910" y="0"/>
                    <a:pt x="92710" y="0"/>
                  </a:cubicBezTo>
                  <a:lnTo>
                    <a:pt x="21103290" y="0"/>
                  </a:lnTo>
                  <a:cubicBezTo>
                    <a:pt x="21154090" y="0"/>
                    <a:pt x="21195999" y="41910"/>
                    <a:pt x="21195999" y="92710"/>
                  </a:cubicBezTo>
                  <a:lnTo>
                    <a:pt x="21195999" y="10074064"/>
                  </a:lnTo>
                  <a:cubicBezTo>
                    <a:pt x="21197269" y="10126134"/>
                    <a:pt x="21155360" y="10168044"/>
                    <a:pt x="21104560" y="10168044"/>
                  </a:cubicBezTo>
                  <a:close/>
                </a:path>
              </a:pathLst>
            </a:custGeom>
            <a:solidFill>
              <a:srgbClr val="FFFEF7"/>
            </a:solidFill>
          </p:spPr>
        </p:sp>
        <p:sp>
          <p:nvSpPr>
            <p:cNvPr id="4" name="Freeform 4"/>
            <p:cNvSpPr/>
            <p:nvPr/>
          </p:nvSpPr>
          <p:spPr>
            <a:xfrm>
              <a:off x="0" y="0"/>
              <a:ext cx="21260769" cy="10231544"/>
            </a:xfrm>
            <a:custGeom>
              <a:avLst/>
              <a:gdLst/>
              <a:ahLst/>
              <a:cxnLst/>
              <a:rect l="l" t="t" r="r" b="b"/>
              <a:pathLst>
                <a:path w="21260769" h="10231544">
                  <a:moveTo>
                    <a:pt x="21136310" y="59690"/>
                  </a:moveTo>
                  <a:cubicBezTo>
                    <a:pt x="21171869" y="59690"/>
                    <a:pt x="21201080" y="88900"/>
                    <a:pt x="21201080" y="124460"/>
                  </a:cubicBezTo>
                  <a:lnTo>
                    <a:pt x="21201080" y="10107084"/>
                  </a:lnTo>
                  <a:cubicBezTo>
                    <a:pt x="21201080" y="10142644"/>
                    <a:pt x="21171869" y="10171854"/>
                    <a:pt x="21136310" y="10171854"/>
                  </a:cubicBezTo>
                  <a:lnTo>
                    <a:pt x="124460" y="10171854"/>
                  </a:lnTo>
                  <a:cubicBezTo>
                    <a:pt x="88900" y="10171854"/>
                    <a:pt x="59690" y="10142644"/>
                    <a:pt x="59690" y="10107084"/>
                  </a:cubicBezTo>
                  <a:lnTo>
                    <a:pt x="59690" y="124460"/>
                  </a:lnTo>
                  <a:cubicBezTo>
                    <a:pt x="59690" y="88900"/>
                    <a:pt x="88900" y="59690"/>
                    <a:pt x="124460" y="59690"/>
                  </a:cubicBezTo>
                  <a:lnTo>
                    <a:pt x="21136310" y="59690"/>
                  </a:lnTo>
                  <a:moveTo>
                    <a:pt x="21136310" y="0"/>
                  </a:moveTo>
                  <a:lnTo>
                    <a:pt x="124460" y="0"/>
                  </a:lnTo>
                  <a:cubicBezTo>
                    <a:pt x="55880" y="0"/>
                    <a:pt x="0" y="55880"/>
                    <a:pt x="0" y="124460"/>
                  </a:cubicBezTo>
                  <a:lnTo>
                    <a:pt x="0" y="10107084"/>
                  </a:lnTo>
                  <a:cubicBezTo>
                    <a:pt x="0" y="10175664"/>
                    <a:pt x="55880" y="10231544"/>
                    <a:pt x="124460" y="10231544"/>
                  </a:cubicBezTo>
                  <a:lnTo>
                    <a:pt x="21136310" y="10231544"/>
                  </a:lnTo>
                  <a:cubicBezTo>
                    <a:pt x="21204890" y="10231544"/>
                    <a:pt x="21260769" y="10175664"/>
                    <a:pt x="21260769" y="10107084"/>
                  </a:cubicBezTo>
                  <a:lnTo>
                    <a:pt x="21260769" y="124460"/>
                  </a:lnTo>
                  <a:cubicBezTo>
                    <a:pt x="21260769" y="55880"/>
                    <a:pt x="21204890" y="0"/>
                    <a:pt x="21136310" y="0"/>
                  </a:cubicBezTo>
                  <a:close/>
                </a:path>
              </a:pathLst>
            </a:custGeom>
            <a:solidFill>
              <a:srgbClr val="191919"/>
            </a:solidFill>
          </p:spPr>
        </p:sp>
      </p:grpSp>
      <p:sp>
        <p:nvSpPr>
          <p:cNvPr id="5" name="Freeform 5"/>
          <p:cNvSpPr/>
          <p:nvPr/>
        </p:nvSpPr>
        <p:spPr>
          <a:xfrm rot="231717">
            <a:off x="-983770" y="-373100"/>
            <a:ext cx="10406808" cy="5430462"/>
          </a:xfrm>
          <a:custGeom>
            <a:avLst/>
            <a:gdLst/>
            <a:ahLst/>
            <a:cxnLst/>
            <a:rect l="l" t="t" r="r" b="b"/>
            <a:pathLst>
              <a:path w="10406808" h="5430462">
                <a:moveTo>
                  <a:pt x="0" y="0"/>
                </a:moveTo>
                <a:lnTo>
                  <a:pt x="10406808" y="0"/>
                </a:lnTo>
                <a:lnTo>
                  <a:pt x="10406808" y="5430461"/>
                </a:lnTo>
                <a:lnTo>
                  <a:pt x="0" y="543046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txBody>
          <a:bodyPr/>
          <a:lstStyle/>
          <a:p>
            <a:endParaRPr lang="en-IN" dirty="0"/>
          </a:p>
        </p:txBody>
      </p:sp>
      <p:sp>
        <p:nvSpPr>
          <p:cNvPr id="23" name="TextBox 23"/>
          <p:cNvSpPr txBox="1"/>
          <p:nvPr/>
        </p:nvSpPr>
        <p:spPr>
          <a:xfrm rot="282144">
            <a:off x="2120498" y="847699"/>
            <a:ext cx="4198272" cy="1494079"/>
          </a:xfrm>
          <a:prstGeom prst="rect">
            <a:avLst/>
          </a:prstGeom>
        </p:spPr>
        <p:txBody>
          <a:bodyPr lIns="0" tIns="0" rIns="0" bIns="0" rtlCol="0" anchor="t">
            <a:spAutoFit/>
          </a:bodyPr>
          <a:lstStyle/>
          <a:p>
            <a:pPr algn="l">
              <a:lnSpc>
                <a:spcPts val="11435"/>
              </a:lnSpc>
            </a:pPr>
            <a:r>
              <a:rPr lang="en-US" sz="10395" dirty="0">
                <a:solidFill>
                  <a:srgbClr val="000000"/>
                </a:solidFill>
                <a:latin typeface="Krabuler" panose="00000500000000000000"/>
                <a:ea typeface="Krabuler" panose="00000500000000000000"/>
                <a:cs typeface="Krabuler" panose="00000500000000000000"/>
                <a:sym typeface="Krabuler" panose="00000500000000000000"/>
              </a:rPr>
              <a:t>KEY</a:t>
            </a:r>
            <a:endParaRPr lang="en-US" sz="10395"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27" name="TextBox 27"/>
          <p:cNvSpPr txBox="1"/>
          <p:nvPr/>
        </p:nvSpPr>
        <p:spPr>
          <a:xfrm rot="282144">
            <a:off x="2649442" y="2514344"/>
            <a:ext cx="4897799" cy="1102866"/>
          </a:xfrm>
          <a:prstGeom prst="rect">
            <a:avLst/>
          </a:prstGeom>
        </p:spPr>
        <p:txBody>
          <a:bodyPr wrap="square" lIns="0" tIns="0" rIns="0" bIns="0" rtlCol="0" anchor="t">
            <a:spAutoFit/>
          </a:bodyPr>
          <a:lstStyle/>
          <a:p>
            <a:pPr algn="r">
              <a:lnSpc>
                <a:spcPts val="8575"/>
              </a:lnSpc>
            </a:pPr>
            <a:r>
              <a:rPr lang="en-US" sz="7795" dirty="0">
                <a:solidFill>
                  <a:srgbClr val="000000"/>
                </a:solidFill>
                <a:latin typeface="Krabuler" panose="00000500000000000000"/>
                <a:ea typeface="Krabuler" panose="00000500000000000000"/>
                <a:cs typeface="Krabuler" panose="00000500000000000000"/>
                <a:sym typeface="Krabuler" panose="00000500000000000000"/>
              </a:rPr>
              <a:t>Takeaways!</a:t>
            </a:r>
            <a:endParaRPr lang="en-US" sz="7795"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28" name="Freeform 28"/>
          <p:cNvSpPr/>
          <p:nvPr/>
        </p:nvSpPr>
        <p:spPr>
          <a:xfrm rot="-10800000">
            <a:off x="-3798639" y="8684891"/>
            <a:ext cx="11594212" cy="1602109"/>
          </a:xfrm>
          <a:custGeom>
            <a:avLst/>
            <a:gdLst/>
            <a:ahLst/>
            <a:cxnLst/>
            <a:rect l="l" t="t" r="r" b="b"/>
            <a:pathLst>
              <a:path w="11594212" h="1602109">
                <a:moveTo>
                  <a:pt x="0" y="0"/>
                </a:moveTo>
                <a:lnTo>
                  <a:pt x="11594211" y="0"/>
                </a:lnTo>
                <a:lnTo>
                  <a:pt x="11594211" y="1602109"/>
                </a:lnTo>
                <a:lnTo>
                  <a:pt x="0" y="1602109"/>
                </a:lnTo>
                <a:lnTo>
                  <a:pt x="0" y="0"/>
                </a:lnTo>
                <a:close/>
              </a:path>
            </a:pathLst>
          </a:custGeom>
          <a:blipFill>
            <a:blip r:embed="rId3"/>
            <a:stretch>
              <a:fillRect/>
            </a:stretch>
          </a:blipFill>
        </p:spPr>
      </p:sp>
      <p:sp>
        <p:nvSpPr>
          <p:cNvPr id="29" name="Freeform 29"/>
          <p:cNvSpPr/>
          <p:nvPr/>
        </p:nvSpPr>
        <p:spPr>
          <a:xfrm>
            <a:off x="10023135" y="0"/>
            <a:ext cx="8264865" cy="1498898"/>
          </a:xfrm>
          <a:custGeom>
            <a:avLst/>
            <a:gdLst/>
            <a:ahLst/>
            <a:cxnLst/>
            <a:rect l="l" t="t" r="r" b="b"/>
            <a:pathLst>
              <a:path w="10847286" h="1498898">
                <a:moveTo>
                  <a:pt x="0" y="0"/>
                </a:moveTo>
                <a:lnTo>
                  <a:pt x="10847286" y="0"/>
                </a:lnTo>
                <a:lnTo>
                  <a:pt x="10847286" y="1498898"/>
                </a:lnTo>
                <a:lnTo>
                  <a:pt x="0" y="1498898"/>
                </a:lnTo>
                <a:lnTo>
                  <a:pt x="0" y="0"/>
                </a:lnTo>
                <a:close/>
              </a:path>
            </a:pathLst>
          </a:custGeom>
          <a:blipFill>
            <a:blip r:embed="rId3"/>
            <a:stretch>
              <a:fillRect/>
            </a:stretch>
          </a:blipFill>
        </p:spPr>
      </p:sp>
      <p:sp>
        <p:nvSpPr>
          <p:cNvPr id="36" name="Freeform 36"/>
          <p:cNvSpPr/>
          <p:nvPr/>
        </p:nvSpPr>
        <p:spPr>
          <a:xfrm rot="-3617189" flipH="1">
            <a:off x="15767695" y="8040444"/>
            <a:ext cx="2983210" cy="2891002"/>
          </a:xfrm>
          <a:custGeom>
            <a:avLst/>
            <a:gdLst/>
            <a:ahLst/>
            <a:cxnLst/>
            <a:rect l="l" t="t" r="r" b="b"/>
            <a:pathLst>
              <a:path w="2983210" h="2891002">
                <a:moveTo>
                  <a:pt x="2983210" y="0"/>
                </a:moveTo>
                <a:lnTo>
                  <a:pt x="0" y="0"/>
                </a:lnTo>
                <a:lnTo>
                  <a:pt x="0" y="2891002"/>
                </a:lnTo>
                <a:lnTo>
                  <a:pt x="2983210" y="2891002"/>
                </a:lnTo>
                <a:lnTo>
                  <a:pt x="2983210" y="0"/>
                </a:lnTo>
                <a:close/>
              </a:path>
            </a:pathLst>
          </a:custGeom>
          <a:blipFill>
            <a:blip r:embed="rId4"/>
            <a:stretch>
              <a:fillRect/>
            </a:stretch>
          </a:blipFill>
        </p:spPr>
      </p:sp>
      <p:sp>
        <p:nvSpPr>
          <p:cNvPr id="37" name="TextBox 7"/>
          <p:cNvSpPr txBox="1"/>
          <p:nvPr/>
        </p:nvSpPr>
        <p:spPr>
          <a:xfrm>
            <a:off x="2088401" y="4221830"/>
            <a:ext cx="15011400" cy="5642891"/>
          </a:xfrm>
          <a:prstGeom prst="rect">
            <a:avLst/>
          </a:prstGeom>
        </p:spPr>
        <p:txBody>
          <a:bodyPr wrap="square" lIns="0" tIns="0" rIns="0" bIns="0" rtlCol="0" anchor="t">
            <a:spAutoFit/>
          </a:bodyPr>
          <a:lstStyle/>
          <a:p>
            <a:pPr marL="342900" lvl="0" indent="-342900" algn="just">
              <a:lnSpc>
                <a:spcPct val="115000"/>
              </a:lnSpc>
              <a:buFont typeface="Symbol" panose="05050102010706020507" pitchFamily="18" charset="2"/>
              <a:buChar char=""/>
            </a:pPr>
            <a:r>
              <a:rPr lang="en-IN" sz="2000" dirty="0">
                <a:effectLst/>
                <a:latin typeface="Krabuler" panose="00000500000000000000" charset="0"/>
                <a:ea typeface="Calibri" panose="020F0502020204030204" charset="0"/>
                <a:cs typeface="Mangal" panose="02040503050203030202" pitchFamily="18" charset="0"/>
              </a:rPr>
              <a:t>An essay usually follows the following format: introduction, main body, and conclusion.</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buFont typeface="Symbol" panose="05050102010706020507" pitchFamily="18" charset="2"/>
              <a:buChar char=""/>
            </a:pPr>
            <a:r>
              <a:rPr lang="en-IN" sz="2000" dirty="0">
                <a:effectLst/>
                <a:latin typeface="Krabuler" panose="00000500000000000000" charset="0"/>
                <a:ea typeface="Calibri" panose="020F0502020204030204" charset="0"/>
                <a:cs typeface="Mangal" panose="02040503050203030202" pitchFamily="18" charset="0"/>
              </a:rPr>
              <a:t>Critical thinking refers to the process of analysing and evaluating information in a </a:t>
            </a:r>
            <a:r>
              <a:rPr lang="en-IN" sz="2000" dirty="0" err="1">
                <a:effectLst/>
                <a:latin typeface="Krabuler" panose="00000500000000000000" charset="0"/>
                <a:ea typeface="Calibri" panose="020F0502020204030204" charset="0"/>
                <a:cs typeface="Mangal" panose="02040503050203030202" pitchFamily="18" charset="0"/>
              </a:rPr>
              <a:t>skillful</a:t>
            </a:r>
            <a:r>
              <a:rPr lang="en-IN" sz="2000" dirty="0">
                <a:effectLst/>
                <a:latin typeface="Krabuler" panose="00000500000000000000" charset="0"/>
                <a:ea typeface="Calibri" panose="020F0502020204030204" charset="0"/>
                <a:cs typeface="Mangal" panose="02040503050203030202" pitchFamily="18" charset="0"/>
              </a:rPr>
              <a:t> way.</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buFont typeface="Symbol" panose="05050102010706020507" pitchFamily="18" charset="2"/>
              <a:buChar char=""/>
            </a:pPr>
            <a:r>
              <a:rPr lang="en-IN" sz="2000" dirty="0">
                <a:effectLst/>
                <a:latin typeface="Krabuler" panose="00000500000000000000" charset="0"/>
                <a:ea typeface="Calibri" panose="020F0502020204030204" charset="0"/>
                <a:cs typeface="Mangal" panose="02040503050203030202" pitchFamily="18" charset="0"/>
              </a:rPr>
              <a:t>Before writing an essay, it is useful to create a plan, e.g., with a mind map or list.</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buFont typeface="Symbol" panose="05050102010706020507" pitchFamily="18" charset="2"/>
              <a:buChar char=""/>
            </a:pPr>
            <a:r>
              <a:rPr lang="en-IN" sz="2000" dirty="0">
                <a:effectLst/>
                <a:latin typeface="Krabuler" panose="00000500000000000000" charset="0"/>
                <a:ea typeface="Calibri" panose="020F0502020204030204" charset="0"/>
                <a:cs typeface="Mangal" panose="02040503050203030202" pitchFamily="18" charset="0"/>
              </a:rPr>
              <a:t>To make your essay flow well, make sure to link back to the question and provide connections between paragraphs.</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buFont typeface="Symbol" panose="05050102010706020507" pitchFamily="18" charset="2"/>
              <a:buChar char=""/>
            </a:pPr>
            <a:r>
              <a:rPr lang="en-IN" sz="2000" dirty="0">
                <a:effectLst/>
                <a:latin typeface="Krabuler" panose="00000500000000000000" charset="0"/>
                <a:ea typeface="Calibri" panose="020F0502020204030204" charset="0"/>
                <a:cs typeface="Mangal" panose="02040503050203030202" pitchFamily="18" charset="0"/>
              </a:rPr>
              <a:t>To ensure your ideas are clear, don't use vocabulary that is too complex.</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buFont typeface="Symbol" panose="05050102010706020507" pitchFamily="18" charset="2"/>
              <a:buChar char=""/>
            </a:pPr>
            <a:r>
              <a:rPr lang="en-IN" sz="2000" dirty="0">
                <a:effectLst/>
                <a:latin typeface="Krabuler" panose="00000500000000000000" charset="0"/>
                <a:ea typeface="Calibri" panose="020F0502020204030204" charset="0"/>
                <a:cs typeface="Mangal" panose="02040503050203030202" pitchFamily="18" charset="0"/>
              </a:rPr>
              <a:t>After writing, proofread your work to check for mistakes.</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buFont typeface="Symbol" panose="05050102010706020507" pitchFamily="18" charset="2"/>
              <a:buChar char=""/>
            </a:pPr>
            <a:r>
              <a:rPr lang="en-IN" sz="2000" dirty="0">
                <a:effectLst/>
                <a:latin typeface="Krabuler" panose="00000500000000000000" charset="0"/>
                <a:ea typeface="Calibri" panose="020F0502020204030204" charset="0"/>
                <a:cs typeface="Mangal" panose="02040503050203030202" pitchFamily="18" charset="0"/>
              </a:rPr>
              <a:t>Top tip! Use the P.O.W.E.R. process to write your practice essays:</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buFont typeface="Symbol" panose="05050102010706020507" pitchFamily="18" charset="2"/>
              <a:buChar char=""/>
            </a:pPr>
            <a:r>
              <a:rPr lang="en-IN" sz="2000" dirty="0">
                <a:effectLst/>
                <a:latin typeface="Krabuler" panose="00000500000000000000" charset="0"/>
                <a:ea typeface="Calibri" panose="020F0502020204030204" charset="0"/>
                <a:cs typeface="Mangal" panose="02040503050203030202" pitchFamily="18" charset="0"/>
              </a:rPr>
              <a:t>P = Prepare - Do your research, narrow down your topic, brainstorm ideas.</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buFont typeface="Symbol" panose="05050102010706020507" pitchFamily="18" charset="2"/>
              <a:buChar char=""/>
            </a:pPr>
            <a:r>
              <a:rPr lang="en-IN" sz="2000" dirty="0">
                <a:effectLst/>
                <a:latin typeface="Krabuler" panose="00000500000000000000" charset="0"/>
                <a:ea typeface="Calibri" panose="020F0502020204030204" charset="0"/>
                <a:cs typeface="Mangal" panose="02040503050203030202" pitchFamily="18" charset="0"/>
              </a:rPr>
              <a:t>O = Organise - Choose your best ideas, write a plan or outline of your essay, think about paragraphing.</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buFont typeface="Symbol" panose="05050102010706020507" pitchFamily="18" charset="2"/>
              <a:buChar char=""/>
            </a:pPr>
            <a:r>
              <a:rPr lang="en-IN" sz="2000" dirty="0">
                <a:effectLst/>
                <a:latin typeface="Krabuler" panose="00000500000000000000" charset="0"/>
                <a:ea typeface="Calibri" panose="020F0502020204030204" charset="0"/>
                <a:cs typeface="Mangal" panose="02040503050203030202" pitchFamily="18" charset="0"/>
              </a:rPr>
              <a:t>W = Write it!</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buFont typeface="Symbol" panose="05050102010706020507" pitchFamily="18" charset="2"/>
              <a:buChar char=""/>
            </a:pPr>
            <a:r>
              <a:rPr lang="en-IN" sz="2000" dirty="0">
                <a:effectLst/>
                <a:latin typeface="Krabuler" panose="00000500000000000000" charset="0"/>
                <a:ea typeface="Calibri" panose="020F0502020204030204" charset="0"/>
                <a:cs typeface="Mangal" panose="02040503050203030202" pitchFamily="18" charset="0"/>
              </a:rPr>
              <a:t>E = Edit your work. Check carefully for errors or unnecessary repetition.</a:t>
            </a:r>
            <a:endParaRPr lang="en-IN" sz="2000" dirty="0">
              <a:effectLst/>
              <a:latin typeface="Krabuler" panose="00000500000000000000" charset="0"/>
              <a:ea typeface="Calibri" panose="020F0502020204030204" charset="0"/>
              <a:cs typeface="Mangal" panose="02040503050203030202" pitchFamily="18" charset="0"/>
            </a:endParaRPr>
          </a:p>
          <a:p>
            <a:pPr marL="342900" lvl="0" indent="-342900" algn="just">
              <a:lnSpc>
                <a:spcPct val="115000"/>
              </a:lnSpc>
              <a:spcAft>
                <a:spcPts val="1000"/>
              </a:spcAft>
              <a:buFont typeface="Symbol" panose="05050102010706020507" pitchFamily="18" charset="2"/>
              <a:buChar char=""/>
            </a:pPr>
            <a:r>
              <a:rPr lang="en-IN" sz="2000" dirty="0">
                <a:effectLst/>
                <a:latin typeface="Krabuler" panose="00000500000000000000" charset="0"/>
                <a:ea typeface="Calibri" panose="020F0502020204030204" charset="0"/>
                <a:cs typeface="Mangal" panose="02040503050203030202" pitchFamily="18" charset="0"/>
              </a:rPr>
              <a:t>R = Review and Reflect - When you practise for the exam, have someone else check your work too and think about what you can improve on next time</a:t>
            </a:r>
            <a:r>
              <a:rPr lang="en-IN" sz="1800" dirty="0">
                <a:effectLst/>
                <a:latin typeface="Times New Roman" panose="02020603050405020304" pitchFamily="18" charset="0"/>
                <a:ea typeface="Calibri" panose="020F0502020204030204" charset="0"/>
                <a:cs typeface="Mangal" panose="02040503050203030202" pitchFamily="18" charset="0"/>
              </a:rPr>
              <a:t>.</a:t>
            </a:r>
            <a:endParaRPr lang="en-IN" sz="1800" dirty="0">
              <a:effectLst/>
              <a:latin typeface="Calibri" panose="020F0502020204030204" charset="0"/>
              <a:ea typeface="Calibri" panose="020F0502020204030204" charset="0"/>
              <a:cs typeface="Mangal" panose="02040503050203030202" pitchFamily="18" charset="0"/>
            </a:endParaRPr>
          </a:p>
          <a:p>
            <a:pPr algn="l">
              <a:lnSpc>
                <a:spcPts val="5430"/>
              </a:lnSpc>
            </a:pPr>
            <a:endParaRPr lang="en-US" sz="4115" dirty="0">
              <a:solidFill>
                <a:srgbClr val="231F20"/>
              </a:solidFill>
              <a:latin typeface="Handy Casual" panose="00000500000000000000"/>
              <a:ea typeface="Handy Casual" panose="00000500000000000000"/>
              <a:cs typeface="Handy Casual" panose="00000500000000000000"/>
              <a:sym typeface="Handy Casual" panose="00000500000000000000"/>
            </a:endParaRPr>
          </a:p>
          <a:p>
            <a:pPr algn="l">
              <a:lnSpc>
                <a:spcPts val="1205"/>
              </a:lnSpc>
            </a:pPr>
            <a:endParaRPr lang="en-US" sz="4115" dirty="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rot="-10800000" flipH="1">
            <a:off x="9223231" y="8895219"/>
            <a:ext cx="11552272" cy="1596314"/>
          </a:xfrm>
          <a:custGeom>
            <a:avLst/>
            <a:gdLst/>
            <a:ahLst/>
            <a:cxnLst/>
            <a:rect l="l" t="t" r="r" b="b"/>
            <a:pathLst>
              <a:path w="11552272" h="1596314">
                <a:moveTo>
                  <a:pt x="11552272" y="0"/>
                </a:moveTo>
                <a:lnTo>
                  <a:pt x="0" y="0"/>
                </a:lnTo>
                <a:lnTo>
                  <a:pt x="0" y="1596314"/>
                </a:lnTo>
                <a:lnTo>
                  <a:pt x="11552272" y="1596314"/>
                </a:lnTo>
                <a:lnTo>
                  <a:pt x="11552272" y="0"/>
                </a:lnTo>
                <a:close/>
              </a:path>
            </a:pathLst>
          </a:custGeom>
          <a:blipFill>
            <a:blip r:embed="rId1"/>
            <a:stretch>
              <a:fillRect/>
            </a:stretch>
          </a:blipFill>
        </p:spPr>
      </p:sp>
      <p:sp>
        <p:nvSpPr>
          <p:cNvPr id="3" name="Freeform 3"/>
          <p:cNvSpPr/>
          <p:nvPr/>
        </p:nvSpPr>
        <p:spPr>
          <a:xfrm flipH="1">
            <a:off x="-2649686" y="-149539"/>
            <a:ext cx="11546413" cy="1595504"/>
          </a:xfrm>
          <a:custGeom>
            <a:avLst/>
            <a:gdLst/>
            <a:ahLst/>
            <a:cxnLst/>
            <a:rect l="l" t="t" r="r" b="b"/>
            <a:pathLst>
              <a:path w="11546413" h="1595504">
                <a:moveTo>
                  <a:pt x="11546413" y="0"/>
                </a:moveTo>
                <a:lnTo>
                  <a:pt x="0" y="0"/>
                </a:lnTo>
                <a:lnTo>
                  <a:pt x="0" y="1595505"/>
                </a:lnTo>
                <a:lnTo>
                  <a:pt x="11546413" y="1595505"/>
                </a:lnTo>
                <a:lnTo>
                  <a:pt x="11546413" y="0"/>
                </a:lnTo>
                <a:close/>
              </a:path>
            </a:pathLst>
          </a:custGeom>
          <a:blipFill>
            <a:blip r:embed="rId1"/>
            <a:stretch>
              <a:fillRect/>
            </a:stretch>
          </a:blipFill>
        </p:spPr>
      </p:sp>
      <p:sp>
        <p:nvSpPr>
          <p:cNvPr id="4" name="Freeform 4"/>
          <p:cNvSpPr/>
          <p:nvPr/>
        </p:nvSpPr>
        <p:spPr>
          <a:xfrm rot="-491967">
            <a:off x="4366081" y="1559751"/>
            <a:ext cx="1707111" cy="1555022"/>
          </a:xfrm>
          <a:custGeom>
            <a:avLst/>
            <a:gdLst/>
            <a:ahLst/>
            <a:cxnLst/>
            <a:rect l="l" t="t" r="r" b="b"/>
            <a:pathLst>
              <a:path w="1707111" h="1555022">
                <a:moveTo>
                  <a:pt x="0" y="0"/>
                </a:moveTo>
                <a:lnTo>
                  <a:pt x="1707110" y="0"/>
                </a:lnTo>
                <a:lnTo>
                  <a:pt x="1707110" y="1555023"/>
                </a:lnTo>
                <a:lnTo>
                  <a:pt x="0" y="1555023"/>
                </a:lnTo>
                <a:lnTo>
                  <a:pt x="0" y="0"/>
                </a:lnTo>
                <a:close/>
              </a:path>
            </a:pathLst>
          </a:custGeom>
          <a:blipFill>
            <a:blip r:embed="rId2"/>
            <a:stretch>
              <a:fillRect/>
            </a:stretch>
          </a:blipFill>
        </p:spPr>
      </p:sp>
      <p:sp>
        <p:nvSpPr>
          <p:cNvPr id="5" name="Freeform 5"/>
          <p:cNvSpPr/>
          <p:nvPr/>
        </p:nvSpPr>
        <p:spPr>
          <a:xfrm>
            <a:off x="12512426" y="1028700"/>
            <a:ext cx="3634128" cy="4158041"/>
          </a:xfrm>
          <a:custGeom>
            <a:avLst/>
            <a:gdLst/>
            <a:ahLst/>
            <a:cxnLst/>
            <a:rect l="l" t="t" r="r" b="b"/>
            <a:pathLst>
              <a:path w="3634128" h="4158041">
                <a:moveTo>
                  <a:pt x="0" y="0"/>
                </a:moveTo>
                <a:lnTo>
                  <a:pt x="3634128" y="0"/>
                </a:lnTo>
                <a:lnTo>
                  <a:pt x="3634128" y="4158041"/>
                </a:lnTo>
                <a:lnTo>
                  <a:pt x="0" y="4158041"/>
                </a:lnTo>
                <a:lnTo>
                  <a:pt x="0" y="0"/>
                </a:lnTo>
                <a:close/>
              </a:path>
            </a:pathLst>
          </a:custGeom>
          <a:blipFill>
            <a:blip r:embed="rId3"/>
            <a:stretch>
              <a:fillRect/>
            </a:stretch>
          </a:blipFill>
        </p:spPr>
      </p:sp>
      <p:sp>
        <p:nvSpPr>
          <p:cNvPr id="6" name="Freeform 6"/>
          <p:cNvSpPr/>
          <p:nvPr/>
        </p:nvSpPr>
        <p:spPr>
          <a:xfrm rot="1129629" flipV="1">
            <a:off x="1530356" y="4116826"/>
            <a:ext cx="3895386" cy="4128059"/>
          </a:xfrm>
          <a:custGeom>
            <a:avLst/>
            <a:gdLst/>
            <a:ahLst/>
            <a:cxnLst/>
            <a:rect l="l" t="t" r="r" b="b"/>
            <a:pathLst>
              <a:path w="3895386" h="4128059">
                <a:moveTo>
                  <a:pt x="0" y="4128058"/>
                </a:moveTo>
                <a:lnTo>
                  <a:pt x="3895386" y="4128058"/>
                </a:lnTo>
                <a:lnTo>
                  <a:pt x="3895386" y="0"/>
                </a:lnTo>
                <a:lnTo>
                  <a:pt x="0" y="0"/>
                </a:lnTo>
                <a:lnTo>
                  <a:pt x="0" y="4128058"/>
                </a:lnTo>
                <a:close/>
              </a:path>
            </a:pathLst>
          </a:custGeom>
          <a:blipFill>
            <a:blip r:embed="rId4"/>
            <a:stretch>
              <a:fillRect/>
            </a:stretch>
          </a:blipFill>
        </p:spPr>
      </p:sp>
      <p:sp>
        <p:nvSpPr>
          <p:cNvPr id="7" name="Freeform 7"/>
          <p:cNvSpPr/>
          <p:nvPr/>
        </p:nvSpPr>
        <p:spPr>
          <a:xfrm rot="-1568932">
            <a:off x="15591427" y="5685088"/>
            <a:ext cx="1480813" cy="2123030"/>
          </a:xfrm>
          <a:custGeom>
            <a:avLst/>
            <a:gdLst/>
            <a:ahLst/>
            <a:cxnLst/>
            <a:rect l="l" t="t" r="r" b="b"/>
            <a:pathLst>
              <a:path w="1480813" h="2123030">
                <a:moveTo>
                  <a:pt x="0" y="0"/>
                </a:moveTo>
                <a:lnTo>
                  <a:pt x="1480813" y="0"/>
                </a:lnTo>
                <a:lnTo>
                  <a:pt x="1480813" y="2123030"/>
                </a:lnTo>
                <a:lnTo>
                  <a:pt x="0" y="2123030"/>
                </a:lnTo>
                <a:lnTo>
                  <a:pt x="0" y="0"/>
                </a:lnTo>
                <a:close/>
              </a:path>
            </a:pathLst>
          </a:custGeom>
          <a:blipFill>
            <a:blip r:embed="rId5"/>
            <a:stretch>
              <a:fillRect/>
            </a:stretch>
          </a:blipFill>
        </p:spPr>
      </p:sp>
      <p:sp>
        <p:nvSpPr>
          <p:cNvPr id="8" name="TextBox 8"/>
          <p:cNvSpPr txBox="1"/>
          <p:nvPr/>
        </p:nvSpPr>
        <p:spPr>
          <a:xfrm>
            <a:off x="968472" y="8763000"/>
            <a:ext cx="6590891" cy="438150"/>
          </a:xfrm>
          <a:prstGeom prst="rect">
            <a:avLst/>
          </a:prstGeom>
        </p:spPr>
        <p:txBody>
          <a:bodyPr lIns="0" tIns="0" rIns="0" bIns="0" rtlCol="0" anchor="t">
            <a:spAutoFit/>
          </a:bodyPr>
          <a:lstStyle/>
          <a:p>
            <a:pPr algn="just">
              <a:lnSpc>
                <a:spcPts val="3480"/>
              </a:lnSpc>
              <a:spcBef>
                <a:spcPct val="0"/>
              </a:spcBef>
            </a:pPr>
            <a:r>
              <a:rPr lang="en-US" sz="2900">
                <a:solidFill>
                  <a:srgbClr val="000000"/>
                </a:solidFill>
                <a:latin typeface="Handy Casual" panose="00000500000000000000"/>
                <a:ea typeface="Handy Casual" panose="00000500000000000000"/>
                <a:cs typeface="Handy Casual" panose="00000500000000000000"/>
                <a:sym typeface="Handy Casual" panose="00000500000000000000"/>
              </a:rPr>
              <a:t>www.reallygreatsite.com</a:t>
            </a:r>
            <a:endParaRPr lang="en-US" sz="290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
        <p:nvSpPr>
          <p:cNvPr id="9" name="TextBox 9"/>
          <p:cNvSpPr txBox="1"/>
          <p:nvPr/>
        </p:nvSpPr>
        <p:spPr>
          <a:xfrm>
            <a:off x="4955707" y="2879051"/>
            <a:ext cx="8376587" cy="5499753"/>
          </a:xfrm>
          <a:prstGeom prst="rect">
            <a:avLst/>
          </a:prstGeom>
        </p:spPr>
        <p:txBody>
          <a:bodyPr lIns="0" tIns="0" rIns="0" bIns="0" rtlCol="0" anchor="t">
            <a:spAutoFit/>
          </a:bodyPr>
          <a:lstStyle/>
          <a:p>
            <a:pPr algn="ctr">
              <a:lnSpc>
                <a:spcPts val="21650"/>
              </a:lnSpc>
            </a:pPr>
            <a:r>
              <a:rPr lang="en-US" sz="18505" spc="407">
                <a:solidFill>
                  <a:srgbClr val="000000"/>
                </a:solidFill>
                <a:latin typeface="Pompiere" panose="02000000000000000000"/>
                <a:ea typeface="Pompiere" panose="02000000000000000000"/>
                <a:cs typeface="Pompiere" panose="02000000000000000000"/>
                <a:sym typeface="Pompiere" panose="02000000000000000000"/>
              </a:rPr>
              <a:t>THANK</a:t>
            </a:r>
            <a:endParaRPr lang="en-US" sz="18505" spc="407">
              <a:solidFill>
                <a:srgbClr val="000000"/>
              </a:solidFill>
              <a:latin typeface="Pompiere" panose="02000000000000000000"/>
              <a:ea typeface="Pompiere" panose="02000000000000000000"/>
              <a:cs typeface="Pompiere" panose="02000000000000000000"/>
              <a:sym typeface="Pompiere" panose="02000000000000000000"/>
            </a:endParaRPr>
          </a:p>
          <a:p>
            <a:pPr algn="ctr">
              <a:lnSpc>
                <a:spcPts val="21650"/>
              </a:lnSpc>
            </a:pPr>
            <a:r>
              <a:rPr lang="en-US" sz="18505" spc="407">
                <a:solidFill>
                  <a:srgbClr val="000000"/>
                </a:solidFill>
                <a:latin typeface="Pompiere" panose="02000000000000000000"/>
                <a:ea typeface="Pompiere" panose="02000000000000000000"/>
                <a:cs typeface="Pompiere" panose="02000000000000000000"/>
                <a:sym typeface="Pompiere" panose="02000000000000000000"/>
              </a:rPr>
              <a:t>YOU!</a:t>
            </a:r>
            <a:endParaRPr lang="en-US" sz="18505" spc="407">
              <a:solidFill>
                <a:srgbClr val="000000"/>
              </a:solidFill>
              <a:latin typeface="Pompiere" panose="02000000000000000000"/>
              <a:ea typeface="Pompiere" panose="02000000000000000000"/>
              <a:cs typeface="Pompiere" panose="02000000000000000000"/>
              <a:sym typeface="Pompiere" panose="020000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rot="5400000">
            <a:off x="5809773" y="-613877"/>
            <a:ext cx="9107573" cy="11488911"/>
          </a:xfrm>
          <a:custGeom>
            <a:avLst/>
            <a:gdLst/>
            <a:ahLst/>
            <a:cxnLst/>
            <a:rect l="l" t="t" r="r" b="b"/>
            <a:pathLst>
              <a:path w="9107573" h="11488911">
                <a:moveTo>
                  <a:pt x="0" y="0"/>
                </a:moveTo>
                <a:lnTo>
                  <a:pt x="9107573" y="0"/>
                </a:lnTo>
                <a:lnTo>
                  <a:pt x="9107573" y="11488911"/>
                </a:lnTo>
                <a:lnTo>
                  <a:pt x="0" y="1148891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0" y="246570"/>
            <a:ext cx="5254728" cy="4557282"/>
          </a:xfrm>
          <a:custGeom>
            <a:avLst/>
            <a:gdLst/>
            <a:ahLst/>
            <a:cxnLst/>
            <a:rect l="l" t="t" r="r" b="b"/>
            <a:pathLst>
              <a:path w="5254728" h="4557282">
                <a:moveTo>
                  <a:pt x="0" y="0"/>
                </a:moveTo>
                <a:lnTo>
                  <a:pt x="5254728" y="0"/>
                </a:lnTo>
                <a:lnTo>
                  <a:pt x="5254728" y="4557282"/>
                </a:lnTo>
                <a:lnTo>
                  <a:pt x="0" y="45572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rot="-810814">
            <a:off x="1059748" y="953556"/>
            <a:ext cx="4236674" cy="3143310"/>
          </a:xfrm>
          <a:prstGeom prst="rect">
            <a:avLst/>
          </a:prstGeom>
        </p:spPr>
        <p:txBody>
          <a:bodyPr lIns="0" tIns="0" rIns="0" bIns="0" rtlCol="0" anchor="t">
            <a:spAutoFit/>
          </a:bodyPr>
          <a:lstStyle/>
          <a:p>
            <a:pPr algn="l">
              <a:lnSpc>
                <a:spcPts val="8135"/>
              </a:lnSpc>
            </a:pPr>
            <a:r>
              <a:rPr lang="en-US" sz="7500" spc="180" dirty="0">
                <a:solidFill>
                  <a:srgbClr val="000000"/>
                </a:solidFill>
                <a:latin typeface="Krabuler" panose="00000500000000000000"/>
                <a:ea typeface="Krabuler" panose="00000500000000000000"/>
                <a:cs typeface="Krabuler" panose="00000500000000000000"/>
                <a:sym typeface="Krabuler" panose="00000500000000000000"/>
              </a:rPr>
              <a:t>Purpose of essay writing</a:t>
            </a:r>
            <a:endParaRPr lang="en-US" sz="7500" spc="18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5" name="TextBox 5"/>
          <p:cNvSpPr txBox="1"/>
          <p:nvPr/>
        </p:nvSpPr>
        <p:spPr>
          <a:xfrm>
            <a:off x="4761931" y="1205271"/>
            <a:ext cx="10761770" cy="7380597"/>
          </a:xfrm>
          <a:prstGeom prst="rect">
            <a:avLst/>
          </a:prstGeom>
        </p:spPr>
        <p:txBody>
          <a:bodyPr wrap="square" lIns="0" tIns="0" rIns="0" bIns="0" rtlCol="0" anchor="t">
            <a:spAutoFit/>
          </a:bodyPr>
          <a:lstStyle/>
          <a:p>
            <a:pPr marL="1050290" lvl="1" indent="-525145" algn="l">
              <a:lnSpc>
                <a:spcPts val="6470"/>
              </a:lnSpc>
              <a:buAutoNum type="arabicPeriod"/>
            </a:pPr>
            <a:r>
              <a:rPr lang="en-US" sz="4000" spc="107" dirty="0">
                <a:solidFill>
                  <a:srgbClr val="FFFFFF"/>
                </a:solidFill>
                <a:latin typeface="Krabuler" panose="00000500000000000000"/>
                <a:ea typeface="Krabuler" panose="00000500000000000000"/>
                <a:cs typeface="Krabuler" panose="00000500000000000000"/>
                <a:sym typeface="Krabuler" panose="00000500000000000000"/>
              </a:rPr>
              <a:t>Show your abilities to select relevant ideas and information.</a:t>
            </a:r>
            <a:endParaRPr lang="en-US" sz="4000" spc="107" dirty="0">
              <a:solidFill>
                <a:srgbClr val="FFFFFF"/>
              </a:solidFill>
              <a:latin typeface="Krabuler" panose="00000500000000000000"/>
              <a:ea typeface="Krabuler" panose="00000500000000000000"/>
              <a:cs typeface="Krabuler" panose="00000500000000000000"/>
              <a:sym typeface="Krabuler" panose="00000500000000000000"/>
            </a:endParaRPr>
          </a:p>
          <a:p>
            <a:pPr marL="1050290" lvl="1" indent="-525145" algn="l">
              <a:lnSpc>
                <a:spcPts val="6470"/>
              </a:lnSpc>
              <a:buAutoNum type="arabicPeriod"/>
            </a:pPr>
            <a:r>
              <a:rPr lang="en-US" sz="4000" spc="107" dirty="0">
                <a:solidFill>
                  <a:srgbClr val="FFFFFF"/>
                </a:solidFill>
                <a:latin typeface="Krabuler" panose="00000500000000000000"/>
                <a:ea typeface="Krabuler" panose="00000500000000000000"/>
                <a:cs typeface="Krabuler" panose="00000500000000000000"/>
                <a:sym typeface="Krabuler" panose="00000500000000000000"/>
              </a:rPr>
              <a:t>Demonstrate knowledge and understanding of the topic.</a:t>
            </a:r>
            <a:endParaRPr lang="en-US" sz="4000" spc="107" dirty="0">
              <a:solidFill>
                <a:srgbClr val="FFFFFF"/>
              </a:solidFill>
              <a:latin typeface="Krabuler" panose="00000500000000000000"/>
              <a:ea typeface="Krabuler" panose="00000500000000000000"/>
              <a:cs typeface="Krabuler" panose="00000500000000000000"/>
              <a:sym typeface="Krabuler" panose="00000500000000000000"/>
            </a:endParaRPr>
          </a:p>
          <a:p>
            <a:pPr marL="1050290" lvl="1" indent="-525145" algn="l">
              <a:lnSpc>
                <a:spcPts val="6470"/>
              </a:lnSpc>
              <a:buAutoNum type="arabicPeriod"/>
            </a:pPr>
            <a:r>
              <a:rPr lang="en-US" sz="4000" spc="107" dirty="0">
                <a:solidFill>
                  <a:srgbClr val="FFFFFF"/>
                </a:solidFill>
                <a:latin typeface="Krabuler" panose="00000500000000000000"/>
                <a:ea typeface="Krabuler" panose="00000500000000000000"/>
                <a:cs typeface="Krabuler" panose="00000500000000000000"/>
                <a:sym typeface="Krabuler" panose="00000500000000000000"/>
              </a:rPr>
              <a:t>Present a logical argument.</a:t>
            </a:r>
            <a:endParaRPr lang="en-US" sz="4000" spc="107" dirty="0">
              <a:solidFill>
                <a:srgbClr val="FFFFFF"/>
              </a:solidFill>
              <a:latin typeface="Krabuler" panose="00000500000000000000"/>
              <a:ea typeface="Krabuler" panose="00000500000000000000"/>
              <a:cs typeface="Krabuler" panose="00000500000000000000"/>
              <a:sym typeface="Krabuler" panose="00000500000000000000"/>
            </a:endParaRPr>
          </a:p>
          <a:p>
            <a:pPr marL="1050290" lvl="1" indent="-525145" algn="l">
              <a:lnSpc>
                <a:spcPts val="6470"/>
              </a:lnSpc>
              <a:buAutoNum type="arabicPeriod"/>
            </a:pPr>
            <a:r>
              <a:rPr lang="en-US" sz="4000" spc="107" dirty="0">
                <a:solidFill>
                  <a:srgbClr val="FFFFFF"/>
                </a:solidFill>
                <a:latin typeface="Krabuler" panose="00000500000000000000"/>
                <a:ea typeface="Krabuler" panose="00000500000000000000"/>
                <a:cs typeface="Krabuler" panose="00000500000000000000"/>
                <a:sym typeface="Krabuler" panose="00000500000000000000"/>
              </a:rPr>
              <a:t>Organize ideas systematically.</a:t>
            </a:r>
            <a:endParaRPr lang="en-US" sz="4000" spc="107" dirty="0">
              <a:solidFill>
                <a:srgbClr val="FFFFFF"/>
              </a:solidFill>
              <a:latin typeface="Krabuler" panose="00000500000000000000"/>
              <a:ea typeface="Krabuler" panose="00000500000000000000"/>
              <a:cs typeface="Krabuler" panose="00000500000000000000"/>
              <a:sym typeface="Krabuler" panose="00000500000000000000"/>
            </a:endParaRPr>
          </a:p>
          <a:p>
            <a:pPr marL="1050290" lvl="1" indent="-525145" algn="l">
              <a:lnSpc>
                <a:spcPts val="6470"/>
              </a:lnSpc>
              <a:buAutoNum type="arabicPeriod"/>
            </a:pPr>
            <a:r>
              <a:rPr lang="en-US" sz="4000" spc="107" dirty="0">
                <a:solidFill>
                  <a:srgbClr val="FFFFFF"/>
                </a:solidFill>
                <a:latin typeface="Krabuler" panose="00000500000000000000"/>
                <a:ea typeface="Krabuler" panose="00000500000000000000"/>
                <a:cs typeface="Krabuler" panose="00000500000000000000"/>
                <a:sym typeface="Krabuler" panose="00000500000000000000"/>
              </a:rPr>
              <a:t>Use sophisticated English.</a:t>
            </a:r>
            <a:endParaRPr lang="en-US" sz="4000" spc="107" dirty="0">
              <a:solidFill>
                <a:srgbClr val="FFFFFF"/>
              </a:solidFill>
              <a:latin typeface="Krabuler" panose="00000500000000000000"/>
              <a:ea typeface="Krabuler" panose="00000500000000000000"/>
              <a:cs typeface="Krabuler" panose="00000500000000000000"/>
              <a:sym typeface="Krabuler" panose="00000500000000000000"/>
            </a:endParaRPr>
          </a:p>
          <a:p>
            <a:pPr marL="1050290" lvl="1" indent="-525145" algn="l">
              <a:lnSpc>
                <a:spcPts val="6470"/>
              </a:lnSpc>
              <a:buAutoNum type="arabicPeriod"/>
            </a:pPr>
            <a:r>
              <a:rPr lang="en-US" sz="4000" spc="107" dirty="0">
                <a:solidFill>
                  <a:srgbClr val="FFFFFF"/>
                </a:solidFill>
                <a:latin typeface="Krabuler" panose="00000500000000000000"/>
                <a:ea typeface="Krabuler" panose="00000500000000000000"/>
                <a:cs typeface="Krabuler" panose="00000500000000000000"/>
                <a:sym typeface="Krabuler" panose="00000500000000000000"/>
              </a:rPr>
              <a:t>Show your grasp of English Grammar and vocabulary.</a:t>
            </a:r>
            <a:endParaRPr lang="en-US" sz="4000" spc="107" dirty="0">
              <a:solidFill>
                <a:srgbClr val="FFFFFF"/>
              </a:solidFill>
              <a:latin typeface="Krabuler" panose="00000500000000000000"/>
              <a:ea typeface="Krabuler" panose="00000500000000000000"/>
              <a:cs typeface="Krabuler" panose="00000500000000000000"/>
              <a:sym typeface="Krabuler" panose="00000500000000000000"/>
            </a:endParaRPr>
          </a:p>
        </p:txBody>
      </p:sp>
      <p:sp>
        <p:nvSpPr>
          <p:cNvPr id="6" name="Freeform 6"/>
          <p:cNvSpPr/>
          <p:nvPr/>
        </p:nvSpPr>
        <p:spPr>
          <a:xfrm rot="787682" flipV="1">
            <a:off x="1358449" y="6934423"/>
            <a:ext cx="3073732" cy="3257327"/>
          </a:xfrm>
          <a:custGeom>
            <a:avLst/>
            <a:gdLst/>
            <a:ahLst/>
            <a:cxnLst/>
            <a:rect l="l" t="t" r="r" b="b"/>
            <a:pathLst>
              <a:path w="3073732" h="3257327">
                <a:moveTo>
                  <a:pt x="0" y="3257327"/>
                </a:moveTo>
                <a:lnTo>
                  <a:pt x="3073732" y="3257327"/>
                </a:lnTo>
                <a:lnTo>
                  <a:pt x="3073732" y="0"/>
                </a:lnTo>
                <a:lnTo>
                  <a:pt x="0" y="0"/>
                </a:lnTo>
                <a:lnTo>
                  <a:pt x="0" y="3257327"/>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1568932">
            <a:off x="16970211" y="6351936"/>
            <a:ext cx="1443297" cy="2069242"/>
          </a:xfrm>
          <a:custGeom>
            <a:avLst/>
            <a:gdLst/>
            <a:ahLst/>
            <a:cxnLst/>
            <a:rect l="l" t="t" r="r" b="b"/>
            <a:pathLst>
              <a:path w="1443297" h="2069242">
                <a:moveTo>
                  <a:pt x="0" y="0"/>
                </a:moveTo>
                <a:lnTo>
                  <a:pt x="1443297" y="0"/>
                </a:lnTo>
                <a:lnTo>
                  <a:pt x="1443297" y="2069243"/>
                </a:lnTo>
                <a:lnTo>
                  <a:pt x="0" y="206924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rot="6190582">
            <a:off x="16090762" y="582330"/>
            <a:ext cx="1514128" cy="1379233"/>
          </a:xfrm>
          <a:custGeom>
            <a:avLst/>
            <a:gdLst/>
            <a:ahLst/>
            <a:cxnLst/>
            <a:rect l="l" t="t" r="r" b="b"/>
            <a:pathLst>
              <a:path w="1514128" h="1379233">
                <a:moveTo>
                  <a:pt x="0" y="0"/>
                </a:moveTo>
                <a:lnTo>
                  <a:pt x="1514128" y="0"/>
                </a:lnTo>
                <a:lnTo>
                  <a:pt x="1514128" y="1379233"/>
                </a:lnTo>
                <a:lnTo>
                  <a:pt x="0" y="137923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a:off x="9752595" y="-301411"/>
            <a:ext cx="12710840" cy="1756407"/>
          </a:xfrm>
          <a:custGeom>
            <a:avLst/>
            <a:gdLst/>
            <a:ahLst/>
            <a:cxnLst/>
            <a:rect l="l" t="t" r="r" b="b"/>
            <a:pathLst>
              <a:path w="12710840" h="1756407">
                <a:moveTo>
                  <a:pt x="0" y="0"/>
                </a:moveTo>
                <a:lnTo>
                  <a:pt x="12710840" y="0"/>
                </a:lnTo>
                <a:lnTo>
                  <a:pt x="12710840" y="1756407"/>
                </a:lnTo>
                <a:lnTo>
                  <a:pt x="0" y="1756407"/>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0" name="Freeform 10"/>
          <p:cNvSpPr/>
          <p:nvPr/>
        </p:nvSpPr>
        <p:spPr>
          <a:xfrm rot="-10800000">
            <a:off x="-5599813" y="8633321"/>
            <a:ext cx="13959219" cy="1928910"/>
          </a:xfrm>
          <a:custGeom>
            <a:avLst/>
            <a:gdLst/>
            <a:ahLst/>
            <a:cxnLst/>
            <a:rect l="l" t="t" r="r" b="b"/>
            <a:pathLst>
              <a:path w="13959219" h="1928910">
                <a:moveTo>
                  <a:pt x="0" y="0"/>
                </a:moveTo>
                <a:lnTo>
                  <a:pt x="13959219" y="0"/>
                </a:lnTo>
                <a:lnTo>
                  <a:pt x="13959219" y="1928910"/>
                </a:lnTo>
                <a:lnTo>
                  <a:pt x="0" y="192891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rot="5400000">
            <a:off x="5809773" y="-613877"/>
            <a:ext cx="9107573" cy="11488911"/>
          </a:xfrm>
          <a:custGeom>
            <a:avLst/>
            <a:gdLst/>
            <a:ahLst/>
            <a:cxnLst/>
            <a:rect l="l" t="t" r="r" b="b"/>
            <a:pathLst>
              <a:path w="9107573" h="11488911">
                <a:moveTo>
                  <a:pt x="0" y="0"/>
                </a:moveTo>
                <a:lnTo>
                  <a:pt x="9107573" y="0"/>
                </a:lnTo>
                <a:lnTo>
                  <a:pt x="9107573" y="11488911"/>
                </a:lnTo>
                <a:lnTo>
                  <a:pt x="0" y="1148891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0" y="246570"/>
            <a:ext cx="5254728" cy="4557282"/>
          </a:xfrm>
          <a:custGeom>
            <a:avLst/>
            <a:gdLst/>
            <a:ahLst/>
            <a:cxnLst/>
            <a:rect l="l" t="t" r="r" b="b"/>
            <a:pathLst>
              <a:path w="5254728" h="4557282">
                <a:moveTo>
                  <a:pt x="0" y="0"/>
                </a:moveTo>
                <a:lnTo>
                  <a:pt x="5254728" y="0"/>
                </a:lnTo>
                <a:lnTo>
                  <a:pt x="5254728" y="4557282"/>
                </a:lnTo>
                <a:lnTo>
                  <a:pt x="0" y="45572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rot="-810814">
            <a:off x="708737" y="1032443"/>
            <a:ext cx="4236674" cy="3143310"/>
          </a:xfrm>
          <a:prstGeom prst="rect">
            <a:avLst/>
          </a:prstGeom>
        </p:spPr>
        <p:txBody>
          <a:bodyPr lIns="0" tIns="0" rIns="0" bIns="0" rtlCol="0" anchor="t">
            <a:spAutoFit/>
          </a:bodyPr>
          <a:lstStyle/>
          <a:p>
            <a:pPr algn="l">
              <a:lnSpc>
                <a:spcPts val="8135"/>
              </a:lnSpc>
            </a:pPr>
            <a:r>
              <a:rPr lang="en-US" sz="7500" spc="180" dirty="0">
                <a:solidFill>
                  <a:srgbClr val="000000"/>
                </a:solidFill>
                <a:latin typeface="Krabuler" panose="00000500000000000000"/>
                <a:ea typeface="Krabuler" panose="00000500000000000000"/>
                <a:cs typeface="Krabuler" panose="00000500000000000000"/>
                <a:sym typeface="Krabuler" panose="00000500000000000000"/>
              </a:rPr>
              <a:t>Analyzing the question</a:t>
            </a:r>
            <a:endParaRPr lang="en-US" sz="7500" spc="18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5" name="TextBox 5"/>
          <p:cNvSpPr txBox="1"/>
          <p:nvPr/>
        </p:nvSpPr>
        <p:spPr>
          <a:xfrm>
            <a:off x="5140836" y="4099957"/>
            <a:ext cx="10445446" cy="4094262"/>
          </a:xfrm>
          <a:prstGeom prst="rect">
            <a:avLst/>
          </a:prstGeom>
        </p:spPr>
        <p:txBody>
          <a:bodyPr wrap="square" lIns="0" tIns="0" rIns="0" bIns="0" rtlCol="0" anchor="t">
            <a:spAutoFit/>
          </a:bodyPr>
          <a:lstStyle/>
          <a:p>
            <a:pPr marL="1050290" lvl="1" indent="-525145" algn="l">
              <a:lnSpc>
                <a:spcPts val="6470"/>
              </a:lnSpc>
              <a:buAutoNum type="arabicPeriod"/>
            </a:pPr>
            <a:r>
              <a:rPr lang="en-US" sz="4000" spc="107" dirty="0">
                <a:solidFill>
                  <a:srgbClr val="FFFFFF"/>
                </a:solidFill>
                <a:latin typeface="Krabuler" panose="00000500000000000000"/>
                <a:ea typeface="Krabuler" panose="00000500000000000000"/>
                <a:cs typeface="Krabuler" panose="00000500000000000000"/>
                <a:sym typeface="Krabuler" panose="00000500000000000000"/>
              </a:rPr>
              <a:t>instruction Words: what to do</a:t>
            </a:r>
            <a:endParaRPr lang="en-US" sz="4000" spc="107" dirty="0">
              <a:solidFill>
                <a:srgbClr val="FFFFFF"/>
              </a:solidFill>
              <a:latin typeface="Krabuler" panose="00000500000000000000"/>
              <a:ea typeface="Krabuler" panose="00000500000000000000"/>
              <a:cs typeface="Krabuler" panose="00000500000000000000"/>
              <a:sym typeface="Krabuler" panose="00000500000000000000"/>
            </a:endParaRPr>
          </a:p>
          <a:p>
            <a:pPr marL="1050290" lvl="1" indent="-525145" algn="l">
              <a:lnSpc>
                <a:spcPts val="6470"/>
              </a:lnSpc>
              <a:buAutoNum type="arabicPeriod"/>
            </a:pPr>
            <a:r>
              <a:rPr lang="en-US" sz="4000" spc="107" dirty="0">
                <a:solidFill>
                  <a:srgbClr val="FFFFFF"/>
                </a:solidFill>
                <a:latin typeface="Krabuler" panose="00000500000000000000"/>
                <a:ea typeface="Krabuler" panose="00000500000000000000"/>
                <a:cs typeface="Krabuler" panose="00000500000000000000"/>
                <a:sym typeface="Krabuler" panose="00000500000000000000"/>
              </a:rPr>
              <a:t>Key Words: indicates the main topic</a:t>
            </a:r>
            <a:endParaRPr lang="en-US" sz="4000" spc="107" dirty="0">
              <a:solidFill>
                <a:srgbClr val="FFFFFF"/>
              </a:solidFill>
              <a:latin typeface="Krabuler" panose="00000500000000000000"/>
              <a:ea typeface="Krabuler" panose="00000500000000000000"/>
              <a:cs typeface="Krabuler" panose="00000500000000000000"/>
              <a:sym typeface="Krabuler" panose="00000500000000000000"/>
            </a:endParaRPr>
          </a:p>
          <a:p>
            <a:pPr marL="1050290" lvl="1" indent="-525145" algn="l">
              <a:lnSpc>
                <a:spcPts val="6470"/>
              </a:lnSpc>
              <a:buAutoNum type="arabicPeriod"/>
            </a:pPr>
            <a:r>
              <a:rPr lang="en-US" sz="4000" spc="107" dirty="0">
                <a:solidFill>
                  <a:srgbClr val="FFFFFF"/>
                </a:solidFill>
                <a:latin typeface="Krabuler" panose="00000500000000000000"/>
                <a:ea typeface="Krabuler" panose="00000500000000000000"/>
                <a:cs typeface="Krabuler" panose="00000500000000000000"/>
                <a:sym typeface="Krabuler" panose="00000500000000000000"/>
              </a:rPr>
              <a:t>Limiting Words: restrict the topic to a specific aspect</a:t>
            </a:r>
            <a:endParaRPr lang="en-US" sz="4000" spc="107" dirty="0">
              <a:solidFill>
                <a:srgbClr val="FFFFFF"/>
              </a:solidFill>
              <a:latin typeface="Krabuler" panose="00000500000000000000"/>
              <a:ea typeface="Krabuler" panose="00000500000000000000"/>
              <a:cs typeface="Krabuler" panose="00000500000000000000"/>
              <a:sym typeface="Krabuler" panose="00000500000000000000"/>
            </a:endParaRPr>
          </a:p>
          <a:p>
            <a:pPr algn="l">
              <a:lnSpc>
                <a:spcPts val="6470"/>
              </a:lnSpc>
            </a:pPr>
            <a:endParaRPr lang="en-US" sz="4865" spc="107" dirty="0">
              <a:solidFill>
                <a:srgbClr val="FFFFFF"/>
              </a:solidFill>
              <a:latin typeface="Krabuler" panose="00000500000000000000"/>
              <a:ea typeface="Krabuler" panose="00000500000000000000"/>
              <a:cs typeface="Krabuler" panose="00000500000000000000"/>
              <a:sym typeface="Krabuler" panose="00000500000000000000"/>
            </a:endParaRPr>
          </a:p>
        </p:txBody>
      </p:sp>
      <p:sp>
        <p:nvSpPr>
          <p:cNvPr id="6" name="Freeform 6"/>
          <p:cNvSpPr/>
          <p:nvPr/>
        </p:nvSpPr>
        <p:spPr>
          <a:xfrm rot="787682" flipV="1">
            <a:off x="1358449" y="6934423"/>
            <a:ext cx="3073732" cy="3257327"/>
          </a:xfrm>
          <a:custGeom>
            <a:avLst/>
            <a:gdLst/>
            <a:ahLst/>
            <a:cxnLst/>
            <a:rect l="l" t="t" r="r" b="b"/>
            <a:pathLst>
              <a:path w="3073732" h="3257327">
                <a:moveTo>
                  <a:pt x="0" y="3257327"/>
                </a:moveTo>
                <a:lnTo>
                  <a:pt x="3073732" y="3257327"/>
                </a:lnTo>
                <a:lnTo>
                  <a:pt x="3073732" y="0"/>
                </a:lnTo>
                <a:lnTo>
                  <a:pt x="0" y="0"/>
                </a:lnTo>
                <a:lnTo>
                  <a:pt x="0" y="3257327"/>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1568932">
            <a:off x="16970211" y="6351936"/>
            <a:ext cx="1443297" cy="2069242"/>
          </a:xfrm>
          <a:custGeom>
            <a:avLst/>
            <a:gdLst/>
            <a:ahLst/>
            <a:cxnLst/>
            <a:rect l="l" t="t" r="r" b="b"/>
            <a:pathLst>
              <a:path w="1443297" h="2069242">
                <a:moveTo>
                  <a:pt x="0" y="0"/>
                </a:moveTo>
                <a:lnTo>
                  <a:pt x="1443297" y="0"/>
                </a:lnTo>
                <a:lnTo>
                  <a:pt x="1443297" y="2069243"/>
                </a:lnTo>
                <a:lnTo>
                  <a:pt x="0" y="206924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rot="6190582">
            <a:off x="16090762" y="582330"/>
            <a:ext cx="1514128" cy="1379233"/>
          </a:xfrm>
          <a:custGeom>
            <a:avLst/>
            <a:gdLst/>
            <a:ahLst/>
            <a:cxnLst/>
            <a:rect l="l" t="t" r="r" b="b"/>
            <a:pathLst>
              <a:path w="1514128" h="1379233">
                <a:moveTo>
                  <a:pt x="0" y="0"/>
                </a:moveTo>
                <a:lnTo>
                  <a:pt x="1514128" y="0"/>
                </a:lnTo>
                <a:lnTo>
                  <a:pt x="1514128" y="1379233"/>
                </a:lnTo>
                <a:lnTo>
                  <a:pt x="0" y="137923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a:off x="9752595" y="-301411"/>
            <a:ext cx="12710840" cy="1756407"/>
          </a:xfrm>
          <a:custGeom>
            <a:avLst/>
            <a:gdLst/>
            <a:ahLst/>
            <a:cxnLst/>
            <a:rect l="l" t="t" r="r" b="b"/>
            <a:pathLst>
              <a:path w="12710840" h="1756407">
                <a:moveTo>
                  <a:pt x="0" y="0"/>
                </a:moveTo>
                <a:lnTo>
                  <a:pt x="12710840" y="0"/>
                </a:lnTo>
                <a:lnTo>
                  <a:pt x="12710840" y="1756407"/>
                </a:lnTo>
                <a:lnTo>
                  <a:pt x="0" y="1756407"/>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0" name="Freeform 10"/>
          <p:cNvSpPr/>
          <p:nvPr/>
        </p:nvSpPr>
        <p:spPr>
          <a:xfrm rot="-10800000">
            <a:off x="-5599813" y="8633321"/>
            <a:ext cx="13959219" cy="1928910"/>
          </a:xfrm>
          <a:custGeom>
            <a:avLst/>
            <a:gdLst/>
            <a:ahLst/>
            <a:cxnLst/>
            <a:rect l="l" t="t" r="r" b="b"/>
            <a:pathLst>
              <a:path w="13959219" h="1928910">
                <a:moveTo>
                  <a:pt x="0" y="0"/>
                </a:moveTo>
                <a:lnTo>
                  <a:pt x="13959219" y="0"/>
                </a:lnTo>
                <a:lnTo>
                  <a:pt x="13959219" y="1928910"/>
                </a:lnTo>
                <a:lnTo>
                  <a:pt x="0" y="192891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1" name="TextBox 11"/>
          <p:cNvSpPr txBox="1"/>
          <p:nvPr/>
        </p:nvSpPr>
        <p:spPr>
          <a:xfrm>
            <a:off x="5094030" y="1899016"/>
            <a:ext cx="10539060" cy="876300"/>
          </a:xfrm>
          <a:prstGeom prst="rect">
            <a:avLst/>
          </a:prstGeom>
        </p:spPr>
        <p:txBody>
          <a:bodyPr lIns="0" tIns="0" rIns="0" bIns="0" rtlCol="0" anchor="t">
            <a:spAutoFit/>
          </a:bodyPr>
          <a:lstStyle/>
          <a:p>
            <a:pPr algn="l">
              <a:lnSpc>
                <a:spcPts val="6960"/>
              </a:lnSpc>
              <a:spcBef>
                <a:spcPct val="0"/>
              </a:spcBef>
            </a:pPr>
            <a:r>
              <a:rPr lang="en-US" sz="5800">
                <a:solidFill>
                  <a:srgbClr val="000000"/>
                </a:solidFill>
                <a:latin typeface="Krabuler" panose="00000500000000000000"/>
                <a:ea typeface="Krabuler" panose="00000500000000000000"/>
                <a:cs typeface="Krabuler" panose="00000500000000000000"/>
                <a:sym typeface="Krabuler" panose="00000500000000000000"/>
              </a:rPr>
              <a:t>Components of an Essay questions:</a:t>
            </a:r>
            <a:endParaRPr lang="en-US" sz="5800">
              <a:solidFill>
                <a:srgbClr val="000000"/>
              </a:solidFill>
              <a:latin typeface="Krabuler" panose="00000500000000000000"/>
              <a:ea typeface="Krabuler" panose="00000500000000000000"/>
              <a:cs typeface="Krabuler" panose="00000500000000000000"/>
              <a:sym typeface="Krabuler"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rot="5400000">
            <a:off x="4519825" y="-940216"/>
            <a:ext cx="9562677" cy="12063010"/>
          </a:xfrm>
          <a:custGeom>
            <a:avLst/>
            <a:gdLst/>
            <a:ahLst/>
            <a:cxnLst/>
            <a:rect l="l" t="t" r="r" b="b"/>
            <a:pathLst>
              <a:path w="9562677" h="12063010">
                <a:moveTo>
                  <a:pt x="0" y="0"/>
                </a:moveTo>
                <a:lnTo>
                  <a:pt x="9562678" y="0"/>
                </a:lnTo>
                <a:lnTo>
                  <a:pt x="9562678" y="12063010"/>
                </a:lnTo>
                <a:lnTo>
                  <a:pt x="0" y="1206301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4036520" y="3519140"/>
            <a:ext cx="10214960" cy="2394886"/>
          </a:xfrm>
          <a:prstGeom prst="rect">
            <a:avLst/>
          </a:prstGeom>
        </p:spPr>
        <p:txBody>
          <a:bodyPr lIns="0" tIns="0" rIns="0" bIns="0" rtlCol="0" anchor="t">
            <a:spAutoFit/>
          </a:bodyPr>
          <a:lstStyle/>
          <a:p>
            <a:pPr algn="l">
              <a:lnSpc>
                <a:spcPts val="6470"/>
              </a:lnSpc>
            </a:pPr>
            <a:r>
              <a:rPr lang="en-US" sz="4000" spc="107" dirty="0">
                <a:solidFill>
                  <a:srgbClr val="FFFFFF"/>
                </a:solidFill>
                <a:latin typeface="Krabuler" panose="00000500000000000000"/>
                <a:ea typeface="Krabuler" panose="00000500000000000000"/>
                <a:cs typeface="Krabuler" panose="00000500000000000000"/>
                <a:sym typeface="Krabuler" panose="00000500000000000000"/>
              </a:rPr>
              <a:t>A thesis statement is a single sentence that summarizes the main point or claim of your essay and is typically found in the introduction. </a:t>
            </a:r>
            <a:endParaRPr lang="en-US" sz="4000" spc="107" dirty="0">
              <a:solidFill>
                <a:srgbClr val="FFFFFF"/>
              </a:solidFill>
              <a:latin typeface="Krabuler" panose="00000500000000000000"/>
              <a:ea typeface="Krabuler" panose="00000500000000000000"/>
              <a:cs typeface="Krabuler" panose="00000500000000000000"/>
              <a:sym typeface="Krabuler" panose="00000500000000000000"/>
            </a:endParaRPr>
          </a:p>
        </p:txBody>
      </p:sp>
      <p:sp>
        <p:nvSpPr>
          <p:cNvPr id="4" name="Freeform 4"/>
          <p:cNvSpPr/>
          <p:nvPr/>
        </p:nvSpPr>
        <p:spPr>
          <a:xfrm rot="787682" flipV="1">
            <a:off x="1358449" y="6934423"/>
            <a:ext cx="3073732" cy="3257327"/>
          </a:xfrm>
          <a:custGeom>
            <a:avLst/>
            <a:gdLst/>
            <a:ahLst/>
            <a:cxnLst/>
            <a:rect l="l" t="t" r="r" b="b"/>
            <a:pathLst>
              <a:path w="3073732" h="3257327">
                <a:moveTo>
                  <a:pt x="0" y="3257327"/>
                </a:moveTo>
                <a:lnTo>
                  <a:pt x="3073732" y="3257327"/>
                </a:lnTo>
                <a:lnTo>
                  <a:pt x="3073732" y="0"/>
                </a:lnTo>
                <a:lnTo>
                  <a:pt x="0" y="0"/>
                </a:lnTo>
                <a:lnTo>
                  <a:pt x="0" y="3257327"/>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568932">
            <a:off x="16970211" y="6351936"/>
            <a:ext cx="1443297" cy="2069242"/>
          </a:xfrm>
          <a:custGeom>
            <a:avLst/>
            <a:gdLst/>
            <a:ahLst/>
            <a:cxnLst/>
            <a:rect l="l" t="t" r="r" b="b"/>
            <a:pathLst>
              <a:path w="1443297" h="2069242">
                <a:moveTo>
                  <a:pt x="0" y="0"/>
                </a:moveTo>
                <a:lnTo>
                  <a:pt x="1443297" y="0"/>
                </a:lnTo>
                <a:lnTo>
                  <a:pt x="1443297" y="2069243"/>
                </a:lnTo>
                <a:lnTo>
                  <a:pt x="0" y="206924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6190582">
            <a:off x="16090762" y="582330"/>
            <a:ext cx="1514128" cy="1379233"/>
          </a:xfrm>
          <a:custGeom>
            <a:avLst/>
            <a:gdLst/>
            <a:ahLst/>
            <a:cxnLst/>
            <a:rect l="l" t="t" r="r" b="b"/>
            <a:pathLst>
              <a:path w="1514128" h="1379233">
                <a:moveTo>
                  <a:pt x="0" y="0"/>
                </a:moveTo>
                <a:lnTo>
                  <a:pt x="1514128" y="0"/>
                </a:lnTo>
                <a:lnTo>
                  <a:pt x="1514128" y="1379233"/>
                </a:lnTo>
                <a:lnTo>
                  <a:pt x="0" y="137923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9752595" y="-301411"/>
            <a:ext cx="12710840" cy="1756407"/>
          </a:xfrm>
          <a:custGeom>
            <a:avLst/>
            <a:gdLst/>
            <a:ahLst/>
            <a:cxnLst/>
            <a:rect l="l" t="t" r="r" b="b"/>
            <a:pathLst>
              <a:path w="12710840" h="1756407">
                <a:moveTo>
                  <a:pt x="0" y="0"/>
                </a:moveTo>
                <a:lnTo>
                  <a:pt x="12710840" y="0"/>
                </a:lnTo>
                <a:lnTo>
                  <a:pt x="12710840" y="1756407"/>
                </a:lnTo>
                <a:lnTo>
                  <a:pt x="0" y="175640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Freeform 8"/>
          <p:cNvSpPr/>
          <p:nvPr/>
        </p:nvSpPr>
        <p:spPr>
          <a:xfrm rot="-10800000">
            <a:off x="-5599813" y="8633321"/>
            <a:ext cx="13959219" cy="1928910"/>
          </a:xfrm>
          <a:custGeom>
            <a:avLst/>
            <a:gdLst/>
            <a:ahLst/>
            <a:cxnLst/>
            <a:rect l="l" t="t" r="r" b="b"/>
            <a:pathLst>
              <a:path w="13959219" h="1928910">
                <a:moveTo>
                  <a:pt x="0" y="0"/>
                </a:moveTo>
                <a:lnTo>
                  <a:pt x="13959219" y="0"/>
                </a:lnTo>
                <a:lnTo>
                  <a:pt x="13959219" y="1928910"/>
                </a:lnTo>
                <a:lnTo>
                  <a:pt x="0" y="192891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TextBox 9"/>
          <p:cNvSpPr txBox="1"/>
          <p:nvPr/>
        </p:nvSpPr>
        <p:spPr>
          <a:xfrm>
            <a:off x="4577658" y="1271946"/>
            <a:ext cx="9447011" cy="838200"/>
          </a:xfrm>
          <a:prstGeom prst="rect">
            <a:avLst/>
          </a:prstGeom>
        </p:spPr>
        <p:txBody>
          <a:bodyPr lIns="0" tIns="0" rIns="0" bIns="0" rtlCol="0" anchor="t">
            <a:spAutoFit/>
          </a:bodyPr>
          <a:lstStyle/>
          <a:p>
            <a:pPr algn="l">
              <a:lnSpc>
                <a:spcPts val="6600"/>
              </a:lnSpc>
              <a:spcBef>
                <a:spcPct val="0"/>
              </a:spcBef>
            </a:pPr>
            <a:r>
              <a:rPr lang="en-US" sz="5500">
                <a:solidFill>
                  <a:srgbClr val="000000"/>
                </a:solidFill>
                <a:latin typeface="Krabuler" panose="00000500000000000000"/>
                <a:ea typeface="Krabuler" panose="00000500000000000000"/>
                <a:cs typeface="Krabuler" panose="00000500000000000000"/>
                <a:sym typeface="Krabuler" panose="00000500000000000000"/>
              </a:rPr>
              <a:t>Crafting a Thesis Statement</a:t>
            </a:r>
            <a:endParaRPr lang="en-US" sz="5500">
              <a:solidFill>
                <a:srgbClr val="000000"/>
              </a:solidFill>
              <a:latin typeface="Krabuler" panose="00000500000000000000"/>
              <a:ea typeface="Krabuler" panose="00000500000000000000"/>
              <a:cs typeface="Krabuler" panose="00000500000000000000"/>
              <a:sym typeface="Krabuler" panose="00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grpSp>
        <p:nvGrpSpPr>
          <p:cNvPr id="2" name="Group 2"/>
          <p:cNvGrpSpPr/>
          <p:nvPr/>
        </p:nvGrpSpPr>
        <p:grpSpPr>
          <a:xfrm>
            <a:off x="-2637456" y="-1396527"/>
            <a:ext cx="12815040" cy="13080054"/>
            <a:chOff x="0" y="0"/>
            <a:chExt cx="17086720" cy="17440072"/>
          </a:xfrm>
        </p:grpSpPr>
        <p:sp>
          <p:nvSpPr>
            <p:cNvPr id="3" name="Freeform 3"/>
            <p:cNvSpPr/>
            <p:nvPr/>
          </p:nvSpPr>
          <p:spPr>
            <a:xfrm rot="-3903177">
              <a:off x="1863757" y="2404775"/>
              <a:ext cx="13359206" cy="12630522"/>
            </a:xfrm>
            <a:custGeom>
              <a:avLst/>
              <a:gdLst/>
              <a:ahLst/>
              <a:cxnLst/>
              <a:rect l="l" t="t" r="r" b="b"/>
              <a:pathLst>
                <a:path w="13359206" h="12630522">
                  <a:moveTo>
                    <a:pt x="0" y="0"/>
                  </a:moveTo>
                  <a:lnTo>
                    <a:pt x="13359206" y="0"/>
                  </a:lnTo>
                  <a:lnTo>
                    <a:pt x="13359206" y="12630522"/>
                  </a:lnTo>
                  <a:lnTo>
                    <a:pt x="0" y="1263052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4" name="Group 4"/>
            <p:cNvGrpSpPr/>
            <p:nvPr/>
          </p:nvGrpSpPr>
          <p:grpSpPr>
            <a:xfrm rot="-813416">
              <a:off x="7576549" y="3564009"/>
              <a:ext cx="2163750" cy="10535598"/>
              <a:chOff x="0" y="0"/>
              <a:chExt cx="427407" cy="2081106"/>
            </a:xfrm>
          </p:grpSpPr>
          <p:sp>
            <p:nvSpPr>
              <p:cNvPr id="5" name="Freeform 5"/>
              <p:cNvSpPr/>
              <p:nvPr/>
            </p:nvSpPr>
            <p:spPr>
              <a:xfrm>
                <a:off x="0" y="0"/>
                <a:ext cx="427407" cy="2081106"/>
              </a:xfrm>
              <a:custGeom>
                <a:avLst/>
                <a:gdLst/>
                <a:ahLst/>
                <a:cxnLst/>
                <a:rect l="l" t="t" r="r" b="b"/>
                <a:pathLst>
                  <a:path w="427407" h="2081106">
                    <a:moveTo>
                      <a:pt x="0" y="0"/>
                    </a:moveTo>
                    <a:lnTo>
                      <a:pt x="427407" y="0"/>
                    </a:lnTo>
                    <a:lnTo>
                      <a:pt x="427407" y="2081106"/>
                    </a:lnTo>
                    <a:lnTo>
                      <a:pt x="0" y="2081106"/>
                    </a:lnTo>
                    <a:close/>
                  </a:path>
                </a:pathLst>
              </a:custGeom>
              <a:solidFill>
                <a:srgbClr val="A4B9FB"/>
              </a:solidFill>
            </p:spPr>
          </p:sp>
          <p:sp>
            <p:nvSpPr>
              <p:cNvPr id="6" name="TextBox 6"/>
              <p:cNvSpPr txBox="1"/>
              <p:nvPr/>
            </p:nvSpPr>
            <p:spPr>
              <a:xfrm>
                <a:off x="0" y="-28575"/>
                <a:ext cx="427407" cy="2109681"/>
              </a:xfrm>
              <a:prstGeom prst="rect">
                <a:avLst/>
              </a:prstGeom>
            </p:spPr>
            <p:txBody>
              <a:bodyPr lIns="50800" tIns="50800" rIns="50800" bIns="50800" rtlCol="0" anchor="ctr"/>
              <a:lstStyle/>
              <a:p>
                <a:pPr algn="ctr">
                  <a:lnSpc>
                    <a:spcPts val="2100"/>
                  </a:lnSpc>
                </a:pPr>
              </a:p>
            </p:txBody>
          </p:sp>
        </p:grpSp>
      </p:grpSp>
      <p:grpSp>
        <p:nvGrpSpPr>
          <p:cNvPr id="7" name="Group 7"/>
          <p:cNvGrpSpPr/>
          <p:nvPr/>
        </p:nvGrpSpPr>
        <p:grpSpPr>
          <a:xfrm>
            <a:off x="6760391" y="1242183"/>
            <a:ext cx="11186432" cy="7657600"/>
            <a:chOff x="0" y="0"/>
            <a:chExt cx="15238791" cy="10431615"/>
          </a:xfrm>
        </p:grpSpPr>
        <p:sp>
          <p:nvSpPr>
            <p:cNvPr id="8" name="Freeform 8"/>
            <p:cNvSpPr/>
            <p:nvPr/>
          </p:nvSpPr>
          <p:spPr>
            <a:xfrm>
              <a:off x="31750" y="31750"/>
              <a:ext cx="15175291" cy="10368115"/>
            </a:xfrm>
            <a:custGeom>
              <a:avLst/>
              <a:gdLst/>
              <a:ahLst/>
              <a:cxnLst/>
              <a:rect l="l" t="t" r="r" b="b"/>
              <a:pathLst>
                <a:path w="15175291" h="10368115">
                  <a:moveTo>
                    <a:pt x="15082580" y="10368115"/>
                  </a:moveTo>
                  <a:lnTo>
                    <a:pt x="92710" y="10368115"/>
                  </a:lnTo>
                  <a:cubicBezTo>
                    <a:pt x="41910" y="10368115"/>
                    <a:pt x="0" y="10326205"/>
                    <a:pt x="0" y="10275405"/>
                  </a:cubicBezTo>
                  <a:lnTo>
                    <a:pt x="0" y="92710"/>
                  </a:lnTo>
                  <a:cubicBezTo>
                    <a:pt x="0" y="41910"/>
                    <a:pt x="41910" y="0"/>
                    <a:pt x="92710" y="0"/>
                  </a:cubicBezTo>
                  <a:lnTo>
                    <a:pt x="15081310" y="0"/>
                  </a:lnTo>
                  <a:cubicBezTo>
                    <a:pt x="15132110" y="0"/>
                    <a:pt x="15174021" y="41910"/>
                    <a:pt x="15174021" y="92710"/>
                  </a:cubicBezTo>
                  <a:lnTo>
                    <a:pt x="15174021" y="10274136"/>
                  </a:lnTo>
                  <a:cubicBezTo>
                    <a:pt x="15175291" y="10326205"/>
                    <a:pt x="15133380" y="10368115"/>
                    <a:pt x="15082580" y="10368115"/>
                  </a:cubicBezTo>
                  <a:close/>
                </a:path>
              </a:pathLst>
            </a:custGeom>
            <a:solidFill>
              <a:srgbClr val="FFFEF7"/>
            </a:solidFill>
          </p:spPr>
        </p:sp>
        <p:sp>
          <p:nvSpPr>
            <p:cNvPr id="9" name="Freeform 9"/>
            <p:cNvSpPr/>
            <p:nvPr/>
          </p:nvSpPr>
          <p:spPr>
            <a:xfrm>
              <a:off x="0" y="0"/>
              <a:ext cx="15238791" cy="10431616"/>
            </a:xfrm>
            <a:custGeom>
              <a:avLst/>
              <a:gdLst/>
              <a:ahLst/>
              <a:cxnLst/>
              <a:rect l="l" t="t" r="r" b="b"/>
              <a:pathLst>
                <a:path w="15238791" h="10431616">
                  <a:moveTo>
                    <a:pt x="15114330" y="59690"/>
                  </a:moveTo>
                  <a:cubicBezTo>
                    <a:pt x="15149891" y="59690"/>
                    <a:pt x="15179101" y="88900"/>
                    <a:pt x="15179101" y="124460"/>
                  </a:cubicBezTo>
                  <a:lnTo>
                    <a:pt x="15179101" y="10307155"/>
                  </a:lnTo>
                  <a:cubicBezTo>
                    <a:pt x="15179101" y="10342716"/>
                    <a:pt x="15149891" y="10371926"/>
                    <a:pt x="15114330" y="10371926"/>
                  </a:cubicBezTo>
                  <a:lnTo>
                    <a:pt x="124460" y="10371926"/>
                  </a:lnTo>
                  <a:cubicBezTo>
                    <a:pt x="88900" y="10371926"/>
                    <a:pt x="59690" y="10342716"/>
                    <a:pt x="59690" y="10307155"/>
                  </a:cubicBezTo>
                  <a:lnTo>
                    <a:pt x="59690" y="124460"/>
                  </a:lnTo>
                  <a:cubicBezTo>
                    <a:pt x="59690" y="88900"/>
                    <a:pt x="88900" y="59690"/>
                    <a:pt x="124460" y="59690"/>
                  </a:cubicBezTo>
                  <a:lnTo>
                    <a:pt x="15114330" y="59690"/>
                  </a:lnTo>
                  <a:moveTo>
                    <a:pt x="15114330" y="0"/>
                  </a:moveTo>
                  <a:lnTo>
                    <a:pt x="124460" y="0"/>
                  </a:lnTo>
                  <a:cubicBezTo>
                    <a:pt x="55880" y="0"/>
                    <a:pt x="0" y="55880"/>
                    <a:pt x="0" y="124460"/>
                  </a:cubicBezTo>
                  <a:lnTo>
                    <a:pt x="0" y="10307155"/>
                  </a:lnTo>
                  <a:cubicBezTo>
                    <a:pt x="0" y="10375736"/>
                    <a:pt x="55880" y="10431616"/>
                    <a:pt x="124460" y="10431616"/>
                  </a:cubicBezTo>
                  <a:lnTo>
                    <a:pt x="15114330" y="10431616"/>
                  </a:lnTo>
                  <a:cubicBezTo>
                    <a:pt x="15182910" y="10431616"/>
                    <a:pt x="15238791" y="10375736"/>
                    <a:pt x="15238791" y="10307155"/>
                  </a:cubicBezTo>
                  <a:lnTo>
                    <a:pt x="15238791" y="124460"/>
                  </a:lnTo>
                  <a:cubicBezTo>
                    <a:pt x="15238791" y="55880"/>
                    <a:pt x="15182910" y="0"/>
                    <a:pt x="15114330" y="0"/>
                  </a:cubicBezTo>
                  <a:close/>
                </a:path>
              </a:pathLst>
            </a:custGeom>
            <a:solidFill>
              <a:srgbClr val="191919"/>
            </a:solidFill>
          </p:spPr>
        </p:sp>
      </p:grpSp>
      <p:sp>
        <p:nvSpPr>
          <p:cNvPr id="10" name="Freeform 10"/>
          <p:cNvSpPr/>
          <p:nvPr/>
        </p:nvSpPr>
        <p:spPr>
          <a:xfrm rot="-1568932">
            <a:off x="16596113" y="562252"/>
            <a:ext cx="1480813" cy="2123030"/>
          </a:xfrm>
          <a:custGeom>
            <a:avLst/>
            <a:gdLst/>
            <a:ahLst/>
            <a:cxnLst/>
            <a:rect l="l" t="t" r="r" b="b"/>
            <a:pathLst>
              <a:path w="1480813" h="2123030">
                <a:moveTo>
                  <a:pt x="0" y="0"/>
                </a:moveTo>
                <a:lnTo>
                  <a:pt x="1480813" y="0"/>
                </a:lnTo>
                <a:lnTo>
                  <a:pt x="1480813" y="2123030"/>
                </a:lnTo>
                <a:lnTo>
                  <a:pt x="0" y="21230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rot="-704513">
            <a:off x="1876840" y="3272587"/>
            <a:ext cx="4084884" cy="4395989"/>
          </a:xfrm>
          <a:custGeom>
            <a:avLst/>
            <a:gdLst/>
            <a:ahLst/>
            <a:cxnLst/>
            <a:rect l="l" t="t" r="r" b="b"/>
            <a:pathLst>
              <a:path w="4084884" h="4395989">
                <a:moveTo>
                  <a:pt x="0" y="0"/>
                </a:moveTo>
                <a:lnTo>
                  <a:pt x="4084884" y="0"/>
                </a:lnTo>
                <a:lnTo>
                  <a:pt x="4084884" y="4395989"/>
                </a:lnTo>
                <a:lnTo>
                  <a:pt x="0" y="4395989"/>
                </a:lnTo>
                <a:lnTo>
                  <a:pt x="0" y="0"/>
                </a:lnTo>
                <a:close/>
              </a:path>
            </a:pathLst>
          </a:custGeom>
          <a:blipFill>
            <a:blip r:embed="rId5"/>
            <a:stretch>
              <a:fillRect l="-6922" t="-348" b="-348"/>
            </a:stretch>
          </a:blipFill>
        </p:spPr>
      </p:sp>
      <p:sp>
        <p:nvSpPr>
          <p:cNvPr id="12" name="TextBox 12"/>
          <p:cNvSpPr txBox="1"/>
          <p:nvPr/>
        </p:nvSpPr>
        <p:spPr>
          <a:xfrm>
            <a:off x="7502332" y="6491492"/>
            <a:ext cx="4194128" cy="771527"/>
          </a:xfrm>
          <a:prstGeom prst="rect">
            <a:avLst/>
          </a:prstGeom>
        </p:spPr>
        <p:txBody>
          <a:bodyPr lIns="0" tIns="0" rIns="0" bIns="0" rtlCol="0" anchor="t">
            <a:spAutoFit/>
          </a:bodyPr>
          <a:lstStyle/>
          <a:p>
            <a:pPr marL="971550" lvl="1" indent="-485775" algn="l">
              <a:lnSpc>
                <a:spcPts val="6300"/>
              </a:lnSpc>
              <a:buFont typeface="Arial" panose="020B0604020202020204"/>
              <a:buChar char="•"/>
            </a:pPr>
            <a:r>
              <a:rPr lang="en-US" sz="4500" dirty="0">
                <a:solidFill>
                  <a:srgbClr val="000000"/>
                </a:solidFill>
                <a:latin typeface="Krabuler" panose="00000500000000000000"/>
                <a:ea typeface="Krabuler" panose="00000500000000000000"/>
                <a:cs typeface="Krabuler" panose="00000500000000000000"/>
                <a:sym typeface="Krabuler" panose="00000500000000000000"/>
              </a:rPr>
              <a:t>RELEVANT</a:t>
            </a:r>
            <a:endParaRPr lang="en-US" sz="450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13" name="TextBox 13"/>
          <p:cNvSpPr txBox="1"/>
          <p:nvPr/>
        </p:nvSpPr>
        <p:spPr>
          <a:xfrm>
            <a:off x="8464776" y="7586598"/>
            <a:ext cx="7723259" cy="987933"/>
          </a:xfrm>
          <a:prstGeom prst="rect">
            <a:avLst/>
          </a:prstGeom>
        </p:spPr>
        <p:txBody>
          <a:bodyPr lIns="0" tIns="0" rIns="0" bIns="0" rtlCol="0" anchor="t">
            <a:spAutoFit/>
          </a:bodyPr>
          <a:lstStyle/>
          <a:p>
            <a:pPr algn="l">
              <a:lnSpc>
                <a:spcPts val="3875"/>
              </a:lnSpc>
            </a:pPr>
            <a:r>
              <a:rPr lang="en-US" sz="3400" dirty="0">
                <a:solidFill>
                  <a:srgbClr val="000000"/>
                </a:solidFill>
                <a:latin typeface="Handy Casual" panose="00000500000000000000"/>
                <a:ea typeface="Handy Casual" panose="00000500000000000000"/>
                <a:cs typeface="Handy Casual" panose="00000500000000000000"/>
                <a:sym typeface="Handy Casual" panose="00000500000000000000"/>
              </a:rPr>
              <a:t>Directly related to the topic and the instructions given in the essay prompt</a:t>
            </a:r>
            <a:endParaRPr lang="en-US" sz="3400" dirty="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
        <p:nvSpPr>
          <p:cNvPr id="14" name="TextBox 14"/>
          <p:cNvSpPr txBox="1"/>
          <p:nvPr/>
        </p:nvSpPr>
        <p:spPr>
          <a:xfrm>
            <a:off x="7394651" y="3016043"/>
            <a:ext cx="6754976" cy="771527"/>
          </a:xfrm>
          <a:prstGeom prst="rect">
            <a:avLst/>
          </a:prstGeom>
        </p:spPr>
        <p:txBody>
          <a:bodyPr lIns="0" tIns="0" rIns="0" bIns="0" rtlCol="0" anchor="t">
            <a:spAutoFit/>
          </a:bodyPr>
          <a:lstStyle/>
          <a:p>
            <a:pPr marL="971550" lvl="1" indent="-485775" algn="l">
              <a:lnSpc>
                <a:spcPts val="6300"/>
              </a:lnSpc>
              <a:buFont typeface="Arial" panose="020B0604020202020204"/>
              <a:buChar char="•"/>
            </a:pPr>
            <a:r>
              <a:rPr lang="en-US" sz="4500" dirty="0">
                <a:solidFill>
                  <a:srgbClr val="000000"/>
                </a:solidFill>
                <a:latin typeface="Krabuler" panose="00000500000000000000"/>
                <a:ea typeface="Krabuler" panose="00000500000000000000"/>
                <a:cs typeface="Krabuler" panose="00000500000000000000"/>
                <a:sym typeface="Krabuler" panose="00000500000000000000"/>
              </a:rPr>
              <a:t>CLEAR AND SPECIFIC</a:t>
            </a:r>
            <a:endParaRPr lang="en-US" sz="450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15" name="TextBox 15"/>
          <p:cNvSpPr txBox="1"/>
          <p:nvPr/>
        </p:nvSpPr>
        <p:spPr>
          <a:xfrm>
            <a:off x="7479948" y="4833671"/>
            <a:ext cx="4194128" cy="771527"/>
          </a:xfrm>
          <a:prstGeom prst="rect">
            <a:avLst/>
          </a:prstGeom>
        </p:spPr>
        <p:txBody>
          <a:bodyPr lIns="0" tIns="0" rIns="0" bIns="0" rtlCol="0" anchor="t">
            <a:spAutoFit/>
          </a:bodyPr>
          <a:lstStyle/>
          <a:p>
            <a:pPr marL="971550" lvl="1" indent="-485775" algn="l">
              <a:lnSpc>
                <a:spcPts val="6300"/>
              </a:lnSpc>
              <a:buFont typeface="Arial" panose="020B0604020202020204"/>
              <a:buChar char="•"/>
            </a:pPr>
            <a:r>
              <a:rPr lang="en-US" sz="4500" dirty="0">
                <a:solidFill>
                  <a:srgbClr val="000000"/>
                </a:solidFill>
                <a:latin typeface="Krabuler" panose="00000500000000000000"/>
                <a:ea typeface="Krabuler" panose="00000500000000000000"/>
                <a:cs typeface="Krabuler" panose="00000500000000000000"/>
                <a:sym typeface="Krabuler" panose="00000500000000000000"/>
              </a:rPr>
              <a:t>ARGUABLE</a:t>
            </a:r>
            <a:endParaRPr lang="en-US" sz="4500" dirty="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16" name="TextBox 16"/>
          <p:cNvSpPr txBox="1"/>
          <p:nvPr/>
        </p:nvSpPr>
        <p:spPr>
          <a:xfrm>
            <a:off x="8464776" y="4014252"/>
            <a:ext cx="7468799" cy="502158"/>
          </a:xfrm>
          <a:prstGeom prst="rect">
            <a:avLst/>
          </a:prstGeom>
        </p:spPr>
        <p:txBody>
          <a:bodyPr lIns="0" tIns="0" rIns="0" bIns="0" rtlCol="0" anchor="t">
            <a:spAutoFit/>
          </a:bodyPr>
          <a:lstStyle/>
          <a:p>
            <a:pPr algn="l">
              <a:lnSpc>
                <a:spcPts val="3875"/>
              </a:lnSpc>
            </a:pPr>
            <a:r>
              <a:rPr lang="en-US" sz="3400" dirty="0">
                <a:solidFill>
                  <a:srgbClr val="000000"/>
                </a:solidFill>
                <a:latin typeface="Handy Casual" panose="00000500000000000000"/>
                <a:ea typeface="Handy Casual" panose="00000500000000000000"/>
                <a:cs typeface="Handy Casual" panose="00000500000000000000"/>
                <a:sym typeface="Handy Casual" panose="00000500000000000000"/>
              </a:rPr>
              <a:t>Avoid vague language and be as precise as possible</a:t>
            </a:r>
            <a:endParaRPr lang="en-US" sz="3400" dirty="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
        <p:nvSpPr>
          <p:cNvPr id="17" name="TextBox 17"/>
          <p:cNvSpPr txBox="1"/>
          <p:nvPr/>
        </p:nvSpPr>
        <p:spPr>
          <a:xfrm>
            <a:off x="8464776" y="5741302"/>
            <a:ext cx="7641857" cy="502158"/>
          </a:xfrm>
          <a:prstGeom prst="rect">
            <a:avLst/>
          </a:prstGeom>
        </p:spPr>
        <p:txBody>
          <a:bodyPr lIns="0" tIns="0" rIns="0" bIns="0" rtlCol="0" anchor="t">
            <a:spAutoFit/>
          </a:bodyPr>
          <a:lstStyle/>
          <a:p>
            <a:pPr algn="l">
              <a:lnSpc>
                <a:spcPts val="3875"/>
              </a:lnSpc>
            </a:pPr>
            <a:r>
              <a:rPr lang="en-US" sz="3400" dirty="0">
                <a:solidFill>
                  <a:srgbClr val="000000"/>
                </a:solidFill>
                <a:latin typeface="Handy Casual" panose="00000500000000000000"/>
                <a:ea typeface="Handy Casual" panose="00000500000000000000"/>
                <a:cs typeface="Handy Casual" panose="00000500000000000000"/>
                <a:sym typeface="Handy Casual" panose="00000500000000000000"/>
              </a:rPr>
              <a:t>Present a claim that could be challenges or opposed</a:t>
            </a:r>
            <a:endParaRPr lang="en-US" sz="3400" dirty="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
        <p:nvSpPr>
          <p:cNvPr id="19" name="TextBox 18"/>
          <p:cNvSpPr txBox="1"/>
          <p:nvPr/>
        </p:nvSpPr>
        <p:spPr>
          <a:xfrm>
            <a:off x="7502658" y="1251628"/>
            <a:ext cx="10467472" cy="1643399"/>
          </a:xfrm>
          <a:prstGeom prst="rect">
            <a:avLst/>
          </a:prstGeom>
          <a:noFill/>
        </p:spPr>
        <p:txBody>
          <a:bodyPr wrap="square">
            <a:spAutoFit/>
          </a:bodyPr>
          <a:lstStyle/>
          <a:p>
            <a:pPr algn="l">
              <a:lnSpc>
                <a:spcPts val="6470"/>
              </a:lnSpc>
            </a:pPr>
            <a:r>
              <a:rPr lang="en-US" sz="3600" spc="107" dirty="0">
                <a:latin typeface="Krabuler" panose="00000500000000000000"/>
                <a:ea typeface="Krabuler" panose="00000500000000000000"/>
                <a:cs typeface="Krabuler" panose="00000500000000000000"/>
                <a:sym typeface="Krabuler" panose="00000500000000000000"/>
              </a:rPr>
              <a:t>For advanced essays, a strong thesis statement should be:</a:t>
            </a:r>
            <a:endParaRPr lang="en-US" sz="3600" spc="107" dirty="0">
              <a:latin typeface="Krabuler" panose="00000500000000000000"/>
              <a:ea typeface="Krabuler" panose="00000500000000000000"/>
              <a:cs typeface="Krabuler" panose="00000500000000000000"/>
              <a:sym typeface="Krabuler" panose="00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flipH="1">
            <a:off x="-4146330" y="-145721"/>
            <a:ext cx="13290330" cy="1836482"/>
          </a:xfrm>
          <a:custGeom>
            <a:avLst/>
            <a:gdLst/>
            <a:ahLst/>
            <a:cxnLst/>
            <a:rect l="l" t="t" r="r" b="b"/>
            <a:pathLst>
              <a:path w="13290330" h="1836482">
                <a:moveTo>
                  <a:pt x="13290330" y="0"/>
                </a:moveTo>
                <a:lnTo>
                  <a:pt x="0" y="0"/>
                </a:lnTo>
                <a:lnTo>
                  <a:pt x="0" y="1836482"/>
                </a:lnTo>
                <a:lnTo>
                  <a:pt x="13290330" y="1836482"/>
                </a:lnTo>
                <a:lnTo>
                  <a:pt x="1329033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10800000" flipH="1">
            <a:off x="8209465" y="8823812"/>
            <a:ext cx="13290330" cy="1836482"/>
          </a:xfrm>
          <a:custGeom>
            <a:avLst/>
            <a:gdLst/>
            <a:ahLst/>
            <a:cxnLst/>
            <a:rect l="l" t="t" r="r" b="b"/>
            <a:pathLst>
              <a:path w="13290330" h="1836482">
                <a:moveTo>
                  <a:pt x="13290331" y="0"/>
                </a:moveTo>
                <a:lnTo>
                  <a:pt x="0" y="0"/>
                </a:lnTo>
                <a:lnTo>
                  <a:pt x="0" y="1836482"/>
                </a:lnTo>
                <a:lnTo>
                  <a:pt x="13290331" y="1836482"/>
                </a:lnTo>
                <a:lnTo>
                  <a:pt x="13290331"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4" name="Group 4"/>
          <p:cNvGrpSpPr/>
          <p:nvPr/>
        </p:nvGrpSpPr>
        <p:grpSpPr>
          <a:xfrm>
            <a:off x="1028700" y="1219828"/>
            <a:ext cx="16726472" cy="7847344"/>
            <a:chOff x="0" y="0"/>
            <a:chExt cx="22785746" cy="10690097"/>
          </a:xfrm>
        </p:grpSpPr>
        <p:sp>
          <p:nvSpPr>
            <p:cNvPr id="5" name="Freeform 5"/>
            <p:cNvSpPr/>
            <p:nvPr/>
          </p:nvSpPr>
          <p:spPr>
            <a:xfrm>
              <a:off x="31750" y="31750"/>
              <a:ext cx="22722246" cy="10626596"/>
            </a:xfrm>
            <a:custGeom>
              <a:avLst/>
              <a:gdLst/>
              <a:ahLst/>
              <a:cxnLst/>
              <a:rect l="l" t="t" r="r" b="b"/>
              <a:pathLst>
                <a:path w="22722246" h="10626596">
                  <a:moveTo>
                    <a:pt x="22629535" y="10626596"/>
                  </a:moveTo>
                  <a:lnTo>
                    <a:pt x="92710" y="10626596"/>
                  </a:lnTo>
                  <a:cubicBezTo>
                    <a:pt x="41910" y="10626596"/>
                    <a:pt x="0" y="10584686"/>
                    <a:pt x="0" y="10533886"/>
                  </a:cubicBezTo>
                  <a:lnTo>
                    <a:pt x="0" y="92710"/>
                  </a:lnTo>
                  <a:cubicBezTo>
                    <a:pt x="0" y="41910"/>
                    <a:pt x="41910" y="0"/>
                    <a:pt x="92710" y="0"/>
                  </a:cubicBezTo>
                  <a:lnTo>
                    <a:pt x="22628265" y="0"/>
                  </a:lnTo>
                  <a:cubicBezTo>
                    <a:pt x="22679065" y="0"/>
                    <a:pt x="22720976" y="41910"/>
                    <a:pt x="22720976" y="92710"/>
                  </a:cubicBezTo>
                  <a:lnTo>
                    <a:pt x="22720976" y="10532617"/>
                  </a:lnTo>
                  <a:cubicBezTo>
                    <a:pt x="22722246" y="10584686"/>
                    <a:pt x="22680335" y="10626596"/>
                    <a:pt x="22629535" y="10626596"/>
                  </a:cubicBezTo>
                  <a:close/>
                </a:path>
              </a:pathLst>
            </a:custGeom>
            <a:solidFill>
              <a:srgbClr val="FFFEF7"/>
            </a:solidFill>
          </p:spPr>
        </p:sp>
        <p:sp>
          <p:nvSpPr>
            <p:cNvPr id="6" name="Freeform 6"/>
            <p:cNvSpPr/>
            <p:nvPr/>
          </p:nvSpPr>
          <p:spPr>
            <a:xfrm>
              <a:off x="0" y="0"/>
              <a:ext cx="22785746" cy="10690096"/>
            </a:xfrm>
            <a:custGeom>
              <a:avLst/>
              <a:gdLst/>
              <a:ahLst/>
              <a:cxnLst/>
              <a:rect l="l" t="t" r="r" b="b"/>
              <a:pathLst>
                <a:path w="22785746" h="10690096">
                  <a:moveTo>
                    <a:pt x="22661285" y="59690"/>
                  </a:moveTo>
                  <a:cubicBezTo>
                    <a:pt x="22696846" y="59690"/>
                    <a:pt x="22726056" y="88900"/>
                    <a:pt x="22726056" y="124460"/>
                  </a:cubicBezTo>
                  <a:lnTo>
                    <a:pt x="22726056" y="10565636"/>
                  </a:lnTo>
                  <a:cubicBezTo>
                    <a:pt x="22726056" y="10601196"/>
                    <a:pt x="22696846" y="10630406"/>
                    <a:pt x="22661285" y="10630406"/>
                  </a:cubicBezTo>
                  <a:lnTo>
                    <a:pt x="124460" y="10630406"/>
                  </a:lnTo>
                  <a:cubicBezTo>
                    <a:pt x="88900" y="10630406"/>
                    <a:pt x="59690" y="10601196"/>
                    <a:pt x="59690" y="10565636"/>
                  </a:cubicBezTo>
                  <a:lnTo>
                    <a:pt x="59690" y="124460"/>
                  </a:lnTo>
                  <a:cubicBezTo>
                    <a:pt x="59690" y="88900"/>
                    <a:pt x="88900" y="59690"/>
                    <a:pt x="124460" y="59690"/>
                  </a:cubicBezTo>
                  <a:lnTo>
                    <a:pt x="22661285" y="59690"/>
                  </a:lnTo>
                  <a:moveTo>
                    <a:pt x="22661285" y="0"/>
                  </a:moveTo>
                  <a:lnTo>
                    <a:pt x="124460" y="0"/>
                  </a:lnTo>
                  <a:cubicBezTo>
                    <a:pt x="55880" y="0"/>
                    <a:pt x="0" y="55880"/>
                    <a:pt x="0" y="124460"/>
                  </a:cubicBezTo>
                  <a:lnTo>
                    <a:pt x="0" y="10565636"/>
                  </a:lnTo>
                  <a:cubicBezTo>
                    <a:pt x="0" y="10634217"/>
                    <a:pt x="55880" y="10690096"/>
                    <a:pt x="124460" y="10690096"/>
                  </a:cubicBezTo>
                  <a:lnTo>
                    <a:pt x="22661285" y="10690096"/>
                  </a:lnTo>
                  <a:cubicBezTo>
                    <a:pt x="22729865" y="10690096"/>
                    <a:pt x="22785746" y="10634217"/>
                    <a:pt x="22785746" y="10565636"/>
                  </a:cubicBezTo>
                  <a:lnTo>
                    <a:pt x="22785746" y="124460"/>
                  </a:lnTo>
                  <a:cubicBezTo>
                    <a:pt x="22785746" y="55880"/>
                    <a:pt x="22729865" y="0"/>
                    <a:pt x="22661285" y="0"/>
                  </a:cubicBezTo>
                  <a:close/>
                </a:path>
              </a:pathLst>
            </a:custGeom>
            <a:solidFill>
              <a:srgbClr val="191919"/>
            </a:solidFill>
          </p:spPr>
        </p:sp>
      </p:grpSp>
      <p:sp>
        <p:nvSpPr>
          <p:cNvPr id="7" name="TextBox 7"/>
          <p:cNvSpPr txBox="1"/>
          <p:nvPr/>
        </p:nvSpPr>
        <p:spPr>
          <a:xfrm>
            <a:off x="1410052" y="1455909"/>
            <a:ext cx="6278382" cy="573405"/>
          </a:xfrm>
          <a:prstGeom prst="rect">
            <a:avLst/>
          </a:prstGeom>
        </p:spPr>
        <p:txBody>
          <a:bodyPr lIns="0" tIns="0" rIns="0" bIns="0" rtlCol="0" anchor="t">
            <a:spAutoFit/>
          </a:bodyPr>
          <a:lstStyle/>
          <a:p>
            <a:pPr algn="l">
              <a:lnSpc>
                <a:spcPts val="4620"/>
              </a:lnSpc>
              <a:spcBef>
                <a:spcPct val="0"/>
              </a:spcBef>
            </a:pPr>
            <a:r>
              <a:rPr lang="en-US" sz="3300">
                <a:solidFill>
                  <a:srgbClr val="000000"/>
                </a:solidFill>
                <a:latin typeface="Krabuler" panose="00000500000000000000"/>
                <a:ea typeface="Krabuler" panose="00000500000000000000"/>
                <a:cs typeface="Krabuler" panose="00000500000000000000"/>
                <a:sym typeface="Krabuler" panose="00000500000000000000"/>
              </a:rPr>
              <a:t>SOME EXAMPLES ARE:</a:t>
            </a:r>
            <a:endParaRPr lang="en-US" sz="330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8" name="TextBox 8"/>
          <p:cNvSpPr txBox="1"/>
          <p:nvPr/>
        </p:nvSpPr>
        <p:spPr>
          <a:xfrm>
            <a:off x="3713247" y="3277968"/>
            <a:ext cx="13546053" cy="1451229"/>
          </a:xfrm>
          <a:prstGeom prst="rect">
            <a:avLst/>
          </a:prstGeom>
        </p:spPr>
        <p:txBody>
          <a:bodyPr wrap="square" lIns="0" tIns="0" rIns="0" bIns="0" rtlCol="0" anchor="t">
            <a:spAutoFit/>
          </a:bodyPr>
          <a:lstStyle/>
          <a:p>
            <a:pPr algn="l">
              <a:lnSpc>
                <a:spcPts val="3830"/>
              </a:lnSpc>
            </a:pPr>
            <a:r>
              <a:rPr lang="en-US" sz="2900" dirty="0">
                <a:solidFill>
                  <a:srgbClr val="231F20"/>
                </a:solidFill>
                <a:latin typeface="Handy Casual" panose="00000500000000000000"/>
                <a:ea typeface="Handy Casual" panose="00000500000000000000"/>
                <a:cs typeface="Handy Casual" panose="00000500000000000000"/>
                <a:sym typeface="Handy Casual" panose="00000500000000000000"/>
              </a:rPr>
              <a:t>"While the internet has revolutionized modern education by providing widespread access to information, it has also introduced significant challenges in terms of information overload and reduced critical thinking skills."</a:t>
            </a:r>
            <a:endParaRPr lang="en-US" sz="2900" dirty="0">
              <a:solidFill>
                <a:srgbClr val="231F20"/>
              </a:solidFill>
              <a:latin typeface="Handy Casual" panose="00000500000000000000"/>
              <a:ea typeface="Handy Casual" panose="00000500000000000000"/>
              <a:cs typeface="Handy Casual" panose="00000500000000000000"/>
              <a:sym typeface="Handy Casual" panose="00000500000000000000"/>
            </a:endParaRPr>
          </a:p>
          <a:p>
            <a:pPr algn="l">
              <a:lnSpc>
                <a:spcPts val="3830"/>
              </a:lnSpc>
            </a:pPr>
            <a:endParaRPr lang="en-US" sz="2900" dirty="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sp>
        <p:nvSpPr>
          <p:cNvPr id="9" name="AutoShape 9"/>
          <p:cNvSpPr/>
          <p:nvPr/>
        </p:nvSpPr>
        <p:spPr>
          <a:xfrm>
            <a:off x="1028700" y="2314017"/>
            <a:ext cx="11178862" cy="0"/>
          </a:xfrm>
          <a:prstGeom prst="line">
            <a:avLst/>
          </a:prstGeom>
          <a:ln w="38100" cap="flat">
            <a:solidFill>
              <a:srgbClr val="000000"/>
            </a:solidFill>
            <a:prstDash val="solid"/>
            <a:headEnd type="none" w="sm" len="sm"/>
            <a:tailEnd type="none" w="sm" len="sm"/>
          </a:ln>
        </p:spPr>
      </p:sp>
      <p:sp>
        <p:nvSpPr>
          <p:cNvPr id="10" name="Freeform 10"/>
          <p:cNvSpPr/>
          <p:nvPr/>
        </p:nvSpPr>
        <p:spPr>
          <a:xfrm rot="3995677">
            <a:off x="-81553" y="7220088"/>
            <a:ext cx="2983210" cy="2891002"/>
          </a:xfrm>
          <a:custGeom>
            <a:avLst/>
            <a:gdLst/>
            <a:ahLst/>
            <a:cxnLst/>
            <a:rect l="l" t="t" r="r" b="b"/>
            <a:pathLst>
              <a:path w="2983210" h="2891002">
                <a:moveTo>
                  <a:pt x="0" y="0"/>
                </a:moveTo>
                <a:lnTo>
                  <a:pt x="2983210" y="0"/>
                </a:lnTo>
                <a:lnTo>
                  <a:pt x="2983210" y="2891003"/>
                </a:lnTo>
                <a:lnTo>
                  <a:pt x="0" y="289100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3883678" y="5977851"/>
            <a:ext cx="13871494" cy="965454"/>
          </a:xfrm>
          <a:prstGeom prst="rect">
            <a:avLst/>
          </a:prstGeom>
        </p:spPr>
        <p:txBody>
          <a:bodyPr lIns="0" tIns="0" rIns="0" bIns="0" rtlCol="0" anchor="t">
            <a:spAutoFit/>
          </a:bodyPr>
          <a:lstStyle/>
          <a:p>
            <a:pPr algn="l">
              <a:lnSpc>
                <a:spcPts val="3830"/>
              </a:lnSpc>
            </a:pPr>
            <a:r>
              <a:rPr lang="en-US" sz="2900">
                <a:solidFill>
                  <a:srgbClr val="231F20"/>
                </a:solidFill>
                <a:latin typeface="Handy Casual" panose="00000500000000000000"/>
                <a:ea typeface="Handy Casual" panose="00000500000000000000"/>
                <a:cs typeface="Handy Casual" panose="00000500000000000000"/>
                <a:sym typeface="Handy Casual" panose="00000500000000000000"/>
              </a:rPr>
              <a:t>""Although social media has facilitated global communication, it has also led to a decline in face-to-face interactions and weakened interpersonal relationships."</a:t>
            </a:r>
            <a:endParaRPr lang="en-US" sz="290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sp>
        <p:nvSpPr>
          <p:cNvPr id="12" name="Freeform 12"/>
          <p:cNvSpPr/>
          <p:nvPr/>
        </p:nvSpPr>
        <p:spPr>
          <a:xfrm rot="204962">
            <a:off x="1116663" y="3380955"/>
            <a:ext cx="2196191" cy="611817"/>
          </a:xfrm>
          <a:custGeom>
            <a:avLst/>
            <a:gdLst/>
            <a:ahLst/>
            <a:cxnLst/>
            <a:rect l="l" t="t" r="r" b="b"/>
            <a:pathLst>
              <a:path w="2196191" h="611817">
                <a:moveTo>
                  <a:pt x="0" y="0"/>
                </a:moveTo>
                <a:lnTo>
                  <a:pt x="2196190" y="0"/>
                </a:lnTo>
                <a:lnTo>
                  <a:pt x="2196190" y="611817"/>
                </a:lnTo>
                <a:lnTo>
                  <a:pt x="0" y="611817"/>
                </a:lnTo>
                <a:lnTo>
                  <a:pt x="0" y="0"/>
                </a:lnTo>
                <a:close/>
              </a:path>
            </a:pathLst>
          </a:custGeom>
          <a:blipFill>
            <a:blip r:embed="rId5">
              <a:extLst>
                <a:ext uri="{96DAC541-7B7A-43D3-8B79-37D633B846F1}">
                  <asvg:svgBlip xmlns:asvg="http://schemas.microsoft.com/office/drawing/2016/SVG/main" r:embed="rId6"/>
                </a:ext>
              </a:extLst>
            </a:blip>
            <a:stretch>
              <a:fillRect l="-233085"/>
            </a:stretch>
          </a:blipFill>
        </p:spPr>
      </p:sp>
      <p:sp>
        <p:nvSpPr>
          <p:cNvPr id="13" name="Freeform 13"/>
          <p:cNvSpPr/>
          <p:nvPr/>
        </p:nvSpPr>
        <p:spPr>
          <a:xfrm rot="204962">
            <a:off x="1400740" y="6266601"/>
            <a:ext cx="2196191" cy="611817"/>
          </a:xfrm>
          <a:custGeom>
            <a:avLst/>
            <a:gdLst/>
            <a:ahLst/>
            <a:cxnLst/>
            <a:rect l="l" t="t" r="r" b="b"/>
            <a:pathLst>
              <a:path w="2196191" h="611817">
                <a:moveTo>
                  <a:pt x="0" y="0"/>
                </a:moveTo>
                <a:lnTo>
                  <a:pt x="2196190" y="0"/>
                </a:lnTo>
                <a:lnTo>
                  <a:pt x="2196190" y="611816"/>
                </a:lnTo>
                <a:lnTo>
                  <a:pt x="0" y="611816"/>
                </a:lnTo>
                <a:lnTo>
                  <a:pt x="0" y="0"/>
                </a:lnTo>
                <a:close/>
              </a:path>
            </a:pathLst>
          </a:custGeom>
          <a:blipFill>
            <a:blip r:embed="rId5">
              <a:extLst>
                <a:ext uri="{96DAC541-7B7A-43D3-8B79-37D633B846F1}">
                  <asvg:svgBlip xmlns:asvg="http://schemas.microsoft.com/office/drawing/2016/SVG/main" r:embed="rId6"/>
                </a:ext>
              </a:extLst>
            </a:blip>
            <a:stretch>
              <a:fillRect l="-233085"/>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a:off x="555149" y="719190"/>
            <a:ext cx="6769185" cy="8539110"/>
          </a:xfrm>
          <a:custGeom>
            <a:avLst/>
            <a:gdLst/>
            <a:ahLst/>
            <a:cxnLst/>
            <a:rect l="l" t="t" r="r" b="b"/>
            <a:pathLst>
              <a:path w="6769185" h="8539110">
                <a:moveTo>
                  <a:pt x="0" y="0"/>
                </a:moveTo>
                <a:lnTo>
                  <a:pt x="6769186" y="0"/>
                </a:lnTo>
                <a:lnTo>
                  <a:pt x="6769186" y="8539110"/>
                </a:lnTo>
                <a:lnTo>
                  <a:pt x="0" y="853911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1568932">
            <a:off x="-30836" y="8050291"/>
            <a:ext cx="1443297" cy="2069242"/>
          </a:xfrm>
          <a:custGeom>
            <a:avLst/>
            <a:gdLst/>
            <a:ahLst/>
            <a:cxnLst/>
            <a:rect l="l" t="t" r="r" b="b"/>
            <a:pathLst>
              <a:path w="1443297" h="2069242">
                <a:moveTo>
                  <a:pt x="0" y="0"/>
                </a:moveTo>
                <a:lnTo>
                  <a:pt x="1443297" y="0"/>
                </a:lnTo>
                <a:lnTo>
                  <a:pt x="1443297" y="2069242"/>
                </a:lnTo>
                <a:lnTo>
                  <a:pt x="0" y="20692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027046">
            <a:off x="16502236" y="496365"/>
            <a:ext cx="1514128" cy="1379233"/>
          </a:xfrm>
          <a:custGeom>
            <a:avLst/>
            <a:gdLst/>
            <a:ahLst/>
            <a:cxnLst/>
            <a:rect l="l" t="t" r="r" b="b"/>
            <a:pathLst>
              <a:path w="1514128" h="1379233">
                <a:moveTo>
                  <a:pt x="0" y="0"/>
                </a:moveTo>
                <a:lnTo>
                  <a:pt x="1514128" y="0"/>
                </a:lnTo>
                <a:lnTo>
                  <a:pt x="1514128" y="1379233"/>
                </a:lnTo>
                <a:lnTo>
                  <a:pt x="0" y="137923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8878474" flipV="1">
            <a:off x="14462783" y="8607260"/>
            <a:ext cx="4427299" cy="1110849"/>
          </a:xfrm>
          <a:custGeom>
            <a:avLst/>
            <a:gdLst/>
            <a:ahLst/>
            <a:cxnLst/>
            <a:rect l="l" t="t" r="r" b="b"/>
            <a:pathLst>
              <a:path w="4427299" h="1110849">
                <a:moveTo>
                  <a:pt x="0" y="1110850"/>
                </a:moveTo>
                <a:lnTo>
                  <a:pt x="4427299" y="1110850"/>
                </a:lnTo>
                <a:lnTo>
                  <a:pt x="4427299" y="0"/>
                </a:lnTo>
                <a:lnTo>
                  <a:pt x="0" y="0"/>
                </a:lnTo>
                <a:lnTo>
                  <a:pt x="0" y="111085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p:cNvSpPr txBox="1"/>
          <p:nvPr/>
        </p:nvSpPr>
        <p:spPr>
          <a:xfrm>
            <a:off x="1644891" y="1698217"/>
            <a:ext cx="4235465" cy="2069467"/>
          </a:xfrm>
          <a:prstGeom prst="rect">
            <a:avLst/>
          </a:prstGeom>
        </p:spPr>
        <p:txBody>
          <a:bodyPr lIns="0" tIns="0" rIns="0" bIns="0" rtlCol="0" anchor="t">
            <a:spAutoFit/>
          </a:bodyPr>
          <a:lstStyle/>
          <a:p>
            <a:pPr algn="l">
              <a:lnSpc>
                <a:spcPts val="8260"/>
              </a:lnSpc>
              <a:spcBef>
                <a:spcPct val="0"/>
              </a:spcBef>
            </a:pPr>
            <a:r>
              <a:rPr lang="en-US" sz="5900">
                <a:solidFill>
                  <a:srgbClr val="000000"/>
                </a:solidFill>
                <a:latin typeface="Krabuler" panose="00000500000000000000"/>
                <a:ea typeface="Krabuler" panose="00000500000000000000"/>
                <a:cs typeface="Krabuler" panose="00000500000000000000"/>
                <a:sym typeface="Krabuler" panose="00000500000000000000"/>
              </a:rPr>
              <a:t>WRITING THE INTRODUCTION</a:t>
            </a:r>
            <a:endParaRPr lang="en-US" sz="5900">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7" name="TextBox 7"/>
          <p:cNvSpPr txBox="1"/>
          <p:nvPr/>
        </p:nvSpPr>
        <p:spPr>
          <a:xfrm>
            <a:off x="1644891" y="3925543"/>
            <a:ext cx="5184144" cy="6122669"/>
          </a:xfrm>
          <a:prstGeom prst="rect">
            <a:avLst/>
          </a:prstGeom>
        </p:spPr>
        <p:txBody>
          <a:bodyPr lIns="0" tIns="0" rIns="0" bIns="0" rtlCol="0" anchor="t">
            <a:spAutoFit/>
          </a:bodyPr>
          <a:lstStyle/>
          <a:p>
            <a:pPr algn="l">
              <a:lnSpc>
                <a:spcPts val="2395"/>
              </a:lnSpc>
            </a:pPr>
          </a:p>
          <a:p>
            <a:pPr algn="l">
              <a:lnSpc>
                <a:spcPts val="5355"/>
              </a:lnSpc>
            </a:pPr>
            <a:r>
              <a:rPr lang="en-US" sz="4700">
                <a:solidFill>
                  <a:srgbClr val="000000"/>
                </a:solidFill>
                <a:latin typeface="Handy Casual" panose="00000500000000000000"/>
                <a:ea typeface="Handy Casual" panose="00000500000000000000"/>
                <a:cs typeface="Handy Casual" panose="00000500000000000000"/>
                <a:sym typeface="Handy Casual" panose="00000500000000000000"/>
              </a:rPr>
              <a:t>The introduction serves as a roadmap for your essay. It should engage the reader, provide necessary background information, and present your thesis statement.</a:t>
            </a:r>
            <a:endParaRPr lang="en-US" sz="4700">
              <a:solidFill>
                <a:srgbClr val="000000"/>
              </a:solidFill>
              <a:latin typeface="Handy Casual" panose="00000500000000000000"/>
              <a:ea typeface="Handy Casual" panose="00000500000000000000"/>
              <a:cs typeface="Handy Casual" panose="00000500000000000000"/>
              <a:sym typeface="Handy Casual" panose="00000500000000000000"/>
            </a:endParaRPr>
          </a:p>
          <a:p>
            <a:pPr algn="l">
              <a:lnSpc>
                <a:spcPts val="8435"/>
              </a:lnSpc>
            </a:pPr>
            <a:endParaRPr lang="en-US" sz="4700">
              <a:solidFill>
                <a:srgbClr val="000000"/>
              </a:solidFill>
              <a:latin typeface="Handy Casual" panose="00000500000000000000"/>
              <a:ea typeface="Handy Casual" panose="00000500000000000000"/>
              <a:cs typeface="Handy Casual" panose="00000500000000000000"/>
              <a:sym typeface="Handy Casual" panose="00000500000000000000"/>
            </a:endParaRPr>
          </a:p>
        </p:txBody>
      </p:sp>
      <p:sp>
        <p:nvSpPr>
          <p:cNvPr id="8" name="TextBox 8"/>
          <p:cNvSpPr txBox="1"/>
          <p:nvPr/>
        </p:nvSpPr>
        <p:spPr>
          <a:xfrm>
            <a:off x="7513818" y="1292766"/>
            <a:ext cx="10590654" cy="2255521"/>
          </a:xfrm>
          <a:prstGeom prst="rect">
            <a:avLst/>
          </a:prstGeom>
        </p:spPr>
        <p:txBody>
          <a:bodyPr lIns="0" tIns="0" rIns="0" bIns="0" rtlCol="0" anchor="t">
            <a:spAutoFit/>
          </a:bodyPr>
          <a:lstStyle/>
          <a:p>
            <a:pPr marL="971550" lvl="1" indent="-485775" algn="l">
              <a:lnSpc>
                <a:spcPts val="5940"/>
              </a:lnSpc>
              <a:buAutoNum type="arabicPeriod"/>
            </a:pPr>
            <a:r>
              <a:rPr lang="en-US" sz="4500">
                <a:solidFill>
                  <a:srgbClr val="231F20"/>
                </a:solidFill>
                <a:latin typeface="Handy Casual" panose="00000500000000000000"/>
                <a:ea typeface="Handy Casual" panose="00000500000000000000"/>
                <a:cs typeface="Handy Casual" panose="00000500000000000000"/>
                <a:sym typeface="Handy Casual" panose="00000500000000000000"/>
              </a:rPr>
              <a:t> Hook: A compelling opening sentence to grab the reader’s attention.</a:t>
            </a:r>
            <a:endParaRPr lang="en-US" sz="4500">
              <a:solidFill>
                <a:srgbClr val="231F20"/>
              </a:solidFill>
              <a:latin typeface="Handy Casual" panose="00000500000000000000"/>
              <a:ea typeface="Handy Casual" panose="00000500000000000000"/>
              <a:cs typeface="Handy Casual" panose="00000500000000000000"/>
              <a:sym typeface="Handy Casual" panose="00000500000000000000"/>
            </a:endParaRPr>
          </a:p>
          <a:p>
            <a:pPr algn="l">
              <a:lnSpc>
                <a:spcPts val="5940"/>
              </a:lnSpc>
            </a:pPr>
            <a:endParaRPr lang="en-US" sz="450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sp>
        <p:nvSpPr>
          <p:cNvPr id="9" name="TextBox 9"/>
          <p:cNvSpPr txBox="1"/>
          <p:nvPr/>
        </p:nvSpPr>
        <p:spPr>
          <a:xfrm>
            <a:off x="8323976" y="4062637"/>
            <a:ext cx="9702858" cy="2255521"/>
          </a:xfrm>
          <a:prstGeom prst="rect">
            <a:avLst/>
          </a:prstGeom>
        </p:spPr>
        <p:txBody>
          <a:bodyPr lIns="0" tIns="0" rIns="0" bIns="0" rtlCol="0" anchor="t">
            <a:spAutoFit/>
          </a:bodyPr>
          <a:lstStyle/>
          <a:p>
            <a:pPr algn="l">
              <a:lnSpc>
                <a:spcPts val="5940"/>
              </a:lnSpc>
            </a:pPr>
            <a:r>
              <a:rPr lang="en-US" sz="4500">
                <a:solidFill>
                  <a:srgbClr val="231F20"/>
                </a:solidFill>
                <a:latin typeface="Handy Casual" panose="00000500000000000000"/>
                <a:ea typeface="Handy Casual" panose="00000500000000000000"/>
                <a:cs typeface="Handy Casual" panose="00000500000000000000"/>
                <a:sym typeface="Handy Casual" panose="00000500000000000000"/>
              </a:rPr>
              <a:t>2. Background Information: Brief context about the topic.</a:t>
            </a:r>
            <a:endParaRPr lang="en-US" sz="4500">
              <a:solidFill>
                <a:srgbClr val="231F20"/>
              </a:solidFill>
              <a:latin typeface="Handy Casual" panose="00000500000000000000"/>
              <a:ea typeface="Handy Casual" panose="00000500000000000000"/>
              <a:cs typeface="Handy Casual" panose="00000500000000000000"/>
              <a:sym typeface="Handy Casual" panose="00000500000000000000"/>
            </a:endParaRPr>
          </a:p>
          <a:p>
            <a:pPr algn="l">
              <a:lnSpc>
                <a:spcPts val="5940"/>
              </a:lnSpc>
            </a:pPr>
            <a:endParaRPr lang="en-US" sz="450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sp>
        <p:nvSpPr>
          <p:cNvPr id="10" name="TextBox 10"/>
          <p:cNvSpPr txBox="1"/>
          <p:nvPr/>
        </p:nvSpPr>
        <p:spPr>
          <a:xfrm>
            <a:off x="8358990" y="6829391"/>
            <a:ext cx="8900310" cy="2255521"/>
          </a:xfrm>
          <a:prstGeom prst="rect">
            <a:avLst/>
          </a:prstGeom>
        </p:spPr>
        <p:txBody>
          <a:bodyPr lIns="0" tIns="0" rIns="0" bIns="0" rtlCol="0" anchor="t">
            <a:spAutoFit/>
          </a:bodyPr>
          <a:lstStyle/>
          <a:p>
            <a:pPr algn="l">
              <a:lnSpc>
                <a:spcPts val="5940"/>
              </a:lnSpc>
            </a:pPr>
            <a:r>
              <a:rPr lang="en-US" sz="4500">
                <a:solidFill>
                  <a:srgbClr val="231F20"/>
                </a:solidFill>
                <a:latin typeface="Handy Casual" panose="00000500000000000000"/>
                <a:ea typeface="Handy Casual" panose="00000500000000000000"/>
                <a:cs typeface="Handy Casual" panose="00000500000000000000"/>
                <a:sym typeface="Handy Casual" panose="00000500000000000000"/>
              </a:rPr>
              <a:t>3. Thesis Statement: Your main argument or position.</a:t>
            </a:r>
            <a:endParaRPr lang="en-US" sz="4500">
              <a:solidFill>
                <a:srgbClr val="231F20"/>
              </a:solidFill>
              <a:latin typeface="Handy Casual" panose="00000500000000000000"/>
              <a:ea typeface="Handy Casual" panose="00000500000000000000"/>
              <a:cs typeface="Handy Casual" panose="00000500000000000000"/>
              <a:sym typeface="Handy Casual" panose="00000500000000000000"/>
            </a:endParaRPr>
          </a:p>
          <a:p>
            <a:pPr algn="l">
              <a:lnSpc>
                <a:spcPts val="5940"/>
              </a:lnSpc>
            </a:pPr>
            <a:endParaRPr lang="en-US" sz="4500">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7F1"/>
        </a:solidFill>
        <a:effectLst/>
      </p:bgPr>
    </p:bg>
    <p:spTree>
      <p:nvGrpSpPr>
        <p:cNvPr id="1" name=""/>
        <p:cNvGrpSpPr/>
        <p:nvPr/>
      </p:nvGrpSpPr>
      <p:grpSpPr>
        <a:xfrm>
          <a:off x="0" y="0"/>
          <a:ext cx="0" cy="0"/>
          <a:chOff x="0" y="0"/>
          <a:chExt cx="0" cy="0"/>
        </a:xfrm>
      </p:grpSpPr>
      <p:sp>
        <p:nvSpPr>
          <p:cNvPr id="2" name="Freeform 2"/>
          <p:cNvSpPr/>
          <p:nvPr/>
        </p:nvSpPr>
        <p:spPr>
          <a:xfrm rot="-10800000" flipH="1">
            <a:off x="7670131" y="8661831"/>
            <a:ext cx="12159733" cy="1680254"/>
          </a:xfrm>
          <a:custGeom>
            <a:avLst/>
            <a:gdLst/>
            <a:ahLst/>
            <a:cxnLst/>
            <a:rect l="l" t="t" r="r" b="b"/>
            <a:pathLst>
              <a:path w="12159733" h="1680254">
                <a:moveTo>
                  <a:pt x="12159733" y="0"/>
                </a:moveTo>
                <a:lnTo>
                  <a:pt x="0" y="0"/>
                </a:lnTo>
                <a:lnTo>
                  <a:pt x="0" y="1680254"/>
                </a:lnTo>
                <a:lnTo>
                  <a:pt x="12159733" y="1680254"/>
                </a:lnTo>
                <a:lnTo>
                  <a:pt x="12159733"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flipH="1">
            <a:off x="-1972581" y="-143918"/>
            <a:ext cx="13032502" cy="1800855"/>
          </a:xfrm>
          <a:custGeom>
            <a:avLst/>
            <a:gdLst/>
            <a:ahLst/>
            <a:cxnLst/>
            <a:rect l="l" t="t" r="r" b="b"/>
            <a:pathLst>
              <a:path w="13032502" h="1800855">
                <a:moveTo>
                  <a:pt x="13032501" y="0"/>
                </a:moveTo>
                <a:lnTo>
                  <a:pt x="0" y="0"/>
                </a:lnTo>
                <a:lnTo>
                  <a:pt x="0" y="1800855"/>
                </a:lnTo>
                <a:lnTo>
                  <a:pt x="13032501" y="1800855"/>
                </a:lnTo>
                <a:lnTo>
                  <a:pt x="13032501"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rot="-232289" flipH="1">
            <a:off x="14112784" y="283058"/>
            <a:ext cx="3829265" cy="3112148"/>
          </a:xfrm>
          <a:custGeom>
            <a:avLst/>
            <a:gdLst/>
            <a:ahLst/>
            <a:cxnLst/>
            <a:rect l="l" t="t" r="r" b="b"/>
            <a:pathLst>
              <a:path w="3829265" h="3112148">
                <a:moveTo>
                  <a:pt x="3829265" y="0"/>
                </a:moveTo>
                <a:lnTo>
                  <a:pt x="0" y="0"/>
                </a:lnTo>
                <a:lnTo>
                  <a:pt x="0" y="3112147"/>
                </a:lnTo>
                <a:lnTo>
                  <a:pt x="3829265" y="3112147"/>
                </a:lnTo>
                <a:lnTo>
                  <a:pt x="3829265"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508112">
            <a:off x="405474" y="1181526"/>
            <a:ext cx="2513769" cy="4114800"/>
          </a:xfrm>
          <a:custGeom>
            <a:avLst/>
            <a:gdLst/>
            <a:ahLst/>
            <a:cxnLst/>
            <a:rect l="l" t="t" r="r" b="b"/>
            <a:pathLst>
              <a:path w="2513769" h="4114800">
                <a:moveTo>
                  <a:pt x="0" y="0"/>
                </a:moveTo>
                <a:lnTo>
                  <a:pt x="2513769" y="0"/>
                </a:lnTo>
                <a:lnTo>
                  <a:pt x="2513769"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3966603" y="1558143"/>
            <a:ext cx="7800708" cy="1048386"/>
          </a:xfrm>
          <a:prstGeom prst="rect">
            <a:avLst/>
          </a:prstGeom>
        </p:spPr>
        <p:txBody>
          <a:bodyPr lIns="0" tIns="0" rIns="0" bIns="0" rtlCol="0" anchor="t">
            <a:spAutoFit/>
          </a:bodyPr>
          <a:lstStyle/>
          <a:p>
            <a:pPr algn="just">
              <a:lnSpc>
                <a:spcPts val="8320"/>
              </a:lnSpc>
            </a:pPr>
            <a:r>
              <a:rPr lang="en-US" sz="6500" spc="-58">
                <a:solidFill>
                  <a:srgbClr val="000000"/>
                </a:solidFill>
                <a:latin typeface="Krabuler" panose="00000500000000000000"/>
                <a:ea typeface="Krabuler" panose="00000500000000000000"/>
                <a:cs typeface="Krabuler" panose="00000500000000000000"/>
                <a:sym typeface="Krabuler" panose="00000500000000000000"/>
              </a:rPr>
              <a:t>EXAMPLE</a:t>
            </a:r>
            <a:endParaRPr lang="en-US" sz="6500" spc="-58">
              <a:solidFill>
                <a:srgbClr val="000000"/>
              </a:solidFill>
              <a:latin typeface="Krabuler" panose="00000500000000000000"/>
              <a:ea typeface="Krabuler" panose="00000500000000000000"/>
              <a:cs typeface="Krabuler" panose="00000500000000000000"/>
              <a:sym typeface="Krabuler" panose="00000500000000000000"/>
            </a:endParaRPr>
          </a:p>
        </p:txBody>
      </p:sp>
      <p:sp>
        <p:nvSpPr>
          <p:cNvPr id="7" name="TextBox 7"/>
          <p:cNvSpPr txBox="1"/>
          <p:nvPr/>
        </p:nvSpPr>
        <p:spPr>
          <a:xfrm>
            <a:off x="2427853" y="3472108"/>
            <a:ext cx="15223255" cy="4276520"/>
          </a:xfrm>
          <a:prstGeom prst="rect">
            <a:avLst/>
          </a:prstGeom>
        </p:spPr>
        <p:txBody>
          <a:bodyPr lIns="0" tIns="0" rIns="0" bIns="0" rtlCol="0" anchor="t">
            <a:spAutoFit/>
          </a:bodyPr>
          <a:lstStyle/>
          <a:p>
            <a:pPr algn="l">
              <a:lnSpc>
                <a:spcPts val="5430"/>
              </a:lnSpc>
            </a:pPr>
            <a:r>
              <a:rPr lang="en-US" sz="4115">
                <a:solidFill>
                  <a:srgbClr val="231F20"/>
                </a:solidFill>
                <a:latin typeface="Handy Casual" panose="00000500000000000000"/>
                <a:ea typeface="Handy Casual" panose="00000500000000000000"/>
                <a:cs typeface="Handy Casual" panose="00000500000000000000"/>
                <a:sym typeface="Handy Casual" panose="00000500000000000000"/>
              </a:rPr>
              <a:t>"In today’s digital age, the internet has become an integral part of education, offering students unprecedented access to information and learning resources. However, while this technological advancement has numerous benefits, it also poses significant challenges. This essay will explore both the positive and negative impacts of the internet on modern education, arguing that while it provides valuable tools for learning, it also risks overwhelming students and diminishing their critical thinking skills."</a:t>
            </a:r>
            <a:endParaRPr lang="en-US" sz="4115">
              <a:solidFill>
                <a:srgbClr val="231F20"/>
              </a:solidFill>
              <a:latin typeface="Handy Casual" panose="00000500000000000000"/>
              <a:ea typeface="Handy Casual" panose="00000500000000000000"/>
              <a:cs typeface="Handy Casual" panose="00000500000000000000"/>
              <a:sym typeface="Handy Casual" panose="00000500000000000000"/>
            </a:endParaRPr>
          </a:p>
          <a:p>
            <a:pPr algn="l">
              <a:lnSpc>
                <a:spcPts val="1205"/>
              </a:lnSpc>
            </a:pPr>
            <a:endParaRPr lang="en-US" sz="4115">
              <a:solidFill>
                <a:srgbClr val="231F20"/>
              </a:solidFill>
              <a:latin typeface="Handy Casual" panose="00000500000000000000"/>
              <a:ea typeface="Handy Casual" panose="00000500000000000000"/>
              <a:cs typeface="Handy Casual" panose="00000500000000000000"/>
              <a:sym typeface="Handy Casual" panose="0000050000000000000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10368</Words>
  <Application>WPS Presentation</Application>
  <PresentationFormat>Custom</PresentationFormat>
  <Paragraphs>412</Paragraphs>
  <Slides>25</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25</vt:i4>
      </vt:variant>
    </vt:vector>
  </HeadingPairs>
  <TitlesOfParts>
    <vt:vector size="42" baseType="lpstr">
      <vt:lpstr>Arial</vt:lpstr>
      <vt:lpstr>SimSun</vt:lpstr>
      <vt:lpstr>Wingdings</vt:lpstr>
      <vt:lpstr>Krabuler</vt:lpstr>
      <vt:lpstr>Pompiere</vt:lpstr>
      <vt:lpstr>Krabuler</vt:lpstr>
      <vt:lpstr>Handy Casual</vt:lpstr>
      <vt:lpstr>Arial</vt:lpstr>
      <vt:lpstr>Microsoft YaHei</vt:lpstr>
      <vt:lpstr>Arial Unicode MS</vt:lpstr>
      <vt:lpstr>Calibri</vt:lpstr>
      <vt:lpstr>Handy Casual</vt:lpstr>
      <vt:lpstr>Times New Roman</vt:lpstr>
      <vt:lpstr>Mangal</vt:lpstr>
      <vt:lpstr>Segoe Print</vt:lpstr>
      <vt:lpstr>Symbol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and Yellow Scrapbook Brainstorm Presentation</dc:title>
  <dc:creator>Khusb</dc:creator>
  <cp:lastModifiedBy>Rajni Arora</cp:lastModifiedBy>
  <cp:revision>17</cp:revision>
  <dcterms:created xsi:type="dcterms:W3CDTF">2006-08-16T00:00:00Z</dcterms:created>
  <dcterms:modified xsi:type="dcterms:W3CDTF">2024-07-30T17:56:41Z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F082F3DAD1524A32B32D4FA6ED6B30D3_13</vt:lpwstr>
  </property>
  <property fmtid="{D5CDD505-2E9C-101B-9397-08002B2CF9AE}" pid="3" name="KSOProductBuildVer">
    <vt:lpwstr>1033-12.2.0.17153</vt:lpwstr>
  </property>
</Properties>
</file>