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0" r:id="rId3"/>
    <p:sldMasterId id="2147483662" r:id="rId4"/>
    <p:sldMasterId id="2147483664" r:id="rId5"/>
    <p:sldMasterId id="2147483665" r:id="rId6"/>
    <p:sldMasterId id="2147483667" r:id="rId7"/>
    <p:sldMasterId id="2147483669" r:id="rId8"/>
    <p:sldMasterId id="2147483671" r:id="rId9"/>
    <p:sldMasterId id="2147483673" r:id="rId10"/>
    <p:sldMasterId id="2147483675" r:id="rId11"/>
    <p:sldMasterId id="2147483677" r:id="rId12"/>
    <p:sldMasterId id="2147483679" r:id="rId13"/>
    <p:sldMasterId id="2147483681" r:id="rId14"/>
    <p:sldMasterId id="2147483683" r:id="rId15"/>
    <p:sldMasterId id="2147483685" r:id="rId16"/>
    <p:sldMasterId id="2147483687" r:id="rId17"/>
  </p:sldMasterIdLst>
  <p:notesMasterIdLst>
    <p:notesMasterId r:id="rId48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QdYodCCUaPCaHWMgrL1x2b+d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customschemas.google.com/relationships/presentationmetadata" Target="meta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7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7" name="Google Shape;367;p24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Answer:C</a:t>
            </a:r>
            <a:endParaRPr/>
          </a:p>
        </p:txBody>
      </p:sp>
      <p:sp>
        <p:nvSpPr>
          <p:cNvPr id="368" name="Google Shape;368;p24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4" name="Google Shape;374;p25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Answer:C</a:t>
            </a:r>
            <a:endParaRPr/>
          </a:p>
        </p:txBody>
      </p:sp>
      <p:sp>
        <p:nvSpPr>
          <p:cNvPr id="375" name="Google Shape;375;p25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1" name="Google Shape;381;p26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Answer:B</a:t>
            </a:r>
            <a:endParaRPr/>
          </a:p>
        </p:txBody>
      </p:sp>
      <p:sp>
        <p:nvSpPr>
          <p:cNvPr id="382" name="Google Shape;382;p26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8" name="Google Shape;388;p27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Answer:A</a:t>
            </a:r>
            <a:endParaRPr/>
          </a:p>
        </p:txBody>
      </p:sp>
      <p:sp>
        <p:nvSpPr>
          <p:cNvPr id="389" name="Google Shape;389;p27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5" name="Google Shape;395;p28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Answer:B</a:t>
            </a:r>
            <a:endParaRPr/>
          </a:p>
        </p:txBody>
      </p:sp>
      <p:sp>
        <p:nvSpPr>
          <p:cNvPr id="396" name="Google Shape;396;p28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ubTitle" idx="1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subTitle" idx="1"/>
          </p:nvPr>
        </p:nvSpPr>
        <p:spPr>
          <a:xfrm>
            <a:off x="502920" y="4983480"/>
            <a:ext cx="8183520" cy="48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3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3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8" name="Google Shape;128;p53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5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7"/>
          <p:cNvSpPr txBox="1">
            <a:spLocks noGrp="1"/>
          </p:cNvSpPr>
          <p:nvPr>
            <p:ph type="subTitle" idx="1"/>
          </p:nvPr>
        </p:nvSpPr>
        <p:spPr>
          <a:xfrm>
            <a:off x="502920" y="4983480"/>
            <a:ext cx="8183520" cy="48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9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9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1" name="Google Shape;151;p59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2" name="Google Shape;152;p59"/>
          <p:cNvSpPr txBox="1">
            <a:spLocks noGrp="1"/>
          </p:cNvSpPr>
          <p:nvPr>
            <p:ph type="body" idx="3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1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1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1" name="Google Shape;161;p61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2" name="Google Shape;162;p61"/>
          <p:cNvSpPr txBox="1">
            <a:spLocks noGrp="1"/>
          </p:cNvSpPr>
          <p:nvPr>
            <p:ph type="body" idx="3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3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3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1" name="Google Shape;171;p63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2" name="Google Shape;172;p63"/>
          <p:cNvSpPr txBox="1">
            <a:spLocks noGrp="1"/>
          </p:cNvSpPr>
          <p:nvPr>
            <p:ph type="body" idx="3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5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5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1" name="Google Shape;181;p65"/>
          <p:cNvSpPr txBox="1">
            <a:spLocks noGrp="1"/>
          </p:cNvSpPr>
          <p:nvPr>
            <p:ph type="body" idx="2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7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7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0" name="Google Shape;190;p67"/>
          <p:cNvSpPr txBox="1">
            <a:spLocks noGrp="1"/>
          </p:cNvSpPr>
          <p:nvPr>
            <p:ph type="body" idx="2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1" name="Google Shape;191;p67"/>
          <p:cNvSpPr txBox="1">
            <a:spLocks noGrp="1"/>
          </p:cNvSpPr>
          <p:nvPr>
            <p:ph type="body" idx="3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2" name="Google Shape;192;p67"/>
          <p:cNvSpPr txBox="1">
            <a:spLocks noGrp="1"/>
          </p:cNvSpPr>
          <p:nvPr>
            <p:ph type="body" idx="4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9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69"/>
          <p:cNvSpPr txBox="1">
            <a:spLocks noGrp="1"/>
          </p:cNvSpPr>
          <p:nvPr>
            <p:ph type="body" idx="1"/>
          </p:nvPr>
        </p:nvSpPr>
        <p:spPr>
          <a:xfrm>
            <a:off x="50292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1" name="Google Shape;201;p69"/>
          <p:cNvSpPr txBox="1">
            <a:spLocks noGrp="1"/>
          </p:cNvSpPr>
          <p:nvPr>
            <p:ph type="body" idx="2"/>
          </p:nvPr>
        </p:nvSpPr>
        <p:spPr>
          <a:xfrm>
            <a:off x="326988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2" name="Google Shape;202;p69"/>
          <p:cNvSpPr txBox="1">
            <a:spLocks noGrp="1"/>
          </p:cNvSpPr>
          <p:nvPr>
            <p:ph type="body" idx="3"/>
          </p:nvPr>
        </p:nvSpPr>
        <p:spPr>
          <a:xfrm>
            <a:off x="603684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3" name="Google Shape;203;p69"/>
          <p:cNvSpPr txBox="1">
            <a:spLocks noGrp="1"/>
          </p:cNvSpPr>
          <p:nvPr>
            <p:ph type="body" idx="4"/>
          </p:nvPr>
        </p:nvSpPr>
        <p:spPr>
          <a:xfrm>
            <a:off x="50292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4" name="Google Shape;204;p69"/>
          <p:cNvSpPr txBox="1">
            <a:spLocks noGrp="1"/>
          </p:cNvSpPr>
          <p:nvPr>
            <p:ph type="body" idx="5"/>
          </p:nvPr>
        </p:nvSpPr>
        <p:spPr>
          <a:xfrm>
            <a:off x="326988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5" name="Google Shape;205;p69"/>
          <p:cNvSpPr txBox="1">
            <a:spLocks noGrp="1"/>
          </p:cNvSpPr>
          <p:nvPr>
            <p:ph type="body" idx="6"/>
          </p:nvPr>
        </p:nvSpPr>
        <p:spPr>
          <a:xfrm>
            <a:off x="603684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7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6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6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5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8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5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0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6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2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2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2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6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4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4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6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6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6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6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8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6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7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7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7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7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7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7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7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7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7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sz="1000" b="0" i="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8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4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2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2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2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5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4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w="9525" cap="rnd" cmpd="sng">
            <a:solidFill>
              <a:srgbClr val="A4A4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76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500" dist="3816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4"/>
          <p:cNvSpPr txBox="1">
            <a:spLocks noGrp="1"/>
          </p:cNvSpPr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5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/>
          <p:nvPr/>
        </p:nvSpPr>
        <p:spPr>
          <a:xfrm>
            <a:off x="685800" y="685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Times New Roman"/>
              <a:buNone/>
            </a:pPr>
            <a:r>
              <a:rPr lang="en-US" sz="45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in Java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5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StringBuilder Class</a:t>
            </a:r>
            <a:endParaRPr/>
          </a:p>
        </p:txBody>
      </p:sp>
      <p:sp>
        <p:nvSpPr>
          <p:cNvPr id="222" name="Google Shape;222;p1"/>
          <p:cNvSpPr txBox="1"/>
          <p:nvPr/>
        </p:nvSpPr>
        <p:spPr>
          <a:xfrm>
            <a:off x="533400" y="3276600"/>
            <a:ext cx="8077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4648200"/>
            <a:ext cx="13716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setLength( )</a:t>
            </a:r>
            <a:endParaRPr/>
          </a:p>
        </p:txBody>
      </p:sp>
      <p:sp>
        <p:nvSpPr>
          <p:cNvPr id="282" name="Google Shape;282;p10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set the length of the buffer within a StringBuilder object. 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200"/>
              <a:buFont typeface="Times New Roman"/>
              <a:buNone/>
            </a:pPr>
            <a:r>
              <a:rPr lang="en-US" sz="22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setLength(int length)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length specifies the length of the buffer.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increase the size of the buffer, null characters are added to the end of the existing buffer. 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new length is less than the current length of the string builder, then string builder is truncated to contain exactly the number of characters given in the new length.</a:t>
            </a:r>
            <a:endParaRPr/>
          </a:p>
        </p:txBody>
      </p:sp>
      <p:pic>
        <p:nvPicPr>
          <p:cNvPr id="283" name="Google Shape;283;p10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381000" y="3810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sb = new StringBuilder("Hello");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System.out.println(sb.length());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sb.setLength(2);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System.out.println("New length is:"+sb.length()+" with content:"+sb);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length is:2 with content He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charAt( ) and setCharAt( )</a:t>
            </a:r>
            <a:endParaRPr/>
          </a:p>
        </p:txBody>
      </p:sp>
      <p:sp>
        <p:nvSpPr>
          <p:cNvPr id="294" name="Google Shape;294;p12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a single character can be obtained from a StringBuilder via the charAt( ) method.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set the value of a character within a StringBuilder using setCharAt( ). 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charAt(int index)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setCharAt(int index, char ch</a:t>
            </a:r>
            <a:endParaRPr/>
          </a:p>
        </p:txBody>
      </p:sp>
      <p:pic>
        <p:nvPicPr>
          <p:cNvPr id="295" name="Google Shape;295;p12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subTitle" idx="1"/>
          </p:nvPr>
        </p:nvSpPr>
        <p:spPr>
          <a:xfrm>
            <a:off x="533400" y="5334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main(String[] args)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StringBuilder str = new StringBuilder("Welcome");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System.out.println("String = " + str);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set char at index 2 to 'L'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str.setCharAt(2, 'L');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print string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System.out.println("After setCharAt() String = "+ str); //WeLcome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System.out.println(str.charAt(0));//W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getChars( )</a:t>
            </a:r>
            <a:endParaRPr/>
          </a:p>
        </p:txBody>
      </p:sp>
      <p:sp>
        <p:nvSpPr>
          <p:cNvPr id="306" name="Google Shape;306;p14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getChars( ) method  is used to copy a substring of a StringBuilder into an array. </a:t>
            </a:r>
            <a:endParaRPr/>
          </a:p>
          <a:p>
            <a:pPr marL="0" marR="0" lvl="0" indent="-12192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void getChars(int srcBegin, int srcEnd, char[] dst, int dstBegin) method of StringBuilder class copies the characters starting at the given index:srcBegin to index:srcEnd-1 from String contained by StringBuilder into an array of char passed as parameter to function.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7" name="Google Shape;307;p14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>
            <a:spLocks noGrp="1"/>
          </p:cNvSpPr>
          <p:nvPr>
            <p:ph type="subTitle" idx="1"/>
          </p:nvPr>
        </p:nvSpPr>
        <p:spPr>
          <a:xfrm>
            <a:off x="609600" y="762000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str = new StringBuilder("WelcomeJava");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char[] array = new char[7];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str.getChars(0, 7, array, 0);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System.out.print("Char array contains : ");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for (int i = 0; i &lt; array.length; i++) {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System.out.print(array[i] + " "); //W e l c o m 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6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6"/>
          <p:cNvSpPr txBox="1"/>
          <p:nvPr/>
        </p:nvSpPr>
        <p:spPr>
          <a:xfrm>
            <a:off x="990600" y="1017587"/>
            <a:ext cx="73152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append() Method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StringBuilder append() method concatenates the given argument with this string.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Example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 args[])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StringBuilder sb=new StringBuilder("Hello ");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sb.append("Java");//now original string is changed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System.out.println(sb);//prints Hello Java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Method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StringBuilder insert() method inserts the given string with this string at the given position.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 Example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 static void main(String args[])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 sb=new StringBuilder("Hello ");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sb.insert(1,"Java");//now original string is changed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System.out.println(sb);//prints HJavaello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b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326" name="Google Shape;326;p17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57200" y="609600"/>
            <a:ext cx="8183562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Method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StringBuilder replace() method replaces the given string from the specified beginIndex and endIndex.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replace(int startIndex, int endIndex, String str)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substring at </a:t>
            </a:r>
            <a:r>
              <a:rPr lang="en-US" sz="20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startIndex through endIndex–1 </a:t>
            </a:r>
            <a:r>
              <a:rPr lang="en-US" sz="20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replaced. </a:t>
            </a:r>
            <a:endParaRPr sz="20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 Example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 static void main(String args[])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StringBuilder sb=new StringBuilder("Hello");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sb.replace(1,3,"Java");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System.out.println(sb);//prints HJavalo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br>
              <a:rPr lang="en-US" sz="1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333" name="Google Shape;333;p18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delete( ) and deleteCharAt( )</a:t>
            </a:r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457200" y="10668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delete() method of StringBuilder class deletes the string from the specified beginIndex to endIndex.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 delete(int startIndex, int endIndex)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StringBuilder deleteCharAt(int index)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delete( ) method deletes a sequence of characters from the invoking object (from startIndex to endIndex-1). 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deleteCharAt( ) method deletes the character at the specified  index. 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returns the resulting StringBuilder</a:t>
            </a:r>
            <a:endParaRPr/>
          </a:p>
        </p:txBody>
      </p:sp>
      <p:pic>
        <p:nvPicPr>
          <p:cNvPr id="340" name="Google Shape;340;p19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 txBox="1"/>
          <p:nvPr/>
        </p:nvSpPr>
        <p:spPr>
          <a:xfrm>
            <a:off x="503237" y="320675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29" name="Google Shape;229;p2"/>
          <p:cNvSpPr txBox="1"/>
          <p:nvPr/>
        </p:nvSpPr>
        <p:spPr>
          <a:xfrm>
            <a:off x="457200" y="1222375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StringBuilder class is used to create mutable (modifiable) string. </a:t>
            </a:r>
            <a:endParaRPr/>
          </a:p>
          <a:p>
            <a:pPr marL="0" marR="0" lvl="0" indent="-12192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add, insert or append new contents into  a string builder, whereas the value of a String object is fixed, once the string is created.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available since JDK 1.5.</a:t>
            </a:r>
            <a:endParaRPr/>
          </a:p>
        </p:txBody>
      </p:sp>
      <p:pic>
        <p:nvPicPr>
          <p:cNvPr id="230" name="Google Shape;230;p2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StringBuilder sb = new StringBuilder("WelcomeJava");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sb.delete(3, 7);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System.out.println("After delete: " + sb);//WelJava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sb.deleteCharAt(2);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System.out.println("After deleteCharAt: " + sb);//WeJava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20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substring( )</a:t>
            </a:r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304800" y="1143000"/>
            <a:ext cx="85344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obtain a portion of a StringBuilder by calling substring( ).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substring(int startIndex)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String substring(int startIndex, int endIndex)</a:t>
            </a:r>
            <a:endParaRPr/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form returns the substring that starts at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startIndex and runs to the end</a:t>
            </a: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invoking StringBuilder object. 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form returns the substring that starts at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startIndex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and runs through endIndex–1</a:t>
            </a:r>
            <a:endParaRPr/>
          </a:p>
        </p:txBody>
      </p:sp>
      <p:pic>
        <p:nvPicPr>
          <p:cNvPr id="354" name="Google Shape;354;p21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>
            <a:spLocks noGrp="1"/>
          </p:cNvSpPr>
          <p:nvPr>
            <p:ph type="subTitle" idx="1"/>
          </p:nvPr>
        </p:nvSpPr>
        <p:spPr>
          <a:xfrm>
            <a:off x="533400" y="457200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StringBuilder str = new StringBuilder("WelcomeJava");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System.out.println("SubSequence = " + str.substring(7)); //Java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System.out.println("SubSequence = " + str.substring(0,7)); //Welcome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/>
        </p:nvSpPr>
        <p:spPr>
          <a:xfrm>
            <a:off x="914400" y="1295400"/>
            <a:ext cx="73152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reverse() Method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reverse() method of StringBuilder class reverses the current string.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 Example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 static void main(String args[])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 sb=new StringBuilder("Hello");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sb.reverse();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System.out.println(sb);//prints olleH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Q1(Output)</a:t>
            </a: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StringBuilder sb=new StringBuilder(2);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sb.append("Exam");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System.out.println(sb.capacity()+" "+sb.length());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2   2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4   2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6   4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2   4</a:t>
            </a:r>
            <a:endParaRPr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Q2(Output)</a:t>
            </a:r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2867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StringBuilder sb = new StringBuilder("Programming");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sb.setLength(7);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System.out.println(sb.length()+” “+sb);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 Programming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Program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Program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Programming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Q3(Output)</a:t>
            </a:r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body" idx="1"/>
          </p:nvPr>
        </p:nvSpPr>
        <p:spPr>
          <a:xfrm>
            <a:off x="628650" y="990600"/>
            <a:ext cx="7886700" cy="518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StringBuilder str = new StringBuilder("Evaluation");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System.out.println(str.substring(1));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valuation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valuatio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Q4(Output)</a:t>
            </a:r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body" idx="1"/>
          </p:nvPr>
        </p:nvSpPr>
        <p:spPr>
          <a:xfrm>
            <a:off x="628650" y="838200"/>
            <a:ext cx="7886700" cy="533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StringBuilder str = new StringBuilder("Programming");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char[] array = new char[5];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str.getChars(0, 5, array, 0);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System.out.print("Char array contains : ");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for (int i = 0; i &lt; array.length; i++) {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System.out.print(array[i]);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-133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</a:t>
            </a:r>
            <a:endParaRPr/>
          </a:p>
          <a:p>
            <a:pPr marL="0" marR="0" lvl="0" indent="-133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</a:t>
            </a:r>
            <a:endParaRPr/>
          </a:p>
          <a:p>
            <a:pPr marL="0" marR="0" lvl="0" indent="-133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  <a:p>
            <a:pPr marL="0" marR="0" lvl="0" indent="-133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Q5(Output)</a:t>
            </a:r>
            <a:endParaRPr/>
          </a:p>
        </p:txBody>
      </p:sp>
      <p:sp>
        <p:nvSpPr>
          <p:cNvPr id="399" name="Google Shape;399;p28"/>
          <p:cNvSpPr txBox="1"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sb = new StringBuilder("PollingQuestion");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sb.delete(1, 4);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System.out.println(sb);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PngQuestion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PingQuestion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/>
          </a:p>
          <a:p>
            <a:pPr marL="0" marR="0" lvl="0" indent="-1333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Q6(Output)</a:t>
            </a:r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body" idx="1"/>
          </p:nvPr>
        </p:nvSpPr>
        <p:spPr>
          <a:xfrm>
            <a:off x="614362" y="1295400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sb=new StringBuilder("Object");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sb.insert(6,"ive");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System.out.println(sb);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-133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Objecivet</a:t>
            </a:r>
            <a:endParaRPr/>
          </a:p>
          <a:p>
            <a:pPr marL="0" marR="0" lvl="0" indent="-133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  <a:p>
            <a:pPr marL="0" marR="0" lvl="0" indent="-133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ive</a:t>
            </a:r>
            <a:endParaRPr/>
          </a:p>
          <a:p>
            <a:pPr marL="0" marR="0" lvl="0" indent="-133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 Constructors</a:t>
            </a:r>
            <a:endParaRPr/>
          </a:p>
        </p:txBody>
      </p:sp>
      <p:sp>
        <p:nvSpPr>
          <p:cNvPr id="236" name="Google Shape;236;p3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some of the constructors defined for StringBuilder class: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0002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StringBuilder( )</a:t>
            </a:r>
            <a:endParaRPr/>
          </a:p>
          <a:p>
            <a:pPr marL="547687" marR="0" lvl="1" indent="-200024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creates an empty string Builder with the initial 	capacity of 16.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7687" marR="0" lvl="1" indent="-20002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StringBuilder(int length)</a:t>
            </a:r>
            <a:endParaRPr/>
          </a:p>
          <a:p>
            <a:pPr marL="804862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 creates an empty string Builder with the specified capacity as length.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0002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StringBuilder(String str)</a:t>
            </a:r>
            <a:endParaRPr/>
          </a:p>
          <a:p>
            <a:pPr marL="804862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creates a string Builder with the specified string.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4862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default constructor reserves room for 16 characters without reallocation.</a:t>
            </a:r>
            <a:endParaRPr/>
          </a:p>
        </p:txBody>
      </p:sp>
      <p:pic>
        <p:nvPicPr>
          <p:cNvPr id="237" name="Google Shape;237;p3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0" descr="faq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2050" y="914400"/>
            <a:ext cx="4233862" cy="44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0" descr="lpu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Examples</a:t>
            </a:r>
            <a:endParaRPr/>
          </a:p>
        </p:txBody>
      </p:sp>
      <p:sp>
        <p:nvSpPr>
          <p:cNvPr id="243" name="Google Shape;243;p4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StringBuilder sb = new StringBuilder();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System.out.println(sb.capacity());//Default capacity:16</a:t>
            </a:r>
            <a:endParaRPr/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StringBuilder sb = new StringBuilder(65);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System.out.println(sb.capacity());//Specified capacity:65</a:t>
            </a:r>
            <a:endParaRPr/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StringBuilder sb = new StringBuilder(“A”);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System.out.println(sb.capacity());</a:t>
            </a:r>
            <a:endParaRPr/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//Capacity: Default+No. of characters in the string, i.e. 16+1=17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StringBuilder sb = new StringBuilder('A');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System.out.println(sb.capacity());//Capacity:65[ASCII code of ‘A’]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4" name="Google Shape;244;p4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/>
          <p:nvPr/>
        </p:nvSpPr>
        <p:spPr>
          <a:xfrm>
            <a:off x="503237" y="0"/>
            <a:ext cx="818356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 Methods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304800" y="685800"/>
            <a:ext cx="8183562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Autofit/>
          </a:bodyPr>
          <a:lstStyle/>
          <a:p>
            <a:pPr marL="265112" marR="0" lvl="0" indent="-2635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length( ) and capacity( )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current length of a StringBuilder can be found via the length( ) method, while the total allocated capacity can be found through the capacity( ) method. </a:t>
            </a:r>
            <a:endParaRPr sz="20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-US" sz="20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length( )</a:t>
            </a:r>
            <a:endParaRPr sz="20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000"/>
              <a:buFont typeface="Times New Roman"/>
              <a:buNone/>
            </a:pPr>
            <a:r>
              <a:rPr lang="en-US" sz="20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int capacity( )</a:t>
            </a:r>
            <a:endParaRPr/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000"/>
              <a:buFont typeface="Times New Roman"/>
              <a:buNone/>
            </a:pPr>
            <a:r>
              <a:rPr lang="en-US" sz="20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capacity() is the number of characters it is able to store without having to increase its size</a:t>
            </a:r>
            <a:endParaRPr/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000"/>
              <a:buFont typeface="Times New Roman"/>
              <a:buNone/>
            </a:pPr>
            <a:r>
              <a:rPr lang="en-US" sz="2000" b="0" i="1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length() method returns the number of characters actually stored in the string builder</a:t>
            </a:r>
            <a:endParaRPr sz="20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StringBuilderDemo {</a:t>
            </a:r>
            <a:endParaRPr sz="16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static void main(String args[]) {</a:t>
            </a:r>
            <a:endParaRPr sz="16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StringBuilder sb = new StringBuilder(“New Zealand");</a:t>
            </a:r>
            <a:endParaRPr sz="16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System.out.println("length = " + sb.length());//11</a:t>
            </a:r>
            <a:endParaRPr sz="16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System.out.println("capacity = " + sb.capacity());//27[16+11]</a:t>
            </a:r>
            <a:endParaRPr sz="16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}</a:t>
            </a:r>
            <a:endParaRPr sz="16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sz="16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1" name="Google Shape;251;p5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endParaRPr/>
          </a:p>
        </p:txBody>
      </p:sp>
      <p:sp>
        <p:nvSpPr>
          <p:cNvPr id="257" name="Google Shape;257;p6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Arial"/>
              <a:buChar char="•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the length of StringBuilder becomes larger than the capacity then memory reallocation is done: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Arial"/>
              <a:buChar char="•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StringBuilder, reallocation of memory is done using the following rule: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Arial"/>
              <a:buNone/>
            </a:pPr>
            <a:endParaRPr sz="2400" b="0" i="0" u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Arial"/>
              <a:buChar char="•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new demand is exceeding the current capacity then new capacity will be: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new_capacity = 2*(original_capacity + 1)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new_capacity can accommodate new demand, then it will remain as it is, otherwise new_capacity value will be set to the value of new demand.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8" name="Google Shape;258;p6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>
            <a:spLocks noGrp="1"/>
          </p:cNvSpPr>
          <p:nvPr>
            <p:ph type="subTitle" idx="1"/>
          </p:nvPr>
        </p:nvSpPr>
        <p:spPr>
          <a:xfrm>
            <a:off x="152400" y="381000"/>
            <a:ext cx="88392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StringBuilderCapacityExample3 {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main(String[] args) {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StringBuilder sb=</a:t>
            </a: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StringBuilder();  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System.out.println(sb.capacity());//default 16  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sb.append("Hello");    5 characters took the space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System.out.println(sb.capacity());//now 16   [Capacity will not change]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sb.append("java is my favourite language");//After appending the current capacity will be exceeded, so reallocation will be performed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System.out.println(sb.capacity());//now 2*(16+1)=34   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sb.append("string");   //It also exceeds the current capacity, so reallocation will be performed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System.out.println(sb.capacity());//now 2*(34+1)=70  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    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ensureCapacity( )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0000" bIns="45000" anchor="t" anchorCtr="0">
            <a:normAutofit/>
          </a:bodyPr>
          <a:lstStyle/>
          <a:p>
            <a:pPr marL="265112" marR="0" lvl="0" indent="-2635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want to preallocate room for a certain number of characters after a StringBuilder has been constructed, we can use ensureCapacity( ) to set the size of the buffer. 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useful if we know in advance that we will be appending a large number of small strings to a StringBuilder.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ensureCapacity(int capacity)</a:t>
            </a: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3523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0" name="Google Shape;270;p8" descr="l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3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ensureCapacity()</a:t>
            </a:r>
            <a:endParaRPr/>
          </a:p>
        </p:txBody>
      </p:sp>
      <p:sp>
        <p:nvSpPr>
          <p:cNvPr id="276" name="Google Shape;276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sb=new StringBuilder(12);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System.out.println(sb.capacity());//12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sb.ensureCapacity(18);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System.out.println(sb.capacity());//2*(12+1)=26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2240</Words>
  <Application>Microsoft Office PowerPoint</Application>
  <PresentationFormat>On-screen Show (4:3)</PresentationFormat>
  <Paragraphs>334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30</vt:i4>
      </vt:variant>
    </vt:vector>
  </HeadingPairs>
  <TitlesOfParts>
    <vt:vector size="52" baseType="lpstr">
      <vt:lpstr>Arial</vt:lpstr>
      <vt:lpstr>Calibri</vt:lpstr>
      <vt:lpstr>Noto Sans Symbols</vt:lpstr>
      <vt:lpstr>Times New Roman</vt:lpstr>
      <vt:lpstr>Verdana</vt:lpstr>
      <vt:lpstr>3_Office Theme</vt:lpstr>
      <vt:lpstr>1_Office Theme</vt:lpstr>
      <vt:lpstr>14_Office Theme</vt:lpstr>
      <vt:lpstr>16_Office Theme</vt:lpstr>
      <vt:lpstr>Office Theme</vt:lpstr>
      <vt:lpstr>2_Office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Example: ensureCapacity()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Q1(Output)</vt:lpstr>
      <vt:lpstr>Q2(Output)</vt:lpstr>
      <vt:lpstr>Q3(Output)</vt:lpstr>
      <vt:lpstr>Q4(Output)</vt:lpstr>
      <vt:lpstr>Q5(Output)</vt:lpstr>
      <vt:lpstr>Q6(Output)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RA-V</dc:creator>
  <cp:lastModifiedBy>Shrey Garg</cp:lastModifiedBy>
  <cp:revision>1</cp:revision>
  <dcterms:created xsi:type="dcterms:W3CDTF">2006-08-16T00:00:00Z</dcterms:created>
  <dcterms:modified xsi:type="dcterms:W3CDTF">2024-01-08T08:55:32Z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