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3" roundtripDataSignature="AMtx7mjPrrTm6E8KVKL7Z36LU0b+LrbUp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1210"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3"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56"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2" y="0"/>
            <a:ext cx="2971800" cy="458787"/>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2" y="8685212"/>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1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1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1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p1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1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1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p1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6" name="Google Shape;206;p2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2" name="Google Shape;212;p2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2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2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p2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p2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4" name="Google Shape;244;p2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0" name="Google Shape;250;p2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p2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48"/>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7" name="Google Shape;17;p48"/>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4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4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4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9"/>
        <p:cNvGrpSpPr/>
        <p:nvPr/>
      </p:nvGrpSpPr>
      <p:grpSpPr>
        <a:xfrm>
          <a:off x="0" y="0"/>
          <a:ext cx="0" cy="0"/>
          <a:chOff x="0" y="0"/>
          <a:chExt cx="0" cy="0"/>
        </a:xfrm>
      </p:grpSpPr>
      <p:sp>
        <p:nvSpPr>
          <p:cNvPr id="70" name="Google Shape;70;p57"/>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1" name="Google Shape;71;p5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72" name="Google Shape;72;p5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73" name="Google Shape;73;p5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74" name="Google Shape;74;p5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75" name="Google Shape;75;p5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5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5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8"/>
        <p:cNvGrpSpPr/>
        <p:nvPr/>
      </p:nvGrpSpPr>
      <p:grpSpPr>
        <a:xfrm>
          <a:off x="0" y="0"/>
          <a:ext cx="0" cy="0"/>
          <a:chOff x="0" y="0"/>
          <a:chExt cx="0" cy="0"/>
        </a:xfrm>
      </p:grpSpPr>
      <p:sp>
        <p:nvSpPr>
          <p:cNvPr id="79" name="Google Shape;79;p58"/>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0" name="Google Shape;80;p58"/>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81" name="Google Shape;81;p5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5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5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9"/>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3" name="Google Shape;23;p49"/>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4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4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4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7"/>
        <p:cNvGrpSpPr/>
        <p:nvPr/>
      </p:nvGrpSpPr>
      <p:grpSpPr>
        <a:xfrm>
          <a:off x="0" y="0"/>
          <a:ext cx="0" cy="0"/>
          <a:chOff x="0" y="0"/>
          <a:chExt cx="0" cy="0"/>
        </a:xfrm>
      </p:grpSpPr>
      <p:sp>
        <p:nvSpPr>
          <p:cNvPr id="28" name="Google Shape;28;p5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9" name="Google Shape;29;p50"/>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0" name="Google Shape;30;p50"/>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1" name="Google Shape;31;p5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5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5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4"/>
        <p:cNvGrpSpPr/>
        <p:nvPr/>
      </p:nvGrpSpPr>
      <p:grpSpPr>
        <a:xfrm>
          <a:off x="0" y="0"/>
          <a:ext cx="0" cy="0"/>
          <a:chOff x="0" y="0"/>
          <a:chExt cx="0" cy="0"/>
        </a:xfrm>
      </p:grpSpPr>
      <p:sp>
        <p:nvSpPr>
          <p:cNvPr id="35" name="Google Shape;35;p51"/>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6" name="Google Shape;36;p51"/>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7" name="Google Shape;37;p5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5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5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0"/>
        <p:cNvGrpSpPr/>
        <p:nvPr/>
      </p:nvGrpSpPr>
      <p:grpSpPr>
        <a:xfrm>
          <a:off x="0" y="0"/>
          <a:ext cx="0" cy="0"/>
          <a:chOff x="0" y="0"/>
          <a:chExt cx="0" cy="0"/>
        </a:xfrm>
      </p:grpSpPr>
      <p:sp>
        <p:nvSpPr>
          <p:cNvPr id="41" name="Google Shape;41;p5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2" name="Google Shape;42;p52"/>
          <p:cNvSpPr txBox="1">
            <a:spLocks noGrp="1"/>
          </p:cNvSpPr>
          <p:nvPr>
            <p:ph type="body" idx="1"/>
          </p:nvPr>
        </p:nvSpPr>
        <p:spPr>
          <a:xfrm rot="5400000">
            <a:off x="2309019" y="-251619"/>
            <a:ext cx="4525962"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3" name="Google Shape;43;p5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5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5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6"/>
        <p:cNvGrpSpPr/>
        <p:nvPr/>
      </p:nvGrpSpPr>
      <p:grpSpPr>
        <a:xfrm>
          <a:off x="0" y="0"/>
          <a:ext cx="0" cy="0"/>
          <a:chOff x="0" y="0"/>
          <a:chExt cx="0" cy="0"/>
        </a:xfrm>
      </p:grpSpPr>
      <p:sp>
        <p:nvSpPr>
          <p:cNvPr id="47" name="Google Shape;47;p53"/>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8" name="Google Shape;48;p53"/>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chemeClr val="dk1"/>
              </a:buClr>
              <a:buSzPts val="3200"/>
              <a:buFont typeface="Arial"/>
              <a:buNone/>
              <a:defRPr sz="3200">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49" name="Google Shape;49;p53"/>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0" name="Google Shape;50;p5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5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5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3"/>
        <p:cNvGrpSpPr/>
        <p:nvPr/>
      </p:nvGrpSpPr>
      <p:grpSpPr>
        <a:xfrm>
          <a:off x="0" y="0"/>
          <a:ext cx="0" cy="0"/>
          <a:chOff x="0" y="0"/>
          <a:chExt cx="0" cy="0"/>
        </a:xfrm>
      </p:grpSpPr>
      <p:sp>
        <p:nvSpPr>
          <p:cNvPr id="54" name="Google Shape;54;p54"/>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5" name="Google Shape;55;p54"/>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6" name="Google Shape;56;p54"/>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7" name="Google Shape;57;p5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5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5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5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5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5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4"/>
        <p:cNvGrpSpPr/>
        <p:nvPr/>
      </p:nvGrpSpPr>
      <p:grpSpPr>
        <a:xfrm>
          <a:off x="0" y="0"/>
          <a:ext cx="0" cy="0"/>
          <a:chOff x="0" y="0"/>
          <a:chExt cx="0" cy="0"/>
        </a:xfrm>
      </p:grpSpPr>
      <p:sp>
        <p:nvSpPr>
          <p:cNvPr id="65" name="Google Shape;65;p5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6" name="Google Shape;66;p5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5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5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7"/>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11" name="Google Shape;11;p47"/>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4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4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4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762000" y="2133600"/>
            <a:ext cx="7772400" cy="14700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1" i="0" u="none">
                <a:solidFill>
                  <a:schemeClr val="dk1"/>
                </a:solidFill>
                <a:latin typeface="Calibri"/>
                <a:ea typeface="Calibri"/>
                <a:cs typeface="Calibri"/>
                <a:sym typeface="Calibri"/>
              </a:rPr>
              <a:t>Inheritance and Polymorphism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0"/>
          <p:cNvSpPr txBox="1">
            <a:spLocks noGrp="1"/>
          </p:cNvSpPr>
          <p:nvPr>
            <p:ph type="title"/>
          </p:nvPr>
        </p:nvSpPr>
        <p:spPr>
          <a:xfrm>
            <a:off x="457200" y="274637"/>
            <a:ext cx="8229600" cy="563562"/>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2900"/>
              <a:buFont typeface="Calibri"/>
              <a:buNone/>
            </a:pPr>
            <a:r>
              <a:rPr lang="en-US" sz="2900" b="1" i="0" u="none">
                <a:solidFill>
                  <a:schemeClr val="dk1"/>
                </a:solidFill>
                <a:latin typeface="Calibri"/>
                <a:ea typeface="Calibri"/>
                <a:cs typeface="Calibri"/>
                <a:sym typeface="Calibri"/>
              </a:rPr>
              <a:t>Example of Multilevel Inheritance</a:t>
            </a:r>
            <a:endParaRPr/>
          </a:p>
        </p:txBody>
      </p:sp>
      <p:sp>
        <p:nvSpPr>
          <p:cNvPr id="145" name="Google Shape;145;p10"/>
          <p:cNvSpPr txBox="1">
            <a:spLocks noGrp="1"/>
          </p:cNvSpPr>
          <p:nvPr>
            <p:ph type="body" idx="1"/>
          </p:nvPr>
        </p:nvSpPr>
        <p:spPr>
          <a:xfrm>
            <a:off x="152400" y="895350"/>
            <a:ext cx="4038600" cy="5135562"/>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chemeClr val="dk1"/>
              </a:buClr>
              <a:buSzPts val="1700"/>
              <a:buFont typeface="Arial"/>
              <a:buNone/>
            </a:pPr>
            <a:r>
              <a:rPr lang="en-US" sz="1700" b="0" i="0" u="none">
                <a:solidFill>
                  <a:schemeClr val="dk1"/>
                </a:solidFill>
                <a:latin typeface="Times New Roman"/>
                <a:ea typeface="Times New Roman"/>
                <a:cs typeface="Times New Roman"/>
                <a:sym typeface="Times New Roman"/>
              </a:rPr>
              <a:t>class abc </a:t>
            </a:r>
            <a:endParaRPr/>
          </a:p>
          <a:p>
            <a:pPr marL="0" marR="0" lvl="0" indent="0" algn="l" rtl="0">
              <a:lnSpc>
                <a:spcPct val="90000"/>
              </a:lnSpc>
              <a:spcBef>
                <a:spcPts val="340"/>
              </a:spcBef>
              <a:spcAft>
                <a:spcPts val="0"/>
              </a:spcAft>
              <a:buClr>
                <a:schemeClr val="dk1"/>
              </a:buClr>
              <a:buSzPts val="1700"/>
              <a:buFont typeface="Arial"/>
              <a:buNone/>
            </a:pPr>
            <a:r>
              <a:rPr lang="en-US" sz="1700" b="0" i="0" u="none">
                <a:solidFill>
                  <a:schemeClr val="dk1"/>
                </a:solidFill>
                <a:latin typeface="Times New Roman"/>
                <a:ea typeface="Times New Roman"/>
                <a:cs typeface="Times New Roman"/>
                <a:sym typeface="Times New Roman"/>
              </a:rPr>
              <a:t>{</a:t>
            </a:r>
            <a:endParaRPr/>
          </a:p>
          <a:p>
            <a:pPr marL="0" marR="0" lvl="0" indent="0" algn="l" rtl="0">
              <a:lnSpc>
                <a:spcPct val="90000"/>
              </a:lnSpc>
              <a:spcBef>
                <a:spcPts val="340"/>
              </a:spcBef>
              <a:spcAft>
                <a:spcPts val="0"/>
              </a:spcAft>
              <a:buClr>
                <a:schemeClr val="dk1"/>
              </a:buClr>
              <a:buSzPts val="1700"/>
              <a:buFont typeface="Arial"/>
              <a:buNone/>
            </a:pPr>
            <a:r>
              <a:rPr lang="en-US" sz="1700" b="0" i="0" u="none">
                <a:solidFill>
                  <a:schemeClr val="dk1"/>
                </a:solidFill>
                <a:latin typeface="Times New Roman"/>
                <a:ea typeface="Times New Roman"/>
                <a:cs typeface="Times New Roman"/>
                <a:sym typeface="Times New Roman"/>
              </a:rPr>
              <a:t>    int x;</a:t>
            </a:r>
            <a:endParaRPr/>
          </a:p>
          <a:p>
            <a:pPr marL="0" marR="0" lvl="0" indent="0" algn="l" rtl="0">
              <a:lnSpc>
                <a:spcPct val="90000"/>
              </a:lnSpc>
              <a:spcBef>
                <a:spcPts val="340"/>
              </a:spcBef>
              <a:spcAft>
                <a:spcPts val="0"/>
              </a:spcAft>
              <a:buClr>
                <a:schemeClr val="dk1"/>
              </a:buClr>
              <a:buSzPts val="1700"/>
              <a:buFont typeface="Arial"/>
              <a:buNone/>
            </a:pPr>
            <a:r>
              <a:rPr lang="en-US" sz="1700" b="0" i="0" u="none">
                <a:solidFill>
                  <a:schemeClr val="dk1"/>
                </a:solidFill>
                <a:latin typeface="Times New Roman"/>
                <a:ea typeface="Times New Roman"/>
                <a:cs typeface="Times New Roman"/>
                <a:sym typeface="Times New Roman"/>
              </a:rPr>
              <a:t>}</a:t>
            </a:r>
            <a:endParaRPr/>
          </a:p>
          <a:p>
            <a:pPr marL="0" marR="0" lvl="0" indent="0" algn="l" rtl="0">
              <a:lnSpc>
                <a:spcPct val="90000"/>
              </a:lnSpc>
              <a:spcBef>
                <a:spcPts val="340"/>
              </a:spcBef>
              <a:spcAft>
                <a:spcPts val="0"/>
              </a:spcAft>
              <a:buClr>
                <a:schemeClr val="dk1"/>
              </a:buClr>
              <a:buSzPts val="1700"/>
              <a:buFont typeface="Arial"/>
              <a:buNone/>
            </a:pPr>
            <a:r>
              <a:rPr lang="en-US" sz="1700" b="0" i="0" u="none">
                <a:solidFill>
                  <a:schemeClr val="dk1"/>
                </a:solidFill>
                <a:latin typeface="Times New Roman"/>
                <a:ea typeface="Times New Roman"/>
                <a:cs typeface="Times New Roman"/>
                <a:sym typeface="Times New Roman"/>
              </a:rPr>
              <a:t>class def extends abc</a:t>
            </a:r>
            <a:endParaRPr/>
          </a:p>
          <a:p>
            <a:pPr marL="0" marR="0" lvl="0" indent="0" algn="l" rtl="0">
              <a:lnSpc>
                <a:spcPct val="90000"/>
              </a:lnSpc>
              <a:spcBef>
                <a:spcPts val="340"/>
              </a:spcBef>
              <a:spcAft>
                <a:spcPts val="0"/>
              </a:spcAft>
              <a:buClr>
                <a:schemeClr val="dk1"/>
              </a:buClr>
              <a:buSzPts val="1700"/>
              <a:buFont typeface="Arial"/>
              <a:buNone/>
            </a:pPr>
            <a:r>
              <a:rPr lang="en-US" sz="1700" b="0" i="0" u="none">
                <a:solidFill>
                  <a:schemeClr val="dk1"/>
                </a:solidFill>
                <a:latin typeface="Times New Roman"/>
                <a:ea typeface="Times New Roman"/>
                <a:cs typeface="Times New Roman"/>
                <a:sym typeface="Times New Roman"/>
              </a:rPr>
              <a:t>{</a:t>
            </a:r>
            <a:endParaRPr/>
          </a:p>
          <a:p>
            <a:pPr marL="0" marR="0" lvl="0" indent="0" algn="l" rtl="0">
              <a:lnSpc>
                <a:spcPct val="90000"/>
              </a:lnSpc>
              <a:spcBef>
                <a:spcPts val="340"/>
              </a:spcBef>
              <a:spcAft>
                <a:spcPts val="0"/>
              </a:spcAft>
              <a:buClr>
                <a:schemeClr val="dk1"/>
              </a:buClr>
              <a:buSzPts val="1700"/>
              <a:buFont typeface="Arial"/>
              <a:buNone/>
            </a:pPr>
            <a:r>
              <a:rPr lang="en-US" sz="1700" b="0" i="0" u="none">
                <a:solidFill>
                  <a:schemeClr val="dk1"/>
                </a:solidFill>
                <a:latin typeface="Times New Roman"/>
                <a:ea typeface="Times New Roman"/>
                <a:cs typeface="Times New Roman"/>
                <a:sym typeface="Times New Roman"/>
              </a:rPr>
              <a:t>    int y;</a:t>
            </a:r>
            <a:endParaRPr/>
          </a:p>
          <a:p>
            <a:pPr marL="0" marR="0" lvl="0" indent="0" algn="l" rtl="0">
              <a:lnSpc>
                <a:spcPct val="90000"/>
              </a:lnSpc>
              <a:spcBef>
                <a:spcPts val="340"/>
              </a:spcBef>
              <a:spcAft>
                <a:spcPts val="0"/>
              </a:spcAft>
              <a:buClr>
                <a:schemeClr val="dk1"/>
              </a:buClr>
              <a:buSzPts val="1700"/>
              <a:buFont typeface="Arial"/>
              <a:buNone/>
            </a:pPr>
            <a:r>
              <a:rPr lang="en-US" sz="1700" b="0" i="0" u="none">
                <a:solidFill>
                  <a:schemeClr val="dk1"/>
                </a:solidFill>
                <a:latin typeface="Times New Roman"/>
                <a:ea typeface="Times New Roman"/>
                <a:cs typeface="Times New Roman"/>
                <a:sym typeface="Times New Roman"/>
              </a:rPr>
              <a:t>}</a:t>
            </a:r>
            <a:endParaRPr/>
          </a:p>
          <a:p>
            <a:pPr marL="0" marR="0" lvl="0" indent="0" algn="l" rtl="0">
              <a:lnSpc>
                <a:spcPct val="90000"/>
              </a:lnSpc>
              <a:spcBef>
                <a:spcPts val="340"/>
              </a:spcBef>
              <a:spcAft>
                <a:spcPts val="0"/>
              </a:spcAft>
              <a:buClr>
                <a:schemeClr val="dk1"/>
              </a:buClr>
              <a:buSzPts val="1700"/>
              <a:buFont typeface="Arial"/>
              <a:buNone/>
            </a:pPr>
            <a:r>
              <a:rPr lang="en-US" sz="1700" b="0" i="0" u="none">
                <a:solidFill>
                  <a:schemeClr val="dk1"/>
                </a:solidFill>
                <a:latin typeface="Times New Roman"/>
                <a:ea typeface="Times New Roman"/>
                <a:cs typeface="Times New Roman"/>
                <a:sym typeface="Times New Roman"/>
              </a:rPr>
              <a:t>class Example extends def</a:t>
            </a:r>
            <a:endParaRPr/>
          </a:p>
          <a:p>
            <a:pPr marL="0" marR="0" lvl="0" indent="0" algn="l" rtl="0">
              <a:lnSpc>
                <a:spcPct val="90000"/>
              </a:lnSpc>
              <a:spcBef>
                <a:spcPts val="340"/>
              </a:spcBef>
              <a:spcAft>
                <a:spcPts val="0"/>
              </a:spcAft>
              <a:buClr>
                <a:schemeClr val="dk1"/>
              </a:buClr>
              <a:buSzPts val="1700"/>
              <a:buFont typeface="Arial"/>
              <a:buNone/>
            </a:pPr>
            <a:r>
              <a:rPr lang="en-US" sz="1700" b="0" i="0" u="none">
                <a:solidFill>
                  <a:schemeClr val="dk1"/>
                </a:solidFill>
                <a:latin typeface="Times New Roman"/>
                <a:ea typeface="Times New Roman"/>
                <a:cs typeface="Times New Roman"/>
                <a:sym typeface="Times New Roman"/>
              </a:rPr>
              <a:t>{</a:t>
            </a:r>
            <a:endParaRPr/>
          </a:p>
          <a:p>
            <a:pPr marL="0" marR="0" lvl="0" indent="0" algn="l" rtl="0">
              <a:lnSpc>
                <a:spcPct val="90000"/>
              </a:lnSpc>
              <a:spcBef>
                <a:spcPts val="340"/>
              </a:spcBef>
              <a:spcAft>
                <a:spcPts val="0"/>
              </a:spcAft>
              <a:buClr>
                <a:schemeClr val="dk1"/>
              </a:buClr>
              <a:buSzPts val="1700"/>
              <a:buFont typeface="Arial"/>
              <a:buNone/>
            </a:pPr>
            <a:r>
              <a:rPr lang="en-US" sz="1700" b="0" i="0" u="none">
                <a:solidFill>
                  <a:schemeClr val="dk1"/>
                </a:solidFill>
                <a:latin typeface="Times New Roman"/>
                <a:ea typeface="Times New Roman"/>
                <a:cs typeface="Times New Roman"/>
                <a:sym typeface="Times New Roman"/>
              </a:rPr>
              <a:t>    int z;</a:t>
            </a:r>
            <a:endParaRPr/>
          </a:p>
          <a:p>
            <a:pPr marL="0" marR="0" lvl="0" indent="0" algn="l" rtl="0">
              <a:lnSpc>
                <a:spcPct val="90000"/>
              </a:lnSpc>
              <a:spcBef>
                <a:spcPts val="340"/>
              </a:spcBef>
              <a:spcAft>
                <a:spcPts val="0"/>
              </a:spcAft>
              <a:buClr>
                <a:schemeClr val="dk1"/>
              </a:buClr>
              <a:buSzPts val="1700"/>
              <a:buFont typeface="Arial"/>
              <a:buNone/>
            </a:pPr>
            <a:r>
              <a:rPr lang="en-US" sz="1700" b="0" i="0" u="none">
                <a:solidFill>
                  <a:schemeClr val="dk1"/>
                </a:solidFill>
                <a:latin typeface="Times New Roman"/>
                <a:ea typeface="Times New Roman"/>
                <a:cs typeface="Times New Roman"/>
                <a:sym typeface="Times New Roman"/>
              </a:rPr>
              <a:t>    void assign_values(int x1,int y1,int z1)</a:t>
            </a:r>
            <a:endParaRPr/>
          </a:p>
          <a:p>
            <a:pPr marL="0" marR="0" lvl="0" indent="0" algn="l" rtl="0">
              <a:lnSpc>
                <a:spcPct val="90000"/>
              </a:lnSpc>
              <a:spcBef>
                <a:spcPts val="340"/>
              </a:spcBef>
              <a:spcAft>
                <a:spcPts val="0"/>
              </a:spcAft>
              <a:buClr>
                <a:schemeClr val="dk1"/>
              </a:buClr>
              <a:buSzPts val="1700"/>
              <a:buFont typeface="Arial"/>
              <a:buNone/>
            </a:pPr>
            <a:r>
              <a:rPr lang="en-US" sz="1700" b="0" i="0" u="none">
                <a:solidFill>
                  <a:schemeClr val="dk1"/>
                </a:solidFill>
                <a:latin typeface="Times New Roman"/>
                <a:ea typeface="Times New Roman"/>
                <a:cs typeface="Times New Roman"/>
                <a:sym typeface="Times New Roman"/>
              </a:rPr>
              <a:t>    {</a:t>
            </a:r>
            <a:endParaRPr/>
          </a:p>
          <a:p>
            <a:pPr marL="0" marR="0" lvl="0" indent="0" algn="l" rtl="0">
              <a:lnSpc>
                <a:spcPct val="90000"/>
              </a:lnSpc>
              <a:spcBef>
                <a:spcPts val="340"/>
              </a:spcBef>
              <a:spcAft>
                <a:spcPts val="0"/>
              </a:spcAft>
              <a:buClr>
                <a:schemeClr val="dk1"/>
              </a:buClr>
              <a:buSzPts val="1700"/>
              <a:buFont typeface="Arial"/>
              <a:buNone/>
            </a:pPr>
            <a:r>
              <a:rPr lang="en-US" sz="1700" b="0" i="0" u="none">
                <a:solidFill>
                  <a:schemeClr val="dk1"/>
                </a:solidFill>
                <a:latin typeface="Times New Roman"/>
                <a:ea typeface="Times New Roman"/>
                <a:cs typeface="Times New Roman"/>
                <a:sym typeface="Times New Roman"/>
              </a:rPr>
              <a:t>        x=x1;</a:t>
            </a:r>
            <a:endParaRPr/>
          </a:p>
          <a:p>
            <a:pPr marL="0" marR="0" lvl="0" indent="0" algn="l" rtl="0">
              <a:lnSpc>
                <a:spcPct val="90000"/>
              </a:lnSpc>
              <a:spcBef>
                <a:spcPts val="340"/>
              </a:spcBef>
              <a:spcAft>
                <a:spcPts val="0"/>
              </a:spcAft>
              <a:buClr>
                <a:schemeClr val="dk1"/>
              </a:buClr>
              <a:buSzPts val="1700"/>
              <a:buFont typeface="Arial"/>
              <a:buNone/>
            </a:pPr>
            <a:r>
              <a:rPr lang="en-US" sz="1700" b="0" i="0" u="none">
                <a:solidFill>
                  <a:schemeClr val="dk1"/>
                </a:solidFill>
                <a:latin typeface="Times New Roman"/>
                <a:ea typeface="Times New Roman"/>
                <a:cs typeface="Times New Roman"/>
                <a:sym typeface="Times New Roman"/>
              </a:rPr>
              <a:t>        y=y1;</a:t>
            </a:r>
            <a:endParaRPr/>
          </a:p>
          <a:p>
            <a:pPr marL="0" marR="0" lvl="0" indent="0" algn="l" rtl="0">
              <a:lnSpc>
                <a:spcPct val="90000"/>
              </a:lnSpc>
              <a:spcBef>
                <a:spcPts val="340"/>
              </a:spcBef>
              <a:spcAft>
                <a:spcPts val="0"/>
              </a:spcAft>
              <a:buClr>
                <a:schemeClr val="dk1"/>
              </a:buClr>
              <a:buSzPts val="1700"/>
              <a:buFont typeface="Arial"/>
              <a:buNone/>
            </a:pPr>
            <a:r>
              <a:rPr lang="en-US" sz="1700" b="0" i="0" u="none">
                <a:solidFill>
                  <a:schemeClr val="dk1"/>
                </a:solidFill>
                <a:latin typeface="Times New Roman"/>
                <a:ea typeface="Times New Roman"/>
                <a:cs typeface="Times New Roman"/>
                <a:sym typeface="Times New Roman"/>
              </a:rPr>
              <a:t>        z=z1;</a:t>
            </a:r>
            <a:endParaRPr/>
          </a:p>
          <a:p>
            <a:pPr marL="0" marR="0" lvl="0" indent="0" algn="l" rtl="0">
              <a:lnSpc>
                <a:spcPct val="90000"/>
              </a:lnSpc>
              <a:spcBef>
                <a:spcPts val="340"/>
              </a:spcBef>
              <a:spcAft>
                <a:spcPts val="0"/>
              </a:spcAft>
              <a:buClr>
                <a:schemeClr val="dk1"/>
              </a:buClr>
              <a:buSzPts val="1700"/>
              <a:buFont typeface="Arial"/>
              <a:buNone/>
            </a:pPr>
            <a:r>
              <a:rPr lang="en-US" sz="1700" b="0" i="0" u="none">
                <a:solidFill>
                  <a:schemeClr val="dk1"/>
                </a:solidFill>
                <a:latin typeface="Times New Roman"/>
                <a:ea typeface="Times New Roman"/>
                <a:cs typeface="Times New Roman"/>
                <a:sym typeface="Times New Roman"/>
              </a:rPr>
              <a:t>    }</a:t>
            </a:r>
            <a:endParaRPr/>
          </a:p>
          <a:p>
            <a:pPr marL="342900" marR="0" lvl="0" indent="-234950" algn="l" rtl="0">
              <a:spcBef>
                <a:spcPts val="340"/>
              </a:spcBef>
              <a:spcAft>
                <a:spcPts val="0"/>
              </a:spcAft>
              <a:buClr>
                <a:schemeClr val="dk1"/>
              </a:buClr>
              <a:buSzPts val="1700"/>
              <a:buFont typeface="Arial"/>
              <a:buNone/>
            </a:pPr>
            <a:endParaRPr sz="1700" b="0" i="0" u="none">
              <a:solidFill>
                <a:schemeClr val="dk1"/>
              </a:solidFill>
              <a:latin typeface="Times New Roman"/>
              <a:ea typeface="Times New Roman"/>
              <a:cs typeface="Times New Roman"/>
              <a:sym typeface="Times New Roman"/>
            </a:endParaRPr>
          </a:p>
        </p:txBody>
      </p:sp>
      <p:sp>
        <p:nvSpPr>
          <p:cNvPr id="146" name="Google Shape;146;p10"/>
          <p:cNvSpPr txBox="1">
            <a:spLocks noGrp="1"/>
          </p:cNvSpPr>
          <p:nvPr>
            <p:ph type="body" idx="2"/>
          </p:nvPr>
        </p:nvSpPr>
        <p:spPr>
          <a:xfrm>
            <a:off x="3276600" y="866775"/>
            <a:ext cx="5857875" cy="45259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300"/>
              <a:buFont typeface="Arial"/>
              <a:buNone/>
            </a:pPr>
            <a:r>
              <a:rPr lang="en-US" sz="1300" b="0" i="0" u="none">
                <a:solidFill>
                  <a:schemeClr val="dk1"/>
                </a:solidFill>
                <a:latin typeface="Times New Roman"/>
                <a:ea typeface="Times New Roman"/>
                <a:cs typeface="Times New Roman"/>
                <a:sym typeface="Times New Roman"/>
              </a:rPr>
              <a:t>int sum()</a:t>
            </a:r>
            <a:endParaRPr/>
          </a:p>
          <a:p>
            <a:pPr marL="0" marR="0" lvl="0" indent="0" algn="l" rtl="0">
              <a:lnSpc>
                <a:spcPct val="100000"/>
              </a:lnSpc>
              <a:spcBef>
                <a:spcPts val="360"/>
              </a:spcBef>
              <a:spcAft>
                <a:spcPts val="0"/>
              </a:spcAft>
              <a:buClr>
                <a:schemeClr val="dk1"/>
              </a:buClr>
              <a:buSzPts val="1800"/>
              <a:buFont typeface="Arial"/>
              <a:buNone/>
            </a:pPr>
            <a:r>
              <a:rPr lang="en-US" sz="1800" b="0" i="0" u="none">
                <a:solidFill>
                  <a:schemeClr val="dk1"/>
                </a:solidFill>
                <a:latin typeface="Times New Roman"/>
                <a:ea typeface="Times New Roman"/>
                <a:cs typeface="Times New Roman"/>
                <a:sym typeface="Times New Roman"/>
              </a:rPr>
              <a:t>    {</a:t>
            </a:r>
            <a:endParaRPr/>
          </a:p>
          <a:p>
            <a:pPr marL="0" marR="0" lvl="0" indent="0" algn="l" rtl="0">
              <a:lnSpc>
                <a:spcPct val="100000"/>
              </a:lnSpc>
              <a:spcBef>
                <a:spcPts val="360"/>
              </a:spcBef>
              <a:spcAft>
                <a:spcPts val="0"/>
              </a:spcAft>
              <a:buClr>
                <a:schemeClr val="dk1"/>
              </a:buClr>
              <a:buSzPts val="1800"/>
              <a:buFont typeface="Arial"/>
              <a:buNone/>
            </a:pPr>
            <a:r>
              <a:rPr lang="en-US" sz="1800" b="0" i="0" u="none">
                <a:solidFill>
                  <a:schemeClr val="dk1"/>
                </a:solidFill>
                <a:latin typeface="Times New Roman"/>
                <a:ea typeface="Times New Roman"/>
                <a:cs typeface="Times New Roman"/>
                <a:sym typeface="Times New Roman"/>
              </a:rPr>
              <a:t>        return (x+y+z);</a:t>
            </a:r>
            <a:endParaRPr/>
          </a:p>
          <a:p>
            <a:pPr marL="0" marR="0" lvl="0" indent="0" algn="l" rtl="0">
              <a:lnSpc>
                <a:spcPct val="100000"/>
              </a:lnSpc>
              <a:spcBef>
                <a:spcPts val="360"/>
              </a:spcBef>
              <a:spcAft>
                <a:spcPts val="0"/>
              </a:spcAft>
              <a:buClr>
                <a:schemeClr val="dk1"/>
              </a:buClr>
              <a:buSzPts val="1800"/>
              <a:buFont typeface="Arial"/>
              <a:buNone/>
            </a:pPr>
            <a:r>
              <a:rPr lang="en-US" sz="1800" b="0" i="0" u="none">
                <a:solidFill>
                  <a:schemeClr val="dk1"/>
                </a:solidFill>
                <a:latin typeface="Times New Roman"/>
                <a:ea typeface="Times New Roman"/>
                <a:cs typeface="Times New Roman"/>
                <a:sym typeface="Times New Roman"/>
              </a:rPr>
              <a:t>    }</a:t>
            </a:r>
            <a:endParaRPr/>
          </a:p>
          <a:p>
            <a:pPr marL="0" marR="0" lvl="0" indent="0" algn="l" rtl="0">
              <a:lnSpc>
                <a:spcPct val="100000"/>
              </a:lnSpc>
              <a:spcBef>
                <a:spcPts val="360"/>
              </a:spcBef>
              <a:spcAft>
                <a:spcPts val="0"/>
              </a:spcAft>
              <a:buClr>
                <a:schemeClr val="dk1"/>
              </a:buClr>
              <a:buSzPts val="1800"/>
              <a:buFont typeface="Arial"/>
              <a:buNone/>
            </a:pPr>
            <a:r>
              <a:rPr lang="en-US" sz="1800" b="0" i="0" u="none">
                <a:solidFill>
                  <a:schemeClr val="dk1"/>
                </a:solidFill>
                <a:latin typeface="Times New Roman"/>
                <a:ea typeface="Times New Roman"/>
                <a:cs typeface="Times New Roman"/>
                <a:sym typeface="Times New Roman"/>
              </a:rPr>
              <a:t>	public static void main(String[] args) </a:t>
            </a:r>
            <a:endParaRPr/>
          </a:p>
          <a:p>
            <a:pPr marL="0" marR="0" lvl="0" indent="0" algn="l" rtl="0">
              <a:lnSpc>
                <a:spcPct val="100000"/>
              </a:lnSpc>
              <a:spcBef>
                <a:spcPts val="360"/>
              </a:spcBef>
              <a:spcAft>
                <a:spcPts val="0"/>
              </a:spcAft>
              <a:buClr>
                <a:schemeClr val="dk1"/>
              </a:buClr>
              <a:buSzPts val="1800"/>
              <a:buFont typeface="Arial"/>
              <a:buNone/>
            </a:pPr>
            <a:r>
              <a:rPr lang="en-US" sz="1800" b="0" i="0" u="none">
                <a:solidFill>
                  <a:schemeClr val="dk1"/>
                </a:solidFill>
                <a:latin typeface="Times New Roman"/>
                <a:ea typeface="Times New Roman"/>
                <a:cs typeface="Times New Roman"/>
                <a:sym typeface="Times New Roman"/>
              </a:rPr>
              <a:t>	{</a:t>
            </a:r>
            <a:endParaRPr/>
          </a:p>
          <a:p>
            <a:pPr marL="0" marR="0" lvl="0" indent="0" algn="l" rtl="0">
              <a:lnSpc>
                <a:spcPct val="100000"/>
              </a:lnSpc>
              <a:spcBef>
                <a:spcPts val="360"/>
              </a:spcBef>
              <a:spcAft>
                <a:spcPts val="0"/>
              </a:spcAft>
              <a:buClr>
                <a:schemeClr val="dk1"/>
              </a:buClr>
              <a:buSzPts val="1800"/>
              <a:buFont typeface="Arial"/>
              <a:buNone/>
            </a:pPr>
            <a:r>
              <a:rPr lang="en-US" sz="1800" b="0" i="0" u="none">
                <a:solidFill>
                  <a:schemeClr val="dk1"/>
                </a:solidFill>
                <a:latin typeface="Times New Roman"/>
                <a:ea typeface="Times New Roman"/>
                <a:cs typeface="Times New Roman"/>
                <a:sym typeface="Times New Roman"/>
              </a:rPr>
              <a:t>		Example ob = new Example ();</a:t>
            </a:r>
            <a:endParaRPr/>
          </a:p>
          <a:p>
            <a:pPr marL="0" marR="0" lvl="0" indent="0" algn="l" rtl="0">
              <a:lnSpc>
                <a:spcPct val="100000"/>
              </a:lnSpc>
              <a:spcBef>
                <a:spcPts val="360"/>
              </a:spcBef>
              <a:spcAft>
                <a:spcPts val="0"/>
              </a:spcAft>
              <a:buClr>
                <a:schemeClr val="dk1"/>
              </a:buClr>
              <a:buSzPts val="1800"/>
              <a:buFont typeface="Arial"/>
              <a:buNone/>
            </a:pPr>
            <a:r>
              <a:rPr lang="en-US" sz="1800" b="0" i="0" u="none">
                <a:solidFill>
                  <a:schemeClr val="dk1"/>
                </a:solidFill>
                <a:latin typeface="Times New Roman"/>
                <a:ea typeface="Times New Roman"/>
                <a:cs typeface="Times New Roman"/>
                <a:sym typeface="Times New Roman"/>
              </a:rPr>
              <a:t>		ob.assign_values(12,34,56);</a:t>
            </a:r>
            <a:endParaRPr/>
          </a:p>
          <a:p>
            <a:pPr marL="0" marR="0" lvl="0" indent="0" algn="l" rtl="0">
              <a:lnSpc>
                <a:spcPct val="100000"/>
              </a:lnSpc>
              <a:spcBef>
                <a:spcPts val="360"/>
              </a:spcBef>
              <a:spcAft>
                <a:spcPts val="0"/>
              </a:spcAft>
              <a:buClr>
                <a:schemeClr val="dk1"/>
              </a:buClr>
              <a:buSzPts val="1800"/>
              <a:buFont typeface="Arial"/>
              <a:buNone/>
            </a:pPr>
            <a:r>
              <a:rPr lang="en-US" sz="1800" b="0" i="0" u="none">
                <a:solidFill>
                  <a:schemeClr val="dk1"/>
                </a:solidFill>
                <a:latin typeface="Times New Roman"/>
                <a:ea typeface="Times New Roman"/>
                <a:cs typeface="Times New Roman"/>
                <a:sym typeface="Times New Roman"/>
              </a:rPr>
              <a:t>		System.out.println("Sum is "+ob.sum());</a:t>
            </a:r>
            <a:endParaRPr/>
          </a:p>
          <a:p>
            <a:pPr marL="0" marR="0" lvl="0" indent="0" algn="l" rtl="0">
              <a:lnSpc>
                <a:spcPct val="100000"/>
              </a:lnSpc>
              <a:spcBef>
                <a:spcPts val="360"/>
              </a:spcBef>
              <a:spcAft>
                <a:spcPts val="0"/>
              </a:spcAft>
              <a:buClr>
                <a:schemeClr val="dk1"/>
              </a:buClr>
              <a:buSzPts val="1800"/>
              <a:buFont typeface="Arial"/>
              <a:buNone/>
            </a:pPr>
            <a:r>
              <a:rPr lang="en-US" sz="1800" b="0" i="0" u="none">
                <a:solidFill>
                  <a:schemeClr val="dk1"/>
                </a:solidFill>
                <a:latin typeface="Times New Roman"/>
                <a:ea typeface="Times New Roman"/>
                <a:cs typeface="Times New Roman"/>
                <a:sym typeface="Times New Roman"/>
              </a:rPr>
              <a:t>	}</a:t>
            </a:r>
            <a:endParaRPr/>
          </a:p>
          <a:p>
            <a:pPr marL="0" marR="0" lvl="0" indent="0" algn="l" rtl="0">
              <a:lnSpc>
                <a:spcPct val="100000"/>
              </a:lnSpc>
              <a:spcBef>
                <a:spcPts val="360"/>
              </a:spcBef>
              <a:spcAft>
                <a:spcPts val="0"/>
              </a:spcAft>
              <a:buClr>
                <a:schemeClr val="dk1"/>
              </a:buClr>
              <a:buSzPts val="1800"/>
              <a:buFont typeface="Arial"/>
              <a:buNone/>
            </a:pPr>
            <a:r>
              <a:rPr lang="en-US" sz="1800" b="0" i="0" u="none">
                <a:solidFill>
                  <a:schemeClr val="dk1"/>
                </a:solidFill>
                <a:latin typeface="Times New Roman"/>
                <a:ea typeface="Times New Roman"/>
                <a:cs typeface="Times New Roman"/>
                <a:sym typeface="Times New Roman"/>
              </a:rPr>
              <a:t>             }</a:t>
            </a:r>
            <a:endParaRPr/>
          </a:p>
          <a:p>
            <a:pPr marL="342900" marR="0" lvl="0" indent="-228600" algn="l" rtl="0">
              <a:spcBef>
                <a:spcPts val="360"/>
              </a:spcBef>
              <a:spcAft>
                <a:spcPts val="0"/>
              </a:spcAft>
              <a:buClr>
                <a:schemeClr val="dk1"/>
              </a:buClr>
              <a:buSzPts val="1800"/>
              <a:buFont typeface="Arial"/>
              <a:buNone/>
            </a:pPr>
            <a:endParaRPr sz="1800" b="0" i="0" u="none">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000"/>
              <a:buFont typeface="Calibri"/>
              <a:buNone/>
            </a:pPr>
            <a:r>
              <a:rPr lang="en-US" sz="4000" b="1" i="0" u="none">
                <a:solidFill>
                  <a:schemeClr val="dk1"/>
                </a:solidFill>
                <a:latin typeface="Calibri"/>
                <a:ea typeface="Calibri"/>
                <a:cs typeface="Calibri"/>
                <a:sym typeface="Calibri"/>
              </a:rPr>
              <a:t>Hierarchical Inheritance</a:t>
            </a:r>
            <a:br>
              <a:rPr lang="en-US" sz="4000" b="1" i="0" u="none">
                <a:solidFill>
                  <a:schemeClr val="dk1"/>
                </a:solidFill>
                <a:latin typeface="Calibri"/>
                <a:ea typeface="Calibri"/>
                <a:cs typeface="Calibri"/>
                <a:sym typeface="Calibri"/>
              </a:rPr>
            </a:br>
            <a:endParaRPr/>
          </a:p>
        </p:txBody>
      </p:sp>
      <p:sp>
        <p:nvSpPr>
          <p:cNvPr id="152" name="Google Shape;152;p11"/>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dk1"/>
              </a:buClr>
              <a:buSzPts val="3200"/>
              <a:buFont typeface="Arial"/>
              <a:buNone/>
            </a:pPr>
            <a:r>
              <a:rPr lang="en-US" sz="3200" b="0" i="0" u="none">
                <a:solidFill>
                  <a:schemeClr val="dk1"/>
                </a:solidFill>
                <a:latin typeface="Times New Roman"/>
                <a:ea typeface="Times New Roman"/>
                <a:cs typeface="Times New Roman"/>
                <a:sym typeface="Times New Roman"/>
              </a:rPr>
              <a:t>When two or more classes inherits a single class, it is known as hierarchical inheritance.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2"/>
          <p:cNvSpPr txBox="1">
            <a:spLocks noGrp="1"/>
          </p:cNvSpPr>
          <p:nvPr>
            <p:ph type="title"/>
          </p:nvPr>
        </p:nvSpPr>
        <p:spPr>
          <a:xfrm>
            <a:off x="476250" y="152400"/>
            <a:ext cx="8229600" cy="4111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Calibri"/>
              <a:buNone/>
            </a:pPr>
            <a:r>
              <a:rPr lang="en-US" sz="2400" b="1" i="0" u="none">
                <a:solidFill>
                  <a:schemeClr val="dk1"/>
                </a:solidFill>
                <a:latin typeface="Calibri"/>
                <a:ea typeface="Calibri"/>
                <a:cs typeface="Calibri"/>
                <a:sym typeface="Calibri"/>
              </a:rPr>
              <a:t>Example of Hierarchical Inheritance</a:t>
            </a:r>
            <a:br>
              <a:rPr lang="en-US" sz="2400" b="1" i="0" u="none">
                <a:solidFill>
                  <a:schemeClr val="dk1"/>
                </a:solidFill>
                <a:latin typeface="Calibri"/>
                <a:ea typeface="Calibri"/>
                <a:cs typeface="Calibri"/>
                <a:sym typeface="Calibri"/>
              </a:rPr>
            </a:br>
            <a:endParaRPr/>
          </a:p>
        </p:txBody>
      </p:sp>
      <p:sp>
        <p:nvSpPr>
          <p:cNvPr id="158" name="Google Shape;158;p12"/>
          <p:cNvSpPr txBox="1">
            <a:spLocks noGrp="1"/>
          </p:cNvSpPr>
          <p:nvPr>
            <p:ph type="body" idx="1"/>
          </p:nvPr>
        </p:nvSpPr>
        <p:spPr>
          <a:xfrm>
            <a:off x="457200" y="381000"/>
            <a:ext cx="3257550" cy="6248400"/>
          </a:xfrm>
          <a:prstGeom prst="rect">
            <a:avLst/>
          </a:prstGeom>
          <a:noFill/>
          <a:ln>
            <a:noFill/>
          </a:ln>
        </p:spPr>
        <p:txBody>
          <a:bodyPr spcFirstLastPara="1" wrap="square" lIns="91425" tIns="45700" rIns="91425" bIns="45700" anchor="t" anchorCtr="0">
            <a:normAutofit/>
          </a:bodyPr>
          <a:lstStyle/>
          <a:p>
            <a:pPr marL="0" marR="0" lvl="0" indent="0" algn="l" rtl="0">
              <a:lnSpc>
                <a:spcPct val="80000"/>
              </a:lnSpc>
              <a:spcBef>
                <a:spcPts val="0"/>
              </a:spcBef>
              <a:spcAft>
                <a:spcPts val="0"/>
              </a:spcAft>
              <a:buClr>
                <a:schemeClr val="dk1"/>
              </a:buClr>
              <a:buSzPts val="2000"/>
              <a:buFont typeface="Arial"/>
              <a:buNone/>
            </a:pPr>
            <a:r>
              <a:rPr lang="en-US" sz="2000" b="0" i="0" u="none">
                <a:solidFill>
                  <a:schemeClr val="dk1"/>
                </a:solidFill>
                <a:latin typeface="Calibri"/>
                <a:ea typeface="Calibri"/>
                <a:cs typeface="Calibri"/>
                <a:sym typeface="Calibri"/>
              </a:rPr>
              <a:t>//One base class</a:t>
            </a:r>
            <a:endParaRPr/>
          </a:p>
          <a:p>
            <a:pPr marL="0" marR="0" lvl="0" indent="0" algn="l" rtl="0">
              <a:lnSpc>
                <a:spcPct val="80000"/>
              </a:lnSpc>
              <a:spcBef>
                <a:spcPts val="400"/>
              </a:spcBef>
              <a:spcAft>
                <a:spcPts val="0"/>
              </a:spcAft>
              <a:buClr>
                <a:schemeClr val="dk1"/>
              </a:buClr>
              <a:buSzPts val="2000"/>
              <a:buFont typeface="Arial"/>
              <a:buNone/>
            </a:pPr>
            <a:r>
              <a:rPr lang="en-US" sz="2000" b="0" i="0" u="none">
                <a:solidFill>
                  <a:schemeClr val="dk1"/>
                </a:solidFill>
                <a:latin typeface="Calibri"/>
                <a:ea typeface="Calibri"/>
                <a:cs typeface="Calibri"/>
                <a:sym typeface="Calibri"/>
              </a:rPr>
              <a:t>class A </a:t>
            </a:r>
            <a:endParaRPr/>
          </a:p>
          <a:p>
            <a:pPr marL="0" marR="0" lvl="0" indent="0" algn="l" rtl="0">
              <a:lnSpc>
                <a:spcPct val="80000"/>
              </a:lnSpc>
              <a:spcBef>
                <a:spcPts val="400"/>
              </a:spcBef>
              <a:spcAft>
                <a:spcPts val="0"/>
              </a:spcAft>
              <a:buClr>
                <a:schemeClr val="dk1"/>
              </a:buClr>
              <a:buSzPts val="2000"/>
              <a:buFont typeface="Arial"/>
              <a:buNone/>
            </a:pPr>
            <a:r>
              <a:rPr lang="en-US" sz="2000" b="0" i="0" u="none">
                <a:solidFill>
                  <a:schemeClr val="dk1"/>
                </a:solidFill>
                <a:latin typeface="Calibri"/>
                <a:ea typeface="Calibri"/>
                <a:cs typeface="Calibri"/>
                <a:sym typeface="Calibri"/>
              </a:rPr>
              <a:t>{</a:t>
            </a:r>
            <a:endParaRPr/>
          </a:p>
          <a:p>
            <a:pPr marL="0" marR="0" lvl="0" indent="0" algn="l" rtl="0">
              <a:lnSpc>
                <a:spcPct val="80000"/>
              </a:lnSpc>
              <a:spcBef>
                <a:spcPts val="400"/>
              </a:spcBef>
              <a:spcAft>
                <a:spcPts val="0"/>
              </a:spcAft>
              <a:buClr>
                <a:schemeClr val="dk1"/>
              </a:buClr>
              <a:buSzPts val="2000"/>
              <a:buFont typeface="Arial"/>
              <a:buNone/>
            </a:pPr>
            <a:r>
              <a:rPr lang="en-US" sz="2000" b="0" i="0" u="none">
                <a:solidFill>
                  <a:schemeClr val="dk1"/>
                </a:solidFill>
                <a:latin typeface="Calibri"/>
                <a:ea typeface="Calibri"/>
                <a:cs typeface="Calibri"/>
                <a:sym typeface="Calibri"/>
              </a:rPr>
              <a:t>    int x;</a:t>
            </a:r>
            <a:endParaRPr/>
          </a:p>
          <a:p>
            <a:pPr marL="0" marR="0" lvl="0" indent="0" algn="l" rtl="0">
              <a:lnSpc>
                <a:spcPct val="80000"/>
              </a:lnSpc>
              <a:spcBef>
                <a:spcPts val="400"/>
              </a:spcBef>
              <a:spcAft>
                <a:spcPts val="0"/>
              </a:spcAft>
              <a:buClr>
                <a:schemeClr val="dk1"/>
              </a:buClr>
              <a:buSzPts val="2000"/>
              <a:buFont typeface="Arial"/>
              <a:buNone/>
            </a:pPr>
            <a:r>
              <a:rPr lang="en-US" sz="2000" b="0" i="0" u="none">
                <a:solidFill>
                  <a:schemeClr val="dk1"/>
                </a:solidFill>
                <a:latin typeface="Calibri"/>
                <a:ea typeface="Calibri"/>
                <a:cs typeface="Calibri"/>
                <a:sym typeface="Calibri"/>
              </a:rPr>
              <a:t>}</a:t>
            </a:r>
            <a:endParaRPr/>
          </a:p>
          <a:p>
            <a:pPr marL="0" marR="0" lvl="0" indent="0" algn="l" rtl="0">
              <a:lnSpc>
                <a:spcPct val="80000"/>
              </a:lnSpc>
              <a:spcBef>
                <a:spcPts val="400"/>
              </a:spcBef>
              <a:spcAft>
                <a:spcPts val="0"/>
              </a:spcAft>
              <a:buClr>
                <a:schemeClr val="dk1"/>
              </a:buClr>
              <a:buSzPts val="2000"/>
              <a:buFont typeface="Arial"/>
              <a:buNone/>
            </a:pPr>
            <a:r>
              <a:rPr lang="en-US" sz="2000" b="0" i="0" u="none">
                <a:solidFill>
                  <a:schemeClr val="dk1"/>
                </a:solidFill>
                <a:latin typeface="Calibri"/>
                <a:ea typeface="Calibri"/>
                <a:cs typeface="Calibri"/>
                <a:sym typeface="Calibri"/>
              </a:rPr>
              <a:t>//Child class 1</a:t>
            </a:r>
            <a:endParaRPr/>
          </a:p>
          <a:p>
            <a:pPr marL="0" marR="0" lvl="0" indent="0" algn="l" rtl="0">
              <a:lnSpc>
                <a:spcPct val="80000"/>
              </a:lnSpc>
              <a:spcBef>
                <a:spcPts val="400"/>
              </a:spcBef>
              <a:spcAft>
                <a:spcPts val="0"/>
              </a:spcAft>
              <a:buClr>
                <a:schemeClr val="dk1"/>
              </a:buClr>
              <a:buSzPts val="2000"/>
              <a:buFont typeface="Arial"/>
              <a:buNone/>
            </a:pPr>
            <a:r>
              <a:rPr lang="en-US" sz="2000" b="0" i="0" u="none">
                <a:solidFill>
                  <a:schemeClr val="dk1"/>
                </a:solidFill>
                <a:latin typeface="Calibri"/>
                <a:ea typeface="Calibri"/>
                <a:cs typeface="Calibri"/>
                <a:sym typeface="Calibri"/>
              </a:rPr>
              <a:t>class B extends A </a:t>
            </a:r>
            <a:endParaRPr/>
          </a:p>
          <a:p>
            <a:pPr marL="0" marR="0" lvl="0" indent="0" algn="l" rtl="0">
              <a:lnSpc>
                <a:spcPct val="80000"/>
              </a:lnSpc>
              <a:spcBef>
                <a:spcPts val="400"/>
              </a:spcBef>
              <a:spcAft>
                <a:spcPts val="0"/>
              </a:spcAft>
              <a:buClr>
                <a:schemeClr val="dk1"/>
              </a:buClr>
              <a:buSzPts val="2000"/>
              <a:buFont typeface="Arial"/>
              <a:buNone/>
            </a:pPr>
            <a:r>
              <a:rPr lang="en-US" sz="2000" b="0" i="0" u="none">
                <a:solidFill>
                  <a:schemeClr val="dk1"/>
                </a:solidFill>
                <a:latin typeface="Calibri"/>
                <a:ea typeface="Calibri"/>
                <a:cs typeface="Calibri"/>
                <a:sym typeface="Calibri"/>
              </a:rPr>
              <a:t>{</a:t>
            </a:r>
            <a:endParaRPr/>
          </a:p>
          <a:p>
            <a:pPr marL="0" marR="0" lvl="0" indent="0" algn="l" rtl="0">
              <a:lnSpc>
                <a:spcPct val="80000"/>
              </a:lnSpc>
              <a:spcBef>
                <a:spcPts val="400"/>
              </a:spcBef>
              <a:spcAft>
                <a:spcPts val="0"/>
              </a:spcAft>
              <a:buClr>
                <a:schemeClr val="dk1"/>
              </a:buClr>
              <a:buSzPts val="2000"/>
              <a:buFont typeface="Arial"/>
              <a:buNone/>
            </a:pPr>
            <a:r>
              <a:rPr lang="en-US" sz="2000" b="0" i="0" u="none">
                <a:solidFill>
                  <a:schemeClr val="dk1"/>
                </a:solidFill>
                <a:latin typeface="Calibri"/>
                <a:ea typeface="Calibri"/>
                <a:cs typeface="Calibri"/>
                <a:sym typeface="Calibri"/>
              </a:rPr>
              <a:t>    int y;</a:t>
            </a:r>
            <a:endParaRPr/>
          </a:p>
          <a:p>
            <a:pPr marL="0" marR="0" lvl="0" indent="0" algn="l" rtl="0">
              <a:lnSpc>
                <a:spcPct val="80000"/>
              </a:lnSpc>
              <a:spcBef>
                <a:spcPts val="400"/>
              </a:spcBef>
              <a:spcAft>
                <a:spcPts val="0"/>
              </a:spcAft>
              <a:buClr>
                <a:schemeClr val="dk1"/>
              </a:buClr>
              <a:buSzPts val="2000"/>
              <a:buFont typeface="Arial"/>
              <a:buNone/>
            </a:pPr>
            <a:r>
              <a:rPr lang="en-US" sz="2000" b="0" i="0" u="none">
                <a:solidFill>
                  <a:schemeClr val="dk1"/>
                </a:solidFill>
                <a:latin typeface="Calibri"/>
                <a:ea typeface="Calibri"/>
                <a:cs typeface="Calibri"/>
                <a:sym typeface="Calibri"/>
              </a:rPr>
              <a:t>    void assign(int a,int b)</a:t>
            </a:r>
            <a:endParaRPr/>
          </a:p>
          <a:p>
            <a:pPr marL="0" marR="0" lvl="0" indent="0" algn="l" rtl="0">
              <a:lnSpc>
                <a:spcPct val="80000"/>
              </a:lnSpc>
              <a:spcBef>
                <a:spcPts val="400"/>
              </a:spcBef>
              <a:spcAft>
                <a:spcPts val="0"/>
              </a:spcAft>
              <a:buClr>
                <a:schemeClr val="dk1"/>
              </a:buClr>
              <a:buSzPts val="2000"/>
              <a:buFont typeface="Arial"/>
              <a:buNone/>
            </a:pPr>
            <a:r>
              <a:rPr lang="en-US" sz="2000" b="0" i="0" u="none">
                <a:solidFill>
                  <a:schemeClr val="dk1"/>
                </a:solidFill>
                <a:latin typeface="Calibri"/>
                <a:ea typeface="Calibri"/>
                <a:cs typeface="Calibri"/>
                <a:sym typeface="Calibri"/>
              </a:rPr>
              <a:t>    {</a:t>
            </a:r>
            <a:endParaRPr/>
          </a:p>
          <a:p>
            <a:pPr marL="0" marR="0" lvl="0" indent="0" algn="l" rtl="0">
              <a:lnSpc>
                <a:spcPct val="80000"/>
              </a:lnSpc>
              <a:spcBef>
                <a:spcPts val="400"/>
              </a:spcBef>
              <a:spcAft>
                <a:spcPts val="0"/>
              </a:spcAft>
              <a:buClr>
                <a:schemeClr val="dk1"/>
              </a:buClr>
              <a:buSzPts val="2000"/>
              <a:buFont typeface="Arial"/>
              <a:buNone/>
            </a:pPr>
            <a:r>
              <a:rPr lang="en-US" sz="2000" b="0" i="0" u="none">
                <a:solidFill>
                  <a:schemeClr val="dk1"/>
                </a:solidFill>
                <a:latin typeface="Calibri"/>
                <a:ea typeface="Calibri"/>
                <a:cs typeface="Calibri"/>
                <a:sym typeface="Calibri"/>
              </a:rPr>
              <a:t>        x=a;</a:t>
            </a:r>
            <a:endParaRPr/>
          </a:p>
          <a:p>
            <a:pPr marL="0" marR="0" lvl="0" indent="0" algn="l" rtl="0">
              <a:lnSpc>
                <a:spcPct val="80000"/>
              </a:lnSpc>
              <a:spcBef>
                <a:spcPts val="400"/>
              </a:spcBef>
              <a:spcAft>
                <a:spcPts val="0"/>
              </a:spcAft>
              <a:buClr>
                <a:schemeClr val="dk1"/>
              </a:buClr>
              <a:buSzPts val="2000"/>
              <a:buFont typeface="Arial"/>
              <a:buNone/>
            </a:pPr>
            <a:r>
              <a:rPr lang="en-US" sz="2000" b="0" i="0" u="none">
                <a:solidFill>
                  <a:schemeClr val="dk1"/>
                </a:solidFill>
                <a:latin typeface="Calibri"/>
                <a:ea typeface="Calibri"/>
                <a:cs typeface="Calibri"/>
                <a:sym typeface="Calibri"/>
              </a:rPr>
              <a:t>        y=b;</a:t>
            </a:r>
            <a:endParaRPr/>
          </a:p>
          <a:p>
            <a:pPr marL="0" marR="0" lvl="0" indent="0" algn="l" rtl="0">
              <a:lnSpc>
                <a:spcPct val="80000"/>
              </a:lnSpc>
              <a:spcBef>
                <a:spcPts val="400"/>
              </a:spcBef>
              <a:spcAft>
                <a:spcPts val="0"/>
              </a:spcAft>
              <a:buClr>
                <a:schemeClr val="dk1"/>
              </a:buClr>
              <a:buSzPts val="2000"/>
              <a:buFont typeface="Arial"/>
              <a:buNone/>
            </a:pPr>
            <a:r>
              <a:rPr lang="en-US" sz="2000" b="0" i="0" u="none">
                <a:solidFill>
                  <a:schemeClr val="dk1"/>
                </a:solidFill>
                <a:latin typeface="Calibri"/>
                <a:ea typeface="Calibri"/>
                <a:cs typeface="Calibri"/>
                <a:sym typeface="Calibri"/>
              </a:rPr>
              <a:t>    }</a:t>
            </a:r>
            <a:endParaRPr/>
          </a:p>
          <a:p>
            <a:pPr marL="0" marR="0" lvl="0" indent="0" algn="l" rtl="0">
              <a:lnSpc>
                <a:spcPct val="80000"/>
              </a:lnSpc>
              <a:spcBef>
                <a:spcPts val="400"/>
              </a:spcBef>
              <a:spcAft>
                <a:spcPts val="0"/>
              </a:spcAft>
              <a:buClr>
                <a:schemeClr val="dk1"/>
              </a:buClr>
              <a:buSzPts val="2000"/>
              <a:buFont typeface="Arial"/>
              <a:buNone/>
            </a:pPr>
            <a:r>
              <a:rPr lang="en-US" sz="2000" b="0" i="0" u="none">
                <a:solidFill>
                  <a:schemeClr val="dk1"/>
                </a:solidFill>
                <a:latin typeface="Calibri"/>
                <a:ea typeface="Calibri"/>
                <a:cs typeface="Calibri"/>
                <a:sym typeface="Calibri"/>
              </a:rPr>
              <a:t>    int sum()</a:t>
            </a:r>
            <a:endParaRPr/>
          </a:p>
          <a:p>
            <a:pPr marL="0" marR="0" lvl="0" indent="0" algn="l" rtl="0">
              <a:lnSpc>
                <a:spcPct val="80000"/>
              </a:lnSpc>
              <a:spcBef>
                <a:spcPts val="400"/>
              </a:spcBef>
              <a:spcAft>
                <a:spcPts val="0"/>
              </a:spcAft>
              <a:buClr>
                <a:schemeClr val="dk1"/>
              </a:buClr>
              <a:buSzPts val="2000"/>
              <a:buFont typeface="Arial"/>
              <a:buNone/>
            </a:pPr>
            <a:r>
              <a:rPr lang="en-US" sz="2000" b="0" i="0" u="none">
                <a:solidFill>
                  <a:schemeClr val="dk1"/>
                </a:solidFill>
                <a:latin typeface="Calibri"/>
                <a:ea typeface="Calibri"/>
                <a:cs typeface="Calibri"/>
                <a:sym typeface="Calibri"/>
              </a:rPr>
              <a:t>    {</a:t>
            </a:r>
            <a:endParaRPr/>
          </a:p>
          <a:p>
            <a:pPr marL="0" marR="0" lvl="0" indent="0" algn="l" rtl="0">
              <a:lnSpc>
                <a:spcPct val="80000"/>
              </a:lnSpc>
              <a:spcBef>
                <a:spcPts val="400"/>
              </a:spcBef>
              <a:spcAft>
                <a:spcPts val="0"/>
              </a:spcAft>
              <a:buClr>
                <a:schemeClr val="dk1"/>
              </a:buClr>
              <a:buSzPts val="2000"/>
              <a:buFont typeface="Arial"/>
              <a:buNone/>
            </a:pPr>
            <a:r>
              <a:rPr lang="en-US" sz="2000" b="0" i="0" u="none">
                <a:solidFill>
                  <a:schemeClr val="dk1"/>
                </a:solidFill>
                <a:latin typeface="Calibri"/>
                <a:ea typeface="Calibri"/>
                <a:cs typeface="Calibri"/>
                <a:sym typeface="Calibri"/>
              </a:rPr>
              <a:t>        return x+y;</a:t>
            </a:r>
            <a:endParaRPr/>
          </a:p>
          <a:p>
            <a:pPr marL="0" marR="0" lvl="0" indent="0" algn="l" rtl="0">
              <a:lnSpc>
                <a:spcPct val="80000"/>
              </a:lnSpc>
              <a:spcBef>
                <a:spcPts val="400"/>
              </a:spcBef>
              <a:spcAft>
                <a:spcPts val="0"/>
              </a:spcAft>
              <a:buClr>
                <a:schemeClr val="dk1"/>
              </a:buClr>
              <a:buSzPts val="2000"/>
              <a:buFont typeface="Arial"/>
              <a:buNone/>
            </a:pPr>
            <a:r>
              <a:rPr lang="en-US" sz="2000" b="0" i="0" u="none">
                <a:solidFill>
                  <a:schemeClr val="dk1"/>
                </a:solidFill>
                <a:latin typeface="Calibri"/>
                <a:ea typeface="Calibri"/>
                <a:cs typeface="Calibri"/>
                <a:sym typeface="Calibri"/>
              </a:rPr>
              <a:t>    }</a:t>
            </a:r>
            <a:endParaRPr/>
          </a:p>
          <a:p>
            <a:pPr marL="0" marR="0" lvl="0" indent="0" algn="l" rtl="0">
              <a:lnSpc>
                <a:spcPct val="80000"/>
              </a:lnSpc>
              <a:spcBef>
                <a:spcPts val="400"/>
              </a:spcBef>
              <a:spcAft>
                <a:spcPts val="0"/>
              </a:spcAft>
              <a:buClr>
                <a:schemeClr val="dk1"/>
              </a:buClr>
              <a:buSzPts val="2000"/>
              <a:buFont typeface="Arial"/>
              <a:buNone/>
            </a:pPr>
            <a:r>
              <a:rPr lang="en-US" sz="2000" b="0" i="0" u="none">
                <a:solidFill>
                  <a:schemeClr val="dk1"/>
                </a:solidFill>
                <a:latin typeface="Calibri"/>
                <a:ea typeface="Calibri"/>
                <a:cs typeface="Calibri"/>
                <a:sym typeface="Calibri"/>
              </a:rPr>
              <a:t>}</a:t>
            </a:r>
            <a:endParaRPr/>
          </a:p>
          <a:p>
            <a:pPr marL="342900" marR="0" lvl="0" indent="-215900" algn="l" rtl="0">
              <a:spcBef>
                <a:spcPts val="40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p:txBody>
      </p:sp>
      <p:sp>
        <p:nvSpPr>
          <p:cNvPr id="159" name="Google Shape;159;p12"/>
          <p:cNvSpPr txBox="1">
            <a:spLocks noGrp="1"/>
          </p:cNvSpPr>
          <p:nvPr>
            <p:ph type="body" idx="2"/>
          </p:nvPr>
        </p:nvSpPr>
        <p:spPr>
          <a:xfrm>
            <a:off x="3733800" y="381000"/>
            <a:ext cx="4953000" cy="6477000"/>
          </a:xfrm>
          <a:prstGeom prst="rect">
            <a:avLst/>
          </a:prstGeom>
          <a:noFill/>
          <a:ln>
            <a:noFill/>
          </a:ln>
        </p:spPr>
        <p:txBody>
          <a:bodyPr spcFirstLastPara="1" wrap="square" lIns="91425" tIns="45700" rIns="91425" bIns="45700" anchor="t" anchorCtr="0">
            <a:normAutofit/>
          </a:bodyPr>
          <a:lstStyle/>
          <a:p>
            <a:pPr marL="0" marR="0" lvl="0" indent="0" algn="l" rtl="0">
              <a:lnSpc>
                <a:spcPct val="80000"/>
              </a:lnSpc>
              <a:spcBef>
                <a:spcPts val="0"/>
              </a:spcBef>
              <a:spcAft>
                <a:spcPts val="0"/>
              </a:spcAft>
              <a:buClr>
                <a:schemeClr val="dk1"/>
              </a:buClr>
              <a:buSzPts val="1600"/>
              <a:buFont typeface="Arial"/>
              <a:buNone/>
            </a:pPr>
            <a:r>
              <a:rPr lang="en-US" sz="1600" b="0" i="0" u="none">
                <a:solidFill>
                  <a:schemeClr val="dk1"/>
                </a:solidFill>
                <a:latin typeface="Calibri"/>
                <a:ea typeface="Calibri"/>
                <a:cs typeface="Calibri"/>
                <a:sym typeface="Calibri"/>
              </a:rPr>
              <a:t>//Child class 2</a:t>
            </a:r>
            <a:endParaRPr/>
          </a:p>
          <a:p>
            <a:pPr marL="0" marR="0" lvl="0" indent="0" algn="l" rtl="0">
              <a:lnSpc>
                <a:spcPct val="80000"/>
              </a:lnSpc>
              <a:spcBef>
                <a:spcPts val="320"/>
              </a:spcBef>
              <a:spcAft>
                <a:spcPts val="0"/>
              </a:spcAft>
              <a:buClr>
                <a:schemeClr val="dk1"/>
              </a:buClr>
              <a:buSzPts val="1600"/>
              <a:buFont typeface="Arial"/>
              <a:buNone/>
            </a:pPr>
            <a:r>
              <a:rPr lang="en-US" sz="1600" b="0" i="0" u="none">
                <a:solidFill>
                  <a:schemeClr val="dk1"/>
                </a:solidFill>
                <a:latin typeface="Calibri"/>
                <a:ea typeface="Calibri"/>
                <a:cs typeface="Calibri"/>
                <a:sym typeface="Calibri"/>
              </a:rPr>
              <a:t>class C extends A </a:t>
            </a:r>
            <a:endParaRPr/>
          </a:p>
          <a:p>
            <a:pPr marL="0" marR="0" lvl="0" indent="0" algn="l" rtl="0">
              <a:lnSpc>
                <a:spcPct val="80000"/>
              </a:lnSpc>
              <a:spcBef>
                <a:spcPts val="320"/>
              </a:spcBef>
              <a:spcAft>
                <a:spcPts val="0"/>
              </a:spcAft>
              <a:buClr>
                <a:schemeClr val="dk1"/>
              </a:buClr>
              <a:buSzPts val="1600"/>
              <a:buFont typeface="Arial"/>
              <a:buNone/>
            </a:pPr>
            <a:r>
              <a:rPr lang="en-US" sz="1600" b="0" i="0" u="none">
                <a:solidFill>
                  <a:schemeClr val="dk1"/>
                </a:solidFill>
                <a:latin typeface="Calibri"/>
                <a:ea typeface="Calibri"/>
                <a:cs typeface="Calibri"/>
                <a:sym typeface="Calibri"/>
              </a:rPr>
              <a:t>{</a:t>
            </a:r>
            <a:endParaRPr/>
          </a:p>
          <a:p>
            <a:pPr marL="0" marR="0" lvl="0" indent="0" algn="l" rtl="0">
              <a:lnSpc>
                <a:spcPct val="80000"/>
              </a:lnSpc>
              <a:spcBef>
                <a:spcPts val="320"/>
              </a:spcBef>
              <a:spcAft>
                <a:spcPts val="0"/>
              </a:spcAft>
              <a:buClr>
                <a:schemeClr val="dk1"/>
              </a:buClr>
              <a:buSzPts val="1600"/>
              <a:buFont typeface="Arial"/>
              <a:buNone/>
            </a:pPr>
            <a:r>
              <a:rPr lang="en-US" sz="1600" b="0" i="0" u="none">
                <a:solidFill>
                  <a:schemeClr val="dk1"/>
                </a:solidFill>
                <a:latin typeface="Calibri"/>
                <a:ea typeface="Calibri"/>
                <a:cs typeface="Calibri"/>
                <a:sym typeface="Calibri"/>
              </a:rPr>
              <a:t>    int z;</a:t>
            </a:r>
            <a:endParaRPr/>
          </a:p>
          <a:p>
            <a:pPr marL="0" marR="0" lvl="0" indent="0" algn="l" rtl="0">
              <a:lnSpc>
                <a:spcPct val="80000"/>
              </a:lnSpc>
              <a:spcBef>
                <a:spcPts val="320"/>
              </a:spcBef>
              <a:spcAft>
                <a:spcPts val="0"/>
              </a:spcAft>
              <a:buClr>
                <a:schemeClr val="dk1"/>
              </a:buClr>
              <a:buSzPts val="1600"/>
              <a:buFont typeface="Arial"/>
              <a:buNone/>
            </a:pPr>
            <a:r>
              <a:rPr lang="en-US" sz="1600" b="0" i="0" u="none">
                <a:solidFill>
                  <a:schemeClr val="dk1"/>
                </a:solidFill>
                <a:latin typeface="Calibri"/>
                <a:ea typeface="Calibri"/>
                <a:cs typeface="Calibri"/>
                <a:sym typeface="Calibri"/>
              </a:rPr>
              <a:t>    void assign(int a,int b)</a:t>
            </a:r>
            <a:endParaRPr/>
          </a:p>
          <a:p>
            <a:pPr marL="0" marR="0" lvl="0" indent="0" algn="l" rtl="0">
              <a:lnSpc>
                <a:spcPct val="80000"/>
              </a:lnSpc>
              <a:spcBef>
                <a:spcPts val="320"/>
              </a:spcBef>
              <a:spcAft>
                <a:spcPts val="0"/>
              </a:spcAft>
              <a:buClr>
                <a:schemeClr val="dk1"/>
              </a:buClr>
              <a:buSzPts val="1600"/>
              <a:buFont typeface="Arial"/>
              <a:buNone/>
            </a:pPr>
            <a:r>
              <a:rPr lang="en-US" sz="1600" b="0" i="0" u="none">
                <a:solidFill>
                  <a:schemeClr val="dk1"/>
                </a:solidFill>
                <a:latin typeface="Calibri"/>
                <a:ea typeface="Calibri"/>
                <a:cs typeface="Calibri"/>
                <a:sym typeface="Calibri"/>
              </a:rPr>
              <a:t>    {</a:t>
            </a:r>
            <a:endParaRPr/>
          </a:p>
          <a:p>
            <a:pPr marL="0" marR="0" lvl="0" indent="0" algn="l" rtl="0">
              <a:lnSpc>
                <a:spcPct val="80000"/>
              </a:lnSpc>
              <a:spcBef>
                <a:spcPts val="320"/>
              </a:spcBef>
              <a:spcAft>
                <a:spcPts val="0"/>
              </a:spcAft>
              <a:buClr>
                <a:schemeClr val="dk1"/>
              </a:buClr>
              <a:buSzPts val="1600"/>
              <a:buFont typeface="Arial"/>
              <a:buNone/>
            </a:pPr>
            <a:r>
              <a:rPr lang="en-US" sz="1600" b="0" i="0" u="none">
                <a:solidFill>
                  <a:schemeClr val="dk1"/>
                </a:solidFill>
                <a:latin typeface="Calibri"/>
                <a:ea typeface="Calibri"/>
                <a:cs typeface="Calibri"/>
                <a:sym typeface="Calibri"/>
              </a:rPr>
              <a:t>        x=a;</a:t>
            </a:r>
            <a:endParaRPr/>
          </a:p>
          <a:p>
            <a:pPr marL="0" marR="0" lvl="0" indent="0" algn="l" rtl="0">
              <a:lnSpc>
                <a:spcPct val="80000"/>
              </a:lnSpc>
              <a:spcBef>
                <a:spcPts val="320"/>
              </a:spcBef>
              <a:spcAft>
                <a:spcPts val="0"/>
              </a:spcAft>
              <a:buClr>
                <a:schemeClr val="dk1"/>
              </a:buClr>
              <a:buSzPts val="1600"/>
              <a:buFont typeface="Arial"/>
              <a:buNone/>
            </a:pPr>
            <a:r>
              <a:rPr lang="en-US" sz="1600" b="0" i="0" u="none">
                <a:solidFill>
                  <a:schemeClr val="dk1"/>
                </a:solidFill>
                <a:latin typeface="Calibri"/>
                <a:ea typeface="Calibri"/>
                <a:cs typeface="Calibri"/>
                <a:sym typeface="Calibri"/>
              </a:rPr>
              <a:t>        z=b;</a:t>
            </a:r>
            <a:endParaRPr/>
          </a:p>
          <a:p>
            <a:pPr marL="0" marR="0" lvl="0" indent="0" algn="l" rtl="0">
              <a:lnSpc>
                <a:spcPct val="80000"/>
              </a:lnSpc>
              <a:spcBef>
                <a:spcPts val="320"/>
              </a:spcBef>
              <a:spcAft>
                <a:spcPts val="0"/>
              </a:spcAft>
              <a:buClr>
                <a:schemeClr val="dk1"/>
              </a:buClr>
              <a:buSzPts val="1600"/>
              <a:buFont typeface="Arial"/>
              <a:buNone/>
            </a:pPr>
            <a:r>
              <a:rPr lang="en-US" sz="1600" b="0" i="0" u="none">
                <a:solidFill>
                  <a:schemeClr val="dk1"/>
                </a:solidFill>
                <a:latin typeface="Calibri"/>
                <a:ea typeface="Calibri"/>
                <a:cs typeface="Calibri"/>
                <a:sym typeface="Calibri"/>
              </a:rPr>
              <a:t>    }</a:t>
            </a:r>
            <a:endParaRPr/>
          </a:p>
          <a:p>
            <a:pPr marL="0" marR="0" lvl="0" indent="0" algn="l" rtl="0">
              <a:lnSpc>
                <a:spcPct val="80000"/>
              </a:lnSpc>
              <a:spcBef>
                <a:spcPts val="320"/>
              </a:spcBef>
              <a:spcAft>
                <a:spcPts val="0"/>
              </a:spcAft>
              <a:buClr>
                <a:schemeClr val="dk1"/>
              </a:buClr>
              <a:buSzPts val="1600"/>
              <a:buFont typeface="Arial"/>
              <a:buNone/>
            </a:pPr>
            <a:r>
              <a:rPr lang="en-US" sz="1600" b="0" i="0" u="none">
                <a:solidFill>
                  <a:schemeClr val="dk1"/>
                </a:solidFill>
                <a:latin typeface="Calibri"/>
                <a:ea typeface="Calibri"/>
                <a:cs typeface="Calibri"/>
                <a:sym typeface="Calibri"/>
              </a:rPr>
              <a:t>    int product()</a:t>
            </a:r>
            <a:endParaRPr/>
          </a:p>
          <a:p>
            <a:pPr marL="0" marR="0" lvl="0" indent="0" algn="l" rtl="0">
              <a:lnSpc>
                <a:spcPct val="80000"/>
              </a:lnSpc>
              <a:spcBef>
                <a:spcPts val="320"/>
              </a:spcBef>
              <a:spcAft>
                <a:spcPts val="0"/>
              </a:spcAft>
              <a:buClr>
                <a:schemeClr val="dk1"/>
              </a:buClr>
              <a:buSzPts val="1600"/>
              <a:buFont typeface="Arial"/>
              <a:buNone/>
            </a:pPr>
            <a:r>
              <a:rPr lang="en-US" sz="1600" b="0" i="0" u="none">
                <a:solidFill>
                  <a:schemeClr val="dk1"/>
                </a:solidFill>
                <a:latin typeface="Calibri"/>
                <a:ea typeface="Calibri"/>
                <a:cs typeface="Calibri"/>
                <a:sym typeface="Calibri"/>
              </a:rPr>
              <a:t>    {</a:t>
            </a:r>
            <a:endParaRPr/>
          </a:p>
          <a:p>
            <a:pPr marL="0" marR="0" lvl="0" indent="0" algn="l" rtl="0">
              <a:lnSpc>
                <a:spcPct val="80000"/>
              </a:lnSpc>
              <a:spcBef>
                <a:spcPts val="320"/>
              </a:spcBef>
              <a:spcAft>
                <a:spcPts val="0"/>
              </a:spcAft>
              <a:buClr>
                <a:schemeClr val="dk1"/>
              </a:buClr>
              <a:buSzPts val="1600"/>
              <a:buFont typeface="Arial"/>
              <a:buNone/>
            </a:pPr>
            <a:r>
              <a:rPr lang="en-US" sz="1600" b="0" i="0" u="none">
                <a:solidFill>
                  <a:schemeClr val="dk1"/>
                </a:solidFill>
                <a:latin typeface="Calibri"/>
                <a:ea typeface="Calibri"/>
                <a:cs typeface="Calibri"/>
                <a:sym typeface="Calibri"/>
              </a:rPr>
              <a:t>        return x*z;</a:t>
            </a:r>
            <a:endParaRPr/>
          </a:p>
          <a:p>
            <a:pPr marL="0" marR="0" lvl="0" indent="0" algn="l" rtl="0">
              <a:lnSpc>
                <a:spcPct val="80000"/>
              </a:lnSpc>
              <a:spcBef>
                <a:spcPts val="320"/>
              </a:spcBef>
              <a:spcAft>
                <a:spcPts val="0"/>
              </a:spcAft>
              <a:buClr>
                <a:schemeClr val="dk1"/>
              </a:buClr>
              <a:buSzPts val="1600"/>
              <a:buFont typeface="Arial"/>
              <a:buNone/>
            </a:pPr>
            <a:r>
              <a:rPr lang="en-US" sz="1600" b="0" i="0" u="none">
                <a:solidFill>
                  <a:schemeClr val="dk1"/>
                </a:solidFill>
                <a:latin typeface="Calibri"/>
                <a:ea typeface="Calibri"/>
                <a:cs typeface="Calibri"/>
                <a:sym typeface="Calibri"/>
              </a:rPr>
              <a:t>    }</a:t>
            </a:r>
            <a:endParaRPr/>
          </a:p>
          <a:p>
            <a:pPr marL="0" marR="0" lvl="0" indent="0" algn="l" rtl="0">
              <a:lnSpc>
                <a:spcPct val="80000"/>
              </a:lnSpc>
              <a:spcBef>
                <a:spcPts val="320"/>
              </a:spcBef>
              <a:spcAft>
                <a:spcPts val="0"/>
              </a:spcAft>
              <a:buClr>
                <a:schemeClr val="dk1"/>
              </a:buClr>
              <a:buSzPts val="1600"/>
              <a:buFont typeface="Arial"/>
              <a:buNone/>
            </a:pPr>
            <a:r>
              <a:rPr lang="en-US" sz="1600" b="0" i="0" u="none">
                <a:solidFill>
                  <a:schemeClr val="dk1"/>
                </a:solidFill>
                <a:latin typeface="Calibri"/>
                <a:ea typeface="Calibri"/>
                <a:cs typeface="Calibri"/>
                <a:sym typeface="Calibri"/>
              </a:rPr>
              <a:t>}</a:t>
            </a:r>
            <a:endParaRPr/>
          </a:p>
          <a:p>
            <a:pPr marL="0" marR="0" lvl="0" indent="0" algn="l" rtl="0">
              <a:lnSpc>
                <a:spcPct val="80000"/>
              </a:lnSpc>
              <a:spcBef>
                <a:spcPts val="320"/>
              </a:spcBef>
              <a:spcAft>
                <a:spcPts val="0"/>
              </a:spcAft>
              <a:buClr>
                <a:schemeClr val="dk1"/>
              </a:buClr>
              <a:buSzPts val="1600"/>
              <a:buFont typeface="Arial"/>
              <a:buNone/>
            </a:pPr>
            <a:r>
              <a:rPr lang="en-US" sz="1600" b="0" i="0" u="none">
                <a:solidFill>
                  <a:schemeClr val="dk1"/>
                </a:solidFill>
                <a:latin typeface="Calibri"/>
                <a:ea typeface="Calibri"/>
                <a:cs typeface="Calibri"/>
                <a:sym typeface="Calibri"/>
              </a:rPr>
              <a:t>public class Main</a:t>
            </a:r>
            <a:endParaRPr/>
          </a:p>
          <a:p>
            <a:pPr marL="0" marR="0" lvl="0" indent="0" algn="l" rtl="0">
              <a:lnSpc>
                <a:spcPct val="80000"/>
              </a:lnSpc>
              <a:spcBef>
                <a:spcPts val="320"/>
              </a:spcBef>
              <a:spcAft>
                <a:spcPts val="0"/>
              </a:spcAft>
              <a:buClr>
                <a:schemeClr val="dk1"/>
              </a:buClr>
              <a:buSzPts val="1600"/>
              <a:buFont typeface="Arial"/>
              <a:buNone/>
            </a:pPr>
            <a:r>
              <a:rPr lang="en-US" sz="1600" b="0" i="0" u="none">
                <a:solidFill>
                  <a:schemeClr val="dk1"/>
                </a:solidFill>
                <a:latin typeface="Calibri"/>
                <a:ea typeface="Calibri"/>
                <a:cs typeface="Calibri"/>
                <a:sym typeface="Calibri"/>
              </a:rPr>
              <a:t>{</a:t>
            </a:r>
            <a:endParaRPr/>
          </a:p>
          <a:p>
            <a:pPr marL="0" marR="0" lvl="0" indent="0" algn="l" rtl="0">
              <a:lnSpc>
                <a:spcPct val="80000"/>
              </a:lnSpc>
              <a:spcBef>
                <a:spcPts val="320"/>
              </a:spcBef>
              <a:spcAft>
                <a:spcPts val="0"/>
              </a:spcAft>
              <a:buClr>
                <a:schemeClr val="dk1"/>
              </a:buClr>
              <a:buSzPts val="1600"/>
              <a:buFont typeface="Arial"/>
              <a:buNone/>
            </a:pPr>
            <a:r>
              <a:rPr lang="en-US" sz="1600" b="0" i="0" u="none">
                <a:solidFill>
                  <a:schemeClr val="dk1"/>
                </a:solidFill>
                <a:latin typeface="Calibri"/>
                <a:ea typeface="Calibri"/>
                <a:cs typeface="Calibri"/>
                <a:sym typeface="Calibri"/>
              </a:rPr>
              <a:t>	public static void main(String[] args) {</a:t>
            </a:r>
            <a:endParaRPr/>
          </a:p>
          <a:p>
            <a:pPr marL="0" marR="0" lvl="0" indent="0" algn="l" rtl="0">
              <a:lnSpc>
                <a:spcPct val="80000"/>
              </a:lnSpc>
              <a:spcBef>
                <a:spcPts val="320"/>
              </a:spcBef>
              <a:spcAft>
                <a:spcPts val="0"/>
              </a:spcAft>
              <a:buClr>
                <a:schemeClr val="dk1"/>
              </a:buClr>
              <a:buSzPts val="1600"/>
              <a:buFont typeface="Arial"/>
              <a:buNone/>
            </a:pPr>
            <a:r>
              <a:rPr lang="en-US" sz="1600" b="0" i="0" u="none">
                <a:solidFill>
                  <a:schemeClr val="dk1"/>
                </a:solidFill>
                <a:latin typeface="Calibri"/>
                <a:ea typeface="Calibri"/>
                <a:cs typeface="Calibri"/>
                <a:sym typeface="Calibri"/>
              </a:rPr>
              <a:t>	B obj1=new B();</a:t>
            </a:r>
            <a:endParaRPr/>
          </a:p>
          <a:p>
            <a:pPr marL="0" marR="0" lvl="0" indent="0" algn="l" rtl="0">
              <a:lnSpc>
                <a:spcPct val="80000"/>
              </a:lnSpc>
              <a:spcBef>
                <a:spcPts val="320"/>
              </a:spcBef>
              <a:spcAft>
                <a:spcPts val="0"/>
              </a:spcAft>
              <a:buClr>
                <a:schemeClr val="dk1"/>
              </a:buClr>
              <a:buSzPts val="1600"/>
              <a:buFont typeface="Arial"/>
              <a:buNone/>
            </a:pPr>
            <a:r>
              <a:rPr lang="en-US" sz="1600" b="0" i="0" u="none">
                <a:solidFill>
                  <a:schemeClr val="dk1"/>
                </a:solidFill>
                <a:latin typeface="Calibri"/>
                <a:ea typeface="Calibri"/>
                <a:cs typeface="Calibri"/>
                <a:sym typeface="Calibri"/>
              </a:rPr>
              <a:t>	obj1.assign(2,3);</a:t>
            </a:r>
            <a:endParaRPr/>
          </a:p>
          <a:p>
            <a:pPr marL="0" marR="0" lvl="0" indent="0" algn="l" rtl="0">
              <a:lnSpc>
                <a:spcPct val="80000"/>
              </a:lnSpc>
              <a:spcBef>
                <a:spcPts val="320"/>
              </a:spcBef>
              <a:spcAft>
                <a:spcPts val="0"/>
              </a:spcAft>
              <a:buClr>
                <a:schemeClr val="dk1"/>
              </a:buClr>
              <a:buSzPts val="1600"/>
              <a:buFont typeface="Arial"/>
              <a:buNone/>
            </a:pPr>
            <a:r>
              <a:rPr lang="en-US" sz="1600" b="0" i="0" u="none">
                <a:solidFill>
                  <a:schemeClr val="dk1"/>
                </a:solidFill>
                <a:latin typeface="Calibri"/>
                <a:ea typeface="Calibri"/>
                <a:cs typeface="Calibri"/>
                <a:sym typeface="Calibri"/>
              </a:rPr>
              <a:t>	System.out.println(obj1.sum());</a:t>
            </a:r>
            <a:endParaRPr/>
          </a:p>
          <a:p>
            <a:pPr marL="0" marR="0" lvl="0" indent="0" algn="l" rtl="0">
              <a:lnSpc>
                <a:spcPct val="80000"/>
              </a:lnSpc>
              <a:spcBef>
                <a:spcPts val="320"/>
              </a:spcBef>
              <a:spcAft>
                <a:spcPts val="0"/>
              </a:spcAft>
              <a:buClr>
                <a:schemeClr val="dk1"/>
              </a:buClr>
              <a:buSzPts val="1600"/>
              <a:buFont typeface="Arial"/>
              <a:buNone/>
            </a:pPr>
            <a:r>
              <a:rPr lang="en-US" sz="1600" b="0" i="0" u="none">
                <a:solidFill>
                  <a:schemeClr val="dk1"/>
                </a:solidFill>
                <a:latin typeface="Calibri"/>
                <a:ea typeface="Calibri"/>
                <a:cs typeface="Calibri"/>
                <a:sym typeface="Calibri"/>
              </a:rPr>
              <a:t>	C obj2=new C();</a:t>
            </a:r>
            <a:endParaRPr/>
          </a:p>
          <a:p>
            <a:pPr marL="0" marR="0" lvl="0" indent="0" algn="l" rtl="0">
              <a:lnSpc>
                <a:spcPct val="80000"/>
              </a:lnSpc>
              <a:spcBef>
                <a:spcPts val="320"/>
              </a:spcBef>
              <a:spcAft>
                <a:spcPts val="0"/>
              </a:spcAft>
              <a:buClr>
                <a:schemeClr val="dk1"/>
              </a:buClr>
              <a:buSzPts val="1600"/>
              <a:buFont typeface="Arial"/>
              <a:buNone/>
            </a:pPr>
            <a:r>
              <a:rPr lang="en-US" sz="1600" b="0" i="0" u="none">
                <a:solidFill>
                  <a:schemeClr val="dk1"/>
                </a:solidFill>
                <a:latin typeface="Calibri"/>
                <a:ea typeface="Calibri"/>
                <a:cs typeface="Calibri"/>
                <a:sym typeface="Calibri"/>
              </a:rPr>
              <a:t>	obj2.assign(4,5);</a:t>
            </a:r>
            <a:endParaRPr/>
          </a:p>
          <a:p>
            <a:pPr marL="0" marR="0" lvl="0" indent="0" algn="l" rtl="0">
              <a:lnSpc>
                <a:spcPct val="80000"/>
              </a:lnSpc>
              <a:spcBef>
                <a:spcPts val="320"/>
              </a:spcBef>
              <a:spcAft>
                <a:spcPts val="0"/>
              </a:spcAft>
              <a:buClr>
                <a:schemeClr val="dk1"/>
              </a:buClr>
              <a:buSzPts val="1600"/>
              <a:buFont typeface="Arial"/>
              <a:buNone/>
            </a:pPr>
            <a:r>
              <a:rPr lang="en-US" sz="1600" b="0" i="0" u="none">
                <a:solidFill>
                  <a:schemeClr val="dk1"/>
                </a:solidFill>
                <a:latin typeface="Calibri"/>
                <a:ea typeface="Calibri"/>
                <a:cs typeface="Calibri"/>
                <a:sym typeface="Calibri"/>
              </a:rPr>
              <a:t>	System.out.println(obj2.product());</a:t>
            </a:r>
            <a:endParaRPr/>
          </a:p>
          <a:p>
            <a:pPr marL="0" marR="0" lvl="0" indent="0" algn="l" rtl="0">
              <a:lnSpc>
                <a:spcPct val="80000"/>
              </a:lnSpc>
              <a:spcBef>
                <a:spcPts val="320"/>
              </a:spcBef>
              <a:spcAft>
                <a:spcPts val="0"/>
              </a:spcAft>
              <a:buClr>
                <a:schemeClr val="dk1"/>
              </a:buClr>
              <a:buSzPts val="1600"/>
              <a:buFont typeface="Arial"/>
              <a:buNone/>
            </a:pPr>
            <a:r>
              <a:rPr lang="en-US" sz="1600" b="0" i="0" u="none">
                <a:solidFill>
                  <a:schemeClr val="dk1"/>
                </a:solidFill>
                <a:latin typeface="Calibri"/>
                <a:ea typeface="Calibri"/>
                <a:cs typeface="Calibri"/>
                <a:sym typeface="Calibri"/>
              </a:rPr>
              <a:t>	}</a:t>
            </a:r>
            <a:endParaRPr/>
          </a:p>
          <a:p>
            <a:pPr marL="0" marR="0" lvl="0" indent="0" algn="l" rtl="0">
              <a:lnSpc>
                <a:spcPct val="80000"/>
              </a:lnSpc>
              <a:spcBef>
                <a:spcPts val="320"/>
              </a:spcBef>
              <a:spcAft>
                <a:spcPts val="0"/>
              </a:spcAft>
              <a:buClr>
                <a:schemeClr val="dk1"/>
              </a:buClr>
              <a:buSzPts val="1600"/>
              <a:buFont typeface="Arial"/>
              <a:buNone/>
            </a:pPr>
            <a:r>
              <a:rPr lang="en-US" sz="1600" b="0" i="0" u="none">
                <a:solidFill>
                  <a:schemeClr val="dk1"/>
                </a:solidFill>
                <a:latin typeface="Calibri"/>
                <a:ea typeface="Calibri"/>
                <a:cs typeface="Calibri"/>
                <a:sym typeface="Calibri"/>
              </a:rPr>
              <a:t>}</a:t>
            </a:r>
            <a:endParaRPr/>
          </a:p>
          <a:p>
            <a:pPr marL="342900" marR="0" lvl="0" indent="-241300" algn="l" rtl="0">
              <a:spcBef>
                <a:spcPts val="320"/>
              </a:spcBef>
              <a:spcAft>
                <a:spcPts val="0"/>
              </a:spcAft>
              <a:buClr>
                <a:schemeClr val="dk1"/>
              </a:buClr>
              <a:buSzPts val="1600"/>
              <a:buFont typeface="Arial"/>
              <a:buNone/>
            </a:pPr>
            <a:endParaRPr sz="1600" b="0" i="0" u="non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3"/>
          <p:cNvSpPr txBox="1">
            <a:spLocks noGrp="1"/>
          </p:cNvSpPr>
          <p:nvPr>
            <p:ph type="title"/>
          </p:nvPr>
        </p:nvSpPr>
        <p:spPr>
          <a:xfrm>
            <a:off x="457200" y="274637"/>
            <a:ext cx="8229600" cy="334962"/>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3200"/>
              <a:buFont typeface="Calibri"/>
              <a:buNone/>
            </a:pPr>
            <a:r>
              <a:rPr lang="en-US" sz="3200" b="1" i="0" u="none">
                <a:solidFill>
                  <a:schemeClr val="dk1"/>
                </a:solidFill>
                <a:latin typeface="Calibri"/>
                <a:ea typeface="Calibri"/>
                <a:cs typeface="Calibri"/>
                <a:sym typeface="Calibri"/>
              </a:rPr>
              <a:t>Using the super Keyword</a:t>
            </a:r>
            <a:endParaRPr/>
          </a:p>
        </p:txBody>
      </p:sp>
      <p:sp>
        <p:nvSpPr>
          <p:cNvPr id="165" name="Google Shape;165;p13"/>
          <p:cNvSpPr txBox="1">
            <a:spLocks noGrp="1"/>
          </p:cNvSpPr>
          <p:nvPr>
            <p:ph type="body" idx="1"/>
          </p:nvPr>
        </p:nvSpPr>
        <p:spPr>
          <a:xfrm>
            <a:off x="152400" y="838200"/>
            <a:ext cx="8763000" cy="5334000"/>
          </a:xfrm>
          <a:prstGeom prst="rect">
            <a:avLst/>
          </a:prstGeom>
          <a:noFill/>
          <a:ln>
            <a:noFill/>
          </a:ln>
        </p:spPr>
        <p:txBody>
          <a:bodyPr spcFirstLastPara="1" wrap="square" lIns="91425" tIns="45700" rIns="91425" bIns="45700" anchor="t" anchorCtr="0">
            <a:normAutofit/>
          </a:bodyPr>
          <a:lstStyle/>
          <a:p>
            <a:pPr marL="0" marR="0" lvl="0" indent="0" algn="just" rtl="0">
              <a:lnSpc>
                <a:spcPct val="100000"/>
              </a:lnSpc>
              <a:spcBef>
                <a:spcPts val="0"/>
              </a:spcBef>
              <a:spcAft>
                <a:spcPts val="0"/>
              </a:spcAft>
              <a:buClr>
                <a:schemeClr val="dk1"/>
              </a:buClr>
              <a:buSzPts val="2800"/>
              <a:buFont typeface="Arial"/>
              <a:buNone/>
            </a:pPr>
            <a:r>
              <a:rPr lang="en-US" sz="2800" b="0" i="0" u="none">
                <a:solidFill>
                  <a:schemeClr val="dk1"/>
                </a:solidFill>
                <a:latin typeface="Calibri"/>
                <a:ea typeface="Calibri"/>
                <a:cs typeface="Calibri"/>
                <a:sym typeface="Calibri"/>
              </a:rPr>
              <a:t>The keyword super refers to the superclass and can be used to invoke the superclass’s methods and constructors</a:t>
            </a:r>
            <a:endParaRPr/>
          </a:p>
          <a:p>
            <a:pPr marL="0" marR="0" lvl="0" indent="-177800" algn="l" rtl="0">
              <a:lnSpc>
                <a:spcPct val="100000"/>
              </a:lnSpc>
              <a:spcBef>
                <a:spcPts val="56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The keyword </a:t>
            </a:r>
            <a:r>
              <a:rPr lang="en-US" sz="2800" b="1" i="0" u="none">
                <a:solidFill>
                  <a:schemeClr val="dk1"/>
                </a:solidFill>
                <a:latin typeface="Calibri"/>
                <a:ea typeface="Calibri"/>
                <a:cs typeface="Calibri"/>
                <a:sym typeface="Calibri"/>
              </a:rPr>
              <a:t>super </a:t>
            </a:r>
            <a:r>
              <a:rPr lang="en-US" sz="2800" b="0" i="0" u="none">
                <a:solidFill>
                  <a:schemeClr val="dk1"/>
                </a:solidFill>
                <a:latin typeface="Calibri"/>
                <a:ea typeface="Calibri"/>
                <a:cs typeface="Calibri"/>
                <a:sym typeface="Calibri"/>
              </a:rPr>
              <a:t>refers to the superclass of the class in which </a:t>
            </a:r>
            <a:r>
              <a:rPr lang="en-US" sz="2800" b="1" i="0" u="none">
                <a:solidFill>
                  <a:schemeClr val="dk1"/>
                </a:solidFill>
                <a:latin typeface="Calibri"/>
                <a:ea typeface="Calibri"/>
                <a:cs typeface="Calibri"/>
                <a:sym typeface="Calibri"/>
              </a:rPr>
              <a:t>super </a:t>
            </a:r>
            <a:r>
              <a:rPr lang="en-US" sz="2800" b="0" i="0" u="none">
                <a:solidFill>
                  <a:schemeClr val="dk1"/>
                </a:solidFill>
                <a:latin typeface="Calibri"/>
                <a:ea typeface="Calibri"/>
                <a:cs typeface="Calibri"/>
                <a:sym typeface="Calibri"/>
              </a:rPr>
              <a:t>appears. It can be used in two ways:</a:t>
            </a:r>
            <a:endParaRPr/>
          </a:p>
          <a:p>
            <a:pPr marL="0" marR="0" lvl="0" indent="-177800" algn="l" rtl="0">
              <a:lnSpc>
                <a:spcPct val="100000"/>
              </a:lnSpc>
              <a:spcBef>
                <a:spcPts val="56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 To call a superclass constructor.</a:t>
            </a:r>
            <a:endParaRPr/>
          </a:p>
          <a:p>
            <a:pPr marL="0" marR="0" lvl="0" indent="-177800" algn="l" rtl="0">
              <a:lnSpc>
                <a:spcPct val="100000"/>
              </a:lnSpc>
              <a:spcBef>
                <a:spcPts val="560"/>
              </a:spcBef>
              <a:spcAft>
                <a:spcPts val="0"/>
              </a:spcAft>
              <a:buClr>
                <a:schemeClr val="dk1"/>
              </a:buClr>
              <a:buSzPts val="2800"/>
              <a:buFont typeface="Arial"/>
              <a:buChar char="•"/>
            </a:pPr>
            <a:r>
              <a:rPr lang="en-US" sz="2800" b="0" i="0" u="none">
                <a:solidFill>
                  <a:schemeClr val="dk1"/>
                </a:solidFill>
                <a:latin typeface="Calibri"/>
                <a:ea typeface="Calibri"/>
                <a:cs typeface="Calibri"/>
                <a:sym typeface="Calibri"/>
              </a:rPr>
              <a:t> To call a superclass method..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4"/>
          <p:cNvSpPr txBox="1">
            <a:spLocks noGrp="1"/>
          </p:cNvSpPr>
          <p:nvPr>
            <p:ph type="title"/>
          </p:nvPr>
        </p:nvSpPr>
        <p:spPr>
          <a:xfrm>
            <a:off x="457200" y="274637"/>
            <a:ext cx="8229600" cy="5635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800"/>
              <a:buFont typeface="Calibri"/>
              <a:buNone/>
            </a:pPr>
            <a:r>
              <a:rPr lang="en-US" sz="2800" b="1" i="0" u="none">
                <a:solidFill>
                  <a:schemeClr val="dk1"/>
                </a:solidFill>
                <a:latin typeface="Calibri"/>
                <a:ea typeface="Calibri"/>
                <a:cs typeface="Calibri"/>
                <a:sym typeface="Calibri"/>
              </a:rPr>
              <a:t>Calling Superclass Constructors</a:t>
            </a:r>
            <a:endParaRPr/>
          </a:p>
        </p:txBody>
      </p:sp>
      <p:sp>
        <p:nvSpPr>
          <p:cNvPr id="171" name="Google Shape;171;p14"/>
          <p:cNvSpPr txBox="1">
            <a:spLocks noGrp="1"/>
          </p:cNvSpPr>
          <p:nvPr>
            <p:ph type="body" idx="1"/>
          </p:nvPr>
        </p:nvSpPr>
        <p:spPr>
          <a:xfrm>
            <a:off x="457200" y="838200"/>
            <a:ext cx="8229600" cy="5287962"/>
          </a:xfrm>
          <a:prstGeom prst="rect">
            <a:avLst/>
          </a:prstGeom>
          <a:noFill/>
          <a:ln>
            <a:noFill/>
          </a:ln>
        </p:spPr>
        <p:txBody>
          <a:bodyPr spcFirstLastPara="1" wrap="square" lIns="91425" tIns="45700" rIns="91425" bIns="45700" anchor="t" anchorCtr="0">
            <a:normAutofit/>
          </a:bodyPr>
          <a:lstStyle/>
          <a:p>
            <a:pPr marL="0" marR="0" lvl="0" indent="0" algn="just" rtl="0">
              <a:lnSpc>
                <a:spcPct val="100000"/>
              </a:lnSpc>
              <a:spcBef>
                <a:spcPts val="0"/>
              </a:spcBef>
              <a:spcAft>
                <a:spcPts val="0"/>
              </a:spcAft>
              <a:buClr>
                <a:schemeClr val="dk1"/>
              </a:buClr>
              <a:buSzPts val="2000"/>
              <a:buFont typeface="Arial"/>
              <a:buNone/>
            </a:pPr>
            <a:r>
              <a:rPr lang="en-US" sz="2000" b="0" i="0" u="none">
                <a:solidFill>
                  <a:schemeClr val="dk1"/>
                </a:solidFill>
                <a:latin typeface="Times New Roman"/>
                <a:ea typeface="Times New Roman"/>
                <a:cs typeface="Times New Roman"/>
                <a:sym typeface="Times New Roman"/>
              </a:rPr>
              <a:t>A constructor is used to construct an instance of a class. Unlike properties and methods, the constructors of a superclass are not inherited by a subclass. They can only be invoked from the constructors of the subclasses using the keyword super.</a:t>
            </a:r>
            <a:endParaRPr/>
          </a:p>
          <a:p>
            <a:pPr marL="0" marR="0" lvl="0" indent="0" algn="l" rtl="0">
              <a:lnSpc>
                <a:spcPct val="100000"/>
              </a:lnSpc>
              <a:spcBef>
                <a:spcPts val="400"/>
              </a:spcBef>
              <a:spcAft>
                <a:spcPts val="0"/>
              </a:spcAft>
              <a:buClr>
                <a:schemeClr val="dk1"/>
              </a:buClr>
              <a:buSzPts val="2000"/>
              <a:buFont typeface="Arial"/>
              <a:buNone/>
            </a:pPr>
            <a:r>
              <a:rPr lang="en-US" sz="2000" b="1" i="0" u="sng">
                <a:solidFill>
                  <a:schemeClr val="dk1"/>
                </a:solidFill>
                <a:latin typeface="Calibri"/>
                <a:ea typeface="Calibri"/>
                <a:cs typeface="Calibri"/>
                <a:sym typeface="Calibri"/>
              </a:rPr>
              <a:t>The syntax to call a superclass’s constructor is:</a:t>
            </a:r>
            <a:endParaRPr/>
          </a:p>
          <a:p>
            <a:pPr marL="0" marR="0" lvl="0" indent="0" algn="l" rtl="0">
              <a:lnSpc>
                <a:spcPct val="100000"/>
              </a:lnSpc>
              <a:spcBef>
                <a:spcPts val="400"/>
              </a:spcBef>
              <a:spcAft>
                <a:spcPts val="0"/>
              </a:spcAft>
              <a:buClr>
                <a:schemeClr val="dk1"/>
              </a:buClr>
              <a:buSzPts val="2000"/>
              <a:buFont typeface="Arial"/>
              <a:buNone/>
            </a:pPr>
            <a:r>
              <a:rPr lang="en-US" sz="2000" b="1" i="0" u="none">
                <a:solidFill>
                  <a:schemeClr val="dk1"/>
                </a:solidFill>
                <a:latin typeface="Calibri"/>
                <a:ea typeface="Calibri"/>
                <a:cs typeface="Calibri"/>
                <a:sym typeface="Calibri"/>
              </a:rPr>
              <a:t>super(), or super(parameters);</a:t>
            </a:r>
            <a:endParaRPr/>
          </a:p>
          <a:p>
            <a:pPr marL="0" marR="0" lvl="0" indent="-1270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The statement </a:t>
            </a:r>
            <a:r>
              <a:rPr lang="en-US" sz="2000" b="1" i="0" u="none">
                <a:solidFill>
                  <a:schemeClr val="dk1"/>
                </a:solidFill>
                <a:latin typeface="Calibri"/>
                <a:ea typeface="Calibri"/>
                <a:cs typeface="Calibri"/>
                <a:sym typeface="Calibri"/>
              </a:rPr>
              <a:t>super() </a:t>
            </a:r>
            <a:r>
              <a:rPr lang="en-US" sz="2000" b="0" i="0" u="none">
                <a:solidFill>
                  <a:schemeClr val="dk1"/>
                </a:solidFill>
                <a:latin typeface="Calibri"/>
                <a:ea typeface="Calibri"/>
                <a:cs typeface="Calibri"/>
                <a:sym typeface="Calibri"/>
              </a:rPr>
              <a:t>invokes the no-arg constructor of its superclass, </a:t>
            </a:r>
            <a:endParaRPr sz="2000" b="0" i="0" u="none">
              <a:solidFill>
                <a:schemeClr val="dk1"/>
              </a:solidFill>
              <a:latin typeface="Calibri"/>
              <a:ea typeface="Calibri"/>
              <a:cs typeface="Calibri"/>
              <a:sym typeface="Calibri"/>
            </a:endParaRPr>
          </a:p>
          <a:p>
            <a:pPr marL="0" marR="0" lvl="0" indent="-1270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The statement </a:t>
            </a:r>
            <a:r>
              <a:rPr lang="en-US" sz="2000" b="1" i="0" u="none">
                <a:solidFill>
                  <a:schemeClr val="dk1"/>
                </a:solidFill>
                <a:latin typeface="Calibri"/>
                <a:ea typeface="Calibri"/>
                <a:cs typeface="Calibri"/>
                <a:sym typeface="Calibri"/>
              </a:rPr>
              <a:t>super(arguments)</a:t>
            </a:r>
            <a:r>
              <a:rPr lang="en-US" sz="2000" b="0" i="0" u="none">
                <a:solidFill>
                  <a:schemeClr val="dk1"/>
                </a:solidFill>
                <a:latin typeface="Calibri"/>
                <a:ea typeface="Calibri"/>
                <a:cs typeface="Calibri"/>
                <a:sym typeface="Calibri"/>
              </a:rPr>
              <a:t> invokes the superclass constructor that matches the arguments. </a:t>
            </a:r>
            <a:endParaRPr/>
          </a:p>
          <a:p>
            <a:pPr marL="0" marR="0" lvl="0" indent="-1270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The statement </a:t>
            </a:r>
            <a:r>
              <a:rPr lang="en-US" sz="2000" b="1" i="0" u="none">
                <a:solidFill>
                  <a:schemeClr val="dk1"/>
                </a:solidFill>
                <a:latin typeface="Calibri"/>
                <a:ea typeface="Calibri"/>
                <a:cs typeface="Calibri"/>
                <a:sym typeface="Calibri"/>
              </a:rPr>
              <a:t>super() </a:t>
            </a:r>
            <a:r>
              <a:rPr lang="en-US" sz="2000" b="0" i="0" u="none">
                <a:solidFill>
                  <a:schemeClr val="dk1"/>
                </a:solidFill>
                <a:latin typeface="Calibri"/>
                <a:ea typeface="Calibri"/>
                <a:cs typeface="Calibri"/>
                <a:sym typeface="Calibri"/>
              </a:rPr>
              <a:t>or </a:t>
            </a:r>
            <a:r>
              <a:rPr lang="en-US" sz="2000" b="1" i="0" u="none">
                <a:solidFill>
                  <a:schemeClr val="dk1"/>
                </a:solidFill>
                <a:latin typeface="Calibri"/>
                <a:ea typeface="Calibri"/>
                <a:cs typeface="Calibri"/>
                <a:sym typeface="Calibri"/>
              </a:rPr>
              <a:t>super(arguments)</a:t>
            </a:r>
            <a:r>
              <a:rPr lang="en-US" sz="2000" b="0" i="0" u="none">
                <a:solidFill>
                  <a:schemeClr val="dk1"/>
                </a:solidFill>
                <a:latin typeface="Calibri"/>
                <a:ea typeface="Calibri"/>
                <a:cs typeface="Calibri"/>
                <a:sym typeface="Calibri"/>
              </a:rPr>
              <a:t> must be the first statement of the subclass’s constructor;</a:t>
            </a:r>
            <a:endParaRPr/>
          </a:p>
          <a:p>
            <a:pPr marL="0" marR="0" lvl="0" indent="0" algn="l" rtl="0">
              <a:lnSpc>
                <a:spcPct val="100000"/>
              </a:lnSpc>
              <a:spcBef>
                <a:spcPts val="400"/>
              </a:spcBef>
              <a:spcAft>
                <a:spcPts val="0"/>
              </a:spcAft>
              <a:buClr>
                <a:schemeClr val="dk1"/>
              </a:buClr>
              <a:buSzPts val="2000"/>
              <a:buFont typeface="Arial"/>
              <a:buNone/>
            </a:pPr>
            <a:r>
              <a:rPr lang="en-US" sz="2000" b="0" i="1" u="none">
                <a:solidFill>
                  <a:schemeClr val="dk1"/>
                </a:solidFill>
                <a:latin typeface="Calibri"/>
                <a:ea typeface="Calibri"/>
                <a:cs typeface="Calibri"/>
                <a:sym typeface="Calibri"/>
              </a:rPr>
              <a:t>This is the only way to explicitly invoke a superclass constructor.</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5"/>
          <p:cNvSpPr txBox="1">
            <a:spLocks noGrp="1"/>
          </p:cNvSpPr>
          <p:nvPr>
            <p:ph type="title"/>
          </p:nvPr>
        </p:nvSpPr>
        <p:spPr>
          <a:xfrm>
            <a:off x="493712" y="-38100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800"/>
              <a:buFont typeface="Calibri"/>
              <a:buNone/>
            </a:pPr>
            <a:r>
              <a:rPr lang="en-US" sz="2800" b="1" i="0" u="none">
                <a:solidFill>
                  <a:schemeClr val="dk1"/>
                </a:solidFill>
                <a:latin typeface="Calibri"/>
                <a:ea typeface="Calibri"/>
                <a:cs typeface="Calibri"/>
                <a:sym typeface="Calibri"/>
              </a:rPr>
              <a:t>Example 1 of super()</a:t>
            </a:r>
            <a:endParaRPr/>
          </a:p>
        </p:txBody>
      </p:sp>
      <p:sp>
        <p:nvSpPr>
          <p:cNvPr id="177" name="Google Shape;177;p15"/>
          <p:cNvSpPr txBox="1">
            <a:spLocks noGrp="1"/>
          </p:cNvSpPr>
          <p:nvPr>
            <p:ph type="body" idx="1"/>
          </p:nvPr>
        </p:nvSpPr>
        <p:spPr>
          <a:xfrm>
            <a:off x="457200" y="381000"/>
            <a:ext cx="4038600" cy="6324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r>
              <a:rPr lang="en-US" sz="1600" b="0" i="0" u="none">
                <a:solidFill>
                  <a:schemeClr val="dk1"/>
                </a:solidFill>
                <a:latin typeface="Calibri"/>
                <a:ea typeface="Calibri"/>
                <a:cs typeface="Calibri"/>
                <a:sym typeface="Calibri"/>
              </a:rPr>
              <a:t>class Person</a:t>
            </a:r>
            <a:endParaRPr/>
          </a:p>
          <a:p>
            <a:pPr marL="0" marR="0" lvl="0" indent="0" algn="l" rtl="0">
              <a:lnSpc>
                <a:spcPct val="100000"/>
              </a:lnSpc>
              <a:spcBef>
                <a:spcPts val="320"/>
              </a:spcBef>
              <a:spcAft>
                <a:spcPts val="0"/>
              </a:spcAft>
              <a:buClr>
                <a:schemeClr val="dk1"/>
              </a:buClr>
              <a:buSzPts val="1600"/>
              <a:buFont typeface="Arial"/>
              <a:buNone/>
            </a:pPr>
            <a:r>
              <a:rPr lang="en-US" sz="1600" b="0" i="0" u="none">
                <a:solidFill>
                  <a:schemeClr val="dk1"/>
                </a:solidFill>
                <a:latin typeface="Calibri"/>
                <a:ea typeface="Calibri"/>
                <a:cs typeface="Calibri"/>
                <a:sym typeface="Calibri"/>
              </a:rPr>
              <a:t>{  </a:t>
            </a:r>
            <a:endParaRPr/>
          </a:p>
          <a:p>
            <a:pPr marL="0" marR="0" lvl="0" indent="0" algn="l" rtl="0">
              <a:lnSpc>
                <a:spcPct val="100000"/>
              </a:lnSpc>
              <a:spcBef>
                <a:spcPts val="320"/>
              </a:spcBef>
              <a:spcAft>
                <a:spcPts val="0"/>
              </a:spcAft>
              <a:buClr>
                <a:schemeClr val="dk1"/>
              </a:buClr>
              <a:buSzPts val="1600"/>
              <a:buFont typeface="Arial"/>
              <a:buNone/>
            </a:pPr>
            <a:r>
              <a:rPr lang="en-US" sz="1600" b="0" i="0" u="none">
                <a:solidFill>
                  <a:schemeClr val="dk1"/>
                </a:solidFill>
                <a:latin typeface="Calibri"/>
                <a:ea typeface="Calibri"/>
                <a:cs typeface="Calibri"/>
                <a:sym typeface="Calibri"/>
              </a:rPr>
              <a:t>int id;  </a:t>
            </a:r>
            <a:endParaRPr/>
          </a:p>
          <a:p>
            <a:pPr marL="0" marR="0" lvl="0" indent="0" algn="l" rtl="0">
              <a:lnSpc>
                <a:spcPct val="100000"/>
              </a:lnSpc>
              <a:spcBef>
                <a:spcPts val="320"/>
              </a:spcBef>
              <a:spcAft>
                <a:spcPts val="0"/>
              </a:spcAft>
              <a:buClr>
                <a:schemeClr val="dk1"/>
              </a:buClr>
              <a:buSzPts val="1600"/>
              <a:buFont typeface="Arial"/>
              <a:buNone/>
            </a:pPr>
            <a:r>
              <a:rPr lang="en-US" sz="1600" b="0" i="0" u="none">
                <a:solidFill>
                  <a:schemeClr val="dk1"/>
                </a:solidFill>
                <a:latin typeface="Calibri"/>
                <a:ea typeface="Calibri"/>
                <a:cs typeface="Calibri"/>
                <a:sym typeface="Calibri"/>
              </a:rPr>
              <a:t>String name;  </a:t>
            </a:r>
            <a:endParaRPr/>
          </a:p>
          <a:p>
            <a:pPr marL="0" marR="0" lvl="0" indent="0" algn="l" rtl="0">
              <a:lnSpc>
                <a:spcPct val="100000"/>
              </a:lnSpc>
              <a:spcBef>
                <a:spcPts val="320"/>
              </a:spcBef>
              <a:spcAft>
                <a:spcPts val="0"/>
              </a:spcAft>
              <a:buClr>
                <a:schemeClr val="dk1"/>
              </a:buClr>
              <a:buSzPts val="1600"/>
              <a:buFont typeface="Arial"/>
              <a:buNone/>
            </a:pPr>
            <a:r>
              <a:rPr lang="en-US" sz="1600" b="0" i="0" u="none">
                <a:solidFill>
                  <a:schemeClr val="dk1"/>
                </a:solidFill>
                <a:latin typeface="Calibri"/>
                <a:ea typeface="Calibri"/>
                <a:cs typeface="Calibri"/>
                <a:sym typeface="Calibri"/>
              </a:rPr>
              <a:t>Person(int x,String y)</a:t>
            </a:r>
            <a:endParaRPr/>
          </a:p>
          <a:p>
            <a:pPr marL="0" marR="0" lvl="0" indent="0" algn="l" rtl="0">
              <a:lnSpc>
                <a:spcPct val="100000"/>
              </a:lnSpc>
              <a:spcBef>
                <a:spcPts val="320"/>
              </a:spcBef>
              <a:spcAft>
                <a:spcPts val="0"/>
              </a:spcAft>
              <a:buClr>
                <a:schemeClr val="dk1"/>
              </a:buClr>
              <a:buSzPts val="1600"/>
              <a:buFont typeface="Arial"/>
              <a:buNone/>
            </a:pPr>
            <a:r>
              <a:rPr lang="en-US" sz="1600" b="0" i="0" u="none">
                <a:solidFill>
                  <a:schemeClr val="dk1"/>
                </a:solidFill>
                <a:latin typeface="Calibri"/>
                <a:ea typeface="Calibri"/>
                <a:cs typeface="Calibri"/>
                <a:sym typeface="Calibri"/>
              </a:rPr>
              <a:t>{  </a:t>
            </a:r>
            <a:endParaRPr/>
          </a:p>
          <a:p>
            <a:pPr marL="0" marR="0" lvl="0" indent="0" algn="l" rtl="0">
              <a:lnSpc>
                <a:spcPct val="100000"/>
              </a:lnSpc>
              <a:spcBef>
                <a:spcPts val="320"/>
              </a:spcBef>
              <a:spcAft>
                <a:spcPts val="0"/>
              </a:spcAft>
              <a:buClr>
                <a:schemeClr val="dk1"/>
              </a:buClr>
              <a:buSzPts val="1600"/>
              <a:buFont typeface="Arial"/>
              <a:buNone/>
            </a:pPr>
            <a:r>
              <a:rPr lang="en-US" sz="1600" b="0" i="0" u="none">
                <a:solidFill>
                  <a:schemeClr val="dk1"/>
                </a:solidFill>
                <a:latin typeface="Calibri"/>
                <a:ea typeface="Calibri"/>
                <a:cs typeface="Calibri"/>
                <a:sym typeface="Calibri"/>
              </a:rPr>
              <a:t>id=x;  </a:t>
            </a:r>
            <a:endParaRPr/>
          </a:p>
          <a:p>
            <a:pPr marL="0" marR="0" lvl="0" indent="0" algn="l" rtl="0">
              <a:lnSpc>
                <a:spcPct val="100000"/>
              </a:lnSpc>
              <a:spcBef>
                <a:spcPts val="320"/>
              </a:spcBef>
              <a:spcAft>
                <a:spcPts val="0"/>
              </a:spcAft>
              <a:buClr>
                <a:schemeClr val="dk1"/>
              </a:buClr>
              <a:buSzPts val="1600"/>
              <a:buFont typeface="Arial"/>
              <a:buNone/>
            </a:pPr>
            <a:r>
              <a:rPr lang="en-US" sz="1600" b="0" i="0" u="none">
                <a:solidFill>
                  <a:schemeClr val="dk1"/>
                </a:solidFill>
                <a:latin typeface="Calibri"/>
                <a:ea typeface="Calibri"/>
                <a:cs typeface="Calibri"/>
                <a:sym typeface="Calibri"/>
              </a:rPr>
              <a:t>name=y;  </a:t>
            </a:r>
            <a:endParaRPr/>
          </a:p>
          <a:p>
            <a:pPr marL="0" marR="0" lvl="0" indent="0" algn="l" rtl="0">
              <a:lnSpc>
                <a:spcPct val="100000"/>
              </a:lnSpc>
              <a:spcBef>
                <a:spcPts val="320"/>
              </a:spcBef>
              <a:spcAft>
                <a:spcPts val="0"/>
              </a:spcAft>
              <a:buClr>
                <a:schemeClr val="dk1"/>
              </a:buClr>
              <a:buSzPts val="1600"/>
              <a:buFont typeface="Arial"/>
              <a:buNone/>
            </a:pPr>
            <a:r>
              <a:rPr lang="en-US" sz="1600" b="0" i="0" u="none">
                <a:solidFill>
                  <a:schemeClr val="dk1"/>
                </a:solidFill>
                <a:latin typeface="Calibri"/>
                <a:ea typeface="Calibri"/>
                <a:cs typeface="Calibri"/>
                <a:sym typeface="Calibri"/>
              </a:rPr>
              <a:t>}  </a:t>
            </a:r>
            <a:endParaRPr/>
          </a:p>
          <a:p>
            <a:pPr marL="0" marR="0" lvl="0" indent="0" algn="l" rtl="0">
              <a:lnSpc>
                <a:spcPct val="100000"/>
              </a:lnSpc>
              <a:spcBef>
                <a:spcPts val="320"/>
              </a:spcBef>
              <a:spcAft>
                <a:spcPts val="0"/>
              </a:spcAft>
              <a:buClr>
                <a:schemeClr val="dk1"/>
              </a:buClr>
              <a:buSzPts val="1600"/>
              <a:buFont typeface="Arial"/>
              <a:buNone/>
            </a:pPr>
            <a:r>
              <a:rPr lang="en-US" sz="1600" b="0" i="0" u="none">
                <a:solidFill>
                  <a:schemeClr val="dk1"/>
                </a:solidFill>
                <a:latin typeface="Calibri"/>
                <a:ea typeface="Calibri"/>
                <a:cs typeface="Calibri"/>
                <a:sym typeface="Calibri"/>
              </a:rPr>
              <a:t>}</a:t>
            </a:r>
            <a:endParaRPr/>
          </a:p>
          <a:p>
            <a:pPr marL="0" marR="0" lvl="0" indent="0" algn="l" rtl="0">
              <a:lnSpc>
                <a:spcPct val="100000"/>
              </a:lnSpc>
              <a:spcBef>
                <a:spcPts val="320"/>
              </a:spcBef>
              <a:spcAft>
                <a:spcPts val="0"/>
              </a:spcAft>
              <a:buClr>
                <a:schemeClr val="dk1"/>
              </a:buClr>
              <a:buSzPts val="1600"/>
              <a:buFont typeface="Arial"/>
              <a:buNone/>
            </a:pPr>
            <a:r>
              <a:rPr lang="en-US" sz="1600" b="0" i="0" u="none">
                <a:solidFill>
                  <a:schemeClr val="dk1"/>
                </a:solidFill>
                <a:latin typeface="Calibri"/>
                <a:ea typeface="Calibri"/>
                <a:cs typeface="Calibri"/>
                <a:sym typeface="Calibri"/>
              </a:rPr>
              <a:t>class Emp extends Person</a:t>
            </a:r>
            <a:endParaRPr/>
          </a:p>
          <a:p>
            <a:pPr marL="0" marR="0" lvl="0" indent="0" algn="l" rtl="0">
              <a:lnSpc>
                <a:spcPct val="100000"/>
              </a:lnSpc>
              <a:spcBef>
                <a:spcPts val="320"/>
              </a:spcBef>
              <a:spcAft>
                <a:spcPts val="0"/>
              </a:spcAft>
              <a:buClr>
                <a:schemeClr val="dk1"/>
              </a:buClr>
              <a:buSzPts val="1600"/>
              <a:buFont typeface="Arial"/>
              <a:buNone/>
            </a:pPr>
            <a:r>
              <a:rPr lang="en-US" sz="1600" b="0" i="0" u="none">
                <a:solidFill>
                  <a:schemeClr val="dk1"/>
                </a:solidFill>
                <a:latin typeface="Calibri"/>
                <a:ea typeface="Calibri"/>
                <a:cs typeface="Calibri"/>
                <a:sym typeface="Calibri"/>
              </a:rPr>
              <a:t>{  </a:t>
            </a:r>
            <a:endParaRPr/>
          </a:p>
          <a:p>
            <a:pPr marL="0" marR="0" lvl="0" indent="0" algn="l" rtl="0">
              <a:lnSpc>
                <a:spcPct val="100000"/>
              </a:lnSpc>
              <a:spcBef>
                <a:spcPts val="320"/>
              </a:spcBef>
              <a:spcAft>
                <a:spcPts val="0"/>
              </a:spcAft>
              <a:buClr>
                <a:schemeClr val="dk1"/>
              </a:buClr>
              <a:buSzPts val="1600"/>
              <a:buFont typeface="Arial"/>
              <a:buNone/>
            </a:pPr>
            <a:r>
              <a:rPr lang="en-US" sz="1600" b="0" i="0" u="none">
                <a:solidFill>
                  <a:schemeClr val="dk1"/>
                </a:solidFill>
                <a:latin typeface="Calibri"/>
                <a:ea typeface="Calibri"/>
                <a:cs typeface="Calibri"/>
                <a:sym typeface="Calibri"/>
              </a:rPr>
              <a:t>float salary;  </a:t>
            </a:r>
            <a:endParaRPr/>
          </a:p>
          <a:p>
            <a:pPr marL="0" marR="0" lvl="0" indent="0" algn="l" rtl="0">
              <a:lnSpc>
                <a:spcPct val="100000"/>
              </a:lnSpc>
              <a:spcBef>
                <a:spcPts val="320"/>
              </a:spcBef>
              <a:spcAft>
                <a:spcPts val="0"/>
              </a:spcAft>
              <a:buClr>
                <a:schemeClr val="dk1"/>
              </a:buClr>
              <a:buSzPts val="1600"/>
              <a:buFont typeface="Arial"/>
              <a:buNone/>
            </a:pPr>
            <a:r>
              <a:rPr lang="en-US" sz="1600" b="0" i="0" u="none">
                <a:solidFill>
                  <a:schemeClr val="dk1"/>
                </a:solidFill>
                <a:latin typeface="Calibri"/>
                <a:ea typeface="Calibri"/>
                <a:cs typeface="Calibri"/>
                <a:sym typeface="Calibri"/>
              </a:rPr>
              <a:t>Emp(int a,String b,float c){  </a:t>
            </a:r>
            <a:endParaRPr/>
          </a:p>
          <a:p>
            <a:pPr marL="0" marR="0" lvl="0" indent="0" algn="l" rtl="0">
              <a:lnSpc>
                <a:spcPct val="100000"/>
              </a:lnSpc>
              <a:spcBef>
                <a:spcPts val="320"/>
              </a:spcBef>
              <a:spcAft>
                <a:spcPts val="0"/>
              </a:spcAft>
              <a:buClr>
                <a:schemeClr val="dk1"/>
              </a:buClr>
              <a:buSzPts val="1600"/>
              <a:buFont typeface="Arial"/>
              <a:buNone/>
            </a:pPr>
            <a:r>
              <a:rPr lang="en-US" sz="1600" b="0" i="0" u="none">
                <a:solidFill>
                  <a:schemeClr val="dk1"/>
                </a:solidFill>
                <a:latin typeface="Calibri"/>
                <a:ea typeface="Calibri"/>
                <a:cs typeface="Calibri"/>
                <a:sym typeface="Calibri"/>
              </a:rPr>
              <a:t>super(a,b);//reusing parent constructor  </a:t>
            </a:r>
            <a:endParaRPr/>
          </a:p>
          <a:p>
            <a:pPr marL="0" marR="0" lvl="0" indent="0" algn="l" rtl="0">
              <a:lnSpc>
                <a:spcPct val="100000"/>
              </a:lnSpc>
              <a:spcBef>
                <a:spcPts val="320"/>
              </a:spcBef>
              <a:spcAft>
                <a:spcPts val="0"/>
              </a:spcAft>
              <a:buClr>
                <a:schemeClr val="dk1"/>
              </a:buClr>
              <a:buSzPts val="1600"/>
              <a:buFont typeface="Arial"/>
              <a:buNone/>
            </a:pPr>
            <a:r>
              <a:rPr lang="en-US" sz="1600" b="0" i="0" u="none">
                <a:solidFill>
                  <a:schemeClr val="dk1"/>
                </a:solidFill>
                <a:latin typeface="Calibri"/>
                <a:ea typeface="Calibri"/>
                <a:cs typeface="Calibri"/>
                <a:sym typeface="Calibri"/>
              </a:rPr>
              <a:t>salary=c;  </a:t>
            </a:r>
            <a:endParaRPr/>
          </a:p>
          <a:p>
            <a:pPr marL="0" marR="0" lvl="0" indent="0" algn="l" rtl="0">
              <a:lnSpc>
                <a:spcPct val="100000"/>
              </a:lnSpc>
              <a:spcBef>
                <a:spcPts val="320"/>
              </a:spcBef>
              <a:spcAft>
                <a:spcPts val="0"/>
              </a:spcAft>
              <a:buClr>
                <a:schemeClr val="dk1"/>
              </a:buClr>
              <a:buSzPts val="1600"/>
              <a:buFont typeface="Arial"/>
              <a:buNone/>
            </a:pPr>
            <a:r>
              <a:rPr lang="en-US" sz="1600" b="0" i="0" u="none">
                <a:solidFill>
                  <a:schemeClr val="dk1"/>
                </a:solidFill>
                <a:latin typeface="Calibri"/>
                <a:ea typeface="Calibri"/>
                <a:cs typeface="Calibri"/>
                <a:sym typeface="Calibri"/>
              </a:rPr>
              <a:t>}  </a:t>
            </a:r>
            <a:endParaRPr/>
          </a:p>
          <a:p>
            <a:pPr marL="0" marR="0" lvl="0" indent="0" algn="l" rtl="0">
              <a:lnSpc>
                <a:spcPct val="100000"/>
              </a:lnSpc>
              <a:spcBef>
                <a:spcPts val="320"/>
              </a:spcBef>
              <a:spcAft>
                <a:spcPts val="0"/>
              </a:spcAft>
              <a:buClr>
                <a:schemeClr val="dk1"/>
              </a:buClr>
              <a:buSzPts val="1600"/>
              <a:buFont typeface="Arial"/>
              <a:buNone/>
            </a:pPr>
            <a:r>
              <a:rPr lang="en-US" sz="1600" b="0" i="0" u="none">
                <a:solidFill>
                  <a:schemeClr val="dk1"/>
                </a:solidFill>
                <a:latin typeface="Calibri"/>
                <a:ea typeface="Calibri"/>
                <a:cs typeface="Calibri"/>
                <a:sym typeface="Calibri"/>
              </a:rPr>
              <a:t>void display()</a:t>
            </a:r>
            <a:endParaRPr/>
          </a:p>
          <a:p>
            <a:pPr marL="0" marR="0" lvl="0" indent="0" algn="l" rtl="0">
              <a:lnSpc>
                <a:spcPct val="100000"/>
              </a:lnSpc>
              <a:spcBef>
                <a:spcPts val="320"/>
              </a:spcBef>
              <a:spcAft>
                <a:spcPts val="0"/>
              </a:spcAft>
              <a:buClr>
                <a:schemeClr val="dk1"/>
              </a:buClr>
              <a:buSzPts val="1600"/>
              <a:buFont typeface="Arial"/>
              <a:buNone/>
            </a:pPr>
            <a:r>
              <a:rPr lang="en-US" sz="1600" b="0" i="0" u="none">
                <a:solidFill>
                  <a:schemeClr val="dk1"/>
                </a:solidFill>
                <a:latin typeface="Calibri"/>
                <a:ea typeface="Calibri"/>
                <a:cs typeface="Calibri"/>
                <a:sym typeface="Calibri"/>
              </a:rPr>
              <a:t>{</a:t>
            </a:r>
            <a:endParaRPr/>
          </a:p>
          <a:p>
            <a:pPr marL="0" marR="0" lvl="0" indent="0" algn="l" rtl="0">
              <a:lnSpc>
                <a:spcPct val="100000"/>
              </a:lnSpc>
              <a:spcBef>
                <a:spcPts val="320"/>
              </a:spcBef>
              <a:spcAft>
                <a:spcPts val="0"/>
              </a:spcAft>
              <a:buClr>
                <a:schemeClr val="dk1"/>
              </a:buClr>
              <a:buSzPts val="1600"/>
              <a:buFont typeface="Arial"/>
              <a:buNone/>
            </a:pPr>
            <a:r>
              <a:rPr lang="en-US" sz="1600" b="0" i="0" u="none">
                <a:solidFill>
                  <a:schemeClr val="dk1"/>
                </a:solidFill>
                <a:latin typeface="Calibri"/>
                <a:ea typeface="Calibri"/>
                <a:cs typeface="Calibri"/>
                <a:sym typeface="Calibri"/>
              </a:rPr>
              <a:t>    System.out.println(id+" "+name+" "+salary);</a:t>
            </a:r>
            <a:endParaRPr/>
          </a:p>
          <a:p>
            <a:pPr marL="0" marR="0" lvl="0" indent="0" algn="l" rtl="0">
              <a:lnSpc>
                <a:spcPct val="100000"/>
              </a:lnSpc>
              <a:spcBef>
                <a:spcPts val="320"/>
              </a:spcBef>
              <a:spcAft>
                <a:spcPts val="0"/>
              </a:spcAft>
              <a:buClr>
                <a:schemeClr val="dk1"/>
              </a:buClr>
              <a:buSzPts val="1600"/>
              <a:buFont typeface="Arial"/>
              <a:buNone/>
            </a:pPr>
            <a:r>
              <a:rPr lang="en-US" sz="1600" b="0" i="0" u="none">
                <a:solidFill>
                  <a:schemeClr val="dk1"/>
                </a:solidFill>
                <a:latin typeface="Calibri"/>
                <a:ea typeface="Calibri"/>
                <a:cs typeface="Calibri"/>
                <a:sym typeface="Calibri"/>
              </a:rPr>
              <a:t>}  </a:t>
            </a:r>
            <a:endParaRPr/>
          </a:p>
          <a:p>
            <a:pPr marL="0" marR="0" lvl="0" indent="0" algn="l" rtl="0">
              <a:lnSpc>
                <a:spcPct val="100000"/>
              </a:lnSpc>
              <a:spcBef>
                <a:spcPts val="320"/>
              </a:spcBef>
              <a:spcAft>
                <a:spcPts val="0"/>
              </a:spcAft>
              <a:buClr>
                <a:schemeClr val="dk1"/>
              </a:buClr>
              <a:buSzPts val="1600"/>
              <a:buFont typeface="Arial"/>
              <a:buNone/>
            </a:pPr>
            <a:r>
              <a:rPr lang="en-US" sz="1600" b="0" i="0" u="none">
                <a:solidFill>
                  <a:schemeClr val="dk1"/>
                </a:solidFill>
                <a:latin typeface="Calibri"/>
                <a:ea typeface="Calibri"/>
                <a:cs typeface="Calibri"/>
                <a:sym typeface="Calibri"/>
              </a:rPr>
              <a:t>}</a:t>
            </a:r>
            <a:endParaRPr/>
          </a:p>
          <a:p>
            <a:pPr marL="342900" marR="0" lvl="0" indent="-241300" algn="l" rtl="0">
              <a:spcBef>
                <a:spcPts val="320"/>
              </a:spcBef>
              <a:spcAft>
                <a:spcPts val="0"/>
              </a:spcAft>
              <a:buClr>
                <a:schemeClr val="dk1"/>
              </a:buClr>
              <a:buSzPts val="1600"/>
              <a:buFont typeface="Arial"/>
              <a:buNone/>
            </a:pPr>
            <a:endParaRPr sz="1600" b="0" i="0" u="none">
              <a:solidFill>
                <a:schemeClr val="dk1"/>
              </a:solidFill>
              <a:latin typeface="Calibri"/>
              <a:ea typeface="Calibri"/>
              <a:cs typeface="Calibri"/>
              <a:sym typeface="Calibri"/>
            </a:endParaRPr>
          </a:p>
        </p:txBody>
      </p:sp>
      <p:sp>
        <p:nvSpPr>
          <p:cNvPr id="178" name="Google Shape;178;p15"/>
          <p:cNvSpPr txBox="1">
            <a:spLocks noGrp="1"/>
          </p:cNvSpPr>
          <p:nvPr>
            <p:ph type="body" idx="2"/>
          </p:nvPr>
        </p:nvSpPr>
        <p:spPr>
          <a:xfrm>
            <a:off x="4719637" y="381000"/>
            <a:ext cx="4038600" cy="6172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r>
              <a:rPr lang="en-US" sz="1600" b="0" i="0" u="none">
                <a:solidFill>
                  <a:schemeClr val="dk1"/>
                </a:solidFill>
                <a:latin typeface="Calibri"/>
                <a:ea typeface="Calibri"/>
                <a:cs typeface="Calibri"/>
                <a:sym typeface="Calibri"/>
              </a:rPr>
              <a:t>class Main</a:t>
            </a:r>
            <a:endParaRPr/>
          </a:p>
          <a:p>
            <a:pPr marL="0" marR="0" lvl="0" indent="0" algn="l" rtl="0">
              <a:lnSpc>
                <a:spcPct val="100000"/>
              </a:lnSpc>
              <a:spcBef>
                <a:spcPts val="320"/>
              </a:spcBef>
              <a:spcAft>
                <a:spcPts val="0"/>
              </a:spcAft>
              <a:buClr>
                <a:schemeClr val="dk1"/>
              </a:buClr>
              <a:buSzPts val="1600"/>
              <a:buFont typeface="Arial"/>
              <a:buNone/>
            </a:pPr>
            <a:r>
              <a:rPr lang="en-US" sz="1600" b="0" i="0" u="none">
                <a:solidFill>
                  <a:schemeClr val="dk1"/>
                </a:solidFill>
                <a:latin typeface="Calibri"/>
                <a:ea typeface="Calibri"/>
                <a:cs typeface="Calibri"/>
                <a:sym typeface="Calibri"/>
              </a:rPr>
              <a:t>{</a:t>
            </a:r>
            <a:endParaRPr/>
          </a:p>
          <a:p>
            <a:pPr marL="0" marR="0" lvl="0" indent="0" algn="l" rtl="0">
              <a:lnSpc>
                <a:spcPct val="100000"/>
              </a:lnSpc>
              <a:spcBef>
                <a:spcPts val="320"/>
              </a:spcBef>
              <a:spcAft>
                <a:spcPts val="0"/>
              </a:spcAft>
              <a:buClr>
                <a:schemeClr val="dk1"/>
              </a:buClr>
              <a:buSzPts val="1600"/>
              <a:buFont typeface="Arial"/>
              <a:buNone/>
            </a:pPr>
            <a:r>
              <a:rPr lang="en-US" sz="1600" b="0" i="0" u="none">
                <a:solidFill>
                  <a:schemeClr val="dk1"/>
                </a:solidFill>
                <a:latin typeface="Calibri"/>
                <a:ea typeface="Calibri"/>
                <a:cs typeface="Calibri"/>
                <a:sym typeface="Calibri"/>
              </a:rPr>
              <a:t>public static void main(String[] args)</a:t>
            </a:r>
            <a:endParaRPr/>
          </a:p>
          <a:p>
            <a:pPr marL="0" marR="0" lvl="0" indent="0" algn="l" rtl="0">
              <a:lnSpc>
                <a:spcPct val="100000"/>
              </a:lnSpc>
              <a:spcBef>
                <a:spcPts val="320"/>
              </a:spcBef>
              <a:spcAft>
                <a:spcPts val="0"/>
              </a:spcAft>
              <a:buClr>
                <a:schemeClr val="dk1"/>
              </a:buClr>
              <a:buSzPts val="1600"/>
              <a:buFont typeface="Arial"/>
              <a:buNone/>
            </a:pPr>
            <a:r>
              <a:rPr lang="en-US" sz="1600" b="0" i="0" u="none">
                <a:solidFill>
                  <a:schemeClr val="dk1"/>
                </a:solidFill>
                <a:latin typeface="Calibri"/>
                <a:ea typeface="Calibri"/>
                <a:cs typeface="Calibri"/>
                <a:sym typeface="Calibri"/>
              </a:rPr>
              <a:t>{  </a:t>
            </a:r>
            <a:endParaRPr/>
          </a:p>
          <a:p>
            <a:pPr marL="0" marR="0" lvl="0" indent="0" algn="l" rtl="0">
              <a:lnSpc>
                <a:spcPct val="100000"/>
              </a:lnSpc>
              <a:spcBef>
                <a:spcPts val="320"/>
              </a:spcBef>
              <a:spcAft>
                <a:spcPts val="0"/>
              </a:spcAft>
              <a:buClr>
                <a:schemeClr val="dk1"/>
              </a:buClr>
              <a:buSzPts val="1600"/>
              <a:buFont typeface="Arial"/>
              <a:buNone/>
            </a:pPr>
            <a:r>
              <a:rPr lang="en-US" sz="1600" b="0" i="0" u="none">
                <a:solidFill>
                  <a:schemeClr val="dk1"/>
                </a:solidFill>
                <a:latin typeface="Calibri"/>
                <a:ea typeface="Calibri"/>
                <a:cs typeface="Calibri"/>
                <a:sym typeface="Calibri"/>
              </a:rPr>
              <a:t>Emp e1=new Emp(1,"rohit",50000);  </a:t>
            </a:r>
            <a:endParaRPr/>
          </a:p>
          <a:p>
            <a:pPr marL="0" marR="0" lvl="0" indent="0" algn="l" rtl="0">
              <a:lnSpc>
                <a:spcPct val="100000"/>
              </a:lnSpc>
              <a:spcBef>
                <a:spcPts val="320"/>
              </a:spcBef>
              <a:spcAft>
                <a:spcPts val="0"/>
              </a:spcAft>
              <a:buClr>
                <a:schemeClr val="dk1"/>
              </a:buClr>
              <a:buSzPts val="1600"/>
              <a:buFont typeface="Arial"/>
              <a:buNone/>
            </a:pPr>
            <a:r>
              <a:rPr lang="en-US" sz="1600" b="0" i="0" u="none">
                <a:solidFill>
                  <a:schemeClr val="dk1"/>
                </a:solidFill>
                <a:latin typeface="Calibri"/>
                <a:ea typeface="Calibri"/>
                <a:cs typeface="Calibri"/>
                <a:sym typeface="Calibri"/>
              </a:rPr>
              <a:t>e1.display();  </a:t>
            </a:r>
            <a:endParaRPr/>
          </a:p>
          <a:p>
            <a:pPr marL="0" marR="0" lvl="0" indent="0" algn="l" rtl="0">
              <a:lnSpc>
                <a:spcPct val="100000"/>
              </a:lnSpc>
              <a:spcBef>
                <a:spcPts val="320"/>
              </a:spcBef>
              <a:spcAft>
                <a:spcPts val="0"/>
              </a:spcAft>
              <a:buClr>
                <a:schemeClr val="dk1"/>
              </a:buClr>
              <a:buSzPts val="1600"/>
              <a:buFont typeface="Arial"/>
              <a:buNone/>
            </a:pPr>
            <a:r>
              <a:rPr lang="en-US" sz="1600" b="0" i="0" u="none">
                <a:solidFill>
                  <a:schemeClr val="dk1"/>
                </a:solidFill>
                <a:latin typeface="Calibri"/>
                <a:ea typeface="Calibri"/>
                <a:cs typeface="Calibri"/>
                <a:sym typeface="Calibri"/>
              </a:rPr>
              <a:t>}</a:t>
            </a:r>
            <a:endParaRPr/>
          </a:p>
          <a:p>
            <a:pPr marL="0" marR="0" lvl="0" indent="0" algn="l" rtl="0">
              <a:lnSpc>
                <a:spcPct val="100000"/>
              </a:lnSpc>
              <a:spcBef>
                <a:spcPts val="320"/>
              </a:spcBef>
              <a:spcAft>
                <a:spcPts val="0"/>
              </a:spcAft>
              <a:buClr>
                <a:schemeClr val="dk1"/>
              </a:buClr>
              <a:buSzPts val="1600"/>
              <a:buFont typeface="Arial"/>
              <a:buNone/>
            </a:pPr>
            <a:r>
              <a:rPr lang="en-US" sz="1600" b="0" i="0" u="none">
                <a:solidFill>
                  <a:schemeClr val="dk1"/>
                </a:solidFill>
                <a:latin typeface="Calibri"/>
                <a:ea typeface="Calibri"/>
                <a:cs typeface="Calibri"/>
                <a:sym typeface="Calibri"/>
              </a:rPr>
              <a: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6"/>
          <p:cNvSpPr txBox="1">
            <a:spLocks noGrp="1"/>
          </p:cNvSpPr>
          <p:nvPr>
            <p:ph type="title"/>
          </p:nvPr>
        </p:nvSpPr>
        <p:spPr>
          <a:xfrm>
            <a:off x="457200" y="15875"/>
            <a:ext cx="8229600" cy="3349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800"/>
              <a:buFont typeface="Calibri"/>
              <a:buNone/>
            </a:pPr>
            <a:r>
              <a:rPr lang="en-US" sz="2800" b="1" i="0" u="none">
                <a:solidFill>
                  <a:schemeClr val="dk1"/>
                </a:solidFill>
                <a:latin typeface="Calibri"/>
                <a:ea typeface="Calibri"/>
                <a:cs typeface="Calibri"/>
                <a:sym typeface="Calibri"/>
              </a:rPr>
              <a:t>Calling super class method</a:t>
            </a:r>
            <a:endParaRPr/>
          </a:p>
        </p:txBody>
      </p:sp>
      <p:sp>
        <p:nvSpPr>
          <p:cNvPr id="184" name="Google Shape;184;p16"/>
          <p:cNvSpPr txBox="1">
            <a:spLocks noGrp="1"/>
          </p:cNvSpPr>
          <p:nvPr>
            <p:ph type="body" idx="1"/>
          </p:nvPr>
        </p:nvSpPr>
        <p:spPr>
          <a:xfrm>
            <a:off x="228600" y="457200"/>
            <a:ext cx="4267200" cy="66611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r>
              <a:rPr lang="en-US" sz="1600" b="0" i="0" u="none">
                <a:solidFill>
                  <a:schemeClr val="dk1"/>
                </a:solidFill>
                <a:latin typeface="Calibri"/>
                <a:ea typeface="Calibri"/>
                <a:cs typeface="Calibri"/>
                <a:sym typeface="Calibri"/>
              </a:rPr>
              <a:t>class person </a:t>
            </a:r>
            <a:endParaRPr/>
          </a:p>
          <a:p>
            <a:pPr marL="0" marR="0" lvl="0" indent="0" algn="l" rtl="0">
              <a:lnSpc>
                <a:spcPct val="100000"/>
              </a:lnSpc>
              <a:spcBef>
                <a:spcPts val="0"/>
              </a:spcBef>
              <a:spcAft>
                <a:spcPts val="0"/>
              </a:spcAft>
              <a:buClr>
                <a:schemeClr val="dk1"/>
              </a:buClr>
              <a:buSzPts val="1600"/>
              <a:buFont typeface="Arial"/>
              <a:buNone/>
            </a:pPr>
            <a:r>
              <a:rPr lang="en-US" sz="1600" b="0" i="0" u="none">
                <a:solidFill>
                  <a:schemeClr val="dk1"/>
                </a:solidFill>
                <a:latin typeface="Calibri"/>
                <a:ea typeface="Calibri"/>
                <a:cs typeface="Calibri"/>
                <a:sym typeface="Calibri"/>
              </a:rPr>
              <a:t>{</a:t>
            </a:r>
            <a:endParaRPr/>
          </a:p>
          <a:p>
            <a:pPr marL="0" marR="0" lvl="0" indent="0" algn="l" rtl="0">
              <a:lnSpc>
                <a:spcPct val="100000"/>
              </a:lnSpc>
              <a:spcBef>
                <a:spcPts val="0"/>
              </a:spcBef>
              <a:spcAft>
                <a:spcPts val="0"/>
              </a:spcAft>
              <a:buClr>
                <a:schemeClr val="dk1"/>
              </a:buClr>
              <a:buSzPts val="1600"/>
              <a:buFont typeface="Arial"/>
              <a:buNone/>
            </a:pPr>
            <a:r>
              <a:rPr lang="en-US" sz="1600" b="0" i="0" u="none">
                <a:solidFill>
                  <a:schemeClr val="dk1"/>
                </a:solidFill>
                <a:latin typeface="Calibri"/>
                <a:ea typeface="Calibri"/>
                <a:cs typeface="Calibri"/>
                <a:sym typeface="Calibri"/>
              </a:rPr>
              <a:t>    int id;</a:t>
            </a:r>
            <a:endParaRPr/>
          </a:p>
          <a:p>
            <a:pPr marL="0" marR="0" lvl="0" indent="0" algn="l" rtl="0">
              <a:lnSpc>
                <a:spcPct val="100000"/>
              </a:lnSpc>
              <a:spcBef>
                <a:spcPts val="0"/>
              </a:spcBef>
              <a:spcAft>
                <a:spcPts val="0"/>
              </a:spcAft>
              <a:buClr>
                <a:schemeClr val="dk1"/>
              </a:buClr>
              <a:buSzPts val="1600"/>
              <a:buFont typeface="Arial"/>
              <a:buNone/>
            </a:pPr>
            <a:r>
              <a:rPr lang="en-US" sz="1600" b="0" i="0" u="none">
                <a:solidFill>
                  <a:schemeClr val="dk1"/>
                </a:solidFill>
                <a:latin typeface="Calibri"/>
                <a:ea typeface="Calibri"/>
                <a:cs typeface="Calibri"/>
                <a:sym typeface="Calibri"/>
              </a:rPr>
              <a:t>    String name;</a:t>
            </a:r>
            <a:endParaRPr/>
          </a:p>
          <a:p>
            <a:pPr marL="0" marR="0" lvl="0" indent="0" algn="l" rtl="0">
              <a:lnSpc>
                <a:spcPct val="100000"/>
              </a:lnSpc>
              <a:spcBef>
                <a:spcPts val="0"/>
              </a:spcBef>
              <a:spcAft>
                <a:spcPts val="0"/>
              </a:spcAft>
              <a:buClr>
                <a:schemeClr val="dk1"/>
              </a:buClr>
              <a:buSzPts val="1600"/>
              <a:buFont typeface="Arial"/>
              <a:buNone/>
            </a:pPr>
            <a:r>
              <a:rPr lang="en-US" sz="1600" b="0" i="0" u="none">
                <a:solidFill>
                  <a:schemeClr val="dk1"/>
                </a:solidFill>
                <a:latin typeface="Calibri"/>
                <a:ea typeface="Calibri"/>
                <a:cs typeface="Calibri"/>
                <a:sym typeface="Calibri"/>
              </a:rPr>
              <a:t>    void get_data(int x, String y)</a:t>
            </a:r>
            <a:endParaRPr/>
          </a:p>
          <a:p>
            <a:pPr marL="0" marR="0" lvl="0" indent="0" algn="l" rtl="0">
              <a:lnSpc>
                <a:spcPct val="100000"/>
              </a:lnSpc>
              <a:spcBef>
                <a:spcPts val="0"/>
              </a:spcBef>
              <a:spcAft>
                <a:spcPts val="0"/>
              </a:spcAft>
              <a:buClr>
                <a:schemeClr val="dk1"/>
              </a:buClr>
              <a:buSzPts val="1600"/>
              <a:buFont typeface="Arial"/>
              <a:buNone/>
            </a:pPr>
            <a:r>
              <a:rPr lang="en-US" sz="1600" b="0" i="0" u="none">
                <a:solidFill>
                  <a:schemeClr val="dk1"/>
                </a:solidFill>
                <a:latin typeface="Calibri"/>
                <a:ea typeface="Calibri"/>
                <a:cs typeface="Calibri"/>
                <a:sym typeface="Calibri"/>
              </a:rPr>
              <a:t>    {</a:t>
            </a:r>
            <a:endParaRPr/>
          </a:p>
          <a:p>
            <a:pPr marL="0" marR="0" lvl="0" indent="0" algn="l" rtl="0">
              <a:lnSpc>
                <a:spcPct val="100000"/>
              </a:lnSpc>
              <a:spcBef>
                <a:spcPts val="0"/>
              </a:spcBef>
              <a:spcAft>
                <a:spcPts val="0"/>
              </a:spcAft>
              <a:buClr>
                <a:schemeClr val="dk1"/>
              </a:buClr>
              <a:buSzPts val="1600"/>
              <a:buFont typeface="Arial"/>
              <a:buNone/>
            </a:pPr>
            <a:r>
              <a:rPr lang="en-US" sz="1600" b="0" i="0" u="none">
                <a:solidFill>
                  <a:schemeClr val="dk1"/>
                </a:solidFill>
                <a:latin typeface="Calibri"/>
                <a:ea typeface="Calibri"/>
                <a:cs typeface="Calibri"/>
                <a:sym typeface="Calibri"/>
              </a:rPr>
              <a:t>        id=x;</a:t>
            </a:r>
            <a:endParaRPr/>
          </a:p>
          <a:p>
            <a:pPr marL="0" marR="0" lvl="0" indent="0" algn="l" rtl="0">
              <a:lnSpc>
                <a:spcPct val="100000"/>
              </a:lnSpc>
              <a:spcBef>
                <a:spcPts val="0"/>
              </a:spcBef>
              <a:spcAft>
                <a:spcPts val="0"/>
              </a:spcAft>
              <a:buClr>
                <a:schemeClr val="dk1"/>
              </a:buClr>
              <a:buSzPts val="1600"/>
              <a:buFont typeface="Arial"/>
              <a:buNone/>
            </a:pPr>
            <a:r>
              <a:rPr lang="en-US" sz="1600" b="0" i="0" u="none">
                <a:solidFill>
                  <a:schemeClr val="dk1"/>
                </a:solidFill>
                <a:latin typeface="Calibri"/>
                <a:ea typeface="Calibri"/>
                <a:cs typeface="Calibri"/>
                <a:sym typeface="Calibri"/>
              </a:rPr>
              <a:t>        name=y;</a:t>
            </a:r>
            <a:endParaRPr/>
          </a:p>
          <a:p>
            <a:pPr marL="0" marR="0" lvl="0" indent="0" algn="l" rtl="0">
              <a:lnSpc>
                <a:spcPct val="100000"/>
              </a:lnSpc>
              <a:spcBef>
                <a:spcPts val="0"/>
              </a:spcBef>
              <a:spcAft>
                <a:spcPts val="0"/>
              </a:spcAft>
              <a:buClr>
                <a:schemeClr val="dk1"/>
              </a:buClr>
              <a:buSzPts val="1600"/>
              <a:buFont typeface="Arial"/>
              <a:buNone/>
            </a:pPr>
            <a:r>
              <a:rPr lang="en-US" sz="1600" b="0" i="0" u="none">
                <a:solidFill>
                  <a:schemeClr val="dk1"/>
                </a:solidFill>
                <a:latin typeface="Calibri"/>
                <a:ea typeface="Calibri"/>
                <a:cs typeface="Calibri"/>
                <a:sym typeface="Calibri"/>
              </a:rPr>
              <a:t>    }</a:t>
            </a:r>
            <a:endParaRPr/>
          </a:p>
          <a:p>
            <a:pPr marL="0" marR="0" lvl="0" indent="0" algn="l" rtl="0">
              <a:lnSpc>
                <a:spcPct val="100000"/>
              </a:lnSpc>
              <a:spcBef>
                <a:spcPts val="0"/>
              </a:spcBef>
              <a:spcAft>
                <a:spcPts val="0"/>
              </a:spcAft>
              <a:buClr>
                <a:schemeClr val="dk1"/>
              </a:buClr>
              <a:buSzPts val="1600"/>
              <a:buFont typeface="Arial"/>
              <a:buNone/>
            </a:pPr>
            <a:r>
              <a:rPr lang="en-US" sz="1600" b="0" i="0" u="none">
                <a:solidFill>
                  <a:schemeClr val="dk1"/>
                </a:solidFill>
                <a:latin typeface="Calibri"/>
                <a:ea typeface="Calibri"/>
                <a:cs typeface="Calibri"/>
                <a:sym typeface="Calibri"/>
              </a:rPr>
              <a:t>}</a:t>
            </a:r>
            <a:endParaRPr/>
          </a:p>
          <a:p>
            <a:pPr marL="0" marR="0" lvl="0" indent="0" algn="l" rtl="0">
              <a:lnSpc>
                <a:spcPct val="100000"/>
              </a:lnSpc>
              <a:spcBef>
                <a:spcPts val="0"/>
              </a:spcBef>
              <a:spcAft>
                <a:spcPts val="0"/>
              </a:spcAft>
              <a:buClr>
                <a:schemeClr val="dk1"/>
              </a:buClr>
              <a:buSzPts val="1600"/>
              <a:buFont typeface="Arial"/>
              <a:buNone/>
            </a:pPr>
            <a:r>
              <a:rPr lang="en-US" sz="1600" b="0" i="0" u="none">
                <a:solidFill>
                  <a:schemeClr val="dk1"/>
                </a:solidFill>
                <a:latin typeface="Calibri"/>
                <a:ea typeface="Calibri"/>
                <a:cs typeface="Calibri"/>
                <a:sym typeface="Calibri"/>
              </a:rPr>
              <a:t>class emp extends person</a:t>
            </a:r>
            <a:endParaRPr/>
          </a:p>
          <a:p>
            <a:pPr marL="0" marR="0" lvl="0" indent="0" algn="l" rtl="0">
              <a:lnSpc>
                <a:spcPct val="100000"/>
              </a:lnSpc>
              <a:spcBef>
                <a:spcPts val="0"/>
              </a:spcBef>
              <a:spcAft>
                <a:spcPts val="0"/>
              </a:spcAft>
              <a:buClr>
                <a:schemeClr val="dk1"/>
              </a:buClr>
              <a:buSzPts val="1600"/>
              <a:buFont typeface="Arial"/>
              <a:buNone/>
            </a:pPr>
            <a:r>
              <a:rPr lang="en-US" sz="1600" b="0" i="0" u="none">
                <a:solidFill>
                  <a:schemeClr val="dk1"/>
                </a:solidFill>
                <a:latin typeface="Calibri"/>
                <a:ea typeface="Calibri"/>
                <a:cs typeface="Calibri"/>
                <a:sym typeface="Calibri"/>
              </a:rPr>
              <a:t>{</a:t>
            </a:r>
            <a:endParaRPr/>
          </a:p>
          <a:p>
            <a:pPr marL="0" marR="0" lvl="0" indent="0" algn="l" rtl="0">
              <a:lnSpc>
                <a:spcPct val="100000"/>
              </a:lnSpc>
              <a:spcBef>
                <a:spcPts val="0"/>
              </a:spcBef>
              <a:spcAft>
                <a:spcPts val="0"/>
              </a:spcAft>
              <a:buClr>
                <a:schemeClr val="dk1"/>
              </a:buClr>
              <a:buSzPts val="1600"/>
              <a:buFont typeface="Arial"/>
              <a:buNone/>
            </a:pPr>
            <a:r>
              <a:rPr lang="en-US" sz="1600" b="0" i="0" u="none">
                <a:solidFill>
                  <a:schemeClr val="dk1"/>
                </a:solidFill>
                <a:latin typeface="Calibri"/>
                <a:ea typeface="Calibri"/>
                <a:cs typeface="Calibri"/>
                <a:sym typeface="Calibri"/>
              </a:rPr>
              <a:t>    float salary;</a:t>
            </a:r>
            <a:endParaRPr/>
          </a:p>
          <a:p>
            <a:pPr marL="0" marR="0" lvl="0" indent="0" algn="l" rtl="0">
              <a:lnSpc>
                <a:spcPct val="100000"/>
              </a:lnSpc>
              <a:spcBef>
                <a:spcPts val="0"/>
              </a:spcBef>
              <a:spcAft>
                <a:spcPts val="0"/>
              </a:spcAft>
              <a:buClr>
                <a:schemeClr val="dk1"/>
              </a:buClr>
              <a:buSzPts val="1600"/>
              <a:buFont typeface="Arial"/>
              <a:buNone/>
            </a:pPr>
            <a:r>
              <a:rPr lang="en-US" sz="1600" b="0" i="0" u="none">
                <a:solidFill>
                  <a:schemeClr val="dk1"/>
                </a:solidFill>
                <a:latin typeface="Calibri"/>
                <a:ea typeface="Calibri"/>
                <a:cs typeface="Calibri"/>
                <a:sym typeface="Calibri"/>
              </a:rPr>
              <a:t>    void get_data(int a,String b,float c)</a:t>
            </a:r>
            <a:endParaRPr/>
          </a:p>
          <a:p>
            <a:pPr marL="0" marR="0" lvl="0" indent="0" algn="l" rtl="0">
              <a:lnSpc>
                <a:spcPct val="100000"/>
              </a:lnSpc>
              <a:spcBef>
                <a:spcPts val="0"/>
              </a:spcBef>
              <a:spcAft>
                <a:spcPts val="0"/>
              </a:spcAft>
              <a:buClr>
                <a:schemeClr val="dk1"/>
              </a:buClr>
              <a:buSzPts val="1600"/>
              <a:buFont typeface="Arial"/>
              <a:buNone/>
            </a:pPr>
            <a:r>
              <a:rPr lang="en-US" sz="1600" b="0" i="0" u="none">
                <a:solidFill>
                  <a:schemeClr val="dk1"/>
                </a:solidFill>
                <a:latin typeface="Calibri"/>
                <a:ea typeface="Calibri"/>
                <a:cs typeface="Calibri"/>
                <a:sym typeface="Calibri"/>
              </a:rPr>
              <a:t>    {</a:t>
            </a:r>
            <a:endParaRPr/>
          </a:p>
          <a:p>
            <a:pPr marL="0" marR="0" lvl="0" indent="0" algn="l" rtl="0">
              <a:lnSpc>
                <a:spcPct val="100000"/>
              </a:lnSpc>
              <a:spcBef>
                <a:spcPts val="0"/>
              </a:spcBef>
              <a:spcAft>
                <a:spcPts val="0"/>
              </a:spcAft>
              <a:buClr>
                <a:schemeClr val="dk1"/>
              </a:buClr>
              <a:buSzPts val="1600"/>
              <a:buFont typeface="Arial"/>
              <a:buNone/>
            </a:pPr>
            <a:r>
              <a:rPr lang="en-US" sz="1600" b="0" i="0" u="none">
                <a:solidFill>
                  <a:schemeClr val="dk1"/>
                </a:solidFill>
                <a:latin typeface="Calibri"/>
                <a:ea typeface="Calibri"/>
                <a:cs typeface="Calibri"/>
                <a:sym typeface="Calibri"/>
              </a:rPr>
              <a:t>        super.get_data(a,b);</a:t>
            </a:r>
            <a:endParaRPr/>
          </a:p>
          <a:p>
            <a:pPr marL="0" marR="0" lvl="0" indent="0" algn="l" rtl="0">
              <a:lnSpc>
                <a:spcPct val="100000"/>
              </a:lnSpc>
              <a:spcBef>
                <a:spcPts val="0"/>
              </a:spcBef>
              <a:spcAft>
                <a:spcPts val="0"/>
              </a:spcAft>
              <a:buClr>
                <a:schemeClr val="dk1"/>
              </a:buClr>
              <a:buSzPts val="1600"/>
              <a:buFont typeface="Arial"/>
              <a:buNone/>
            </a:pPr>
            <a:r>
              <a:rPr lang="en-US" sz="1600" b="0" i="0" u="none">
                <a:solidFill>
                  <a:schemeClr val="dk1"/>
                </a:solidFill>
                <a:latin typeface="Calibri"/>
                <a:ea typeface="Calibri"/>
                <a:cs typeface="Calibri"/>
                <a:sym typeface="Calibri"/>
              </a:rPr>
              <a:t>        salary=c;</a:t>
            </a:r>
            <a:endParaRPr/>
          </a:p>
          <a:p>
            <a:pPr marL="0" marR="0" lvl="0" indent="0" algn="l" rtl="0">
              <a:lnSpc>
                <a:spcPct val="100000"/>
              </a:lnSpc>
              <a:spcBef>
                <a:spcPts val="0"/>
              </a:spcBef>
              <a:spcAft>
                <a:spcPts val="0"/>
              </a:spcAft>
              <a:buClr>
                <a:schemeClr val="dk1"/>
              </a:buClr>
              <a:buSzPts val="1600"/>
              <a:buFont typeface="Arial"/>
              <a:buNone/>
            </a:pPr>
            <a:r>
              <a:rPr lang="en-US" sz="1600" b="0" i="0" u="none">
                <a:solidFill>
                  <a:schemeClr val="dk1"/>
                </a:solidFill>
                <a:latin typeface="Calibri"/>
                <a:ea typeface="Calibri"/>
                <a:cs typeface="Calibri"/>
                <a:sym typeface="Calibri"/>
              </a:rPr>
              <a:t>    }</a:t>
            </a:r>
            <a:endParaRPr/>
          </a:p>
          <a:p>
            <a:pPr marL="0" marR="0" lvl="0" indent="0" algn="l" rtl="0">
              <a:lnSpc>
                <a:spcPct val="100000"/>
              </a:lnSpc>
              <a:spcBef>
                <a:spcPts val="0"/>
              </a:spcBef>
              <a:spcAft>
                <a:spcPts val="0"/>
              </a:spcAft>
              <a:buClr>
                <a:schemeClr val="dk1"/>
              </a:buClr>
              <a:buSzPts val="1600"/>
              <a:buFont typeface="Arial"/>
              <a:buNone/>
            </a:pPr>
            <a:r>
              <a:rPr lang="en-US" sz="1600" b="0" i="0" u="none">
                <a:solidFill>
                  <a:schemeClr val="dk1"/>
                </a:solidFill>
                <a:latin typeface="Calibri"/>
                <a:ea typeface="Calibri"/>
                <a:cs typeface="Calibri"/>
                <a:sym typeface="Calibri"/>
              </a:rPr>
              <a:t>    void show()</a:t>
            </a:r>
            <a:endParaRPr/>
          </a:p>
          <a:p>
            <a:pPr marL="0" marR="0" lvl="0" indent="0" algn="l" rtl="0">
              <a:lnSpc>
                <a:spcPct val="100000"/>
              </a:lnSpc>
              <a:spcBef>
                <a:spcPts val="0"/>
              </a:spcBef>
              <a:spcAft>
                <a:spcPts val="0"/>
              </a:spcAft>
              <a:buClr>
                <a:schemeClr val="dk1"/>
              </a:buClr>
              <a:buSzPts val="1600"/>
              <a:buFont typeface="Arial"/>
              <a:buNone/>
            </a:pPr>
            <a:r>
              <a:rPr lang="en-US" sz="1600" b="0" i="0" u="none">
                <a:solidFill>
                  <a:schemeClr val="dk1"/>
                </a:solidFill>
                <a:latin typeface="Calibri"/>
                <a:ea typeface="Calibri"/>
                <a:cs typeface="Calibri"/>
                <a:sym typeface="Calibri"/>
              </a:rPr>
              <a:t>    {</a:t>
            </a:r>
            <a:endParaRPr/>
          </a:p>
          <a:p>
            <a:pPr marL="0" marR="0" lvl="0" indent="0" algn="l" rtl="0">
              <a:lnSpc>
                <a:spcPct val="100000"/>
              </a:lnSpc>
              <a:spcBef>
                <a:spcPts val="0"/>
              </a:spcBef>
              <a:spcAft>
                <a:spcPts val="0"/>
              </a:spcAft>
              <a:buClr>
                <a:schemeClr val="dk1"/>
              </a:buClr>
              <a:buSzPts val="1600"/>
              <a:buFont typeface="Arial"/>
              <a:buNone/>
            </a:pPr>
            <a:r>
              <a:rPr lang="en-US" sz="1600" b="0" i="0" u="none">
                <a:solidFill>
                  <a:schemeClr val="dk1"/>
                </a:solidFill>
                <a:latin typeface="Calibri"/>
                <a:ea typeface="Calibri"/>
                <a:cs typeface="Calibri"/>
                <a:sym typeface="Calibri"/>
              </a:rPr>
              <a:t>        System.out.println(id+" "+name+" "+salary);</a:t>
            </a:r>
            <a:endParaRPr/>
          </a:p>
          <a:p>
            <a:pPr marL="0" marR="0" lvl="0" indent="0" algn="l" rtl="0">
              <a:lnSpc>
                <a:spcPct val="100000"/>
              </a:lnSpc>
              <a:spcBef>
                <a:spcPts val="0"/>
              </a:spcBef>
              <a:spcAft>
                <a:spcPts val="0"/>
              </a:spcAft>
              <a:buClr>
                <a:schemeClr val="dk1"/>
              </a:buClr>
              <a:buSzPts val="1600"/>
              <a:buFont typeface="Arial"/>
              <a:buNone/>
            </a:pPr>
            <a:r>
              <a:rPr lang="en-US" sz="1600" b="0" i="0" u="none">
                <a:solidFill>
                  <a:schemeClr val="dk1"/>
                </a:solidFill>
                <a:latin typeface="Calibri"/>
                <a:ea typeface="Calibri"/>
                <a:cs typeface="Calibri"/>
                <a:sym typeface="Calibri"/>
              </a:rPr>
              <a:t>    }</a:t>
            </a:r>
            <a:endParaRPr/>
          </a:p>
          <a:p>
            <a:pPr marL="0" marR="0" lvl="0" indent="0" algn="l" rtl="0">
              <a:lnSpc>
                <a:spcPct val="100000"/>
              </a:lnSpc>
              <a:spcBef>
                <a:spcPts val="0"/>
              </a:spcBef>
              <a:spcAft>
                <a:spcPts val="0"/>
              </a:spcAft>
              <a:buClr>
                <a:schemeClr val="dk1"/>
              </a:buClr>
              <a:buSzPts val="1600"/>
              <a:buFont typeface="Arial"/>
              <a:buNone/>
            </a:pPr>
            <a:r>
              <a:rPr lang="en-US" sz="1600" b="0" i="0" u="none">
                <a:solidFill>
                  <a:schemeClr val="dk1"/>
                </a:solidFill>
                <a:latin typeface="Calibri"/>
                <a:ea typeface="Calibri"/>
                <a:cs typeface="Calibri"/>
                <a:sym typeface="Calibri"/>
              </a:rPr>
              <a:t>}</a:t>
            </a:r>
            <a:endParaRPr/>
          </a:p>
        </p:txBody>
      </p:sp>
      <p:sp>
        <p:nvSpPr>
          <p:cNvPr id="185" name="Google Shape;185;p16"/>
          <p:cNvSpPr txBox="1">
            <a:spLocks noGrp="1"/>
          </p:cNvSpPr>
          <p:nvPr>
            <p:ph type="body" idx="2"/>
          </p:nvPr>
        </p:nvSpPr>
        <p:spPr>
          <a:xfrm>
            <a:off x="4191000" y="457200"/>
            <a:ext cx="4495800" cy="56689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US" sz="2800" b="0" i="0" u="none">
                <a:solidFill>
                  <a:schemeClr val="dk1"/>
                </a:solidFill>
                <a:latin typeface="Calibri"/>
                <a:ea typeface="Calibri"/>
                <a:cs typeface="Calibri"/>
                <a:sym typeface="Calibri"/>
              </a:rPr>
              <a:t> </a:t>
            </a:r>
            <a:r>
              <a:rPr lang="en-US" sz="1800" b="0" i="0" u="none">
                <a:solidFill>
                  <a:schemeClr val="dk1"/>
                </a:solidFill>
                <a:latin typeface="Calibri"/>
                <a:ea typeface="Calibri"/>
                <a:cs typeface="Calibri"/>
                <a:sym typeface="Calibri"/>
              </a:rPr>
              <a:t>class Main</a:t>
            </a:r>
            <a:endParaRPr/>
          </a:p>
          <a:p>
            <a:pPr marL="0" marR="0" lvl="0" indent="0" algn="l" rtl="0">
              <a:lnSpc>
                <a:spcPct val="100000"/>
              </a:lnSpc>
              <a:spcBef>
                <a:spcPts val="360"/>
              </a:spcBef>
              <a:spcAft>
                <a:spcPts val="0"/>
              </a:spcAft>
              <a:buClr>
                <a:schemeClr val="dk1"/>
              </a:buClr>
              <a:buSzPts val="1800"/>
              <a:buFont typeface="Arial"/>
              <a:buNone/>
            </a:pPr>
            <a:r>
              <a:rPr lang="en-US" sz="1800" b="0" i="0" u="none">
                <a:solidFill>
                  <a:schemeClr val="dk1"/>
                </a:solidFill>
                <a:latin typeface="Calibri"/>
                <a:ea typeface="Calibri"/>
                <a:cs typeface="Calibri"/>
                <a:sym typeface="Calibri"/>
              </a:rPr>
              <a:t>{</a:t>
            </a:r>
            <a:endParaRPr/>
          </a:p>
          <a:p>
            <a:pPr marL="0" marR="0" lvl="0" indent="0" algn="l" rtl="0">
              <a:lnSpc>
                <a:spcPct val="100000"/>
              </a:lnSpc>
              <a:spcBef>
                <a:spcPts val="360"/>
              </a:spcBef>
              <a:spcAft>
                <a:spcPts val="0"/>
              </a:spcAft>
              <a:buClr>
                <a:schemeClr val="dk1"/>
              </a:buClr>
              <a:buSzPts val="1800"/>
              <a:buFont typeface="Arial"/>
              <a:buNone/>
            </a:pPr>
            <a:r>
              <a:rPr lang="en-US" sz="1800" b="0" i="0" u="none">
                <a:solidFill>
                  <a:schemeClr val="dk1"/>
                </a:solidFill>
                <a:latin typeface="Calibri"/>
                <a:ea typeface="Calibri"/>
                <a:cs typeface="Calibri"/>
                <a:sym typeface="Calibri"/>
              </a:rPr>
              <a:t>	public static void main(String[] args) </a:t>
            </a:r>
            <a:endParaRPr/>
          </a:p>
          <a:p>
            <a:pPr marL="0" marR="0" lvl="0" indent="0" algn="l" rtl="0">
              <a:lnSpc>
                <a:spcPct val="100000"/>
              </a:lnSpc>
              <a:spcBef>
                <a:spcPts val="360"/>
              </a:spcBef>
              <a:spcAft>
                <a:spcPts val="0"/>
              </a:spcAft>
              <a:buClr>
                <a:schemeClr val="dk1"/>
              </a:buClr>
              <a:buSzPts val="1800"/>
              <a:buFont typeface="Arial"/>
              <a:buNone/>
            </a:pPr>
            <a:r>
              <a:rPr lang="en-US" sz="1800" b="0" i="0" u="none">
                <a:solidFill>
                  <a:schemeClr val="dk1"/>
                </a:solidFill>
                <a:latin typeface="Calibri"/>
                <a:ea typeface="Calibri"/>
                <a:cs typeface="Calibri"/>
                <a:sym typeface="Calibri"/>
              </a:rPr>
              <a:t>	{</a:t>
            </a:r>
            <a:endParaRPr/>
          </a:p>
          <a:p>
            <a:pPr marL="0" marR="0" lvl="0" indent="0" algn="l" rtl="0">
              <a:lnSpc>
                <a:spcPct val="100000"/>
              </a:lnSpc>
              <a:spcBef>
                <a:spcPts val="360"/>
              </a:spcBef>
              <a:spcAft>
                <a:spcPts val="0"/>
              </a:spcAft>
              <a:buClr>
                <a:schemeClr val="dk1"/>
              </a:buClr>
              <a:buSzPts val="1800"/>
              <a:buFont typeface="Arial"/>
              <a:buNone/>
            </a:pPr>
            <a:r>
              <a:rPr lang="en-US" sz="1800" b="0" i="0" u="none">
                <a:solidFill>
                  <a:schemeClr val="dk1"/>
                </a:solidFill>
                <a:latin typeface="Calibri"/>
                <a:ea typeface="Calibri"/>
                <a:cs typeface="Calibri"/>
                <a:sym typeface="Calibri"/>
              </a:rPr>
              <a:t>	    emp e = new emp();</a:t>
            </a:r>
            <a:endParaRPr/>
          </a:p>
          <a:p>
            <a:pPr marL="0" marR="0" lvl="0" indent="0" algn="l" rtl="0">
              <a:lnSpc>
                <a:spcPct val="100000"/>
              </a:lnSpc>
              <a:spcBef>
                <a:spcPts val="360"/>
              </a:spcBef>
              <a:spcAft>
                <a:spcPts val="0"/>
              </a:spcAft>
              <a:buClr>
                <a:schemeClr val="dk1"/>
              </a:buClr>
              <a:buSzPts val="1800"/>
              <a:buFont typeface="Arial"/>
              <a:buNone/>
            </a:pPr>
            <a:r>
              <a:rPr lang="en-US" sz="1800" b="0" i="0" u="none">
                <a:solidFill>
                  <a:schemeClr val="dk1"/>
                </a:solidFill>
                <a:latin typeface="Calibri"/>
                <a:ea typeface="Calibri"/>
                <a:cs typeface="Calibri"/>
                <a:sym typeface="Calibri"/>
              </a:rPr>
              <a:t>	    e.get_data(1,"rohit",56000);</a:t>
            </a:r>
            <a:endParaRPr/>
          </a:p>
          <a:p>
            <a:pPr marL="0" marR="0" lvl="0" indent="0" algn="l" rtl="0">
              <a:lnSpc>
                <a:spcPct val="100000"/>
              </a:lnSpc>
              <a:spcBef>
                <a:spcPts val="360"/>
              </a:spcBef>
              <a:spcAft>
                <a:spcPts val="0"/>
              </a:spcAft>
              <a:buClr>
                <a:schemeClr val="dk1"/>
              </a:buClr>
              <a:buSzPts val="1800"/>
              <a:buFont typeface="Arial"/>
              <a:buNone/>
            </a:pPr>
            <a:r>
              <a:rPr lang="en-US" sz="1800" b="0" i="0" u="none">
                <a:solidFill>
                  <a:schemeClr val="dk1"/>
                </a:solidFill>
                <a:latin typeface="Calibri"/>
                <a:ea typeface="Calibri"/>
                <a:cs typeface="Calibri"/>
                <a:sym typeface="Calibri"/>
              </a:rPr>
              <a:t>	    e.show();</a:t>
            </a:r>
            <a:endParaRPr/>
          </a:p>
          <a:p>
            <a:pPr marL="0" marR="0" lvl="0" indent="0" algn="l" rtl="0">
              <a:lnSpc>
                <a:spcPct val="100000"/>
              </a:lnSpc>
              <a:spcBef>
                <a:spcPts val="360"/>
              </a:spcBef>
              <a:spcAft>
                <a:spcPts val="0"/>
              </a:spcAft>
              <a:buClr>
                <a:schemeClr val="dk1"/>
              </a:buClr>
              <a:buSzPts val="1800"/>
              <a:buFont typeface="Arial"/>
              <a:buNone/>
            </a:pPr>
            <a:r>
              <a:rPr lang="en-US" sz="1800" b="0" i="0" u="none">
                <a:solidFill>
                  <a:schemeClr val="dk1"/>
                </a:solidFill>
                <a:latin typeface="Calibri"/>
                <a:ea typeface="Calibri"/>
                <a:cs typeface="Calibri"/>
                <a:sym typeface="Calibri"/>
              </a:rPr>
              <a:t>	    </a:t>
            </a:r>
            <a:endParaRPr/>
          </a:p>
          <a:p>
            <a:pPr marL="0" marR="0" lvl="0" indent="0" algn="l" rtl="0">
              <a:lnSpc>
                <a:spcPct val="100000"/>
              </a:lnSpc>
              <a:spcBef>
                <a:spcPts val="360"/>
              </a:spcBef>
              <a:spcAft>
                <a:spcPts val="0"/>
              </a:spcAft>
              <a:buClr>
                <a:schemeClr val="dk1"/>
              </a:buClr>
              <a:buSzPts val="1800"/>
              <a:buFont typeface="Arial"/>
              <a:buNone/>
            </a:pPr>
            <a:r>
              <a:rPr lang="en-US" sz="1800" b="0" i="0" u="none">
                <a:solidFill>
                  <a:schemeClr val="dk1"/>
                </a:solidFill>
                <a:latin typeface="Calibri"/>
                <a:ea typeface="Calibri"/>
                <a:cs typeface="Calibri"/>
                <a:sym typeface="Calibri"/>
              </a:rPr>
              <a:t>	}</a:t>
            </a:r>
            <a:endParaRPr/>
          </a:p>
          <a:p>
            <a:pPr marL="0" marR="0" lvl="0" indent="0" algn="l" rtl="0">
              <a:lnSpc>
                <a:spcPct val="100000"/>
              </a:lnSpc>
              <a:spcBef>
                <a:spcPts val="360"/>
              </a:spcBef>
              <a:spcAft>
                <a:spcPts val="0"/>
              </a:spcAft>
              <a:buClr>
                <a:schemeClr val="dk1"/>
              </a:buClr>
              <a:buSzPts val="1800"/>
              <a:buFont typeface="Arial"/>
              <a:buNone/>
            </a:pPr>
            <a:r>
              <a:rPr lang="en-US" sz="1800" b="0" i="0" u="none">
                <a:solidFill>
                  <a:schemeClr val="dk1"/>
                </a:solidFill>
                <a:latin typeface="Calibri"/>
                <a:ea typeface="Calibri"/>
                <a:cs typeface="Calibri"/>
                <a:sym typeface="Calibri"/>
              </a:rPr>
              <a: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7"/>
          <p:cNvSpPr txBox="1">
            <a:spLocks noGrp="1"/>
          </p:cNvSpPr>
          <p:nvPr>
            <p:ph type="ctrTitle"/>
          </p:nvPr>
        </p:nvSpPr>
        <p:spPr>
          <a:xfrm>
            <a:off x="533400" y="152400"/>
            <a:ext cx="7924800" cy="3048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2500"/>
              <a:buFont typeface="Calibri"/>
              <a:buNone/>
            </a:pPr>
            <a:r>
              <a:rPr lang="en-US" sz="2500" b="1" i="0" u="none">
                <a:solidFill>
                  <a:schemeClr val="dk1"/>
                </a:solidFill>
                <a:latin typeface="Calibri"/>
                <a:ea typeface="Calibri"/>
                <a:cs typeface="Calibri"/>
                <a:sym typeface="Calibri"/>
              </a:rPr>
              <a:t>Why multiple inheritance is not supported in java?</a:t>
            </a:r>
            <a:endParaRPr/>
          </a:p>
        </p:txBody>
      </p:sp>
      <p:sp>
        <p:nvSpPr>
          <p:cNvPr id="191" name="Google Shape;191;p17"/>
          <p:cNvSpPr txBox="1">
            <a:spLocks noGrp="1"/>
          </p:cNvSpPr>
          <p:nvPr>
            <p:ph type="subTitle" idx="1"/>
          </p:nvPr>
        </p:nvSpPr>
        <p:spPr>
          <a:xfrm>
            <a:off x="152400" y="685800"/>
            <a:ext cx="8534400" cy="54864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Clr>
                <a:schemeClr val="dk1"/>
              </a:buClr>
              <a:buSzPts val="2400"/>
              <a:buNone/>
            </a:pPr>
            <a:r>
              <a:rPr lang="en-US" sz="2400" b="0" i="0" u="none">
                <a:solidFill>
                  <a:schemeClr val="dk1"/>
                </a:solidFill>
                <a:latin typeface="Calibri"/>
                <a:ea typeface="Calibri"/>
                <a:cs typeface="Calibri"/>
                <a:sym typeface="Calibri"/>
              </a:rPr>
              <a:t>To reduce the complexity and simplify the language, multiple inheritance is not supported in java.</a:t>
            </a:r>
            <a:endParaRPr/>
          </a:p>
          <a:p>
            <a:pPr marL="0" lvl="0" indent="0" algn="just" rtl="0">
              <a:lnSpc>
                <a:spcPct val="100000"/>
              </a:lnSpc>
              <a:spcBef>
                <a:spcPts val="480"/>
              </a:spcBef>
              <a:spcAft>
                <a:spcPts val="0"/>
              </a:spcAft>
              <a:buClr>
                <a:srgbClr val="888888"/>
              </a:buClr>
              <a:buSzPts val="2400"/>
              <a:buNone/>
            </a:pPr>
            <a:endParaRPr sz="2400" b="0" i="0" u="none">
              <a:solidFill>
                <a:schemeClr val="dk1"/>
              </a:solidFill>
              <a:latin typeface="Calibri"/>
              <a:ea typeface="Calibri"/>
              <a:cs typeface="Calibri"/>
              <a:sym typeface="Calibri"/>
            </a:endParaRPr>
          </a:p>
          <a:p>
            <a:pPr marL="0" lvl="0" indent="0" algn="just" rtl="0">
              <a:lnSpc>
                <a:spcPct val="100000"/>
              </a:lnSpc>
              <a:spcBef>
                <a:spcPts val="480"/>
              </a:spcBef>
              <a:spcAft>
                <a:spcPts val="0"/>
              </a:spcAft>
              <a:buClr>
                <a:schemeClr val="dk1"/>
              </a:buClr>
              <a:buSzPts val="2400"/>
              <a:buNone/>
            </a:pPr>
            <a:r>
              <a:rPr lang="en-US" sz="2400" b="0" i="0" u="none">
                <a:solidFill>
                  <a:schemeClr val="dk1"/>
                </a:solidFill>
                <a:latin typeface="Calibri"/>
                <a:ea typeface="Calibri"/>
                <a:cs typeface="Calibri"/>
                <a:sym typeface="Calibri"/>
              </a:rPr>
              <a:t>Consider a scenario where A, B, and C are three classes. The C class inherits A and B classes. If A and B classes have the same method and you call it from child class object, there will be ambiguity to call the method of A or B class.</a:t>
            </a:r>
            <a:endParaRPr/>
          </a:p>
          <a:p>
            <a:pPr marL="0" lvl="0" indent="0" algn="just" rtl="0">
              <a:lnSpc>
                <a:spcPct val="100000"/>
              </a:lnSpc>
              <a:spcBef>
                <a:spcPts val="480"/>
              </a:spcBef>
              <a:spcAft>
                <a:spcPts val="0"/>
              </a:spcAft>
              <a:buClr>
                <a:srgbClr val="888888"/>
              </a:buClr>
              <a:buSzPts val="2400"/>
              <a:buNone/>
            </a:pPr>
            <a:endParaRPr sz="2400" b="0" i="0" u="none">
              <a:solidFill>
                <a:schemeClr val="dk1"/>
              </a:solidFill>
              <a:latin typeface="Calibri"/>
              <a:ea typeface="Calibri"/>
              <a:cs typeface="Calibri"/>
              <a:sym typeface="Calibri"/>
            </a:endParaRPr>
          </a:p>
          <a:p>
            <a:pPr marL="0" lvl="0" indent="0" algn="just" rtl="0">
              <a:lnSpc>
                <a:spcPct val="100000"/>
              </a:lnSpc>
              <a:spcBef>
                <a:spcPts val="480"/>
              </a:spcBef>
              <a:spcAft>
                <a:spcPts val="0"/>
              </a:spcAft>
              <a:buClr>
                <a:schemeClr val="dk1"/>
              </a:buClr>
              <a:buSzPts val="2400"/>
              <a:buNone/>
            </a:pPr>
            <a:r>
              <a:rPr lang="en-US" sz="2400" b="0" i="0" u="none">
                <a:solidFill>
                  <a:schemeClr val="dk1"/>
                </a:solidFill>
                <a:latin typeface="Calibri"/>
                <a:ea typeface="Calibri"/>
                <a:cs typeface="Calibri"/>
                <a:sym typeface="Calibri"/>
              </a:rPr>
              <a:t>Since compile-time errors are better than runtime errors, Java renders compile-time error if you inherit 2 classes. So whether you have same method or different, there will be compile time error.</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8"/>
          <p:cNvSpPr txBox="1">
            <a:spLocks noGrp="1"/>
          </p:cNvSpPr>
          <p:nvPr>
            <p:ph type="title"/>
          </p:nvPr>
        </p:nvSpPr>
        <p:spPr>
          <a:xfrm>
            <a:off x="476250" y="152400"/>
            <a:ext cx="8229600" cy="2587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200"/>
              <a:buFont typeface="Calibri"/>
              <a:buNone/>
            </a:pPr>
            <a:r>
              <a:rPr lang="en-US" sz="3200" b="1" i="0" u="none">
                <a:solidFill>
                  <a:schemeClr val="dk1"/>
                </a:solidFill>
                <a:latin typeface="Calibri"/>
                <a:ea typeface="Calibri"/>
                <a:cs typeface="Calibri"/>
                <a:sym typeface="Calibri"/>
              </a:rPr>
              <a:t>Example</a:t>
            </a:r>
            <a:endParaRPr/>
          </a:p>
        </p:txBody>
      </p:sp>
      <p:sp>
        <p:nvSpPr>
          <p:cNvPr id="197" name="Google Shape;197;p18"/>
          <p:cNvSpPr txBox="1">
            <a:spLocks noGrp="1"/>
          </p:cNvSpPr>
          <p:nvPr>
            <p:ph type="body" idx="1"/>
          </p:nvPr>
        </p:nvSpPr>
        <p:spPr>
          <a:xfrm>
            <a:off x="476250" y="411162"/>
            <a:ext cx="8229600" cy="6019800"/>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dk1"/>
              </a:buClr>
              <a:buSzPts val="1600"/>
              <a:buFont typeface="Arial"/>
              <a:buNone/>
            </a:pPr>
            <a:r>
              <a:rPr lang="en-US" sz="1600" b="0" i="0" u="none">
                <a:solidFill>
                  <a:schemeClr val="dk1"/>
                </a:solidFill>
                <a:latin typeface="Calibri"/>
                <a:ea typeface="Calibri"/>
                <a:cs typeface="Calibri"/>
                <a:sym typeface="Calibri"/>
              </a:rPr>
              <a:t>class A</a:t>
            </a:r>
            <a:endParaRPr/>
          </a:p>
          <a:p>
            <a:pPr marL="0" marR="0" lvl="0" indent="0" algn="just" rtl="0">
              <a:lnSpc>
                <a:spcPct val="100000"/>
              </a:lnSpc>
              <a:spcBef>
                <a:spcPts val="320"/>
              </a:spcBef>
              <a:spcAft>
                <a:spcPts val="0"/>
              </a:spcAft>
              <a:buClr>
                <a:schemeClr val="dk1"/>
              </a:buClr>
              <a:buSzPts val="1600"/>
              <a:buFont typeface="Arial"/>
              <a:buNone/>
            </a:pPr>
            <a:r>
              <a:rPr lang="en-US" sz="1600" b="0" i="0" u="none">
                <a:solidFill>
                  <a:schemeClr val="dk1"/>
                </a:solidFill>
                <a:latin typeface="Calibri"/>
                <a:ea typeface="Calibri"/>
                <a:cs typeface="Calibri"/>
                <a:sym typeface="Calibri"/>
              </a:rPr>
              <a:t>{  </a:t>
            </a:r>
            <a:endParaRPr/>
          </a:p>
          <a:p>
            <a:pPr marL="0" marR="0" lvl="0" indent="0" algn="just" rtl="0">
              <a:lnSpc>
                <a:spcPct val="100000"/>
              </a:lnSpc>
              <a:spcBef>
                <a:spcPts val="320"/>
              </a:spcBef>
              <a:spcAft>
                <a:spcPts val="0"/>
              </a:spcAft>
              <a:buClr>
                <a:schemeClr val="dk1"/>
              </a:buClr>
              <a:buSzPts val="1600"/>
              <a:buFont typeface="Arial"/>
              <a:buNone/>
            </a:pPr>
            <a:r>
              <a:rPr lang="en-US" sz="1600" b="0" i="0" u="none">
                <a:solidFill>
                  <a:schemeClr val="dk1"/>
                </a:solidFill>
                <a:latin typeface="Calibri"/>
                <a:ea typeface="Calibri"/>
                <a:cs typeface="Calibri"/>
                <a:sym typeface="Calibri"/>
              </a:rPr>
              <a:t>void msg()</a:t>
            </a:r>
            <a:endParaRPr/>
          </a:p>
          <a:p>
            <a:pPr marL="0" marR="0" lvl="0" indent="0" algn="just" rtl="0">
              <a:lnSpc>
                <a:spcPct val="100000"/>
              </a:lnSpc>
              <a:spcBef>
                <a:spcPts val="320"/>
              </a:spcBef>
              <a:spcAft>
                <a:spcPts val="0"/>
              </a:spcAft>
              <a:buClr>
                <a:schemeClr val="dk1"/>
              </a:buClr>
              <a:buSzPts val="1600"/>
              <a:buFont typeface="Arial"/>
              <a:buNone/>
            </a:pPr>
            <a:r>
              <a:rPr lang="en-US" sz="1600" b="0" i="0" u="none">
                <a:solidFill>
                  <a:schemeClr val="dk1"/>
                </a:solidFill>
                <a:latin typeface="Calibri"/>
                <a:ea typeface="Calibri"/>
                <a:cs typeface="Calibri"/>
                <a:sym typeface="Calibri"/>
              </a:rPr>
              <a:t>{</a:t>
            </a:r>
            <a:endParaRPr/>
          </a:p>
          <a:p>
            <a:pPr marL="0" marR="0" lvl="0" indent="0" algn="just" rtl="0">
              <a:lnSpc>
                <a:spcPct val="100000"/>
              </a:lnSpc>
              <a:spcBef>
                <a:spcPts val="320"/>
              </a:spcBef>
              <a:spcAft>
                <a:spcPts val="0"/>
              </a:spcAft>
              <a:buClr>
                <a:schemeClr val="dk1"/>
              </a:buClr>
              <a:buSzPts val="1600"/>
              <a:buFont typeface="Arial"/>
              <a:buNone/>
            </a:pPr>
            <a:r>
              <a:rPr lang="en-US" sz="1600" b="0" i="0" u="none">
                <a:solidFill>
                  <a:schemeClr val="dk1"/>
                </a:solidFill>
                <a:latin typeface="Calibri"/>
                <a:ea typeface="Calibri"/>
                <a:cs typeface="Calibri"/>
                <a:sym typeface="Calibri"/>
              </a:rPr>
              <a:t>System.out.println("Hello");</a:t>
            </a:r>
            <a:endParaRPr/>
          </a:p>
          <a:p>
            <a:pPr marL="0" marR="0" lvl="0" indent="0" algn="just" rtl="0">
              <a:lnSpc>
                <a:spcPct val="100000"/>
              </a:lnSpc>
              <a:spcBef>
                <a:spcPts val="320"/>
              </a:spcBef>
              <a:spcAft>
                <a:spcPts val="0"/>
              </a:spcAft>
              <a:buClr>
                <a:schemeClr val="dk1"/>
              </a:buClr>
              <a:buSzPts val="1600"/>
              <a:buFont typeface="Arial"/>
              <a:buNone/>
            </a:pPr>
            <a:r>
              <a:rPr lang="en-US" sz="1600" b="0" i="0" u="none">
                <a:solidFill>
                  <a:schemeClr val="dk1"/>
                </a:solidFill>
                <a:latin typeface="Calibri"/>
                <a:ea typeface="Calibri"/>
                <a:cs typeface="Calibri"/>
                <a:sym typeface="Calibri"/>
              </a:rPr>
              <a:t>}  </a:t>
            </a:r>
            <a:endParaRPr/>
          </a:p>
          <a:p>
            <a:pPr marL="0" marR="0" lvl="0" indent="0" algn="just" rtl="0">
              <a:lnSpc>
                <a:spcPct val="100000"/>
              </a:lnSpc>
              <a:spcBef>
                <a:spcPts val="320"/>
              </a:spcBef>
              <a:spcAft>
                <a:spcPts val="0"/>
              </a:spcAft>
              <a:buClr>
                <a:schemeClr val="dk1"/>
              </a:buClr>
              <a:buSzPts val="1600"/>
              <a:buFont typeface="Arial"/>
              <a:buNone/>
            </a:pPr>
            <a:r>
              <a:rPr lang="en-US" sz="1600" b="0" i="0" u="none">
                <a:solidFill>
                  <a:schemeClr val="dk1"/>
                </a:solidFill>
                <a:latin typeface="Calibri"/>
                <a:ea typeface="Calibri"/>
                <a:cs typeface="Calibri"/>
                <a:sym typeface="Calibri"/>
              </a:rPr>
              <a:t>}  </a:t>
            </a:r>
            <a:endParaRPr/>
          </a:p>
          <a:p>
            <a:pPr marL="0" marR="0" lvl="0" indent="0" algn="just" rtl="0">
              <a:lnSpc>
                <a:spcPct val="100000"/>
              </a:lnSpc>
              <a:spcBef>
                <a:spcPts val="320"/>
              </a:spcBef>
              <a:spcAft>
                <a:spcPts val="0"/>
              </a:spcAft>
              <a:buClr>
                <a:schemeClr val="dk1"/>
              </a:buClr>
              <a:buSzPts val="1600"/>
              <a:buFont typeface="Arial"/>
              <a:buNone/>
            </a:pPr>
            <a:r>
              <a:rPr lang="en-US" sz="1600" b="0" i="0" u="none">
                <a:solidFill>
                  <a:schemeClr val="dk1"/>
                </a:solidFill>
                <a:latin typeface="Calibri"/>
                <a:ea typeface="Calibri"/>
                <a:cs typeface="Calibri"/>
                <a:sym typeface="Calibri"/>
              </a:rPr>
              <a:t>class B</a:t>
            </a:r>
            <a:endParaRPr/>
          </a:p>
          <a:p>
            <a:pPr marL="0" marR="0" lvl="0" indent="0" algn="just" rtl="0">
              <a:lnSpc>
                <a:spcPct val="100000"/>
              </a:lnSpc>
              <a:spcBef>
                <a:spcPts val="320"/>
              </a:spcBef>
              <a:spcAft>
                <a:spcPts val="0"/>
              </a:spcAft>
              <a:buClr>
                <a:schemeClr val="dk1"/>
              </a:buClr>
              <a:buSzPts val="1600"/>
              <a:buFont typeface="Arial"/>
              <a:buNone/>
            </a:pPr>
            <a:r>
              <a:rPr lang="en-US" sz="1600" b="0" i="0" u="none">
                <a:solidFill>
                  <a:schemeClr val="dk1"/>
                </a:solidFill>
                <a:latin typeface="Calibri"/>
                <a:ea typeface="Calibri"/>
                <a:cs typeface="Calibri"/>
                <a:sym typeface="Calibri"/>
              </a:rPr>
              <a:t>{  </a:t>
            </a:r>
            <a:endParaRPr/>
          </a:p>
          <a:p>
            <a:pPr marL="0" marR="0" lvl="0" indent="0" algn="just" rtl="0">
              <a:lnSpc>
                <a:spcPct val="100000"/>
              </a:lnSpc>
              <a:spcBef>
                <a:spcPts val="320"/>
              </a:spcBef>
              <a:spcAft>
                <a:spcPts val="0"/>
              </a:spcAft>
              <a:buClr>
                <a:schemeClr val="dk1"/>
              </a:buClr>
              <a:buSzPts val="1600"/>
              <a:buFont typeface="Arial"/>
              <a:buNone/>
            </a:pPr>
            <a:r>
              <a:rPr lang="en-US" sz="1600" b="0" i="0" u="none">
                <a:solidFill>
                  <a:schemeClr val="dk1"/>
                </a:solidFill>
                <a:latin typeface="Calibri"/>
                <a:ea typeface="Calibri"/>
                <a:cs typeface="Calibri"/>
                <a:sym typeface="Calibri"/>
              </a:rPr>
              <a:t>void msg()</a:t>
            </a:r>
            <a:endParaRPr/>
          </a:p>
          <a:p>
            <a:pPr marL="0" marR="0" lvl="0" indent="0" algn="just" rtl="0">
              <a:lnSpc>
                <a:spcPct val="100000"/>
              </a:lnSpc>
              <a:spcBef>
                <a:spcPts val="320"/>
              </a:spcBef>
              <a:spcAft>
                <a:spcPts val="0"/>
              </a:spcAft>
              <a:buClr>
                <a:schemeClr val="dk1"/>
              </a:buClr>
              <a:buSzPts val="1600"/>
              <a:buFont typeface="Arial"/>
              <a:buNone/>
            </a:pPr>
            <a:r>
              <a:rPr lang="en-US" sz="1600" b="0" i="0" u="none">
                <a:solidFill>
                  <a:schemeClr val="dk1"/>
                </a:solidFill>
                <a:latin typeface="Calibri"/>
                <a:ea typeface="Calibri"/>
                <a:cs typeface="Calibri"/>
                <a:sym typeface="Calibri"/>
              </a:rPr>
              <a:t>{</a:t>
            </a:r>
            <a:endParaRPr/>
          </a:p>
          <a:p>
            <a:pPr marL="0" marR="0" lvl="0" indent="0" algn="just" rtl="0">
              <a:lnSpc>
                <a:spcPct val="100000"/>
              </a:lnSpc>
              <a:spcBef>
                <a:spcPts val="320"/>
              </a:spcBef>
              <a:spcAft>
                <a:spcPts val="0"/>
              </a:spcAft>
              <a:buClr>
                <a:schemeClr val="dk1"/>
              </a:buClr>
              <a:buSzPts val="1600"/>
              <a:buFont typeface="Arial"/>
              <a:buNone/>
            </a:pPr>
            <a:r>
              <a:rPr lang="en-US" sz="1600" b="0" i="0" u="none">
                <a:solidFill>
                  <a:schemeClr val="dk1"/>
                </a:solidFill>
                <a:latin typeface="Calibri"/>
                <a:ea typeface="Calibri"/>
                <a:cs typeface="Calibri"/>
                <a:sym typeface="Calibri"/>
              </a:rPr>
              <a:t>System.out.println("Welcome");</a:t>
            </a:r>
            <a:endParaRPr/>
          </a:p>
          <a:p>
            <a:pPr marL="0" marR="0" lvl="0" indent="0" algn="just" rtl="0">
              <a:lnSpc>
                <a:spcPct val="100000"/>
              </a:lnSpc>
              <a:spcBef>
                <a:spcPts val="320"/>
              </a:spcBef>
              <a:spcAft>
                <a:spcPts val="0"/>
              </a:spcAft>
              <a:buClr>
                <a:schemeClr val="dk1"/>
              </a:buClr>
              <a:buSzPts val="1600"/>
              <a:buFont typeface="Arial"/>
              <a:buNone/>
            </a:pPr>
            <a:r>
              <a:rPr lang="en-US" sz="1600" b="0" i="0" u="none">
                <a:solidFill>
                  <a:schemeClr val="dk1"/>
                </a:solidFill>
                <a:latin typeface="Calibri"/>
                <a:ea typeface="Calibri"/>
                <a:cs typeface="Calibri"/>
                <a:sym typeface="Calibri"/>
              </a:rPr>
              <a:t>}  </a:t>
            </a:r>
            <a:endParaRPr/>
          </a:p>
          <a:p>
            <a:pPr marL="0" marR="0" lvl="0" indent="0" algn="just" rtl="0">
              <a:lnSpc>
                <a:spcPct val="100000"/>
              </a:lnSpc>
              <a:spcBef>
                <a:spcPts val="320"/>
              </a:spcBef>
              <a:spcAft>
                <a:spcPts val="0"/>
              </a:spcAft>
              <a:buClr>
                <a:schemeClr val="dk1"/>
              </a:buClr>
              <a:buSzPts val="1600"/>
              <a:buFont typeface="Arial"/>
              <a:buNone/>
            </a:pPr>
            <a:r>
              <a:rPr lang="en-US" sz="1600" b="0" i="0" u="none">
                <a:solidFill>
                  <a:schemeClr val="dk1"/>
                </a:solidFill>
                <a:latin typeface="Calibri"/>
                <a:ea typeface="Calibri"/>
                <a:cs typeface="Calibri"/>
                <a:sym typeface="Calibri"/>
              </a:rPr>
              <a:t>}  </a:t>
            </a:r>
            <a:endParaRPr/>
          </a:p>
          <a:p>
            <a:pPr marL="0" marR="0" lvl="0" indent="0" algn="just" rtl="0">
              <a:lnSpc>
                <a:spcPct val="100000"/>
              </a:lnSpc>
              <a:spcBef>
                <a:spcPts val="320"/>
              </a:spcBef>
              <a:spcAft>
                <a:spcPts val="0"/>
              </a:spcAft>
              <a:buClr>
                <a:schemeClr val="dk1"/>
              </a:buClr>
              <a:buSzPts val="1600"/>
              <a:buFont typeface="Arial"/>
              <a:buNone/>
            </a:pPr>
            <a:r>
              <a:rPr lang="en-US" sz="1600" b="0" i="0" u="none">
                <a:solidFill>
                  <a:schemeClr val="dk1"/>
                </a:solidFill>
                <a:latin typeface="Calibri"/>
                <a:ea typeface="Calibri"/>
                <a:cs typeface="Calibri"/>
                <a:sym typeface="Calibri"/>
              </a:rPr>
              <a:t>class C extends A,B //suppose if it were  </a:t>
            </a:r>
            <a:endParaRPr/>
          </a:p>
          <a:p>
            <a:pPr marL="0" marR="0" lvl="0" indent="0" algn="just" rtl="0">
              <a:lnSpc>
                <a:spcPct val="100000"/>
              </a:lnSpc>
              <a:spcBef>
                <a:spcPts val="320"/>
              </a:spcBef>
              <a:spcAft>
                <a:spcPts val="0"/>
              </a:spcAft>
              <a:buClr>
                <a:schemeClr val="dk1"/>
              </a:buClr>
              <a:buSzPts val="1600"/>
              <a:buFont typeface="Arial"/>
              <a:buNone/>
            </a:pPr>
            <a:r>
              <a:rPr lang="en-US" sz="1600" b="0" i="0" u="none">
                <a:solidFill>
                  <a:schemeClr val="dk1"/>
                </a:solidFill>
                <a:latin typeface="Calibri"/>
                <a:ea typeface="Calibri"/>
                <a:cs typeface="Calibri"/>
                <a:sym typeface="Calibri"/>
              </a:rPr>
              <a:t>{   </a:t>
            </a:r>
            <a:endParaRPr/>
          </a:p>
          <a:p>
            <a:pPr marL="0" marR="0" lvl="0" indent="0" algn="just" rtl="0">
              <a:lnSpc>
                <a:spcPct val="100000"/>
              </a:lnSpc>
              <a:spcBef>
                <a:spcPts val="320"/>
              </a:spcBef>
              <a:spcAft>
                <a:spcPts val="0"/>
              </a:spcAft>
              <a:buClr>
                <a:schemeClr val="dk1"/>
              </a:buClr>
              <a:buSzPts val="1600"/>
              <a:buFont typeface="Arial"/>
              <a:buNone/>
            </a:pPr>
            <a:r>
              <a:rPr lang="en-US" sz="1600" b="0" i="0" u="none">
                <a:solidFill>
                  <a:schemeClr val="dk1"/>
                </a:solidFill>
                <a:latin typeface="Calibri"/>
                <a:ea typeface="Calibri"/>
                <a:cs typeface="Calibri"/>
                <a:sym typeface="Calibri"/>
              </a:rPr>
              <a:t> public static void main(String args[])</a:t>
            </a:r>
            <a:endParaRPr/>
          </a:p>
          <a:p>
            <a:pPr marL="0" marR="0" lvl="0" indent="0" algn="just" rtl="0">
              <a:lnSpc>
                <a:spcPct val="100000"/>
              </a:lnSpc>
              <a:spcBef>
                <a:spcPts val="320"/>
              </a:spcBef>
              <a:spcAft>
                <a:spcPts val="0"/>
              </a:spcAft>
              <a:buClr>
                <a:schemeClr val="dk1"/>
              </a:buClr>
              <a:buSzPts val="1600"/>
              <a:buFont typeface="Arial"/>
              <a:buNone/>
            </a:pPr>
            <a:r>
              <a:rPr lang="en-US" sz="1600" b="0" i="0" u="none">
                <a:solidFill>
                  <a:schemeClr val="dk1"/>
                </a:solidFill>
                <a:latin typeface="Calibri"/>
                <a:ea typeface="Calibri"/>
                <a:cs typeface="Calibri"/>
                <a:sym typeface="Calibri"/>
              </a:rPr>
              <a:t>{  </a:t>
            </a:r>
            <a:endParaRPr/>
          </a:p>
          <a:p>
            <a:pPr marL="0" marR="0" lvl="0" indent="0" algn="just" rtl="0">
              <a:lnSpc>
                <a:spcPct val="100000"/>
              </a:lnSpc>
              <a:spcBef>
                <a:spcPts val="320"/>
              </a:spcBef>
              <a:spcAft>
                <a:spcPts val="0"/>
              </a:spcAft>
              <a:buClr>
                <a:schemeClr val="dk1"/>
              </a:buClr>
              <a:buSzPts val="1600"/>
              <a:buFont typeface="Arial"/>
              <a:buNone/>
            </a:pPr>
            <a:r>
              <a:rPr lang="en-US" sz="1600" b="0" i="0" u="none">
                <a:solidFill>
                  <a:schemeClr val="dk1"/>
                </a:solidFill>
                <a:latin typeface="Calibri"/>
                <a:ea typeface="Calibri"/>
                <a:cs typeface="Calibri"/>
                <a:sym typeface="Calibri"/>
              </a:rPr>
              <a:t>   C obj=new C();  </a:t>
            </a:r>
            <a:endParaRPr/>
          </a:p>
          <a:p>
            <a:pPr marL="0" marR="0" lvl="0" indent="0" algn="just" rtl="0">
              <a:lnSpc>
                <a:spcPct val="100000"/>
              </a:lnSpc>
              <a:spcBef>
                <a:spcPts val="320"/>
              </a:spcBef>
              <a:spcAft>
                <a:spcPts val="0"/>
              </a:spcAft>
              <a:buClr>
                <a:schemeClr val="dk1"/>
              </a:buClr>
              <a:buSzPts val="1600"/>
              <a:buFont typeface="Arial"/>
              <a:buNone/>
            </a:pPr>
            <a:r>
              <a:rPr lang="en-US" sz="1600" b="0" i="0" u="none">
                <a:solidFill>
                  <a:schemeClr val="dk1"/>
                </a:solidFill>
                <a:latin typeface="Calibri"/>
                <a:ea typeface="Calibri"/>
                <a:cs typeface="Calibri"/>
                <a:sym typeface="Calibri"/>
              </a:rPr>
              <a:t>   obj.msg();//Now which msg() method would be invoked?  </a:t>
            </a:r>
            <a:endParaRPr/>
          </a:p>
          <a:p>
            <a:pPr marL="0" marR="0" lvl="0" indent="0" algn="just" rtl="0">
              <a:lnSpc>
                <a:spcPct val="100000"/>
              </a:lnSpc>
              <a:spcBef>
                <a:spcPts val="320"/>
              </a:spcBef>
              <a:spcAft>
                <a:spcPts val="0"/>
              </a:spcAft>
              <a:buClr>
                <a:schemeClr val="dk1"/>
              </a:buClr>
              <a:buSzPts val="1600"/>
              <a:buFont typeface="Arial"/>
              <a:buNone/>
            </a:pPr>
            <a:r>
              <a:rPr lang="en-US" sz="1600" b="0" i="0" u="none">
                <a:solidFill>
                  <a:schemeClr val="dk1"/>
                </a:solidFill>
                <a:latin typeface="Calibri"/>
                <a:ea typeface="Calibri"/>
                <a:cs typeface="Calibri"/>
                <a:sym typeface="Calibri"/>
              </a:rPr>
              <a:t>}  </a:t>
            </a:r>
            <a:endParaRPr/>
          </a:p>
          <a:p>
            <a:pPr marL="0" marR="0" lvl="0" indent="0" algn="just" rtl="0">
              <a:lnSpc>
                <a:spcPct val="100000"/>
              </a:lnSpc>
              <a:spcBef>
                <a:spcPts val="320"/>
              </a:spcBef>
              <a:spcAft>
                <a:spcPts val="0"/>
              </a:spcAft>
              <a:buClr>
                <a:schemeClr val="dk1"/>
              </a:buClr>
              <a:buSzPts val="1600"/>
              <a:buFont typeface="Arial"/>
              <a:buNone/>
            </a:pPr>
            <a:r>
              <a:rPr lang="en-US" sz="1600" b="0" i="0" u="none">
                <a:solidFill>
                  <a:schemeClr val="dk1"/>
                </a:solidFill>
                <a:latin typeface="Calibri"/>
                <a:ea typeface="Calibri"/>
                <a:cs typeface="Calibri"/>
                <a:sym typeface="Calibri"/>
              </a:rPr>
              <a: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9"/>
          <p:cNvSpPr txBox="1">
            <a:spLocks noGrp="1"/>
          </p:cNvSpPr>
          <p:nvPr>
            <p:ph type="title"/>
          </p:nvPr>
        </p:nvSpPr>
        <p:spPr>
          <a:xfrm>
            <a:off x="457200" y="274637"/>
            <a:ext cx="8229600" cy="487362"/>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000"/>
              <a:buFont typeface="Calibri"/>
              <a:buNone/>
            </a:pPr>
            <a:r>
              <a:rPr lang="en-US" sz="4000" b="1" i="0" u="none">
                <a:solidFill>
                  <a:schemeClr val="dk1"/>
                </a:solidFill>
                <a:latin typeface="Calibri"/>
                <a:ea typeface="Calibri"/>
                <a:cs typeface="Calibri"/>
                <a:sym typeface="Calibri"/>
              </a:rPr>
              <a:t>Polymorphism</a:t>
            </a:r>
            <a:endParaRPr/>
          </a:p>
        </p:txBody>
      </p:sp>
      <p:sp>
        <p:nvSpPr>
          <p:cNvPr id="203" name="Google Shape;203;p19"/>
          <p:cNvSpPr txBox="1">
            <a:spLocks noGrp="1"/>
          </p:cNvSpPr>
          <p:nvPr>
            <p:ph type="body" idx="1"/>
          </p:nvPr>
        </p:nvSpPr>
        <p:spPr>
          <a:xfrm>
            <a:off x="457200" y="914400"/>
            <a:ext cx="8229600" cy="5211762"/>
          </a:xfrm>
          <a:prstGeom prst="rect">
            <a:avLst/>
          </a:prstGeom>
          <a:noFill/>
          <a:ln>
            <a:noFill/>
          </a:ln>
        </p:spPr>
        <p:txBody>
          <a:bodyPr spcFirstLastPara="1" wrap="square" lIns="91425" tIns="45700" rIns="91425" bIns="45700" anchor="t" anchorCtr="0">
            <a:normAutofit/>
          </a:bodyPr>
          <a:lstStyle/>
          <a:p>
            <a:pPr marL="0" marR="0" lvl="0" indent="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Calibri"/>
                <a:ea typeface="Calibri"/>
                <a:cs typeface="Calibri"/>
                <a:sym typeface="Calibri"/>
              </a:rPr>
              <a:t>The word polymorphism means having many forms. Polymorphism allows us to perform a single action in different ways. </a:t>
            </a:r>
            <a:endParaRPr sz="2400" b="0" i="0" u="none">
              <a:solidFill>
                <a:schemeClr val="dk1"/>
              </a:solidFill>
              <a:latin typeface="Calibri"/>
              <a:ea typeface="Calibri"/>
              <a:cs typeface="Calibri"/>
              <a:sym typeface="Calibri"/>
            </a:endParaRPr>
          </a:p>
          <a:p>
            <a:pPr marL="0" marR="0" lvl="0" indent="0" algn="just" rtl="0">
              <a:lnSpc>
                <a:spcPct val="100000"/>
              </a:lnSpc>
              <a:spcBef>
                <a:spcPts val="480"/>
              </a:spcBef>
              <a:spcAft>
                <a:spcPts val="0"/>
              </a:spcAft>
              <a:buClr>
                <a:schemeClr val="dk1"/>
              </a:buClr>
              <a:buSzPts val="2400"/>
              <a:buFont typeface="Arial"/>
              <a:buNone/>
            </a:pPr>
            <a:r>
              <a:rPr lang="en-US" sz="2400" b="1" i="0" u="none">
                <a:solidFill>
                  <a:schemeClr val="dk1"/>
                </a:solidFill>
                <a:latin typeface="Calibri"/>
                <a:ea typeface="Calibri"/>
                <a:cs typeface="Calibri"/>
                <a:sym typeface="Calibri"/>
              </a:rPr>
              <a:t>In Java polymorphism is mainly divided into two types:</a:t>
            </a:r>
            <a:endParaRPr sz="2400" b="0" i="0" u="none">
              <a:solidFill>
                <a:schemeClr val="dk1"/>
              </a:solidFill>
              <a:latin typeface="Calibri"/>
              <a:ea typeface="Calibri"/>
              <a:cs typeface="Calibri"/>
              <a:sym typeface="Calibri"/>
            </a:endParaRPr>
          </a:p>
          <a:p>
            <a:pPr marL="0" marR="0" lvl="0" indent="-152400" algn="just" rtl="0">
              <a:lnSpc>
                <a:spcPct val="100000"/>
              </a:lnSpc>
              <a:spcBef>
                <a:spcPts val="480"/>
              </a:spcBef>
              <a:spcAft>
                <a:spcPts val="0"/>
              </a:spcAft>
              <a:buClr>
                <a:schemeClr val="dk1"/>
              </a:buClr>
              <a:buSzPts val="2400"/>
              <a:buFont typeface="Arial"/>
              <a:buChar char="•"/>
            </a:pPr>
            <a:r>
              <a:rPr lang="en-US" sz="2400" b="0" i="0" u="none">
                <a:solidFill>
                  <a:schemeClr val="dk1"/>
                </a:solidFill>
                <a:latin typeface="Calibri"/>
                <a:ea typeface="Calibri"/>
                <a:cs typeface="Calibri"/>
                <a:sym typeface="Calibri"/>
              </a:rPr>
              <a:t>Compile time Polymorphism</a:t>
            </a:r>
            <a:endParaRPr/>
          </a:p>
          <a:p>
            <a:pPr marL="0" marR="0" lvl="0" indent="-152400" algn="just" rtl="0">
              <a:lnSpc>
                <a:spcPct val="100000"/>
              </a:lnSpc>
              <a:spcBef>
                <a:spcPts val="480"/>
              </a:spcBef>
              <a:spcAft>
                <a:spcPts val="0"/>
              </a:spcAft>
              <a:buClr>
                <a:schemeClr val="dk1"/>
              </a:buClr>
              <a:buSzPts val="2400"/>
              <a:buFont typeface="Arial"/>
              <a:buChar char="•"/>
            </a:pPr>
            <a:r>
              <a:rPr lang="en-US" sz="2400" b="0" i="0" u="none">
                <a:solidFill>
                  <a:schemeClr val="dk1"/>
                </a:solidFill>
                <a:latin typeface="Calibri"/>
                <a:ea typeface="Calibri"/>
                <a:cs typeface="Calibri"/>
                <a:sym typeface="Calibri"/>
              </a:rPr>
              <a:t>Runtime Polymorphism</a:t>
            </a:r>
            <a:endParaRPr/>
          </a:p>
          <a:p>
            <a:pPr marL="0" marR="0" lvl="0" indent="0" algn="l" rtl="0">
              <a:lnSpc>
                <a:spcPct val="100000"/>
              </a:lnSpc>
              <a:spcBef>
                <a:spcPts val="520"/>
              </a:spcBef>
              <a:spcAft>
                <a:spcPts val="0"/>
              </a:spcAft>
              <a:buClr>
                <a:schemeClr val="dk1"/>
              </a:buClr>
              <a:buSzPts val="2600"/>
              <a:buFont typeface="Arial"/>
              <a:buNone/>
            </a:pPr>
            <a:r>
              <a:rPr lang="en-US" sz="2600" b="1" i="0" u="sng">
                <a:solidFill>
                  <a:schemeClr val="dk1"/>
                </a:solidFill>
                <a:latin typeface="Calibri"/>
                <a:ea typeface="Calibri"/>
                <a:cs typeface="Calibri"/>
                <a:sym typeface="Calibri"/>
              </a:rPr>
              <a:t>Compile time Polymorphism</a:t>
            </a:r>
            <a:endParaRPr/>
          </a:p>
          <a:p>
            <a:pPr marL="0" marR="0" lvl="0" indent="0" algn="just" rtl="0">
              <a:lnSpc>
                <a:spcPct val="100000"/>
              </a:lnSpc>
              <a:spcBef>
                <a:spcPts val="520"/>
              </a:spcBef>
              <a:spcAft>
                <a:spcPts val="0"/>
              </a:spcAft>
              <a:buClr>
                <a:schemeClr val="dk1"/>
              </a:buClr>
              <a:buSzPts val="2600"/>
              <a:buFont typeface="Arial"/>
              <a:buNone/>
            </a:pPr>
            <a:r>
              <a:rPr lang="en-US" sz="2600" b="1" i="0" u="none">
                <a:solidFill>
                  <a:schemeClr val="dk1"/>
                </a:solidFill>
                <a:latin typeface="Calibri"/>
                <a:ea typeface="Calibri"/>
                <a:cs typeface="Calibri"/>
                <a:sym typeface="Calibri"/>
              </a:rPr>
              <a:t>Method Overloading</a:t>
            </a:r>
            <a:r>
              <a:rPr lang="en-US" sz="2600" b="0" i="0" u="none">
                <a:solidFill>
                  <a:schemeClr val="dk1"/>
                </a:solidFill>
                <a:latin typeface="Calibri"/>
                <a:ea typeface="Calibri"/>
                <a:cs typeface="Calibri"/>
                <a:sym typeface="Calibri"/>
              </a:rPr>
              <a:t>: When there are multiple functions with same name but different parameters then these functions are said to be </a:t>
            </a:r>
            <a:r>
              <a:rPr lang="en-US" sz="2600" b="1" i="0" u="none">
                <a:solidFill>
                  <a:schemeClr val="dk1"/>
                </a:solidFill>
                <a:latin typeface="Calibri"/>
                <a:ea typeface="Calibri"/>
                <a:cs typeface="Calibri"/>
                <a:sym typeface="Calibri"/>
              </a:rPr>
              <a:t>overloaded</a:t>
            </a:r>
            <a:r>
              <a:rPr lang="en-US" sz="2600" b="0" i="0" u="none">
                <a:solidFill>
                  <a:schemeClr val="dk1"/>
                </a:solidFill>
                <a:latin typeface="Calibri"/>
                <a:ea typeface="Calibri"/>
                <a:cs typeface="Calibri"/>
                <a:sym typeface="Calibri"/>
              </a:rPr>
              <a:t>. Functions can be overloaded by </a:t>
            </a:r>
            <a:r>
              <a:rPr lang="en-US" sz="2600" b="1" i="0" u="none">
                <a:solidFill>
                  <a:schemeClr val="dk1"/>
                </a:solidFill>
                <a:latin typeface="Calibri"/>
                <a:ea typeface="Calibri"/>
                <a:cs typeface="Calibri"/>
                <a:sym typeface="Calibri"/>
              </a:rPr>
              <a:t>change in number of arguments</a:t>
            </a:r>
            <a:r>
              <a:rPr lang="en-US" sz="2600" b="0" i="0" u="none">
                <a:solidFill>
                  <a:schemeClr val="dk1"/>
                </a:solidFill>
                <a:latin typeface="Calibri"/>
                <a:ea typeface="Calibri"/>
                <a:cs typeface="Calibri"/>
                <a:sym typeface="Calibri"/>
              </a:rPr>
              <a:t> or/and </a:t>
            </a:r>
            <a:r>
              <a:rPr lang="en-US" sz="2600" b="1" i="0" u="none">
                <a:solidFill>
                  <a:schemeClr val="dk1"/>
                </a:solidFill>
                <a:latin typeface="Calibri"/>
                <a:ea typeface="Calibri"/>
                <a:cs typeface="Calibri"/>
                <a:sym typeface="Calibri"/>
              </a:rPr>
              <a:t>change in type of arguments</a:t>
            </a:r>
            <a:r>
              <a:rPr lang="en-US" sz="2600" b="0" i="0" u="none">
                <a:solidFill>
                  <a:schemeClr val="dk1"/>
                </a:solidFill>
                <a:latin typeface="Calibri"/>
                <a:ea typeface="Calibri"/>
                <a:cs typeface="Calibri"/>
                <a:sym typeface="Calibri"/>
              </a:rPr>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1" i="0" u="none">
                <a:solidFill>
                  <a:schemeClr val="dk1"/>
                </a:solidFill>
                <a:latin typeface="Calibri"/>
                <a:ea typeface="Calibri"/>
                <a:cs typeface="Calibri"/>
                <a:sym typeface="Calibri"/>
              </a:rPr>
              <a:t>Inheritance</a:t>
            </a:r>
            <a:endParaRPr/>
          </a:p>
        </p:txBody>
      </p:sp>
      <p:sp>
        <p:nvSpPr>
          <p:cNvPr id="95" name="Google Shape;95;p2"/>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rmAutofit/>
          </a:bodyPr>
          <a:lstStyle/>
          <a:p>
            <a:pPr marL="342900" marR="0" lvl="0" indent="-342900" algn="just" rtl="0">
              <a:lnSpc>
                <a:spcPct val="100000"/>
              </a:lnSpc>
              <a:spcBef>
                <a:spcPts val="0"/>
              </a:spcBef>
              <a:spcAft>
                <a:spcPts val="0"/>
              </a:spcAft>
              <a:buClr>
                <a:schemeClr val="dk1"/>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Inheritance in Java is a mechanism in which one object acquires all the properties and behaviors of a parent object. It is an important part of OOPs (Object Oriented programming system).</a:t>
            </a:r>
            <a:endParaRPr/>
          </a:p>
          <a:p>
            <a:pPr marL="342900" marR="0" lvl="0" indent="-342900" algn="just" rtl="0">
              <a:lnSpc>
                <a:spcPct val="100000"/>
              </a:lnSpc>
              <a:spcBef>
                <a:spcPts val="400"/>
              </a:spcBef>
              <a:spcAft>
                <a:spcPts val="0"/>
              </a:spcAft>
              <a:buClr>
                <a:schemeClr val="dk1"/>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The idea behind inheritance in Java is that you can create new classes that are built upon existing classes. When you inherit from an existing class, you can reuse methods and fields of the parent class. Moreover, you can add new methods and fields in your current class also.</a:t>
            </a:r>
            <a:endParaRPr/>
          </a:p>
          <a:p>
            <a:pPr marL="342900" marR="0" lvl="0" indent="-342900" algn="just" rtl="0">
              <a:lnSpc>
                <a:spcPct val="100000"/>
              </a:lnSpc>
              <a:spcBef>
                <a:spcPts val="400"/>
              </a:spcBef>
              <a:spcAft>
                <a:spcPts val="0"/>
              </a:spcAft>
              <a:buClr>
                <a:schemeClr val="dk1"/>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Inheritance represents the </a:t>
            </a:r>
            <a:r>
              <a:rPr lang="en-US" sz="2000" b="1" i="0" u="none" strike="noStrike" cap="none">
                <a:solidFill>
                  <a:schemeClr val="dk1"/>
                </a:solidFill>
                <a:latin typeface="Times New Roman"/>
                <a:ea typeface="Times New Roman"/>
                <a:cs typeface="Times New Roman"/>
                <a:sym typeface="Times New Roman"/>
              </a:rPr>
              <a:t>IS-A relationship </a:t>
            </a:r>
            <a:r>
              <a:rPr lang="en-US" sz="2000" b="0" i="0" u="none" strike="noStrike" cap="none">
                <a:solidFill>
                  <a:schemeClr val="dk1"/>
                </a:solidFill>
                <a:latin typeface="Times New Roman"/>
                <a:ea typeface="Times New Roman"/>
                <a:cs typeface="Times New Roman"/>
                <a:sym typeface="Times New Roman"/>
              </a:rPr>
              <a:t>which is also known as a parent-child relationship.</a:t>
            </a:r>
            <a:endParaRPr/>
          </a:p>
          <a:p>
            <a:pPr marL="342900" marR="0" lvl="0" indent="-215900" algn="just" rtl="0">
              <a:lnSpc>
                <a:spcPct val="100000"/>
              </a:lnSpc>
              <a:spcBef>
                <a:spcPts val="400"/>
              </a:spcBef>
              <a:spcAft>
                <a:spcPts val="0"/>
              </a:spcAft>
              <a:buClr>
                <a:schemeClr val="dk1"/>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a:p>
            <a:pPr marL="342900" marR="0" lvl="0" indent="-215900" algn="l" rtl="0">
              <a:spcBef>
                <a:spcPts val="400"/>
              </a:spcBef>
              <a:spcAft>
                <a:spcPts val="0"/>
              </a:spcAft>
              <a:buClr>
                <a:schemeClr val="dk1"/>
              </a:buClr>
              <a:buSzPts val="2000"/>
              <a:buFont typeface="Arial"/>
              <a:buNone/>
            </a:pPr>
            <a:endParaRPr sz="2000" b="0" i="0" u="none">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0"/>
          <p:cNvSpPr txBox="1">
            <a:spLocks noGrp="1"/>
          </p:cNvSpPr>
          <p:nvPr>
            <p:ph type="title"/>
          </p:nvPr>
        </p:nvSpPr>
        <p:spPr>
          <a:xfrm>
            <a:off x="457200" y="28575"/>
            <a:ext cx="8229600" cy="4111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Calibri"/>
              <a:buNone/>
            </a:pPr>
            <a:r>
              <a:rPr lang="en-US" sz="2400" b="1" i="0" u="none">
                <a:solidFill>
                  <a:schemeClr val="dk1"/>
                </a:solidFill>
                <a:latin typeface="Calibri"/>
                <a:ea typeface="Calibri"/>
                <a:cs typeface="Calibri"/>
                <a:sym typeface="Calibri"/>
              </a:rPr>
              <a:t>Example: Compile time Polymorphism(Method Overloading)</a:t>
            </a:r>
            <a:endParaRPr/>
          </a:p>
        </p:txBody>
      </p:sp>
      <p:sp>
        <p:nvSpPr>
          <p:cNvPr id="209" name="Google Shape;209;p20"/>
          <p:cNvSpPr txBox="1">
            <a:spLocks noGrp="1"/>
          </p:cNvSpPr>
          <p:nvPr>
            <p:ph type="body" idx="1"/>
          </p:nvPr>
        </p:nvSpPr>
        <p:spPr>
          <a:xfrm>
            <a:off x="152400" y="439737"/>
            <a:ext cx="6934200" cy="56864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r>
              <a:rPr lang="en-US" sz="1600" b="0" i="0" u="none">
                <a:solidFill>
                  <a:schemeClr val="dk1"/>
                </a:solidFill>
                <a:latin typeface="Calibri"/>
                <a:ea typeface="Calibri"/>
                <a:cs typeface="Calibri"/>
                <a:sym typeface="Calibri"/>
              </a:rPr>
              <a:t>// Java program for Method overloading </a:t>
            </a:r>
            <a:endParaRPr/>
          </a:p>
          <a:p>
            <a:pPr marL="0" marR="0" lvl="0" indent="0" algn="l" rtl="0">
              <a:lnSpc>
                <a:spcPct val="100000"/>
              </a:lnSpc>
              <a:spcBef>
                <a:spcPts val="320"/>
              </a:spcBef>
              <a:spcAft>
                <a:spcPts val="0"/>
              </a:spcAft>
              <a:buClr>
                <a:schemeClr val="dk1"/>
              </a:buClr>
              <a:buSzPts val="1600"/>
              <a:buFont typeface="Arial"/>
              <a:buNone/>
            </a:pPr>
            <a:r>
              <a:rPr lang="en-US" sz="1600" b="0" i="0" u="none">
                <a:solidFill>
                  <a:schemeClr val="dk1"/>
                </a:solidFill>
                <a:latin typeface="Calibri"/>
                <a:ea typeface="Calibri"/>
                <a:cs typeface="Calibri"/>
                <a:sym typeface="Calibri"/>
              </a:rPr>
              <a:t>class MultiplyFun { </a:t>
            </a:r>
            <a:endParaRPr/>
          </a:p>
          <a:p>
            <a:pPr marL="0" marR="0" lvl="0" indent="0" algn="l" rtl="0">
              <a:lnSpc>
                <a:spcPct val="100000"/>
              </a:lnSpc>
              <a:spcBef>
                <a:spcPts val="320"/>
              </a:spcBef>
              <a:spcAft>
                <a:spcPts val="0"/>
              </a:spcAft>
              <a:buClr>
                <a:schemeClr val="dk1"/>
              </a:buClr>
              <a:buSzPts val="1600"/>
              <a:buFont typeface="Arial"/>
              <a:buNone/>
            </a:pPr>
            <a:endParaRPr sz="1600" b="0" i="0" u="none">
              <a:solidFill>
                <a:schemeClr val="dk1"/>
              </a:solidFill>
              <a:latin typeface="Calibri"/>
              <a:ea typeface="Calibri"/>
              <a:cs typeface="Calibri"/>
              <a:sym typeface="Calibri"/>
            </a:endParaRPr>
          </a:p>
          <a:p>
            <a:pPr marL="0" marR="0" lvl="0" indent="0" algn="l" rtl="0">
              <a:lnSpc>
                <a:spcPct val="100000"/>
              </a:lnSpc>
              <a:spcBef>
                <a:spcPts val="320"/>
              </a:spcBef>
              <a:spcAft>
                <a:spcPts val="0"/>
              </a:spcAft>
              <a:buClr>
                <a:schemeClr val="dk1"/>
              </a:buClr>
              <a:buSzPts val="1600"/>
              <a:buFont typeface="Arial"/>
              <a:buNone/>
            </a:pPr>
            <a:r>
              <a:rPr lang="en-US" sz="1600" b="0" i="0" u="none">
                <a:solidFill>
                  <a:schemeClr val="dk1"/>
                </a:solidFill>
                <a:latin typeface="Calibri"/>
                <a:ea typeface="Calibri"/>
                <a:cs typeface="Calibri"/>
                <a:sym typeface="Calibri"/>
              </a:rPr>
              <a:t>static int Multiply(int a, int b) </a:t>
            </a:r>
            <a:endParaRPr/>
          </a:p>
          <a:p>
            <a:pPr marL="0" marR="0" lvl="0" indent="0" algn="l" rtl="0">
              <a:lnSpc>
                <a:spcPct val="100000"/>
              </a:lnSpc>
              <a:spcBef>
                <a:spcPts val="320"/>
              </a:spcBef>
              <a:spcAft>
                <a:spcPts val="0"/>
              </a:spcAft>
              <a:buClr>
                <a:schemeClr val="dk1"/>
              </a:buClr>
              <a:buSzPts val="1600"/>
              <a:buFont typeface="Arial"/>
              <a:buNone/>
            </a:pPr>
            <a:r>
              <a:rPr lang="en-US" sz="1600" b="0" i="0" u="none">
                <a:solidFill>
                  <a:schemeClr val="dk1"/>
                </a:solidFill>
                <a:latin typeface="Calibri"/>
                <a:ea typeface="Calibri"/>
                <a:cs typeface="Calibri"/>
                <a:sym typeface="Calibri"/>
              </a:rPr>
              <a:t>{ </a:t>
            </a:r>
            <a:endParaRPr/>
          </a:p>
          <a:p>
            <a:pPr marL="0" marR="0" lvl="0" indent="0" algn="l" rtl="0">
              <a:lnSpc>
                <a:spcPct val="100000"/>
              </a:lnSpc>
              <a:spcBef>
                <a:spcPts val="320"/>
              </a:spcBef>
              <a:spcAft>
                <a:spcPts val="0"/>
              </a:spcAft>
              <a:buClr>
                <a:schemeClr val="dk1"/>
              </a:buClr>
              <a:buSzPts val="1600"/>
              <a:buFont typeface="Arial"/>
              <a:buNone/>
            </a:pPr>
            <a:r>
              <a:rPr lang="en-US" sz="1600" b="0" i="0" u="none">
                <a:solidFill>
                  <a:schemeClr val="dk1"/>
                </a:solidFill>
                <a:latin typeface="Calibri"/>
                <a:ea typeface="Calibri"/>
                <a:cs typeface="Calibri"/>
                <a:sym typeface="Calibri"/>
              </a:rPr>
              <a:t>	return a * b; </a:t>
            </a:r>
            <a:endParaRPr/>
          </a:p>
          <a:p>
            <a:pPr marL="0" marR="0" lvl="0" indent="0" algn="l" rtl="0">
              <a:lnSpc>
                <a:spcPct val="100000"/>
              </a:lnSpc>
              <a:spcBef>
                <a:spcPts val="320"/>
              </a:spcBef>
              <a:spcAft>
                <a:spcPts val="0"/>
              </a:spcAft>
              <a:buClr>
                <a:schemeClr val="dk1"/>
              </a:buClr>
              <a:buSzPts val="1600"/>
              <a:buFont typeface="Arial"/>
              <a:buNone/>
            </a:pPr>
            <a:r>
              <a:rPr lang="en-US" sz="1600" b="0" i="0" u="none">
                <a:solidFill>
                  <a:schemeClr val="dk1"/>
                </a:solidFill>
                <a:latin typeface="Calibri"/>
                <a:ea typeface="Calibri"/>
                <a:cs typeface="Calibri"/>
                <a:sym typeface="Calibri"/>
              </a:rPr>
              <a:t>} </a:t>
            </a:r>
            <a:endParaRPr/>
          </a:p>
          <a:p>
            <a:pPr marL="0" marR="0" lvl="0" indent="0" algn="l" rtl="0">
              <a:lnSpc>
                <a:spcPct val="100000"/>
              </a:lnSpc>
              <a:spcBef>
                <a:spcPts val="320"/>
              </a:spcBef>
              <a:spcAft>
                <a:spcPts val="0"/>
              </a:spcAft>
              <a:buClr>
                <a:schemeClr val="dk1"/>
              </a:buClr>
              <a:buSzPts val="1600"/>
              <a:buFont typeface="Arial"/>
              <a:buNone/>
            </a:pPr>
            <a:r>
              <a:rPr lang="en-US" sz="1600" b="0" i="0" u="none">
                <a:solidFill>
                  <a:schemeClr val="dk1"/>
                </a:solidFill>
                <a:latin typeface="Calibri"/>
                <a:ea typeface="Calibri"/>
                <a:cs typeface="Calibri"/>
                <a:sym typeface="Calibri"/>
              </a:rPr>
              <a:t>static double Multiply(double a, double b) </a:t>
            </a:r>
            <a:endParaRPr/>
          </a:p>
          <a:p>
            <a:pPr marL="0" marR="0" lvl="0" indent="0" algn="l" rtl="0">
              <a:lnSpc>
                <a:spcPct val="100000"/>
              </a:lnSpc>
              <a:spcBef>
                <a:spcPts val="320"/>
              </a:spcBef>
              <a:spcAft>
                <a:spcPts val="0"/>
              </a:spcAft>
              <a:buClr>
                <a:schemeClr val="dk1"/>
              </a:buClr>
              <a:buSzPts val="1600"/>
              <a:buFont typeface="Arial"/>
              <a:buNone/>
            </a:pPr>
            <a:r>
              <a:rPr lang="en-US" sz="1600" b="0" i="0" u="none">
                <a:solidFill>
                  <a:schemeClr val="dk1"/>
                </a:solidFill>
                <a:latin typeface="Calibri"/>
                <a:ea typeface="Calibri"/>
                <a:cs typeface="Calibri"/>
                <a:sym typeface="Calibri"/>
              </a:rPr>
              <a:t>{ </a:t>
            </a:r>
            <a:endParaRPr/>
          </a:p>
          <a:p>
            <a:pPr marL="0" marR="0" lvl="0" indent="0" algn="l" rtl="0">
              <a:lnSpc>
                <a:spcPct val="100000"/>
              </a:lnSpc>
              <a:spcBef>
                <a:spcPts val="320"/>
              </a:spcBef>
              <a:spcAft>
                <a:spcPts val="0"/>
              </a:spcAft>
              <a:buClr>
                <a:schemeClr val="dk1"/>
              </a:buClr>
              <a:buSzPts val="1600"/>
              <a:buFont typeface="Arial"/>
              <a:buNone/>
            </a:pPr>
            <a:r>
              <a:rPr lang="en-US" sz="1600" b="0" i="0" u="none">
                <a:solidFill>
                  <a:schemeClr val="dk1"/>
                </a:solidFill>
                <a:latin typeface="Calibri"/>
                <a:ea typeface="Calibri"/>
                <a:cs typeface="Calibri"/>
                <a:sym typeface="Calibri"/>
              </a:rPr>
              <a:t>	return a * b; </a:t>
            </a:r>
            <a:endParaRPr/>
          </a:p>
          <a:p>
            <a:pPr marL="0" marR="0" lvl="0" indent="0" algn="l" rtl="0">
              <a:lnSpc>
                <a:spcPct val="100000"/>
              </a:lnSpc>
              <a:spcBef>
                <a:spcPts val="320"/>
              </a:spcBef>
              <a:spcAft>
                <a:spcPts val="0"/>
              </a:spcAft>
              <a:buClr>
                <a:schemeClr val="dk1"/>
              </a:buClr>
              <a:buSzPts val="1600"/>
              <a:buFont typeface="Arial"/>
              <a:buNone/>
            </a:pPr>
            <a:r>
              <a:rPr lang="en-US" sz="1600" b="0" i="0" u="none">
                <a:solidFill>
                  <a:schemeClr val="dk1"/>
                </a:solidFill>
                <a:latin typeface="Calibri"/>
                <a:ea typeface="Calibri"/>
                <a:cs typeface="Calibri"/>
                <a:sym typeface="Calibri"/>
              </a:rPr>
              <a:t>} </a:t>
            </a:r>
            <a:endParaRPr/>
          </a:p>
          <a:p>
            <a:pPr marL="0" marR="0" lvl="0" indent="0" algn="l" rtl="0">
              <a:lnSpc>
                <a:spcPct val="100000"/>
              </a:lnSpc>
              <a:spcBef>
                <a:spcPts val="320"/>
              </a:spcBef>
              <a:spcAft>
                <a:spcPts val="0"/>
              </a:spcAft>
              <a:buClr>
                <a:schemeClr val="dk1"/>
              </a:buClr>
              <a:buSzPts val="1600"/>
              <a:buFont typeface="Arial"/>
              <a:buNone/>
            </a:pPr>
            <a:r>
              <a:rPr lang="en-US" sz="1600" b="0" i="0" u="none">
                <a:solidFill>
                  <a:schemeClr val="dk1"/>
                </a:solidFill>
                <a:latin typeface="Calibri"/>
                <a:ea typeface="Calibri"/>
                <a:cs typeface="Calibri"/>
                <a:sym typeface="Calibri"/>
              </a:rPr>
              <a:t>} </a:t>
            </a:r>
            <a:endParaRPr/>
          </a:p>
          <a:p>
            <a:pPr marL="0" marR="0" lvl="0" indent="0" algn="l" rtl="0">
              <a:lnSpc>
                <a:spcPct val="100000"/>
              </a:lnSpc>
              <a:spcBef>
                <a:spcPts val="320"/>
              </a:spcBef>
              <a:spcAft>
                <a:spcPts val="0"/>
              </a:spcAft>
              <a:buClr>
                <a:schemeClr val="dk1"/>
              </a:buClr>
              <a:buSzPts val="1600"/>
              <a:buFont typeface="Arial"/>
              <a:buNone/>
            </a:pPr>
            <a:r>
              <a:rPr lang="en-US" sz="1600" b="0" i="0" u="none">
                <a:solidFill>
                  <a:schemeClr val="dk1"/>
                </a:solidFill>
                <a:latin typeface="Calibri"/>
                <a:ea typeface="Calibri"/>
                <a:cs typeface="Calibri"/>
                <a:sym typeface="Calibri"/>
              </a:rPr>
              <a:t> class Main { </a:t>
            </a:r>
            <a:endParaRPr/>
          </a:p>
          <a:p>
            <a:pPr marL="0" marR="0" lvl="0" indent="0" algn="l" rtl="0">
              <a:lnSpc>
                <a:spcPct val="100000"/>
              </a:lnSpc>
              <a:spcBef>
                <a:spcPts val="320"/>
              </a:spcBef>
              <a:spcAft>
                <a:spcPts val="0"/>
              </a:spcAft>
              <a:buClr>
                <a:schemeClr val="dk1"/>
              </a:buClr>
              <a:buSzPts val="1600"/>
              <a:buFont typeface="Arial"/>
              <a:buNone/>
            </a:pPr>
            <a:r>
              <a:rPr lang="en-US" sz="1600" b="0" i="0" u="none">
                <a:solidFill>
                  <a:schemeClr val="dk1"/>
                </a:solidFill>
                <a:latin typeface="Calibri"/>
                <a:ea typeface="Calibri"/>
                <a:cs typeface="Calibri"/>
                <a:sym typeface="Calibri"/>
              </a:rPr>
              <a:t>	public static void main(String[] args) </a:t>
            </a:r>
            <a:endParaRPr/>
          </a:p>
          <a:p>
            <a:pPr marL="0" marR="0" lvl="0" indent="0" algn="l" rtl="0">
              <a:lnSpc>
                <a:spcPct val="100000"/>
              </a:lnSpc>
              <a:spcBef>
                <a:spcPts val="320"/>
              </a:spcBef>
              <a:spcAft>
                <a:spcPts val="0"/>
              </a:spcAft>
              <a:buClr>
                <a:schemeClr val="dk1"/>
              </a:buClr>
              <a:buSzPts val="1600"/>
              <a:buFont typeface="Arial"/>
              <a:buNone/>
            </a:pPr>
            <a:r>
              <a:rPr lang="en-US" sz="1600" b="0" i="0" u="none">
                <a:solidFill>
                  <a:schemeClr val="dk1"/>
                </a:solidFill>
                <a:latin typeface="Calibri"/>
                <a:ea typeface="Calibri"/>
                <a:cs typeface="Calibri"/>
                <a:sym typeface="Calibri"/>
              </a:rPr>
              <a:t>	{ </a:t>
            </a:r>
            <a:endParaRPr/>
          </a:p>
          <a:p>
            <a:pPr marL="0" marR="0" lvl="0" indent="0" algn="l" rtl="0">
              <a:lnSpc>
                <a:spcPct val="100000"/>
              </a:lnSpc>
              <a:spcBef>
                <a:spcPts val="320"/>
              </a:spcBef>
              <a:spcAft>
                <a:spcPts val="0"/>
              </a:spcAft>
              <a:buClr>
                <a:schemeClr val="dk1"/>
              </a:buClr>
              <a:buSzPts val="1600"/>
              <a:buFont typeface="Arial"/>
              <a:buNone/>
            </a:pPr>
            <a:r>
              <a:rPr lang="en-US" sz="1600" b="0" i="0" u="none">
                <a:solidFill>
                  <a:schemeClr val="dk1"/>
                </a:solidFill>
                <a:latin typeface="Calibri"/>
                <a:ea typeface="Calibri"/>
                <a:cs typeface="Calibri"/>
                <a:sym typeface="Calibri"/>
              </a:rPr>
              <a:t>	System.out.println(MultiplyFun.Multiply(2, 4));		System.out.println(MultiplyFun.Multiply(5.5, 6.3)); </a:t>
            </a:r>
            <a:endParaRPr/>
          </a:p>
          <a:p>
            <a:pPr marL="0" marR="0" lvl="0" indent="0" algn="l" rtl="0">
              <a:lnSpc>
                <a:spcPct val="100000"/>
              </a:lnSpc>
              <a:spcBef>
                <a:spcPts val="320"/>
              </a:spcBef>
              <a:spcAft>
                <a:spcPts val="0"/>
              </a:spcAft>
              <a:buClr>
                <a:schemeClr val="dk1"/>
              </a:buClr>
              <a:buSzPts val="1600"/>
              <a:buFont typeface="Arial"/>
              <a:buNone/>
            </a:pPr>
            <a:r>
              <a:rPr lang="en-US" sz="1600" b="0" i="0" u="none">
                <a:solidFill>
                  <a:schemeClr val="dk1"/>
                </a:solidFill>
                <a:latin typeface="Calibri"/>
                <a:ea typeface="Calibri"/>
                <a:cs typeface="Calibri"/>
                <a:sym typeface="Calibri"/>
              </a:rPr>
              <a:t>	} </a:t>
            </a:r>
            <a:endParaRPr/>
          </a:p>
          <a:p>
            <a:pPr marL="0" marR="0" lvl="0" indent="0" algn="l" rtl="0">
              <a:lnSpc>
                <a:spcPct val="100000"/>
              </a:lnSpc>
              <a:spcBef>
                <a:spcPts val="320"/>
              </a:spcBef>
              <a:spcAft>
                <a:spcPts val="0"/>
              </a:spcAft>
              <a:buClr>
                <a:schemeClr val="dk1"/>
              </a:buClr>
              <a:buSzPts val="1600"/>
              <a:buFont typeface="Arial"/>
              <a:buNone/>
            </a:pPr>
            <a:r>
              <a:rPr lang="en-US" sz="1600" b="0" i="0" u="none">
                <a:solidFill>
                  <a:schemeClr val="dk1"/>
                </a:solidFill>
                <a:latin typeface="Calibri"/>
                <a:ea typeface="Calibri"/>
                <a:cs typeface="Calibri"/>
                <a:sym typeface="Calibri"/>
              </a:rPr>
              <a:t>              } </a:t>
            </a:r>
            <a:endParaRPr/>
          </a:p>
          <a:p>
            <a:pPr marL="0" marR="0" lvl="0" indent="0" algn="l" rtl="0">
              <a:lnSpc>
                <a:spcPct val="100000"/>
              </a:lnSpc>
              <a:spcBef>
                <a:spcPts val="600"/>
              </a:spcBef>
              <a:spcAft>
                <a:spcPts val="0"/>
              </a:spcAft>
              <a:buClr>
                <a:schemeClr val="dk1"/>
              </a:buClr>
              <a:buSzPts val="3000"/>
              <a:buFont typeface="Arial"/>
              <a:buNone/>
            </a:pPr>
            <a:endParaRPr sz="3000" b="0" i="0" u="none">
              <a:solidFill>
                <a:schemeClr val="dk1"/>
              </a:solidFill>
              <a:latin typeface="Calibri"/>
              <a:ea typeface="Calibri"/>
              <a:cs typeface="Calibri"/>
              <a:sym typeface="Calibri"/>
            </a:endParaRPr>
          </a:p>
          <a:p>
            <a:pPr marL="342900" marR="0" lvl="0" indent="-152400" algn="l" rtl="0">
              <a:spcBef>
                <a:spcPts val="600"/>
              </a:spcBef>
              <a:spcAft>
                <a:spcPts val="0"/>
              </a:spcAft>
              <a:buClr>
                <a:schemeClr val="dk1"/>
              </a:buClr>
              <a:buSzPts val="3000"/>
              <a:buFont typeface="Arial"/>
              <a:buNone/>
            </a:pPr>
            <a:endParaRPr sz="3000" b="0" i="0" u="none">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1" i="0" u="none">
                <a:solidFill>
                  <a:schemeClr val="dk1"/>
                </a:solidFill>
                <a:latin typeface="Calibri"/>
                <a:ea typeface="Calibri"/>
                <a:cs typeface="Calibri"/>
                <a:sym typeface="Calibri"/>
              </a:rPr>
              <a:t>Method Overriding</a:t>
            </a:r>
            <a:endParaRPr/>
          </a:p>
        </p:txBody>
      </p:sp>
      <p:sp>
        <p:nvSpPr>
          <p:cNvPr id="215" name="Google Shape;215;p21"/>
          <p:cNvSpPr txBox="1">
            <a:spLocks noGrp="1"/>
          </p:cNvSpPr>
          <p:nvPr>
            <p:ph type="body" idx="1"/>
          </p:nvPr>
        </p:nvSpPr>
        <p:spPr>
          <a:xfrm>
            <a:off x="457200" y="1600200"/>
            <a:ext cx="8229600" cy="2819400"/>
          </a:xfrm>
          <a:prstGeom prst="rect">
            <a:avLst/>
          </a:prstGeom>
          <a:noFill/>
          <a:ln>
            <a:noFill/>
          </a:ln>
        </p:spPr>
        <p:txBody>
          <a:bodyPr spcFirstLastPara="1" wrap="square" lIns="91425" tIns="45700" rIns="91425" bIns="45700" anchor="t" anchorCtr="0">
            <a:normAutofit/>
          </a:bodyPr>
          <a:lstStyle/>
          <a:p>
            <a:pPr marL="342900" marR="0" lvl="0" indent="-342900" algn="just" rtl="0">
              <a:lnSpc>
                <a:spcPct val="80000"/>
              </a:lnSpc>
              <a:spcBef>
                <a:spcPts val="0"/>
              </a:spcBef>
              <a:spcAft>
                <a:spcPts val="0"/>
              </a:spcAft>
              <a:buClr>
                <a:schemeClr val="dk1"/>
              </a:buClr>
              <a:buSzPts val="2600"/>
              <a:buFont typeface="Arial"/>
              <a:buChar char="•"/>
            </a:pPr>
            <a:r>
              <a:rPr lang="en-US" sz="2600" b="0" i="0" u="none">
                <a:solidFill>
                  <a:schemeClr val="dk1"/>
                </a:solidFill>
                <a:latin typeface="Calibri"/>
                <a:ea typeface="Calibri"/>
                <a:cs typeface="Calibri"/>
                <a:sym typeface="Calibri"/>
              </a:rPr>
              <a:t>In a class hierarchy, when a method in a subclass has the same name and type signature as a method in its superclass, then the method in the subclass is said to </a:t>
            </a:r>
            <a:r>
              <a:rPr lang="en-US" sz="2600" b="1" i="1" u="none">
                <a:solidFill>
                  <a:schemeClr val="dk1"/>
                </a:solidFill>
                <a:latin typeface="Calibri"/>
                <a:ea typeface="Calibri"/>
                <a:cs typeface="Calibri"/>
                <a:sym typeface="Calibri"/>
              </a:rPr>
              <a:t>override</a:t>
            </a:r>
            <a:r>
              <a:rPr lang="en-US" sz="2600" b="0" i="1" u="none">
                <a:solidFill>
                  <a:schemeClr val="dk1"/>
                </a:solidFill>
                <a:latin typeface="Calibri"/>
                <a:ea typeface="Calibri"/>
                <a:cs typeface="Calibri"/>
                <a:sym typeface="Calibri"/>
              </a:rPr>
              <a:t> </a:t>
            </a:r>
            <a:r>
              <a:rPr lang="en-US" sz="2600" b="0" i="0" u="none">
                <a:solidFill>
                  <a:schemeClr val="dk1"/>
                </a:solidFill>
                <a:latin typeface="Calibri"/>
                <a:ea typeface="Calibri"/>
                <a:cs typeface="Calibri"/>
                <a:sym typeface="Calibri"/>
              </a:rPr>
              <a:t>the method in the superclass. </a:t>
            </a:r>
            <a:endParaRPr/>
          </a:p>
          <a:p>
            <a:pPr marL="342900" marR="0" lvl="0" indent="-342900" algn="just" rtl="0">
              <a:lnSpc>
                <a:spcPct val="80000"/>
              </a:lnSpc>
              <a:spcBef>
                <a:spcPts val="520"/>
              </a:spcBef>
              <a:spcAft>
                <a:spcPts val="0"/>
              </a:spcAft>
              <a:buClr>
                <a:schemeClr val="dk1"/>
              </a:buClr>
              <a:buSzPts val="2600"/>
              <a:buFont typeface="Arial"/>
              <a:buChar char="•"/>
            </a:pPr>
            <a:r>
              <a:rPr lang="en-US" sz="2600" b="0" i="0" u="none">
                <a:solidFill>
                  <a:schemeClr val="dk1"/>
                </a:solidFill>
                <a:latin typeface="Calibri"/>
                <a:ea typeface="Calibri"/>
                <a:cs typeface="Calibri"/>
                <a:sym typeface="Calibri"/>
              </a:rPr>
              <a:t>When an overridden method is called from within its subclass, it will always refer to the version of that method defined by the subclass. The version of the method defined by the superclass will be hidden.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2"/>
          <p:cNvSpPr txBox="1">
            <a:spLocks noGrp="1"/>
          </p:cNvSpPr>
          <p:nvPr>
            <p:ph type="title"/>
          </p:nvPr>
        </p:nvSpPr>
        <p:spPr>
          <a:xfrm>
            <a:off x="457200" y="274637"/>
            <a:ext cx="8229600" cy="3349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200"/>
              <a:buFont typeface="Calibri"/>
              <a:buNone/>
            </a:pPr>
            <a:r>
              <a:rPr lang="en-US" sz="3200" b="1" i="0" u="none">
                <a:solidFill>
                  <a:schemeClr val="dk1"/>
                </a:solidFill>
                <a:latin typeface="Calibri"/>
                <a:ea typeface="Calibri"/>
                <a:cs typeface="Calibri"/>
                <a:sym typeface="Calibri"/>
              </a:rPr>
              <a:t>Example: Method Overriding</a:t>
            </a:r>
            <a:endParaRPr/>
          </a:p>
        </p:txBody>
      </p:sp>
      <p:sp>
        <p:nvSpPr>
          <p:cNvPr id="221" name="Google Shape;221;p22"/>
          <p:cNvSpPr txBox="1">
            <a:spLocks noGrp="1"/>
          </p:cNvSpPr>
          <p:nvPr>
            <p:ph type="body" idx="1"/>
          </p:nvPr>
        </p:nvSpPr>
        <p:spPr>
          <a:xfrm>
            <a:off x="457200" y="838200"/>
            <a:ext cx="4038600" cy="5181600"/>
          </a:xfrm>
          <a:prstGeom prst="rect">
            <a:avLst/>
          </a:prstGeom>
          <a:noFill/>
          <a:ln>
            <a:noFill/>
          </a:ln>
        </p:spPr>
        <p:txBody>
          <a:bodyPr spcFirstLastPara="1" wrap="square" lIns="91425" tIns="45700" rIns="91425" bIns="45700" anchor="t" anchorCtr="0">
            <a:normAutofit/>
          </a:bodyPr>
          <a:lstStyle/>
          <a:p>
            <a:pPr marL="0" marR="0" lvl="0" indent="0" algn="l" rtl="0">
              <a:lnSpc>
                <a:spcPct val="80000"/>
              </a:lnSpc>
              <a:spcBef>
                <a:spcPts val="0"/>
              </a:spcBef>
              <a:spcAft>
                <a:spcPts val="0"/>
              </a:spcAft>
              <a:buClr>
                <a:schemeClr val="dk1"/>
              </a:buClr>
              <a:buSzPts val="1800"/>
              <a:buFont typeface="Arial"/>
              <a:buNone/>
            </a:pPr>
            <a:r>
              <a:rPr lang="en-US" sz="1800" b="0" i="0" u="none">
                <a:solidFill>
                  <a:schemeClr val="dk1"/>
                </a:solidFill>
                <a:latin typeface="Calibri"/>
                <a:ea typeface="Calibri"/>
                <a:cs typeface="Calibri"/>
                <a:sym typeface="Calibri"/>
              </a:rPr>
              <a:t>// Method overriding.</a:t>
            </a:r>
            <a:endParaRPr/>
          </a:p>
          <a:p>
            <a:pPr marL="0" marR="0" lvl="0" indent="0" algn="l" rtl="0">
              <a:lnSpc>
                <a:spcPct val="80000"/>
              </a:lnSpc>
              <a:spcBef>
                <a:spcPts val="360"/>
              </a:spcBef>
              <a:spcAft>
                <a:spcPts val="0"/>
              </a:spcAft>
              <a:buClr>
                <a:schemeClr val="dk1"/>
              </a:buClr>
              <a:buSzPts val="1800"/>
              <a:buFont typeface="Arial"/>
              <a:buNone/>
            </a:pPr>
            <a:r>
              <a:rPr lang="en-US" sz="1800" b="0" i="0" u="none">
                <a:solidFill>
                  <a:schemeClr val="dk1"/>
                </a:solidFill>
                <a:latin typeface="Calibri"/>
                <a:ea typeface="Calibri"/>
                <a:cs typeface="Calibri"/>
                <a:sym typeface="Calibri"/>
              </a:rPr>
              <a:t>class A {</a:t>
            </a:r>
            <a:endParaRPr/>
          </a:p>
          <a:p>
            <a:pPr marL="0" marR="0" lvl="0" indent="0" algn="l" rtl="0">
              <a:lnSpc>
                <a:spcPct val="80000"/>
              </a:lnSpc>
              <a:spcBef>
                <a:spcPts val="360"/>
              </a:spcBef>
              <a:spcAft>
                <a:spcPts val="0"/>
              </a:spcAft>
              <a:buClr>
                <a:schemeClr val="dk1"/>
              </a:buClr>
              <a:buSzPts val="1800"/>
              <a:buFont typeface="Arial"/>
              <a:buNone/>
            </a:pPr>
            <a:r>
              <a:rPr lang="en-US" sz="1800" b="0" i="0" u="none">
                <a:solidFill>
                  <a:schemeClr val="dk1"/>
                </a:solidFill>
                <a:latin typeface="Calibri"/>
                <a:ea typeface="Calibri"/>
                <a:cs typeface="Calibri"/>
                <a:sym typeface="Calibri"/>
              </a:rPr>
              <a:t>int i, j;</a:t>
            </a:r>
            <a:endParaRPr/>
          </a:p>
          <a:p>
            <a:pPr marL="0" marR="0" lvl="0" indent="0" algn="l" rtl="0">
              <a:lnSpc>
                <a:spcPct val="80000"/>
              </a:lnSpc>
              <a:spcBef>
                <a:spcPts val="360"/>
              </a:spcBef>
              <a:spcAft>
                <a:spcPts val="0"/>
              </a:spcAft>
              <a:buClr>
                <a:schemeClr val="dk1"/>
              </a:buClr>
              <a:buSzPts val="1800"/>
              <a:buFont typeface="Arial"/>
              <a:buNone/>
            </a:pPr>
            <a:r>
              <a:rPr lang="en-US" sz="1800" b="0" i="0" u="none">
                <a:solidFill>
                  <a:schemeClr val="dk1"/>
                </a:solidFill>
                <a:latin typeface="Calibri"/>
                <a:ea typeface="Calibri"/>
                <a:cs typeface="Calibri"/>
                <a:sym typeface="Calibri"/>
              </a:rPr>
              <a:t>A(int a, int b) {</a:t>
            </a:r>
            <a:endParaRPr/>
          </a:p>
          <a:p>
            <a:pPr marL="0" marR="0" lvl="0" indent="0" algn="l" rtl="0">
              <a:lnSpc>
                <a:spcPct val="80000"/>
              </a:lnSpc>
              <a:spcBef>
                <a:spcPts val="360"/>
              </a:spcBef>
              <a:spcAft>
                <a:spcPts val="0"/>
              </a:spcAft>
              <a:buClr>
                <a:schemeClr val="dk1"/>
              </a:buClr>
              <a:buSzPts val="1800"/>
              <a:buFont typeface="Arial"/>
              <a:buNone/>
            </a:pPr>
            <a:r>
              <a:rPr lang="en-US" sz="1800" b="0" i="0" u="none">
                <a:solidFill>
                  <a:schemeClr val="dk1"/>
                </a:solidFill>
                <a:latin typeface="Calibri"/>
                <a:ea typeface="Calibri"/>
                <a:cs typeface="Calibri"/>
                <a:sym typeface="Calibri"/>
              </a:rPr>
              <a:t>i = a;</a:t>
            </a:r>
            <a:endParaRPr/>
          </a:p>
          <a:p>
            <a:pPr marL="0" marR="0" lvl="0" indent="0" algn="l" rtl="0">
              <a:lnSpc>
                <a:spcPct val="80000"/>
              </a:lnSpc>
              <a:spcBef>
                <a:spcPts val="360"/>
              </a:spcBef>
              <a:spcAft>
                <a:spcPts val="0"/>
              </a:spcAft>
              <a:buClr>
                <a:schemeClr val="dk1"/>
              </a:buClr>
              <a:buSzPts val="1800"/>
              <a:buFont typeface="Arial"/>
              <a:buNone/>
            </a:pPr>
            <a:r>
              <a:rPr lang="en-US" sz="1800" b="0" i="0" u="none">
                <a:solidFill>
                  <a:schemeClr val="dk1"/>
                </a:solidFill>
                <a:latin typeface="Calibri"/>
                <a:ea typeface="Calibri"/>
                <a:cs typeface="Calibri"/>
                <a:sym typeface="Calibri"/>
              </a:rPr>
              <a:t>j = b;</a:t>
            </a:r>
            <a:endParaRPr/>
          </a:p>
          <a:p>
            <a:pPr marL="0" marR="0" lvl="0" indent="0" algn="l" rtl="0">
              <a:lnSpc>
                <a:spcPct val="80000"/>
              </a:lnSpc>
              <a:spcBef>
                <a:spcPts val="360"/>
              </a:spcBef>
              <a:spcAft>
                <a:spcPts val="0"/>
              </a:spcAft>
              <a:buClr>
                <a:schemeClr val="dk1"/>
              </a:buClr>
              <a:buSzPts val="1800"/>
              <a:buFont typeface="Arial"/>
              <a:buNone/>
            </a:pPr>
            <a:r>
              <a:rPr lang="en-US" sz="1800" b="0" i="0" u="none">
                <a:solidFill>
                  <a:schemeClr val="dk1"/>
                </a:solidFill>
                <a:latin typeface="Calibri"/>
                <a:ea typeface="Calibri"/>
                <a:cs typeface="Calibri"/>
                <a:sym typeface="Calibri"/>
              </a:rPr>
              <a:t>}</a:t>
            </a:r>
            <a:endParaRPr/>
          </a:p>
          <a:p>
            <a:pPr marL="0" marR="0" lvl="0" indent="0" algn="l" rtl="0">
              <a:lnSpc>
                <a:spcPct val="80000"/>
              </a:lnSpc>
              <a:spcBef>
                <a:spcPts val="360"/>
              </a:spcBef>
              <a:spcAft>
                <a:spcPts val="0"/>
              </a:spcAft>
              <a:buClr>
                <a:schemeClr val="dk1"/>
              </a:buClr>
              <a:buSzPts val="1800"/>
              <a:buFont typeface="Arial"/>
              <a:buNone/>
            </a:pPr>
            <a:r>
              <a:rPr lang="en-US" sz="1800" b="0" i="0" u="none">
                <a:solidFill>
                  <a:schemeClr val="dk1"/>
                </a:solidFill>
                <a:latin typeface="Calibri"/>
                <a:ea typeface="Calibri"/>
                <a:cs typeface="Calibri"/>
                <a:sym typeface="Calibri"/>
              </a:rPr>
              <a:t>// display i and j</a:t>
            </a:r>
            <a:endParaRPr/>
          </a:p>
          <a:p>
            <a:pPr marL="0" marR="0" lvl="0" indent="0" algn="l" rtl="0">
              <a:lnSpc>
                <a:spcPct val="80000"/>
              </a:lnSpc>
              <a:spcBef>
                <a:spcPts val="360"/>
              </a:spcBef>
              <a:spcAft>
                <a:spcPts val="0"/>
              </a:spcAft>
              <a:buClr>
                <a:schemeClr val="dk1"/>
              </a:buClr>
              <a:buSzPts val="1800"/>
              <a:buFont typeface="Arial"/>
              <a:buNone/>
            </a:pPr>
            <a:r>
              <a:rPr lang="en-US" sz="1800" b="0" i="0" u="none">
                <a:solidFill>
                  <a:schemeClr val="dk1"/>
                </a:solidFill>
                <a:latin typeface="Calibri"/>
                <a:ea typeface="Calibri"/>
                <a:cs typeface="Calibri"/>
                <a:sym typeface="Calibri"/>
              </a:rPr>
              <a:t>void show() {</a:t>
            </a:r>
            <a:endParaRPr/>
          </a:p>
          <a:p>
            <a:pPr marL="0" marR="0" lvl="0" indent="0" algn="l" rtl="0">
              <a:lnSpc>
                <a:spcPct val="80000"/>
              </a:lnSpc>
              <a:spcBef>
                <a:spcPts val="360"/>
              </a:spcBef>
              <a:spcAft>
                <a:spcPts val="0"/>
              </a:spcAft>
              <a:buClr>
                <a:schemeClr val="dk1"/>
              </a:buClr>
              <a:buSzPts val="1800"/>
              <a:buFont typeface="Arial"/>
              <a:buNone/>
            </a:pPr>
            <a:r>
              <a:rPr lang="en-US" sz="1800" b="0" i="0" u="none">
                <a:solidFill>
                  <a:schemeClr val="dk1"/>
                </a:solidFill>
                <a:latin typeface="Calibri"/>
                <a:ea typeface="Calibri"/>
                <a:cs typeface="Calibri"/>
                <a:sym typeface="Calibri"/>
              </a:rPr>
              <a:t>System.out.println("i and j: " + i + " " + j);</a:t>
            </a:r>
            <a:endParaRPr/>
          </a:p>
          <a:p>
            <a:pPr marL="0" marR="0" lvl="0" indent="0" algn="l" rtl="0">
              <a:lnSpc>
                <a:spcPct val="80000"/>
              </a:lnSpc>
              <a:spcBef>
                <a:spcPts val="360"/>
              </a:spcBef>
              <a:spcAft>
                <a:spcPts val="0"/>
              </a:spcAft>
              <a:buClr>
                <a:schemeClr val="dk1"/>
              </a:buClr>
              <a:buSzPts val="1800"/>
              <a:buFont typeface="Arial"/>
              <a:buNone/>
            </a:pPr>
            <a:r>
              <a:rPr lang="en-US" sz="1800" b="0" i="0" u="none">
                <a:solidFill>
                  <a:schemeClr val="dk1"/>
                </a:solidFill>
                <a:latin typeface="Calibri"/>
                <a:ea typeface="Calibri"/>
                <a:cs typeface="Calibri"/>
                <a:sym typeface="Calibri"/>
              </a:rPr>
              <a:t>}</a:t>
            </a:r>
            <a:endParaRPr/>
          </a:p>
          <a:p>
            <a:pPr marL="0" marR="0" lvl="0" indent="0" algn="l" rtl="0">
              <a:lnSpc>
                <a:spcPct val="80000"/>
              </a:lnSpc>
              <a:spcBef>
                <a:spcPts val="360"/>
              </a:spcBef>
              <a:spcAft>
                <a:spcPts val="0"/>
              </a:spcAft>
              <a:buClr>
                <a:schemeClr val="dk1"/>
              </a:buClr>
              <a:buSzPts val="1800"/>
              <a:buFont typeface="Arial"/>
              <a:buNone/>
            </a:pPr>
            <a:r>
              <a:rPr lang="en-US" sz="1800" b="0" i="0" u="none">
                <a:solidFill>
                  <a:schemeClr val="dk1"/>
                </a:solidFill>
                <a:latin typeface="Calibri"/>
                <a:ea typeface="Calibri"/>
                <a:cs typeface="Calibri"/>
                <a:sym typeface="Calibri"/>
              </a:rPr>
              <a:t>}</a:t>
            </a:r>
            <a:endParaRPr/>
          </a:p>
        </p:txBody>
      </p:sp>
      <p:sp>
        <p:nvSpPr>
          <p:cNvPr id="222" name="Google Shape;222;p22"/>
          <p:cNvSpPr txBox="1">
            <a:spLocks noGrp="1"/>
          </p:cNvSpPr>
          <p:nvPr>
            <p:ph type="body" idx="2"/>
          </p:nvPr>
        </p:nvSpPr>
        <p:spPr>
          <a:xfrm>
            <a:off x="4495800" y="838200"/>
            <a:ext cx="4191000" cy="5486400"/>
          </a:xfrm>
          <a:prstGeom prst="rect">
            <a:avLst/>
          </a:prstGeom>
          <a:noFill/>
          <a:ln>
            <a:noFill/>
          </a:ln>
        </p:spPr>
        <p:txBody>
          <a:bodyPr spcFirstLastPara="1" wrap="square" lIns="91425" tIns="45700" rIns="91425" bIns="45700" anchor="t" anchorCtr="0">
            <a:normAutofit/>
          </a:bodyPr>
          <a:lstStyle/>
          <a:p>
            <a:pPr marL="0" marR="0" lvl="0" indent="0" algn="l" rtl="0">
              <a:lnSpc>
                <a:spcPct val="80000"/>
              </a:lnSpc>
              <a:spcBef>
                <a:spcPts val="0"/>
              </a:spcBef>
              <a:spcAft>
                <a:spcPts val="0"/>
              </a:spcAft>
              <a:buClr>
                <a:schemeClr val="dk1"/>
              </a:buClr>
              <a:buSzPts val="1800"/>
              <a:buFont typeface="Arial"/>
              <a:buNone/>
            </a:pPr>
            <a:r>
              <a:rPr lang="en-US" sz="1800" b="0" i="0" u="none">
                <a:solidFill>
                  <a:schemeClr val="dk1"/>
                </a:solidFill>
                <a:latin typeface="Calibri"/>
                <a:ea typeface="Calibri"/>
                <a:cs typeface="Calibri"/>
                <a:sym typeface="Calibri"/>
              </a:rPr>
              <a:t>class B extends A {</a:t>
            </a:r>
            <a:endParaRPr/>
          </a:p>
          <a:p>
            <a:pPr marL="0" marR="0" lvl="0" indent="0" algn="l" rtl="0">
              <a:lnSpc>
                <a:spcPct val="80000"/>
              </a:lnSpc>
              <a:spcBef>
                <a:spcPts val="360"/>
              </a:spcBef>
              <a:spcAft>
                <a:spcPts val="0"/>
              </a:spcAft>
              <a:buClr>
                <a:schemeClr val="dk1"/>
              </a:buClr>
              <a:buSzPts val="1800"/>
              <a:buFont typeface="Arial"/>
              <a:buNone/>
            </a:pPr>
            <a:r>
              <a:rPr lang="en-US" sz="1800" b="0" i="0" u="none">
                <a:solidFill>
                  <a:schemeClr val="dk1"/>
                </a:solidFill>
                <a:latin typeface="Calibri"/>
                <a:ea typeface="Calibri"/>
                <a:cs typeface="Calibri"/>
                <a:sym typeface="Calibri"/>
              </a:rPr>
              <a:t>int k;</a:t>
            </a:r>
            <a:endParaRPr/>
          </a:p>
          <a:p>
            <a:pPr marL="0" marR="0" lvl="0" indent="0" algn="l" rtl="0">
              <a:lnSpc>
                <a:spcPct val="80000"/>
              </a:lnSpc>
              <a:spcBef>
                <a:spcPts val="360"/>
              </a:spcBef>
              <a:spcAft>
                <a:spcPts val="0"/>
              </a:spcAft>
              <a:buClr>
                <a:schemeClr val="dk1"/>
              </a:buClr>
              <a:buSzPts val="1800"/>
              <a:buFont typeface="Arial"/>
              <a:buNone/>
            </a:pPr>
            <a:r>
              <a:rPr lang="en-US" sz="1800" b="0" i="0" u="none">
                <a:solidFill>
                  <a:schemeClr val="dk1"/>
                </a:solidFill>
                <a:latin typeface="Calibri"/>
                <a:ea typeface="Calibri"/>
                <a:cs typeface="Calibri"/>
                <a:sym typeface="Calibri"/>
              </a:rPr>
              <a:t>B(int a, int b, int c) {</a:t>
            </a:r>
            <a:endParaRPr/>
          </a:p>
          <a:p>
            <a:pPr marL="0" marR="0" lvl="0" indent="0" algn="l" rtl="0">
              <a:lnSpc>
                <a:spcPct val="80000"/>
              </a:lnSpc>
              <a:spcBef>
                <a:spcPts val="360"/>
              </a:spcBef>
              <a:spcAft>
                <a:spcPts val="0"/>
              </a:spcAft>
              <a:buClr>
                <a:schemeClr val="dk1"/>
              </a:buClr>
              <a:buSzPts val="1800"/>
              <a:buFont typeface="Arial"/>
              <a:buNone/>
            </a:pPr>
            <a:r>
              <a:rPr lang="en-US" sz="1800" b="0" i="0" u="none">
                <a:solidFill>
                  <a:schemeClr val="dk1"/>
                </a:solidFill>
                <a:latin typeface="Calibri"/>
                <a:ea typeface="Calibri"/>
                <a:cs typeface="Calibri"/>
                <a:sym typeface="Calibri"/>
              </a:rPr>
              <a:t>super(a, b);</a:t>
            </a:r>
            <a:endParaRPr/>
          </a:p>
          <a:p>
            <a:pPr marL="0" marR="0" lvl="0" indent="0" algn="l" rtl="0">
              <a:lnSpc>
                <a:spcPct val="80000"/>
              </a:lnSpc>
              <a:spcBef>
                <a:spcPts val="360"/>
              </a:spcBef>
              <a:spcAft>
                <a:spcPts val="0"/>
              </a:spcAft>
              <a:buClr>
                <a:schemeClr val="dk1"/>
              </a:buClr>
              <a:buSzPts val="1800"/>
              <a:buFont typeface="Arial"/>
              <a:buNone/>
            </a:pPr>
            <a:r>
              <a:rPr lang="en-US" sz="1800" b="0" i="0" u="none">
                <a:solidFill>
                  <a:schemeClr val="dk1"/>
                </a:solidFill>
                <a:latin typeface="Calibri"/>
                <a:ea typeface="Calibri"/>
                <a:cs typeface="Calibri"/>
                <a:sym typeface="Calibri"/>
              </a:rPr>
              <a:t>k = c;</a:t>
            </a:r>
            <a:endParaRPr/>
          </a:p>
          <a:p>
            <a:pPr marL="0" marR="0" lvl="0" indent="0" algn="l" rtl="0">
              <a:lnSpc>
                <a:spcPct val="80000"/>
              </a:lnSpc>
              <a:spcBef>
                <a:spcPts val="360"/>
              </a:spcBef>
              <a:spcAft>
                <a:spcPts val="0"/>
              </a:spcAft>
              <a:buClr>
                <a:schemeClr val="dk1"/>
              </a:buClr>
              <a:buSzPts val="1800"/>
              <a:buFont typeface="Arial"/>
              <a:buNone/>
            </a:pPr>
            <a:r>
              <a:rPr lang="en-US" sz="1800" b="0" i="0" u="none">
                <a:solidFill>
                  <a:schemeClr val="dk1"/>
                </a:solidFill>
                <a:latin typeface="Calibri"/>
                <a:ea typeface="Calibri"/>
                <a:cs typeface="Calibri"/>
                <a:sym typeface="Calibri"/>
              </a:rPr>
              <a:t>}</a:t>
            </a:r>
            <a:endParaRPr/>
          </a:p>
          <a:p>
            <a:pPr marL="0" marR="0" lvl="0" indent="0" algn="l" rtl="0">
              <a:lnSpc>
                <a:spcPct val="80000"/>
              </a:lnSpc>
              <a:spcBef>
                <a:spcPts val="360"/>
              </a:spcBef>
              <a:spcAft>
                <a:spcPts val="0"/>
              </a:spcAft>
              <a:buClr>
                <a:schemeClr val="dk1"/>
              </a:buClr>
              <a:buSzPts val="1800"/>
              <a:buFont typeface="Arial"/>
              <a:buNone/>
            </a:pPr>
            <a:r>
              <a:rPr lang="en-US" sz="1800" b="0" i="0" u="none">
                <a:solidFill>
                  <a:schemeClr val="dk1"/>
                </a:solidFill>
                <a:latin typeface="Calibri"/>
                <a:ea typeface="Calibri"/>
                <a:cs typeface="Calibri"/>
                <a:sym typeface="Calibri"/>
              </a:rPr>
              <a:t>// display k – this overrides show() in A</a:t>
            </a:r>
            <a:endParaRPr/>
          </a:p>
          <a:p>
            <a:pPr marL="0" marR="0" lvl="0" indent="0" algn="l" rtl="0">
              <a:lnSpc>
                <a:spcPct val="80000"/>
              </a:lnSpc>
              <a:spcBef>
                <a:spcPts val="360"/>
              </a:spcBef>
              <a:spcAft>
                <a:spcPts val="0"/>
              </a:spcAft>
              <a:buClr>
                <a:schemeClr val="dk1"/>
              </a:buClr>
              <a:buSzPts val="1800"/>
              <a:buFont typeface="Arial"/>
              <a:buNone/>
            </a:pPr>
            <a:r>
              <a:rPr lang="en-US" sz="1800" b="0" i="0" u="none">
                <a:solidFill>
                  <a:schemeClr val="dk1"/>
                </a:solidFill>
                <a:latin typeface="Calibri"/>
                <a:ea typeface="Calibri"/>
                <a:cs typeface="Calibri"/>
                <a:sym typeface="Calibri"/>
              </a:rPr>
              <a:t>void show() {</a:t>
            </a:r>
            <a:endParaRPr/>
          </a:p>
          <a:p>
            <a:pPr marL="0" marR="0" lvl="0" indent="0" algn="l" rtl="0">
              <a:lnSpc>
                <a:spcPct val="80000"/>
              </a:lnSpc>
              <a:spcBef>
                <a:spcPts val="360"/>
              </a:spcBef>
              <a:spcAft>
                <a:spcPts val="0"/>
              </a:spcAft>
              <a:buClr>
                <a:schemeClr val="dk1"/>
              </a:buClr>
              <a:buSzPts val="1800"/>
              <a:buFont typeface="Arial"/>
              <a:buNone/>
            </a:pPr>
            <a:r>
              <a:rPr lang="en-US" sz="1800" b="0" i="0" u="none">
                <a:solidFill>
                  <a:schemeClr val="dk1"/>
                </a:solidFill>
                <a:latin typeface="Calibri"/>
                <a:ea typeface="Calibri"/>
                <a:cs typeface="Calibri"/>
                <a:sym typeface="Calibri"/>
              </a:rPr>
              <a:t>System.out.println("k: " + k);</a:t>
            </a:r>
            <a:endParaRPr/>
          </a:p>
          <a:p>
            <a:pPr marL="0" marR="0" lvl="0" indent="0" algn="l" rtl="0">
              <a:lnSpc>
                <a:spcPct val="80000"/>
              </a:lnSpc>
              <a:spcBef>
                <a:spcPts val="360"/>
              </a:spcBef>
              <a:spcAft>
                <a:spcPts val="0"/>
              </a:spcAft>
              <a:buClr>
                <a:schemeClr val="dk1"/>
              </a:buClr>
              <a:buSzPts val="1800"/>
              <a:buFont typeface="Arial"/>
              <a:buNone/>
            </a:pPr>
            <a:r>
              <a:rPr lang="en-US" sz="1800" b="0" i="0" u="none">
                <a:solidFill>
                  <a:schemeClr val="dk1"/>
                </a:solidFill>
                <a:latin typeface="Calibri"/>
                <a:ea typeface="Calibri"/>
                <a:cs typeface="Calibri"/>
                <a:sym typeface="Calibri"/>
              </a:rPr>
              <a:t>}</a:t>
            </a:r>
            <a:endParaRPr/>
          </a:p>
          <a:p>
            <a:pPr marL="0" marR="0" lvl="0" indent="0" algn="l" rtl="0">
              <a:lnSpc>
                <a:spcPct val="80000"/>
              </a:lnSpc>
              <a:spcBef>
                <a:spcPts val="360"/>
              </a:spcBef>
              <a:spcAft>
                <a:spcPts val="0"/>
              </a:spcAft>
              <a:buClr>
                <a:schemeClr val="dk1"/>
              </a:buClr>
              <a:buSzPts val="1800"/>
              <a:buFont typeface="Arial"/>
              <a:buNone/>
            </a:pPr>
            <a:r>
              <a:rPr lang="en-US" sz="1800" b="0" i="0" u="none">
                <a:solidFill>
                  <a:schemeClr val="dk1"/>
                </a:solidFill>
                <a:latin typeface="Calibri"/>
                <a:ea typeface="Calibri"/>
                <a:cs typeface="Calibri"/>
                <a:sym typeface="Calibri"/>
              </a:rPr>
              <a:t>}</a:t>
            </a:r>
            <a:endParaRPr/>
          </a:p>
          <a:p>
            <a:pPr marL="0" marR="0" lvl="0" indent="0" algn="l" rtl="0">
              <a:lnSpc>
                <a:spcPct val="80000"/>
              </a:lnSpc>
              <a:spcBef>
                <a:spcPts val="360"/>
              </a:spcBef>
              <a:spcAft>
                <a:spcPts val="0"/>
              </a:spcAft>
              <a:buClr>
                <a:schemeClr val="dk1"/>
              </a:buClr>
              <a:buSzPts val="1800"/>
              <a:buFont typeface="Arial"/>
              <a:buNone/>
            </a:pPr>
            <a:r>
              <a:rPr lang="en-US" sz="1800" b="0" i="0" u="none">
                <a:solidFill>
                  <a:schemeClr val="dk1"/>
                </a:solidFill>
                <a:latin typeface="Calibri"/>
                <a:ea typeface="Calibri"/>
                <a:cs typeface="Calibri"/>
                <a:sym typeface="Calibri"/>
              </a:rPr>
              <a:t>class Override {</a:t>
            </a:r>
            <a:endParaRPr/>
          </a:p>
          <a:p>
            <a:pPr marL="0" marR="0" lvl="0" indent="0" algn="l" rtl="0">
              <a:lnSpc>
                <a:spcPct val="80000"/>
              </a:lnSpc>
              <a:spcBef>
                <a:spcPts val="360"/>
              </a:spcBef>
              <a:spcAft>
                <a:spcPts val="0"/>
              </a:spcAft>
              <a:buClr>
                <a:schemeClr val="dk1"/>
              </a:buClr>
              <a:buSzPts val="1800"/>
              <a:buFont typeface="Arial"/>
              <a:buNone/>
            </a:pPr>
            <a:r>
              <a:rPr lang="en-US" sz="1800" b="0" i="0" u="none">
                <a:solidFill>
                  <a:schemeClr val="dk1"/>
                </a:solidFill>
                <a:latin typeface="Calibri"/>
                <a:ea typeface="Calibri"/>
                <a:cs typeface="Calibri"/>
                <a:sym typeface="Calibri"/>
              </a:rPr>
              <a:t>public static void main(String args[]) {</a:t>
            </a:r>
            <a:endParaRPr/>
          </a:p>
          <a:p>
            <a:pPr marL="0" marR="0" lvl="0" indent="0" algn="l" rtl="0">
              <a:lnSpc>
                <a:spcPct val="80000"/>
              </a:lnSpc>
              <a:spcBef>
                <a:spcPts val="360"/>
              </a:spcBef>
              <a:spcAft>
                <a:spcPts val="0"/>
              </a:spcAft>
              <a:buClr>
                <a:schemeClr val="dk1"/>
              </a:buClr>
              <a:buSzPts val="1800"/>
              <a:buFont typeface="Arial"/>
              <a:buNone/>
            </a:pPr>
            <a:r>
              <a:rPr lang="en-US" sz="1800" b="0" i="0" u="none">
                <a:solidFill>
                  <a:schemeClr val="dk1"/>
                </a:solidFill>
                <a:latin typeface="Calibri"/>
                <a:ea typeface="Calibri"/>
                <a:cs typeface="Calibri"/>
                <a:sym typeface="Calibri"/>
              </a:rPr>
              <a:t>B subOb = new B(1, 2, 3);</a:t>
            </a:r>
            <a:endParaRPr/>
          </a:p>
          <a:p>
            <a:pPr marL="0" marR="0" lvl="0" indent="0" algn="l" rtl="0">
              <a:lnSpc>
                <a:spcPct val="80000"/>
              </a:lnSpc>
              <a:spcBef>
                <a:spcPts val="360"/>
              </a:spcBef>
              <a:spcAft>
                <a:spcPts val="0"/>
              </a:spcAft>
              <a:buClr>
                <a:schemeClr val="dk1"/>
              </a:buClr>
              <a:buSzPts val="1800"/>
              <a:buFont typeface="Arial"/>
              <a:buNone/>
            </a:pPr>
            <a:r>
              <a:rPr lang="en-US" sz="1800" b="0" i="0" u="none">
                <a:solidFill>
                  <a:schemeClr val="dk1"/>
                </a:solidFill>
                <a:latin typeface="Calibri"/>
                <a:ea typeface="Calibri"/>
                <a:cs typeface="Calibri"/>
                <a:sym typeface="Calibri"/>
              </a:rPr>
              <a:t>subOb.show(); // this calls show() in B</a:t>
            </a:r>
            <a:endParaRPr/>
          </a:p>
          <a:p>
            <a:pPr marL="0" marR="0" lvl="0" indent="0" algn="l" rtl="0">
              <a:lnSpc>
                <a:spcPct val="80000"/>
              </a:lnSpc>
              <a:spcBef>
                <a:spcPts val="360"/>
              </a:spcBef>
              <a:spcAft>
                <a:spcPts val="0"/>
              </a:spcAft>
              <a:buClr>
                <a:schemeClr val="dk1"/>
              </a:buClr>
              <a:buSzPts val="1800"/>
              <a:buFont typeface="Arial"/>
              <a:buNone/>
            </a:pPr>
            <a:r>
              <a:rPr lang="en-US" sz="1800" b="0" i="0" u="none">
                <a:solidFill>
                  <a:schemeClr val="dk1"/>
                </a:solidFill>
                <a:latin typeface="Calibri"/>
                <a:ea typeface="Calibri"/>
                <a:cs typeface="Calibri"/>
                <a:sym typeface="Calibri"/>
              </a:rPr>
              <a:t>}</a:t>
            </a:r>
            <a:endParaRPr/>
          </a:p>
          <a:p>
            <a:pPr marL="0" marR="0" lvl="0" indent="0" algn="l" rtl="0">
              <a:lnSpc>
                <a:spcPct val="80000"/>
              </a:lnSpc>
              <a:spcBef>
                <a:spcPts val="360"/>
              </a:spcBef>
              <a:spcAft>
                <a:spcPts val="0"/>
              </a:spcAft>
              <a:buClr>
                <a:schemeClr val="dk1"/>
              </a:buClr>
              <a:buSzPts val="1800"/>
              <a:buFont typeface="Arial"/>
              <a:buNone/>
            </a:pPr>
            <a:r>
              <a:rPr lang="en-US" sz="1800" b="0" i="0" u="none">
                <a:solidFill>
                  <a:schemeClr val="dk1"/>
                </a:solidFill>
                <a:latin typeface="Calibri"/>
                <a:ea typeface="Calibri"/>
                <a:cs typeface="Calibri"/>
                <a:sym typeface="Calibri"/>
              </a:rPr>
              <a:t>}</a:t>
            </a:r>
            <a:endParaRPr/>
          </a:p>
          <a:p>
            <a:pPr marL="0" marR="0" lvl="0" indent="0" algn="l" rtl="0">
              <a:lnSpc>
                <a:spcPct val="80000"/>
              </a:lnSpc>
              <a:spcBef>
                <a:spcPts val="360"/>
              </a:spcBef>
              <a:spcAft>
                <a:spcPts val="0"/>
              </a:spcAft>
              <a:buClr>
                <a:schemeClr val="dk1"/>
              </a:buClr>
              <a:buSzPts val="1800"/>
              <a:buFont typeface="Arial"/>
              <a:buNone/>
            </a:pPr>
            <a:r>
              <a:rPr lang="en-US" sz="1800" b="0" i="0" u="none">
                <a:solidFill>
                  <a:schemeClr val="dk1"/>
                </a:solidFill>
                <a:latin typeface="Calibri"/>
                <a:ea typeface="Calibri"/>
                <a:cs typeface="Calibri"/>
                <a:sym typeface="Calibri"/>
              </a:rPr>
              <a:t>Output:</a:t>
            </a:r>
            <a:endParaRPr/>
          </a:p>
          <a:p>
            <a:pPr marL="0" marR="0" lvl="0" indent="0" algn="l" rtl="0">
              <a:lnSpc>
                <a:spcPct val="80000"/>
              </a:lnSpc>
              <a:spcBef>
                <a:spcPts val="360"/>
              </a:spcBef>
              <a:spcAft>
                <a:spcPts val="0"/>
              </a:spcAft>
              <a:buClr>
                <a:schemeClr val="dk1"/>
              </a:buClr>
              <a:buSzPts val="1800"/>
              <a:buFont typeface="Arial"/>
              <a:buNone/>
            </a:pPr>
            <a:r>
              <a:rPr lang="en-US" sz="1800" b="0" i="0" u="none">
                <a:solidFill>
                  <a:schemeClr val="dk1"/>
                </a:solidFill>
                <a:latin typeface="Calibri"/>
                <a:ea typeface="Calibri"/>
                <a:cs typeface="Calibri"/>
                <a:sym typeface="Calibri"/>
              </a:rPr>
              <a:t>k:3</a:t>
            </a:r>
            <a:endParaRPr/>
          </a:p>
          <a:p>
            <a:pPr marL="342900" marR="0" lvl="0" indent="-228600" algn="l" rtl="0">
              <a:spcBef>
                <a:spcPts val="360"/>
              </a:spcBef>
              <a:spcAft>
                <a:spcPts val="0"/>
              </a:spcAft>
              <a:buClr>
                <a:schemeClr val="dk1"/>
              </a:buClr>
              <a:buSzPts val="1800"/>
              <a:buFont typeface="Arial"/>
              <a:buNone/>
            </a:pPr>
            <a:endParaRPr sz="1800" b="0" i="0" u="none">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000"/>
              <a:buFont typeface="Calibri"/>
              <a:buNone/>
            </a:pPr>
            <a:br>
              <a:rPr lang="en-US" sz="4000" b="0" i="0" u="none">
                <a:solidFill>
                  <a:schemeClr val="dk1"/>
                </a:solidFill>
                <a:latin typeface="Calibri"/>
                <a:ea typeface="Calibri"/>
                <a:cs typeface="Calibri"/>
                <a:sym typeface="Calibri"/>
              </a:rPr>
            </a:br>
            <a:r>
              <a:rPr lang="en-US" sz="4000" b="1" i="0" u="none">
                <a:solidFill>
                  <a:schemeClr val="dk1"/>
                </a:solidFill>
                <a:latin typeface="Calibri"/>
                <a:ea typeface="Calibri"/>
                <a:cs typeface="Calibri"/>
                <a:sym typeface="Calibri"/>
              </a:rPr>
              <a:t>Runtime Polymorphism in Java</a:t>
            </a:r>
            <a:br>
              <a:rPr lang="en-US" sz="4000" b="0" i="0" u="none">
                <a:solidFill>
                  <a:schemeClr val="dk1"/>
                </a:solidFill>
                <a:latin typeface="Calibri"/>
                <a:ea typeface="Calibri"/>
                <a:cs typeface="Calibri"/>
                <a:sym typeface="Calibri"/>
              </a:rPr>
            </a:br>
            <a:br>
              <a:rPr lang="en-US" sz="4000" b="0" i="0" u="none">
                <a:solidFill>
                  <a:schemeClr val="dk1"/>
                </a:solidFill>
                <a:latin typeface="Calibri"/>
                <a:ea typeface="Calibri"/>
                <a:cs typeface="Calibri"/>
                <a:sym typeface="Calibri"/>
              </a:rPr>
            </a:br>
            <a:endParaRPr/>
          </a:p>
        </p:txBody>
      </p:sp>
      <p:sp>
        <p:nvSpPr>
          <p:cNvPr id="228" name="Google Shape;228;p23"/>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Times New Roman"/>
                <a:ea typeface="Times New Roman"/>
                <a:cs typeface="Times New Roman"/>
                <a:sym typeface="Times New Roman"/>
              </a:rPr>
              <a:t>Runtime polymorphism or Dynamic Method Dispatch is a process in which a call to an overridden method is resolved at runtime rather than compile-time.</a:t>
            </a:r>
            <a:endParaRPr/>
          </a:p>
          <a:p>
            <a:pPr marL="0" marR="0" lvl="0" indent="0" algn="just" rtl="0">
              <a:lnSpc>
                <a:spcPct val="100000"/>
              </a:lnSpc>
              <a:spcBef>
                <a:spcPts val="480"/>
              </a:spcBef>
              <a:spcAft>
                <a:spcPts val="0"/>
              </a:spcAft>
              <a:buClr>
                <a:schemeClr val="dk1"/>
              </a:buClr>
              <a:buSzPts val="2400"/>
              <a:buFont typeface="Arial"/>
              <a:buNone/>
            </a:pPr>
            <a:r>
              <a:rPr lang="en-US" sz="2400" b="0" i="0" u="none">
                <a:solidFill>
                  <a:schemeClr val="dk1"/>
                </a:solidFill>
                <a:latin typeface="Times New Roman"/>
                <a:ea typeface="Times New Roman"/>
                <a:cs typeface="Times New Roman"/>
                <a:sym typeface="Times New Roman"/>
              </a:rPr>
              <a:t>In this process, an overridden method is called through the reference variable of a superclass. The determination of the method to be called is based on the </a:t>
            </a:r>
            <a:r>
              <a:rPr lang="en-US" sz="2400" b="1" i="0" u="sng">
                <a:solidFill>
                  <a:schemeClr val="dk1"/>
                </a:solidFill>
                <a:latin typeface="Times New Roman"/>
                <a:ea typeface="Times New Roman"/>
                <a:cs typeface="Times New Roman"/>
                <a:sym typeface="Times New Roman"/>
              </a:rPr>
              <a:t>object being referred to by the reference variable.</a:t>
            </a:r>
            <a:endParaRPr/>
          </a:p>
          <a:p>
            <a:pPr marL="0" marR="0" lvl="0" indent="0" algn="l" rtl="0">
              <a:lnSpc>
                <a:spcPct val="100000"/>
              </a:lnSpc>
              <a:spcBef>
                <a:spcPts val="640"/>
              </a:spcBef>
              <a:spcAft>
                <a:spcPts val="0"/>
              </a:spcAft>
              <a:buClr>
                <a:schemeClr val="dk1"/>
              </a:buClr>
              <a:buSzPts val="3200"/>
              <a:buFont typeface="Arial"/>
              <a:buNone/>
            </a:pPr>
            <a:endParaRPr sz="3200" b="0" i="0" u="none">
              <a:solidFill>
                <a:schemeClr val="dk1"/>
              </a:solidFill>
              <a:latin typeface="Calibri"/>
              <a:ea typeface="Calibri"/>
              <a:cs typeface="Calibri"/>
              <a:sym typeface="Calibri"/>
            </a:endParaRPr>
          </a:p>
          <a:p>
            <a:pPr marL="0" marR="0" lvl="0" indent="0" algn="l" rtl="0">
              <a:lnSpc>
                <a:spcPct val="100000"/>
              </a:lnSpc>
              <a:spcBef>
                <a:spcPts val="640"/>
              </a:spcBef>
              <a:spcAft>
                <a:spcPts val="0"/>
              </a:spcAft>
              <a:buClr>
                <a:schemeClr val="dk1"/>
              </a:buClr>
              <a:buSzPts val="3200"/>
              <a:buFont typeface="Arial"/>
              <a:buNone/>
            </a:pPr>
            <a:endParaRPr sz="3200" b="0" i="0" u="none">
              <a:solidFill>
                <a:schemeClr val="dk1"/>
              </a:solidFill>
              <a:latin typeface="Calibri"/>
              <a:ea typeface="Calibri"/>
              <a:cs typeface="Calibri"/>
              <a:sym typeface="Calibri"/>
            </a:endParaRPr>
          </a:p>
          <a:p>
            <a:pPr marL="342900" marR="0" lvl="0" indent="-139700" algn="l" rtl="0">
              <a:spcBef>
                <a:spcPts val="640"/>
              </a:spcBef>
              <a:spcAft>
                <a:spcPts val="0"/>
              </a:spcAft>
              <a:buClr>
                <a:schemeClr val="dk1"/>
              </a:buClr>
              <a:buSzPts val="3200"/>
              <a:buFont typeface="Arial"/>
              <a:buNone/>
            </a:pPr>
            <a:endParaRPr sz="3200" b="0" i="0" u="none">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4"/>
          <p:cNvSpPr txBox="1">
            <a:spLocks noGrp="1"/>
          </p:cNvSpPr>
          <p:nvPr>
            <p:ph type="title"/>
          </p:nvPr>
        </p:nvSpPr>
        <p:spPr>
          <a:xfrm>
            <a:off x="457200" y="274637"/>
            <a:ext cx="8229600" cy="334962"/>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000"/>
              <a:buFont typeface="Calibri"/>
              <a:buNone/>
            </a:pPr>
            <a:r>
              <a:rPr lang="en-US" sz="4000" b="1" i="0" u="none">
                <a:solidFill>
                  <a:schemeClr val="dk1"/>
                </a:solidFill>
                <a:latin typeface="Calibri"/>
                <a:ea typeface="Calibri"/>
                <a:cs typeface="Calibri"/>
                <a:sym typeface="Calibri"/>
              </a:rPr>
              <a:t>Explanation</a:t>
            </a:r>
            <a:endParaRPr/>
          </a:p>
        </p:txBody>
      </p:sp>
      <p:sp>
        <p:nvSpPr>
          <p:cNvPr id="234" name="Google Shape;234;p24"/>
          <p:cNvSpPr txBox="1">
            <a:spLocks noGrp="1"/>
          </p:cNvSpPr>
          <p:nvPr>
            <p:ph type="body" idx="1"/>
          </p:nvPr>
        </p:nvSpPr>
        <p:spPr>
          <a:xfrm>
            <a:off x="457200" y="914400"/>
            <a:ext cx="8229600" cy="5562600"/>
          </a:xfrm>
          <a:prstGeom prst="rect">
            <a:avLst/>
          </a:prstGeom>
          <a:noFill/>
          <a:ln>
            <a:noFill/>
          </a:ln>
        </p:spPr>
        <p:txBody>
          <a:bodyPr spcFirstLastPara="1" wrap="square" lIns="91425" tIns="45700" rIns="91425" bIns="45700" anchor="t" anchorCtr="0">
            <a:normAutofit/>
          </a:bodyPr>
          <a:lstStyle/>
          <a:p>
            <a:pPr marL="0" marR="0" lvl="0" indent="0" algn="just" rtl="0">
              <a:lnSpc>
                <a:spcPct val="90000"/>
              </a:lnSpc>
              <a:spcBef>
                <a:spcPts val="0"/>
              </a:spcBef>
              <a:spcAft>
                <a:spcPts val="0"/>
              </a:spcAft>
              <a:buClr>
                <a:schemeClr val="dk1"/>
              </a:buClr>
              <a:buSzPts val="2200"/>
              <a:buFont typeface="Arial"/>
              <a:buNone/>
            </a:pPr>
            <a:r>
              <a:rPr lang="en-US" sz="2200" b="0" i="0" u="none">
                <a:solidFill>
                  <a:schemeClr val="dk1"/>
                </a:solidFill>
                <a:latin typeface="Times New Roman"/>
                <a:ea typeface="Times New Roman"/>
                <a:cs typeface="Times New Roman"/>
                <a:sym typeface="Times New Roman"/>
              </a:rPr>
              <a:t>Method overriding is one of the ways in which Java supports Runtime Polymorphism. Dynamic method dispatch is the mechanism by which a call to an overridden method is resolved at run time, rather than compile time.</a:t>
            </a:r>
            <a:endParaRPr/>
          </a:p>
          <a:p>
            <a:pPr marL="0" marR="0" lvl="0" indent="-139700" algn="just" rtl="0">
              <a:lnSpc>
                <a:spcPct val="90000"/>
              </a:lnSpc>
              <a:spcBef>
                <a:spcPts val="440"/>
              </a:spcBef>
              <a:spcAft>
                <a:spcPts val="0"/>
              </a:spcAft>
              <a:buClr>
                <a:schemeClr val="dk1"/>
              </a:buClr>
              <a:buSzPts val="2200"/>
              <a:buFont typeface="Arial"/>
              <a:buChar char="•"/>
            </a:pPr>
            <a:r>
              <a:rPr lang="en-US" sz="2200" b="0" i="0" u="none">
                <a:solidFill>
                  <a:schemeClr val="dk1"/>
                </a:solidFill>
                <a:latin typeface="Times New Roman"/>
                <a:ea typeface="Times New Roman"/>
                <a:cs typeface="Times New Roman"/>
                <a:sym typeface="Times New Roman"/>
              </a:rPr>
              <a:t>When an overridden method is called through a superclass reference, Java determines which version(superclass/subclasses) of that method is to be executed based upon the type of the object being referred to at the time the call occurs. Thus, this determination is made at run time.</a:t>
            </a:r>
            <a:endParaRPr/>
          </a:p>
          <a:p>
            <a:pPr marL="0" marR="0" lvl="0" indent="-139700" algn="just" rtl="0">
              <a:lnSpc>
                <a:spcPct val="90000"/>
              </a:lnSpc>
              <a:spcBef>
                <a:spcPts val="440"/>
              </a:spcBef>
              <a:spcAft>
                <a:spcPts val="0"/>
              </a:spcAft>
              <a:buClr>
                <a:schemeClr val="dk1"/>
              </a:buClr>
              <a:buSzPts val="2200"/>
              <a:buFont typeface="Arial"/>
              <a:buChar char="•"/>
            </a:pPr>
            <a:r>
              <a:rPr lang="en-US" sz="2200" b="0" i="0" u="none">
                <a:solidFill>
                  <a:schemeClr val="dk1"/>
                </a:solidFill>
                <a:latin typeface="Times New Roman"/>
                <a:ea typeface="Times New Roman"/>
                <a:cs typeface="Times New Roman"/>
                <a:sym typeface="Times New Roman"/>
              </a:rPr>
              <a:t>At run-time, it depends on the type of the object being referred to (not the type of the reference variable) that determines which version of an overridden method will be executed</a:t>
            </a:r>
            <a:endParaRPr/>
          </a:p>
          <a:p>
            <a:pPr marL="0" marR="0" lvl="0" indent="-139700" algn="just" rtl="0">
              <a:lnSpc>
                <a:spcPct val="90000"/>
              </a:lnSpc>
              <a:spcBef>
                <a:spcPts val="440"/>
              </a:spcBef>
              <a:spcAft>
                <a:spcPts val="0"/>
              </a:spcAft>
              <a:buClr>
                <a:schemeClr val="dk1"/>
              </a:buClr>
              <a:buSzPts val="2200"/>
              <a:buFont typeface="Arial"/>
              <a:buChar char="•"/>
            </a:pPr>
            <a:r>
              <a:rPr lang="en-US" sz="2200" b="0" i="0" u="none">
                <a:solidFill>
                  <a:schemeClr val="dk1"/>
                </a:solidFill>
                <a:latin typeface="Times New Roman"/>
                <a:ea typeface="Times New Roman"/>
                <a:cs typeface="Times New Roman"/>
                <a:sym typeface="Times New Roman"/>
              </a:rPr>
              <a:t>A superclass reference variable can refer to a subclass object. This is also known as </a:t>
            </a:r>
            <a:r>
              <a:rPr lang="en-US" sz="2200" b="1" i="0" u="none">
                <a:solidFill>
                  <a:schemeClr val="dk1"/>
                </a:solidFill>
                <a:latin typeface="Times New Roman"/>
                <a:ea typeface="Times New Roman"/>
                <a:cs typeface="Times New Roman"/>
                <a:sym typeface="Times New Roman"/>
              </a:rPr>
              <a:t>upcasting.</a:t>
            </a:r>
            <a:r>
              <a:rPr lang="en-US" sz="2200" b="0" i="0" u="none">
                <a:solidFill>
                  <a:schemeClr val="dk1"/>
                </a:solidFill>
                <a:latin typeface="Times New Roman"/>
                <a:ea typeface="Times New Roman"/>
                <a:cs typeface="Times New Roman"/>
                <a:sym typeface="Times New Roman"/>
              </a:rPr>
              <a:t> Java uses this fact to resolve calls to overridden methods at run time.</a:t>
            </a:r>
            <a:endParaRPr/>
          </a:p>
          <a:p>
            <a:pPr marL="0" marR="0" lvl="0" indent="0" algn="just" rtl="0">
              <a:lnSpc>
                <a:spcPct val="90000"/>
              </a:lnSpc>
              <a:spcBef>
                <a:spcPts val="440"/>
              </a:spcBef>
              <a:spcAft>
                <a:spcPts val="0"/>
              </a:spcAft>
              <a:buClr>
                <a:schemeClr val="dk1"/>
              </a:buClr>
              <a:buSzPts val="2200"/>
              <a:buFont typeface="Arial"/>
              <a:buNone/>
            </a:pPr>
            <a:br>
              <a:rPr lang="en-US" sz="2200" b="0" i="0" u="none">
                <a:solidFill>
                  <a:schemeClr val="dk1"/>
                </a:solidFill>
                <a:latin typeface="Times New Roman"/>
                <a:ea typeface="Times New Roman"/>
                <a:cs typeface="Times New Roman"/>
                <a:sym typeface="Times New Roman"/>
              </a:rPr>
            </a:b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25"/>
          <p:cNvSpPr txBox="1">
            <a:spLocks noGrp="1"/>
          </p:cNvSpPr>
          <p:nvPr>
            <p:ph type="title"/>
          </p:nvPr>
        </p:nvSpPr>
        <p:spPr>
          <a:xfrm>
            <a:off x="457200" y="26987"/>
            <a:ext cx="8229600" cy="3349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000"/>
              <a:buFont typeface="Calibri"/>
              <a:buNone/>
            </a:pPr>
            <a:r>
              <a:rPr lang="en-US" sz="2000" b="1" i="0" u="none">
                <a:solidFill>
                  <a:schemeClr val="dk1"/>
                </a:solidFill>
                <a:latin typeface="Calibri"/>
                <a:ea typeface="Calibri"/>
                <a:cs typeface="Calibri"/>
                <a:sym typeface="Calibri"/>
              </a:rPr>
              <a:t>Example of method overridding/Dynamic Dispatch</a:t>
            </a:r>
            <a:endParaRPr/>
          </a:p>
        </p:txBody>
      </p:sp>
      <p:sp>
        <p:nvSpPr>
          <p:cNvPr id="240" name="Google Shape;240;p25"/>
          <p:cNvSpPr txBox="1">
            <a:spLocks noGrp="1"/>
          </p:cNvSpPr>
          <p:nvPr>
            <p:ph type="body" idx="1"/>
          </p:nvPr>
        </p:nvSpPr>
        <p:spPr>
          <a:xfrm>
            <a:off x="304800" y="361950"/>
            <a:ext cx="4343400" cy="6267450"/>
          </a:xfrm>
          <a:prstGeom prst="rect">
            <a:avLst/>
          </a:prstGeom>
          <a:noFill/>
          <a:ln>
            <a:noFill/>
          </a:ln>
        </p:spPr>
        <p:txBody>
          <a:bodyPr spcFirstLastPara="1" wrap="square" lIns="91425" tIns="45700" rIns="91425" bIns="45700" anchor="t" anchorCtr="0">
            <a:normAutofit/>
          </a:bodyPr>
          <a:lstStyle/>
          <a:p>
            <a:pPr marL="0" marR="0" lvl="0" indent="0" algn="just" rtl="0">
              <a:lnSpc>
                <a:spcPct val="80000"/>
              </a:lnSpc>
              <a:spcBef>
                <a:spcPts val="0"/>
              </a:spcBef>
              <a:spcAft>
                <a:spcPts val="0"/>
              </a:spcAft>
              <a:buClr>
                <a:schemeClr val="dk1"/>
              </a:buClr>
              <a:buSzPts val="1500"/>
              <a:buFont typeface="Arial"/>
              <a:buNone/>
            </a:pPr>
            <a:r>
              <a:rPr lang="en-US" sz="1500" b="0" i="0" u="none">
                <a:solidFill>
                  <a:schemeClr val="dk1"/>
                </a:solidFill>
                <a:latin typeface="Calibri"/>
                <a:ea typeface="Calibri"/>
                <a:cs typeface="Calibri"/>
                <a:sym typeface="Calibri"/>
              </a:rPr>
              <a:t>class A </a:t>
            </a:r>
            <a:endParaRPr/>
          </a:p>
          <a:p>
            <a:pPr marL="0" marR="0" lvl="0" indent="0" algn="just" rtl="0">
              <a:lnSpc>
                <a:spcPct val="80000"/>
              </a:lnSpc>
              <a:spcBef>
                <a:spcPts val="300"/>
              </a:spcBef>
              <a:spcAft>
                <a:spcPts val="0"/>
              </a:spcAft>
              <a:buClr>
                <a:schemeClr val="dk1"/>
              </a:buClr>
              <a:buSzPts val="1500"/>
              <a:buFont typeface="Arial"/>
              <a:buNone/>
            </a:pPr>
            <a:r>
              <a:rPr lang="en-US" sz="1500" b="0" i="0" u="none">
                <a:solidFill>
                  <a:schemeClr val="dk1"/>
                </a:solidFill>
                <a:latin typeface="Calibri"/>
                <a:ea typeface="Calibri"/>
                <a:cs typeface="Calibri"/>
                <a:sym typeface="Calibri"/>
              </a:rPr>
              <a:t>{ </a:t>
            </a:r>
            <a:endParaRPr/>
          </a:p>
          <a:p>
            <a:pPr marL="0" marR="0" lvl="0" indent="0" algn="just" rtl="0">
              <a:lnSpc>
                <a:spcPct val="80000"/>
              </a:lnSpc>
              <a:spcBef>
                <a:spcPts val="300"/>
              </a:spcBef>
              <a:spcAft>
                <a:spcPts val="0"/>
              </a:spcAft>
              <a:buClr>
                <a:schemeClr val="dk1"/>
              </a:buClr>
              <a:buSzPts val="1500"/>
              <a:buFont typeface="Arial"/>
              <a:buNone/>
            </a:pPr>
            <a:r>
              <a:rPr lang="en-US" sz="1500" b="0" i="0" u="none">
                <a:solidFill>
                  <a:schemeClr val="dk1"/>
                </a:solidFill>
                <a:latin typeface="Calibri"/>
                <a:ea typeface="Calibri"/>
                <a:cs typeface="Calibri"/>
                <a:sym typeface="Calibri"/>
              </a:rPr>
              <a:t>	void m1() </a:t>
            </a:r>
            <a:endParaRPr/>
          </a:p>
          <a:p>
            <a:pPr marL="0" marR="0" lvl="0" indent="0" algn="just" rtl="0">
              <a:lnSpc>
                <a:spcPct val="80000"/>
              </a:lnSpc>
              <a:spcBef>
                <a:spcPts val="300"/>
              </a:spcBef>
              <a:spcAft>
                <a:spcPts val="0"/>
              </a:spcAft>
              <a:buClr>
                <a:schemeClr val="dk1"/>
              </a:buClr>
              <a:buSzPts val="1500"/>
              <a:buFont typeface="Arial"/>
              <a:buNone/>
            </a:pPr>
            <a:r>
              <a:rPr lang="en-US" sz="1500" b="0" i="0" u="none">
                <a:solidFill>
                  <a:schemeClr val="dk1"/>
                </a:solidFill>
                <a:latin typeface="Calibri"/>
                <a:ea typeface="Calibri"/>
                <a:cs typeface="Calibri"/>
                <a:sym typeface="Calibri"/>
              </a:rPr>
              <a:t>	{ </a:t>
            </a:r>
            <a:endParaRPr/>
          </a:p>
          <a:p>
            <a:pPr marL="0" marR="0" lvl="0" indent="0" algn="just" rtl="0">
              <a:lnSpc>
                <a:spcPct val="80000"/>
              </a:lnSpc>
              <a:spcBef>
                <a:spcPts val="300"/>
              </a:spcBef>
              <a:spcAft>
                <a:spcPts val="0"/>
              </a:spcAft>
              <a:buClr>
                <a:schemeClr val="dk1"/>
              </a:buClr>
              <a:buSzPts val="1500"/>
              <a:buFont typeface="Arial"/>
              <a:buNone/>
            </a:pPr>
            <a:r>
              <a:rPr lang="en-US" sz="1500" b="0" i="0" u="none">
                <a:solidFill>
                  <a:schemeClr val="dk1"/>
                </a:solidFill>
                <a:latin typeface="Calibri"/>
                <a:ea typeface="Calibri"/>
                <a:cs typeface="Calibri"/>
                <a:sym typeface="Calibri"/>
              </a:rPr>
              <a:t>System.out.println("Inside A's m1 method"); </a:t>
            </a:r>
            <a:endParaRPr/>
          </a:p>
          <a:p>
            <a:pPr marL="0" marR="0" lvl="0" indent="0" algn="just" rtl="0">
              <a:lnSpc>
                <a:spcPct val="80000"/>
              </a:lnSpc>
              <a:spcBef>
                <a:spcPts val="300"/>
              </a:spcBef>
              <a:spcAft>
                <a:spcPts val="0"/>
              </a:spcAft>
              <a:buClr>
                <a:schemeClr val="dk1"/>
              </a:buClr>
              <a:buSzPts val="1500"/>
              <a:buFont typeface="Arial"/>
              <a:buNone/>
            </a:pPr>
            <a:r>
              <a:rPr lang="en-US" sz="1500" b="0" i="0" u="none">
                <a:solidFill>
                  <a:schemeClr val="dk1"/>
                </a:solidFill>
                <a:latin typeface="Calibri"/>
                <a:ea typeface="Calibri"/>
                <a:cs typeface="Calibri"/>
                <a:sym typeface="Calibri"/>
              </a:rPr>
              <a:t>	} </a:t>
            </a:r>
            <a:endParaRPr/>
          </a:p>
          <a:p>
            <a:pPr marL="0" marR="0" lvl="0" indent="0" algn="just" rtl="0">
              <a:lnSpc>
                <a:spcPct val="80000"/>
              </a:lnSpc>
              <a:spcBef>
                <a:spcPts val="300"/>
              </a:spcBef>
              <a:spcAft>
                <a:spcPts val="0"/>
              </a:spcAft>
              <a:buClr>
                <a:schemeClr val="dk1"/>
              </a:buClr>
              <a:buSzPts val="1500"/>
              <a:buFont typeface="Arial"/>
              <a:buNone/>
            </a:pPr>
            <a:r>
              <a:rPr lang="en-US" sz="1500" b="0" i="0" u="none">
                <a:solidFill>
                  <a:schemeClr val="dk1"/>
                </a:solidFill>
                <a:latin typeface="Calibri"/>
                <a:ea typeface="Calibri"/>
                <a:cs typeface="Calibri"/>
                <a:sym typeface="Calibri"/>
              </a:rPr>
              <a:t>} </a:t>
            </a:r>
            <a:endParaRPr/>
          </a:p>
          <a:p>
            <a:pPr marL="0" marR="0" lvl="0" indent="0" algn="just" rtl="0">
              <a:lnSpc>
                <a:spcPct val="80000"/>
              </a:lnSpc>
              <a:spcBef>
                <a:spcPts val="300"/>
              </a:spcBef>
              <a:spcAft>
                <a:spcPts val="0"/>
              </a:spcAft>
              <a:buClr>
                <a:schemeClr val="dk1"/>
              </a:buClr>
              <a:buSzPts val="1500"/>
              <a:buFont typeface="Arial"/>
              <a:buNone/>
            </a:pPr>
            <a:endParaRPr sz="1500" b="0" i="0" u="none">
              <a:solidFill>
                <a:schemeClr val="dk1"/>
              </a:solidFill>
              <a:latin typeface="Calibri"/>
              <a:ea typeface="Calibri"/>
              <a:cs typeface="Calibri"/>
              <a:sym typeface="Calibri"/>
            </a:endParaRPr>
          </a:p>
          <a:p>
            <a:pPr marL="0" marR="0" lvl="0" indent="0" algn="just" rtl="0">
              <a:lnSpc>
                <a:spcPct val="80000"/>
              </a:lnSpc>
              <a:spcBef>
                <a:spcPts val="300"/>
              </a:spcBef>
              <a:spcAft>
                <a:spcPts val="0"/>
              </a:spcAft>
              <a:buClr>
                <a:schemeClr val="dk1"/>
              </a:buClr>
              <a:buSzPts val="1500"/>
              <a:buFont typeface="Arial"/>
              <a:buNone/>
            </a:pPr>
            <a:r>
              <a:rPr lang="en-US" sz="1500" b="0" i="0" u="none">
                <a:solidFill>
                  <a:schemeClr val="dk1"/>
                </a:solidFill>
                <a:latin typeface="Calibri"/>
                <a:ea typeface="Calibri"/>
                <a:cs typeface="Calibri"/>
                <a:sym typeface="Calibri"/>
              </a:rPr>
              <a:t>class B extends A </a:t>
            </a:r>
            <a:endParaRPr/>
          </a:p>
          <a:p>
            <a:pPr marL="0" marR="0" lvl="0" indent="0" algn="just" rtl="0">
              <a:lnSpc>
                <a:spcPct val="80000"/>
              </a:lnSpc>
              <a:spcBef>
                <a:spcPts val="300"/>
              </a:spcBef>
              <a:spcAft>
                <a:spcPts val="0"/>
              </a:spcAft>
              <a:buClr>
                <a:schemeClr val="dk1"/>
              </a:buClr>
              <a:buSzPts val="1500"/>
              <a:buFont typeface="Arial"/>
              <a:buNone/>
            </a:pPr>
            <a:r>
              <a:rPr lang="en-US" sz="1500" b="0" i="0" u="none">
                <a:solidFill>
                  <a:schemeClr val="dk1"/>
                </a:solidFill>
                <a:latin typeface="Calibri"/>
                <a:ea typeface="Calibri"/>
                <a:cs typeface="Calibri"/>
                <a:sym typeface="Calibri"/>
              </a:rPr>
              <a:t>{ </a:t>
            </a:r>
            <a:endParaRPr/>
          </a:p>
          <a:p>
            <a:pPr marL="0" marR="0" lvl="0" indent="0" algn="just" rtl="0">
              <a:lnSpc>
                <a:spcPct val="80000"/>
              </a:lnSpc>
              <a:spcBef>
                <a:spcPts val="300"/>
              </a:spcBef>
              <a:spcAft>
                <a:spcPts val="0"/>
              </a:spcAft>
              <a:buClr>
                <a:schemeClr val="dk1"/>
              </a:buClr>
              <a:buSzPts val="1500"/>
              <a:buFont typeface="Arial"/>
              <a:buNone/>
            </a:pPr>
            <a:r>
              <a:rPr lang="en-US" sz="1500" b="0" i="0" u="none">
                <a:solidFill>
                  <a:schemeClr val="dk1"/>
                </a:solidFill>
                <a:latin typeface="Calibri"/>
                <a:ea typeface="Calibri"/>
                <a:cs typeface="Calibri"/>
                <a:sym typeface="Calibri"/>
              </a:rPr>
              <a:t>	// overriding m1() </a:t>
            </a:r>
            <a:endParaRPr/>
          </a:p>
          <a:p>
            <a:pPr marL="0" marR="0" lvl="0" indent="0" algn="just" rtl="0">
              <a:lnSpc>
                <a:spcPct val="80000"/>
              </a:lnSpc>
              <a:spcBef>
                <a:spcPts val="300"/>
              </a:spcBef>
              <a:spcAft>
                <a:spcPts val="0"/>
              </a:spcAft>
              <a:buClr>
                <a:schemeClr val="dk1"/>
              </a:buClr>
              <a:buSzPts val="1500"/>
              <a:buFont typeface="Arial"/>
              <a:buNone/>
            </a:pPr>
            <a:r>
              <a:rPr lang="en-US" sz="1500" b="0" i="0" u="none">
                <a:solidFill>
                  <a:schemeClr val="dk1"/>
                </a:solidFill>
                <a:latin typeface="Calibri"/>
                <a:ea typeface="Calibri"/>
                <a:cs typeface="Calibri"/>
                <a:sym typeface="Calibri"/>
              </a:rPr>
              <a:t>	void m1() </a:t>
            </a:r>
            <a:endParaRPr/>
          </a:p>
          <a:p>
            <a:pPr marL="0" marR="0" lvl="0" indent="0" algn="just" rtl="0">
              <a:lnSpc>
                <a:spcPct val="80000"/>
              </a:lnSpc>
              <a:spcBef>
                <a:spcPts val="300"/>
              </a:spcBef>
              <a:spcAft>
                <a:spcPts val="0"/>
              </a:spcAft>
              <a:buClr>
                <a:schemeClr val="dk1"/>
              </a:buClr>
              <a:buSzPts val="1500"/>
              <a:buFont typeface="Arial"/>
              <a:buNone/>
            </a:pPr>
            <a:r>
              <a:rPr lang="en-US" sz="1500" b="0" i="0" u="none">
                <a:solidFill>
                  <a:schemeClr val="dk1"/>
                </a:solidFill>
                <a:latin typeface="Calibri"/>
                <a:ea typeface="Calibri"/>
                <a:cs typeface="Calibri"/>
                <a:sym typeface="Calibri"/>
              </a:rPr>
              <a:t>	{ </a:t>
            </a:r>
            <a:endParaRPr/>
          </a:p>
          <a:p>
            <a:pPr marL="0" marR="0" lvl="0" indent="0" algn="just" rtl="0">
              <a:lnSpc>
                <a:spcPct val="80000"/>
              </a:lnSpc>
              <a:spcBef>
                <a:spcPts val="300"/>
              </a:spcBef>
              <a:spcAft>
                <a:spcPts val="0"/>
              </a:spcAft>
              <a:buClr>
                <a:schemeClr val="dk1"/>
              </a:buClr>
              <a:buSzPts val="1500"/>
              <a:buFont typeface="Arial"/>
              <a:buNone/>
            </a:pPr>
            <a:r>
              <a:rPr lang="en-US" sz="1500" b="0" i="0" u="none">
                <a:solidFill>
                  <a:schemeClr val="dk1"/>
                </a:solidFill>
                <a:latin typeface="Calibri"/>
                <a:ea typeface="Calibri"/>
                <a:cs typeface="Calibri"/>
                <a:sym typeface="Calibri"/>
              </a:rPr>
              <a:t>System.out.println("Inside B's m1 method"); </a:t>
            </a:r>
            <a:endParaRPr/>
          </a:p>
          <a:p>
            <a:pPr marL="0" marR="0" lvl="0" indent="0" algn="just" rtl="0">
              <a:lnSpc>
                <a:spcPct val="80000"/>
              </a:lnSpc>
              <a:spcBef>
                <a:spcPts val="300"/>
              </a:spcBef>
              <a:spcAft>
                <a:spcPts val="0"/>
              </a:spcAft>
              <a:buClr>
                <a:schemeClr val="dk1"/>
              </a:buClr>
              <a:buSzPts val="1500"/>
              <a:buFont typeface="Arial"/>
              <a:buNone/>
            </a:pPr>
            <a:r>
              <a:rPr lang="en-US" sz="1500" b="0" i="0" u="none">
                <a:solidFill>
                  <a:schemeClr val="dk1"/>
                </a:solidFill>
                <a:latin typeface="Calibri"/>
                <a:ea typeface="Calibri"/>
                <a:cs typeface="Calibri"/>
                <a:sym typeface="Calibri"/>
              </a:rPr>
              <a:t>	} </a:t>
            </a:r>
            <a:endParaRPr/>
          </a:p>
          <a:p>
            <a:pPr marL="0" marR="0" lvl="0" indent="0" algn="just" rtl="0">
              <a:lnSpc>
                <a:spcPct val="80000"/>
              </a:lnSpc>
              <a:spcBef>
                <a:spcPts val="300"/>
              </a:spcBef>
              <a:spcAft>
                <a:spcPts val="0"/>
              </a:spcAft>
              <a:buClr>
                <a:schemeClr val="dk1"/>
              </a:buClr>
              <a:buSzPts val="1500"/>
              <a:buFont typeface="Arial"/>
              <a:buNone/>
            </a:pPr>
            <a:r>
              <a:rPr lang="en-US" sz="1500" b="0" i="0" u="none">
                <a:solidFill>
                  <a:schemeClr val="dk1"/>
                </a:solidFill>
                <a:latin typeface="Calibri"/>
                <a:ea typeface="Calibri"/>
                <a:cs typeface="Calibri"/>
                <a:sym typeface="Calibri"/>
              </a:rPr>
              <a:t>} </a:t>
            </a:r>
            <a:endParaRPr/>
          </a:p>
          <a:p>
            <a:pPr marL="0" marR="0" lvl="0" indent="0" algn="just" rtl="0">
              <a:lnSpc>
                <a:spcPct val="80000"/>
              </a:lnSpc>
              <a:spcBef>
                <a:spcPts val="300"/>
              </a:spcBef>
              <a:spcAft>
                <a:spcPts val="0"/>
              </a:spcAft>
              <a:buClr>
                <a:schemeClr val="dk1"/>
              </a:buClr>
              <a:buSzPts val="1500"/>
              <a:buFont typeface="Arial"/>
              <a:buNone/>
            </a:pPr>
            <a:endParaRPr sz="1500" b="0" i="0" u="none">
              <a:solidFill>
                <a:schemeClr val="dk1"/>
              </a:solidFill>
              <a:latin typeface="Calibri"/>
              <a:ea typeface="Calibri"/>
              <a:cs typeface="Calibri"/>
              <a:sym typeface="Calibri"/>
            </a:endParaRPr>
          </a:p>
          <a:p>
            <a:pPr marL="0" marR="0" lvl="0" indent="0" algn="just" rtl="0">
              <a:lnSpc>
                <a:spcPct val="80000"/>
              </a:lnSpc>
              <a:spcBef>
                <a:spcPts val="300"/>
              </a:spcBef>
              <a:spcAft>
                <a:spcPts val="0"/>
              </a:spcAft>
              <a:buClr>
                <a:schemeClr val="dk1"/>
              </a:buClr>
              <a:buSzPts val="1500"/>
              <a:buFont typeface="Arial"/>
              <a:buNone/>
            </a:pPr>
            <a:r>
              <a:rPr lang="en-US" sz="1500" b="0" i="0" u="none">
                <a:solidFill>
                  <a:schemeClr val="dk1"/>
                </a:solidFill>
                <a:latin typeface="Calibri"/>
                <a:ea typeface="Calibri"/>
                <a:cs typeface="Calibri"/>
                <a:sym typeface="Calibri"/>
              </a:rPr>
              <a:t>class C extends A </a:t>
            </a:r>
            <a:endParaRPr/>
          </a:p>
          <a:p>
            <a:pPr marL="0" marR="0" lvl="0" indent="0" algn="just" rtl="0">
              <a:lnSpc>
                <a:spcPct val="80000"/>
              </a:lnSpc>
              <a:spcBef>
                <a:spcPts val="300"/>
              </a:spcBef>
              <a:spcAft>
                <a:spcPts val="0"/>
              </a:spcAft>
              <a:buClr>
                <a:schemeClr val="dk1"/>
              </a:buClr>
              <a:buSzPts val="1500"/>
              <a:buFont typeface="Arial"/>
              <a:buNone/>
            </a:pPr>
            <a:r>
              <a:rPr lang="en-US" sz="1500" b="0" i="0" u="none">
                <a:solidFill>
                  <a:schemeClr val="dk1"/>
                </a:solidFill>
                <a:latin typeface="Calibri"/>
                <a:ea typeface="Calibri"/>
                <a:cs typeface="Calibri"/>
                <a:sym typeface="Calibri"/>
              </a:rPr>
              <a:t>{ </a:t>
            </a:r>
            <a:endParaRPr/>
          </a:p>
          <a:p>
            <a:pPr marL="0" marR="0" lvl="0" indent="0" algn="just" rtl="0">
              <a:lnSpc>
                <a:spcPct val="80000"/>
              </a:lnSpc>
              <a:spcBef>
                <a:spcPts val="300"/>
              </a:spcBef>
              <a:spcAft>
                <a:spcPts val="0"/>
              </a:spcAft>
              <a:buClr>
                <a:schemeClr val="dk1"/>
              </a:buClr>
              <a:buSzPts val="1500"/>
              <a:buFont typeface="Arial"/>
              <a:buNone/>
            </a:pPr>
            <a:r>
              <a:rPr lang="en-US" sz="1500" b="0" i="0" u="none">
                <a:solidFill>
                  <a:schemeClr val="dk1"/>
                </a:solidFill>
                <a:latin typeface="Calibri"/>
                <a:ea typeface="Calibri"/>
                <a:cs typeface="Calibri"/>
                <a:sym typeface="Calibri"/>
              </a:rPr>
              <a:t>	// overriding m1() </a:t>
            </a:r>
            <a:endParaRPr/>
          </a:p>
          <a:p>
            <a:pPr marL="0" marR="0" lvl="0" indent="0" algn="just" rtl="0">
              <a:lnSpc>
                <a:spcPct val="80000"/>
              </a:lnSpc>
              <a:spcBef>
                <a:spcPts val="300"/>
              </a:spcBef>
              <a:spcAft>
                <a:spcPts val="0"/>
              </a:spcAft>
              <a:buClr>
                <a:schemeClr val="dk1"/>
              </a:buClr>
              <a:buSzPts val="1500"/>
              <a:buFont typeface="Arial"/>
              <a:buNone/>
            </a:pPr>
            <a:r>
              <a:rPr lang="en-US" sz="1500" b="0" i="0" u="none">
                <a:solidFill>
                  <a:schemeClr val="dk1"/>
                </a:solidFill>
                <a:latin typeface="Calibri"/>
                <a:ea typeface="Calibri"/>
                <a:cs typeface="Calibri"/>
                <a:sym typeface="Calibri"/>
              </a:rPr>
              <a:t>	void m1() </a:t>
            </a:r>
            <a:endParaRPr/>
          </a:p>
          <a:p>
            <a:pPr marL="0" marR="0" lvl="0" indent="0" algn="just" rtl="0">
              <a:lnSpc>
                <a:spcPct val="80000"/>
              </a:lnSpc>
              <a:spcBef>
                <a:spcPts val="300"/>
              </a:spcBef>
              <a:spcAft>
                <a:spcPts val="0"/>
              </a:spcAft>
              <a:buClr>
                <a:schemeClr val="dk1"/>
              </a:buClr>
              <a:buSzPts val="1500"/>
              <a:buFont typeface="Arial"/>
              <a:buNone/>
            </a:pPr>
            <a:r>
              <a:rPr lang="en-US" sz="1500" b="0" i="0" u="none">
                <a:solidFill>
                  <a:schemeClr val="dk1"/>
                </a:solidFill>
                <a:latin typeface="Calibri"/>
                <a:ea typeface="Calibri"/>
                <a:cs typeface="Calibri"/>
                <a:sym typeface="Calibri"/>
              </a:rPr>
              <a:t>	{ </a:t>
            </a:r>
            <a:endParaRPr/>
          </a:p>
          <a:p>
            <a:pPr marL="0" marR="0" lvl="0" indent="0" algn="just" rtl="0">
              <a:lnSpc>
                <a:spcPct val="80000"/>
              </a:lnSpc>
              <a:spcBef>
                <a:spcPts val="300"/>
              </a:spcBef>
              <a:spcAft>
                <a:spcPts val="0"/>
              </a:spcAft>
              <a:buClr>
                <a:schemeClr val="dk1"/>
              </a:buClr>
              <a:buSzPts val="1500"/>
              <a:buFont typeface="Arial"/>
              <a:buNone/>
            </a:pPr>
            <a:r>
              <a:rPr lang="en-US" sz="1500" b="0" i="0" u="none">
                <a:solidFill>
                  <a:schemeClr val="dk1"/>
                </a:solidFill>
                <a:latin typeface="Calibri"/>
                <a:ea typeface="Calibri"/>
                <a:cs typeface="Calibri"/>
                <a:sym typeface="Calibri"/>
              </a:rPr>
              <a:t>System.out.println("Inside C's m1 method"); </a:t>
            </a:r>
            <a:endParaRPr/>
          </a:p>
          <a:p>
            <a:pPr marL="0" marR="0" lvl="0" indent="0" algn="just" rtl="0">
              <a:lnSpc>
                <a:spcPct val="80000"/>
              </a:lnSpc>
              <a:spcBef>
                <a:spcPts val="300"/>
              </a:spcBef>
              <a:spcAft>
                <a:spcPts val="0"/>
              </a:spcAft>
              <a:buClr>
                <a:schemeClr val="dk1"/>
              </a:buClr>
              <a:buSzPts val="1500"/>
              <a:buFont typeface="Arial"/>
              <a:buNone/>
            </a:pPr>
            <a:r>
              <a:rPr lang="en-US" sz="1500" b="0" i="0" u="none">
                <a:solidFill>
                  <a:schemeClr val="dk1"/>
                </a:solidFill>
                <a:latin typeface="Calibri"/>
                <a:ea typeface="Calibri"/>
                <a:cs typeface="Calibri"/>
                <a:sym typeface="Calibri"/>
              </a:rPr>
              <a:t>	} </a:t>
            </a:r>
            <a:endParaRPr/>
          </a:p>
          <a:p>
            <a:pPr marL="0" marR="0" lvl="0" indent="0" algn="just" rtl="0">
              <a:lnSpc>
                <a:spcPct val="80000"/>
              </a:lnSpc>
              <a:spcBef>
                <a:spcPts val="300"/>
              </a:spcBef>
              <a:spcAft>
                <a:spcPts val="0"/>
              </a:spcAft>
              <a:buClr>
                <a:schemeClr val="dk1"/>
              </a:buClr>
              <a:buSzPts val="1500"/>
              <a:buFont typeface="Arial"/>
              <a:buNone/>
            </a:pPr>
            <a:r>
              <a:rPr lang="en-US" sz="1500" b="0" i="0" u="none">
                <a:solidFill>
                  <a:schemeClr val="dk1"/>
                </a:solidFill>
                <a:latin typeface="Calibri"/>
                <a:ea typeface="Calibri"/>
                <a:cs typeface="Calibri"/>
                <a:sym typeface="Calibri"/>
              </a:rPr>
              <a:t>} </a:t>
            </a:r>
            <a:endParaRPr/>
          </a:p>
          <a:p>
            <a:pPr marL="0" marR="0" lvl="0" indent="0" algn="just" rtl="0">
              <a:lnSpc>
                <a:spcPct val="80000"/>
              </a:lnSpc>
              <a:spcBef>
                <a:spcPts val="300"/>
              </a:spcBef>
              <a:spcAft>
                <a:spcPts val="0"/>
              </a:spcAft>
              <a:buClr>
                <a:schemeClr val="dk1"/>
              </a:buClr>
              <a:buSzPts val="1500"/>
              <a:buFont typeface="Arial"/>
              <a:buNone/>
            </a:pPr>
            <a:endParaRPr sz="1500" b="0" i="0" u="none">
              <a:solidFill>
                <a:schemeClr val="dk1"/>
              </a:solidFill>
              <a:latin typeface="Calibri"/>
              <a:ea typeface="Calibri"/>
              <a:cs typeface="Calibri"/>
              <a:sym typeface="Calibri"/>
            </a:endParaRPr>
          </a:p>
          <a:p>
            <a:pPr marL="342900" marR="0" lvl="0" indent="-247650" algn="l" rtl="0">
              <a:spcBef>
                <a:spcPts val="300"/>
              </a:spcBef>
              <a:spcAft>
                <a:spcPts val="0"/>
              </a:spcAft>
              <a:buClr>
                <a:schemeClr val="dk1"/>
              </a:buClr>
              <a:buSzPts val="1500"/>
              <a:buFont typeface="Arial"/>
              <a:buNone/>
            </a:pPr>
            <a:endParaRPr sz="1500" b="0" i="0" u="none">
              <a:solidFill>
                <a:schemeClr val="dk1"/>
              </a:solidFill>
              <a:latin typeface="Calibri"/>
              <a:ea typeface="Calibri"/>
              <a:cs typeface="Calibri"/>
              <a:sym typeface="Calibri"/>
            </a:endParaRPr>
          </a:p>
        </p:txBody>
      </p:sp>
      <p:sp>
        <p:nvSpPr>
          <p:cNvPr id="241" name="Google Shape;241;p25"/>
          <p:cNvSpPr txBox="1">
            <a:spLocks noGrp="1"/>
          </p:cNvSpPr>
          <p:nvPr>
            <p:ph type="body" idx="2"/>
          </p:nvPr>
        </p:nvSpPr>
        <p:spPr>
          <a:xfrm>
            <a:off x="4648200" y="533400"/>
            <a:ext cx="4267200" cy="5943600"/>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dk1"/>
              </a:buClr>
              <a:buSzPts val="1600"/>
              <a:buFont typeface="Arial"/>
              <a:buNone/>
            </a:pPr>
            <a:r>
              <a:rPr lang="en-US" sz="1600" b="0" i="0" u="none">
                <a:solidFill>
                  <a:schemeClr val="dk1"/>
                </a:solidFill>
                <a:latin typeface="Calibri"/>
                <a:ea typeface="Calibri"/>
                <a:cs typeface="Calibri"/>
                <a:sym typeface="Calibri"/>
              </a:rPr>
              <a:t>// Driver class </a:t>
            </a:r>
            <a:endParaRPr/>
          </a:p>
          <a:p>
            <a:pPr marL="0" marR="0" lvl="0" indent="0" algn="just" rtl="0">
              <a:lnSpc>
                <a:spcPct val="100000"/>
              </a:lnSpc>
              <a:spcBef>
                <a:spcPts val="320"/>
              </a:spcBef>
              <a:spcAft>
                <a:spcPts val="0"/>
              </a:spcAft>
              <a:buClr>
                <a:schemeClr val="dk1"/>
              </a:buClr>
              <a:buSzPts val="1600"/>
              <a:buFont typeface="Arial"/>
              <a:buNone/>
            </a:pPr>
            <a:r>
              <a:rPr lang="en-US" sz="1600" b="0" i="0" u="none">
                <a:solidFill>
                  <a:schemeClr val="dk1"/>
                </a:solidFill>
                <a:latin typeface="Calibri"/>
                <a:ea typeface="Calibri"/>
                <a:cs typeface="Calibri"/>
                <a:sym typeface="Calibri"/>
              </a:rPr>
              <a:t>class Dispatch </a:t>
            </a:r>
            <a:endParaRPr/>
          </a:p>
          <a:p>
            <a:pPr marL="0" marR="0" lvl="0" indent="0" algn="just" rtl="0">
              <a:lnSpc>
                <a:spcPct val="100000"/>
              </a:lnSpc>
              <a:spcBef>
                <a:spcPts val="320"/>
              </a:spcBef>
              <a:spcAft>
                <a:spcPts val="0"/>
              </a:spcAft>
              <a:buClr>
                <a:schemeClr val="dk1"/>
              </a:buClr>
              <a:buSzPts val="1600"/>
              <a:buFont typeface="Arial"/>
              <a:buNone/>
            </a:pPr>
            <a:r>
              <a:rPr lang="en-US" sz="1600" b="0" i="0" u="none">
                <a:solidFill>
                  <a:schemeClr val="dk1"/>
                </a:solidFill>
                <a:latin typeface="Calibri"/>
                <a:ea typeface="Calibri"/>
                <a:cs typeface="Calibri"/>
                <a:sym typeface="Calibri"/>
              </a:rPr>
              <a:t>{ </a:t>
            </a:r>
            <a:endParaRPr/>
          </a:p>
          <a:p>
            <a:pPr marL="0" marR="0" lvl="0" indent="0" algn="just" rtl="0">
              <a:lnSpc>
                <a:spcPct val="100000"/>
              </a:lnSpc>
              <a:spcBef>
                <a:spcPts val="320"/>
              </a:spcBef>
              <a:spcAft>
                <a:spcPts val="0"/>
              </a:spcAft>
              <a:buClr>
                <a:schemeClr val="dk1"/>
              </a:buClr>
              <a:buSzPts val="1600"/>
              <a:buFont typeface="Arial"/>
              <a:buNone/>
            </a:pPr>
            <a:r>
              <a:rPr lang="en-US" sz="1600" b="0" i="0" u="none">
                <a:solidFill>
                  <a:schemeClr val="dk1"/>
                </a:solidFill>
                <a:latin typeface="Calibri"/>
                <a:ea typeface="Calibri"/>
                <a:cs typeface="Calibri"/>
                <a:sym typeface="Calibri"/>
              </a:rPr>
              <a:t>public static void main(String args[]) </a:t>
            </a:r>
            <a:endParaRPr/>
          </a:p>
          <a:p>
            <a:pPr marL="0" marR="0" lvl="0" indent="0" algn="just" rtl="0">
              <a:lnSpc>
                <a:spcPct val="100000"/>
              </a:lnSpc>
              <a:spcBef>
                <a:spcPts val="320"/>
              </a:spcBef>
              <a:spcAft>
                <a:spcPts val="0"/>
              </a:spcAft>
              <a:buClr>
                <a:schemeClr val="dk1"/>
              </a:buClr>
              <a:buSzPts val="1600"/>
              <a:buFont typeface="Arial"/>
              <a:buNone/>
            </a:pPr>
            <a:r>
              <a:rPr lang="en-US" sz="1600" b="0" i="0" u="none">
                <a:solidFill>
                  <a:schemeClr val="dk1"/>
                </a:solidFill>
                <a:latin typeface="Calibri"/>
                <a:ea typeface="Calibri"/>
                <a:cs typeface="Calibri"/>
                <a:sym typeface="Calibri"/>
              </a:rPr>
              <a:t>	{ </a:t>
            </a:r>
            <a:endParaRPr/>
          </a:p>
          <a:p>
            <a:pPr marL="0" marR="0" lvl="0" indent="0" algn="just" rtl="0">
              <a:lnSpc>
                <a:spcPct val="100000"/>
              </a:lnSpc>
              <a:spcBef>
                <a:spcPts val="320"/>
              </a:spcBef>
              <a:spcAft>
                <a:spcPts val="0"/>
              </a:spcAft>
              <a:buClr>
                <a:schemeClr val="dk1"/>
              </a:buClr>
              <a:buSzPts val="1600"/>
              <a:buFont typeface="Arial"/>
              <a:buNone/>
            </a:pPr>
            <a:r>
              <a:rPr lang="en-US" sz="1600" b="0" i="0" u="none">
                <a:solidFill>
                  <a:schemeClr val="dk1"/>
                </a:solidFill>
                <a:latin typeface="Calibri"/>
                <a:ea typeface="Calibri"/>
                <a:cs typeface="Calibri"/>
                <a:sym typeface="Calibri"/>
              </a:rPr>
              <a:t>	A a = new A(); </a:t>
            </a:r>
            <a:endParaRPr/>
          </a:p>
          <a:p>
            <a:pPr marL="0" marR="0" lvl="0" indent="0" algn="just" rtl="0">
              <a:lnSpc>
                <a:spcPct val="100000"/>
              </a:lnSpc>
              <a:spcBef>
                <a:spcPts val="320"/>
              </a:spcBef>
              <a:spcAft>
                <a:spcPts val="0"/>
              </a:spcAft>
              <a:buClr>
                <a:schemeClr val="dk1"/>
              </a:buClr>
              <a:buSzPts val="1600"/>
              <a:buFont typeface="Arial"/>
              <a:buNone/>
            </a:pPr>
            <a:r>
              <a:rPr lang="en-US" sz="1600" b="0" i="0" u="none">
                <a:solidFill>
                  <a:schemeClr val="dk1"/>
                </a:solidFill>
                <a:latin typeface="Calibri"/>
                <a:ea typeface="Calibri"/>
                <a:cs typeface="Calibri"/>
                <a:sym typeface="Calibri"/>
              </a:rPr>
              <a:t>	B b = new B(); </a:t>
            </a:r>
            <a:endParaRPr/>
          </a:p>
          <a:p>
            <a:pPr marL="0" marR="0" lvl="0" indent="0" algn="just" rtl="0">
              <a:lnSpc>
                <a:spcPct val="100000"/>
              </a:lnSpc>
              <a:spcBef>
                <a:spcPts val="320"/>
              </a:spcBef>
              <a:spcAft>
                <a:spcPts val="0"/>
              </a:spcAft>
              <a:buClr>
                <a:schemeClr val="dk1"/>
              </a:buClr>
              <a:buSzPts val="1600"/>
              <a:buFont typeface="Arial"/>
              <a:buNone/>
            </a:pPr>
            <a:r>
              <a:rPr lang="en-US" sz="1600" b="0" i="0" u="none">
                <a:solidFill>
                  <a:schemeClr val="dk1"/>
                </a:solidFill>
                <a:latin typeface="Calibri"/>
                <a:ea typeface="Calibri"/>
                <a:cs typeface="Calibri"/>
                <a:sym typeface="Calibri"/>
              </a:rPr>
              <a:t>	C c = new C(); </a:t>
            </a:r>
            <a:endParaRPr/>
          </a:p>
          <a:p>
            <a:pPr marL="0" marR="0" lvl="0" indent="0" algn="just" rtl="0">
              <a:lnSpc>
                <a:spcPct val="100000"/>
              </a:lnSpc>
              <a:spcBef>
                <a:spcPts val="320"/>
              </a:spcBef>
              <a:spcAft>
                <a:spcPts val="0"/>
              </a:spcAft>
              <a:buClr>
                <a:schemeClr val="dk1"/>
              </a:buClr>
              <a:buSzPts val="1600"/>
              <a:buFont typeface="Arial"/>
              <a:buNone/>
            </a:pPr>
            <a:r>
              <a:rPr lang="en-US" sz="1600" b="0" i="0" u="none">
                <a:solidFill>
                  <a:schemeClr val="dk1"/>
                </a:solidFill>
                <a:latin typeface="Calibri"/>
                <a:ea typeface="Calibri"/>
                <a:cs typeface="Calibri"/>
                <a:sym typeface="Calibri"/>
              </a:rPr>
              <a:t>	// obtain a reference of type A </a:t>
            </a:r>
            <a:endParaRPr/>
          </a:p>
          <a:p>
            <a:pPr marL="0" marR="0" lvl="0" indent="0" algn="just" rtl="0">
              <a:lnSpc>
                <a:spcPct val="100000"/>
              </a:lnSpc>
              <a:spcBef>
                <a:spcPts val="320"/>
              </a:spcBef>
              <a:spcAft>
                <a:spcPts val="0"/>
              </a:spcAft>
              <a:buClr>
                <a:schemeClr val="dk1"/>
              </a:buClr>
              <a:buSzPts val="1600"/>
              <a:buFont typeface="Arial"/>
              <a:buNone/>
            </a:pPr>
            <a:r>
              <a:rPr lang="en-US" sz="1600" b="0" i="0" u="none">
                <a:solidFill>
                  <a:schemeClr val="dk1"/>
                </a:solidFill>
                <a:latin typeface="Calibri"/>
                <a:ea typeface="Calibri"/>
                <a:cs typeface="Calibri"/>
                <a:sym typeface="Calibri"/>
              </a:rPr>
              <a:t>	A ref; </a:t>
            </a:r>
            <a:endParaRPr/>
          </a:p>
          <a:p>
            <a:pPr marL="0" marR="0" lvl="0" indent="0" algn="just" rtl="0">
              <a:lnSpc>
                <a:spcPct val="100000"/>
              </a:lnSpc>
              <a:spcBef>
                <a:spcPts val="320"/>
              </a:spcBef>
              <a:spcAft>
                <a:spcPts val="0"/>
              </a:spcAft>
              <a:buClr>
                <a:schemeClr val="dk1"/>
              </a:buClr>
              <a:buSzPts val="1600"/>
              <a:buFont typeface="Arial"/>
              <a:buNone/>
            </a:pPr>
            <a:r>
              <a:rPr lang="en-US" sz="1600" b="0" i="0" u="none">
                <a:solidFill>
                  <a:schemeClr val="dk1"/>
                </a:solidFill>
                <a:latin typeface="Calibri"/>
                <a:ea typeface="Calibri"/>
                <a:cs typeface="Calibri"/>
                <a:sym typeface="Calibri"/>
              </a:rPr>
              <a:t>	// ref refers to an A object </a:t>
            </a:r>
            <a:endParaRPr/>
          </a:p>
          <a:p>
            <a:pPr marL="0" marR="0" lvl="0" indent="0" algn="just" rtl="0">
              <a:lnSpc>
                <a:spcPct val="100000"/>
              </a:lnSpc>
              <a:spcBef>
                <a:spcPts val="320"/>
              </a:spcBef>
              <a:spcAft>
                <a:spcPts val="0"/>
              </a:spcAft>
              <a:buClr>
                <a:schemeClr val="dk1"/>
              </a:buClr>
              <a:buSzPts val="1600"/>
              <a:buFont typeface="Arial"/>
              <a:buNone/>
            </a:pPr>
            <a:r>
              <a:rPr lang="en-US" sz="1600" b="0" i="0" u="none">
                <a:solidFill>
                  <a:schemeClr val="dk1"/>
                </a:solidFill>
                <a:latin typeface="Calibri"/>
                <a:ea typeface="Calibri"/>
                <a:cs typeface="Calibri"/>
                <a:sym typeface="Calibri"/>
              </a:rPr>
              <a:t>	ref = a; </a:t>
            </a:r>
            <a:endParaRPr/>
          </a:p>
          <a:p>
            <a:pPr marL="0" marR="0" lvl="0" indent="0" algn="just" rtl="0">
              <a:lnSpc>
                <a:spcPct val="100000"/>
              </a:lnSpc>
              <a:spcBef>
                <a:spcPts val="320"/>
              </a:spcBef>
              <a:spcAft>
                <a:spcPts val="0"/>
              </a:spcAft>
              <a:buClr>
                <a:schemeClr val="dk1"/>
              </a:buClr>
              <a:buSzPts val="1600"/>
              <a:buFont typeface="Arial"/>
              <a:buNone/>
            </a:pPr>
            <a:r>
              <a:rPr lang="en-US" sz="1600" b="0" i="0" u="none">
                <a:solidFill>
                  <a:schemeClr val="dk1"/>
                </a:solidFill>
                <a:latin typeface="Calibri"/>
                <a:ea typeface="Calibri"/>
                <a:cs typeface="Calibri"/>
                <a:sym typeface="Calibri"/>
              </a:rPr>
              <a:t>	// calling A's version of m1() </a:t>
            </a:r>
            <a:endParaRPr/>
          </a:p>
          <a:p>
            <a:pPr marL="0" marR="0" lvl="0" indent="0" algn="just" rtl="0">
              <a:lnSpc>
                <a:spcPct val="100000"/>
              </a:lnSpc>
              <a:spcBef>
                <a:spcPts val="320"/>
              </a:spcBef>
              <a:spcAft>
                <a:spcPts val="0"/>
              </a:spcAft>
              <a:buClr>
                <a:schemeClr val="dk1"/>
              </a:buClr>
              <a:buSzPts val="1600"/>
              <a:buFont typeface="Arial"/>
              <a:buNone/>
            </a:pPr>
            <a:r>
              <a:rPr lang="en-US" sz="1600" b="0" i="0" u="none">
                <a:solidFill>
                  <a:schemeClr val="dk1"/>
                </a:solidFill>
                <a:latin typeface="Calibri"/>
                <a:ea typeface="Calibri"/>
                <a:cs typeface="Calibri"/>
                <a:sym typeface="Calibri"/>
              </a:rPr>
              <a:t>	ref.m1(); </a:t>
            </a:r>
            <a:endParaRPr/>
          </a:p>
          <a:p>
            <a:pPr marL="0" marR="0" lvl="0" indent="0" algn="just" rtl="0">
              <a:lnSpc>
                <a:spcPct val="100000"/>
              </a:lnSpc>
              <a:spcBef>
                <a:spcPts val="320"/>
              </a:spcBef>
              <a:spcAft>
                <a:spcPts val="0"/>
              </a:spcAft>
              <a:buClr>
                <a:schemeClr val="dk1"/>
              </a:buClr>
              <a:buSzPts val="1600"/>
              <a:buFont typeface="Arial"/>
              <a:buNone/>
            </a:pPr>
            <a:r>
              <a:rPr lang="en-US" sz="1600" b="0" i="0" u="none">
                <a:solidFill>
                  <a:schemeClr val="dk1"/>
                </a:solidFill>
                <a:latin typeface="Calibri"/>
                <a:ea typeface="Calibri"/>
                <a:cs typeface="Calibri"/>
                <a:sym typeface="Calibri"/>
              </a:rPr>
              <a:t>	ref = b; </a:t>
            </a:r>
            <a:endParaRPr/>
          </a:p>
          <a:p>
            <a:pPr marL="0" marR="0" lvl="0" indent="0" algn="just" rtl="0">
              <a:lnSpc>
                <a:spcPct val="100000"/>
              </a:lnSpc>
              <a:spcBef>
                <a:spcPts val="320"/>
              </a:spcBef>
              <a:spcAft>
                <a:spcPts val="0"/>
              </a:spcAft>
              <a:buClr>
                <a:schemeClr val="dk1"/>
              </a:buClr>
              <a:buSzPts val="1600"/>
              <a:buFont typeface="Arial"/>
              <a:buNone/>
            </a:pPr>
            <a:r>
              <a:rPr lang="en-US" sz="1600" b="0" i="0" u="none">
                <a:solidFill>
                  <a:schemeClr val="dk1"/>
                </a:solidFill>
                <a:latin typeface="Calibri"/>
                <a:ea typeface="Calibri"/>
                <a:cs typeface="Calibri"/>
                <a:sym typeface="Calibri"/>
              </a:rPr>
              <a:t>	ref.m1(); </a:t>
            </a:r>
            <a:endParaRPr/>
          </a:p>
          <a:p>
            <a:pPr marL="0" marR="0" lvl="0" indent="0" algn="just" rtl="0">
              <a:lnSpc>
                <a:spcPct val="100000"/>
              </a:lnSpc>
              <a:spcBef>
                <a:spcPts val="320"/>
              </a:spcBef>
              <a:spcAft>
                <a:spcPts val="0"/>
              </a:spcAft>
              <a:buClr>
                <a:schemeClr val="dk1"/>
              </a:buClr>
              <a:buSzPts val="1600"/>
              <a:buFont typeface="Arial"/>
              <a:buNone/>
            </a:pPr>
            <a:r>
              <a:rPr lang="en-US" sz="1600" b="0" i="0" u="none">
                <a:solidFill>
                  <a:schemeClr val="dk1"/>
                </a:solidFill>
                <a:latin typeface="Calibri"/>
                <a:ea typeface="Calibri"/>
                <a:cs typeface="Calibri"/>
                <a:sym typeface="Calibri"/>
              </a:rPr>
              <a:t>	ref = c; </a:t>
            </a:r>
            <a:endParaRPr/>
          </a:p>
          <a:p>
            <a:pPr marL="0" marR="0" lvl="0" indent="0" algn="just" rtl="0">
              <a:lnSpc>
                <a:spcPct val="100000"/>
              </a:lnSpc>
              <a:spcBef>
                <a:spcPts val="320"/>
              </a:spcBef>
              <a:spcAft>
                <a:spcPts val="0"/>
              </a:spcAft>
              <a:buClr>
                <a:schemeClr val="dk1"/>
              </a:buClr>
              <a:buSzPts val="1600"/>
              <a:buFont typeface="Arial"/>
              <a:buNone/>
            </a:pPr>
            <a:r>
              <a:rPr lang="en-US" sz="1600" b="0" i="0" u="none">
                <a:solidFill>
                  <a:schemeClr val="dk1"/>
                </a:solidFill>
                <a:latin typeface="Calibri"/>
                <a:ea typeface="Calibri"/>
                <a:cs typeface="Calibri"/>
                <a:sym typeface="Calibri"/>
              </a:rPr>
              <a:t>	ref.m1(); </a:t>
            </a:r>
            <a:endParaRPr/>
          </a:p>
          <a:p>
            <a:pPr marL="0" marR="0" lvl="0" indent="0" algn="just" rtl="0">
              <a:lnSpc>
                <a:spcPct val="100000"/>
              </a:lnSpc>
              <a:spcBef>
                <a:spcPts val="320"/>
              </a:spcBef>
              <a:spcAft>
                <a:spcPts val="0"/>
              </a:spcAft>
              <a:buClr>
                <a:schemeClr val="dk1"/>
              </a:buClr>
              <a:buSzPts val="1600"/>
              <a:buFont typeface="Arial"/>
              <a:buNone/>
            </a:pPr>
            <a:r>
              <a:rPr lang="en-US" sz="1600" b="0" i="0" u="none">
                <a:solidFill>
                  <a:schemeClr val="dk1"/>
                </a:solidFill>
                <a:latin typeface="Calibri"/>
                <a:ea typeface="Calibri"/>
                <a:cs typeface="Calibri"/>
                <a:sym typeface="Calibri"/>
              </a:rPr>
              <a:t>	} </a:t>
            </a:r>
            <a:endParaRPr/>
          </a:p>
          <a:p>
            <a:pPr marL="0" marR="0" lvl="0" indent="0" algn="just" rtl="0">
              <a:lnSpc>
                <a:spcPct val="100000"/>
              </a:lnSpc>
              <a:spcBef>
                <a:spcPts val="320"/>
              </a:spcBef>
              <a:spcAft>
                <a:spcPts val="0"/>
              </a:spcAft>
              <a:buClr>
                <a:schemeClr val="dk1"/>
              </a:buClr>
              <a:buSzPts val="1600"/>
              <a:buFont typeface="Arial"/>
              <a:buNone/>
            </a:pPr>
            <a:r>
              <a:rPr lang="en-US" sz="1600" b="0" i="0" u="none">
                <a:solidFill>
                  <a:schemeClr val="dk1"/>
                </a:solidFill>
                <a:latin typeface="Calibri"/>
                <a:ea typeface="Calibri"/>
                <a:cs typeface="Calibri"/>
                <a:sym typeface="Calibri"/>
              </a:rPr>
              <a:t>} </a:t>
            </a:r>
            <a:endParaRPr/>
          </a:p>
          <a:p>
            <a:pPr marL="342900" marR="0" lvl="0" indent="-241300" algn="l" rtl="0">
              <a:spcBef>
                <a:spcPts val="320"/>
              </a:spcBef>
              <a:spcAft>
                <a:spcPts val="0"/>
              </a:spcAft>
              <a:buClr>
                <a:schemeClr val="dk1"/>
              </a:buClr>
              <a:buSzPts val="1600"/>
              <a:buFont typeface="Arial"/>
              <a:buNone/>
            </a:pPr>
            <a:endParaRPr sz="1600" b="0" i="0" u="none">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1" i="0" u="none">
                <a:solidFill>
                  <a:schemeClr val="dk1"/>
                </a:solidFill>
                <a:latin typeface="Calibri"/>
                <a:ea typeface="Calibri"/>
                <a:cs typeface="Calibri"/>
                <a:sym typeface="Calibri"/>
              </a:rPr>
              <a:t>Explanation </a:t>
            </a:r>
            <a:endParaRPr/>
          </a:p>
        </p:txBody>
      </p:sp>
      <p:sp>
        <p:nvSpPr>
          <p:cNvPr id="247" name="Google Shape;247;p26"/>
          <p:cNvSpPr txBox="1">
            <a:spLocks noGrp="1"/>
          </p:cNvSpPr>
          <p:nvPr>
            <p:ph type="body" idx="1"/>
          </p:nvPr>
        </p:nvSpPr>
        <p:spPr>
          <a:xfrm>
            <a:off x="457200" y="1143000"/>
            <a:ext cx="8229600" cy="4983162"/>
          </a:xfrm>
          <a:prstGeom prst="rect">
            <a:avLst/>
          </a:prstGeom>
          <a:noFill/>
          <a:ln>
            <a:noFill/>
          </a:ln>
        </p:spPr>
        <p:txBody>
          <a:bodyPr spcFirstLastPara="1" wrap="square" lIns="91425" tIns="45700" rIns="91425" bIns="45700" anchor="t" anchorCtr="0">
            <a:normAutofit/>
          </a:bodyPr>
          <a:lstStyle/>
          <a:p>
            <a:pPr marL="0" marR="0" lvl="0" indent="0" algn="just" rtl="0">
              <a:lnSpc>
                <a:spcPct val="100000"/>
              </a:lnSpc>
              <a:spcBef>
                <a:spcPts val="0"/>
              </a:spcBef>
              <a:spcAft>
                <a:spcPts val="0"/>
              </a:spcAft>
              <a:buClr>
                <a:schemeClr val="dk1"/>
              </a:buClr>
              <a:buSzPts val="2000"/>
              <a:buFont typeface="Arial"/>
              <a:buNone/>
            </a:pPr>
            <a:r>
              <a:rPr lang="en-US" sz="2000" b="0" i="0" u="none">
                <a:solidFill>
                  <a:schemeClr val="dk1"/>
                </a:solidFill>
                <a:latin typeface="Times New Roman"/>
                <a:ea typeface="Times New Roman"/>
                <a:cs typeface="Times New Roman"/>
                <a:sym typeface="Times New Roman"/>
              </a:rPr>
              <a:t>The above program creates one superclass called A and it’s two subclasses B and C. These subclasses overrides m1( ) method.</a:t>
            </a:r>
            <a:endParaRPr/>
          </a:p>
          <a:p>
            <a:pPr marL="0" marR="0" lvl="0" indent="-127000" algn="just" rtl="0">
              <a:lnSpc>
                <a:spcPct val="100000"/>
              </a:lnSpc>
              <a:spcBef>
                <a:spcPts val="40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Inside the main() method in Dispatch class, initially objects of type A, B, and C are declared.A a = new A(); // object of type A B b = new B(); // object of type B C c = new C(); // object of type C</a:t>
            </a:r>
            <a:endParaRPr/>
          </a:p>
          <a:p>
            <a:pPr marL="0" marR="0" lvl="0" indent="-127000" algn="just" rtl="0">
              <a:lnSpc>
                <a:spcPct val="100000"/>
              </a:lnSpc>
              <a:spcBef>
                <a:spcPts val="40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Now a reference of type A, called ref, is also declared, initially it will point to null.A ref; // obtain a reference of type A</a:t>
            </a:r>
            <a:endParaRPr/>
          </a:p>
          <a:p>
            <a:pPr marL="0" marR="0" lvl="0" indent="-127000" algn="just" rtl="0">
              <a:lnSpc>
                <a:spcPct val="100000"/>
              </a:lnSpc>
              <a:spcBef>
                <a:spcPts val="400"/>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Now we are assigning a reference to each type of object (either A’s or B’s or C’s) to ref, one-by-one, and uses that reference to invoke m1( ). As the output shows, the version of m1( ) executed is determined by the type of object being referred to at the time of the call.</a:t>
            </a:r>
            <a:endParaRPr/>
          </a:p>
          <a:p>
            <a:pPr marL="0" marR="0" lvl="0" indent="0" algn="just" rtl="0">
              <a:lnSpc>
                <a:spcPct val="100000"/>
              </a:lnSpc>
              <a:spcBef>
                <a:spcPts val="400"/>
              </a:spcBef>
              <a:spcAft>
                <a:spcPts val="0"/>
              </a:spcAft>
              <a:buClr>
                <a:schemeClr val="dk1"/>
              </a:buClr>
              <a:buSzPts val="2000"/>
              <a:buFont typeface="Arial"/>
              <a:buNone/>
            </a:pPr>
            <a:r>
              <a:rPr lang="en-US" sz="2000" b="0" i="0" u="none">
                <a:solidFill>
                  <a:schemeClr val="dk1"/>
                </a:solidFill>
                <a:latin typeface="Calibri"/>
                <a:ea typeface="Calibri"/>
                <a:cs typeface="Calibri"/>
                <a:sym typeface="Calibri"/>
              </a:rPr>
              <a:t>	ref = a; // r refers to an A object</a:t>
            </a:r>
            <a:endParaRPr/>
          </a:p>
          <a:p>
            <a:pPr marL="0" marR="0" lvl="0" indent="0" algn="just" rtl="0">
              <a:lnSpc>
                <a:spcPct val="100000"/>
              </a:lnSpc>
              <a:spcBef>
                <a:spcPts val="400"/>
              </a:spcBef>
              <a:spcAft>
                <a:spcPts val="0"/>
              </a:spcAft>
              <a:buClr>
                <a:schemeClr val="dk1"/>
              </a:buClr>
              <a:buSzPts val="2000"/>
              <a:buFont typeface="Arial"/>
              <a:buNone/>
            </a:pPr>
            <a:r>
              <a:rPr lang="en-US" sz="2000" b="0" i="0" u="none">
                <a:solidFill>
                  <a:schemeClr val="dk1"/>
                </a:solidFill>
                <a:latin typeface="Calibri"/>
                <a:ea typeface="Calibri"/>
                <a:cs typeface="Calibri"/>
                <a:sym typeface="Calibri"/>
              </a:rPr>
              <a:t>	ref.m1(); // calling A's version of m1()</a:t>
            </a:r>
            <a:endParaRPr/>
          </a:p>
          <a:p>
            <a:pPr marL="0" marR="0" lvl="0" indent="0" algn="just" rtl="0">
              <a:lnSpc>
                <a:spcPct val="100000"/>
              </a:lnSpc>
              <a:spcBef>
                <a:spcPts val="40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a:p>
            <a:pPr marL="342900" marR="0" lvl="0" indent="-215900" algn="l" rtl="0">
              <a:spcBef>
                <a:spcPts val="40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7"/>
          <p:cNvSpPr txBox="1">
            <a:spLocks noGrp="1"/>
          </p:cNvSpPr>
          <p:nvPr>
            <p:ph type="body" idx="1"/>
          </p:nvPr>
        </p:nvSpPr>
        <p:spPr>
          <a:xfrm>
            <a:off x="457200" y="457200"/>
            <a:ext cx="8382000" cy="6096000"/>
          </a:xfrm>
          <a:prstGeom prst="rect">
            <a:avLst/>
          </a:prstGeom>
          <a:noFill/>
          <a:ln>
            <a:noFill/>
          </a:ln>
        </p:spPr>
        <p:txBody>
          <a:bodyPr spcFirstLastPara="1" wrap="square" lIns="91425" tIns="45700" rIns="91425" bIns="45700" anchor="t" anchorCtr="0">
            <a:normAutofit/>
          </a:bodyPr>
          <a:lstStyle/>
          <a:p>
            <a:pPr marL="0" marR="0" lvl="0" indent="0" algn="just" rtl="0">
              <a:lnSpc>
                <a:spcPct val="80000"/>
              </a:lnSpc>
              <a:spcBef>
                <a:spcPts val="0"/>
              </a:spcBef>
              <a:spcAft>
                <a:spcPts val="0"/>
              </a:spcAft>
              <a:buClr>
                <a:schemeClr val="dk1"/>
              </a:buClr>
              <a:buSzPts val="2000"/>
              <a:buFont typeface="Arial"/>
              <a:buNone/>
            </a:pPr>
            <a:r>
              <a:rPr lang="en-US" sz="2000" b="0" i="0" u="none">
                <a:solidFill>
                  <a:schemeClr val="dk1"/>
                </a:solidFill>
                <a:latin typeface="Times New Roman"/>
                <a:ea typeface="Times New Roman"/>
                <a:cs typeface="Times New Roman"/>
                <a:sym typeface="Times New Roman"/>
              </a:rPr>
              <a:t>In Java, we can override methods only, not the variables(data members), so </a:t>
            </a:r>
            <a:r>
              <a:rPr lang="en-US" sz="2000" b="1" i="0" u="none">
                <a:solidFill>
                  <a:schemeClr val="dk1"/>
                </a:solidFill>
                <a:latin typeface="Times New Roman"/>
                <a:ea typeface="Times New Roman"/>
                <a:cs typeface="Times New Roman"/>
                <a:sym typeface="Times New Roman"/>
              </a:rPr>
              <a:t>runtime polymorphism cannot be achieved by data members. </a:t>
            </a:r>
            <a:endParaRPr/>
          </a:p>
          <a:p>
            <a:pPr marL="0" marR="0" lvl="0" indent="0" algn="l" rtl="0">
              <a:lnSpc>
                <a:spcPct val="80000"/>
              </a:lnSpc>
              <a:spcBef>
                <a:spcPts val="400"/>
              </a:spcBef>
              <a:spcAft>
                <a:spcPts val="0"/>
              </a:spcAft>
              <a:buClr>
                <a:schemeClr val="dk1"/>
              </a:buClr>
              <a:buSzPts val="2000"/>
              <a:buFont typeface="Arial"/>
              <a:buNone/>
            </a:pPr>
            <a:r>
              <a:rPr lang="en-US" sz="2000" b="0" i="0" u="none">
                <a:solidFill>
                  <a:schemeClr val="dk1"/>
                </a:solidFill>
                <a:latin typeface="Calibri"/>
                <a:ea typeface="Calibri"/>
                <a:cs typeface="Calibri"/>
                <a:sym typeface="Calibri"/>
              </a:rPr>
              <a:t>class A </a:t>
            </a:r>
            <a:endParaRPr/>
          </a:p>
          <a:p>
            <a:pPr marL="0" marR="0" lvl="0" indent="0" algn="l" rtl="0">
              <a:lnSpc>
                <a:spcPct val="80000"/>
              </a:lnSpc>
              <a:spcBef>
                <a:spcPts val="400"/>
              </a:spcBef>
              <a:spcAft>
                <a:spcPts val="0"/>
              </a:spcAft>
              <a:buClr>
                <a:schemeClr val="dk1"/>
              </a:buClr>
              <a:buSzPts val="2000"/>
              <a:buFont typeface="Arial"/>
              <a:buNone/>
            </a:pPr>
            <a:r>
              <a:rPr lang="en-US" sz="2000" b="0" i="0" u="none">
                <a:solidFill>
                  <a:schemeClr val="dk1"/>
                </a:solidFill>
                <a:latin typeface="Calibri"/>
                <a:ea typeface="Calibri"/>
                <a:cs typeface="Calibri"/>
                <a:sym typeface="Calibri"/>
              </a:rPr>
              <a:t>{ </a:t>
            </a:r>
            <a:endParaRPr/>
          </a:p>
          <a:p>
            <a:pPr marL="0" marR="0" lvl="0" indent="0" algn="l" rtl="0">
              <a:lnSpc>
                <a:spcPct val="80000"/>
              </a:lnSpc>
              <a:spcBef>
                <a:spcPts val="400"/>
              </a:spcBef>
              <a:spcAft>
                <a:spcPts val="0"/>
              </a:spcAft>
              <a:buClr>
                <a:schemeClr val="dk1"/>
              </a:buClr>
              <a:buSzPts val="2000"/>
              <a:buFont typeface="Arial"/>
              <a:buNone/>
            </a:pPr>
            <a:r>
              <a:rPr lang="en-US" sz="2000" b="0" i="0" u="none">
                <a:solidFill>
                  <a:schemeClr val="dk1"/>
                </a:solidFill>
                <a:latin typeface="Calibri"/>
                <a:ea typeface="Calibri"/>
                <a:cs typeface="Calibri"/>
                <a:sym typeface="Calibri"/>
              </a:rPr>
              <a:t>	int x = 10; </a:t>
            </a:r>
            <a:endParaRPr/>
          </a:p>
          <a:p>
            <a:pPr marL="0" marR="0" lvl="0" indent="0" algn="l" rtl="0">
              <a:lnSpc>
                <a:spcPct val="80000"/>
              </a:lnSpc>
              <a:spcBef>
                <a:spcPts val="400"/>
              </a:spcBef>
              <a:spcAft>
                <a:spcPts val="0"/>
              </a:spcAft>
              <a:buClr>
                <a:schemeClr val="dk1"/>
              </a:buClr>
              <a:buSzPts val="2000"/>
              <a:buFont typeface="Arial"/>
              <a:buNone/>
            </a:pPr>
            <a:r>
              <a:rPr lang="en-US" sz="2000" b="0" i="0" u="none">
                <a:solidFill>
                  <a:schemeClr val="dk1"/>
                </a:solidFill>
                <a:latin typeface="Calibri"/>
                <a:ea typeface="Calibri"/>
                <a:cs typeface="Calibri"/>
                <a:sym typeface="Calibri"/>
              </a:rPr>
              <a:t>} </a:t>
            </a:r>
            <a:endParaRPr/>
          </a:p>
          <a:p>
            <a:pPr marL="0" marR="0" lvl="0" indent="0" algn="l" rtl="0">
              <a:lnSpc>
                <a:spcPct val="80000"/>
              </a:lnSpc>
              <a:spcBef>
                <a:spcPts val="400"/>
              </a:spcBef>
              <a:spcAft>
                <a:spcPts val="0"/>
              </a:spcAft>
              <a:buClr>
                <a:schemeClr val="dk1"/>
              </a:buClr>
              <a:buSzPts val="2000"/>
              <a:buFont typeface="Arial"/>
              <a:buNone/>
            </a:pPr>
            <a:r>
              <a:rPr lang="en-US" sz="2000" b="0" i="0" u="none">
                <a:solidFill>
                  <a:schemeClr val="dk1"/>
                </a:solidFill>
                <a:latin typeface="Calibri"/>
                <a:ea typeface="Calibri"/>
                <a:cs typeface="Calibri"/>
                <a:sym typeface="Calibri"/>
              </a:rPr>
              <a:t>class B extends A </a:t>
            </a:r>
            <a:endParaRPr/>
          </a:p>
          <a:p>
            <a:pPr marL="0" marR="0" lvl="0" indent="0" algn="l" rtl="0">
              <a:lnSpc>
                <a:spcPct val="80000"/>
              </a:lnSpc>
              <a:spcBef>
                <a:spcPts val="400"/>
              </a:spcBef>
              <a:spcAft>
                <a:spcPts val="0"/>
              </a:spcAft>
              <a:buClr>
                <a:schemeClr val="dk1"/>
              </a:buClr>
              <a:buSzPts val="2000"/>
              <a:buFont typeface="Arial"/>
              <a:buNone/>
            </a:pPr>
            <a:r>
              <a:rPr lang="en-US" sz="2000" b="0" i="0" u="none">
                <a:solidFill>
                  <a:schemeClr val="dk1"/>
                </a:solidFill>
                <a:latin typeface="Calibri"/>
                <a:ea typeface="Calibri"/>
                <a:cs typeface="Calibri"/>
                <a:sym typeface="Calibri"/>
              </a:rPr>
              <a:t>{ </a:t>
            </a:r>
            <a:endParaRPr/>
          </a:p>
          <a:p>
            <a:pPr marL="0" marR="0" lvl="0" indent="0" algn="l" rtl="0">
              <a:lnSpc>
                <a:spcPct val="80000"/>
              </a:lnSpc>
              <a:spcBef>
                <a:spcPts val="400"/>
              </a:spcBef>
              <a:spcAft>
                <a:spcPts val="0"/>
              </a:spcAft>
              <a:buClr>
                <a:schemeClr val="dk1"/>
              </a:buClr>
              <a:buSzPts val="2000"/>
              <a:buFont typeface="Arial"/>
              <a:buNone/>
            </a:pPr>
            <a:r>
              <a:rPr lang="en-US" sz="2000" b="0" i="0" u="none">
                <a:solidFill>
                  <a:schemeClr val="dk1"/>
                </a:solidFill>
                <a:latin typeface="Calibri"/>
                <a:ea typeface="Calibri"/>
                <a:cs typeface="Calibri"/>
                <a:sym typeface="Calibri"/>
              </a:rPr>
              <a:t>	int x = 20; </a:t>
            </a:r>
            <a:endParaRPr/>
          </a:p>
          <a:p>
            <a:pPr marL="0" marR="0" lvl="0" indent="0" algn="l" rtl="0">
              <a:lnSpc>
                <a:spcPct val="80000"/>
              </a:lnSpc>
              <a:spcBef>
                <a:spcPts val="400"/>
              </a:spcBef>
              <a:spcAft>
                <a:spcPts val="0"/>
              </a:spcAft>
              <a:buClr>
                <a:schemeClr val="dk1"/>
              </a:buClr>
              <a:buSzPts val="2000"/>
              <a:buFont typeface="Arial"/>
              <a:buNone/>
            </a:pPr>
            <a:r>
              <a:rPr lang="en-US" sz="2000" b="0" i="0" u="none">
                <a:solidFill>
                  <a:schemeClr val="dk1"/>
                </a:solidFill>
                <a:latin typeface="Calibri"/>
                <a:ea typeface="Calibri"/>
                <a:cs typeface="Calibri"/>
                <a:sym typeface="Calibri"/>
              </a:rPr>
              <a:t>} </a:t>
            </a:r>
            <a:endParaRPr/>
          </a:p>
          <a:p>
            <a:pPr marL="0" marR="0" lvl="0" indent="0" algn="l" rtl="0">
              <a:lnSpc>
                <a:spcPct val="80000"/>
              </a:lnSpc>
              <a:spcBef>
                <a:spcPts val="400"/>
              </a:spcBef>
              <a:spcAft>
                <a:spcPts val="0"/>
              </a:spcAft>
              <a:buClr>
                <a:schemeClr val="dk1"/>
              </a:buClr>
              <a:buSzPts val="2000"/>
              <a:buFont typeface="Arial"/>
              <a:buNone/>
            </a:pPr>
            <a:r>
              <a:rPr lang="en-US" sz="2000" b="0" i="0" u="none">
                <a:solidFill>
                  <a:schemeClr val="dk1"/>
                </a:solidFill>
                <a:latin typeface="Calibri"/>
                <a:ea typeface="Calibri"/>
                <a:cs typeface="Calibri"/>
                <a:sym typeface="Calibri"/>
              </a:rPr>
              <a:t>public class Test </a:t>
            </a:r>
            <a:endParaRPr/>
          </a:p>
          <a:p>
            <a:pPr marL="0" marR="0" lvl="0" indent="0" algn="l" rtl="0">
              <a:lnSpc>
                <a:spcPct val="80000"/>
              </a:lnSpc>
              <a:spcBef>
                <a:spcPts val="400"/>
              </a:spcBef>
              <a:spcAft>
                <a:spcPts val="0"/>
              </a:spcAft>
              <a:buClr>
                <a:schemeClr val="dk1"/>
              </a:buClr>
              <a:buSzPts val="2000"/>
              <a:buFont typeface="Arial"/>
              <a:buNone/>
            </a:pPr>
            <a:r>
              <a:rPr lang="en-US" sz="2000" b="0" i="0" u="none">
                <a:solidFill>
                  <a:schemeClr val="dk1"/>
                </a:solidFill>
                <a:latin typeface="Calibri"/>
                <a:ea typeface="Calibri"/>
                <a:cs typeface="Calibri"/>
                <a:sym typeface="Calibri"/>
              </a:rPr>
              <a:t>{ </a:t>
            </a:r>
            <a:endParaRPr/>
          </a:p>
          <a:p>
            <a:pPr marL="0" marR="0" lvl="0" indent="0" algn="l" rtl="0">
              <a:lnSpc>
                <a:spcPct val="80000"/>
              </a:lnSpc>
              <a:spcBef>
                <a:spcPts val="400"/>
              </a:spcBef>
              <a:spcAft>
                <a:spcPts val="0"/>
              </a:spcAft>
              <a:buClr>
                <a:schemeClr val="dk1"/>
              </a:buClr>
              <a:buSzPts val="2000"/>
              <a:buFont typeface="Arial"/>
              <a:buNone/>
            </a:pPr>
            <a:r>
              <a:rPr lang="en-US" sz="2000" b="0" i="0" u="none">
                <a:solidFill>
                  <a:schemeClr val="dk1"/>
                </a:solidFill>
                <a:latin typeface="Calibri"/>
                <a:ea typeface="Calibri"/>
                <a:cs typeface="Calibri"/>
                <a:sym typeface="Calibri"/>
              </a:rPr>
              <a:t>	public static void main(String args[]) </a:t>
            </a:r>
            <a:endParaRPr/>
          </a:p>
          <a:p>
            <a:pPr marL="0" marR="0" lvl="0" indent="0" algn="l" rtl="0">
              <a:lnSpc>
                <a:spcPct val="80000"/>
              </a:lnSpc>
              <a:spcBef>
                <a:spcPts val="400"/>
              </a:spcBef>
              <a:spcAft>
                <a:spcPts val="0"/>
              </a:spcAft>
              <a:buClr>
                <a:schemeClr val="dk1"/>
              </a:buClr>
              <a:buSzPts val="2000"/>
              <a:buFont typeface="Arial"/>
              <a:buNone/>
            </a:pPr>
            <a:r>
              <a:rPr lang="en-US" sz="2000" b="0" i="0" u="none">
                <a:solidFill>
                  <a:schemeClr val="dk1"/>
                </a:solidFill>
                <a:latin typeface="Calibri"/>
                <a:ea typeface="Calibri"/>
                <a:cs typeface="Calibri"/>
                <a:sym typeface="Calibri"/>
              </a:rPr>
              <a:t>	{ </a:t>
            </a:r>
            <a:endParaRPr/>
          </a:p>
          <a:p>
            <a:pPr marL="0" marR="0" lvl="0" indent="0" algn="l" rtl="0">
              <a:lnSpc>
                <a:spcPct val="80000"/>
              </a:lnSpc>
              <a:spcBef>
                <a:spcPts val="400"/>
              </a:spcBef>
              <a:spcAft>
                <a:spcPts val="0"/>
              </a:spcAft>
              <a:buClr>
                <a:schemeClr val="dk1"/>
              </a:buClr>
              <a:buSzPts val="2000"/>
              <a:buFont typeface="Arial"/>
              <a:buNone/>
            </a:pPr>
            <a:r>
              <a:rPr lang="en-US" sz="2000" b="0" i="0" u="none">
                <a:solidFill>
                  <a:schemeClr val="dk1"/>
                </a:solidFill>
                <a:latin typeface="Calibri"/>
                <a:ea typeface="Calibri"/>
                <a:cs typeface="Calibri"/>
                <a:sym typeface="Calibri"/>
              </a:rPr>
              <a:t>		A a = new B(); // object of type B </a:t>
            </a:r>
            <a:endParaRPr/>
          </a:p>
          <a:p>
            <a:pPr marL="0" marR="0" lvl="0" indent="0" algn="l" rtl="0">
              <a:lnSpc>
                <a:spcPct val="80000"/>
              </a:lnSpc>
              <a:spcBef>
                <a:spcPts val="400"/>
              </a:spcBef>
              <a:spcAft>
                <a:spcPts val="0"/>
              </a:spcAft>
              <a:buClr>
                <a:schemeClr val="dk1"/>
              </a:buClr>
              <a:buSzPts val="2000"/>
              <a:buFont typeface="Arial"/>
              <a:buNone/>
            </a:pPr>
            <a:r>
              <a:rPr lang="en-US" sz="2000" b="0" i="0" u="none">
                <a:solidFill>
                  <a:schemeClr val="dk1"/>
                </a:solidFill>
                <a:latin typeface="Calibri"/>
                <a:ea typeface="Calibri"/>
                <a:cs typeface="Calibri"/>
                <a:sym typeface="Calibri"/>
              </a:rPr>
              <a:t>		System.out.println(a.x); //10 will be the output</a:t>
            </a:r>
            <a:endParaRPr/>
          </a:p>
          <a:p>
            <a:pPr marL="0" marR="0" lvl="0" indent="0" algn="l" rtl="0">
              <a:lnSpc>
                <a:spcPct val="80000"/>
              </a:lnSpc>
              <a:spcBef>
                <a:spcPts val="400"/>
              </a:spcBef>
              <a:spcAft>
                <a:spcPts val="0"/>
              </a:spcAft>
              <a:buClr>
                <a:schemeClr val="dk1"/>
              </a:buClr>
              <a:buSzPts val="2000"/>
              <a:buFont typeface="Arial"/>
              <a:buNone/>
            </a:pPr>
            <a:r>
              <a:rPr lang="en-US" sz="2000" b="0" i="0" u="none">
                <a:solidFill>
                  <a:schemeClr val="dk1"/>
                </a:solidFill>
                <a:latin typeface="Calibri"/>
                <a:ea typeface="Calibri"/>
                <a:cs typeface="Calibri"/>
                <a:sym typeface="Calibri"/>
              </a:rPr>
              <a:t>	} </a:t>
            </a:r>
            <a:endParaRPr/>
          </a:p>
          <a:p>
            <a:pPr marL="0" marR="0" lvl="0" indent="0" algn="l" rtl="0">
              <a:lnSpc>
                <a:spcPct val="80000"/>
              </a:lnSpc>
              <a:spcBef>
                <a:spcPts val="400"/>
              </a:spcBef>
              <a:spcAft>
                <a:spcPts val="0"/>
              </a:spcAft>
              <a:buClr>
                <a:schemeClr val="dk1"/>
              </a:buClr>
              <a:buSzPts val="2000"/>
              <a:buFont typeface="Arial"/>
              <a:buNone/>
            </a:pPr>
            <a:r>
              <a:rPr lang="en-US" sz="2000" b="0" i="0" u="none">
                <a:solidFill>
                  <a:schemeClr val="dk1"/>
                </a:solidFill>
                <a:latin typeface="Calibri"/>
                <a:ea typeface="Calibri"/>
                <a:cs typeface="Calibri"/>
                <a:sym typeface="Calibri"/>
              </a:rPr>
              <a:t>} </a:t>
            </a:r>
            <a:endParaRPr/>
          </a:p>
          <a:p>
            <a:pPr marL="0" marR="0" lvl="0" indent="0" algn="l" rtl="0">
              <a:lnSpc>
                <a:spcPct val="80000"/>
              </a:lnSpc>
              <a:spcBef>
                <a:spcPts val="360"/>
              </a:spcBef>
              <a:spcAft>
                <a:spcPts val="0"/>
              </a:spcAft>
              <a:buClr>
                <a:schemeClr val="dk1"/>
              </a:buClr>
              <a:buSzPts val="1800"/>
              <a:buFont typeface="Arial"/>
              <a:buNone/>
            </a:pPr>
            <a:endParaRPr sz="1800" b="0" i="0" u="none">
              <a:solidFill>
                <a:schemeClr val="dk1"/>
              </a:solidFill>
              <a:latin typeface="Calibri"/>
              <a:ea typeface="Calibri"/>
              <a:cs typeface="Calibri"/>
              <a:sym typeface="Calibri"/>
            </a:endParaRPr>
          </a:p>
          <a:p>
            <a:pPr marL="342900" marR="0" lvl="0" indent="-228600" algn="l" rtl="0">
              <a:spcBef>
                <a:spcPts val="360"/>
              </a:spcBef>
              <a:spcAft>
                <a:spcPts val="0"/>
              </a:spcAft>
              <a:buClr>
                <a:schemeClr val="dk1"/>
              </a:buClr>
              <a:buSzPts val="1800"/>
              <a:buFont typeface="Arial"/>
              <a:buNone/>
            </a:pPr>
            <a:endParaRPr sz="1800" b="0" i="0" u="none">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600"/>
              <a:buFont typeface="Calibri"/>
              <a:buNone/>
            </a:pPr>
            <a:r>
              <a:rPr lang="en-US" sz="3600" b="1" i="0" u="none">
                <a:solidFill>
                  <a:schemeClr val="dk1"/>
                </a:solidFill>
                <a:latin typeface="Calibri"/>
                <a:ea typeface="Calibri"/>
                <a:cs typeface="Calibri"/>
                <a:sym typeface="Calibri"/>
              </a:rPr>
              <a:t>Advantages of runtime polymorphism</a:t>
            </a:r>
            <a:endParaRPr/>
          </a:p>
        </p:txBody>
      </p:sp>
      <p:sp>
        <p:nvSpPr>
          <p:cNvPr id="258" name="Google Shape;258;p28"/>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rmAutofit/>
          </a:bodyPr>
          <a:lstStyle/>
          <a:p>
            <a:pPr marL="342900" marR="0" lvl="0" indent="-342900" algn="just" rtl="0">
              <a:lnSpc>
                <a:spcPct val="90000"/>
              </a:lnSpc>
              <a:spcBef>
                <a:spcPts val="0"/>
              </a:spcBef>
              <a:spcAft>
                <a:spcPts val="0"/>
              </a:spcAft>
              <a:buClr>
                <a:schemeClr val="dk1"/>
              </a:buClr>
              <a:buSzPts val="3000"/>
              <a:buFont typeface="Arial"/>
              <a:buChar char="•"/>
            </a:pPr>
            <a:r>
              <a:rPr lang="en-US" sz="3000" b="0" i="0" u="none">
                <a:solidFill>
                  <a:schemeClr val="dk1"/>
                </a:solidFill>
                <a:latin typeface="Calibri"/>
                <a:ea typeface="Calibri"/>
                <a:cs typeface="Calibri"/>
                <a:sym typeface="Calibri"/>
              </a:rPr>
              <a:t>Dynamic method dispatch allow Java to support overriding of methods which is central for run-time polymorphism.</a:t>
            </a:r>
            <a:endParaRPr/>
          </a:p>
          <a:p>
            <a:pPr marL="342900" marR="0" lvl="0" indent="-342900" algn="just" rtl="0">
              <a:lnSpc>
                <a:spcPct val="90000"/>
              </a:lnSpc>
              <a:spcBef>
                <a:spcPts val="600"/>
              </a:spcBef>
              <a:spcAft>
                <a:spcPts val="0"/>
              </a:spcAft>
              <a:buClr>
                <a:schemeClr val="dk1"/>
              </a:buClr>
              <a:buSzPts val="3000"/>
              <a:buFont typeface="Arial"/>
              <a:buChar char="•"/>
            </a:pPr>
            <a:r>
              <a:rPr lang="en-US" sz="3000" b="0" i="0" u="none">
                <a:solidFill>
                  <a:schemeClr val="dk1"/>
                </a:solidFill>
                <a:latin typeface="Calibri"/>
                <a:ea typeface="Calibri"/>
                <a:cs typeface="Calibri"/>
                <a:sym typeface="Calibri"/>
              </a:rPr>
              <a:t>It allows a class to specify methods that will be common to all of its derivatives, while allowing subclasses to define the specific implementation of some or all of those methods.</a:t>
            </a:r>
            <a:endParaRPr/>
          </a:p>
          <a:p>
            <a:pPr marL="342900" marR="0" lvl="0" indent="-342900" algn="just" rtl="0">
              <a:lnSpc>
                <a:spcPct val="90000"/>
              </a:lnSpc>
              <a:spcBef>
                <a:spcPts val="600"/>
              </a:spcBef>
              <a:spcAft>
                <a:spcPts val="0"/>
              </a:spcAft>
              <a:buClr>
                <a:schemeClr val="dk1"/>
              </a:buClr>
              <a:buSzPts val="3000"/>
              <a:buFont typeface="Arial"/>
              <a:buChar char="•"/>
            </a:pPr>
            <a:r>
              <a:rPr lang="en-US" sz="3000" b="0" i="0" u="none">
                <a:solidFill>
                  <a:schemeClr val="dk1"/>
                </a:solidFill>
                <a:latin typeface="Calibri"/>
                <a:ea typeface="Calibri"/>
                <a:cs typeface="Calibri"/>
                <a:sym typeface="Calibri"/>
              </a:rPr>
              <a:t>It also allow subclasses to add its specific methods subclasses to define the specific implementation of some.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ctrTitle"/>
          </p:nvPr>
        </p:nvSpPr>
        <p:spPr>
          <a:xfrm>
            <a:off x="685800" y="838200"/>
            <a:ext cx="7772400" cy="762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000"/>
              <a:buFont typeface="Calibri"/>
              <a:buNone/>
            </a:pPr>
            <a:r>
              <a:rPr lang="en-US" sz="4000" b="1" i="0" u="none">
                <a:solidFill>
                  <a:schemeClr val="dk1"/>
                </a:solidFill>
                <a:latin typeface="Calibri"/>
                <a:ea typeface="Calibri"/>
                <a:cs typeface="Calibri"/>
                <a:sym typeface="Calibri"/>
              </a:rPr>
              <a:t>Terms used in Inheritance</a:t>
            </a:r>
            <a:br>
              <a:rPr lang="en-US" sz="4000" b="1" i="0" u="none">
                <a:solidFill>
                  <a:schemeClr val="dk1"/>
                </a:solidFill>
                <a:latin typeface="Calibri"/>
                <a:ea typeface="Calibri"/>
                <a:cs typeface="Calibri"/>
                <a:sym typeface="Calibri"/>
              </a:rPr>
            </a:br>
            <a:endParaRPr/>
          </a:p>
        </p:txBody>
      </p:sp>
      <p:sp>
        <p:nvSpPr>
          <p:cNvPr id="101" name="Google Shape;101;p3"/>
          <p:cNvSpPr txBox="1">
            <a:spLocks noGrp="1"/>
          </p:cNvSpPr>
          <p:nvPr>
            <p:ph type="subTitle" idx="1"/>
          </p:nvPr>
        </p:nvSpPr>
        <p:spPr>
          <a:xfrm>
            <a:off x="533400" y="1447800"/>
            <a:ext cx="8229600" cy="4191000"/>
          </a:xfrm>
          <a:prstGeom prst="rect">
            <a:avLst/>
          </a:prstGeom>
          <a:noFill/>
          <a:ln>
            <a:noFill/>
          </a:ln>
        </p:spPr>
        <p:txBody>
          <a:bodyPr spcFirstLastPara="1" wrap="square" lIns="91425" tIns="45700" rIns="91425" bIns="45700" anchor="t" anchorCtr="0">
            <a:normAutofit/>
          </a:bodyPr>
          <a:lstStyle/>
          <a:p>
            <a:pPr marL="0" lvl="0" indent="0" algn="just" rtl="0">
              <a:lnSpc>
                <a:spcPct val="80000"/>
              </a:lnSpc>
              <a:spcBef>
                <a:spcPts val="0"/>
              </a:spcBef>
              <a:spcAft>
                <a:spcPts val="0"/>
              </a:spcAft>
              <a:buClr>
                <a:schemeClr val="dk1"/>
              </a:buClr>
              <a:buSzPts val="2000"/>
              <a:buNone/>
            </a:pPr>
            <a:r>
              <a:rPr lang="en-US" sz="2000" b="1" i="0" u="none">
                <a:solidFill>
                  <a:schemeClr val="dk1"/>
                </a:solidFill>
                <a:latin typeface="Times New Roman"/>
                <a:ea typeface="Times New Roman"/>
                <a:cs typeface="Times New Roman"/>
                <a:sym typeface="Times New Roman"/>
              </a:rPr>
              <a:t>Class:</a:t>
            </a:r>
            <a:r>
              <a:rPr lang="en-US" sz="2000" b="0" i="0" u="none">
                <a:solidFill>
                  <a:schemeClr val="dk1"/>
                </a:solidFill>
                <a:latin typeface="Times New Roman"/>
                <a:ea typeface="Times New Roman"/>
                <a:cs typeface="Times New Roman"/>
                <a:sym typeface="Times New Roman"/>
              </a:rPr>
              <a:t> A class is a group of objects which have common properties. It is a template or blueprint from which objects are created.</a:t>
            </a:r>
            <a:endParaRPr/>
          </a:p>
          <a:p>
            <a:pPr marL="0" lvl="0" indent="0" algn="just" rtl="0">
              <a:lnSpc>
                <a:spcPct val="80000"/>
              </a:lnSpc>
              <a:spcBef>
                <a:spcPts val="400"/>
              </a:spcBef>
              <a:spcAft>
                <a:spcPts val="0"/>
              </a:spcAft>
              <a:buClr>
                <a:srgbClr val="888888"/>
              </a:buClr>
              <a:buSzPts val="2000"/>
              <a:buNone/>
            </a:pPr>
            <a:endParaRPr sz="2000" b="0" i="0" u="none">
              <a:solidFill>
                <a:schemeClr val="dk1"/>
              </a:solidFill>
              <a:latin typeface="Times New Roman"/>
              <a:ea typeface="Times New Roman"/>
              <a:cs typeface="Times New Roman"/>
              <a:sym typeface="Times New Roman"/>
            </a:endParaRPr>
          </a:p>
          <a:p>
            <a:pPr marL="0" lvl="0" indent="0" algn="just" rtl="0">
              <a:lnSpc>
                <a:spcPct val="80000"/>
              </a:lnSpc>
              <a:spcBef>
                <a:spcPts val="400"/>
              </a:spcBef>
              <a:spcAft>
                <a:spcPts val="0"/>
              </a:spcAft>
              <a:buClr>
                <a:schemeClr val="dk1"/>
              </a:buClr>
              <a:buSzPts val="2000"/>
              <a:buNone/>
            </a:pPr>
            <a:r>
              <a:rPr lang="en-US" sz="2000" b="1" i="0" u="none">
                <a:solidFill>
                  <a:schemeClr val="dk1"/>
                </a:solidFill>
                <a:latin typeface="Times New Roman"/>
                <a:ea typeface="Times New Roman"/>
                <a:cs typeface="Times New Roman"/>
                <a:sym typeface="Times New Roman"/>
              </a:rPr>
              <a:t>Sub Class/Child Class:</a:t>
            </a:r>
            <a:r>
              <a:rPr lang="en-US" sz="2000" b="0" i="0" u="none">
                <a:solidFill>
                  <a:schemeClr val="dk1"/>
                </a:solidFill>
                <a:latin typeface="Times New Roman"/>
                <a:ea typeface="Times New Roman"/>
                <a:cs typeface="Times New Roman"/>
                <a:sym typeface="Times New Roman"/>
              </a:rPr>
              <a:t> Subclass is a class which inherits the other class. It is also called a derived class, extended class, or child class.</a:t>
            </a:r>
            <a:endParaRPr/>
          </a:p>
          <a:p>
            <a:pPr marL="0" lvl="0" indent="0" algn="just" rtl="0">
              <a:lnSpc>
                <a:spcPct val="80000"/>
              </a:lnSpc>
              <a:spcBef>
                <a:spcPts val="400"/>
              </a:spcBef>
              <a:spcAft>
                <a:spcPts val="0"/>
              </a:spcAft>
              <a:buClr>
                <a:srgbClr val="888888"/>
              </a:buClr>
              <a:buSzPts val="2000"/>
              <a:buNone/>
            </a:pPr>
            <a:endParaRPr sz="2000" b="0" i="0" u="none">
              <a:solidFill>
                <a:schemeClr val="dk1"/>
              </a:solidFill>
              <a:latin typeface="Times New Roman"/>
              <a:ea typeface="Times New Roman"/>
              <a:cs typeface="Times New Roman"/>
              <a:sym typeface="Times New Roman"/>
            </a:endParaRPr>
          </a:p>
          <a:p>
            <a:pPr marL="0" lvl="0" indent="0" algn="just" rtl="0">
              <a:lnSpc>
                <a:spcPct val="80000"/>
              </a:lnSpc>
              <a:spcBef>
                <a:spcPts val="400"/>
              </a:spcBef>
              <a:spcAft>
                <a:spcPts val="0"/>
              </a:spcAft>
              <a:buClr>
                <a:schemeClr val="dk1"/>
              </a:buClr>
              <a:buSzPts val="2000"/>
              <a:buNone/>
            </a:pPr>
            <a:r>
              <a:rPr lang="en-US" sz="2000" b="1" i="0" u="none">
                <a:solidFill>
                  <a:schemeClr val="dk1"/>
                </a:solidFill>
                <a:latin typeface="Times New Roman"/>
                <a:ea typeface="Times New Roman"/>
                <a:cs typeface="Times New Roman"/>
                <a:sym typeface="Times New Roman"/>
              </a:rPr>
              <a:t>Super Class/Parent Class:</a:t>
            </a:r>
            <a:r>
              <a:rPr lang="en-US" sz="2000" b="0" i="0" u="none">
                <a:solidFill>
                  <a:schemeClr val="dk1"/>
                </a:solidFill>
                <a:latin typeface="Times New Roman"/>
                <a:ea typeface="Times New Roman"/>
                <a:cs typeface="Times New Roman"/>
                <a:sym typeface="Times New Roman"/>
              </a:rPr>
              <a:t> Superclass is the class from where a subclass inherits the features. It is also called a base class or a parent class.</a:t>
            </a:r>
            <a:endParaRPr/>
          </a:p>
          <a:p>
            <a:pPr marL="0" lvl="0" indent="0" algn="just" rtl="0">
              <a:lnSpc>
                <a:spcPct val="80000"/>
              </a:lnSpc>
              <a:spcBef>
                <a:spcPts val="400"/>
              </a:spcBef>
              <a:spcAft>
                <a:spcPts val="0"/>
              </a:spcAft>
              <a:buClr>
                <a:srgbClr val="888888"/>
              </a:buClr>
              <a:buSzPts val="2000"/>
              <a:buNone/>
            </a:pPr>
            <a:endParaRPr sz="2000" b="0" i="0" u="none">
              <a:solidFill>
                <a:schemeClr val="dk1"/>
              </a:solidFill>
              <a:latin typeface="Times New Roman"/>
              <a:ea typeface="Times New Roman"/>
              <a:cs typeface="Times New Roman"/>
              <a:sym typeface="Times New Roman"/>
            </a:endParaRPr>
          </a:p>
          <a:p>
            <a:pPr marL="0" lvl="0" indent="0" algn="just" rtl="0">
              <a:lnSpc>
                <a:spcPct val="80000"/>
              </a:lnSpc>
              <a:spcBef>
                <a:spcPts val="400"/>
              </a:spcBef>
              <a:spcAft>
                <a:spcPts val="0"/>
              </a:spcAft>
              <a:buClr>
                <a:schemeClr val="dk1"/>
              </a:buClr>
              <a:buSzPts val="2000"/>
              <a:buNone/>
            </a:pPr>
            <a:r>
              <a:rPr lang="en-US" sz="2000" b="1" i="0" u="none">
                <a:solidFill>
                  <a:schemeClr val="dk1"/>
                </a:solidFill>
                <a:latin typeface="Times New Roman"/>
                <a:ea typeface="Times New Roman"/>
                <a:cs typeface="Times New Roman"/>
                <a:sym typeface="Times New Roman"/>
              </a:rPr>
              <a:t>Reusability:</a:t>
            </a:r>
            <a:r>
              <a:rPr lang="en-US" sz="2000" b="0" i="0" u="none">
                <a:solidFill>
                  <a:schemeClr val="dk1"/>
                </a:solidFill>
                <a:latin typeface="Times New Roman"/>
                <a:ea typeface="Times New Roman"/>
                <a:cs typeface="Times New Roman"/>
                <a:sym typeface="Times New Roman"/>
              </a:rPr>
              <a:t> As the name specifies, reusability is a mechanism which facilitates you to reuse the fields and methods of the existing class when you create a new class. You can use the same fields and methods already defined in the previous class.</a:t>
            </a:r>
            <a:endParaRPr/>
          </a:p>
          <a:p>
            <a:pPr marL="0" lvl="0" indent="0" algn="ctr" rtl="0">
              <a:spcBef>
                <a:spcPts val="400"/>
              </a:spcBef>
              <a:spcAft>
                <a:spcPts val="0"/>
              </a:spcAft>
              <a:buClr>
                <a:srgbClr val="888888"/>
              </a:buClr>
              <a:buSzPts val="2000"/>
              <a:buNone/>
            </a:pPr>
            <a:endParaRPr sz="2000" b="0" i="0" u="none">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000"/>
              <a:buFont typeface="Calibri"/>
              <a:buNone/>
            </a:pPr>
            <a:br>
              <a:rPr lang="en-US" sz="4000" b="0" i="0" u="none">
                <a:solidFill>
                  <a:schemeClr val="dk1"/>
                </a:solidFill>
                <a:latin typeface="Calibri"/>
                <a:ea typeface="Calibri"/>
                <a:cs typeface="Calibri"/>
                <a:sym typeface="Calibri"/>
              </a:rPr>
            </a:br>
            <a:br>
              <a:rPr lang="en-US" sz="4000" b="0" i="0" u="none">
                <a:solidFill>
                  <a:schemeClr val="dk1"/>
                </a:solidFill>
                <a:latin typeface="Calibri"/>
                <a:ea typeface="Calibri"/>
                <a:cs typeface="Calibri"/>
                <a:sym typeface="Calibri"/>
              </a:rPr>
            </a:br>
            <a:r>
              <a:rPr lang="en-US" sz="4000" b="1" i="0" u="none">
                <a:solidFill>
                  <a:schemeClr val="dk1"/>
                </a:solidFill>
                <a:latin typeface="Calibri"/>
                <a:ea typeface="Calibri"/>
                <a:cs typeface="Calibri"/>
                <a:sym typeface="Calibri"/>
              </a:rPr>
              <a:t>The syntax of Java Inheritance</a:t>
            </a:r>
            <a:br>
              <a:rPr lang="en-US" sz="4000" b="1" i="0" u="none">
                <a:solidFill>
                  <a:schemeClr val="dk1"/>
                </a:solidFill>
                <a:latin typeface="Calibri"/>
                <a:ea typeface="Calibri"/>
                <a:cs typeface="Calibri"/>
                <a:sym typeface="Calibri"/>
              </a:rPr>
            </a:br>
            <a:br>
              <a:rPr lang="en-US" sz="4000" b="1" i="0" u="none">
                <a:solidFill>
                  <a:schemeClr val="dk1"/>
                </a:solidFill>
                <a:latin typeface="Calibri"/>
                <a:ea typeface="Calibri"/>
                <a:cs typeface="Calibri"/>
                <a:sym typeface="Calibri"/>
              </a:rPr>
            </a:br>
            <a:endParaRPr/>
          </a:p>
        </p:txBody>
      </p:sp>
      <p:sp>
        <p:nvSpPr>
          <p:cNvPr id="107" name="Google Shape;107;p4"/>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chemeClr val="dk1"/>
              </a:buClr>
              <a:buSzPts val="2700"/>
              <a:buFont typeface="Arial"/>
              <a:buNone/>
            </a:pPr>
            <a:r>
              <a:rPr lang="en-US" sz="2700" b="0" i="0" u="none">
                <a:solidFill>
                  <a:schemeClr val="dk1"/>
                </a:solidFill>
                <a:latin typeface="Calibri"/>
                <a:ea typeface="Calibri"/>
                <a:cs typeface="Calibri"/>
                <a:sym typeface="Calibri"/>
              </a:rPr>
              <a:t>class Subclass-name extends Superclass-name  </a:t>
            </a:r>
            <a:endParaRPr/>
          </a:p>
          <a:p>
            <a:pPr marL="0" marR="0" lvl="0" indent="0" algn="l" rtl="0">
              <a:lnSpc>
                <a:spcPct val="90000"/>
              </a:lnSpc>
              <a:spcBef>
                <a:spcPts val="540"/>
              </a:spcBef>
              <a:spcAft>
                <a:spcPts val="0"/>
              </a:spcAft>
              <a:buClr>
                <a:schemeClr val="dk1"/>
              </a:buClr>
              <a:buSzPts val="2700"/>
              <a:buFont typeface="Arial"/>
              <a:buNone/>
            </a:pPr>
            <a:r>
              <a:rPr lang="en-US" sz="2700" b="0" i="0" u="none">
                <a:solidFill>
                  <a:schemeClr val="dk1"/>
                </a:solidFill>
                <a:latin typeface="Calibri"/>
                <a:ea typeface="Calibri"/>
                <a:cs typeface="Calibri"/>
                <a:sym typeface="Calibri"/>
              </a:rPr>
              <a:t>{  </a:t>
            </a:r>
            <a:endParaRPr/>
          </a:p>
          <a:p>
            <a:pPr marL="0" marR="0" lvl="0" indent="0" algn="l" rtl="0">
              <a:lnSpc>
                <a:spcPct val="90000"/>
              </a:lnSpc>
              <a:spcBef>
                <a:spcPts val="540"/>
              </a:spcBef>
              <a:spcAft>
                <a:spcPts val="0"/>
              </a:spcAft>
              <a:buClr>
                <a:schemeClr val="dk1"/>
              </a:buClr>
              <a:buSzPts val="2700"/>
              <a:buFont typeface="Arial"/>
              <a:buNone/>
            </a:pPr>
            <a:r>
              <a:rPr lang="en-US" sz="2700" b="0" i="0" u="none">
                <a:solidFill>
                  <a:schemeClr val="dk1"/>
                </a:solidFill>
                <a:latin typeface="Calibri"/>
                <a:ea typeface="Calibri"/>
                <a:cs typeface="Calibri"/>
                <a:sym typeface="Calibri"/>
              </a:rPr>
              <a:t>  //methods and fields  </a:t>
            </a:r>
            <a:endParaRPr/>
          </a:p>
          <a:p>
            <a:pPr marL="0" marR="0" lvl="0" indent="0" algn="l" rtl="0">
              <a:lnSpc>
                <a:spcPct val="90000"/>
              </a:lnSpc>
              <a:spcBef>
                <a:spcPts val="540"/>
              </a:spcBef>
              <a:spcAft>
                <a:spcPts val="0"/>
              </a:spcAft>
              <a:buClr>
                <a:schemeClr val="dk1"/>
              </a:buClr>
              <a:buSzPts val="2700"/>
              <a:buFont typeface="Arial"/>
              <a:buNone/>
            </a:pPr>
            <a:r>
              <a:rPr lang="en-US" sz="2700" b="0" i="0" u="none">
                <a:solidFill>
                  <a:schemeClr val="dk1"/>
                </a:solidFill>
                <a:latin typeface="Calibri"/>
                <a:ea typeface="Calibri"/>
                <a:cs typeface="Calibri"/>
                <a:sym typeface="Calibri"/>
              </a:rPr>
              <a:t>}</a:t>
            </a:r>
            <a:endParaRPr/>
          </a:p>
          <a:p>
            <a:pPr marL="0" marR="0" lvl="0" indent="0" algn="l" rtl="0">
              <a:lnSpc>
                <a:spcPct val="90000"/>
              </a:lnSpc>
              <a:spcBef>
                <a:spcPts val="540"/>
              </a:spcBef>
              <a:spcAft>
                <a:spcPts val="0"/>
              </a:spcAft>
              <a:buClr>
                <a:schemeClr val="dk1"/>
              </a:buClr>
              <a:buSzPts val="2700"/>
              <a:buFont typeface="Arial"/>
              <a:buNone/>
            </a:pPr>
            <a:endParaRPr sz="2700" b="0" i="0" u="none">
              <a:solidFill>
                <a:schemeClr val="dk1"/>
              </a:solidFill>
              <a:latin typeface="Calibri"/>
              <a:ea typeface="Calibri"/>
              <a:cs typeface="Calibri"/>
              <a:sym typeface="Calibri"/>
            </a:endParaRPr>
          </a:p>
          <a:p>
            <a:pPr marL="0" marR="0" lvl="0" indent="0" algn="just" rtl="0">
              <a:lnSpc>
                <a:spcPct val="90000"/>
              </a:lnSpc>
              <a:spcBef>
                <a:spcPts val="540"/>
              </a:spcBef>
              <a:spcAft>
                <a:spcPts val="0"/>
              </a:spcAft>
              <a:buClr>
                <a:schemeClr val="dk1"/>
              </a:buClr>
              <a:buSzPts val="2700"/>
              <a:buFont typeface="Arial"/>
              <a:buNone/>
            </a:pPr>
            <a:r>
              <a:rPr lang="en-US" sz="2700" b="0" i="0" u="none">
                <a:solidFill>
                  <a:schemeClr val="dk1"/>
                </a:solidFill>
                <a:latin typeface="Calibri"/>
                <a:ea typeface="Calibri"/>
                <a:cs typeface="Calibri"/>
                <a:sym typeface="Calibri"/>
              </a:rPr>
              <a:t>The </a:t>
            </a:r>
            <a:r>
              <a:rPr lang="en-US" sz="2700" b="1" i="0" u="none">
                <a:solidFill>
                  <a:schemeClr val="dk1"/>
                </a:solidFill>
                <a:latin typeface="Calibri"/>
                <a:ea typeface="Calibri"/>
                <a:cs typeface="Calibri"/>
                <a:sym typeface="Calibri"/>
              </a:rPr>
              <a:t>extends keyword</a:t>
            </a:r>
            <a:r>
              <a:rPr lang="en-US" sz="2700" b="0" i="0" u="none">
                <a:solidFill>
                  <a:schemeClr val="dk1"/>
                </a:solidFill>
                <a:latin typeface="Calibri"/>
                <a:ea typeface="Calibri"/>
                <a:cs typeface="Calibri"/>
                <a:sym typeface="Calibri"/>
              </a:rPr>
              <a:t> indicates that you are making a new class that derives from an existing class. The meaning of "extends" is to increase the functionality.</a:t>
            </a:r>
            <a:endParaRPr/>
          </a:p>
          <a:p>
            <a:pPr marL="0" marR="0" lvl="0" indent="0" algn="just" rtl="0">
              <a:lnSpc>
                <a:spcPct val="90000"/>
              </a:lnSpc>
              <a:spcBef>
                <a:spcPts val="540"/>
              </a:spcBef>
              <a:spcAft>
                <a:spcPts val="0"/>
              </a:spcAft>
              <a:buClr>
                <a:schemeClr val="dk1"/>
              </a:buClr>
              <a:buSzPts val="2700"/>
              <a:buFont typeface="Arial"/>
              <a:buNone/>
            </a:pPr>
            <a:br>
              <a:rPr lang="en-US" sz="2700" b="0" i="0" u="none">
                <a:solidFill>
                  <a:schemeClr val="dk1"/>
                </a:solidFill>
                <a:latin typeface="Calibri"/>
                <a:ea typeface="Calibri"/>
                <a:cs typeface="Calibri"/>
                <a:sym typeface="Calibri"/>
              </a:rPr>
            </a:br>
            <a:endParaRPr/>
          </a:p>
          <a:p>
            <a:pPr marL="342900" marR="0" lvl="0" indent="-171450" algn="l" rtl="0">
              <a:spcBef>
                <a:spcPts val="540"/>
              </a:spcBef>
              <a:spcAft>
                <a:spcPts val="0"/>
              </a:spcAft>
              <a:buClr>
                <a:schemeClr val="dk1"/>
              </a:buClr>
              <a:buSzPts val="2700"/>
              <a:buFont typeface="Arial"/>
              <a:buNone/>
            </a:pPr>
            <a:endParaRPr sz="2700" b="0" i="0" u="non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1" i="0" u="none">
                <a:solidFill>
                  <a:schemeClr val="dk1"/>
                </a:solidFill>
                <a:latin typeface="Calibri"/>
                <a:ea typeface="Calibri"/>
                <a:cs typeface="Calibri"/>
                <a:sym typeface="Calibri"/>
              </a:rPr>
              <a:t>Basic Example of inheritance</a:t>
            </a:r>
            <a:endParaRPr/>
          </a:p>
        </p:txBody>
      </p:sp>
      <p:sp>
        <p:nvSpPr>
          <p:cNvPr id="113" name="Google Shape;113;p5"/>
          <p:cNvSpPr txBox="1">
            <a:spLocks noGrp="1"/>
          </p:cNvSpPr>
          <p:nvPr>
            <p:ph type="body" idx="1"/>
          </p:nvPr>
        </p:nvSpPr>
        <p:spPr>
          <a:xfrm>
            <a:off x="457200" y="1600200"/>
            <a:ext cx="8229600" cy="4800600"/>
          </a:xfrm>
          <a:prstGeom prst="rect">
            <a:avLst/>
          </a:prstGeom>
          <a:noFill/>
          <a:ln>
            <a:noFill/>
          </a:ln>
        </p:spPr>
        <p:txBody>
          <a:bodyPr spcFirstLastPara="1" wrap="square" lIns="91425" tIns="45700" rIns="91425" bIns="45700" anchor="t" anchorCtr="0">
            <a:normAutofit/>
          </a:bodyPr>
          <a:lstStyle/>
          <a:p>
            <a:pPr marL="0" marR="0" lvl="0" indent="0" algn="just" rtl="0">
              <a:lnSpc>
                <a:spcPct val="80000"/>
              </a:lnSpc>
              <a:spcBef>
                <a:spcPts val="0"/>
              </a:spcBef>
              <a:spcAft>
                <a:spcPts val="0"/>
              </a:spcAft>
              <a:buClr>
                <a:schemeClr val="dk1"/>
              </a:buClr>
              <a:buSzPts val="2000"/>
              <a:buFont typeface="Arial"/>
              <a:buNone/>
            </a:pPr>
            <a:r>
              <a:rPr lang="en-US" sz="2000" b="1" i="0" u="none">
                <a:solidFill>
                  <a:schemeClr val="dk1"/>
                </a:solidFill>
                <a:latin typeface="Times New Roman"/>
                <a:ea typeface="Times New Roman"/>
                <a:cs typeface="Times New Roman"/>
                <a:sym typeface="Times New Roman"/>
              </a:rPr>
              <a:t>class</a:t>
            </a:r>
            <a:r>
              <a:rPr lang="en-US" sz="2000" b="0" i="0" u="none">
                <a:solidFill>
                  <a:schemeClr val="dk1"/>
                </a:solidFill>
                <a:latin typeface="Times New Roman"/>
                <a:ea typeface="Times New Roman"/>
                <a:cs typeface="Times New Roman"/>
                <a:sym typeface="Times New Roman"/>
              </a:rPr>
              <a:t> Employee</a:t>
            </a:r>
            <a:endParaRPr/>
          </a:p>
          <a:p>
            <a:pPr marL="0" marR="0" lvl="0" indent="0" algn="just" rtl="0">
              <a:lnSpc>
                <a:spcPct val="80000"/>
              </a:lnSpc>
              <a:spcBef>
                <a:spcPts val="400"/>
              </a:spcBef>
              <a:spcAft>
                <a:spcPts val="0"/>
              </a:spcAft>
              <a:buClr>
                <a:schemeClr val="dk1"/>
              </a:buClr>
              <a:buSzPts val="2000"/>
              <a:buFont typeface="Arial"/>
              <a:buNone/>
            </a:pPr>
            <a:r>
              <a:rPr lang="en-US" sz="2000" b="0" i="0" u="none">
                <a:solidFill>
                  <a:schemeClr val="dk1"/>
                </a:solidFill>
                <a:latin typeface="Times New Roman"/>
                <a:ea typeface="Times New Roman"/>
                <a:cs typeface="Times New Roman"/>
                <a:sym typeface="Times New Roman"/>
              </a:rPr>
              <a:t>{  </a:t>
            </a:r>
            <a:endParaRPr/>
          </a:p>
          <a:p>
            <a:pPr marL="0" marR="0" lvl="0" indent="0" algn="just" rtl="0">
              <a:lnSpc>
                <a:spcPct val="80000"/>
              </a:lnSpc>
              <a:spcBef>
                <a:spcPts val="400"/>
              </a:spcBef>
              <a:spcAft>
                <a:spcPts val="0"/>
              </a:spcAft>
              <a:buClr>
                <a:schemeClr val="dk1"/>
              </a:buClr>
              <a:buSzPts val="2000"/>
              <a:buFont typeface="Arial"/>
              <a:buNone/>
            </a:pPr>
            <a:r>
              <a:rPr lang="en-US" sz="2000" b="0" i="0" u="none">
                <a:solidFill>
                  <a:schemeClr val="dk1"/>
                </a:solidFill>
                <a:latin typeface="Times New Roman"/>
                <a:ea typeface="Times New Roman"/>
                <a:cs typeface="Times New Roman"/>
                <a:sym typeface="Times New Roman"/>
              </a:rPr>
              <a:t>	 </a:t>
            </a:r>
            <a:r>
              <a:rPr lang="en-US" sz="2000" b="1" i="0" u="none">
                <a:solidFill>
                  <a:schemeClr val="dk1"/>
                </a:solidFill>
                <a:latin typeface="Times New Roman"/>
                <a:ea typeface="Times New Roman"/>
                <a:cs typeface="Times New Roman"/>
                <a:sym typeface="Times New Roman"/>
              </a:rPr>
              <a:t>float</a:t>
            </a:r>
            <a:r>
              <a:rPr lang="en-US" sz="2000" b="0" i="0" u="none">
                <a:solidFill>
                  <a:schemeClr val="dk1"/>
                </a:solidFill>
                <a:latin typeface="Times New Roman"/>
                <a:ea typeface="Times New Roman"/>
                <a:cs typeface="Times New Roman"/>
                <a:sym typeface="Times New Roman"/>
              </a:rPr>
              <a:t> salary=40000;  </a:t>
            </a:r>
            <a:endParaRPr/>
          </a:p>
          <a:p>
            <a:pPr marL="0" marR="0" lvl="0" indent="0" algn="just" rtl="0">
              <a:lnSpc>
                <a:spcPct val="80000"/>
              </a:lnSpc>
              <a:spcBef>
                <a:spcPts val="400"/>
              </a:spcBef>
              <a:spcAft>
                <a:spcPts val="0"/>
              </a:spcAft>
              <a:buClr>
                <a:schemeClr val="dk1"/>
              </a:buClr>
              <a:buSzPts val="2000"/>
              <a:buFont typeface="Arial"/>
              <a:buNone/>
            </a:pPr>
            <a:r>
              <a:rPr lang="en-US" sz="2000" b="0" i="0" u="none">
                <a:solidFill>
                  <a:schemeClr val="dk1"/>
                </a:solidFill>
                <a:latin typeface="Times New Roman"/>
                <a:ea typeface="Times New Roman"/>
                <a:cs typeface="Times New Roman"/>
                <a:sym typeface="Times New Roman"/>
              </a:rPr>
              <a:t>}  </a:t>
            </a:r>
            <a:endParaRPr/>
          </a:p>
          <a:p>
            <a:pPr marL="0" marR="0" lvl="0" indent="0" algn="just" rtl="0">
              <a:lnSpc>
                <a:spcPct val="80000"/>
              </a:lnSpc>
              <a:spcBef>
                <a:spcPts val="400"/>
              </a:spcBef>
              <a:spcAft>
                <a:spcPts val="0"/>
              </a:spcAft>
              <a:buClr>
                <a:schemeClr val="dk1"/>
              </a:buClr>
              <a:buSzPts val="2000"/>
              <a:buFont typeface="Arial"/>
              <a:buNone/>
            </a:pPr>
            <a:r>
              <a:rPr lang="en-US" sz="2000" b="1" i="0" u="none">
                <a:solidFill>
                  <a:schemeClr val="dk1"/>
                </a:solidFill>
                <a:latin typeface="Times New Roman"/>
                <a:ea typeface="Times New Roman"/>
                <a:cs typeface="Times New Roman"/>
                <a:sym typeface="Times New Roman"/>
              </a:rPr>
              <a:t>class</a:t>
            </a:r>
            <a:r>
              <a:rPr lang="en-US" sz="2000" b="0" i="0" u="none">
                <a:solidFill>
                  <a:schemeClr val="dk1"/>
                </a:solidFill>
                <a:latin typeface="Times New Roman"/>
                <a:ea typeface="Times New Roman"/>
                <a:cs typeface="Times New Roman"/>
                <a:sym typeface="Times New Roman"/>
              </a:rPr>
              <a:t> Programmer </a:t>
            </a:r>
            <a:r>
              <a:rPr lang="en-US" sz="2000" b="1" i="0" u="none">
                <a:solidFill>
                  <a:schemeClr val="dk1"/>
                </a:solidFill>
                <a:latin typeface="Times New Roman"/>
                <a:ea typeface="Times New Roman"/>
                <a:cs typeface="Times New Roman"/>
                <a:sym typeface="Times New Roman"/>
              </a:rPr>
              <a:t>extends</a:t>
            </a:r>
            <a:r>
              <a:rPr lang="en-US" sz="2000" b="0" i="0" u="none">
                <a:solidFill>
                  <a:schemeClr val="dk1"/>
                </a:solidFill>
                <a:latin typeface="Times New Roman"/>
                <a:ea typeface="Times New Roman"/>
                <a:cs typeface="Times New Roman"/>
                <a:sym typeface="Times New Roman"/>
              </a:rPr>
              <a:t> Employee</a:t>
            </a:r>
            <a:endParaRPr/>
          </a:p>
          <a:p>
            <a:pPr marL="0" marR="0" lvl="0" indent="0" algn="just" rtl="0">
              <a:lnSpc>
                <a:spcPct val="80000"/>
              </a:lnSpc>
              <a:spcBef>
                <a:spcPts val="400"/>
              </a:spcBef>
              <a:spcAft>
                <a:spcPts val="0"/>
              </a:spcAft>
              <a:buClr>
                <a:schemeClr val="dk1"/>
              </a:buClr>
              <a:buSzPts val="2000"/>
              <a:buFont typeface="Arial"/>
              <a:buNone/>
            </a:pPr>
            <a:r>
              <a:rPr lang="en-US" sz="2000" b="0" i="0" u="none">
                <a:solidFill>
                  <a:schemeClr val="dk1"/>
                </a:solidFill>
                <a:latin typeface="Times New Roman"/>
                <a:ea typeface="Times New Roman"/>
                <a:cs typeface="Times New Roman"/>
                <a:sym typeface="Times New Roman"/>
              </a:rPr>
              <a:t>{  </a:t>
            </a:r>
            <a:endParaRPr/>
          </a:p>
          <a:p>
            <a:pPr marL="0" marR="0" lvl="0" indent="0" algn="just" rtl="0">
              <a:lnSpc>
                <a:spcPct val="80000"/>
              </a:lnSpc>
              <a:spcBef>
                <a:spcPts val="400"/>
              </a:spcBef>
              <a:spcAft>
                <a:spcPts val="0"/>
              </a:spcAft>
              <a:buClr>
                <a:schemeClr val="dk1"/>
              </a:buClr>
              <a:buSzPts val="2000"/>
              <a:buFont typeface="Arial"/>
              <a:buNone/>
            </a:pPr>
            <a:r>
              <a:rPr lang="en-US" sz="2000" b="1" i="0" u="none">
                <a:solidFill>
                  <a:schemeClr val="dk1"/>
                </a:solidFill>
                <a:latin typeface="Times New Roman"/>
                <a:ea typeface="Times New Roman"/>
                <a:cs typeface="Times New Roman"/>
                <a:sym typeface="Times New Roman"/>
              </a:rPr>
              <a:t>	int</a:t>
            </a:r>
            <a:r>
              <a:rPr lang="en-US" sz="2000" b="0" i="0" u="none">
                <a:solidFill>
                  <a:schemeClr val="dk1"/>
                </a:solidFill>
                <a:latin typeface="Times New Roman"/>
                <a:ea typeface="Times New Roman"/>
                <a:cs typeface="Times New Roman"/>
                <a:sym typeface="Times New Roman"/>
              </a:rPr>
              <a:t> bonus=10000;  </a:t>
            </a:r>
            <a:endParaRPr/>
          </a:p>
          <a:p>
            <a:pPr marL="0" marR="0" lvl="0" indent="0" algn="just" rtl="0">
              <a:lnSpc>
                <a:spcPct val="80000"/>
              </a:lnSpc>
              <a:spcBef>
                <a:spcPts val="400"/>
              </a:spcBef>
              <a:spcAft>
                <a:spcPts val="0"/>
              </a:spcAft>
              <a:buClr>
                <a:schemeClr val="dk1"/>
              </a:buClr>
              <a:buSzPts val="2000"/>
              <a:buFont typeface="Arial"/>
              <a:buNone/>
            </a:pPr>
            <a:r>
              <a:rPr lang="en-US" sz="2000" b="1" i="0" u="none">
                <a:solidFill>
                  <a:schemeClr val="dk1"/>
                </a:solidFill>
                <a:latin typeface="Times New Roman"/>
                <a:ea typeface="Times New Roman"/>
                <a:cs typeface="Times New Roman"/>
                <a:sym typeface="Times New Roman"/>
              </a:rPr>
              <a:t>	public</a:t>
            </a:r>
            <a:r>
              <a:rPr lang="en-US" sz="2000" b="0" i="0" u="none">
                <a:solidFill>
                  <a:schemeClr val="dk1"/>
                </a:solidFill>
                <a:latin typeface="Times New Roman"/>
                <a:ea typeface="Times New Roman"/>
                <a:cs typeface="Times New Roman"/>
                <a:sym typeface="Times New Roman"/>
              </a:rPr>
              <a:t> </a:t>
            </a:r>
            <a:r>
              <a:rPr lang="en-US" sz="2000" b="1" i="0" u="none">
                <a:solidFill>
                  <a:schemeClr val="dk1"/>
                </a:solidFill>
                <a:latin typeface="Times New Roman"/>
                <a:ea typeface="Times New Roman"/>
                <a:cs typeface="Times New Roman"/>
                <a:sym typeface="Times New Roman"/>
              </a:rPr>
              <a:t>static</a:t>
            </a:r>
            <a:r>
              <a:rPr lang="en-US" sz="2000" b="0" i="0" u="none">
                <a:solidFill>
                  <a:schemeClr val="dk1"/>
                </a:solidFill>
                <a:latin typeface="Times New Roman"/>
                <a:ea typeface="Times New Roman"/>
                <a:cs typeface="Times New Roman"/>
                <a:sym typeface="Times New Roman"/>
              </a:rPr>
              <a:t> </a:t>
            </a:r>
            <a:r>
              <a:rPr lang="en-US" sz="2000" b="1" i="0" u="none">
                <a:solidFill>
                  <a:schemeClr val="dk1"/>
                </a:solidFill>
                <a:latin typeface="Times New Roman"/>
                <a:ea typeface="Times New Roman"/>
                <a:cs typeface="Times New Roman"/>
                <a:sym typeface="Times New Roman"/>
              </a:rPr>
              <a:t>void</a:t>
            </a:r>
            <a:r>
              <a:rPr lang="en-US" sz="2000" b="0" i="0" u="none">
                <a:solidFill>
                  <a:schemeClr val="dk1"/>
                </a:solidFill>
                <a:latin typeface="Times New Roman"/>
                <a:ea typeface="Times New Roman"/>
                <a:cs typeface="Times New Roman"/>
                <a:sym typeface="Times New Roman"/>
              </a:rPr>
              <a:t> main(String args[]){  </a:t>
            </a:r>
            <a:endParaRPr/>
          </a:p>
          <a:p>
            <a:pPr marL="0" marR="0" lvl="0" indent="0" algn="just" rtl="0">
              <a:lnSpc>
                <a:spcPct val="80000"/>
              </a:lnSpc>
              <a:spcBef>
                <a:spcPts val="400"/>
              </a:spcBef>
              <a:spcAft>
                <a:spcPts val="0"/>
              </a:spcAft>
              <a:buClr>
                <a:schemeClr val="dk1"/>
              </a:buClr>
              <a:buSzPts val="2000"/>
              <a:buFont typeface="Arial"/>
              <a:buNone/>
            </a:pPr>
            <a:r>
              <a:rPr lang="en-US" sz="2000" b="0" i="0" u="none">
                <a:solidFill>
                  <a:schemeClr val="dk1"/>
                </a:solidFill>
                <a:latin typeface="Times New Roman"/>
                <a:ea typeface="Times New Roman"/>
                <a:cs typeface="Times New Roman"/>
                <a:sym typeface="Times New Roman"/>
              </a:rPr>
              <a:t>	Programmer p=</a:t>
            </a:r>
            <a:r>
              <a:rPr lang="en-US" sz="2000" b="1" i="0" u="none">
                <a:solidFill>
                  <a:schemeClr val="dk1"/>
                </a:solidFill>
                <a:latin typeface="Times New Roman"/>
                <a:ea typeface="Times New Roman"/>
                <a:cs typeface="Times New Roman"/>
                <a:sym typeface="Times New Roman"/>
              </a:rPr>
              <a:t>new</a:t>
            </a:r>
            <a:r>
              <a:rPr lang="en-US" sz="2000" b="0" i="0" u="none">
                <a:solidFill>
                  <a:schemeClr val="dk1"/>
                </a:solidFill>
                <a:latin typeface="Times New Roman"/>
                <a:ea typeface="Times New Roman"/>
                <a:cs typeface="Times New Roman"/>
                <a:sym typeface="Times New Roman"/>
              </a:rPr>
              <a:t> Programmer();  </a:t>
            </a:r>
            <a:endParaRPr/>
          </a:p>
          <a:p>
            <a:pPr marL="0" marR="0" lvl="0" indent="0" algn="just" rtl="0">
              <a:lnSpc>
                <a:spcPct val="80000"/>
              </a:lnSpc>
              <a:spcBef>
                <a:spcPts val="400"/>
              </a:spcBef>
              <a:spcAft>
                <a:spcPts val="0"/>
              </a:spcAft>
              <a:buClr>
                <a:schemeClr val="dk1"/>
              </a:buClr>
              <a:buSzPts val="2000"/>
              <a:buFont typeface="Arial"/>
              <a:buNone/>
            </a:pPr>
            <a:r>
              <a:rPr lang="en-US" sz="2000" b="0" i="0" u="none">
                <a:solidFill>
                  <a:schemeClr val="dk1"/>
                </a:solidFill>
                <a:latin typeface="Times New Roman"/>
                <a:ea typeface="Times New Roman"/>
                <a:cs typeface="Times New Roman"/>
                <a:sym typeface="Times New Roman"/>
              </a:rPr>
              <a:t>	System.out.println("Programmer salary is: "+p.salary);  </a:t>
            </a:r>
            <a:endParaRPr/>
          </a:p>
          <a:p>
            <a:pPr marL="0" marR="0" lvl="0" indent="0" algn="just" rtl="0">
              <a:lnSpc>
                <a:spcPct val="80000"/>
              </a:lnSpc>
              <a:spcBef>
                <a:spcPts val="400"/>
              </a:spcBef>
              <a:spcAft>
                <a:spcPts val="0"/>
              </a:spcAft>
              <a:buClr>
                <a:schemeClr val="dk1"/>
              </a:buClr>
              <a:buSzPts val="2000"/>
              <a:buFont typeface="Arial"/>
              <a:buNone/>
            </a:pPr>
            <a:r>
              <a:rPr lang="en-US" sz="2000" b="0" i="0" u="none">
                <a:solidFill>
                  <a:schemeClr val="dk1"/>
                </a:solidFill>
                <a:latin typeface="Times New Roman"/>
                <a:ea typeface="Times New Roman"/>
                <a:cs typeface="Times New Roman"/>
                <a:sym typeface="Times New Roman"/>
              </a:rPr>
              <a:t>	System.out.println("Bonus of Programmer is: "+p.bonus);  </a:t>
            </a:r>
            <a:endParaRPr/>
          </a:p>
          <a:p>
            <a:pPr marL="0" marR="0" lvl="0" indent="0" algn="just" rtl="0">
              <a:lnSpc>
                <a:spcPct val="80000"/>
              </a:lnSpc>
              <a:spcBef>
                <a:spcPts val="400"/>
              </a:spcBef>
              <a:spcAft>
                <a:spcPts val="0"/>
              </a:spcAft>
              <a:buClr>
                <a:schemeClr val="dk1"/>
              </a:buClr>
              <a:buSzPts val="2000"/>
              <a:buFont typeface="Arial"/>
              <a:buNone/>
            </a:pPr>
            <a:r>
              <a:rPr lang="en-US" sz="2000" b="0" i="0" u="none">
                <a:solidFill>
                  <a:schemeClr val="dk1"/>
                </a:solidFill>
                <a:latin typeface="Times New Roman"/>
                <a:ea typeface="Times New Roman"/>
                <a:cs typeface="Times New Roman"/>
                <a:sym typeface="Times New Roman"/>
              </a:rPr>
              <a:t>	}  </a:t>
            </a:r>
            <a:endParaRPr/>
          </a:p>
          <a:p>
            <a:pPr marL="0" marR="0" lvl="0" indent="0" algn="just" rtl="0">
              <a:lnSpc>
                <a:spcPct val="80000"/>
              </a:lnSpc>
              <a:spcBef>
                <a:spcPts val="400"/>
              </a:spcBef>
              <a:spcAft>
                <a:spcPts val="0"/>
              </a:spcAft>
              <a:buClr>
                <a:schemeClr val="dk1"/>
              </a:buClr>
              <a:buSzPts val="2000"/>
              <a:buFont typeface="Arial"/>
              <a:buNone/>
            </a:pPr>
            <a:r>
              <a:rPr lang="en-US" sz="2000" b="0" i="0" u="none">
                <a:solidFill>
                  <a:schemeClr val="dk1"/>
                </a:solidFill>
                <a:latin typeface="Times New Roman"/>
                <a:ea typeface="Times New Roman"/>
                <a:cs typeface="Times New Roman"/>
                <a:sym typeface="Times New Roman"/>
              </a:rPr>
              <a:t>}  </a:t>
            </a:r>
            <a:endParaRPr/>
          </a:p>
          <a:p>
            <a:pPr marL="0" marR="0" lvl="0" indent="0" algn="just" rtl="0">
              <a:lnSpc>
                <a:spcPct val="80000"/>
              </a:lnSpc>
              <a:spcBef>
                <a:spcPts val="400"/>
              </a:spcBef>
              <a:spcAft>
                <a:spcPts val="0"/>
              </a:spcAft>
              <a:buClr>
                <a:schemeClr val="dk1"/>
              </a:buClr>
              <a:buSzPts val="2000"/>
              <a:buFont typeface="Arial"/>
              <a:buNone/>
            </a:pPr>
            <a:r>
              <a:rPr lang="en-US" sz="2000" b="0" i="0" u="none">
                <a:solidFill>
                  <a:schemeClr val="dk1"/>
                </a:solidFill>
                <a:latin typeface="Times New Roman"/>
                <a:ea typeface="Times New Roman"/>
                <a:cs typeface="Times New Roman"/>
                <a:sym typeface="Times New Roman"/>
              </a:rPr>
              <a:t>In this example we are able to access the salary variable in the Programmer class.</a:t>
            </a:r>
            <a:endParaRPr sz="2000" b="0" i="0" u="none">
              <a:solidFill>
                <a:schemeClr val="dk1"/>
              </a:solidFill>
              <a:latin typeface="Times New Roman"/>
              <a:ea typeface="Times New Roman"/>
              <a:cs typeface="Times New Roman"/>
              <a:sym typeface="Times New Roman"/>
            </a:endParaRPr>
          </a:p>
          <a:p>
            <a:pPr marL="342900" marR="0" lvl="0" indent="-215900" algn="l" rtl="0">
              <a:spcBef>
                <a:spcPts val="400"/>
              </a:spcBef>
              <a:spcAft>
                <a:spcPts val="0"/>
              </a:spcAft>
              <a:buClr>
                <a:schemeClr val="dk1"/>
              </a:buClr>
              <a:buSzPts val="2000"/>
              <a:buFont typeface="Arial"/>
              <a:buNone/>
            </a:pPr>
            <a:endParaRPr sz="2000" b="0" i="0" u="none">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6"/>
          <p:cNvSpPr txBox="1">
            <a:spLocks noGrp="1"/>
          </p:cNvSpPr>
          <p:nvPr>
            <p:ph type="title"/>
          </p:nvPr>
        </p:nvSpPr>
        <p:spPr>
          <a:xfrm>
            <a:off x="457200" y="274637"/>
            <a:ext cx="8229600" cy="487362"/>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000"/>
              <a:buFont typeface="Calibri"/>
              <a:buNone/>
            </a:pPr>
            <a:br>
              <a:rPr lang="en-US" sz="4000" b="0" i="0" u="none">
                <a:solidFill>
                  <a:schemeClr val="dk1"/>
                </a:solidFill>
                <a:latin typeface="Calibri"/>
                <a:ea typeface="Calibri"/>
                <a:cs typeface="Calibri"/>
                <a:sym typeface="Calibri"/>
              </a:rPr>
            </a:br>
            <a:r>
              <a:rPr lang="en-US" sz="3600" b="1" i="0" u="none">
                <a:solidFill>
                  <a:schemeClr val="dk1"/>
                </a:solidFill>
                <a:latin typeface="Calibri"/>
                <a:ea typeface="Calibri"/>
                <a:cs typeface="Calibri"/>
                <a:sym typeface="Calibri"/>
              </a:rPr>
              <a:t>Types of inheritance in java</a:t>
            </a:r>
            <a:br>
              <a:rPr lang="en-US" sz="3600" b="1" i="0" u="none">
                <a:solidFill>
                  <a:schemeClr val="dk1"/>
                </a:solidFill>
                <a:latin typeface="Calibri"/>
                <a:ea typeface="Calibri"/>
                <a:cs typeface="Calibri"/>
                <a:sym typeface="Calibri"/>
              </a:rPr>
            </a:br>
            <a:endParaRPr/>
          </a:p>
        </p:txBody>
      </p:sp>
      <p:sp>
        <p:nvSpPr>
          <p:cNvPr id="119" name="Google Shape;119;p6"/>
          <p:cNvSpPr txBox="1">
            <a:spLocks noGrp="1"/>
          </p:cNvSpPr>
          <p:nvPr>
            <p:ph type="body" idx="1"/>
          </p:nvPr>
        </p:nvSpPr>
        <p:spPr>
          <a:xfrm>
            <a:off x="457200" y="1066800"/>
            <a:ext cx="8229600" cy="5353050"/>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Times New Roman"/>
                <a:ea typeface="Times New Roman"/>
                <a:cs typeface="Times New Roman"/>
                <a:sym typeface="Times New Roman"/>
              </a:rPr>
              <a:t>In java programming, multiple and hybrid inheritance is supported through interface only. We will learn about interfaces later.</a:t>
            </a:r>
            <a:endParaRPr/>
          </a:p>
          <a:p>
            <a:pPr marL="0" marR="0" lvl="0" indent="0" algn="just" rtl="0">
              <a:lnSpc>
                <a:spcPct val="100000"/>
              </a:lnSpc>
              <a:spcBef>
                <a:spcPts val="480"/>
              </a:spcBef>
              <a:spcAft>
                <a:spcPts val="0"/>
              </a:spcAft>
              <a:buClr>
                <a:schemeClr val="dk1"/>
              </a:buClr>
              <a:buSzPts val="2400"/>
              <a:buFont typeface="Arial"/>
              <a:buNone/>
            </a:pPr>
            <a:br>
              <a:rPr lang="en-US" sz="2400" b="0" i="0" u="none">
                <a:solidFill>
                  <a:schemeClr val="dk1"/>
                </a:solidFill>
                <a:latin typeface="Times New Roman"/>
                <a:ea typeface="Times New Roman"/>
                <a:cs typeface="Times New Roman"/>
                <a:sym typeface="Times New Roman"/>
              </a:rPr>
            </a:br>
            <a:endParaRPr/>
          </a:p>
        </p:txBody>
      </p:sp>
      <p:pic>
        <p:nvPicPr>
          <p:cNvPr id="120" name="Google Shape;120;p6" descr="E:\Java Course Material\java\Inheritance_type.PNG"/>
          <p:cNvPicPr preferRelativeResize="0"/>
          <p:nvPr/>
        </p:nvPicPr>
        <p:blipFill rotWithShape="1">
          <a:blip r:embed="rId3">
            <a:alphaModFix/>
          </a:blip>
          <a:srcRect/>
          <a:stretch/>
        </p:blipFill>
        <p:spPr>
          <a:xfrm>
            <a:off x="533400" y="2743200"/>
            <a:ext cx="7924800" cy="3676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7"/>
          <p:cNvSpPr txBox="1">
            <a:spLocks noGrp="1"/>
          </p:cNvSpPr>
          <p:nvPr>
            <p:ph type="title"/>
          </p:nvPr>
        </p:nvSpPr>
        <p:spPr>
          <a:xfrm>
            <a:off x="457200" y="274637"/>
            <a:ext cx="8229600" cy="487362"/>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000"/>
              <a:buFont typeface="Calibri"/>
              <a:buNone/>
            </a:pPr>
            <a:r>
              <a:rPr lang="en-US" sz="4000" b="1" i="0" u="none">
                <a:solidFill>
                  <a:schemeClr val="dk1"/>
                </a:solidFill>
                <a:latin typeface="Calibri"/>
                <a:ea typeface="Calibri"/>
                <a:cs typeface="Calibri"/>
                <a:sym typeface="Calibri"/>
              </a:rPr>
              <a:t>Single Inheritance Example</a:t>
            </a:r>
            <a:br>
              <a:rPr lang="en-US" sz="4000" b="1" i="0" u="none">
                <a:solidFill>
                  <a:schemeClr val="dk1"/>
                </a:solidFill>
                <a:latin typeface="Calibri"/>
                <a:ea typeface="Calibri"/>
                <a:cs typeface="Calibri"/>
                <a:sym typeface="Calibri"/>
              </a:rPr>
            </a:br>
            <a:endParaRPr/>
          </a:p>
        </p:txBody>
      </p:sp>
      <p:sp>
        <p:nvSpPr>
          <p:cNvPr id="126" name="Google Shape;126;p7"/>
          <p:cNvSpPr txBox="1">
            <a:spLocks noGrp="1"/>
          </p:cNvSpPr>
          <p:nvPr>
            <p:ph type="body" idx="1"/>
          </p:nvPr>
        </p:nvSpPr>
        <p:spPr>
          <a:xfrm>
            <a:off x="457200" y="762000"/>
            <a:ext cx="8229600" cy="5364162"/>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dk1"/>
              </a:buClr>
              <a:buSzPts val="2400"/>
              <a:buFont typeface="Arial"/>
              <a:buNone/>
            </a:pPr>
            <a:r>
              <a:rPr lang="en-US" sz="2400" b="0" i="0" u="none">
                <a:solidFill>
                  <a:schemeClr val="dk1"/>
                </a:solidFill>
                <a:latin typeface="Times New Roman"/>
                <a:ea typeface="Times New Roman"/>
                <a:cs typeface="Times New Roman"/>
                <a:sym typeface="Times New Roman"/>
              </a:rPr>
              <a:t>When a class inherits another class, it is known as a single inheritance.</a:t>
            </a:r>
            <a:endParaRPr/>
          </a:p>
          <a:p>
            <a:pPr marL="342900" marR="0" lvl="0" indent="-190500" algn="l" rtl="0">
              <a:spcBef>
                <a:spcPts val="480"/>
              </a:spcBef>
              <a:spcAft>
                <a:spcPts val="0"/>
              </a:spcAft>
              <a:buClr>
                <a:schemeClr val="dk1"/>
              </a:buClr>
              <a:buSzPts val="2400"/>
              <a:buFont typeface="Arial"/>
              <a:buNone/>
            </a:pPr>
            <a:endParaRPr sz="2400" b="0" i="0" u="none">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8"/>
          <p:cNvSpPr txBox="1">
            <a:spLocks noGrp="1"/>
          </p:cNvSpPr>
          <p:nvPr>
            <p:ph type="title"/>
          </p:nvPr>
        </p:nvSpPr>
        <p:spPr>
          <a:xfrm>
            <a:off x="457200" y="274637"/>
            <a:ext cx="8229600" cy="487362"/>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2900"/>
              <a:buFont typeface="Calibri"/>
              <a:buNone/>
            </a:pPr>
            <a:r>
              <a:rPr lang="en-US" sz="2900" b="1" i="0" u="none">
                <a:solidFill>
                  <a:schemeClr val="dk1"/>
                </a:solidFill>
                <a:latin typeface="Calibri"/>
                <a:ea typeface="Calibri"/>
                <a:cs typeface="Calibri"/>
                <a:sym typeface="Calibri"/>
              </a:rPr>
              <a:t>Example of single level inheritance</a:t>
            </a:r>
            <a:endParaRPr/>
          </a:p>
        </p:txBody>
      </p:sp>
      <p:sp>
        <p:nvSpPr>
          <p:cNvPr id="132" name="Google Shape;132;p8"/>
          <p:cNvSpPr txBox="1">
            <a:spLocks noGrp="1"/>
          </p:cNvSpPr>
          <p:nvPr>
            <p:ph type="body" idx="1"/>
          </p:nvPr>
        </p:nvSpPr>
        <p:spPr>
          <a:xfrm>
            <a:off x="228600" y="914400"/>
            <a:ext cx="4114800" cy="5211762"/>
          </a:xfrm>
          <a:prstGeom prst="rect">
            <a:avLst/>
          </a:prstGeom>
          <a:noFill/>
          <a:ln>
            <a:noFill/>
          </a:ln>
        </p:spPr>
        <p:txBody>
          <a:bodyPr spcFirstLastPara="1" wrap="square" lIns="91425" tIns="45700" rIns="91425" bIns="45700" anchor="t" anchorCtr="0">
            <a:normAutofit/>
          </a:bodyPr>
          <a:lstStyle/>
          <a:p>
            <a:pPr marL="0" marR="0" lvl="0" indent="0" algn="l" rtl="0">
              <a:lnSpc>
                <a:spcPct val="80000"/>
              </a:lnSpc>
              <a:spcBef>
                <a:spcPts val="0"/>
              </a:spcBef>
              <a:spcAft>
                <a:spcPts val="0"/>
              </a:spcAft>
              <a:buClr>
                <a:schemeClr val="dk1"/>
              </a:buClr>
              <a:buSzPts val="2000"/>
              <a:buFont typeface="Arial"/>
              <a:buNone/>
            </a:pPr>
            <a:r>
              <a:rPr lang="en-US" sz="2000" b="0" i="0" u="none">
                <a:solidFill>
                  <a:schemeClr val="dk1"/>
                </a:solidFill>
                <a:latin typeface="Calibri"/>
                <a:ea typeface="Calibri"/>
                <a:cs typeface="Calibri"/>
                <a:sym typeface="Calibri"/>
              </a:rPr>
              <a:t>class abc </a:t>
            </a:r>
            <a:endParaRPr/>
          </a:p>
          <a:p>
            <a:pPr marL="0" marR="0" lvl="0" indent="0" algn="l" rtl="0">
              <a:lnSpc>
                <a:spcPct val="80000"/>
              </a:lnSpc>
              <a:spcBef>
                <a:spcPts val="400"/>
              </a:spcBef>
              <a:spcAft>
                <a:spcPts val="0"/>
              </a:spcAft>
              <a:buClr>
                <a:schemeClr val="dk1"/>
              </a:buClr>
              <a:buSzPts val="2000"/>
              <a:buFont typeface="Arial"/>
              <a:buNone/>
            </a:pPr>
            <a:r>
              <a:rPr lang="en-US" sz="2000" b="0" i="0" u="none">
                <a:solidFill>
                  <a:schemeClr val="dk1"/>
                </a:solidFill>
                <a:latin typeface="Calibri"/>
                <a:ea typeface="Calibri"/>
                <a:cs typeface="Calibri"/>
                <a:sym typeface="Calibri"/>
              </a:rPr>
              <a:t>{</a:t>
            </a:r>
            <a:endParaRPr/>
          </a:p>
          <a:p>
            <a:pPr marL="0" marR="0" lvl="0" indent="0" algn="l" rtl="0">
              <a:lnSpc>
                <a:spcPct val="80000"/>
              </a:lnSpc>
              <a:spcBef>
                <a:spcPts val="400"/>
              </a:spcBef>
              <a:spcAft>
                <a:spcPts val="0"/>
              </a:spcAft>
              <a:buClr>
                <a:schemeClr val="dk1"/>
              </a:buClr>
              <a:buSzPts val="2000"/>
              <a:buFont typeface="Arial"/>
              <a:buNone/>
            </a:pPr>
            <a:r>
              <a:rPr lang="en-US" sz="2000" b="0" i="0" u="none">
                <a:solidFill>
                  <a:schemeClr val="dk1"/>
                </a:solidFill>
                <a:latin typeface="Calibri"/>
                <a:ea typeface="Calibri"/>
                <a:cs typeface="Calibri"/>
                <a:sym typeface="Calibri"/>
              </a:rPr>
              <a:t>    int x;</a:t>
            </a:r>
            <a:endParaRPr/>
          </a:p>
          <a:p>
            <a:pPr marL="0" marR="0" lvl="0" indent="0" algn="l" rtl="0">
              <a:lnSpc>
                <a:spcPct val="80000"/>
              </a:lnSpc>
              <a:spcBef>
                <a:spcPts val="400"/>
              </a:spcBef>
              <a:spcAft>
                <a:spcPts val="0"/>
              </a:spcAft>
              <a:buClr>
                <a:schemeClr val="dk1"/>
              </a:buClr>
              <a:buSzPts val="2000"/>
              <a:buFont typeface="Arial"/>
              <a:buNone/>
            </a:pPr>
            <a:r>
              <a:rPr lang="en-US" sz="2000" b="0" i="0" u="none">
                <a:solidFill>
                  <a:schemeClr val="dk1"/>
                </a:solidFill>
                <a:latin typeface="Calibri"/>
                <a:ea typeface="Calibri"/>
                <a:cs typeface="Calibri"/>
                <a:sym typeface="Calibri"/>
              </a:rPr>
              <a:t>}</a:t>
            </a:r>
            <a:endParaRPr/>
          </a:p>
          <a:p>
            <a:pPr marL="0" marR="0" lvl="0" indent="0" algn="l" rtl="0">
              <a:lnSpc>
                <a:spcPct val="80000"/>
              </a:lnSpc>
              <a:spcBef>
                <a:spcPts val="400"/>
              </a:spcBef>
              <a:spcAft>
                <a:spcPts val="0"/>
              </a:spcAft>
              <a:buClr>
                <a:schemeClr val="dk1"/>
              </a:buClr>
              <a:buSzPts val="2000"/>
              <a:buFont typeface="Arial"/>
              <a:buNone/>
            </a:pPr>
            <a:r>
              <a:rPr lang="en-US" sz="2000" b="0" i="0" u="none">
                <a:solidFill>
                  <a:schemeClr val="dk1"/>
                </a:solidFill>
                <a:latin typeface="Calibri"/>
                <a:ea typeface="Calibri"/>
                <a:cs typeface="Calibri"/>
                <a:sym typeface="Calibri"/>
              </a:rPr>
              <a:t>class Example extends abc</a:t>
            </a:r>
            <a:endParaRPr/>
          </a:p>
          <a:p>
            <a:pPr marL="0" marR="0" lvl="0" indent="0" algn="l" rtl="0">
              <a:lnSpc>
                <a:spcPct val="80000"/>
              </a:lnSpc>
              <a:spcBef>
                <a:spcPts val="400"/>
              </a:spcBef>
              <a:spcAft>
                <a:spcPts val="0"/>
              </a:spcAft>
              <a:buClr>
                <a:schemeClr val="dk1"/>
              </a:buClr>
              <a:buSzPts val="2000"/>
              <a:buFont typeface="Arial"/>
              <a:buNone/>
            </a:pPr>
            <a:r>
              <a:rPr lang="en-US" sz="2000" b="0" i="0" u="none">
                <a:solidFill>
                  <a:schemeClr val="dk1"/>
                </a:solidFill>
                <a:latin typeface="Calibri"/>
                <a:ea typeface="Calibri"/>
                <a:cs typeface="Calibri"/>
                <a:sym typeface="Calibri"/>
              </a:rPr>
              <a:t>{</a:t>
            </a:r>
            <a:endParaRPr/>
          </a:p>
          <a:p>
            <a:pPr marL="0" marR="0" lvl="0" indent="0" algn="l" rtl="0">
              <a:lnSpc>
                <a:spcPct val="80000"/>
              </a:lnSpc>
              <a:spcBef>
                <a:spcPts val="400"/>
              </a:spcBef>
              <a:spcAft>
                <a:spcPts val="0"/>
              </a:spcAft>
              <a:buClr>
                <a:schemeClr val="dk1"/>
              </a:buClr>
              <a:buSzPts val="2000"/>
              <a:buFont typeface="Arial"/>
              <a:buNone/>
            </a:pPr>
            <a:r>
              <a:rPr lang="en-US" sz="2000" b="0" i="0" u="none">
                <a:solidFill>
                  <a:schemeClr val="dk1"/>
                </a:solidFill>
                <a:latin typeface="Calibri"/>
                <a:ea typeface="Calibri"/>
                <a:cs typeface="Calibri"/>
                <a:sym typeface="Calibri"/>
              </a:rPr>
              <a:t>    int y;</a:t>
            </a:r>
            <a:endParaRPr/>
          </a:p>
          <a:p>
            <a:pPr marL="0" marR="0" lvl="0" indent="0" algn="l" rtl="0">
              <a:lnSpc>
                <a:spcPct val="80000"/>
              </a:lnSpc>
              <a:spcBef>
                <a:spcPts val="400"/>
              </a:spcBef>
              <a:spcAft>
                <a:spcPts val="0"/>
              </a:spcAft>
              <a:buClr>
                <a:schemeClr val="dk1"/>
              </a:buClr>
              <a:buSzPts val="2000"/>
              <a:buFont typeface="Arial"/>
              <a:buNone/>
            </a:pPr>
            <a:r>
              <a:rPr lang="en-US" sz="2000" b="0" i="0" u="none">
                <a:solidFill>
                  <a:schemeClr val="dk1"/>
                </a:solidFill>
                <a:latin typeface="Calibri"/>
                <a:ea typeface="Calibri"/>
                <a:cs typeface="Calibri"/>
                <a:sym typeface="Calibri"/>
              </a:rPr>
              <a:t>    void assign_values(int x1,int y1)</a:t>
            </a:r>
            <a:endParaRPr/>
          </a:p>
          <a:p>
            <a:pPr marL="0" marR="0" lvl="0" indent="0" algn="l" rtl="0">
              <a:lnSpc>
                <a:spcPct val="80000"/>
              </a:lnSpc>
              <a:spcBef>
                <a:spcPts val="400"/>
              </a:spcBef>
              <a:spcAft>
                <a:spcPts val="0"/>
              </a:spcAft>
              <a:buClr>
                <a:schemeClr val="dk1"/>
              </a:buClr>
              <a:buSzPts val="2000"/>
              <a:buFont typeface="Arial"/>
              <a:buNone/>
            </a:pPr>
            <a:r>
              <a:rPr lang="en-US" sz="2000" b="0" i="0" u="none">
                <a:solidFill>
                  <a:schemeClr val="dk1"/>
                </a:solidFill>
                <a:latin typeface="Calibri"/>
                <a:ea typeface="Calibri"/>
                <a:cs typeface="Calibri"/>
                <a:sym typeface="Calibri"/>
              </a:rPr>
              <a:t>    {</a:t>
            </a:r>
            <a:endParaRPr/>
          </a:p>
          <a:p>
            <a:pPr marL="0" marR="0" lvl="0" indent="0" algn="l" rtl="0">
              <a:lnSpc>
                <a:spcPct val="80000"/>
              </a:lnSpc>
              <a:spcBef>
                <a:spcPts val="400"/>
              </a:spcBef>
              <a:spcAft>
                <a:spcPts val="0"/>
              </a:spcAft>
              <a:buClr>
                <a:schemeClr val="dk1"/>
              </a:buClr>
              <a:buSzPts val="2000"/>
              <a:buFont typeface="Arial"/>
              <a:buNone/>
            </a:pPr>
            <a:r>
              <a:rPr lang="en-US" sz="2000" b="0" i="0" u="none">
                <a:solidFill>
                  <a:schemeClr val="dk1"/>
                </a:solidFill>
                <a:latin typeface="Calibri"/>
                <a:ea typeface="Calibri"/>
                <a:cs typeface="Calibri"/>
                <a:sym typeface="Calibri"/>
              </a:rPr>
              <a:t>        x=x1;</a:t>
            </a:r>
            <a:endParaRPr/>
          </a:p>
          <a:p>
            <a:pPr marL="0" marR="0" lvl="0" indent="0" algn="l" rtl="0">
              <a:lnSpc>
                <a:spcPct val="80000"/>
              </a:lnSpc>
              <a:spcBef>
                <a:spcPts val="400"/>
              </a:spcBef>
              <a:spcAft>
                <a:spcPts val="0"/>
              </a:spcAft>
              <a:buClr>
                <a:schemeClr val="dk1"/>
              </a:buClr>
              <a:buSzPts val="2000"/>
              <a:buFont typeface="Arial"/>
              <a:buNone/>
            </a:pPr>
            <a:r>
              <a:rPr lang="en-US" sz="2000" b="0" i="0" u="none">
                <a:solidFill>
                  <a:schemeClr val="dk1"/>
                </a:solidFill>
                <a:latin typeface="Calibri"/>
                <a:ea typeface="Calibri"/>
                <a:cs typeface="Calibri"/>
                <a:sym typeface="Calibri"/>
              </a:rPr>
              <a:t>        y=y1;</a:t>
            </a:r>
            <a:endParaRPr/>
          </a:p>
          <a:p>
            <a:pPr marL="0" marR="0" lvl="0" indent="0" algn="l" rtl="0">
              <a:lnSpc>
                <a:spcPct val="80000"/>
              </a:lnSpc>
              <a:spcBef>
                <a:spcPts val="400"/>
              </a:spcBef>
              <a:spcAft>
                <a:spcPts val="0"/>
              </a:spcAft>
              <a:buClr>
                <a:schemeClr val="dk1"/>
              </a:buClr>
              <a:buSzPts val="2000"/>
              <a:buFont typeface="Arial"/>
              <a:buNone/>
            </a:pPr>
            <a:r>
              <a:rPr lang="en-US" sz="2000" b="0" i="0" u="none">
                <a:solidFill>
                  <a:schemeClr val="dk1"/>
                </a:solidFill>
                <a:latin typeface="Calibri"/>
                <a:ea typeface="Calibri"/>
                <a:cs typeface="Calibri"/>
                <a:sym typeface="Calibri"/>
              </a:rPr>
              <a:t>    }</a:t>
            </a:r>
            <a:endParaRPr/>
          </a:p>
          <a:p>
            <a:pPr marL="0" marR="0" lvl="0" indent="0" algn="l" rtl="0">
              <a:lnSpc>
                <a:spcPct val="80000"/>
              </a:lnSpc>
              <a:spcBef>
                <a:spcPts val="400"/>
              </a:spcBef>
              <a:spcAft>
                <a:spcPts val="0"/>
              </a:spcAft>
              <a:buClr>
                <a:schemeClr val="dk1"/>
              </a:buClr>
              <a:buSzPts val="2000"/>
              <a:buFont typeface="Arial"/>
              <a:buNone/>
            </a:pPr>
            <a:r>
              <a:rPr lang="en-US" sz="2000" b="0" i="0" u="none">
                <a:solidFill>
                  <a:schemeClr val="dk1"/>
                </a:solidFill>
                <a:latin typeface="Calibri"/>
                <a:ea typeface="Calibri"/>
                <a:cs typeface="Calibri"/>
                <a:sym typeface="Calibri"/>
              </a:rPr>
              <a:t>    int sum()</a:t>
            </a:r>
            <a:endParaRPr/>
          </a:p>
          <a:p>
            <a:pPr marL="0" marR="0" lvl="0" indent="0" algn="l" rtl="0">
              <a:lnSpc>
                <a:spcPct val="80000"/>
              </a:lnSpc>
              <a:spcBef>
                <a:spcPts val="400"/>
              </a:spcBef>
              <a:spcAft>
                <a:spcPts val="0"/>
              </a:spcAft>
              <a:buClr>
                <a:schemeClr val="dk1"/>
              </a:buClr>
              <a:buSzPts val="2000"/>
              <a:buFont typeface="Arial"/>
              <a:buNone/>
            </a:pPr>
            <a:r>
              <a:rPr lang="en-US" sz="2000" b="0" i="0" u="none">
                <a:solidFill>
                  <a:schemeClr val="dk1"/>
                </a:solidFill>
                <a:latin typeface="Calibri"/>
                <a:ea typeface="Calibri"/>
                <a:cs typeface="Calibri"/>
                <a:sym typeface="Calibri"/>
              </a:rPr>
              <a:t>    {</a:t>
            </a:r>
            <a:endParaRPr/>
          </a:p>
          <a:p>
            <a:pPr marL="0" marR="0" lvl="0" indent="0" algn="l" rtl="0">
              <a:lnSpc>
                <a:spcPct val="80000"/>
              </a:lnSpc>
              <a:spcBef>
                <a:spcPts val="400"/>
              </a:spcBef>
              <a:spcAft>
                <a:spcPts val="0"/>
              </a:spcAft>
              <a:buClr>
                <a:schemeClr val="dk1"/>
              </a:buClr>
              <a:buSzPts val="2000"/>
              <a:buFont typeface="Arial"/>
              <a:buNone/>
            </a:pPr>
            <a:r>
              <a:rPr lang="en-US" sz="2000" b="0" i="0" u="none">
                <a:solidFill>
                  <a:schemeClr val="dk1"/>
                </a:solidFill>
                <a:latin typeface="Calibri"/>
                <a:ea typeface="Calibri"/>
                <a:cs typeface="Calibri"/>
                <a:sym typeface="Calibri"/>
              </a:rPr>
              <a:t>        return (x+y);</a:t>
            </a:r>
            <a:endParaRPr/>
          </a:p>
          <a:p>
            <a:pPr marL="0" marR="0" lvl="0" indent="0" algn="l" rtl="0">
              <a:lnSpc>
                <a:spcPct val="80000"/>
              </a:lnSpc>
              <a:spcBef>
                <a:spcPts val="400"/>
              </a:spcBef>
              <a:spcAft>
                <a:spcPts val="0"/>
              </a:spcAft>
              <a:buClr>
                <a:schemeClr val="dk1"/>
              </a:buClr>
              <a:buSzPts val="2000"/>
              <a:buFont typeface="Arial"/>
              <a:buNone/>
            </a:pPr>
            <a:r>
              <a:rPr lang="en-US" sz="2000" b="0" i="0" u="none">
                <a:solidFill>
                  <a:schemeClr val="dk1"/>
                </a:solidFill>
                <a:latin typeface="Calibri"/>
                <a:ea typeface="Calibri"/>
                <a:cs typeface="Calibri"/>
                <a:sym typeface="Calibri"/>
              </a:rPr>
              <a:t>    }</a:t>
            </a:r>
            <a:endParaRPr/>
          </a:p>
        </p:txBody>
      </p:sp>
      <p:sp>
        <p:nvSpPr>
          <p:cNvPr id="133" name="Google Shape;133;p8"/>
          <p:cNvSpPr txBox="1">
            <a:spLocks noGrp="1"/>
          </p:cNvSpPr>
          <p:nvPr>
            <p:ph type="body" idx="2"/>
          </p:nvPr>
        </p:nvSpPr>
        <p:spPr>
          <a:xfrm>
            <a:off x="4114800" y="1143000"/>
            <a:ext cx="4724400" cy="5135562"/>
          </a:xfrm>
          <a:prstGeom prst="rect">
            <a:avLst/>
          </a:prstGeom>
          <a:noFill/>
          <a:ln>
            <a:noFill/>
          </a:ln>
        </p:spPr>
        <p:txBody>
          <a:bodyPr spcFirstLastPara="1" wrap="square" lIns="91425" tIns="45700" rIns="91425" bIns="45700" anchor="t" anchorCtr="0">
            <a:normAutofit/>
          </a:bodyPr>
          <a:lstStyle/>
          <a:p>
            <a:pPr marL="0" marR="0" lvl="0" indent="0" algn="l" rtl="0">
              <a:lnSpc>
                <a:spcPct val="80000"/>
              </a:lnSpc>
              <a:spcBef>
                <a:spcPts val="0"/>
              </a:spcBef>
              <a:spcAft>
                <a:spcPts val="0"/>
              </a:spcAft>
              <a:buClr>
                <a:schemeClr val="dk1"/>
              </a:buClr>
              <a:buSzPts val="2000"/>
              <a:buFont typeface="Arial"/>
              <a:buNone/>
            </a:pPr>
            <a:r>
              <a:rPr lang="en-US" sz="2000" b="0" i="0" u="none">
                <a:solidFill>
                  <a:schemeClr val="dk1"/>
                </a:solidFill>
                <a:latin typeface="Calibri"/>
                <a:ea typeface="Calibri"/>
                <a:cs typeface="Calibri"/>
                <a:sym typeface="Calibri"/>
              </a:rPr>
              <a:t>public static void main(String[] args) </a:t>
            </a:r>
            <a:endParaRPr/>
          </a:p>
          <a:p>
            <a:pPr marL="0" marR="0" lvl="0" indent="0" algn="l" rtl="0">
              <a:lnSpc>
                <a:spcPct val="80000"/>
              </a:lnSpc>
              <a:spcBef>
                <a:spcPts val="400"/>
              </a:spcBef>
              <a:spcAft>
                <a:spcPts val="0"/>
              </a:spcAft>
              <a:buClr>
                <a:schemeClr val="dk1"/>
              </a:buClr>
              <a:buSzPts val="2000"/>
              <a:buFont typeface="Arial"/>
              <a:buNone/>
            </a:pPr>
            <a:r>
              <a:rPr lang="en-US" sz="2000" b="0" i="0" u="none">
                <a:solidFill>
                  <a:schemeClr val="dk1"/>
                </a:solidFill>
                <a:latin typeface="Calibri"/>
                <a:ea typeface="Calibri"/>
                <a:cs typeface="Calibri"/>
                <a:sym typeface="Calibri"/>
              </a:rPr>
              <a:t>	{</a:t>
            </a:r>
            <a:endParaRPr/>
          </a:p>
          <a:p>
            <a:pPr marL="0" marR="0" lvl="0" indent="0" algn="l" rtl="0">
              <a:lnSpc>
                <a:spcPct val="80000"/>
              </a:lnSpc>
              <a:spcBef>
                <a:spcPts val="400"/>
              </a:spcBef>
              <a:spcAft>
                <a:spcPts val="0"/>
              </a:spcAft>
              <a:buClr>
                <a:schemeClr val="dk1"/>
              </a:buClr>
              <a:buSzPts val="2000"/>
              <a:buFont typeface="Arial"/>
              <a:buNone/>
            </a:pPr>
            <a:r>
              <a:rPr lang="en-US" sz="2000" b="0" i="0" u="none">
                <a:solidFill>
                  <a:schemeClr val="dk1"/>
                </a:solidFill>
                <a:latin typeface="Calibri"/>
                <a:ea typeface="Calibri"/>
                <a:cs typeface="Calibri"/>
                <a:sym typeface="Calibri"/>
              </a:rPr>
              <a:t>Example ob = new Example();</a:t>
            </a:r>
            <a:endParaRPr sz="2000" b="0" i="0" u="none">
              <a:solidFill>
                <a:schemeClr val="dk1"/>
              </a:solidFill>
              <a:latin typeface="Calibri"/>
              <a:ea typeface="Calibri"/>
              <a:cs typeface="Calibri"/>
              <a:sym typeface="Calibri"/>
            </a:endParaRPr>
          </a:p>
          <a:p>
            <a:pPr marL="0" marR="0" lvl="0" indent="0" algn="l" rtl="0">
              <a:lnSpc>
                <a:spcPct val="80000"/>
              </a:lnSpc>
              <a:spcBef>
                <a:spcPts val="400"/>
              </a:spcBef>
              <a:spcAft>
                <a:spcPts val="0"/>
              </a:spcAft>
              <a:buClr>
                <a:schemeClr val="dk1"/>
              </a:buClr>
              <a:buSzPts val="2000"/>
              <a:buFont typeface="Arial"/>
              <a:buNone/>
            </a:pPr>
            <a:r>
              <a:rPr lang="en-US" sz="2000" b="0" i="0" u="none">
                <a:solidFill>
                  <a:schemeClr val="dk1"/>
                </a:solidFill>
                <a:latin typeface="Calibri"/>
                <a:ea typeface="Calibri"/>
                <a:cs typeface="Calibri"/>
                <a:sym typeface="Calibri"/>
              </a:rPr>
              <a:t>ob.assign_values(12,34);</a:t>
            </a:r>
            <a:endParaRPr/>
          </a:p>
          <a:p>
            <a:pPr marL="0" marR="0" lvl="0" indent="0" algn="l" rtl="0">
              <a:lnSpc>
                <a:spcPct val="80000"/>
              </a:lnSpc>
              <a:spcBef>
                <a:spcPts val="400"/>
              </a:spcBef>
              <a:spcAft>
                <a:spcPts val="0"/>
              </a:spcAft>
              <a:buClr>
                <a:schemeClr val="dk1"/>
              </a:buClr>
              <a:buSzPts val="2000"/>
              <a:buFont typeface="Arial"/>
              <a:buNone/>
            </a:pPr>
            <a:r>
              <a:rPr lang="en-US" sz="2000" b="0" i="0" u="none">
                <a:solidFill>
                  <a:schemeClr val="dk1"/>
                </a:solidFill>
                <a:latin typeface="Calibri"/>
                <a:ea typeface="Calibri"/>
                <a:cs typeface="Calibri"/>
                <a:sym typeface="Calibri"/>
              </a:rPr>
              <a:t>System.out.println("Sum is "+ob.sum());</a:t>
            </a:r>
            <a:endParaRPr/>
          </a:p>
          <a:p>
            <a:pPr marL="0" marR="0" lvl="0" indent="0" algn="l" rtl="0">
              <a:lnSpc>
                <a:spcPct val="80000"/>
              </a:lnSpc>
              <a:spcBef>
                <a:spcPts val="400"/>
              </a:spcBef>
              <a:spcAft>
                <a:spcPts val="0"/>
              </a:spcAft>
              <a:buClr>
                <a:schemeClr val="dk1"/>
              </a:buClr>
              <a:buSzPts val="2000"/>
              <a:buFont typeface="Arial"/>
              <a:buNone/>
            </a:pPr>
            <a:r>
              <a:rPr lang="en-US" sz="2000" b="0" i="0" u="none">
                <a:solidFill>
                  <a:schemeClr val="dk1"/>
                </a:solidFill>
                <a:latin typeface="Calibri"/>
                <a:ea typeface="Calibri"/>
                <a:cs typeface="Calibri"/>
                <a:sym typeface="Calibri"/>
              </a:rPr>
              <a:t>	}</a:t>
            </a:r>
            <a:endParaRPr/>
          </a:p>
          <a:p>
            <a:pPr marL="0" marR="0" lvl="0" indent="0" algn="l" rtl="0">
              <a:lnSpc>
                <a:spcPct val="80000"/>
              </a:lnSpc>
              <a:spcBef>
                <a:spcPts val="400"/>
              </a:spcBef>
              <a:spcAft>
                <a:spcPts val="0"/>
              </a:spcAft>
              <a:buClr>
                <a:schemeClr val="dk1"/>
              </a:buClr>
              <a:buSzPts val="2000"/>
              <a:buFont typeface="Arial"/>
              <a:buNone/>
            </a:pPr>
            <a:r>
              <a:rPr lang="en-US" sz="2000" b="0" i="0" u="none">
                <a:solidFill>
                  <a:schemeClr val="dk1"/>
                </a:solidFill>
                <a:latin typeface="Calibri"/>
                <a:ea typeface="Calibri"/>
                <a:cs typeface="Calibri"/>
                <a:sym typeface="Calibri"/>
              </a:rPr>
              <a:t>}</a:t>
            </a:r>
            <a:endParaRPr/>
          </a:p>
          <a:p>
            <a:pPr marL="0" marR="0" lvl="0" indent="0" algn="l" rtl="0">
              <a:lnSpc>
                <a:spcPct val="80000"/>
              </a:lnSpc>
              <a:spcBef>
                <a:spcPts val="40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a:p>
            <a:pPr marL="0" marR="0" lvl="0" indent="0" algn="l" rtl="0">
              <a:lnSpc>
                <a:spcPct val="80000"/>
              </a:lnSpc>
              <a:spcBef>
                <a:spcPts val="400"/>
              </a:spcBef>
              <a:spcAft>
                <a:spcPts val="0"/>
              </a:spcAft>
              <a:buClr>
                <a:schemeClr val="dk1"/>
              </a:buClr>
              <a:buSzPts val="2000"/>
              <a:buFont typeface="Arial"/>
              <a:buNone/>
            </a:pPr>
            <a:r>
              <a:rPr lang="en-US" sz="2000" b="1" i="0" u="none">
                <a:solidFill>
                  <a:schemeClr val="dk1"/>
                </a:solidFill>
                <a:latin typeface="Calibri"/>
                <a:ea typeface="Calibri"/>
                <a:cs typeface="Calibri"/>
                <a:sym typeface="Calibri"/>
              </a:rPr>
              <a:t>Output: Sum is 46</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9" name="Google Shape;139;p9"/>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dk1"/>
              </a:buClr>
              <a:buSzPts val="3200"/>
              <a:buFont typeface="Arial"/>
              <a:buNone/>
            </a:pPr>
            <a:r>
              <a:rPr lang="en-US" sz="3200" b="0" i="0" u="none">
                <a:solidFill>
                  <a:schemeClr val="dk1"/>
                </a:solidFill>
                <a:latin typeface="Calibri"/>
                <a:ea typeface="Calibri"/>
                <a:cs typeface="Calibri"/>
                <a:sym typeface="Calibri"/>
              </a:rPr>
              <a:t>When there is a chain of inheritance, it is known as multilevel inheritance.</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2773</Words>
  <Application>Microsoft Office PowerPoint</Application>
  <PresentationFormat>On-screen Show (4:3)</PresentationFormat>
  <Paragraphs>396</Paragraphs>
  <Slides>28</Slides>
  <Notes>28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Times New Roman</vt:lpstr>
      <vt:lpstr>Office Theme</vt:lpstr>
      <vt:lpstr>Inheritance and Polymorphism</vt:lpstr>
      <vt:lpstr>Inheritance</vt:lpstr>
      <vt:lpstr>Terms used in Inheritance </vt:lpstr>
      <vt:lpstr>  The syntax of Java Inheritance  </vt:lpstr>
      <vt:lpstr>Basic Example of inheritance</vt:lpstr>
      <vt:lpstr> Types of inheritance in java </vt:lpstr>
      <vt:lpstr>Single Inheritance Example </vt:lpstr>
      <vt:lpstr>Example of single level inheritance</vt:lpstr>
      <vt:lpstr>PowerPoint Presentation</vt:lpstr>
      <vt:lpstr>Example of Multilevel Inheritance</vt:lpstr>
      <vt:lpstr>Hierarchical Inheritance </vt:lpstr>
      <vt:lpstr>Example of Hierarchical Inheritance </vt:lpstr>
      <vt:lpstr>Using the super Keyword</vt:lpstr>
      <vt:lpstr>Calling Superclass Constructors</vt:lpstr>
      <vt:lpstr>Example 1 of super()</vt:lpstr>
      <vt:lpstr>Calling super class method</vt:lpstr>
      <vt:lpstr>Why multiple inheritance is not supported in java?</vt:lpstr>
      <vt:lpstr>Example</vt:lpstr>
      <vt:lpstr>Polymorphism</vt:lpstr>
      <vt:lpstr>Example: Compile time Polymorphism(Method Overloading)</vt:lpstr>
      <vt:lpstr>Method Overriding</vt:lpstr>
      <vt:lpstr>Example: Method Overriding</vt:lpstr>
      <vt:lpstr> Runtime Polymorphism in Java  </vt:lpstr>
      <vt:lpstr>Explanation</vt:lpstr>
      <vt:lpstr>Example of method overridding/Dynamic Dispatch</vt:lpstr>
      <vt:lpstr>Explanation </vt:lpstr>
      <vt:lpstr>PowerPoint Presentation</vt:lpstr>
      <vt:lpstr>Advantages of runtime polymorphism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Inheritance and Polymorphism</dc:title>
  <dc:creator>AV</dc:creator>
  <cp:lastModifiedBy>Shrey Garg</cp:lastModifiedBy>
  <cp:revision>1</cp:revision>
  <dcterms:created xsi:type="dcterms:W3CDTF">2006-08-16T00:00:00Z</dcterms:created>
  <dcterms:modified xsi:type="dcterms:W3CDTF">2024-01-08T09:10:39Z</dcterms:modified>
</cp:coreProperties>
</file>