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B6B0CF-4C98-454F-AA66-2B92500555E9}" type="datetimeFigureOut">
              <a:rPr lang="en-IN" smtClean="0"/>
              <a:t>08-01-2024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34BCC-F83B-4E0C-AD1F-3C65A493B93A}" type="slidenum">
              <a:rPr lang="en-IN" smtClean="0"/>
              <a:t>‹#›</a:t>
            </a:fld>
            <a:endParaRPr lang="en-IN"/>
          </a:p>
        </p:txBody>
      </p:sp>
    </p:spTree>
    <p:extLst>
      <p:ext uri="{BB962C8B-B14F-4D97-AF65-F5344CB8AC3E}">
        <p14:creationId xmlns:p14="http://schemas.microsoft.com/office/powerpoint/2010/main" val="27676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2" name="Google Shape;332;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Ans:c</a:t>
            </a:r>
            <a:endParaRPr/>
          </a:p>
        </p:txBody>
      </p:sp>
      <p:sp>
        <p:nvSpPr>
          <p:cNvPr id="333" name="Google Shape;333;p39: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39" name="Google Shape;339;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Ans:c</a:t>
            </a:r>
            <a:endParaRPr/>
          </a:p>
        </p:txBody>
      </p:sp>
      <p:sp>
        <p:nvSpPr>
          <p:cNvPr id="340" name="Google Shape;340;p40: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47" name="Google Shape;34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Ans:c</a:t>
            </a:r>
            <a:endParaRPr/>
          </a:p>
        </p:txBody>
      </p:sp>
      <p:sp>
        <p:nvSpPr>
          <p:cNvPr id="348" name="Google Shape;348;p41: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5" name="Google Shape;355;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Ans:OP2</a:t>
            </a:r>
            <a:endParaRPr/>
          </a:p>
        </p:txBody>
      </p:sp>
      <p:sp>
        <p:nvSpPr>
          <p:cNvPr id="356" name="Google Shape;356;p42: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63" name="Google Shape;363;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Ans:c</a:t>
            </a:r>
            <a:endParaRPr/>
          </a:p>
        </p:txBody>
      </p:sp>
      <p:sp>
        <p:nvSpPr>
          <p:cNvPr id="364" name="Google Shape;364;p43: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1" name="Google Shape;371;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Ans:Hi</a:t>
            </a:r>
            <a:endParaRPr/>
          </a:p>
        </p:txBody>
      </p:sp>
      <p:sp>
        <p:nvSpPr>
          <p:cNvPr id="372" name="Google Shape;372;p44: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79" name="Google Shape;379;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Ans:B</a:t>
            </a:r>
            <a:endParaRPr/>
          </a:p>
        </p:txBody>
      </p:sp>
      <p:sp>
        <p:nvSpPr>
          <p:cNvPr id="380" name="Google Shape;380;p45: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87" name="Google Shape;387;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Ans:Hi</a:t>
            </a:r>
            <a:endParaRPr/>
          </a:p>
        </p:txBody>
      </p:sp>
      <p:sp>
        <p:nvSpPr>
          <p:cNvPr id="388" name="Google Shape;388;p46:notes"/>
          <p:cNvSpPr txBox="1"/>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bdf338347f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bdf338347f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gbdf338347f_0_0:notes"/>
          <p:cNvSpPr txBox="1">
            <a:spLocks noGrp="1"/>
          </p:cNvSpPr>
          <p:nvPr>
            <p:ph type="sldNum" idx="12"/>
          </p:nvPr>
        </p:nvSpPr>
        <p:spPr>
          <a:xfrm>
            <a:off x="3884612" y="8685212"/>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3504E-4907-F183-7908-5CCAF6C897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2BCA0A7-5009-D3A4-102A-4840666AA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5C72E4-86E3-FC6E-3E51-A463D8749CC0}"/>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0E7D1B52-614B-9584-AFB8-2CA0E08C46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B00C3E-07C5-BFE3-FCC7-F6C4BFCA38FE}"/>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331026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FD4A-5323-83FE-F4A2-3880737F6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237949-B7A0-1A60-9F9D-3FF07A50A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F41AC3-1AB7-88B0-228C-3916BDAC40D2}"/>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B5B7FAD0-DBD4-E570-C5D8-89BA3B0227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E126F7-C792-EF3F-E208-22A2DC5AF52C}"/>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79728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AAFF92-C31C-9C79-04DE-9DAF755586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F80D9E-2C7A-461B-997F-4F7978C863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308869-0D4F-0C66-0E4E-192F0A55280A}"/>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1BDF5874-4177-CD7E-860D-FD2BD04080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5D0D6-669E-6C61-EB7F-C99FAAF0099B}"/>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262669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5C6C-58AD-3399-F59A-48A10EC6C0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8026CA-2C07-7B30-B783-82C3B8A425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D0660-AA8B-E0B0-6E2E-0DAB15025703}"/>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10922607-9775-C2C0-C2C5-418114D94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447BB9-EC79-F8FB-70B1-2CFB0F5A3F07}"/>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132721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BB967-84CF-590A-3559-3533ADCE9B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A707C7D-A0D4-1A03-A750-7D9DF1799A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34911-11A7-A9C9-53D7-26ED6018A5CC}"/>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32A4EEF8-893C-F191-6946-8CA615533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96B126-AA58-1343-8CDA-82BAD1FA7ACD}"/>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240456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7F6D-330E-D0F7-CC59-7A3344E1B2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DAEA1B-3B0B-4302-DEAD-490F0CE1DE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9FC3AC-D37E-9574-821D-00530133E9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E4C34A-F867-F66E-622A-DF576C524968}"/>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6" name="Footer Placeholder 5">
            <a:extLst>
              <a:ext uri="{FF2B5EF4-FFF2-40B4-BE49-F238E27FC236}">
                <a16:creationId xmlns:a16="http://schemas.microsoft.com/office/drawing/2014/main" id="{87C1F990-7A33-48B7-AC0B-F6422B9BDF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E0D881-4917-E09D-01BB-31B9A4CCDD0B}"/>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136001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B538-A9DC-1FEF-05EA-43E18EB078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A68F10-6BCE-EA50-5318-D2E2AEEF57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078F47-F425-9696-0ED7-B1934DB58F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FD5B2E-E62F-CFE3-2F58-007A58C04C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24EE26-682D-02D5-1FCC-86E64A77DC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D49B62D-49F5-D16A-5D40-80B03831C208}"/>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8" name="Footer Placeholder 7">
            <a:extLst>
              <a:ext uri="{FF2B5EF4-FFF2-40B4-BE49-F238E27FC236}">
                <a16:creationId xmlns:a16="http://schemas.microsoft.com/office/drawing/2014/main" id="{9AC610D5-68DD-2FDF-A65B-0C6D425688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CF96347-4C75-7C1A-5E09-EDAE9AB2A82F}"/>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416502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5C44-DAC4-7331-7A15-A75B66E9816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014AE3-0DF2-552A-B7B5-F7804F45D7EF}"/>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4" name="Footer Placeholder 3">
            <a:extLst>
              <a:ext uri="{FF2B5EF4-FFF2-40B4-BE49-F238E27FC236}">
                <a16:creationId xmlns:a16="http://schemas.microsoft.com/office/drawing/2014/main" id="{47169D95-523E-637D-DFB7-E3CE2C75BA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8C40001-C1D4-04BC-1D1F-07F8682174BB}"/>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23809432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9803F3-A5F1-10BC-E548-DB5D7CEECE92}"/>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3" name="Footer Placeholder 2">
            <a:extLst>
              <a:ext uri="{FF2B5EF4-FFF2-40B4-BE49-F238E27FC236}">
                <a16:creationId xmlns:a16="http://schemas.microsoft.com/office/drawing/2014/main" id="{7B466601-919C-F1DB-C493-195360FD94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C74BB37-1C0C-DF25-53CE-52F23E992684}"/>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19082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D9C7D-71CB-6429-A314-EB90DA8C15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1F52A5-F6B3-1141-90A9-97A1CA990A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32ED016-A8EF-0D9C-AFEA-33B2271A8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D81EA8-082F-3155-4C40-226B2D08635C}"/>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6" name="Footer Placeholder 5">
            <a:extLst>
              <a:ext uri="{FF2B5EF4-FFF2-40B4-BE49-F238E27FC236}">
                <a16:creationId xmlns:a16="http://schemas.microsoft.com/office/drawing/2014/main" id="{48117A6E-944E-B328-A2F1-8F8B710908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5B83F0-C330-BFE3-E159-FF0C6A7ABF87}"/>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133245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B91C5-9EDD-FDA8-0973-339EB8743A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EFC3B5-27AD-1728-EA99-CF862D05EA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94F42B-E2D4-47CE-CBE6-CCBDF116B6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A42E3A-FE38-916C-E3AA-06DCECE6F59C}"/>
              </a:ext>
            </a:extLst>
          </p:cNvPr>
          <p:cNvSpPr>
            <a:spLocks noGrp="1"/>
          </p:cNvSpPr>
          <p:nvPr>
            <p:ph type="dt" sz="half" idx="10"/>
          </p:nvPr>
        </p:nvSpPr>
        <p:spPr/>
        <p:txBody>
          <a:bodyPr/>
          <a:lstStyle/>
          <a:p>
            <a:fld id="{F8D26E4C-3593-4306-B212-F0F947143313}" type="datetimeFigureOut">
              <a:rPr lang="en-IN" smtClean="0"/>
              <a:t>08-01-2024</a:t>
            </a:fld>
            <a:endParaRPr lang="en-IN"/>
          </a:p>
        </p:txBody>
      </p:sp>
      <p:sp>
        <p:nvSpPr>
          <p:cNvPr id="6" name="Footer Placeholder 5">
            <a:extLst>
              <a:ext uri="{FF2B5EF4-FFF2-40B4-BE49-F238E27FC236}">
                <a16:creationId xmlns:a16="http://schemas.microsoft.com/office/drawing/2014/main" id="{FA2477CD-2A47-4B12-AD8C-43F7538DCA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9A8AC7-C787-85C2-3B8A-F0363FDB5092}"/>
              </a:ext>
            </a:extLst>
          </p:cNvPr>
          <p:cNvSpPr>
            <a:spLocks noGrp="1"/>
          </p:cNvSpPr>
          <p:nvPr>
            <p:ph type="sldNum" sz="quarter" idx="12"/>
          </p:nvPr>
        </p:nvSpPr>
        <p:spPr/>
        <p:txBody>
          <a:bodyPr/>
          <a:lstStyle/>
          <a:p>
            <a:fld id="{2FA80355-1A61-46B8-8FD7-01D27FFE5B18}" type="slidenum">
              <a:rPr lang="en-IN" smtClean="0"/>
              <a:t>‹#›</a:t>
            </a:fld>
            <a:endParaRPr lang="en-IN"/>
          </a:p>
        </p:txBody>
      </p:sp>
    </p:spTree>
    <p:extLst>
      <p:ext uri="{BB962C8B-B14F-4D97-AF65-F5344CB8AC3E}">
        <p14:creationId xmlns:p14="http://schemas.microsoft.com/office/powerpoint/2010/main" val="424080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034B15-6AB8-16B2-6CCD-09CBB9194D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1FEF6F-7B92-3CEB-2F66-A4D5E37104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7D0E3F-8A26-919D-D53E-F6667AA3E1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D26E4C-3593-4306-B212-F0F947143313}" type="datetimeFigureOut">
              <a:rPr lang="en-IN" smtClean="0"/>
              <a:t>08-01-2024</a:t>
            </a:fld>
            <a:endParaRPr lang="en-IN"/>
          </a:p>
        </p:txBody>
      </p:sp>
      <p:sp>
        <p:nvSpPr>
          <p:cNvPr id="5" name="Footer Placeholder 4">
            <a:extLst>
              <a:ext uri="{FF2B5EF4-FFF2-40B4-BE49-F238E27FC236}">
                <a16:creationId xmlns:a16="http://schemas.microsoft.com/office/drawing/2014/main" id="{D8C8A004-2B1B-9CB3-71EC-92A19B960E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91D3EB7-0A10-5C1C-F82A-35D0A30286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80355-1A61-46B8-8FD7-01D27FFE5B18}" type="slidenum">
              <a:rPr lang="en-IN" smtClean="0"/>
              <a:t>‹#›</a:t>
            </a:fld>
            <a:endParaRPr lang="en-IN"/>
          </a:p>
        </p:txBody>
      </p:sp>
    </p:spTree>
    <p:extLst>
      <p:ext uri="{BB962C8B-B14F-4D97-AF65-F5344CB8AC3E}">
        <p14:creationId xmlns:p14="http://schemas.microsoft.com/office/powerpoint/2010/main" val="274537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a:spLocks noGrp="1"/>
          </p:cNvSpPr>
          <p:nvPr>
            <p:ph type="title"/>
          </p:nvPr>
        </p:nvSpPr>
        <p:spPr>
          <a:xfrm>
            <a:off x="1981200" y="274637"/>
            <a:ext cx="8229600" cy="5635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600"/>
            </a:pPr>
            <a:r>
              <a:rPr lang="en-US" sz="3600" b="1">
                <a:solidFill>
                  <a:schemeClr val="dk1"/>
                </a:solidFill>
                <a:latin typeface="Calibri"/>
                <a:ea typeface="Calibri"/>
                <a:cs typeface="Calibri"/>
                <a:sym typeface="Calibri"/>
              </a:rPr>
              <a:t>Abstract class and Abstract method</a:t>
            </a:r>
            <a:endParaRPr/>
          </a:p>
        </p:txBody>
      </p:sp>
      <p:sp>
        <p:nvSpPr>
          <p:cNvPr id="264" name="Google Shape;264;p29"/>
          <p:cNvSpPr txBox="1">
            <a:spLocks noGrp="1"/>
          </p:cNvSpPr>
          <p:nvPr>
            <p:ph type="body" idx="1"/>
          </p:nvPr>
        </p:nvSpPr>
        <p:spPr>
          <a:xfrm>
            <a:off x="1981200" y="1066800"/>
            <a:ext cx="8229600" cy="5486400"/>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There are situations in which it is required to define a superclass that declares the structure of a given abstraction without providing a complete implementation of every method</a:t>
            </a:r>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That is, sometimes we want to create a superclass that only defines a generalized form that will be shared by all of its subclasses, leaving it to each subclass to fill in the details</a:t>
            </a:r>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This kind of class will be </a:t>
            </a:r>
            <a:r>
              <a:rPr lang="en-US" sz="2000" b="1">
                <a:solidFill>
                  <a:schemeClr val="dk1"/>
                </a:solidFill>
                <a:latin typeface="Calibri"/>
                <a:ea typeface="Calibri"/>
                <a:cs typeface="Calibri"/>
                <a:sym typeface="Calibri"/>
              </a:rPr>
              <a:t>abstract class </a:t>
            </a:r>
            <a:r>
              <a:rPr lang="en-US" sz="2000">
                <a:solidFill>
                  <a:schemeClr val="dk1"/>
                </a:solidFill>
                <a:latin typeface="Calibri"/>
                <a:ea typeface="Calibri"/>
                <a:cs typeface="Calibri"/>
                <a:sym typeface="Calibri"/>
              </a:rPr>
              <a:t>and method which will be just declared, but not defined in the superclass will be </a:t>
            </a:r>
            <a:r>
              <a:rPr lang="en-US" sz="2000" b="1">
                <a:solidFill>
                  <a:schemeClr val="dk1"/>
                </a:solidFill>
                <a:latin typeface="Calibri"/>
                <a:ea typeface="Calibri"/>
                <a:cs typeface="Calibri"/>
                <a:sym typeface="Calibri"/>
              </a:rPr>
              <a:t>abstract method.</a:t>
            </a:r>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We can declare reference of superclass type which is abstract but its object cannot be instantiated.</a:t>
            </a:r>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Abstract class may contain non-abstract methods also.</a:t>
            </a:r>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Abstract methods will be defined in the subclasses, which are inheriting the abstract classes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7"/>
          <p:cNvSpPr txBox="1">
            <a:spLocks noGrp="1"/>
          </p:cNvSpPr>
          <p:nvPr>
            <p:ph type="title"/>
          </p:nvPr>
        </p:nvSpPr>
        <p:spPr>
          <a:xfrm>
            <a:off x="1981200" y="274637"/>
            <a:ext cx="8229600" cy="6397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a:solidFill>
                  <a:schemeClr val="dk1"/>
                </a:solidFill>
                <a:latin typeface="Calibri"/>
                <a:ea typeface="Calibri"/>
                <a:cs typeface="Calibri"/>
                <a:sym typeface="Calibri"/>
              </a:rPr>
              <a:t>Access Modifiers/or levels in Java</a:t>
            </a:r>
            <a:endParaRPr/>
          </a:p>
        </p:txBody>
      </p:sp>
      <p:sp>
        <p:nvSpPr>
          <p:cNvPr id="323" name="Google Shape;323;p37"/>
          <p:cNvSpPr txBox="1">
            <a:spLocks noGrp="1"/>
          </p:cNvSpPr>
          <p:nvPr>
            <p:ph type="body" idx="1"/>
          </p:nvPr>
        </p:nvSpPr>
        <p:spPr>
          <a:xfrm>
            <a:off x="1981200" y="1066800"/>
            <a:ext cx="8229600" cy="5059362"/>
          </a:xfrm>
          <a:prstGeom prst="rect">
            <a:avLst/>
          </a:prstGeom>
          <a:noFill/>
          <a:ln>
            <a:noFill/>
          </a:ln>
        </p:spPr>
        <p:txBody>
          <a:bodyPr spcFirstLastPara="1" vert="horz" wrap="square" lIns="91425" tIns="45700" rIns="91425" bIns="45700" rtlCol="0" anchor="t" anchorCtr="0">
            <a:noAutofit/>
          </a:bodyPr>
          <a:lstStyle/>
          <a:p>
            <a:pPr marL="342900" indent="-342900">
              <a:lnSpc>
                <a:spcPct val="100000"/>
              </a:lnSpc>
              <a:spcBef>
                <a:spcPts val="0"/>
              </a:spcBef>
              <a:buClr>
                <a:schemeClr val="dk1"/>
              </a:buClr>
              <a:buSzPts val="2000"/>
              <a:buFont typeface="Arial"/>
              <a:buChar char="•"/>
            </a:pPr>
            <a:r>
              <a:rPr lang="en-US" sz="2000" b="1">
                <a:solidFill>
                  <a:schemeClr val="dk1"/>
                </a:solidFill>
                <a:latin typeface="Calibri"/>
                <a:ea typeface="Calibri"/>
                <a:cs typeface="Calibri"/>
                <a:sym typeface="Calibri"/>
              </a:rPr>
              <a:t>Private</a:t>
            </a:r>
            <a:r>
              <a:rPr lang="en-US" sz="2000">
                <a:solidFill>
                  <a:schemeClr val="dk1"/>
                </a:solidFill>
                <a:latin typeface="Calibri"/>
                <a:ea typeface="Calibri"/>
                <a:cs typeface="Calibri"/>
                <a:sym typeface="Calibri"/>
              </a:rPr>
              <a:t>: The access level of a private modifier is only within the class. It cannot be accessed from outside the class.</a:t>
            </a:r>
            <a:endParaRPr/>
          </a:p>
          <a:p>
            <a:pPr marL="342900" indent="-342900">
              <a:lnSpc>
                <a:spcPct val="100000"/>
              </a:lnSpc>
              <a:spcBef>
                <a:spcPts val="400"/>
              </a:spcBef>
              <a:buClr>
                <a:schemeClr val="dk1"/>
              </a:buClr>
              <a:buSzPts val="2000"/>
              <a:buFont typeface="Arial"/>
              <a:buChar char="•"/>
            </a:pPr>
            <a:r>
              <a:rPr lang="en-US" sz="2000" b="1">
                <a:solidFill>
                  <a:schemeClr val="dk1"/>
                </a:solidFill>
                <a:latin typeface="Calibri"/>
                <a:ea typeface="Calibri"/>
                <a:cs typeface="Calibri"/>
                <a:sym typeface="Calibri"/>
              </a:rPr>
              <a:t>Default</a:t>
            </a:r>
            <a:r>
              <a:rPr lang="en-US" sz="2000">
                <a:solidFill>
                  <a:schemeClr val="dk1"/>
                </a:solidFill>
                <a:latin typeface="Calibri"/>
                <a:ea typeface="Calibri"/>
                <a:cs typeface="Calibri"/>
                <a:sym typeface="Calibri"/>
              </a:rPr>
              <a:t>: The access level of a default modifier is only within the package. It cannot be accessed from outside the package. If you do not specify any access level, it will be the default.</a:t>
            </a:r>
            <a:endParaRPr/>
          </a:p>
          <a:p>
            <a:pPr marL="342900" indent="-342900">
              <a:lnSpc>
                <a:spcPct val="100000"/>
              </a:lnSpc>
              <a:spcBef>
                <a:spcPts val="400"/>
              </a:spcBef>
              <a:buClr>
                <a:schemeClr val="dk1"/>
              </a:buClr>
              <a:buSzPts val="2000"/>
              <a:buFont typeface="Arial"/>
              <a:buChar char="•"/>
            </a:pPr>
            <a:r>
              <a:rPr lang="en-US" sz="2000" b="1">
                <a:solidFill>
                  <a:schemeClr val="dk1"/>
                </a:solidFill>
                <a:latin typeface="Calibri"/>
                <a:ea typeface="Calibri"/>
                <a:cs typeface="Calibri"/>
                <a:sym typeface="Calibri"/>
              </a:rPr>
              <a:t>Protected</a:t>
            </a:r>
            <a:r>
              <a:rPr lang="en-US" sz="2000">
                <a:solidFill>
                  <a:schemeClr val="dk1"/>
                </a:solidFill>
                <a:latin typeface="Calibri"/>
                <a:ea typeface="Calibri"/>
                <a:cs typeface="Calibri"/>
                <a:sym typeface="Calibri"/>
              </a:rPr>
              <a:t>: The access level of a protected modifier is within the package and outside the package through child class. If you do not make the child class, it cannot be accessed from outside the package.</a:t>
            </a:r>
            <a:endParaRPr/>
          </a:p>
          <a:p>
            <a:pPr marL="342900" indent="-342900">
              <a:lnSpc>
                <a:spcPct val="100000"/>
              </a:lnSpc>
              <a:spcBef>
                <a:spcPts val="400"/>
              </a:spcBef>
              <a:buClr>
                <a:schemeClr val="dk1"/>
              </a:buClr>
              <a:buSzPts val="2000"/>
              <a:buFont typeface="Arial"/>
              <a:buChar char="•"/>
            </a:pPr>
            <a:r>
              <a:rPr lang="en-US" sz="2000" b="1">
                <a:solidFill>
                  <a:schemeClr val="dk1"/>
                </a:solidFill>
                <a:latin typeface="Calibri"/>
                <a:ea typeface="Calibri"/>
                <a:cs typeface="Calibri"/>
                <a:sym typeface="Calibri"/>
              </a:rPr>
              <a:t>Public</a:t>
            </a:r>
            <a:r>
              <a:rPr lang="en-US" sz="2000">
                <a:solidFill>
                  <a:schemeClr val="dk1"/>
                </a:solidFill>
                <a:latin typeface="Calibri"/>
                <a:ea typeface="Calibri"/>
                <a:cs typeface="Calibri"/>
                <a:sym typeface="Calibri"/>
              </a:rPr>
              <a:t>: The access level of a public modifier is everywhere. It can be accessed from within the class, outside the class, within the package and outside the package.</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8"/>
          <p:cNvSpPr txBox="1">
            <a:spLocks noGrp="1"/>
          </p:cNvSpPr>
          <p:nvPr>
            <p:ph type="title"/>
          </p:nvPr>
        </p:nvSpPr>
        <p:spPr>
          <a:xfrm>
            <a:off x="1981200" y="274637"/>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a:solidFill>
                  <a:schemeClr val="dk1"/>
                </a:solidFill>
                <a:latin typeface="Calibri"/>
                <a:ea typeface="Calibri"/>
                <a:cs typeface="Calibri"/>
                <a:sym typeface="Calibri"/>
              </a:rPr>
              <a:t>Access modifiers-Summary</a:t>
            </a:r>
            <a:endParaRPr/>
          </a:p>
        </p:txBody>
      </p:sp>
      <p:pic>
        <p:nvPicPr>
          <p:cNvPr id="329" name="Google Shape;329;p38"/>
          <p:cNvPicPr preferRelativeResize="0">
            <a:picLocks noGrp="1"/>
          </p:cNvPicPr>
          <p:nvPr>
            <p:ph type="body" idx="1"/>
          </p:nvPr>
        </p:nvPicPr>
        <p:blipFill rotWithShape="1">
          <a:blip r:embed="rId3">
            <a:alphaModFix/>
          </a:blip>
          <a:srcRect/>
          <a:stretch/>
        </p:blipFill>
        <p:spPr>
          <a:xfrm>
            <a:off x="1852612" y="1600201"/>
            <a:ext cx="8458200" cy="33861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9"/>
          <p:cNvSpPr txBox="1">
            <a:spLocks noGrp="1"/>
          </p:cNvSpPr>
          <p:nvPr>
            <p:ph type="title"/>
          </p:nvPr>
        </p:nvSpPr>
        <p:spPr>
          <a:xfrm>
            <a:off x="1981200" y="274637"/>
            <a:ext cx="8229600" cy="4873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b="1">
                <a:solidFill>
                  <a:schemeClr val="dk1"/>
                </a:solidFill>
                <a:latin typeface="Calibri"/>
                <a:ea typeface="Calibri"/>
                <a:cs typeface="Calibri"/>
                <a:sym typeface="Calibri"/>
              </a:rPr>
              <a:t>Q1</a:t>
            </a:r>
            <a:endParaRPr/>
          </a:p>
        </p:txBody>
      </p:sp>
      <p:sp>
        <p:nvSpPr>
          <p:cNvPr id="336" name="Google Shape;336;p39"/>
          <p:cNvSpPr txBox="1">
            <a:spLocks noGrp="1"/>
          </p:cNvSpPr>
          <p:nvPr>
            <p:ph type="body" idx="1"/>
          </p:nvPr>
        </p:nvSpPr>
        <p:spPr>
          <a:xfrm>
            <a:off x="1981200" y="1600200"/>
            <a:ext cx="82296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3200"/>
              <a:buNone/>
            </a:pPr>
            <a:r>
              <a:rPr lang="en-US" sz="3200">
                <a:solidFill>
                  <a:schemeClr val="dk1"/>
                </a:solidFill>
                <a:latin typeface="Calibri"/>
                <a:ea typeface="Calibri"/>
                <a:cs typeface="Calibri"/>
                <a:sym typeface="Calibri"/>
              </a:rPr>
              <a:t>Which of these is correct way of inheriting class A by class B?</a:t>
            </a:r>
            <a:endParaRPr/>
          </a:p>
          <a:p>
            <a:pPr marL="0" indent="0">
              <a:lnSpc>
                <a:spcPct val="100000"/>
              </a:lnSpc>
              <a:spcBef>
                <a:spcPts val="640"/>
              </a:spcBef>
              <a:buClr>
                <a:schemeClr val="dk1"/>
              </a:buClr>
              <a:buSzPts val="3200"/>
              <a:buNone/>
            </a:pPr>
            <a:r>
              <a:rPr lang="en-US" sz="3200">
                <a:solidFill>
                  <a:schemeClr val="dk1"/>
                </a:solidFill>
                <a:latin typeface="Calibri"/>
                <a:ea typeface="Calibri"/>
                <a:cs typeface="Calibri"/>
                <a:sym typeface="Calibri"/>
              </a:rPr>
              <a:t>A. class B + class A {}</a:t>
            </a:r>
            <a:endParaRPr/>
          </a:p>
          <a:p>
            <a:pPr marL="0" indent="0">
              <a:lnSpc>
                <a:spcPct val="100000"/>
              </a:lnSpc>
              <a:spcBef>
                <a:spcPts val="640"/>
              </a:spcBef>
              <a:buClr>
                <a:schemeClr val="dk1"/>
              </a:buClr>
              <a:buSzPts val="3200"/>
              <a:buNone/>
            </a:pPr>
            <a:r>
              <a:rPr lang="en-US" sz="3200">
                <a:solidFill>
                  <a:schemeClr val="dk1"/>
                </a:solidFill>
                <a:latin typeface="Calibri"/>
                <a:ea typeface="Calibri"/>
                <a:cs typeface="Calibri"/>
                <a:sym typeface="Calibri"/>
              </a:rPr>
              <a:t>B. class B inherits class A {}</a:t>
            </a:r>
            <a:endParaRPr/>
          </a:p>
          <a:p>
            <a:pPr marL="0" indent="0">
              <a:lnSpc>
                <a:spcPct val="100000"/>
              </a:lnSpc>
              <a:spcBef>
                <a:spcPts val="640"/>
              </a:spcBef>
              <a:buClr>
                <a:schemeClr val="dk1"/>
              </a:buClr>
              <a:buSzPts val="3200"/>
              <a:buNone/>
            </a:pPr>
            <a:r>
              <a:rPr lang="en-US" sz="3200">
                <a:solidFill>
                  <a:schemeClr val="dk1"/>
                </a:solidFill>
                <a:latin typeface="Calibri"/>
                <a:ea typeface="Calibri"/>
                <a:cs typeface="Calibri"/>
                <a:sym typeface="Calibri"/>
              </a:rPr>
              <a:t>C. class B extends A {}</a:t>
            </a:r>
            <a:endParaRPr/>
          </a:p>
          <a:p>
            <a:pPr marL="0" indent="0">
              <a:lnSpc>
                <a:spcPct val="100000"/>
              </a:lnSpc>
              <a:spcBef>
                <a:spcPts val="640"/>
              </a:spcBef>
              <a:buClr>
                <a:schemeClr val="dk1"/>
              </a:buClr>
              <a:buSzPts val="3200"/>
              <a:buNone/>
            </a:pPr>
            <a:r>
              <a:rPr lang="en-US" sz="3200">
                <a:solidFill>
                  <a:schemeClr val="dk1"/>
                </a:solidFill>
                <a:latin typeface="Calibri"/>
                <a:ea typeface="Calibri"/>
                <a:cs typeface="Calibri"/>
                <a:sym typeface="Calibri"/>
              </a:rPr>
              <a:t>D. class B extends class A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0"/>
          <p:cNvSpPr txBox="1">
            <a:spLocks noGrp="1"/>
          </p:cNvSpPr>
          <p:nvPr>
            <p:ph type="title"/>
          </p:nvPr>
        </p:nvSpPr>
        <p:spPr>
          <a:xfrm>
            <a:off x="1981200" y="0"/>
            <a:ext cx="8229600" cy="4111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b="1">
                <a:solidFill>
                  <a:schemeClr val="dk1"/>
                </a:solidFill>
                <a:latin typeface="Calibri"/>
                <a:ea typeface="Calibri"/>
                <a:cs typeface="Calibri"/>
                <a:sym typeface="Calibri"/>
              </a:rPr>
              <a:t>Q2(Output??)</a:t>
            </a:r>
            <a:endParaRPr/>
          </a:p>
        </p:txBody>
      </p:sp>
      <p:sp>
        <p:nvSpPr>
          <p:cNvPr id="343" name="Google Shape;343;p40"/>
          <p:cNvSpPr txBox="1">
            <a:spLocks noGrp="1"/>
          </p:cNvSpPr>
          <p:nvPr>
            <p:ph type="body" idx="1"/>
          </p:nvPr>
        </p:nvSpPr>
        <p:spPr>
          <a:xfrm>
            <a:off x="1981200" y="411162"/>
            <a:ext cx="4038600" cy="54403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class A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int i;</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void display()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System.out.println(i);</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class B extends A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int j;</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void display()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System.out.println(j);</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p:txBody>
      </p:sp>
      <p:sp>
        <p:nvSpPr>
          <p:cNvPr id="344" name="Google Shape;344;p40"/>
          <p:cNvSpPr txBox="1">
            <a:spLocks noGrp="1"/>
          </p:cNvSpPr>
          <p:nvPr>
            <p:ph type="body" idx="2"/>
          </p:nvPr>
        </p:nvSpPr>
        <p:spPr>
          <a:xfrm>
            <a:off x="5791200" y="411162"/>
            <a:ext cx="4419600" cy="5715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class inheritance_demo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B obj = new B();</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obj.i=1;</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obj.j=2;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obj.display();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12700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0</a:t>
            </a:r>
            <a:endParaRPr/>
          </a:p>
          <a:p>
            <a:pPr marL="0" indent="-12700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1</a:t>
            </a:r>
            <a:endParaRPr/>
          </a:p>
          <a:p>
            <a:pPr marL="0" indent="-12700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2</a:t>
            </a:r>
            <a:endParaRPr/>
          </a:p>
          <a:p>
            <a:pPr marL="0" indent="-12700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Compile time error</a:t>
            </a: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1"/>
          <p:cNvSpPr txBox="1">
            <a:spLocks noGrp="1"/>
          </p:cNvSpPr>
          <p:nvPr>
            <p:ph type="title"/>
          </p:nvPr>
        </p:nvSpPr>
        <p:spPr>
          <a:xfrm>
            <a:off x="1981200" y="4762"/>
            <a:ext cx="8229600" cy="2587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2800"/>
            </a:pPr>
            <a:r>
              <a:rPr lang="en-US" sz="2800" b="1">
                <a:solidFill>
                  <a:schemeClr val="dk1"/>
                </a:solidFill>
                <a:latin typeface="Calibri"/>
                <a:ea typeface="Calibri"/>
                <a:cs typeface="Calibri"/>
                <a:sym typeface="Calibri"/>
              </a:rPr>
              <a:t>Q3(Output??)</a:t>
            </a:r>
            <a:endParaRPr/>
          </a:p>
        </p:txBody>
      </p:sp>
      <p:sp>
        <p:nvSpPr>
          <p:cNvPr id="351" name="Google Shape;351;p41"/>
          <p:cNvSpPr txBox="1">
            <a:spLocks noGrp="1"/>
          </p:cNvSpPr>
          <p:nvPr>
            <p:ph type="body" idx="1"/>
          </p:nvPr>
        </p:nvSpPr>
        <p:spPr>
          <a:xfrm>
            <a:off x="1981200" y="457200"/>
            <a:ext cx="4038600" cy="5668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class A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int i;</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class B extends A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int j;</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void display()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super.i = j + 1;</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System.out.println(j + " " + i);</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    </a:t>
            </a:r>
            <a:endParaRPr/>
          </a:p>
        </p:txBody>
      </p:sp>
      <p:sp>
        <p:nvSpPr>
          <p:cNvPr id="352" name="Google Shape;352;p41"/>
          <p:cNvSpPr txBox="1">
            <a:spLocks noGrp="1"/>
          </p:cNvSpPr>
          <p:nvPr>
            <p:ph type="body" idx="2"/>
          </p:nvPr>
        </p:nvSpPr>
        <p:spPr>
          <a:xfrm>
            <a:off x="6172200" y="457200"/>
            <a:ext cx="4038600" cy="5668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class inheritance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B obj = new B();</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obj.i=1;</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obj.j=2;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obj.display();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114300">
              <a:lnSpc>
                <a:spcPct val="100000"/>
              </a:lnSpc>
              <a:spcBef>
                <a:spcPts val="360"/>
              </a:spcBef>
              <a:buClr>
                <a:schemeClr val="dk1"/>
              </a:buClr>
              <a:buSzPts val="1800"/>
              <a:buFont typeface="Arial"/>
              <a:buAutoNum type="alphaUcPeriod"/>
            </a:pPr>
            <a:r>
              <a:rPr lang="en-US" sz="1800">
                <a:solidFill>
                  <a:schemeClr val="dk1"/>
                </a:solidFill>
                <a:latin typeface="Calibri"/>
                <a:ea typeface="Calibri"/>
                <a:cs typeface="Calibri"/>
                <a:sym typeface="Calibri"/>
              </a:rPr>
              <a:t>2 2</a:t>
            </a:r>
            <a:endParaRPr/>
          </a:p>
          <a:p>
            <a:pPr marL="0" indent="-114300">
              <a:lnSpc>
                <a:spcPct val="100000"/>
              </a:lnSpc>
              <a:spcBef>
                <a:spcPts val="360"/>
              </a:spcBef>
              <a:buClr>
                <a:schemeClr val="dk1"/>
              </a:buClr>
              <a:buSzPts val="1800"/>
              <a:buFont typeface="Arial"/>
              <a:buAutoNum type="alphaUcPeriod"/>
            </a:pPr>
            <a:r>
              <a:rPr lang="en-US" sz="1800">
                <a:solidFill>
                  <a:schemeClr val="dk1"/>
                </a:solidFill>
                <a:latin typeface="Calibri"/>
                <a:ea typeface="Calibri"/>
                <a:cs typeface="Calibri"/>
                <a:sym typeface="Calibri"/>
              </a:rPr>
              <a:t>3 3</a:t>
            </a:r>
            <a:endParaRPr/>
          </a:p>
          <a:p>
            <a:pPr marL="0" indent="-114300">
              <a:lnSpc>
                <a:spcPct val="100000"/>
              </a:lnSpc>
              <a:spcBef>
                <a:spcPts val="360"/>
              </a:spcBef>
              <a:buClr>
                <a:schemeClr val="dk1"/>
              </a:buClr>
              <a:buSzPts val="1800"/>
              <a:buFont typeface="Arial"/>
              <a:buAutoNum type="alphaUcPeriod"/>
            </a:pPr>
            <a:r>
              <a:rPr lang="en-US" sz="1800">
                <a:solidFill>
                  <a:schemeClr val="dk1"/>
                </a:solidFill>
                <a:latin typeface="Calibri"/>
                <a:ea typeface="Calibri"/>
                <a:cs typeface="Calibri"/>
                <a:sym typeface="Calibri"/>
              </a:rPr>
              <a:t>2 3</a:t>
            </a:r>
            <a:endParaRPr/>
          </a:p>
          <a:p>
            <a:pPr marL="0" indent="-114300">
              <a:lnSpc>
                <a:spcPct val="100000"/>
              </a:lnSpc>
              <a:spcBef>
                <a:spcPts val="360"/>
              </a:spcBef>
              <a:buClr>
                <a:schemeClr val="dk1"/>
              </a:buClr>
              <a:buSzPts val="1800"/>
              <a:buFont typeface="Arial"/>
              <a:buAutoNum type="alphaUcPeriod"/>
            </a:pPr>
            <a:r>
              <a:rPr lang="en-US" sz="1800">
                <a:solidFill>
                  <a:schemeClr val="dk1"/>
                </a:solidFill>
                <a:latin typeface="Calibri"/>
                <a:ea typeface="Calibri"/>
                <a:cs typeface="Calibri"/>
                <a:sym typeface="Calibri"/>
              </a:rPr>
              <a:t>3 2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42"/>
          <p:cNvSpPr txBox="1">
            <a:spLocks noGrp="1"/>
          </p:cNvSpPr>
          <p:nvPr>
            <p:ph type="title"/>
          </p:nvPr>
        </p:nvSpPr>
        <p:spPr>
          <a:xfrm>
            <a:off x="1962150" y="0"/>
            <a:ext cx="8229600" cy="3349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2800"/>
            </a:pPr>
            <a:r>
              <a:rPr lang="en-US" sz="2800" b="1">
                <a:solidFill>
                  <a:schemeClr val="dk1"/>
                </a:solidFill>
                <a:latin typeface="Calibri"/>
                <a:ea typeface="Calibri"/>
                <a:cs typeface="Calibri"/>
                <a:sym typeface="Calibri"/>
              </a:rPr>
              <a:t>Q4(Output??)</a:t>
            </a:r>
            <a:endParaRPr/>
          </a:p>
        </p:txBody>
      </p:sp>
      <p:sp>
        <p:nvSpPr>
          <p:cNvPr id="359" name="Google Shape;359;p42"/>
          <p:cNvSpPr txBox="1">
            <a:spLocks noGrp="1"/>
          </p:cNvSpPr>
          <p:nvPr>
            <p:ph type="body" idx="1"/>
          </p:nvPr>
        </p:nvSpPr>
        <p:spPr>
          <a:xfrm>
            <a:off x="1962150" y="533400"/>
            <a:ext cx="40386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class A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System.out.print("A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class B extends A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B()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System.out.print("B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class C extends B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C()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super();</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320"/>
              </a:spcBef>
              <a:buClr>
                <a:schemeClr val="dk1"/>
              </a:buClr>
              <a:buSzPts val="1600"/>
              <a:buNone/>
            </a:pPr>
            <a:r>
              <a:rPr lang="en-US" sz="1600">
                <a:solidFill>
                  <a:schemeClr val="dk1"/>
                </a:solidFill>
                <a:latin typeface="Calibri"/>
                <a:ea typeface="Calibri"/>
                <a:cs typeface="Calibri"/>
                <a:sym typeface="Calibri"/>
              </a:rPr>
              <a:t> </a:t>
            </a:r>
            <a:endParaRPr/>
          </a:p>
          <a:p>
            <a:pPr marL="342900" indent="-241300">
              <a:spcBef>
                <a:spcPts val="320"/>
              </a:spcBef>
              <a:buClr>
                <a:schemeClr val="dk1"/>
              </a:buClr>
              <a:buSzPts val="1600"/>
              <a:buNone/>
            </a:pPr>
            <a:endParaRPr sz="1600">
              <a:solidFill>
                <a:schemeClr val="dk1"/>
              </a:solidFill>
              <a:latin typeface="Calibri"/>
              <a:ea typeface="Calibri"/>
              <a:cs typeface="Calibri"/>
              <a:sym typeface="Calibri"/>
            </a:endParaRPr>
          </a:p>
        </p:txBody>
      </p:sp>
      <p:sp>
        <p:nvSpPr>
          <p:cNvPr id="360" name="Google Shape;360;p42"/>
          <p:cNvSpPr txBox="1">
            <a:spLocks noGrp="1"/>
          </p:cNvSpPr>
          <p:nvPr>
            <p:ph type="body" idx="2"/>
          </p:nvPr>
        </p:nvSpPr>
        <p:spPr>
          <a:xfrm>
            <a:off x="5410201" y="533400"/>
            <a:ext cx="4814887"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public class Main</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C obj=new C();</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OP1:  B   A</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OP2:  A   B</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OP3:  Compile time error</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OP4: Blank output</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txBox="1">
            <a:spLocks noGrp="1"/>
          </p:cNvSpPr>
          <p:nvPr>
            <p:ph type="title"/>
          </p:nvPr>
        </p:nvSpPr>
        <p:spPr>
          <a:xfrm>
            <a:off x="1752600" y="19050"/>
            <a:ext cx="8229600" cy="4111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600"/>
            </a:pPr>
            <a:r>
              <a:rPr lang="en-US" sz="3600" b="1">
                <a:solidFill>
                  <a:schemeClr val="dk1"/>
                </a:solidFill>
                <a:latin typeface="Calibri"/>
                <a:ea typeface="Calibri"/>
                <a:cs typeface="Calibri"/>
                <a:sym typeface="Calibri"/>
              </a:rPr>
              <a:t>Q5(Output??)</a:t>
            </a:r>
            <a:endParaRPr/>
          </a:p>
        </p:txBody>
      </p:sp>
      <p:sp>
        <p:nvSpPr>
          <p:cNvPr id="367" name="Google Shape;367;p43"/>
          <p:cNvSpPr txBox="1">
            <a:spLocks noGrp="1"/>
          </p:cNvSpPr>
          <p:nvPr>
            <p:ph type="body" idx="1"/>
          </p:nvPr>
        </p:nvSpPr>
        <p:spPr>
          <a:xfrm>
            <a:off x="1981200" y="685800"/>
            <a:ext cx="4953000" cy="54403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class ABC {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int x;</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class PQR extends ABC {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int y;</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public class Main {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ABC obj = new PQR();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System.out.println(obj.y);</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
        <p:nvSpPr>
          <p:cNvPr id="368" name="Google Shape;368;p43"/>
          <p:cNvSpPr txBox="1">
            <a:spLocks noGrp="1"/>
          </p:cNvSpPr>
          <p:nvPr>
            <p:ph type="body" idx="2"/>
          </p:nvPr>
        </p:nvSpPr>
        <p:spPr>
          <a:xfrm>
            <a:off x="6934200" y="762000"/>
            <a:ext cx="3276600" cy="5364162"/>
          </a:xfrm>
          <a:prstGeom prst="rect">
            <a:avLst/>
          </a:prstGeom>
          <a:noFill/>
          <a:ln>
            <a:noFill/>
          </a:ln>
        </p:spPr>
        <p:txBody>
          <a:bodyPr spcFirstLastPara="1" vert="horz" wrap="square" lIns="91425" tIns="45700" rIns="91425" bIns="45700" rtlCol="0" anchor="t" anchorCtr="0">
            <a:noAutofit/>
          </a:bodyPr>
          <a:lstStyle/>
          <a:p>
            <a:pPr marL="514350" indent="-514350">
              <a:lnSpc>
                <a:spcPct val="100000"/>
              </a:lnSpc>
              <a:spcBef>
                <a:spcPts val="0"/>
              </a:spcBef>
              <a:buClr>
                <a:schemeClr val="dk1"/>
              </a:buClr>
              <a:buSzPts val="2000"/>
              <a:buFont typeface="Arial"/>
              <a:buAutoNum type="alphaUcPeriod"/>
            </a:pPr>
            <a:r>
              <a:rPr lang="en-US" sz="2000">
                <a:solidFill>
                  <a:schemeClr val="dk1"/>
                </a:solidFill>
                <a:latin typeface="Calibri"/>
                <a:ea typeface="Calibri"/>
                <a:cs typeface="Calibri"/>
                <a:sym typeface="Calibri"/>
              </a:rPr>
              <a:t>0</a:t>
            </a:r>
            <a:endParaRPr/>
          </a:p>
          <a:p>
            <a:pPr marL="514350" indent="-51435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1</a:t>
            </a:r>
            <a:endParaRPr/>
          </a:p>
          <a:p>
            <a:pPr marL="514350" indent="-51435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Compile time error</a:t>
            </a:r>
            <a:endParaRPr/>
          </a:p>
          <a:p>
            <a:pPr marL="514350" indent="-514350">
              <a:lnSpc>
                <a:spcPct val="100000"/>
              </a:lnSpc>
              <a:spcBef>
                <a:spcPts val="400"/>
              </a:spcBef>
              <a:buClr>
                <a:schemeClr val="dk1"/>
              </a:buClr>
              <a:buSzPts val="2000"/>
              <a:buFont typeface="Arial"/>
              <a:buAutoNum type="alphaUcPeriod"/>
            </a:pPr>
            <a:r>
              <a:rPr lang="en-US" sz="2000">
                <a:solidFill>
                  <a:schemeClr val="dk1"/>
                </a:solidFill>
                <a:latin typeface="Calibri"/>
                <a:ea typeface="Calibri"/>
                <a:cs typeface="Calibri"/>
                <a:sym typeface="Calibri"/>
              </a:rPr>
              <a:t>Runtime error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4"/>
          <p:cNvSpPr txBox="1">
            <a:spLocks noGrp="1"/>
          </p:cNvSpPr>
          <p:nvPr>
            <p:ph type="title"/>
          </p:nvPr>
        </p:nvSpPr>
        <p:spPr>
          <a:xfrm>
            <a:off x="1981200" y="260350"/>
            <a:ext cx="8229600" cy="5635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b="1">
                <a:solidFill>
                  <a:schemeClr val="dk1"/>
                </a:solidFill>
                <a:latin typeface="Calibri"/>
                <a:ea typeface="Calibri"/>
                <a:cs typeface="Calibri"/>
                <a:sym typeface="Calibri"/>
              </a:rPr>
              <a:t>Q6(Output??)</a:t>
            </a:r>
            <a:endParaRPr/>
          </a:p>
        </p:txBody>
      </p:sp>
      <p:sp>
        <p:nvSpPr>
          <p:cNvPr id="375" name="Google Shape;375;p44"/>
          <p:cNvSpPr txBox="1">
            <a:spLocks noGrp="1"/>
          </p:cNvSpPr>
          <p:nvPr>
            <p:ph type="body" idx="1"/>
          </p:nvPr>
        </p:nvSpPr>
        <p:spPr>
          <a:xfrm>
            <a:off x="1981200" y="1219200"/>
            <a:ext cx="46482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class ABC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int x;</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PQR extends ABC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void display(){</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System.out.println("Hi");</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public class Main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ABC obj1=new PQR();</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PQR obj2 = (PQR)obj1;</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obj2.display();</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342900">
              <a:spcBef>
                <a:spcPts val="360"/>
              </a:spcBef>
              <a:buClr>
                <a:schemeClr val="dk1"/>
              </a:buClr>
              <a:buSzPts val="1800"/>
              <a:buNone/>
            </a:pPr>
            <a:endParaRPr sz="1800">
              <a:solidFill>
                <a:schemeClr val="dk1"/>
              </a:solidFill>
              <a:latin typeface="Calibri"/>
              <a:ea typeface="Calibri"/>
              <a:cs typeface="Calibri"/>
              <a:sym typeface="Calibri"/>
            </a:endParaRPr>
          </a:p>
        </p:txBody>
      </p:sp>
      <p:sp>
        <p:nvSpPr>
          <p:cNvPr id="376" name="Google Shape;376;p44"/>
          <p:cNvSpPr txBox="1">
            <a:spLocks noGrp="1"/>
          </p:cNvSpPr>
          <p:nvPr>
            <p:ph type="body" idx="2"/>
          </p:nvPr>
        </p:nvSpPr>
        <p:spPr>
          <a:xfrm>
            <a:off x="6477000" y="1219200"/>
            <a:ext cx="3733800" cy="4906962"/>
          </a:xfrm>
          <a:prstGeom prst="rect">
            <a:avLst/>
          </a:prstGeom>
          <a:noFill/>
          <a:ln>
            <a:noFill/>
          </a:ln>
        </p:spPr>
        <p:txBody>
          <a:bodyPr spcFirstLastPara="1" vert="horz" wrap="square" lIns="91425" tIns="45700" rIns="91425" bIns="45700" rtlCol="0" anchor="t" anchorCtr="0">
            <a:noAutofit/>
          </a:bodyPr>
          <a:lstStyle/>
          <a:p>
            <a:pPr marL="514350" indent="-514350">
              <a:lnSpc>
                <a:spcPct val="100000"/>
              </a:lnSpc>
              <a:spcBef>
                <a:spcPts val="0"/>
              </a:spcBef>
              <a:buClr>
                <a:schemeClr val="dk1"/>
              </a:buClr>
              <a:buSzPts val="2800"/>
              <a:buFont typeface="Arial"/>
              <a:buAutoNum type="alphaUcPeriod"/>
            </a:pPr>
            <a:r>
              <a:rPr lang="en-US">
                <a:solidFill>
                  <a:schemeClr val="dk1"/>
                </a:solidFill>
                <a:latin typeface="Calibri"/>
                <a:ea typeface="Calibri"/>
                <a:cs typeface="Calibri"/>
                <a:sym typeface="Calibri"/>
              </a:rPr>
              <a:t>Hi</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Compile time error</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Runtime error</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Blank Output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5"/>
          <p:cNvSpPr txBox="1">
            <a:spLocks noGrp="1"/>
          </p:cNvSpPr>
          <p:nvPr>
            <p:ph type="title"/>
          </p:nvPr>
        </p:nvSpPr>
        <p:spPr>
          <a:xfrm>
            <a:off x="1981200" y="274637"/>
            <a:ext cx="8229600" cy="4111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b="1">
                <a:solidFill>
                  <a:schemeClr val="dk1"/>
                </a:solidFill>
                <a:latin typeface="Calibri"/>
                <a:ea typeface="Calibri"/>
                <a:cs typeface="Calibri"/>
                <a:sym typeface="Calibri"/>
              </a:rPr>
              <a:t>Q7(Output??)</a:t>
            </a:r>
            <a:endParaRPr/>
          </a:p>
        </p:txBody>
      </p:sp>
      <p:sp>
        <p:nvSpPr>
          <p:cNvPr id="383" name="Google Shape;383;p45"/>
          <p:cNvSpPr txBox="1">
            <a:spLocks noGrp="1"/>
          </p:cNvSpPr>
          <p:nvPr>
            <p:ph type="body" idx="1"/>
          </p:nvPr>
        </p:nvSpPr>
        <p:spPr>
          <a:xfrm>
            <a:off x="1828800" y="685800"/>
            <a:ext cx="45720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class ABC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private int x=2;</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PQR extends ABC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int y=3;</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public class Main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PQR obj=new PQR();</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System.out.println(obj.x*obj.y);</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342900">
              <a:spcBef>
                <a:spcPts val="360"/>
              </a:spcBef>
              <a:buClr>
                <a:schemeClr val="dk1"/>
              </a:buClr>
              <a:buSzPts val="1800"/>
              <a:buNone/>
            </a:pPr>
            <a:endParaRPr sz="1800">
              <a:solidFill>
                <a:schemeClr val="dk1"/>
              </a:solidFill>
              <a:latin typeface="Calibri"/>
              <a:ea typeface="Calibri"/>
              <a:cs typeface="Calibri"/>
              <a:sym typeface="Calibri"/>
            </a:endParaRPr>
          </a:p>
        </p:txBody>
      </p:sp>
      <p:sp>
        <p:nvSpPr>
          <p:cNvPr id="384" name="Google Shape;384;p45"/>
          <p:cNvSpPr txBox="1">
            <a:spLocks noGrp="1"/>
          </p:cNvSpPr>
          <p:nvPr>
            <p:ph type="body" idx="2"/>
          </p:nvPr>
        </p:nvSpPr>
        <p:spPr>
          <a:xfrm>
            <a:off x="6310312" y="838200"/>
            <a:ext cx="4038600" cy="4525962"/>
          </a:xfrm>
          <a:prstGeom prst="rect">
            <a:avLst/>
          </a:prstGeom>
          <a:noFill/>
          <a:ln>
            <a:noFill/>
          </a:ln>
        </p:spPr>
        <p:txBody>
          <a:bodyPr spcFirstLastPara="1" vert="horz" wrap="square" lIns="91425" tIns="45700" rIns="91425" bIns="45700" rtlCol="0" anchor="t" anchorCtr="0">
            <a:noAutofit/>
          </a:bodyPr>
          <a:lstStyle/>
          <a:p>
            <a:pPr marL="514350" indent="-514350">
              <a:lnSpc>
                <a:spcPct val="100000"/>
              </a:lnSpc>
              <a:spcBef>
                <a:spcPts val="0"/>
              </a:spcBef>
              <a:buClr>
                <a:schemeClr val="dk1"/>
              </a:buClr>
              <a:buSzPts val="2800"/>
              <a:buFont typeface="Arial"/>
              <a:buAutoNum type="alphaUcPeriod"/>
            </a:pPr>
            <a:r>
              <a:rPr lang="en-US">
                <a:solidFill>
                  <a:schemeClr val="dk1"/>
                </a:solidFill>
                <a:latin typeface="Calibri"/>
                <a:ea typeface="Calibri"/>
                <a:cs typeface="Calibri"/>
                <a:sym typeface="Calibri"/>
              </a:rPr>
              <a:t>6</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Compile time error</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Runtime error</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0</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46"/>
          <p:cNvSpPr txBox="1">
            <a:spLocks noGrp="1"/>
          </p:cNvSpPr>
          <p:nvPr>
            <p:ph type="title"/>
          </p:nvPr>
        </p:nvSpPr>
        <p:spPr>
          <a:xfrm>
            <a:off x="1981200" y="274637"/>
            <a:ext cx="8229600" cy="5635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b="1">
                <a:solidFill>
                  <a:schemeClr val="dk1"/>
                </a:solidFill>
                <a:latin typeface="Calibri"/>
                <a:ea typeface="Calibri"/>
                <a:cs typeface="Calibri"/>
                <a:sym typeface="Calibri"/>
              </a:rPr>
              <a:t>Q8(Output??)</a:t>
            </a:r>
            <a:endParaRPr/>
          </a:p>
        </p:txBody>
      </p:sp>
      <p:sp>
        <p:nvSpPr>
          <p:cNvPr id="391" name="Google Shape;391;p46"/>
          <p:cNvSpPr txBox="1">
            <a:spLocks noGrp="1"/>
          </p:cNvSpPr>
          <p:nvPr>
            <p:ph type="body" idx="1"/>
          </p:nvPr>
        </p:nvSpPr>
        <p:spPr>
          <a:xfrm>
            <a:off x="1981200" y="838200"/>
            <a:ext cx="4038600" cy="5715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class A{}</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class B extends A{</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 obj1=new B();</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if(obj1 instanceof B)</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B obj2=(B)obj1;</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System.out.println("Hi");</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else</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System.out.println("Hello");</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p:txBody>
      </p:sp>
      <p:sp>
        <p:nvSpPr>
          <p:cNvPr id="392" name="Google Shape;392;p46"/>
          <p:cNvSpPr txBox="1">
            <a:spLocks noGrp="1"/>
          </p:cNvSpPr>
          <p:nvPr>
            <p:ph type="body" idx="2"/>
          </p:nvPr>
        </p:nvSpPr>
        <p:spPr>
          <a:xfrm>
            <a:off x="6172200" y="914400"/>
            <a:ext cx="4038600" cy="5211762"/>
          </a:xfrm>
          <a:prstGeom prst="rect">
            <a:avLst/>
          </a:prstGeom>
          <a:noFill/>
          <a:ln>
            <a:noFill/>
          </a:ln>
        </p:spPr>
        <p:txBody>
          <a:bodyPr spcFirstLastPara="1" vert="horz" wrap="square" lIns="91425" tIns="45700" rIns="91425" bIns="45700" rtlCol="0" anchor="t" anchorCtr="0">
            <a:noAutofit/>
          </a:bodyPr>
          <a:lstStyle/>
          <a:p>
            <a:pPr marL="514350" indent="-514350">
              <a:lnSpc>
                <a:spcPct val="100000"/>
              </a:lnSpc>
              <a:spcBef>
                <a:spcPts val="0"/>
              </a:spcBef>
              <a:buClr>
                <a:schemeClr val="dk1"/>
              </a:buClr>
              <a:buSzPts val="2800"/>
              <a:buFont typeface="Arial"/>
              <a:buAutoNum type="alphaUcPeriod"/>
            </a:pPr>
            <a:r>
              <a:rPr lang="en-US">
                <a:solidFill>
                  <a:schemeClr val="dk1"/>
                </a:solidFill>
                <a:latin typeface="Calibri"/>
                <a:ea typeface="Calibri"/>
                <a:cs typeface="Calibri"/>
                <a:sym typeface="Calibri"/>
              </a:rPr>
              <a:t>Hi</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Hello</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Compile time error</a:t>
            </a:r>
            <a:endParaRPr/>
          </a:p>
          <a:p>
            <a:pPr marL="514350" indent="-514350">
              <a:lnSpc>
                <a:spcPct val="100000"/>
              </a:lnSpc>
              <a:spcBef>
                <a:spcPts val="560"/>
              </a:spcBef>
              <a:buClr>
                <a:schemeClr val="dk1"/>
              </a:buClr>
              <a:buSzPts val="2800"/>
              <a:buFont typeface="Arial"/>
              <a:buAutoNum type="alphaUcPeriod"/>
            </a:pPr>
            <a:r>
              <a:rPr lang="en-US">
                <a:solidFill>
                  <a:schemeClr val="dk1"/>
                </a:solidFill>
                <a:latin typeface="Calibri"/>
                <a:ea typeface="Calibri"/>
                <a:cs typeface="Calibri"/>
                <a:sym typeface="Calibri"/>
              </a:rPr>
              <a:t>Runtime error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0"/>
          <p:cNvSpPr txBox="1">
            <a:spLocks noGrp="1"/>
          </p:cNvSpPr>
          <p:nvPr>
            <p:ph type="title"/>
          </p:nvPr>
        </p:nvSpPr>
        <p:spPr>
          <a:xfrm>
            <a:off x="1752600" y="0"/>
            <a:ext cx="8229600" cy="381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4400"/>
            </a:pPr>
            <a:r>
              <a:rPr lang="en-US">
                <a:solidFill>
                  <a:schemeClr val="dk1"/>
                </a:solidFill>
                <a:latin typeface="Calibri"/>
                <a:ea typeface="Calibri"/>
                <a:cs typeface="Calibri"/>
                <a:sym typeface="Calibri"/>
              </a:rPr>
              <a:t>Example 1</a:t>
            </a:r>
            <a:endParaRPr/>
          </a:p>
        </p:txBody>
      </p:sp>
      <p:sp>
        <p:nvSpPr>
          <p:cNvPr id="270" name="Google Shape;270;p30"/>
          <p:cNvSpPr txBox="1">
            <a:spLocks noGrp="1"/>
          </p:cNvSpPr>
          <p:nvPr>
            <p:ph type="body" idx="1"/>
          </p:nvPr>
        </p:nvSpPr>
        <p:spPr>
          <a:xfrm>
            <a:off x="1905000" y="533400"/>
            <a:ext cx="3657600" cy="51355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a:solidFill>
                  <a:schemeClr val="dk1"/>
                </a:solidFill>
                <a:latin typeface="Calibri"/>
                <a:ea typeface="Calibri"/>
                <a:cs typeface="Calibri"/>
                <a:sym typeface="Calibri"/>
              </a:rPr>
              <a:t>// A Simple demonstration of abstract.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abstract class A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abstract void callme();</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concrete methods are still allowed in abstract classes</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void callmetoo()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System.out.println("This is a concrete method.");</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class B extends A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void callme() {</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System.out.println("B's implementation of callme.");</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
        <p:nvSpPr>
          <p:cNvPr id="271" name="Google Shape;271;p30"/>
          <p:cNvSpPr txBox="1">
            <a:spLocks noGrp="1"/>
          </p:cNvSpPr>
          <p:nvPr>
            <p:ph type="body" idx="2"/>
          </p:nvPr>
        </p:nvSpPr>
        <p:spPr>
          <a:xfrm>
            <a:off x="6172200" y="533400"/>
            <a:ext cx="4038600" cy="55927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400"/>
              <a:buNone/>
            </a:pPr>
            <a:r>
              <a:rPr lang="en-US" sz="2400">
                <a:solidFill>
                  <a:schemeClr val="dk1"/>
                </a:solidFill>
                <a:latin typeface="Calibri"/>
                <a:ea typeface="Calibri"/>
                <a:cs typeface="Calibri"/>
                <a:sym typeface="Calibri"/>
              </a:rPr>
              <a:t>class AbstractDemo {</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public static void main(String args[]) {</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B b = new B();</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b.callme();</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b.callmetoo();</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a:t>
            </a:r>
            <a:endParaRPr/>
          </a:p>
          <a:p>
            <a:pPr marL="0" indent="0">
              <a:lnSpc>
                <a:spcPct val="100000"/>
              </a:lnSpc>
              <a:spcBef>
                <a:spcPts val="480"/>
              </a:spcBef>
              <a:buClr>
                <a:schemeClr val="dk1"/>
              </a:buClr>
              <a:buSzPts val="2400"/>
              <a:buNone/>
            </a:pPr>
            <a:r>
              <a:rPr lang="en-US" sz="2400" b="1" u="sng">
                <a:solidFill>
                  <a:schemeClr val="dk1"/>
                </a:solidFill>
                <a:latin typeface="Calibri"/>
                <a:ea typeface="Calibri"/>
                <a:cs typeface="Calibri"/>
                <a:sym typeface="Calibri"/>
              </a:rPr>
              <a:t>Output:</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B’s implementation of callme</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This is a concrete method</a:t>
            </a:r>
            <a:endParaRPr/>
          </a:p>
          <a:p>
            <a:pPr marL="342900" indent="-190500">
              <a:spcBef>
                <a:spcPts val="480"/>
              </a:spcBef>
              <a:buClr>
                <a:schemeClr val="dk1"/>
              </a:buClr>
              <a:buSzPts val="2400"/>
              <a:buNone/>
            </a:pPr>
            <a:endParaRPr sz="24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bdf338347f_0_0"/>
          <p:cNvSpPr txBox="1">
            <a:spLocks noGrp="1"/>
          </p:cNvSpPr>
          <p:nvPr>
            <p:ph type="title"/>
          </p:nvPr>
        </p:nvSpPr>
        <p:spPr>
          <a:xfrm>
            <a:off x="1981200" y="10"/>
            <a:ext cx="8229600" cy="237600"/>
          </a:xfrm>
          <a:prstGeom prst="rect">
            <a:avLst/>
          </a:prstGeom>
        </p:spPr>
        <p:txBody>
          <a:bodyPr spcFirstLastPara="1" vert="horz" wrap="square" lIns="91425" tIns="45700" rIns="91425" bIns="45700" rtlCol="0" anchor="ctr" anchorCtr="0">
            <a:noAutofit/>
          </a:bodyPr>
          <a:lstStyle/>
          <a:p>
            <a:pPr algn="ctr">
              <a:spcBef>
                <a:spcPts val="0"/>
              </a:spcBef>
            </a:pPr>
            <a:r>
              <a:rPr lang="en-US" sz="3300"/>
              <a:t>Example 2</a:t>
            </a:r>
            <a:endParaRPr sz="3300"/>
          </a:p>
        </p:txBody>
      </p:sp>
      <p:sp>
        <p:nvSpPr>
          <p:cNvPr id="278" name="Google Shape;278;gbdf338347f_0_0"/>
          <p:cNvSpPr txBox="1">
            <a:spLocks noGrp="1"/>
          </p:cNvSpPr>
          <p:nvPr>
            <p:ph type="body" idx="1"/>
          </p:nvPr>
        </p:nvSpPr>
        <p:spPr>
          <a:xfrm>
            <a:off x="1981200" y="724375"/>
            <a:ext cx="4038600" cy="5803200"/>
          </a:xfrm>
          <a:prstGeom prst="rect">
            <a:avLst/>
          </a:prstGeom>
        </p:spPr>
        <p:txBody>
          <a:bodyPr spcFirstLastPara="1" vert="horz" wrap="square" lIns="91425" tIns="45700" rIns="91425" bIns="45700" rtlCol="0" anchor="t" anchorCtr="0">
            <a:noAutofit/>
          </a:bodyPr>
          <a:lstStyle/>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to show the working of abstract class</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abstract class Shape</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int l,b;</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double r;</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abstract void area();</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class Rectangle extends Shape</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Rectangle(int x,int y)</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l=x;</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b=y;</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int area()</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return (l*b);</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    }</a:t>
            </a:r>
            <a:endParaRPr sz="15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500">
                <a:solidFill>
                  <a:srgbClr val="222222"/>
                </a:solidFill>
                <a:highlight>
                  <a:srgbClr val="FFFFFF"/>
                </a:highlight>
                <a:latin typeface="Arial"/>
                <a:ea typeface="Arial"/>
                <a:cs typeface="Arial"/>
                <a:sym typeface="Arial"/>
              </a:rPr>
              <a:t>}</a:t>
            </a:r>
            <a:endParaRPr sz="1500">
              <a:solidFill>
                <a:srgbClr val="222222"/>
              </a:solidFill>
              <a:highlight>
                <a:srgbClr val="FFFFFF"/>
              </a:highlight>
              <a:latin typeface="Arial"/>
              <a:ea typeface="Arial"/>
              <a:cs typeface="Arial"/>
              <a:sym typeface="Arial"/>
            </a:endParaRPr>
          </a:p>
          <a:p>
            <a:pPr marL="0" indent="0">
              <a:spcBef>
                <a:spcPts val="560"/>
              </a:spcBef>
              <a:buNone/>
            </a:pPr>
            <a:endParaRPr/>
          </a:p>
        </p:txBody>
      </p:sp>
      <p:sp>
        <p:nvSpPr>
          <p:cNvPr id="279" name="Google Shape;279;gbdf338347f_0_0"/>
          <p:cNvSpPr txBox="1">
            <a:spLocks noGrp="1"/>
          </p:cNvSpPr>
          <p:nvPr>
            <p:ph type="body" idx="2"/>
          </p:nvPr>
        </p:nvSpPr>
        <p:spPr>
          <a:xfrm>
            <a:off x="5771000" y="393850"/>
            <a:ext cx="4439700" cy="6133800"/>
          </a:xfrm>
          <a:prstGeom prst="rect">
            <a:avLst/>
          </a:prstGeom>
        </p:spPr>
        <p:txBody>
          <a:bodyPr spcFirstLastPara="1" vert="horz" wrap="square" lIns="91425" tIns="45700" rIns="91425" bIns="45700" rtlCol="0" anchor="t" anchorCtr="0">
            <a:noAutofit/>
          </a:bodyPr>
          <a:lstStyle/>
          <a:p>
            <a:pPr marL="0" indent="0">
              <a:spcBef>
                <a:spcPts val="560"/>
              </a:spcBef>
              <a:buClr>
                <a:schemeClr val="dk1"/>
              </a:buClr>
              <a:buSzPts val="1100"/>
              <a:buNone/>
            </a:pPr>
            <a:r>
              <a:rPr lang="en-US" sz="1200">
                <a:solidFill>
                  <a:srgbClr val="222222"/>
                </a:solidFill>
                <a:highlight>
                  <a:srgbClr val="FFFFFF"/>
                </a:highlight>
                <a:latin typeface="Arial"/>
                <a:ea typeface="Arial"/>
                <a:cs typeface="Arial"/>
                <a:sym typeface="Arial"/>
              </a:rPr>
              <a:t>c</a:t>
            </a:r>
            <a:r>
              <a:rPr lang="en-US" sz="1400">
                <a:solidFill>
                  <a:srgbClr val="222222"/>
                </a:solidFill>
                <a:highlight>
                  <a:srgbClr val="FFFFFF"/>
                </a:highlight>
                <a:latin typeface="Arial"/>
                <a:ea typeface="Arial"/>
                <a:cs typeface="Arial"/>
                <a:sym typeface="Arial"/>
              </a:rPr>
              <a:t>lass Circle extends Shape</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Circle(double y)</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r=y;</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void area()</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System.out.println("Area of circle  is "+ (3.14*r*r));</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    }</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a:t>
            </a:r>
            <a:endParaRPr sz="1400">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public class Test</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public static void main(String[] args) {</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Shape s;// Null</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s= new Rectangle(12,34);</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System.out.println(s.area());</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s= new Circle(34.56);</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s.area();</a:t>
            </a:r>
            <a:endParaRPr sz="1400">
              <a:latin typeface="Arial"/>
              <a:ea typeface="Arial"/>
              <a:cs typeface="Arial"/>
              <a:sym typeface="Arial"/>
            </a:endParaRPr>
          </a:p>
          <a:p>
            <a:pPr marL="0" indent="0">
              <a:spcBef>
                <a:spcPts val="560"/>
              </a:spcBef>
              <a:buClr>
                <a:schemeClr val="dk1"/>
              </a:buClr>
              <a:buSzPts val="1100"/>
              <a:buNone/>
            </a:pPr>
            <a:r>
              <a:rPr lang="en-US" sz="1400">
                <a:solidFill>
                  <a:srgbClr val="222222"/>
                </a:solidFill>
                <a:highlight>
                  <a:srgbClr val="FFFFFF"/>
                </a:highlight>
                <a:latin typeface="Arial"/>
                <a:ea typeface="Arial"/>
                <a:cs typeface="Arial"/>
                <a:sym typeface="Arial"/>
              </a:rPr>
              <a:t>}</a:t>
            </a:r>
            <a:endParaRPr sz="1400">
              <a:solidFill>
                <a:srgbClr val="222222"/>
              </a:solidFill>
              <a:highlight>
                <a:srgbClr val="FFFFFF"/>
              </a:highlight>
              <a:latin typeface="Arial"/>
              <a:ea typeface="Arial"/>
              <a:cs typeface="Arial"/>
              <a:sym typeface="Arial"/>
            </a:endParaRPr>
          </a:p>
          <a:p>
            <a:pPr marL="0" indent="0">
              <a:spcBef>
                <a:spcPts val="560"/>
              </a:spcBef>
              <a:buClr>
                <a:schemeClr val="dk1"/>
              </a:buClr>
              <a:buSzPts val="1100"/>
              <a:buNone/>
            </a:pPr>
            <a:r>
              <a:rPr lang="en-US" sz="1200">
                <a:solidFill>
                  <a:srgbClr val="222222"/>
                </a:solidFill>
                <a:highlight>
                  <a:srgbClr val="FFFFFF"/>
                </a:highlight>
                <a:latin typeface="Arial"/>
                <a:ea typeface="Arial"/>
                <a:cs typeface="Arial"/>
                <a:sym typeface="Arial"/>
              </a:rPr>
              <a:t>}</a:t>
            </a:r>
            <a:endParaRPr sz="2900"/>
          </a:p>
          <a:p>
            <a:pPr marL="0" indent="0">
              <a:spcBef>
                <a:spcPts val="560"/>
              </a:spcBef>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a:spLocks noGrp="1"/>
          </p:cNvSpPr>
          <p:nvPr>
            <p:ph type="title"/>
          </p:nvPr>
        </p:nvSpPr>
        <p:spPr>
          <a:xfrm>
            <a:off x="1981200" y="274637"/>
            <a:ext cx="8229600" cy="4111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600"/>
            </a:pPr>
            <a:r>
              <a:rPr lang="en-US" sz="3600" b="1">
                <a:solidFill>
                  <a:schemeClr val="dk1"/>
                </a:solidFill>
                <a:latin typeface="Calibri"/>
                <a:ea typeface="Calibri"/>
                <a:cs typeface="Calibri"/>
                <a:sym typeface="Calibri"/>
              </a:rPr>
              <a:t>Upcasting and downcasting</a:t>
            </a:r>
            <a:endParaRPr/>
          </a:p>
        </p:txBody>
      </p:sp>
      <p:sp>
        <p:nvSpPr>
          <p:cNvPr id="285" name="Google Shape;285;p31"/>
          <p:cNvSpPr txBox="1">
            <a:spLocks noGrp="1"/>
          </p:cNvSpPr>
          <p:nvPr>
            <p:ph type="body" idx="1"/>
          </p:nvPr>
        </p:nvSpPr>
        <p:spPr>
          <a:xfrm>
            <a:off x="1981200" y="914400"/>
            <a:ext cx="8229600" cy="5211762"/>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Upcasting: Upcasting is the typecasting of a </a:t>
            </a:r>
            <a:r>
              <a:rPr lang="en-US" sz="2000" b="1">
                <a:solidFill>
                  <a:schemeClr val="dk1"/>
                </a:solidFill>
                <a:latin typeface="Calibri"/>
                <a:ea typeface="Calibri"/>
                <a:cs typeface="Calibri"/>
                <a:sym typeface="Calibri"/>
              </a:rPr>
              <a:t>child object </a:t>
            </a:r>
            <a:r>
              <a:rPr lang="en-US" sz="2000">
                <a:solidFill>
                  <a:schemeClr val="dk1"/>
                </a:solidFill>
                <a:latin typeface="Calibri"/>
                <a:ea typeface="Calibri"/>
                <a:cs typeface="Calibri"/>
                <a:sym typeface="Calibri"/>
              </a:rPr>
              <a:t>to a </a:t>
            </a:r>
            <a:r>
              <a:rPr lang="en-US" sz="2000" b="1">
                <a:solidFill>
                  <a:schemeClr val="dk1"/>
                </a:solidFill>
                <a:latin typeface="Calibri"/>
                <a:ea typeface="Calibri"/>
                <a:cs typeface="Calibri"/>
                <a:sym typeface="Calibri"/>
              </a:rPr>
              <a:t>parent object</a:t>
            </a:r>
            <a:r>
              <a:rPr lang="en-US" sz="2000">
                <a:solidFill>
                  <a:schemeClr val="dk1"/>
                </a:solidFill>
                <a:latin typeface="Calibri"/>
                <a:ea typeface="Calibri"/>
                <a:cs typeface="Calibri"/>
                <a:sym typeface="Calibri"/>
              </a:rPr>
              <a:t>. Upcasting can be done implicitly. Upcasting gives us the flexibility to access the parent class members but it is not possible to access all the child class members using this feature. Instead of all the members, we can access some specified members of the child class. For instance, we can access the overridden methods.</a:t>
            </a:r>
            <a:endParaRPr/>
          </a:p>
          <a:p>
            <a:pPr marL="342900" indent="-342900" algn="just">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lgn="just">
              <a:lnSpc>
                <a:spcPct val="100000"/>
              </a:lnSpc>
              <a:spcBef>
                <a:spcPts val="640"/>
              </a:spcBef>
              <a:buClr>
                <a:schemeClr val="dk1"/>
              </a:buClr>
              <a:buSzPts val="2000"/>
              <a:buFont typeface="Arial"/>
              <a:buChar char="•"/>
            </a:pPr>
            <a:r>
              <a:rPr lang="en-US" sz="2000">
                <a:solidFill>
                  <a:schemeClr val="dk1"/>
                </a:solidFill>
                <a:latin typeface="Calibri"/>
                <a:ea typeface="Calibri"/>
                <a:cs typeface="Calibri"/>
                <a:sym typeface="Calibri"/>
              </a:rPr>
              <a:t>Downcasting: Similarly, downcasting means the typecasting of a </a:t>
            </a:r>
            <a:r>
              <a:rPr lang="en-US" sz="2000" b="1">
                <a:solidFill>
                  <a:schemeClr val="dk1"/>
                </a:solidFill>
                <a:latin typeface="Calibri"/>
                <a:ea typeface="Calibri"/>
                <a:cs typeface="Calibri"/>
                <a:sym typeface="Calibri"/>
              </a:rPr>
              <a:t>parent object</a:t>
            </a:r>
            <a:r>
              <a:rPr lang="en-US" sz="2000">
                <a:solidFill>
                  <a:schemeClr val="dk1"/>
                </a:solidFill>
                <a:latin typeface="Calibri"/>
                <a:ea typeface="Calibri"/>
                <a:cs typeface="Calibri"/>
                <a:sym typeface="Calibri"/>
              </a:rPr>
              <a:t> to a </a:t>
            </a:r>
            <a:r>
              <a:rPr lang="en-US" sz="2000" b="1">
                <a:solidFill>
                  <a:schemeClr val="dk1"/>
                </a:solidFill>
                <a:latin typeface="Calibri"/>
                <a:ea typeface="Calibri"/>
                <a:cs typeface="Calibri"/>
                <a:sym typeface="Calibri"/>
              </a:rPr>
              <a:t>child object</a:t>
            </a:r>
            <a:r>
              <a:rPr lang="en-US" sz="2000">
                <a:solidFill>
                  <a:schemeClr val="dk1"/>
                </a:solidFill>
                <a:latin typeface="Calibri"/>
                <a:ea typeface="Calibri"/>
                <a:cs typeface="Calibri"/>
                <a:sym typeface="Calibri"/>
              </a:rPr>
              <a:t>. Downcasting cannot be implicitly</a:t>
            </a:r>
            <a:r>
              <a:rPr lang="en-US" sz="3200">
                <a:solidFill>
                  <a:schemeClr val="dk1"/>
                </a:solidFill>
                <a:latin typeface="Calibri"/>
                <a:ea typeface="Calibri"/>
                <a:cs typeface="Calibri"/>
                <a:sym typeface="Calibri"/>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2"/>
          <p:cNvSpPr txBox="1">
            <a:spLocks noGrp="1"/>
          </p:cNvSpPr>
          <p:nvPr>
            <p:ph type="title"/>
          </p:nvPr>
        </p:nvSpPr>
        <p:spPr>
          <a:xfrm>
            <a:off x="1981200" y="0"/>
            <a:ext cx="8229600" cy="2587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a:solidFill>
                  <a:schemeClr val="dk1"/>
                </a:solidFill>
                <a:latin typeface="Calibri"/>
                <a:ea typeface="Calibri"/>
                <a:cs typeface="Calibri"/>
                <a:sym typeface="Calibri"/>
              </a:rPr>
              <a:t>Example</a:t>
            </a:r>
            <a:endParaRPr/>
          </a:p>
        </p:txBody>
      </p:sp>
      <p:sp>
        <p:nvSpPr>
          <p:cNvPr id="291" name="Google Shape;291;p32"/>
          <p:cNvSpPr txBox="1">
            <a:spLocks noGrp="1"/>
          </p:cNvSpPr>
          <p:nvPr>
            <p:ph type="body" idx="1"/>
          </p:nvPr>
        </p:nvSpPr>
        <p:spPr>
          <a:xfrm>
            <a:off x="1524000" y="0"/>
            <a:ext cx="5334000" cy="68580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Java program to demonstrate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Upcasting Vs Downcasting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Parent class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class Parent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String name;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void method()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System.out.println("Method from Parent");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Child class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class Child extends Parent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int id;</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void method()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System.out.println("Method from Child");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
        <p:nvSpPr>
          <p:cNvPr id="292" name="Google Shape;292;p32"/>
          <p:cNvSpPr txBox="1">
            <a:spLocks noGrp="1"/>
          </p:cNvSpPr>
          <p:nvPr>
            <p:ph type="body" idx="2"/>
          </p:nvPr>
        </p:nvSpPr>
        <p:spPr>
          <a:xfrm>
            <a:off x="5486400" y="-381000"/>
            <a:ext cx="48768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600"/>
              <a:buNone/>
            </a:pPr>
            <a:endParaRPr sz="1600">
              <a:solidFill>
                <a:schemeClr val="dk1"/>
              </a:solidFill>
              <a:latin typeface="Calibri"/>
              <a:ea typeface="Calibri"/>
              <a:cs typeface="Calibri"/>
              <a:sym typeface="Calibri"/>
            </a:endParaRPr>
          </a:p>
          <a:p>
            <a:pPr marL="0" indent="0">
              <a:lnSpc>
                <a:spcPct val="100000"/>
              </a:lnSpc>
              <a:spcBef>
                <a:spcPts val="0"/>
              </a:spcBef>
              <a:buClr>
                <a:schemeClr val="dk1"/>
              </a:buClr>
              <a:buSzPts val="1600"/>
              <a:buNone/>
            </a:pPr>
            <a:endParaRPr sz="1600">
              <a:solidFill>
                <a:schemeClr val="dk1"/>
              </a:solidFill>
              <a:latin typeface="Calibri"/>
              <a:ea typeface="Calibri"/>
              <a:cs typeface="Calibri"/>
              <a:sym typeface="Calibri"/>
            </a:endParaRPr>
          </a:p>
          <a:p>
            <a:pPr marL="0" indent="0">
              <a:lnSpc>
                <a:spcPct val="100000"/>
              </a:lnSpc>
              <a:spcBef>
                <a:spcPts val="0"/>
              </a:spcBef>
              <a:buClr>
                <a:schemeClr val="dk1"/>
              </a:buClr>
              <a:buSzPts val="1600"/>
              <a:buNone/>
            </a:pPr>
            <a:endParaRPr sz="1600">
              <a:solidFill>
                <a:schemeClr val="dk1"/>
              </a:solidFill>
              <a:latin typeface="Calibri"/>
              <a:ea typeface="Calibri"/>
              <a:cs typeface="Calibri"/>
              <a:sym typeface="Calibri"/>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public class Main {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public static void main(String[] args)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Upcasting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Parent p = new Child();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p.name = “Hello";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This parameter is not accessible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p.id = 1;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System.out.println(p.name);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p.method();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Trying to Downcasting Implicitly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Child c = new Parent(); - &gt; compile time error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Downcasting Explicitly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Child c = (Child)p;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c.id = 1;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System.out.println(c.name);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System.out.println(c.id);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c.method();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 </a:t>
            </a:r>
            <a:endParaRPr/>
          </a:p>
          <a:p>
            <a:pPr marL="0" indent="0">
              <a:lnSpc>
                <a:spcPct val="100000"/>
              </a:lnSpc>
              <a:spcBef>
                <a:spcPts val="0"/>
              </a:spcBef>
              <a:buClr>
                <a:schemeClr val="dk1"/>
              </a:buClr>
              <a:buSzPts val="1600"/>
              <a:buNone/>
            </a:pPr>
            <a:r>
              <a:rPr lang="en-US" sz="1600" b="1">
                <a:solidFill>
                  <a:schemeClr val="dk1"/>
                </a:solidFill>
                <a:latin typeface="Calibri"/>
                <a:ea typeface="Calibri"/>
                <a:cs typeface="Calibri"/>
                <a:sym typeface="Calibri"/>
              </a:rPr>
              <a:t>Output:</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Hello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Method from Child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Hello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1                                                                                                                                                          </a:t>
            </a:r>
            <a:endParaRPr/>
          </a:p>
          <a:p>
            <a:pPr marL="0" indent="0">
              <a:lnSpc>
                <a:spcPct val="100000"/>
              </a:lnSpc>
              <a:spcBef>
                <a:spcPts val="0"/>
              </a:spcBef>
              <a:buClr>
                <a:schemeClr val="dk1"/>
              </a:buClr>
              <a:buSzPts val="1600"/>
              <a:buNone/>
            </a:pPr>
            <a:r>
              <a:rPr lang="en-US" sz="1600">
                <a:solidFill>
                  <a:schemeClr val="dk1"/>
                </a:solidFill>
                <a:latin typeface="Calibri"/>
                <a:ea typeface="Calibri"/>
                <a:cs typeface="Calibri"/>
                <a:sym typeface="Calibri"/>
              </a:rPr>
              <a:t>Method from Child </a:t>
            </a:r>
            <a:endParaRPr/>
          </a:p>
          <a:p>
            <a:pPr marL="342900" indent="-241300">
              <a:spcBef>
                <a:spcPts val="320"/>
              </a:spcBef>
              <a:buClr>
                <a:schemeClr val="dk1"/>
              </a:buClr>
              <a:buSzPts val="1600"/>
              <a:buNone/>
            </a:pPr>
            <a:endParaRPr sz="1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a:spLocks noGrp="1"/>
          </p:cNvSpPr>
          <p:nvPr>
            <p:ph type="title"/>
          </p:nvPr>
        </p:nvSpPr>
        <p:spPr>
          <a:xfrm>
            <a:off x="1981200" y="19050"/>
            <a:ext cx="82296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600"/>
            </a:pPr>
            <a:r>
              <a:rPr lang="en-US" sz="3600">
                <a:solidFill>
                  <a:schemeClr val="dk1"/>
                </a:solidFill>
                <a:latin typeface="Calibri"/>
                <a:ea typeface="Calibri"/>
                <a:cs typeface="Calibri"/>
                <a:sym typeface="Calibri"/>
              </a:rPr>
              <a:t>More points on Downcasting</a:t>
            </a:r>
            <a:endParaRPr/>
          </a:p>
        </p:txBody>
      </p:sp>
      <p:sp>
        <p:nvSpPr>
          <p:cNvPr id="298" name="Google Shape;298;p33"/>
          <p:cNvSpPr txBox="1">
            <a:spLocks noGrp="1"/>
          </p:cNvSpPr>
          <p:nvPr>
            <p:ph type="body" idx="1"/>
          </p:nvPr>
        </p:nvSpPr>
        <p:spPr>
          <a:xfrm>
            <a:off x="1538287" y="914400"/>
            <a:ext cx="5943600" cy="539115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b="1" u="sng">
                <a:solidFill>
                  <a:schemeClr val="dk1"/>
                </a:solidFill>
                <a:latin typeface="Calibri"/>
                <a:ea typeface="Calibri"/>
                <a:cs typeface="Calibri"/>
                <a:sym typeface="Calibri"/>
              </a:rPr>
              <a:t>1</a:t>
            </a:r>
            <a:r>
              <a:rPr lang="en-US" sz="1800" b="1" u="sng" baseline="30000">
                <a:solidFill>
                  <a:schemeClr val="dk1"/>
                </a:solidFill>
                <a:latin typeface="Calibri"/>
                <a:ea typeface="Calibri"/>
                <a:cs typeface="Calibri"/>
                <a:sym typeface="Calibri"/>
              </a:rPr>
              <a:t>st</a:t>
            </a:r>
            <a:r>
              <a:rPr lang="en-US" sz="1800" b="1" u="sng">
                <a:solidFill>
                  <a:schemeClr val="dk1"/>
                </a:solidFill>
                <a:latin typeface="Calibri"/>
                <a:ea typeface="Calibri"/>
                <a:cs typeface="Calibri"/>
                <a:sym typeface="Calibri"/>
              </a:rPr>
              <a:t> Scenario:</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PQR extends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PQR obj=new ABC();//Compile time error</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b="1" u="sng">
                <a:solidFill>
                  <a:schemeClr val="dk1"/>
                </a:solidFill>
                <a:latin typeface="Calibri"/>
                <a:ea typeface="Calibri"/>
                <a:cs typeface="Calibri"/>
                <a:sym typeface="Calibri"/>
              </a:rPr>
              <a:t>2</a:t>
            </a:r>
            <a:r>
              <a:rPr lang="en-US" sz="1800" b="1" u="sng" baseline="30000">
                <a:solidFill>
                  <a:schemeClr val="dk1"/>
                </a:solidFill>
                <a:latin typeface="Calibri"/>
                <a:ea typeface="Calibri"/>
                <a:cs typeface="Calibri"/>
                <a:sym typeface="Calibri"/>
              </a:rPr>
              <a:t>nd</a:t>
            </a:r>
            <a:r>
              <a:rPr lang="en-US" sz="1800" b="1" u="sng">
                <a:solidFill>
                  <a:schemeClr val="dk1"/>
                </a:solidFill>
                <a:latin typeface="Calibri"/>
                <a:ea typeface="Calibri"/>
                <a:cs typeface="Calibri"/>
                <a:sym typeface="Calibri"/>
              </a:rPr>
              <a:t> Scenario:</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PQR extends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ABC obj1=new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PQR obj2=(PQR) obj1;//Runtime error[ClassCastException]</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endParaRPr sz="2000" b="1" u="sng">
              <a:solidFill>
                <a:schemeClr val="dk1"/>
              </a:solidFill>
              <a:latin typeface="Calibri"/>
              <a:ea typeface="Calibri"/>
              <a:cs typeface="Calibri"/>
              <a:sym typeface="Calibri"/>
            </a:endParaRPr>
          </a:p>
          <a:p>
            <a:pPr marL="342900" indent="-215900">
              <a:spcBef>
                <a:spcPts val="400"/>
              </a:spcBef>
              <a:buClr>
                <a:schemeClr val="dk1"/>
              </a:buClr>
              <a:buSzPts val="2000"/>
              <a:buNone/>
            </a:pPr>
            <a:endParaRPr sz="2000" b="1" u="sng">
              <a:solidFill>
                <a:schemeClr val="dk1"/>
              </a:solidFill>
              <a:latin typeface="Calibri"/>
              <a:ea typeface="Calibri"/>
              <a:cs typeface="Calibri"/>
              <a:sym typeface="Calibri"/>
            </a:endParaRPr>
          </a:p>
        </p:txBody>
      </p:sp>
      <p:sp>
        <p:nvSpPr>
          <p:cNvPr id="299" name="Google Shape;299;p33"/>
          <p:cNvSpPr txBox="1">
            <a:spLocks noGrp="1"/>
          </p:cNvSpPr>
          <p:nvPr>
            <p:ph type="body" idx="2"/>
          </p:nvPr>
        </p:nvSpPr>
        <p:spPr>
          <a:xfrm>
            <a:off x="6172200" y="900112"/>
            <a:ext cx="41910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000"/>
              <a:buNone/>
            </a:pPr>
            <a:r>
              <a:rPr lang="en-US" sz="2000" b="1" u="sng">
                <a:solidFill>
                  <a:schemeClr val="dk1"/>
                </a:solidFill>
                <a:latin typeface="Calibri"/>
                <a:ea typeface="Calibri"/>
                <a:cs typeface="Calibri"/>
                <a:sym typeface="Calibri"/>
              </a:rPr>
              <a:t>3</a:t>
            </a:r>
            <a:r>
              <a:rPr lang="en-US" sz="2000" b="1" u="sng" baseline="30000">
                <a:solidFill>
                  <a:schemeClr val="dk1"/>
                </a:solidFill>
                <a:latin typeface="Calibri"/>
                <a:ea typeface="Calibri"/>
                <a:cs typeface="Calibri"/>
                <a:sym typeface="Calibri"/>
              </a:rPr>
              <a:t>rd</a:t>
            </a:r>
            <a:r>
              <a:rPr lang="en-US" sz="2000" b="1" u="sng">
                <a:solidFill>
                  <a:schemeClr val="dk1"/>
                </a:solidFill>
                <a:latin typeface="Calibri"/>
                <a:ea typeface="Calibri"/>
                <a:cs typeface="Calibri"/>
                <a:sym typeface="Calibri"/>
              </a:rPr>
              <a:t> Scenario:</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class ABC{}</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class PQR extends ABC{</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ABC obj1=new PQR();</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PQR obj2=(PQR)obj1;</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a:p>
            <a:pPr marL="0" indent="0">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In third scenario, there will be no error</a:t>
            </a:r>
            <a:endParaRPr/>
          </a:p>
          <a:p>
            <a:pPr marL="342900" indent="-215900">
              <a:spcBef>
                <a:spcPts val="400"/>
              </a:spcBef>
              <a:buClr>
                <a:schemeClr val="dk1"/>
              </a:buClr>
              <a:buSzPts val="2000"/>
              <a:buNone/>
            </a:pPr>
            <a:endParaRPr sz="20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4"/>
          <p:cNvSpPr txBox="1">
            <a:spLocks noGrp="1"/>
          </p:cNvSpPr>
          <p:nvPr>
            <p:ph type="title"/>
          </p:nvPr>
        </p:nvSpPr>
        <p:spPr>
          <a:xfrm>
            <a:off x="1981200" y="0"/>
            <a:ext cx="8229600" cy="6397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600"/>
            </a:pPr>
            <a:r>
              <a:rPr lang="en-US" sz="3600">
                <a:solidFill>
                  <a:schemeClr val="dk1"/>
                </a:solidFill>
                <a:latin typeface="Calibri"/>
                <a:ea typeface="Calibri"/>
                <a:cs typeface="Calibri"/>
                <a:sym typeface="Calibri"/>
              </a:rPr>
              <a:t>Instanceof operator</a:t>
            </a:r>
            <a:endParaRPr/>
          </a:p>
        </p:txBody>
      </p:sp>
      <p:sp>
        <p:nvSpPr>
          <p:cNvPr id="305" name="Google Shape;305;p34"/>
          <p:cNvSpPr txBox="1">
            <a:spLocks noGrp="1"/>
          </p:cNvSpPr>
          <p:nvPr>
            <p:ph type="body" idx="1"/>
          </p:nvPr>
        </p:nvSpPr>
        <p:spPr>
          <a:xfrm>
            <a:off x="1981200" y="990600"/>
            <a:ext cx="8229600" cy="5135562"/>
          </a:xfrm>
          <a:prstGeom prst="rect">
            <a:avLst/>
          </a:prstGeom>
          <a:noFill/>
          <a:ln>
            <a:noFill/>
          </a:ln>
        </p:spPr>
        <p:txBody>
          <a:bodyPr spcFirstLastPara="1" vert="horz" wrap="square" lIns="91425" tIns="45700" rIns="91425" bIns="45700" rtlCol="0" anchor="t" anchorCtr="0">
            <a:noAutofit/>
          </a:bodyPr>
          <a:lstStyle/>
          <a:p>
            <a:pPr marL="342900" indent="-342900" algn="just">
              <a:lnSpc>
                <a:spcPct val="100000"/>
              </a:lnSpc>
              <a:spcBef>
                <a:spcPts val="0"/>
              </a:spcBef>
              <a:buClr>
                <a:schemeClr val="dk1"/>
              </a:buClr>
              <a:buSzPts val="2000"/>
              <a:buFont typeface="Arial"/>
              <a:buChar char="•"/>
            </a:pPr>
            <a:r>
              <a:rPr lang="en-US" sz="2000">
                <a:solidFill>
                  <a:schemeClr val="dk1"/>
                </a:solidFill>
                <a:latin typeface="Calibri"/>
                <a:ea typeface="Calibri"/>
                <a:cs typeface="Calibri"/>
                <a:sym typeface="Calibri"/>
              </a:rPr>
              <a:t>The java instanceof operator is used to test whether the object is an instance of the specified type (class or subclass or interface).</a:t>
            </a:r>
            <a:endParaRPr/>
          </a:p>
          <a:p>
            <a:pPr marL="342900" indent="-215900" algn="just">
              <a:lnSpc>
                <a:spcPct val="100000"/>
              </a:lnSpc>
              <a:spcBef>
                <a:spcPts val="400"/>
              </a:spcBef>
              <a:buClr>
                <a:schemeClr val="dk1"/>
              </a:buClr>
              <a:buSzPts val="2000"/>
              <a:buNone/>
            </a:pPr>
            <a:endParaRPr sz="2000">
              <a:solidFill>
                <a:schemeClr val="dk1"/>
              </a:solidFill>
              <a:latin typeface="Calibri"/>
              <a:ea typeface="Calibri"/>
              <a:cs typeface="Calibri"/>
              <a:sym typeface="Calibri"/>
            </a:endParaRPr>
          </a:p>
          <a:p>
            <a:pPr marL="342900" indent="-342900" algn="just">
              <a:lnSpc>
                <a:spcPct val="100000"/>
              </a:lnSpc>
              <a:spcBef>
                <a:spcPts val="400"/>
              </a:spcBef>
              <a:buClr>
                <a:schemeClr val="dk1"/>
              </a:buClr>
              <a:buSzPts val="2000"/>
              <a:buFont typeface="Arial"/>
              <a:buChar char="•"/>
            </a:pPr>
            <a:r>
              <a:rPr lang="en-US" sz="2000">
                <a:solidFill>
                  <a:schemeClr val="dk1"/>
                </a:solidFill>
                <a:latin typeface="Calibri"/>
                <a:ea typeface="Calibri"/>
                <a:cs typeface="Calibri"/>
                <a:sym typeface="Calibri"/>
              </a:rPr>
              <a:t>The instanceof in java is also known as type comparison operator because it compares the instance with type. It returns either true or false. If we apply the instanceof operator with any variable that has null value, it returns false.</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r>
              <a:rPr lang="en-US" sz="2000" b="1" u="sng">
                <a:solidFill>
                  <a:schemeClr val="dk1"/>
                </a:solidFill>
                <a:latin typeface="Calibri"/>
                <a:ea typeface="Calibri"/>
                <a:cs typeface="Calibri"/>
                <a:sym typeface="Calibri"/>
              </a:rPr>
              <a:t>Example 1:</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class Simple1{</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public static void main(String args[]){</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Simple1 s=new Simple1();</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System.out.println(s instanceof Simple1);//true</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 }</a:t>
            </a:r>
            <a:endParaRPr/>
          </a:p>
          <a:p>
            <a:pPr marL="342900" indent="-342900" algn="just">
              <a:lnSpc>
                <a:spcPct val="100000"/>
              </a:lnSpc>
              <a:spcBef>
                <a:spcPts val="400"/>
              </a:spcBef>
              <a:buClr>
                <a:schemeClr val="dk1"/>
              </a:buClr>
              <a:buSzPts val="2000"/>
              <a:buNone/>
            </a:pPr>
            <a:r>
              <a:rPr lang="en-US" sz="2000">
                <a:solidFill>
                  <a:schemeClr val="dk1"/>
                </a:solidFill>
                <a:latin typeface="Calibri"/>
                <a:ea typeface="Calibri"/>
                <a:cs typeface="Calibri"/>
                <a:sym typeface="Calibri"/>
              </a:rPr>
              <a: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5"/>
          <p:cNvSpPr txBox="1">
            <a:spLocks noGrp="1"/>
          </p:cNvSpPr>
          <p:nvPr>
            <p:ph type="title"/>
          </p:nvPr>
        </p:nvSpPr>
        <p:spPr>
          <a:xfrm>
            <a:off x="1828800" y="0"/>
            <a:ext cx="8534400" cy="1143000"/>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2400"/>
            </a:pPr>
            <a:r>
              <a:rPr lang="en-US" sz="2400" b="1">
                <a:solidFill>
                  <a:schemeClr val="dk1"/>
                </a:solidFill>
                <a:latin typeface="Calibri"/>
                <a:ea typeface="Calibri"/>
                <a:cs typeface="Calibri"/>
                <a:sym typeface="Calibri"/>
              </a:rPr>
              <a:t>Example 2-An object of subclass type is also a type of parent class</a:t>
            </a:r>
            <a:endParaRPr/>
          </a:p>
        </p:txBody>
      </p:sp>
      <p:sp>
        <p:nvSpPr>
          <p:cNvPr id="311" name="Google Shape;311;p35"/>
          <p:cNvSpPr txBox="1">
            <a:spLocks noGrp="1"/>
          </p:cNvSpPr>
          <p:nvPr>
            <p:ph type="body" idx="1"/>
          </p:nvPr>
        </p:nvSpPr>
        <p:spPr>
          <a:xfrm>
            <a:off x="1981200" y="990600"/>
            <a:ext cx="8229600" cy="4525962"/>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2400"/>
              <a:buNone/>
            </a:pPr>
            <a:r>
              <a:rPr lang="en-US" sz="2400">
                <a:solidFill>
                  <a:schemeClr val="dk1"/>
                </a:solidFill>
                <a:latin typeface="Calibri"/>
                <a:ea typeface="Calibri"/>
                <a:cs typeface="Calibri"/>
                <a:sym typeface="Calibri"/>
              </a:rPr>
              <a:t>class ABC{}</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class PQR extends ABC{</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 public static void main(String args[]){</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 PQR obj=new PQR();</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 System.out.println(obj instanceof ABC);//true</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 }</a:t>
            </a:r>
            <a:endParaRPr/>
          </a:p>
          <a:p>
            <a:pPr marL="0" indent="0">
              <a:lnSpc>
                <a:spcPct val="100000"/>
              </a:lnSpc>
              <a:spcBef>
                <a:spcPts val="480"/>
              </a:spcBef>
              <a:buClr>
                <a:schemeClr val="dk1"/>
              </a:buClr>
              <a:buSzPts val="2400"/>
              <a:buNone/>
            </a:pPr>
            <a:r>
              <a:rPr lang="en-US" sz="2400">
                <a:solidFill>
                  <a:schemeClr val="dk1"/>
                </a:solidFill>
                <a:latin typeface="Calibri"/>
                <a:ea typeface="Calibri"/>
                <a:cs typeface="Calibri"/>
                <a:sym typeface="Calibri"/>
              </a:rPr>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6"/>
          <p:cNvSpPr txBox="1">
            <a:spLocks noGrp="1"/>
          </p:cNvSpPr>
          <p:nvPr>
            <p:ph type="title"/>
          </p:nvPr>
        </p:nvSpPr>
        <p:spPr>
          <a:xfrm>
            <a:off x="1981200" y="274637"/>
            <a:ext cx="8229600" cy="563562"/>
          </a:xfrm>
          <a:prstGeom prst="rect">
            <a:avLst/>
          </a:prstGeom>
          <a:noFill/>
          <a:ln>
            <a:noFill/>
          </a:ln>
        </p:spPr>
        <p:txBody>
          <a:bodyPr spcFirstLastPara="1" vert="horz" wrap="square" lIns="91425" tIns="45700" rIns="91425" bIns="45700" rtlCol="0" anchor="ctr" anchorCtr="0">
            <a:noAutofit/>
          </a:bodyPr>
          <a:lstStyle/>
          <a:p>
            <a:pPr algn="ctr">
              <a:lnSpc>
                <a:spcPct val="100000"/>
              </a:lnSpc>
              <a:spcBef>
                <a:spcPts val="0"/>
              </a:spcBef>
              <a:buClr>
                <a:schemeClr val="dk1"/>
              </a:buClr>
              <a:buSzPts val="3200"/>
            </a:pPr>
            <a:r>
              <a:rPr lang="en-US" sz="3200" b="1">
                <a:solidFill>
                  <a:schemeClr val="dk1"/>
                </a:solidFill>
                <a:latin typeface="Calibri"/>
                <a:ea typeface="Calibri"/>
                <a:cs typeface="Calibri"/>
                <a:sym typeface="Calibri"/>
              </a:rPr>
              <a:t>Example 3-instanceof can help in downcasting</a:t>
            </a:r>
            <a:endParaRPr/>
          </a:p>
        </p:txBody>
      </p:sp>
      <p:sp>
        <p:nvSpPr>
          <p:cNvPr id="317" name="Google Shape;317;p36"/>
          <p:cNvSpPr txBox="1">
            <a:spLocks noGrp="1"/>
          </p:cNvSpPr>
          <p:nvPr>
            <p:ph type="body" idx="1"/>
          </p:nvPr>
        </p:nvSpPr>
        <p:spPr>
          <a:xfrm>
            <a:off x="1981200" y="1219200"/>
            <a:ext cx="8229600" cy="5029200"/>
          </a:xfrm>
          <a:prstGeom prst="rect">
            <a:avLst/>
          </a:prstGeom>
          <a:noFill/>
          <a:ln>
            <a:noFill/>
          </a:ln>
        </p:spPr>
        <p:txBody>
          <a:bodyPr spcFirstLastPara="1" vert="horz" wrap="square" lIns="91425" tIns="45700" rIns="91425" bIns="45700" rtlCol="0" anchor="t" anchorCtr="0">
            <a:noAutofit/>
          </a:bodyPr>
          <a:lstStyle/>
          <a:p>
            <a:pPr marL="0" indent="0">
              <a:lnSpc>
                <a:spcPct val="100000"/>
              </a:lnSpc>
              <a:spcBef>
                <a:spcPts val="0"/>
              </a:spcBef>
              <a:buClr>
                <a:schemeClr val="dk1"/>
              </a:buClr>
              <a:buSzPts val="1800"/>
              <a:buNone/>
            </a:pPr>
            <a:r>
              <a:rPr lang="en-US" sz="1800">
                <a:solidFill>
                  <a:schemeClr val="dk1"/>
                </a:solidFill>
                <a:latin typeface="Calibri"/>
                <a:ea typeface="Calibri"/>
                <a:cs typeface="Calibri"/>
                <a:sym typeface="Calibri"/>
              </a:rPr>
              <a:t>class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class PQR extends ABC{</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public static void main(String args[]){</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ABC obj1=new PQR();</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if(obj1 instanceof PQR) //It will return true</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PQR obj2=(PQR)obj1;</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System.out.println("Downcasting done");</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else</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System.out.println("Downcasting not possible");</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 }</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0" indent="0">
              <a:lnSpc>
                <a:spcPct val="100000"/>
              </a:lnSpc>
              <a:spcBef>
                <a:spcPts val="360"/>
              </a:spcBef>
              <a:buClr>
                <a:schemeClr val="dk1"/>
              </a:buClr>
              <a:buSzPts val="1800"/>
              <a:buNone/>
            </a:pPr>
            <a:r>
              <a:rPr lang="en-US" sz="1800">
                <a:solidFill>
                  <a:schemeClr val="dk1"/>
                </a:solidFill>
                <a:latin typeface="Calibri"/>
                <a:ea typeface="Calibri"/>
                <a:cs typeface="Calibri"/>
                <a:sym typeface="Calibri"/>
              </a:rPr>
              <a:t>}</a:t>
            </a:r>
            <a:endParaRPr/>
          </a:p>
          <a:p>
            <a:pPr marL="342900">
              <a:spcBef>
                <a:spcPts val="360"/>
              </a:spcBef>
              <a:buClr>
                <a:schemeClr val="dk1"/>
              </a:buClr>
              <a:buSzPts val="1800"/>
              <a:buNone/>
            </a:pP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1958</Words>
  <Application>Microsoft Office PowerPoint</Application>
  <PresentationFormat>Widescreen</PresentationFormat>
  <Paragraphs>383</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Abstract class and Abstract method</vt:lpstr>
      <vt:lpstr>Example 1</vt:lpstr>
      <vt:lpstr>Example 2</vt:lpstr>
      <vt:lpstr>Upcasting and downcasting</vt:lpstr>
      <vt:lpstr>Example</vt:lpstr>
      <vt:lpstr>More points on Downcasting</vt:lpstr>
      <vt:lpstr>Instanceof operator</vt:lpstr>
      <vt:lpstr>Example 2-An object of subclass type is also a type of parent class</vt:lpstr>
      <vt:lpstr>Example 3-instanceof can help in downcasting</vt:lpstr>
      <vt:lpstr>Access Modifiers/or levels in Java</vt:lpstr>
      <vt:lpstr>Access modifiers-Summary</vt:lpstr>
      <vt:lpstr>Q1</vt:lpstr>
      <vt:lpstr>Q2(Output??)</vt:lpstr>
      <vt:lpstr>Q3(Output??)</vt:lpstr>
      <vt:lpstr>Q4(Output??)</vt:lpstr>
      <vt:lpstr>Q5(Output??)</vt:lpstr>
      <vt:lpstr>Q6(Output??)</vt:lpstr>
      <vt:lpstr>Q7(Output??)</vt:lpstr>
      <vt:lpstr>Q8(Output??)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class and Abstract method</dc:title>
  <dc:creator>Shrey Garg</dc:creator>
  <cp:lastModifiedBy>Shrey Garg</cp:lastModifiedBy>
  <cp:revision>1</cp:revision>
  <dcterms:created xsi:type="dcterms:W3CDTF">2024-01-08T09:10:30Z</dcterms:created>
  <dcterms:modified xsi:type="dcterms:W3CDTF">2024-01-08T09:10:35Z</dcterms:modified>
</cp:coreProperties>
</file>