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39"/>
  </p:notesMasterIdLst>
  <p:sldIdLst>
    <p:sldId id="269" r:id="rId2"/>
    <p:sldId id="273" r:id="rId3"/>
    <p:sldId id="905" r:id="rId4"/>
    <p:sldId id="274" r:id="rId5"/>
    <p:sldId id="296" r:id="rId6"/>
    <p:sldId id="258" r:id="rId7"/>
    <p:sldId id="275" r:id="rId8"/>
    <p:sldId id="259" r:id="rId9"/>
    <p:sldId id="260" r:id="rId10"/>
    <p:sldId id="261" r:id="rId11"/>
    <p:sldId id="262" r:id="rId12"/>
    <p:sldId id="263" r:id="rId13"/>
    <p:sldId id="288" r:id="rId14"/>
    <p:sldId id="289"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64" r:id="rId28"/>
    <p:sldId id="292" r:id="rId29"/>
    <p:sldId id="297" r:id="rId30"/>
    <p:sldId id="293" r:id="rId31"/>
    <p:sldId id="295" r:id="rId32"/>
    <p:sldId id="294" r:id="rId33"/>
    <p:sldId id="265" r:id="rId34"/>
    <p:sldId id="266" r:id="rId35"/>
    <p:sldId id="267" r:id="rId36"/>
    <p:sldId id="268" r:id="rId37"/>
    <p:sldId id="291"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3" d="100"/>
          <a:sy n="63" d="100"/>
        </p:scale>
        <p:origin x="77" y="48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D46577-9BFA-435F-A22F-7728DA6A6000}" type="datetimeFigureOut">
              <a:rPr lang="en-IN" smtClean="0"/>
              <a:t>27-08-2024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CA942D-6DB8-494B-AD68-754E9EAAA870}" type="slidenum">
              <a:rPr lang="en-IN" smtClean="0"/>
              <a:t>‹#›</a:t>
            </a:fld>
            <a:endParaRPr lang="en-IN"/>
          </a:p>
        </p:txBody>
      </p:sp>
    </p:spTree>
    <p:extLst>
      <p:ext uri="{BB962C8B-B14F-4D97-AF65-F5344CB8AC3E}">
        <p14:creationId xmlns:p14="http://schemas.microsoft.com/office/powerpoint/2010/main" val="1902547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a:extLst>
              <a:ext uri="{FF2B5EF4-FFF2-40B4-BE49-F238E27FC236}">
                <a16:creationId xmlns:a16="http://schemas.microsoft.com/office/drawing/2014/main" id="{8AE5E674-A743-F113-1AAF-F975C7A0977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a:extLst>
              <a:ext uri="{FF2B5EF4-FFF2-40B4-BE49-F238E27FC236}">
                <a16:creationId xmlns:a16="http://schemas.microsoft.com/office/drawing/2014/main" id="{506A1D53-B655-4827-4BFF-2449B38861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44" name="Slide Number Placeholder 3">
            <a:extLst>
              <a:ext uri="{FF2B5EF4-FFF2-40B4-BE49-F238E27FC236}">
                <a16:creationId xmlns:a16="http://schemas.microsoft.com/office/drawing/2014/main" id="{C75AB0B0-0069-27DF-D43C-A03DABC38DF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3BA26D83-82BC-44B0-886C-1CD0BD0AB06B}" type="slidenum">
              <a:rPr lang="en-IN" altLang="en-US" smtClean="0"/>
              <a:pPr/>
              <a:t>3</a:t>
            </a:fld>
            <a:endParaRPr lang="en-IN" altLang="en-US"/>
          </a:p>
        </p:txBody>
      </p:sp>
    </p:spTree>
    <p:extLst>
      <p:ext uri="{BB962C8B-B14F-4D97-AF65-F5344CB8AC3E}">
        <p14:creationId xmlns:p14="http://schemas.microsoft.com/office/powerpoint/2010/main" val="2858255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wo Conten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9064ABE-C8FB-7A24-36BE-5259005A8AA2}"/>
              </a:ext>
            </a:extLst>
          </p:cNvPr>
          <p:cNvSpPr>
            <a:spLocks noChangeArrowheads="1"/>
          </p:cNvSpPr>
          <p:nvPr/>
        </p:nvSpPr>
        <p:spPr bwMode="auto">
          <a:xfrm>
            <a:off x="0" y="6778625"/>
            <a:ext cx="9144000" cy="79375"/>
          </a:xfrm>
          <a:prstGeom prst="rect">
            <a:avLst/>
          </a:prstGeom>
          <a:solidFill>
            <a:srgbClr val="ED771F"/>
          </a:solidFill>
          <a:ln>
            <a:noFill/>
          </a:ln>
        </p:spPr>
        <p:txBody>
          <a:bodyPr lIns="45719" rIns="45719" anchor="ctr"/>
          <a:lstStyle>
            <a:lvl1pPr defTabSz="685800">
              <a:defRPr>
                <a:solidFill>
                  <a:schemeClr val="tx1"/>
                </a:solidFill>
                <a:latin typeface="Calibri" panose="020F0502020204030204" pitchFamily="34" charset="0"/>
              </a:defRPr>
            </a:lvl1pPr>
            <a:lvl2pPr marL="742950" indent="-285750" defTabSz="685800">
              <a:defRPr>
                <a:solidFill>
                  <a:schemeClr val="tx1"/>
                </a:solidFill>
                <a:latin typeface="Calibri" panose="020F0502020204030204" pitchFamily="34" charset="0"/>
              </a:defRPr>
            </a:lvl2pPr>
            <a:lvl3pPr marL="1143000" indent="-228600" defTabSz="685800">
              <a:defRPr>
                <a:solidFill>
                  <a:schemeClr val="tx1"/>
                </a:solidFill>
                <a:latin typeface="Calibri" panose="020F0502020204030204" pitchFamily="34" charset="0"/>
              </a:defRPr>
            </a:lvl3pPr>
            <a:lvl4pPr marL="1600200" indent="-228600" defTabSz="685800">
              <a:defRPr>
                <a:solidFill>
                  <a:schemeClr val="tx1"/>
                </a:solidFill>
                <a:latin typeface="Calibri" panose="020F0502020204030204" pitchFamily="34" charset="0"/>
              </a:defRPr>
            </a:lvl4pPr>
            <a:lvl5pPr marL="2057400" indent="-228600" defTabSz="685800">
              <a:defRPr>
                <a:solidFill>
                  <a:schemeClr val="tx1"/>
                </a:solidFill>
                <a:latin typeface="Calibri" panose="020F0502020204030204" pitchFamily="34" charset="0"/>
              </a:defRPr>
            </a:lvl5pPr>
            <a:lvl6pPr marL="2514600" indent="-228600" defTabSz="685800" eaLnBrk="0" fontAlgn="base" hangingPunct="0">
              <a:spcBef>
                <a:spcPct val="0"/>
              </a:spcBef>
              <a:spcAft>
                <a:spcPct val="0"/>
              </a:spcAft>
              <a:defRPr>
                <a:solidFill>
                  <a:schemeClr val="tx1"/>
                </a:solidFill>
                <a:latin typeface="Calibri" panose="020F0502020204030204" pitchFamily="34" charset="0"/>
              </a:defRPr>
            </a:lvl6pPr>
            <a:lvl7pPr marL="2971800" indent="-228600" defTabSz="685800" eaLnBrk="0" fontAlgn="base" hangingPunct="0">
              <a:spcBef>
                <a:spcPct val="0"/>
              </a:spcBef>
              <a:spcAft>
                <a:spcPct val="0"/>
              </a:spcAft>
              <a:defRPr>
                <a:solidFill>
                  <a:schemeClr val="tx1"/>
                </a:solidFill>
                <a:latin typeface="Calibri" panose="020F0502020204030204" pitchFamily="34" charset="0"/>
              </a:defRPr>
            </a:lvl7pPr>
            <a:lvl8pPr marL="3429000" indent="-228600" defTabSz="685800" eaLnBrk="0" fontAlgn="base" hangingPunct="0">
              <a:spcBef>
                <a:spcPct val="0"/>
              </a:spcBef>
              <a:spcAft>
                <a:spcPct val="0"/>
              </a:spcAft>
              <a:defRPr>
                <a:solidFill>
                  <a:schemeClr val="tx1"/>
                </a:solidFill>
                <a:latin typeface="Calibri" panose="020F0502020204030204" pitchFamily="34" charset="0"/>
              </a:defRPr>
            </a:lvl8pPr>
            <a:lvl9pPr marL="3886200" indent="-228600" defTabSz="6858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sz="1300">
              <a:solidFill>
                <a:srgbClr val="FFFFFF"/>
              </a:solidFill>
            </a:endParaRPr>
          </a:p>
        </p:txBody>
      </p:sp>
      <p:sp>
        <p:nvSpPr>
          <p:cNvPr id="3" name="Rectangle 2">
            <a:extLst>
              <a:ext uri="{FF2B5EF4-FFF2-40B4-BE49-F238E27FC236}">
                <a16:creationId xmlns:a16="http://schemas.microsoft.com/office/drawing/2014/main" id="{E9B949DE-9E86-9A76-8413-B4DBEC23A171}"/>
              </a:ext>
            </a:extLst>
          </p:cNvPr>
          <p:cNvSpPr>
            <a:spLocks noChangeArrowheads="1"/>
          </p:cNvSpPr>
          <p:nvPr/>
        </p:nvSpPr>
        <p:spPr bwMode="auto">
          <a:xfrm>
            <a:off x="1558925" y="431800"/>
            <a:ext cx="6080125" cy="46038"/>
          </a:xfrm>
          <a:prstGeom prst="rect">
            <a:avLst/>
          </a:prstGeom>
          <a:solidFill>
            <a:srgbClr val="F47D35"/>
          </a:solidFill>
          <a:ln>
            <a:noFill/>
          </a:ln>
        </p:spPr>
        <p:txBody>
          <a:bodyPr lIns="45719" rIns="45719"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ctr">
              <a:defRPr/>
            </a:pPr>
            <a:endParaRPr lang="en-US" altLang="en-US">
              <a:solidFill>
                <a:srgbClr val="FFFFFF"/>
              </a:solidFill>
            </a:endParaRPr>
          </a:p>
        </p:txBody>
      </p:sp>
      <p:pic>
        <p:nvPicPr>
          <p:cNvPr id="4" name="Picture 4" descr="Picture 4">
            <a:extLst>
              <a:ext uri="{FF2B5EF4-FFF2-40B4-BE49-F238E27FC236}">
                <a16:creationId xmlns:a16="http://schemas.microsoft.com/office/drawing/2014/main" id="{802B46C3-484F-C754-62F3-E932CD46BD5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66050" y="177800"/>
            <a:ext cx="1160463"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 name="Picture 5" descr="Picture 5">
            <a:extLst>
              <a:ext uri="{FF2B5EF4-FFF2-40B4-BE49-F238E27FC236}">
                <a16:creationId xmlns:a16="http://schemas.microsoft.com/office/drawing/2014/main" id="{98E4AC0C-F4A8-636F-BD46-0F83804E98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6063" y="177800"/>
            <a:ext cx="1185862" cy="50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6" name="Slide Number">
            <a:extLst>
              <a:ext uri="{FF2B5EF4-FFF2-40B4-BE49-F238E27FC236}">
                <a16:creationId xmlns:a16="http://schemas.microsoft.com/office/drawing/2014/main" id="{DC268AF5-ABF3-F28C-17AC-CD221FE36AAC}"/>
              </a:ext>
            </a:extLst>
          </p:cNvPr>
          <p:cNvSpPr txBox="1">
            <a:spLocks noGrp="1"/>
          </p:cNvSpPr>
          <p:nvPr>
            <p:ph type="sldNum" sz="quarter" idx="10"/>
          </p:nvPr>
        </p:nvSpPr>
        <p:spPr>
          <a:xfrm>
            <a:off x="4419600" y="6172200"/>
            <a:ext cx="2133600" cy="368300"/>
          </a:xfrm>
        </p:spPr>
        <p:txBody>
          <a:bodyPr/>
          <a:lstStyle>
            <a:lvl1pPr>
              <a:defRPr/>
            </a:lvl1pPr>
          </a:lstStyle>
          <a:p>
            <a:pPr>
              <a:defRPr/>
            </a:pPr>
            <a:fld id="{6DB1E307-299E-4EDF-B340-C1178684E04A}" type="slidenum">
              <a:rPr lang="en-US" altLang="en-US"/>
              <a:pPr>
                <a:defRPr/>
              </a:pPr>
              <a:t>‹#›</a:t>
            </a:fld>
            <a:endParaRPr lang="en-US" altLang="en-US"/>
          </a:p>
        </p:txBody>
      </p:sp>
    </p:spTree>
    <p:extLst>
      <p:ext uri="{BB962C8B-B14F-4D97-AF65-F5344CB8AC3E}">
        <p14:creationId xmlns:p14="http://schemas.microsoft.com/office/powerpoint/2010/main" val="357637423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CACC0-EF57-4142-BFFE-04930428335F}" type="datetimeFigureOut">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6AC0054-5921-47FD-B668-F9C65E0365D1}" type="slidenum">
              <a:rPr lang="en-IN" smtClean="0"/>
              <a:t>‹#›</a:t>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CACC0-EF57-4142-BFFE-04930428335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CACC0-EF57-4142-BFFE-04930428335F}" type="datetimeFigureOut">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6AC0054-5921-47FD-B668-F9C65E0365D1}" type="slidenum">
              <a:rPr lang="en-IN" smtClean="0"/>
              <a:t>‹#›</a:t>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BCACC0-EF57-4142-BFFE-04930428335F}" type="datetimeFigureOut">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CACC0-EF57-4142-BFFE-04930428335F}" type="datetimeFigureOut">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BCACC0-EF57-4142-BFFE-04930428335F}" type="datetimeFigureOut">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6AC0054-5921-47FD-B668-F9C65E0365D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7DBCACC0-EF57-4142-BFFE-04930428335F}" type="datetimeFigureOut">
              <a:rPr lang="en-IN" smtClean="0"/>
              <a:t>27-08-2024</a:t>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6AC0054-5921-47FD-B668-F9C65E0365D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apachefriends.org/download.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indent="0"/>
            <a:r>
              <a:rPr lang="en-US" sz="3600" b="1" dirty="0"/>
              <a:t>Lecture 1</a:t>
            </a:r>
            <a:br>
              <a:rPr lang="en-US" sz="3600" b="1" dirty="0"/>
            </a:br>
            <a:r>
              <a:rPr lang="en-US" sz="3600" b="1" dirty="0"/>
              <a:t>INT 220(server side scripting)</a:t>
            </a:r>
          </a:p>
        </p:txBody>
      </p:sp>
    </p:spTree>
    <p:extLst>
      <p:ext uri="{BB962C8B-B14F-4D97-AF65-F5344CB8AC3E}">
        <p14:creationId xmlns:p14="http://schemas.microsoft.com/office/powerpoint/2010/main" val="3957244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Languages(contd.)</a:t>
            </a:r>
          </a:p>
        </p:txBody>
      </p:sp>
      <p:sp>
        <p:nvSpPr>
          <p:cNvPr id="3" name="Content Placeholder 2"/>
          <p:cNvSpPr>
            <a:spLocks noGrp="1"/>
          </p:cNvSpPr>
          <p:nvPr>
            <p:ph idx="1"/>
          </p:nvPr>
        </p:nvSpPr>
        <p:spPr/>
        <p:txBody>
          <a:bodyPr>
            <a:normAutofit/>
          </a:bodyPr>
          <a:lstStyle/>
          <a:p>
            <a:pPr algn="just"/>
            <a:r>
              <a:rPr lang="en-US" b="1" dirty="0"/>
              <a:t>Fast Performance: </a:t>
            </a:r>
            <a:r>
              <a:rPr lang="en-US" dirty="0"/>
              <a:t>Scripts written in PHP usually execute or runs faster than those written in other scripting languages like ASP, Ruby, Python, Java, etc.</a:t>
            </a:r>
          </a:p>
          <a:p>
            <a:pPr algn="just"/>
            <a:r>
              <a:rPr lang="en-US" b="1" dirty="0"/>
              <a:t>Vast Community: </a:t>
            </a:r>
            <a:r>
              <a:rPr lang="en-US" dirty="0"/>
              <a:t>Since PHP is supported by the worldwide community, finding help or documentation related to PHP online is extremely easy.</a:t>
            </a:r>
            <a:endParaRPr lang="en-IN" dirty="0"/>
          </a:p>
        </p:txBody>
      </p:sp>
    </p:spTree>
    <p:extLst>
      <p:ext uri="{BB962C8B-B14F-4D97-AF65-F5344CB8AC3E}">
        <p14:creationId xmlns:p14="http://schemas.microsoft.com/office/powerpoint/2010/main" val="279815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Setting Up a Local Web Server</a:t>
            </a:r>
          </a:p>
        </p:txBody>
      </p:sp>
      <p:sp>
        <p:nvSpPr>
          <p:cNvPr id="3" name="Content Placeholder 2"/>
          <p:cNvSpPr>
            <a:spLocks noGrp="1"/>
          </p:cNvSpPr>
          <p:nvPr>
            <p:ph idx="1"/>
          </p:nvPr>
        </p:nvSpPr>
        <p:spPr/>
        <p:txBody>
          <a:bodyPr>
            <a:normAutofit/>
          </a:bodyPr>
          <a:lstStyle/>
          <a:p>
            <a:pPr algn="just"/>
            <a:r>
              <a:rPr lang="en-US" dirty="0"/>
              <a:t>PHP script execute on a web server running PHP. So before you start writing any PHP program you need the following program installed on your computer.</a:t>
            </a:r>
          </a:p>
          <a:p>
            <a:pPr algn="just"/>
            <a:endParaRPr lang="en-US" dirty="0"/>
          </a:p>
          <a:p>
            <a:pPr algn="just">
              <a:buFontTx/>
              <a:buChar char="-"/>
            </a:pPr>
            <a:r>
              <a:rPr lang="en-US" dirty="0"/>
              <a:t>The Apache Web server</a:t>
            </a:r>
          </a:p>
          <a:p>
            <a:pPr algn="just">
              <a:buFontTx/>
              <a:buChar char="-"/>
            </a:pPr>
            <a:r>
              <a:rPr lang="en-US" dirty="0"/>
              <a:t>The PHP engine</a:t>
            </a:r>
          </a:p>
          <a:p>
            <a:pPr algn="just">
              <a:buFontTx/>
              <a:buChar char="-"/>
            </a:pPr>
            <a:r>
              <a:rPr lang="en-US" dirty="0"/>
              <a:t>The MySQL database server</a:t>
            </a:r>
          </a:p>
          <a:p>
            <a:pPr algn="just"/>
            <a:endParaRPr lang="en-US" dirty="0"/>
          </a:p>
          <a:p>
            <a:pPr algn="just"/>
            <a:r>
              <a:rPr lang="en-US" dirty="0"/>
              <a:t>You can either install them individually or choose a pre-configured package for your operating system like Linux and Windows. Popular pre-configured package is XAMPP</a:t>
            </a:r>
            <a:endParaRPr lang="en-IN" dirty="0"/>
          </a:p>
        </p:txBody>
      </p:sp>
    </p:spTree>
    <p:extLst>
      <p:ext uri="{BB962C8B-B14F-4D97-AF65-F5344CB8AC3E}">
        <p14:creationId xmlns:p14="http://schemas.microsoft.com/office/powerpoint/2010/main" val="102056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dirty="0"/>
              <a:t>XAMPP is a simple, lightweight Apache distribution that makes it extremely easy for developers to create a local web server for developing locally </a:t>
            </a:r>
            <a:r>
              <a:rPr lang="en-US" dirty="0" err="1"/>
              <a:t>php</a:t>
            </a:r>
            <a:r>
              <a:rPr lang="en-US" dirty="0"/>
              <a:t> application for testing purposes. </a:t>
            </a:r>
          </a:p>
          <a:p>
            <a:pPr algn="just"/>
            <a:endParaRPr lang="en-US" dirty="0"/>
          </a:p>
          <a:p>
            <a:pPr algn="just"/>
            <a:r>
              <a:rPr lang="en-US" dirty="0"/>
              <a:t>Everything that you need for developing an application like a web server - server application (Apache), database (MySQL), and scripting language (PHP) </a:t>
            </a:r>
            <a:endParaRPr lang="en-IN" dirty="0"/>
          </a:p>
        </p:txBody>
      </p:sp>
    </p:spTree>
    <p:extLst>
      <p:ext uri="{BB962C8B-B14F-4D97-AF65-F5344CB8AC3E}">
        <p14:creationId xmlns:p14="http://schemas.microsoft.com/office/powerpoint/2010/main" val="4168695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normAutofit/>
          </a:bodyPr>
          <a:lstStyle/>
          <a:p>
            <a:pPr algn="just"/>
            <a:r>
              <a:rPr lang="en-US" b="1" dirty="0"/>
              <a:t>XAMPP</a:t>
            </a:r>
            <a:r>
              <a:rPr lang="en-US" dirty="0"/>
              <a:t> is a software distribution which provides the Apache web server, PHP and MySQL database</a:t>
            </a:r>
          </a:p>
          <a:p>
            <a:pPr algn="just"/>
            <a:endParaRPr lang="en-US" dirty="0"/>
          </a:p>
          <a:p>
            <a:pPr algn="just"/>
            <a:r>
              <a:rPr lang="en-US" dirty="0"/>
              <a:t>This software is mainly used to test the websites locally.</a:t>
            </a:r>
          </a:p>
          <a:p>
            <a:pPr algn="just"/>
            <a:endParaRPr lang="en-US" dirty="0"/>
          </a:p>
          <a:p>
            <a:pPr algn="just"/>
            <a:r>
              <a:rPr lang="en-US" dirty="0"/>
              <a:t>It provides the MySQL administrative tool </a:t>
            </a:r>
            <a:r>
              <a:rPr lang="en-US" dirty="0" err="1"/>
              <a:t>PhpMyAdmin</a:t>
            </a:r>
            <a:r>
              <a:rPr lang="en-US" dirty="0"/>
              <a:t> to easily manage your databases using a web browser.</a:t>
            </a:r>
          </a:p>
          <a:p>
            <a:pPr algn="just"/>
            <a:endParaRPr lang="en-US" dirty="0"/>
          </a:p>
          <a:p>
            <a:pPr algn="just"/>
            <a:endParaRPr lang="en-US" dirty="0"/>
          </a:p>
          <a:p>
            <a:pPr marL="0" indent="0" algn="ctr">
              <a:buNone/>
            </a:pPr>
            <a:r>
              <a:rPr lang="en-IN" dirty="0">
                <a:hlinkClick r:id="rId2"/>
              </a:rPr>
              <a:t>https://www.apachefriends.org/download.html</a:t>
            </a:r>
            <a:endParaRPr lang="en-IN" dirty="0"/>
          </a:p>
          <a:p>
            <a:pPr marL="0" indent="0" algn="ctr">
              <a:buNone/>
            </a:pPr>
            <a:endParaRPr lang="en-IN" dirty="0"/>
          </a:p>
        </p:txBody>
      </p:sp>
    </p:spTree>
    <p:extLst>
      <p:ext uri="{BB962C8B-B14F-4D97-AF65-F5344CB8AC3E}">
        <p14:creationId xmlns:p14="http://schemas.microsoft.com/office/powerpoint/2010/main" val="4275400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Advantages of XAMPP</a:t>
            </a:r>
          </a:p>
        </p:txBody>
      </p:sp>
      <p:sp>
        <p:nvSpPr>
          <p:cNvPr id="3" name="Content Placeholder 2"/>
          <p:cNvSpPr>
            <a:spLocks noGrp="1"/>
          </p:cNvSpPr>
          <p:nvPr>
            <p:ph idx="1"/>
          </p:nvPr>
        </p:nvSpPr>
        <p:spPr/>
        <p:txBody>
          <a:bodyPr>
            <a:normAutofit/>
          </a:bodyPr>
          <a:lstStyle/>
          <a:p>
            <a:pPr algn="just"/>
            <a:r>
              <a:rPr lang="en-US" dirty="0"/>
              <a:t>It is </a:t>
            </a:r>
            <a:r>
              <a:rPr lang="en-US" b="1" dirty="0"/>
              <a:t>free and easy </a:t>
            </a:r>
            <a:r>
              <a:rPr lang="en-US" dirty="0"/>
              <a:t>to use and easily available for Windows, Linux and Mac OS .</a:t>
            </a:r>
          </a:p>
          <a:p>
            <a:pPr algn="just"/>
            <a:r>
              <a:rPr lang="en-US" dirty="0"/>
              <a:t>It is a </a:t>
            </a:r>
            <a:r>
              <a:rPr lang="en-US" b="1" dirty="0"/>
              <a:t>beginners friendly solution package </a:t>
            </a:r>
            <a:r>
              <a:rPr lang="en-US" dirty="0"/>
              <a:t>for full stack web development.</a:t>
            </a:r>
          </a:p>
          <a:p>
            <a:pPr algn="just"/>
            <a:r>
              <a:rPr lang="en-US" dirty="0"/>
              <a:t>It is a </a:t>
            </a:r>
            <a:r>
              <a:rPr lang="en-US" b="1" dirty="0"/>
              <a:t>open source </a:t>
            </a:r>
            <a:r>
              <a:rPr lang="en-US" dirty="0"/>
              <a:t>software package which gives a easy installation experience.</a:t>
            </a:r>
          </a:p>
          <a:p>
            <a:pPr algn="just"/>
            <a:r>
              <a:rPr lang="en-US" dirty="0"/>
              <a:t>It is very </a:t>
            </a:r>
            <a:r>
              <a:rPr lang="en-US" b="1" dirty="0"/>
              <a:t>simple and lightweight </a:t>
            </a:r>
            <a:r>
              <a:rPr lang="en-US" dirty="0"/>
              <a:t>to create set up for development, testing and deployment.</a:t>
            </a:r>
          </a:p>
          <a:p>
            <a:pPr algn="just"/>
            <a:r>
              <a:rPr lang="en-US" dirty="0"/>
              <a:t>It is a </a:t>
            </a:r>
            <a:r>
              <a:rPr lang="en-US" b="1" dirty="0"/>
              <a:t>time-saver</a:t>
            </a:r>
            <a:r>
              <a:rPr lang="en-US" dirty="0"/>
              <a:t> and provides several ways for managing configuration changes.</a:t>
            </a:r>
          </a:p>
        </p:txBody>
      </p:sp>
    </p:spTree>
    <p:extLst>
      <p:ext uri="{BB962C8B-B14F-4D97-AF65-F5344CB8AC3E}">
        <p14:creationId xmlns:p14="http://schemas.microsoft.com/office/powerpoint/2010/main" val="341950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sp>
        <p:nvSpPr>
          <p:cNvPr id="3" name="Content Placeholder 2"/>
          <p:cNvSpPr>
            <a:spLocks noGrp="1"/>
          </p:cNvSpPr>
          <p:nvPr>
            <p:ph idx="1"/>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628800"/>
            <a:ext cx="8208911"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6326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11760" y="1988840"/>
            <a:ext cx="4181053"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025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41789" y="1600200"/>
            <a:ext cx="5660422"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207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0776" y="1600200"/>
            <a:ext cx="596244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293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6225" y="1600200"/>
            <a:ext cx="5611549"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2062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endParaRPr lang="en-IN" b="1" dirty="0"/>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PHP stands for Hypertext Preprocessor. </a:t>
            </a:r>
          </a:p>
          <a:p>
            <a:pPr algn="just"/>
            <a:r>
              <a:rPr lang="en-US" dirty="0">
                <a:latin typeface="Times New Roman" panose="02020603050405020304" pitchFamily="18" charset="0"/>
                <a:cs typeface="Times New Roman" panose="02020603050405020304" pitchFamily="18" charset="0"/>
              </a:rPr>
              <a:t>It is a very popular and widely-used open source server-side scripting language to write dynamically generated web pages. </a:t>
            </a:r>
          </a:p>
          <a:p>
            <a:pPr algn="just"/>
            <a:r>
              <a:rPr lang="en-US" dirty="0">
                <a:latin typeface="Times New Roman" panose="02020603050405020304" pitchFamily="18" charset="0"/>
                <a:cs typeface="Times New Roman" panose="02020603050405020304" pitchFamily="18" charset="0"/>
              </a:rPr>
              <a:t>It was originally created by Rasmus </a:t>
            </a:r>
            <a:r>
              <a:rPr lang="en-US" dirty="0" err="1">
                <a:latin typeface="Times New Roman" panose="02020603050405020304" pitchFamily="18" charset="0"/>
                <a:cs typeface="Times New Roman" panose="02020603050405020304" pitchFamily="18" charset="0"/>
              </a:rPr>
              <a:t>Lerdorf</a:t>
            </a:r>
            <a:r>
              <a:rPr lang="en-US" dirty="0">
                <a:latin typeface="Times New Roman" panose="02020603050405020304" pitchFamily="18" charset="0"/>
                <a:cs typeface="Times New Roman" panose="02020603050405020304" pitchFamily="18" charset="0"/>
              </a:rPr>
              <a:t> in 1994. </a:t>
            </a:r>
          </a:p>
          <a:p>
            <a:pPr algn="just">
              <a:buFont typeface="Arial" panose="020B0604020202020204" pitchFamily="34" charset="0"/>
              <a:buChar char="•"/>
            </a:pPr>
            <a:r>
              <a:rPr lang="en-US" altLang="en-US" sz="2400">
                <a:latin typeface="Times New Roman" panose="02020603050405020304" pitchFamily="18" charset="0"/>
                <a:cs typeface="Times New Roman" panose="02020603050405020304" pitchFamily="18" charset="0"/>
              </a:rPr>
              <a:t>It </a:t>
            </a:r>
            <a:r>
              <a:rPr lang="en-US" altLang="en-US" sz="2400" dirty="0">
                <a:latin typeface="Times New Roman" panose="02020603050405020304" pitchFamily="18" charset="0"/>
                <a:cs typeface="Times New Roman" panose="02020603050405020304" pitchFamily="18" charset="0"/>
              </a:rPr>
              <a:t>was initially known as Personal Home Page.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PHP is a server-side scripting language that is embedded in HTML.</a:t>
            </a:r>
            <a:endParaRPr lang="en-US" altLang="en-US" sz="2400" dirty="0">
              <a:latin typeface="Times New Roman" panose="02020603050405020304" pitchFamily="18" charset="0"/>
              <a:cs typeface="Times New Roman" panose="02020603050405020304" pitchFamily="18" charset="0"/>
            </a:endParaRPr>
          </a:p>
          <a:p>
            <a:pPr algn="just"/>
            <a:endParaRPr lang="en-US" dirty="0"/>
          </a:p>
          <a:p>
            <a:pPr algn="just"/>
            <a:endParaRPr lang="en-US" dirty="0"/>
          </a:p>
        </p:txBody>
      </p:sp>
    </p:spTree>
    <p:extLst>
      <p:ext uri="{BB962C8B-B14F-4D97-AF65-F5344CB8AC3E}">
        <p14:creationId xmlns:p14="http://schemas.microsoft.com/office/powerpoint/2010/main" val="3647102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09351" y="1600200"/>
            <a:ext cx="5725297"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842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1432" y="1600200"/>
            <a:ext cx="5641136"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1514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921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84638" y="1600200"/>
            <a:ext cx="5774724"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3881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6462" y="2009775"/>
            <a:ext cx="479107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4692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126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7312" y="2090737"/>
            <a:ext cx="6429375"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06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229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52550" y="2100262"/>
            <a:ext cx="6438900"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7099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Setting Up a Local Web Server(contd.)</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68901"/>
            <a:ext cx="8229600" cy="4339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2857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r>
              <a:rPr lang="en-IN" sz="4400" b="1" dirty="0">
                <a:solidFill>
                  <a:schemeClr val="tx2"/>
                </a:solidFill>
              </a:rPr>
              <a:t>Basic Syntax</a:t>
            </a:r>
          </a:p>
          <a:p>
            <a:pPr marL="0" indent="0" algn="ctr">
              <a:buNone/>
            </a:pPr>
            <a:endParaRPr lang="en-IN" sz="4400" b="1" dirty="0">
              <a:solidFill>
                <a:schemeClr val="tx2"/>
              </a:solidFill>
            </a:endParaRPr>
          </a:p>
        </p:txBody>
      </p:sp>
      <p:pic>
        <p:nvPicPr>
          <p:cNvPr id="4" name="Picture 2">
            <a:extLst>
              <a:ext uri="{FF2B5EF4-FFF2-40B4-BE49-F238E27FC236}">
                <a16:creationId xmlns:a16="http://schemas.microsoft.com/office/drawing/2014/main" id="{577D2503-49F5-4359-B4C8-8085F0CC62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3242" y="2971767"/>
            <a:ext cx="6096528" cy="2213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646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a:t>
            </a:r>
          </a:p>
        </p:txBody>
      </p:sp>
      <p:sp>
        <p:nvSpPr>
          <p:cNvPr id="3" name="Content Placeholder 2"/>
          <p:cNvSpPr>
            <a:spLocks noGrp="1"/>
          </p:cNvSpPr>
          <p:nvPr>
            <p:ph idx="1"/>
          </p:nvPr>
        </p:nvSpPr>
        <p:spPr/>
        <p:txBody>
          <a:bodyPr>
            <a:normAutofit/>
          </a:bodyPr>
          <a:lstStyle/>
          <a:p>
            <a:pPr algn="just" fontAlgn="base"/>
            <a:r>
              <a:rPr lang="en-US" dirty="0"/>
              <a:t>When PHP parses a file, it looks for opening and closing tags, which are &lt;?</a:t>
            </a:r>
            <a:r>
              <a:rPr lang="en-US" dirty="0" err="1"/>
              <a:t>php</a:t>
            </a:r>
            <a:r>
              <a:rPr lang="en-US" dirty="0"/>
              <a:t> and ?&gt; which tell PHP to start and stop interpreting the code between them. </a:t>
            </a:r>
          </a:p>
          <a:p>
            <a:pPr algn="just" fontAlgn="base"/>
            <a:endParaRPr lang="en-US" dirty="0"/>
          </a:p>
          <a:p>
            <a:pPr algn="just" fontAlgn="base"/>
            <a:r>
              <a:rPr lang="en-US" dirty="0"/>
              <a:t>Parsing in this manner allows PHP to be embedded in all sorts of different documents, as everything outside of a pair of opening and closing tags is ignored by the PHP parser.</a:t>
            </a:r>
          </a:p>
          <a:p>
            <a:pPr algn="just" fontAlgn="base"/>
            <a:endParaRPr lang="en-US" dirty="0"/>
          </a:p>
          <a:p>
            <a:pPr algn="just" fontAlgn="base"/>
            <a:r>
              <a:rPr lang="en-US" dirty="0"/>
              <a:t>PHP includes a short echo tag &lt;?= which is a short-hand to the more verbose &lt;?</a:t>
            </a:r>
            <a:r>
              <a:rPr lang="en-US" dirty="0" err="1"/>
              <a:t>php</a:t>
            </a:r>
            <a:r>
              <a:rPr lang="en-US" dirty="0"/>
              <a:t> echo.</a:t>
            </a:r>
            <a:endParaRPr lang="en-IN" dirty="0"/>
          </a:p>
        </p:txBody>
      </p:sp>
    </p:spTree>
    <p:extLst>
      <p:ext uri="{BB962C8B-B14F-4D97-AF65-F5344CB8AC3E}">
        <p14:creationId xmlns:p14="http://schemas.microsoft.com/office/powerpoint/2010/main" val="1696891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algn="just" fontAlgn="base"/>
            <a:r>
              <a:rPr lang="en-US" dirty="0"/>
              <a:t>Using short tags should be avoided when developing applications or libraries that are meant for redistribution, or deployment on PHP servers which are not under your control, because short tags may not be supported on the target server. </a:t>
            </a:r>
          </a:p>
          <a:p>
            <a:pPr algn="just" fontAlgn="base"/>
            <a:endParaRPr lang="en-US" dirty="0"/>
          </a:p>
          <a:p>
            <a:pPr algn="just" fontAlgn="base"/>
            <a:r>
              <a:rPr lang="en-US" dirty="0"/>
              <a:t>For portable, redistributable code, be sure not to use short tags.</a:t>
            </a:r>
            <a:endParaRPr lang="en-IN" dirty="0"/>
          </a:p>
        </p:txBody>
      </p:sp>
    </p:spTree>
    <p:extLst>
      <p:ext uri="{BB962C8B-B14F-4D97-AF65-F5344CB8AC3E}">
        <p14:creationId xmlns:p14="http://schemas.microsoft.com/office/powerpoint/2010/main" val="2262216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5977E-C00B-66BE-066D-A8435AD34664}"/>
              </a:ext>
            </a:extLst>
          </p:cNvPr>
          <p:cNvSpPr>
            <a:spLocks noGrp="1"/>
          </p:cNvSpPr>
          <p:nvPr>
            <p:ph type="title" idx="4294967295"/>
          </p:nvPr>
        </p:nvSpPr>
        <p:spPr>
          <a:xfrm>
            <a:off x="1600200" y="287338"/>
            <a:ext cx="7543800" cy="1449387"/>
          </a:xfrm>
        </p:spPr>
        <p:txBody>
          <a:bodyPr/>
          <a:lstStyle/>
          <a:p>
            <a:pPr algn="l"/>
            <a:r>
              <a:rPr lang="en-IN" b="0" i="0" dirty="0">
                <a:solidFill>
                  <a:srgbClr val="000000"/>
                </a:solidFill>
                <a:effectLst/>
                <a:latin typeface="var(--ff-lato)"/>
              </a:rPr>
              <a:t>Why Learn PHP?</a:t>
            </a:r>
          </a:p>
        </p:txBody>
      </p:sp>
      <p:sp>
        <p:nvSpPr>
          <p:cNvPr id="60419" name="TextBox 4">
            <a:extLst>
              <a:ext uri="{FF2B5EF4-FFF2-40B4-BE49-F238E27FC236}">
                <a16:creationId xmlns:a16="http://schemas.microsoft.com/office/drawing/2014/main" id="{310D5C2E-C77D-C223-1A60-898C5863FE81}"/>
              </a:ext>
            </a:extLst>
          </p:cNvPr>
          <p:cNvSpPr txBox="1">
            <a:spLocks noChangeArrowheads="1"/>
          </p:cNvSpPr>
          <p:nvPr/>
        </p:nvSpPr>
        <p:spPr bwMode="auto">
          <a:xfrm>
            <a:off x="838200" y="1981200"/>
            <a:ext cx="78486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PHP one of the most preferred languages for creating interactive websites and web applications. PHP scripts can be easily embedded into HTML.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With PHP, you can build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Web Pages and Web-Based Applications</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Content Management Systems, and</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Ecommerce Applications etc.</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A number of PHP based web frameworks have been developed to speed-up the web application development. The examples are WordPress, Laravel, Symfony etc.</a:t>
            </a:r>
          </a:p>
        </p:txBody>
      </p:sp>
    </p:spTree>
    <p:extLst>
      <p:ext uri="{BB962C8B-B14F-4D97-AF65-F5344CB8AC3E}">
        <p14:creationId xmlns:p14="http://schemas.microsoft.com/office/powerpoint/2010/main" val="963465052"/>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b="1" dirty="0"/>
              <a:t>Recommended rags</a:t>
            </a:r>
          </a:p>
          <a:p>
            <a:pPr marL="0" indent="0" algn="just" fontAlgn="base">
              <a:buNone/>
            </a:pPr>
            <a:r>
              <a:rPr lang="en-IN" dirty="0"/>
              <a:t>Standard tag:</a:t>
            </a:r>
          </a:p>
          <a:p>
            <a:pPr marL="0" indent="0" algn="just" fontAlgn="base">
              <a:buNone/>
            </a:pPr>
            <a:endParaRPr lang="en-US" b="1" dirty="0"/>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‘hello'; ?&gt;</a:t>
            </a:r>
          </a:p>
          <a:p>
            <a:pPr marL="0" indent="0" algn="just" fontAlgn="base">
              <a:buNone/>
            </a:pPr>
            <a:endParaRPr lang="en-US" dirty="0">
              <a:solidFill>
                <a:schemeClr val="tx2"/>
              </a:solidFill>
            </a:endParaRPr>
          </a:p>
          <a:p>
            <a:pPr marL="0" indent="0" algn="just" fontAlgn="base">
              <a:buNone/>
            </a:pPr>
            <a:r>
              <a:rPr lang="en-IN" dirty="0"/>
              <a:t>Short echo tag:</a:t>
            </a:r>
            <a:endParaRPr lang="en-US" dirty="0">
              <a:solidFill>
                <a:schemeClr val="tx2"/>
              </a:solidFill>
            </a:endParaRPr>
          </a:p>
          <a:p>
            <a:pPr marL="0" indent="0" algn="just" fontAlgn="base">
              <a:buNone/>
            </a:pPr>
            <a:r>
              <a:rPr lang="en-IN" dirty="0">
                <a:solidFill>
                  <a:schemeClr val="tx2"/>
                </a:solidFill>
              </a:rPr>
              <a:t>&lt;?= ‘hello‘; ?&gt;</a:t>
            </a:r>
          </a:p>
          <a:p>
            <a:pPr marL="0" indent="0" algn="just" fontAlgn="base">
              <a:buNone/>
            </a:pPr>
            <a:endParaRPr lang="en-US" dirty="0">
              <a:solidFill>
                <a:schemeClr val="tx2"/>
              </a:solidFill>
            </a:endParaRPr>
          </a:p>
          <a:p>
            <a:pPr marL="0" indent="0" algn="just" fontAlgn="base">
              <a:buNone/>
            </a:pPr>
            <a:r>
              <a:rPr lang="en-US" dirty="0"/>
              <a:t>NOTE: If file contains only </a:t>
            </a:r>
            <a:r>
              <a:rPr lang="en-US" dirty="0" err="1"/>
              <a:t>php</a:t>
            </a:r>
            <a:r>
              <a:rPr lang="en-US" dirty="0"/>
              <a:t> code, you can exclude the closing tag</a:t>
            </a:r>
            <a:endParaRPr lang="en-IN" dirty="0"/>
          </a:p>
        </p:txBody>
      </p:sp>
    </p:spTree>
    <p:extLst>
      <p:ext uri="{BB962C8B-B14F-4D97-AF65-F5344CB8AC3E}">
        <p14:creationId xmlns:p14="http://schemas.microsoft.com/office/powerpoint/2010/main" val="1518281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tags(contd.)</a:t>
            </a:r>
          </a:p>
        </p:txBody>
      </p:sp>
      <p:sp>
        <p:nvSpPr>
          <p:cNvPr id="3" name="Content Placeholder 2"/>
          <p:cNvSpPr>
            <a:spLocks noGrp="1"/>
          </p:cNvSpPr>
          <p:nvPr>
            <p:ph idx="1"/>
          </p:nvPr>
        </p:nvSpPr>
        <p:spPr/>
        <p:txBody>
          <a:bodyPr>
            <a:normAutofit/>
          </a:bodyPr>
          <a:lstStyle/>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echo 'This is a test';</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'This is a test' ?&gt;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'We omitted the last closing tag';</a:t>
            </a:r>
            <a:endParaRPr lang="en-IN" dirty="0">
              <a:solidFill>
                <a:schemeClr val="tx2"/>
              </a:solidFill>
            </a:endParaRPr>
          </a:p>
        </p:txBody>
      </p:sp>
    </p:spTree>
    <p:extLst>
      <p:ext uri="{BB962C8B-B14F-4D97-AF65-F5344CB8AC3E}">
        <p14:creationId xmlns:p14="http://schemas.microsoft.com/office/powerpoint/2010/main" val="18826551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Escaping from HTML</a:t>
            </a:r>
          </a:p>
        </p:txBody>
      </p:sp>
      <p:sp>
        <p:nvSpPr>
          <p:cNvPr id="3" name="Content Placeholder 2"/>
          <p:cNvSpPr>
            <a:spLocks noGrp="1"/>
          </p:cNvSpPr>
          <p:nvPr>
            <p:ph idx="1"/>
          </p:nvPr>
        </p:nvSpPr>
        <p:spPr/>
        <p:txBody>
          <a:bodyPr>
            <a:normAutofit lnSpcReduction="10000"/>
          </a:bodyPr>
          <a:lstStyle/>
          <a:p>
            <a:pPr algn="just" fontAlgn="base"/>
            <a:r>
              <a:rPr lang="en-US" dirty="0"/>
              <a:t>Everything outside of a pair of opening and closing tags is ignored by the PHP parser which allows PHP files to have mixed content. </a:t>
            </a:r>
          </a:p>
          <a:p>
            <a:pPr algn="just" fontAlgn="base"/>
            <a:endParaRPr lang="en-US" dirty="0"/>
          </a:p>
          <a:p>
            <a:pPr algn="just" fontAlgn="base"/>
            <a:r>
              <a:rPr lang="en-US" dirty="0"/>
              <a:t>This allows PHP to be embedded in HTML documents, for example to create templates.</a:t>
            </a:r>
          </a:p>
          <a:p>
            <a:pPr algn="just" fontAlgn="base"/>
            <a:endParaRPr lang="en-US" dirty="0"/>
          </a:p>
          <a:p>
            <a:pPr marL="0" indent="0" algn="just" fontAlgn="base">
              <a:buNone/>
            </a:pPr>
            <a:r>
              <a:rPr lang="en-US" dirty="0">
                <a:solidFill>
                  <a:schemeClr val="tx2"/>
                </a:solidFill>
              </a:rPr>
              <a:t>&lt;p&gt;This is going to be ignored by PHP and displayed by the browser.&lt;/p&gt;</a:t>
            </a:r>
          </a:p>
          <a:p>
            <a:pPr marL="0" indent="0" algn="just" fontAlgn="base">
              <a:buNone/>
            </a:pPr>
            <a:r>
              <a:rPr lang="en-US" dirty="0">
                <a:solidFill>
                  <a:schemeClr val="tx2"/>
                </a:solidFill>
              </a:rPr>
              <a:t>&lt;?</a:t>
            </a:r>
            <a:r>
              <a:rPr lang="en-US" dirty="0" err="1">
                <a:solidFill>
                  <a:schemeClr val="tx2"/>
                </a:solidFill>
              </a:rPr>
              <a:t>php</a:t>
            </a:r>
            <a:r>
              <a:rPr lang="en-US" dirty="0">
                <a:solidFill>
                  <a:schemeClr val="tx2"/>
                </a:solidFill>
              </a:rPr>
              <a:t> echo 'While this is going to be parsed.'; ?&gt;</a:t>
            </a:r>
          </a:p>
          <a:p>
            <a:pPr marL="0" indent="0" algn="just" fontAlgn="base">
              <a:buNone/>
            </a:pPr>
            <a:r>
              <a:rPr lang="en-US" dirty="0">
                <a:solidFill>
                  <a:schemeClr val="tx2"/>
                </a:solidFill>
              </a:rPr>
              <a:t>&lt;p&gt;This will also be ignored by PHP and displayed by the browser.&lt;/p&gt;</a:t>
            </a:r>
            <a:endParaRPr lang="en-IN" dirty="0">
              <a:solidFill>
                <a:schemeClr val="tx2"/>
              </a:solidFill>
            </a:endParaRPr>
          </a:p>
        </p:txBody>
      </p:sp>
    </p:spTree>
    <p:extLst>
      <p:ext uri="{BB962C8B-B14F-4D97-AF65-F5344CB8AC3E}">
        <p14:creationId xmlns:p14="http://schemas.microsoft.com/office/powerpoint/2010/main" val="1827387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a:t>
            </a:r>
          </a:p>
        </p:txBody>
      </p:sp>
      <p:sp>
        <p:nvSpPr>
          <p:cNvPr id="3" name="Content Placeholder 2"/>
          <p:cNvSpPr>
            <a:spLocks noGrp="1"/>
          </p:cNvSpPr>
          <p:nvPr>
            <p:ph idx="1"/>
          </p:nvPr>
        </p:nvSpPr>
        <p:spPr/>
        <p:txBody>
          <a:bodyPr>
            <a:normAutofit/>
          </a:bodyPr>
          <a:lstStyle/>
          <a:p>
            <a:pPr algn="just" fontAlgn="base"/>
            <a:r>
              <a:rPr lang="en-US" dirty="0"/>
              <a:t>A comment is simply text that is ignored by the PHP engine. </a:t>
            </a:r>
          </a:p>
          <a:p>
            <a:pPr algn="just" fontAlgn="base"/>
            <a:r>
              <a:rPr lang="en-US" dirty="0"/>
              <a:t>The purpose of comments is to make the code more readable. </a:t>
            </a:r>
          </a:p>
          <a:p>
            <a:pPr algn="just" fontAlgn="base"/>
            <a:r>
              <a:rPr lang="en-US" dirty="0"/>
              <a:t>It may help other developer (or you in the future when you edit the source code) to understand what you were trying to do with the PHP.</a:t>
            </a:r>
          </a:p>
          <a:p>
            <a:pPr algn="just" fontAlgn="base"/>
            <a:r>
              <a:rPr lang="en-US" dirty="0"/>
              <a:t>PHP support single-line as well as multi-line comments. To write a single-line comment either start the line with either two slashes (//) or a hash symbol (#). </a:t>
            </a:r>
            <a:endParaRPr lang="en-IN" dirty="0"/>
          </a:p>
        </p:txBody>
      </p:sp>
    </p:spTree>
    <p:extLst>
      <p:ext uri="{BB962C8B-B14F-4D97-AF65-F5344CB8AC3E}">
        <p14:creationId xmlns:p14="http://schemas.microsoft.com/office/powerpoint/2010/main" val="469856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85000" lnSpcReduction="20000"/>
          </a:bodyPr>
          <a:lstStyle/>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 </a:t>
            </a:r>
            <a:r>
              <a:rPr lang="en-US" dirty="0" err="1">
                <a:solidFill>
                  <a:schemeClr val="tx2"/>
                </a:solidFill>
              </a:rPr>
              <a:t>lang</a:t>
            </a:r>
            <a:r>
              <a:rPr lang="en-US" dirty="0">
                <a:solidFill>
                  <a:schemeClr val="tx2"/>
                </a:solidFill>
              </a:rPr>
              <a:t>="en"&gt;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 This is a single line comment</a:t>
            </a:r>
          </a:p>
          <a:p>
            <a:pPr marL="0" indent="0" algn="just" fontAlgn="base">
              <a:buNone/>
            </a:pPr>
            <a:r>
              <a:rPr lang="en-US" dirty="0">
                <a:solidFill>
                  <a:schemeClr val="tx2"/>
                </a:solidFill>
              </a:rPr>
              <a:t># This is also a single line comment</a:t>
            </a:r>
          </a:p>
          <a:p>
            <a:pPr marL="0" indent="0" algn="just" fontAlgn="base">
              <a:buNone/>
            </a:pPr>
            <a:r>
              <a:rPr lang="en-US" dirty="0">
                <a:solidFill>
                  <a:schemeClr val="tx2"/>
                </a:solidFill>
              </a:rPr>
              <a:t>    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endParaRPr lang="en-IN" dirty="0">
              <a:solidFill>
                <a:schemeClr val="tx2"/>
              </a:solidFill>
            </a:endParaRPr>
          </a:p>
        </p:txBody>
      </p:sp>
    </p:spTree>
    <p:extLst>
      <p:ext uri="{BB962C8B-B14F-4D97-AF65-F5344CB8AC3E}">
        <p14:creationId xmlns:p14="http://schemas.microsoft.com/office/powerpoint/2010/main" val="22680575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PHP Comments(contd.)</a:t>
            </a:r>
          </a:p>
        </p:txBody>
      </p:sp>
      <p:sp>
        <p:nvSpPr>
          <p:cNvPr id="3" name="Content Placeholder 2"/>
          <p:cNvSpPr>
            <a:spLocks noGrp="1"/>
          </p:cNvSpPr>
          <p:nvPr>
            <p:ph idx="1"/>
          </p:nvPr>
        </p:nvSpPr>
        <p:spPr/>
        <p:txBody>
          <a:bodyPr>
            <a:normAutofit fontScale="62500" lnSpcReduction="20000"/>
          </a:bodyPr>
          <a:lstStyle/>
          <a:p>
            <a:pPr algn="just" fontAlgn="base"/>
            <a:r>
              <a:rPr lang="en-US" dirty="0"/>
              <a:t>However to write multi-line comments, start the comment with a slash followed by an asterisk (/*) and end the comment with an asterisk followed by a slash (*/), like this:</a:t>
            </a:r>
          </a:p>
          <a:p>
            <a:pPr marL="0" indent="0" algn="just" fontAlgn="base">
              <a:buNone/>
            </a:pPr>
            <a:endParaRPr lang="en-US" dirty="0"/>
          </a:p>
          <a:p>
            <a:pPr marL="0" indent="0" algn="just" fontAlgn="base">
              <a:buNone/>
            </a:pPr>
            <a:r>
              <a:rPr lang="en-US" dirty="0">
                <a:solidFill>
                  <a:schemeClr val="tx2"/>
                </a:solidFill>
              </a:rPr>
              <a:t>&lt;!DOCTYPE HTML&gt;</a:t>
            </a:r>
          </a:p>
          <a:p>
            <a:pPr marL="0" indent="0" algn="just" fontAlgn="base">
              <a:buNone/>
            </a:pPr>
            <a:r>
              <a:rPr lang="en-US" dirty="0">
                <a:solidFill>
                  <a:schemeClr val="tx2"/>
                </a:solidFill>
              </a:rPr>
              <a:t>&lt;html&gt;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    &lt;title&gt;PHP Comments&lt;/title&gt;</a:t>
            </a:r>
          </a:p>
          <a:p>
            <a:pPr marL="0" indent="0" algn="just" fontAlgn="base">
              <a:buNone/>
            </a:pPr>
            <a:r>
              <a:rPr lang="en-US" dirty="0">
                <a:solidFill>
                  <a:schemeClr val="tx2"/>
                </a:solidFill>
              </a:rPr>
              <a:t>&lt;/head&gt;</a:t>
            </a:r>
          </a:p>
          <a:p>
            <a:pPr marL="0" indent="0" algn="just" fontAlgn="base">
              <a:buNone/>
            </a:pPr>
            <a:r>
              <a:rPr lang="en-US" dirty="0">
                <a:solidFill>
                  <a:schemeClr val="tx2"/>
                </a:solidFill>
              </a:rPr>
              <a:t>&lt;body&gt;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a:t>
            </a:r>
            <a:r>
              <a:rPr lang="en-US" dirty="0" err="1">
                <a:solidFill>
                  <a:schemeClr val="tx2"/>
                </a:solidFill>
              </a:rPr>
              <a:t>php</a:t>
            </a:r>
            <a:endParaRPr lang="en-US" dirty="0">
              <a:solidFill>
                <a:schemeClr val="tx2"/>
              </a:solidFill>
            </a:endParaRPr>
          </a:p>
          <a:p>
            <a:pPr marL="0" indent="0" algn="just" fontAlgn="base">
              <a:buNone/>
            </a:pPr>
            <a:r>
              <a:rPr lang="en-US" dirty="0">
                <a:solidFill>
                  <a:schemeClr val="tx2"/>
                </a:solidFill>
              </a:rPr>
              <a:t>/*</a:t>
            </a:r>
          </a:p>
          <a:p>
            <a:pPr marL="0" indent="0" algn="just" fontAlgn="base">
              <a:buNone/>
            </a:pPr>
            <a:r>
              <a:rPr lang="en-US" dirty="0">
                <a:solidFill>
                  <a:schemeClr val="tx2"/>
                </a:solidFill>
              </a:rPr>
              <a:t>This is a multiple line comment block</a:t>
            </a:r>
          </a:p>
          <a:p>
            <a:pPr marL="0" indent="0" algn="just" fontAlgn="base">
              <a:buNone/>
            </a:pPr>
            <a:r>
              <a:rPr lang="en-US" dirty="0">
                <a:solidFill>
                  <a:schemeClr val="tx2"/>
                </a:solidFill>
              </a:rPr>
              <a:t>that spans across more than</a:t>
            </a:r>
          </a:p>
          <a:p>
            <a:pPr marL="0" indent="0" algn="just" fontAlgn="base">
              <a:buNone/>
            </a:pPr>
            <a:r>
              <a:rPr lang="en-US" dirty="0">
                <a:solidFill>
                  <a:schemeClr val="tx2"/>
                </a:solidFill>
              </a:rPr>
              <a:t>one line</a:t>
            </a:r>
          </a:p>
          <a:p>
            <a:pPr marL="0" indent="0" algn="just" fontAlgn="base">
              <a:buNone/>
            </a:pPr>
            <a:r>
              <a:rPr lang="en-US" dirty="0">
                <a:solidFill>
                  <a:schemeClr val="tx2"/>
                </a:solidFill>
              </a:rPr>
              <a:t>*/</a:t>
            </a:r>
          </a:p>
          <a:p>
            <a:pPr marL="0" indent="0" algn="just" fontAlgn="base">
              <a:buNone/>
            </a:pPr>
            <a:r>
              <a:rPr lang="en-US" dirty="0">
                <a:solidFill>
                  <a:schemeClr val="tx2"/>
                </a:solidFill>
              </a:rPr>
              <a:t>echo "Hello, world!";</a:t>
            </a:r>
          </a:p>
          <a:p>
            <a:pPr marL="0" indent="0" algn="just" fontAlgn="base">
              <a:buNone/>
            </a:pPr>
            <a:r>
              <a:rPr lang="en-US" dirty="0">
                <a:solidFill>
                  <a:schemeClr val="tx2"/>
                </a:solidFill>
              </a:rPr>
              <a:t>?&gt;</a:t>
            </a:r>
          </a:p>
          <a:p>
            <a:pPr marL="0" indent="0" algn="just" fontAlgn="base">
              <a:buNone/>
            </a:pPr>
            <a:endParaRPr lang="en-US" dirty="0">
              <a:solidFill>
                <a:schemeClr val="tx2"/>
              </a:solidFill>
            </a:endParaRPr>
          </a:p>
          <a:p>
            <a:pPr marL="0" indent="0" algn="just" fontAlgn="base">
              <a:buNone/>
            </a:pPr>
            <a:r>
              <a:rPr lang="en-US" dirty="0">
                <a:solidFill>
                  <a:schemeClr val="tx2"/>
                </a:solidFill>
              </a:rPr>
              <a:t>&lt;/body&gt;</a:t>
            </a:r>
          </a:p>
          <a:p>
            <a:pPr marL="0" indent="0" algn="just" fontAlgn="base">
              <a:buNone/>
            </a:pPr>
            <a:r>
              <a:rPr lang="en-US" dirty="0">
                <a:solidFill>
                  <a:schemeClr val="tx2"/>
                </a:solidFill>
              </a:rPr>
              <a:t>&lt;/html&gt;</a:t>
            </a:r>
          </a:p>
          <a:p>
            <a:pPr marL="0" indent="0" algn="just">
              <a:buNone/>
            </a:pPr>
            <a:endParaRPr lang="en-IN" dirty="0"/>
          </a:p>
        </p:txBody>
      </p:sp>
    </p:spTree>
    <p:extLst>
      <p:ext uri="{BB962C8B-B14F-4D97-AF65-F5344CB8AC3E}">
        <p14:creationId xmlns:p14="http://schemas.microsoft.com/office/powerpoint/2010/main" val="7128132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Case Sensitivity in PHP</a:t>
            </a:r>
          </a:p>
        </p:txBody>
      </p:sp>
      <p:sp>
        <p:nvSpPr>
          <p:cNvPr id="3" name="Content Placeholder 2"/>
          <p:cNvSpPr>
            <a:spLocks noGrp="1"/>
          </p:cNvSpPr>
          <p:nvPr>
            <p:ph idx="1"/>
          </p:nvPr>
        </p:nvSpPr>
        <p:spPr/>
        <p:txBody>
          <a:bodyPr>
            <a:normAutofit/>
          </a:bodyPr>
          <a:lstStyle/>
          <a:p>
            <a:pPr marL="0" indent="0" algn="just">
              <a:buNone/>
            </a:pPr>
            <a:r>
              <a:rPr lang="en-US" dirty="0"/>
              <a:t>Variable names in PHP are case-sensitive.</a:t>
            </a:r>
            <a:endParaRPr lang="en-IN" dirty="0"/>
          </a:p>
        </p:txBody>
      </p:sp>
    </p:spTree>
    <p:extLst>
      <p:ext uri="{BB962C8B-B14F-4D97-AF65-F5344CB8AC3E}">
        <p14:creationId xmlns:p14="http://schemas.microsoft.com/office/powerpoint/2010/main" val="413589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b="1" dirty="0"/>
              <a:t>PHP echo </a:t>
            </a:r>
            <a:r>
              <a:rPr lang="en-IN" b="1" dirty="0" err="1"/>
              <a:t>vs</a:t>
            </a:r>
            <a:r>
              <a:rPr lang="en-IN" b="1" dirty="0"/>
              <a:t> print</a:t>
            </a:r>
          </a:p>
        </p:txBody>
      </p:sp>
      <p:sp>
        <p:nvSpPr>
          <p:cNvPr id="3" name="Content Placeholder 2"/>
          <p:cNvSpPr>
            <a:spLocks noGrp="1"/>
          </p:cNvSpPr>
          <p:nvPr>
            <p:ph idx="1"/>
          </p:nvPr>
        </p:nvSpPr>
        <p:spPr/>
        <p:txBody>
          <a:bodyPr>
            <a:normAutofit/>
          </a:bodyPr>
          <a:lstStyle/>
          <a:p>
            <a:pPr algn="just"/>
            <a:r>
              <a:rPr lang="en-US" dirty="0"/>
              <a:t>echo has no return value while print has a return value of 1 </a:t>
            </a:r>
          </a:p>
          <a:p>
            <a:pPr algn="just"/>
            <a:r>
              <a:rPr lang="en-US" dirty="0"/>
              <a:t>echo can take multiple parameters (although such usage is rare) while print can take one argument. </a:t>
            </a:r>
          </a:p>
          <a:p>
            <a:pPr algn="just"/>
            <a:r>
              <a:rPr lang="en-US" dirty="0"/>
              <a:t>echo is marginally faster than print.</a:t>
            </a:r>
            <a:endParaRPr lang="en-IN" dirty="0"/>
          </a:p>
        </p:txBody>
      </p:sp>
    </p:spTree>
    <p:extLst>
      <p:ext uri="{BB962C8B-B14F-4D97-AF65-F5344CB8AC3E}">
        <p14:creationId xmlns:p14="http://schemas.microsoft.com/office/powerpoint/2010/main" val="2014325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a:bodyPr>
          <a:lstStyle/>
          <a:p>
            <a:pPr marL="0" indent="0" algn="just">
              <a:buNone/>
            </a:pPr>
            <a:r>
              <a:rPr lang="en-US" b="1" dirty="0"/>
              <a:t>Versions:</a:t>
            </a:r>
          </a:p>
          <a:p>
            <a:pPr algn="just"/>
            <a:r>
              <a:rPr lang="en-US" dirty="0"/>
              <a:t>PHP Version 1.0</a:t>
            </a:r>
          </a:p>
          <a:p>
            <a:pPr algn="just"/>
            <a:r>
              <a:rPr lang="en-US" dirty="0"/>
              <a:t>PHP Version 2.0</a:t>
            </a:r>
          </a:p>
          <a:p>
            <a:pPr algn="just"/>
            <a:r>
              <a:rPr lang="en-US" dirty="0"/>
              <a:t>PHP Version 3.0</a:t>
            </a:r>
          </a:p>
          <a:p>
            <a:pPr algn="just"/>
            <a:r>
              <a:rPr lang="en-US" dirty="0"/>
              <a:t>PHP Version 4.0</a:t>
            </a:r>
          </a:p>
          <a:p>
            <a:pPr algn="just"/>
            <a:r>
              <a:rPr lang="en-US" dirty="0"/>
              <a:t>PHP Version 5.0</a:t>
            </a:r>
          </a:p>
          <a:p>
            <a:pPr algn="just"/>
            <a:r>
              <a:rPr lang="en-US" dirty="0"/>
              <a:t>PHP Version 6.0</a:t>
            </a:r>
          </a:p>
          <a:p>
            <a:pPr algn="just"/>
            <a:r>
              <a:rPr lang="en-US" b="1" dirty="0"/>
              <a:t>PHP Version 7.0</a:t>
            </a:r>
          </a:p>
          <a:p>
            <a:pPr algn="just"/>
            <a:r>
              <a:rPr lang="en-US" dirty="0"/>
              <a:t>PHP Version 8.0 -&gt; 8.3</a:t>
            </a:r>
          </a:p>
          <a:p>
            <a:pPr marL="0" indent="0" algn="just">
              <a:buNone/>
            </a:pPr>
            <a:r>
              <a:rPr lang="en-US" dirty="0"/>
              <a:t>For more information, check :</a:t>
            </a:r>
          </a:p>
          <a:p>
            <a:pPr marL="0" indent="0" algn="just">
              <a:buNone/>
            </a:pPr>
            <a:r>
              <a:rPr lang="en-US" dirty="0"/>
              <a:t>https://php.watch/versions</a:t>
            </a:r>
          </a:p>
          <a:p>
            <a:pPr algn="just"/>
            <a:endParaRPr lang="en-US" dirty="0"/>
          </a:p>
          <a:p>
            <a:pPr algn="just"/>
            <a:endParaRPr lang="en-US" dirty="0"/>
          </a:p>
        </p:txBody>
      </p:sp>
    </p:spTree>
    <p:extLst>
      <p:ext uri="{BB962C8B-B14F-4D97-AF65-F5344CB8AC3E}">
        <p14:creationId xmlns:p14="http://schemas.microsoft.com/office/powerpoint/2010/main" val="323935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Is PHP compiled or interpreted?</a:t>
            </a:r>
          </a:p>
        </p:txBody>
      </p:sp>
    </p:spTree>
    <p:extLst>
      <p:ext uri="{BB962C8B-B14F-4D97-AF65-F5344CB8AC3E}">
        <p14:creationId xmlns:p14="http://schemas.microsoft.com/office/powerpoint/2010/main" val="8656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3" name="Content Placeholder 2"/>
          <p:cNvSpPr>
            <a:spLocks noGrp="1"/>
          </p:cNvSpPr>
          <p:nvPr>
            <p:ph idx="1"/>
          </p:nvPr>
        </p:nvSpPr>
        <p:spPr/>
        <p:txBody>
          <a:bodyPr>
            <a:normAutofit fontScale="85000" lnSpcReduction="10000"/>
          </a:bodyPr>
          <a:lstStyle/>
          <a:p>
            <a:pPr algn="just"/>
            <a:r>
              <a:rPr lang="en-US" dirty="0"/>
              <a:t>A PHP interpreter, which can be implemented as a module, is commonly used to process PHP code on a web server.</a:t>
            </a:r>
          </a:p>
          <a:p>
            <a:pPr algn="just"/>
            <a:endParaRPr lang="en-US" dirty="0"/>
          </a:p>
          <a:p>
            <a:pPr algn="just"/>
            <a:r>
              <a:rPr lang="en-US" dirty="0"/>
              <a:t>The outcome of the interpreted and executed PHP code – which is an HTML data, CSS, JavaScript, images – would make up the entirety or portion of an HTTP response on a web server.</a:t>
            </a:r>
          </a:p>
          <a:p>
            <a:pPr algn="just"/>
            <a:endParaRPr lang="en-US" dirty="0"/>
          </a:p>
          <a:p>
            <a:pPr algn="just"/>
            <a:r>
              <a:rPr lang="en-US" dirty="0"/>
              <a:t>PHP scripts are executed on the server and the result is sent to the web browser as plain HTML.</a:t>
            </a:r>
          </a:p>
          <a:p>
            <a:pPr algn="just"/>
            <a:endParaRPr lang="en-US" dirty="0"/>
          </a:p>
          <a:p>
            <a:pPr algn="just"/>
            <a:r>
              <a:rPr lang="en-US" dirty="0"/>
              <a:t>PHP can be integrated with the number of popular databases, including MySQL, Oracle, Microsoft SQL Server, Sybase, and so on. </a:t>
            </a:r>
          </a:p>
          <a:p>
            <a:pPr marL="0" indent="0" algn="just">
              <a:buNone/>
            </a:pPr>
            <a:endParaRPr lang="en-IN" dirty="0"/>
          </a:p>
          <a:p>
            <a:pPr algn="just"/>
            <a:r>
              <a:rPr lang="en-IN" dirty="0"/>
              <a:t>PHP files have extension ".</a:t>
            </a:r>
            <a:r>
              <a:rPr lang="en-IN" dirty="0" err="1"/>
              <a:t>php</a:t>
            </a:r>
            <a:r>
              <a:rPr lang="en-IN" dirty="0"/>
              <a:t>"</a:t>
            </a:r>
          </a:p>
        </p:txBody>
      </p:sp>
    </p:spTree>
    <p:extLst>
      <p:ext uri="{BB962C8B-B14F-4D97-AF65-F5344CB8AC3E}">
        <p14:creationId xmlns:p14="http://schemas.microsoft.com/office/powerpoint/2010/main" val="384856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Introduction(contd.)</a:t>
            </a:r>
            <a:endParaRPr lang="en-IN" b="1" dirty="0"/>
          </a:p>
        </p:txBody>
      </p:sp>
      <p:sp>
        <p:nvSpPr>
          <p:cNvPr id="4" name="Content Placeholder 3"/>
          <p:cNvSpPr>
            <a:spLocks noGrp="1"/>
          </p:cNvSpPr>
          <p:nvPr>
            <p:ph idx="1"/>
          </p:nvPr>
        </p:nvSpPr>
        <p:spPr/>
        <p:txBody>
          <a:bodyPr/>
          <a:lstStyle/>
          <a:p>
            <a:r>
              <a:rPr lang="en-IN" dirty="0" err="1"/>
              <a:t>ele”PHP”ant</a:t>
            </a: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636912"/>
            <a:ext cx="3816424"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6228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b="1" dirty="0"/>
              <a:t>What You Can Do with PHP</a:t>
            </a:r>
          </a:p>
        </p:txBody>
      </p:sp>
      <p:sp>
        <p:nvSpPr>
          <p:cNvPr id="3" name="Content Placeholder 2"/>
          <p:cNvSpPr>
            <a:spLocks noGrp="1"/>
          </p:cNvSpPr>
          <p:nvPr>
            <p:ph idx="1"/>
          </p:nvPr>
        </p:nvSpPr>
        <p:spPr/>
        <p:txBody>
          <a:bodyPr>
            <a:normAutofit lnSpcReduction="10000"/>
          </a:bodyPr>
          <a:lstStyle/>
          <a:p>
            <a:pPr algn="just"/>
            <a:r>
              <a:rPr lang="en-US" dirty="0"/>
              <a:t>You can generate pages and files dynamically.</a:t>
            </a:r>
          </a:p>
          <a:p>
            <a:pPr algn="just"/>
            <a:r>
              <a:rPr lang="en-US" dirty="0"/>
              <a:t>You can create, open, read, write and close files on the server.</a:t>
            </a:r>
          </a:p>
          <a:p>
            <a:pPr algn="just"/>
            <a:r>
              <a:rPr lang="en-US" dirty="0"/>
              <a:t>You can collect data from a web form such as user information, email, phone no, etc.</a:t>
            </a:r>
          </a:p>
          <a:p>
            <a:pPr algn="just"/>
            <a:r>
              <a:rPr lang="en-US" dirty="0"/>
              <a:t>You can send emails to the users of your website.</a:t>
            </a:r>
          </a:p>
          <a:p>
            <a:pPr algn="just"/>
            <a:r>
              <a:rPr lang="en-US" dirty="0"/>
              <a:t>You can send and receive cookies to track the visitor of your website.</a:t>
            </a:r>
          </a:p>
          <a:p>
            <a:pPr algn="just"/>
            <a:r>
              <a:rPr lang="en-US" dirty="0"/>
              <a:t>You can store, delete, and modify information in your database.</a:t>
            </a:r>
          </a:p>
          <a:p>
            <a:pPr algn="just"/>
            <a:r>
              <a:rPr lang="en-US" dirty="0"/>
              <a:t>You can restrict unauthorized access to your website.</a:t>
            </a:r>
          </a:p>
          <a:p>
            <a:pPr algn="just"/>
            <a:r>
              <a:rPr lang="en-US" dirty="0"/>
              <a:t>You can encrypt data for safe transmission over internet.</a:t>
            </a:r>
          </a:p>
          <a:p>
            <a:pPr algn="just"/>
            <a:endParaRPr lang="en-IN" dirty="0"/>
          </a:p>
        </p:txBody>
      </p:sp>
    </p:spTree>
    <p:extLst>
      <p:ext uri="{BB962C8B-B14F-4D97-AF65-F5344CB8AC3E}">
        <p14:creationId xmlns:p14="http://schemas.microsoft.com/office/powerpoint/2010/main" val="5109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Advantages of PHP over Other Languages</a:t>
            </a:r>
          </a:p>
        </p:txBody>
      </p:sp>
      <p:sp>
        <p:nvSpPr>
          <p:cNvPr id="3" name="Content Placeholder 2"/>
          <p:cNvSpPr>
            <a:spLocks noGrp="1"/>
          </p:cNvSpPr>
          <p:nvPr>
            <p:ph idx="1"/>
          </p:nvPr>
        </p:nvSpPr>
        <p:spPr/>
        <p:txBody>
          <a:bodyPr>
            <a:normAutofit/>
          </a:bodyPr>
          <a:lstStyle/>
          <a:p>
            <a:pPr algn="just"/>
            <a:r>
              <a:rPr lang="en-US" b="1" dirty="0"/>
              <a:t>Easy to learn: </a:t>
            </a:r>
            <a:r>
              <a:rPr lang="en-US" dirty="0"/>
              <a:t>PHP is easy to learn and use. For beginner programmers who just started out in web development, PHP is often considered as the preferable choice of language to learn.</a:t>
            </a:r>
          </a:p>
          <a:p>
            <a:pPr algn="just"/>
            <a:r>
              <a:rPr lang="en-US" b="1" dirty="0"/>
              <a:t>Open source: </a:t>
            </a:r>
            <a:r>
              <a:rPr lang="en-US" dirty="0"/>
              <a:t>PHP is an open-source project. It is developed and maintained by a worldwide community of developers who make its source code freely available to download and use.</a:t>
            </a:r>
          </a:p>
          <a:p>
            <a:pPr algn="just"/>
            <a:r>
              <a:rPr lang="en-US" b="1" dirty="0"/>
              <a:t>Portability: </a:t>
            </a:r>
            <a:r>
              <a:rPr lang="en-US" dirty="0"/>
              <a:t>PHP runs on various platforms such as Microsoft Windows, Linux, Mac OS, etc. and it is compatible with almost all servers used today such Apache.</a:t>
            </a:r>
            <a:endParaRPr lang="en-IN" dirty="0"/>
          </a:p>
        </p:txBody>
      </p:sp>
    </p:spTree>
    <p:extLst>
      <p:ext uri="{BB962C8B-B14F-4D97-AF65-F5344CB8AC3E}">
        <p14:creationId xmlns:p14="http://schemas.microsoft.com/office/powerpoint/2010/main" val="1769168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Clarity</Template>
  <TotalTime>598</TotalTime>
  <Words>1597</Words>
  <Application>Microsoft Office PowerPoint</Application>
  <PresentationFormat>On-screen Show (4:3)</PresentationFormat>
  <Paragraphs>180</Paragraphs>
  <Slides>37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Aptos</vt:lpstr>
      <vt:lpstr>Arial</vt:lpstr>
      <vt:lpstr>Times New Roman</vt:lpstr>
      <vt:lpstr>var(--ff-lato)</vt:lpstr>
      <vt:lpstr>Clarity</vt:lpstr>
      <vt:lpstr>Lecture 1 INT 220(server side scripting)</vt:lpstr>
      <vt:lpstr>Introduction</vt:lpstr>
      <vt:lpstr>Why Learn PHP?</vt:lpstr>
      <vt:lpstr>Introduction(contd.)</vt:lpstr>
      <vt:lpstr>Is PHP compiled or interpreted?</vt:lpstr>
      <vt:lpstr>Introduction(contd.)</vt:lpstr>
      <vt:lpstr>Introduction(contd.)</vt:lpstr>
      <vt:lpstr>What You Can Do with PHP</vt:lpstr>
      <vt:lpstr>Advantages of PHP over Other Languages</vt:lpstr>
      <vt:lpstr>Advantages of PHP over Other Languages(contd.)</vt:lpstr>
      <vt:lpstr>Setting Up a Local Web Server</vt:lpstr>
      <vt:lpstr>Setting Up a Local Web Server(contd.)</vt:lpstr>
      <vt:lpstr>Setting Up a Local Web Server(contd.)</vt:lpstr>
      <vt:lpstr>Advantages of XAMPP</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Setting Up a Local Web Server(contd.)</vt:lpstr>
      <vt:lpstr>PowerPoint Presentation</vt:lpstr>
      <vt:lpstr>PHP tags</vt:lpstr>
      <vt:lpstr>PHP tags(contd.)</vt:lpstr>
      <vt:lpstr>PHP tags(contd.)</vt:lpstr>
      <vt:lpstr>PHP tags(contd.)</vt:lpstr>
      <vt:lpstr>Escaping from HTML</vt:lpstr>
      <vt:lpstr>PHP Comments</vt:lpstr>
      <vt:lpstr>PHP Comments(contd.)</vt:lpstr>
      <vt:lpstr>PHP Comments(contd.)</vt:lpstr>
      <vt:lpstr>Case Sensitivity in PHP</vt:lpstr>
      <vt:lpstr>PHP echo vs print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Shrey Garg</cp:lastModifiedBy>
  <cp:revision>116</cp:revision>
  <dcterms:created xsi:type="dcterms:W3CDTF">2020-12-03T16:29:07Z</dcterms:created>
  <dcterms:modified xsi:type="dcterms:W3CDTF">2024-08-26T19:38:28Z</dcterms:modified>
</cp:coreProperties>
</file>