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75" r:id="rId5"/>
    <p:sldId id="259" r:id="rId6"/>
    <p:sldId id="273" r:id="rId7"/>
    <p:sldId id="274" r:id="rId8"/>
    <p:sldId id="260" r:id="rId9"/>
    <p:sldId id="261" r:id="rId10"/>
    <p:sldId id="272" r:id="rId11"/>
    <p:sldId id="262" r:id="rId12"/>
    <p:sldId id="270" r:id="rId13"/>
    <p:sldId id="271" r:id="rId14"/>
    <p:sldId id="264" r:id="rId15"/>
    <p:sldId id="268" r:id="rId16"/>
    <p:sldId id="276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PHP operators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2666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$x = 25;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$y = 35;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$z = "25";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== $z);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=== $z);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false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!= $y);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!== $z);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&lt; $y); 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&gt; $y); 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false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&lt;= $y);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&gt;= $y);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false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?&gt;</a:t>
            </a: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3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Incrementing and Decrementing Operators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increment/decrement operators are used to increment/decrement a variable's value.</a:t>
            </a:r>
          </a:p>
          <a:p>
            <a:pPr algn="just"/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2975" y="2537460"/>
          <a:ext cx="7258050" cy="3002280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Effect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++$x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Pre-increment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Increments $x by one, then returns 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$x++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Post-increment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Returns $x, then increments $x by one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--$x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Pre-decrement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Decrements $x by one, then returns 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$x--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Post-decrement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Returns $x, then decrements $x by one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35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Incrementing and Decrementing 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&lt;html&gt;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&lt;?</a:t>
            </a:r>
            <a:r>
              <a:rPr lang="en-IN" sz="1400" dirty="0" err="1">
                <a:solidFill>
                  <a:schemeClr val="tx2"/>
                </a:solidFill>
              </a:rPr>
              <a:t>php</a:t>
            </a:r>
            <a:endParaRPr lang="en-IN" sz="14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++$x; // Outputs: 11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$x;   // Outputs: 11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"&lt;</a:t>
            </a:r>
            <a:r>
              <a:rPr lang="en-IN" sz="1400" dirty="0" err="1">
                <a:solidFill>
                  <a:schemeClr val="tx2"/>
                </a:solidFill>
              </a:rPr>
              <a:t>br</a:t>
            </a:r>
            <a:r>
              <a:rPr lang="en-IN" sz="1400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$x++; // Outputs: 10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$x;   // Outputs: 11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"&lt;</a:t>
            </a:r>
            <a:r>
              <a:rPr lang="en-IN" sz="1400" dirty="0" err="1">
                <a:solidFill>
                  <a:schemeClr val="tx2"/>
                </a:solidFill>
              </a:rPr>
              <a:t>br</a:t>
            </a:r>
            <a:r>
              <a:rPr lang="en-IN" sz="1400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--$x; // Outputs: 9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$x;   // Outputs: 9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"&lt;</a:t>
            </a:r>
            <a:r>
              <a:rPr lang="en-IN" sz="1400" dirty="0" err="1">
                <a:solidFill>
                  <a:schemeClr val="tx2"/>
                </a:solidFill>
              </a:rPr>
              <a:t>br</a:t>
            </a:r>
            <a:r>
              <a:rPr lang="en-IN" sz="1400" dirty="0">
                <a:solidFill>
                  <a:schemeClr val="tx2"/>
                </a:solidFill>
              </a:rPr>
              <a:t>&gt;"; 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$x--; // Outputs: 10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$x;   // Outputs: 9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&lt;/html&gt;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25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Incrementing and Decrementing 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1111</a:t>
            </a:r>
          </a:p>
          <a:p>
            <a:pPr marL="0" indent="0" algn="just">
              <a:buNone/>
            </a:pPr>
            <a:r>
              <a:rPr lang="en-US" dirty="0"/>
              <a:t>1011</a:t>
            </a:r>
          </a:p>
          <a:p>
            <a:pPr marL="0" indent="0" algn="just">
              <a:buNone/>
            </a:pPr>
            <a:r>
              <a:rPr lang="en-US" dirty="0"/>
              <a:t>99</a:t>
            </a:r>
          </a:p>
          <a:p>
            <a:pPr marL="0" indent="0" algn="just">
              <a:buNone/>
            </a:pPr>
            <a:r>
              <a:rPr lang="en-US" dirty="0"/>
              <a:t>109</a:t>
            </a:r>
          </a:p>
        </p:txBody>
      </p:sp>
    </p:spTree>
    <p:extLst>
      <p:ext uri="{BB962C8B-B14F-4D97-AF65-F5344CB8AC3E}">
        <p14:creationId xmlns:p14="http://schemas.microsoft.com/office/powerpoint/2010/main" val="617231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String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string operators are used to perform the operation on strings.</a:t>
            </a:r>
          </a:p>
          <a:p>
            <a:pPr algn="just"/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75427"/>
              </p:ext>
            </p:extLst>
          </p:nvPr>
        </p:nvGraphicFramePr>
        <p:xfrm>
          <a:off x="942974" y="2907030"/>
          <a:ext cx="7258052" cy="1714500"/>
        </p:xfrm>
        <a:graphic>
          <a:graphicData uri="http://schemas.openxmlformats.org/drawingml/2006/table">
            <a:tbl>
              <a:tblPr/>
              <a:tblGrid>
                <a:gridCol w="1468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6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.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Concatenation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$str1 . $str2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Concatenation of $str1 and $str2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.=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Concatenation assignment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$str1 .= $str2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Appends the $str2 to the $str1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09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String Operators(contd.)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$x = "Hello";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$y = " World!";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$x . $y; // Outputs: Hello World!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$x .= $y;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$x; // Outputs: Hello World!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IN" dirty="0"/>
              <a:t>Hello World!</a:t>
            </a:r>
          </a:p>
          <a:p>
            <a:pPr marL="0" indent="0" algn="just">
              <a:buNone/>
            </a:pPr>
            <a:r>
              <a:rPr lang="en-IN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56859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PHP Conditional 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PHP conditional assignment operators are used to set a value depending on conditions:</a:t>
            </a:r>
          </a:p>
          <a:p>
            <a:pPr algn="just"/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657997"/>
              </p:ext>
            </p:extLst>
          </p:nvPr>
        </p:nvGraphicFramePr>
        <p:xfrm>
          <a:off x="251521" y="2492896"/>
          <a:ext cx="8640958" cy="4032448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0488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effectLst/>
                        </a:rPr>
                        <a:t>?:</a:t>
                      </a:r>
                    </a:p>
                  </a:txBody>
                  <a:tcPr marL="103762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effectLst/>
                        </a:rPr>
                        <a:t>Ternary</a:t>
                      </a:r>
                    </a:p>
                  </a:txBody>
                  <a:tcPr marL="51881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effectLst/>
                        </a:rPr>
                        <a:t>$x = </a:t>
                      </a:r>
                      <a:r>
                        <a:rPr lang="en-IN" sz="1300" i="1" dirty="0">
                          <a:effectLst/>
                        </a:rPr>
                        <a:t>expr1</a:t>
                      </a:r>
                      <a:r>
                        <a:rPr lang="en-IN" sz="1300" dirty="0">
                          <a:effectLst/>
                        </a:rPr>
                        <a:t> ? </a:t>
                      </a:r>
                      <a:r>
                        <a:rPr lang="en-IN" sz="1300" i="1" dirty="0">
                          <a:effectLst/>
                        </a:rPr>
                        <a:t>expr2</a:t>
                      </a:r>
                      <a:r>
                        <a:rPr lang="en-IN" sz="1300" dirty="0">
                          <a:effectLst/>
                        </a:rPr>
                        <a:t> : </a:t>
                      </a:r>
                      <a:r>
                        <a:rPr lang="en-IN" sz="1300" i="1" dirty="0">
                          <a:effectLst/>
                        </a:rPr>
                        <a:t>expr3</a:t>
                      </a:r>
                      <a:endParaRPr lang="en-IN" sz="1300" dirty="0">
                        <a:effectLst/>
                      </a:endParaRPr>
                    </a:p>
                  </a:txBody>
                  <a:tcPr marL="51881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Returns the value of $x.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The value of $x is </a:t>
                      </a:r>
                      <a:r>
                        <a:rPr lang="en-US" sz="1300" i="1" dirty="0">
                          <a:effectLst/>
                        </a:rPr>
                        <a:t>expr2</a:t>
                      </a:r>
                      <a:r>
                        <a:rPr lang="en-US" sz="1300" dirty="0">
                          <a:effectLst/>
                        </a:rPr>
                        <a:t> if </a:t>
                      </a:r>
                      <a:r>
                        <a:rPr lang="en-US" sz="1300" i="1" dirty="0">
                          <a:effectLst/>
                        </a:rPr>
                        <a:t>expr1</a:t>
                      </a:r>
                      <a:r>
                        <a:rPr lang="en-US" sz="1300" dirty="0">
                          <a:effectLst/>
                        </a:rPr>
                        <a:t> = TRUE.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The value of $x is </a:t>
                      </a:r>
                      <a:r>
                        <a:rPr lang="en-US" sz="1300" i="1" dirty="0">
                          <a:effectLst/>
                        </a:rPr>
                        <a:t>expr3</a:t>
                      </a:r>
                      <a:r>
                        <a:rPr lang="en-US" sz="1300" dirty="0">
                          <a:effectLst/>
                        </a:rPr>
                        <a:t> if </a:t>
                      </a:r>
                      <a:r>
                        <a:rPr lang="en-US" sz="1300" i="1" dirty="0">
                          <a:effectLst/>
                        </a:rPr>
                        <a:t>expr1</a:t>
                      </a:r>
                      <a:r>
                        <a:rPr lang="en-US" sz="1300" dirty="0">
                          <a:effectLst/>
                        </a:rPr>
                        <a:t> = FALSE</a:t>
                      </a:r>
                    </a:p>
                  </a:txBody>
                  <a:tcPr marL="51881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1960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??</a:t>
                      </a:r>
                    </a:p>
                  </a:txBody>
                  <a:tcPr marL="103762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effectLst/>
                        </a:rPr>
                        <a:t>Null coalescing</a:t>
                      </a:r>
                    </a:p>
                  </a:txBody>
                  <a:tcPr marL="51881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$x = </a:t>
                      </a:r>
                      <a:r>
                        <a:rPr lang="en-IN" sz="1300" i="1">
                          <a:effectLst/>
                        </a:rPr>
                        <a:t>expr1</a:t>
                      </a:r>
                      <a:r>
                        <a:rPr lang="en-IN" sz="1300">
                          <a:effectLst/>
                        </a:rPr>
                        <a:t> ?? </a:t>
                      </a:r>
                      <a:r>
                        <a:rPr lang="en-IN" sz="1300" i="1">
                          <a:effectLst/>
                        </a:rPr>
                        <a:t>expr2</a:t>
                      </a:r>
                      <a:endParaRPr lang="en-IN" sz="1300">
                        <a:effectLst/>
                      </a:endParaRPr>
                    </a:p>
                  </a:txBody>
                  <a:tcPr marL="51881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Returns the value of $x.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The value of $x is </a:t>
                      </a:r>
                      <a:r>
                        <a:rPr lang="en-US" sz="1300" i="1" dirty="0">
                          <a:effectLst/>
                        </a:rPr>
                        <a:t>expr1</a:t>
                      </a:r>
                      <a:r>
                        <a:rPr lang="en-US" sz="1300" dirty="0">
                          <a:effectLst/>
                        </a:rPr>
                        <a:t> if </a:t>
                      </a:r>
                      <a:r>
                        <a:rPr lang="en-US" sz="1300" i="1" dirty="0">
                          <a:effectLst/>
                        </a:rPr>
                        <a:t>expr1</a:t>
                      </a:r>
                      <a:r>
                        <a:rPr lang="en-US" sz="1300" dirty="0">
                          <a:effectLst/>
                        </a:rPr>
                        <a:t> exists, and is not NULL.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If </a:t>
                      </a:r>
                      <a:r>
                        <a:rPr lang="en-US" sz="1300" i="1" dirty="0">
                          <a:effectLst/>
                        </a:rPr>
                        <a:t>expr1</a:t>
                      </a:r>
                      <a:r>
                        <a:rPr lang="en-US" sz="1300" dirty="0">
                          <a:effectLst/>
                        </a:rPr>
                        <a:t> does not exist, or is NULL, the value of $x is </a:t>
                      </a:r>
                      <a:r>
                        <a:rPr lang="en-US" sz="1300" i="1" dirty="0">
                          <a:effectLst/>
                        </a:rPr>
                        <a:t>expr2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Introduced in PHP 7</a:t>
                      </a:r>
                    </a:p>
                  </a:txBody>
                  <a:tcPr marL="51881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564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PHP Conditional Assignment Operators(contd.) – Ternary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$status = (empty($user)) ? "anonymous" : $user;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$user = "Michael";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$status = (empty($user)) ? "anonymous" : $user;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IN" dirty="0"/>
              <a:t>anonymous</a:t>
            </a:r>
          </a:p>
          <a:p>
            <a:pPr marL="0" indent="0" algn="just">
              <a:buNone/>
            </a:pPr>
            <a:r>
              <a:rPr lang="en-US" dirty="0"/>
              <a:t>Michael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715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PHP Conditional Assignment Operators(contd.) – Null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$status = $user ?? 'anonymous';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$user = "Michael";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$status = $user ?? 'anonymous';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anonymous</a:t>
            </a:r>
          </a:p>
          <a:p>
            <a:pPr marL="0" indent="0" algn="just">
              <a:buNone/>
            </a:pPr>
            <a:r>
              <a:rPr lang="en-US" dirty="0"/>
              <a:t>Michael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740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logical operators are typically used to combine conditional statements.</a:t>
            </a:r>
          </a:p>
          <a:p>
            <a:pPr algn="just"/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06130"/>
              </p:ext>
            </p:extLst>
          </p:nvPr>
        </p:nvGraphicFramePr>
        <p:xfrm>
          <a:off x="971600" y="2564904"/>
          <a:ext cx="7258050" cy="4015740"/>
        </p:xfrm>
        <a:graphic>
          <a:graphicData uri="http://schemas.openxmlformats.org/drawingml/2006/table">
            <a:tbl>
              <a:tblPr/>
              <a:tblGrid>
                <a:gridCol w="1468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8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and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And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and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True if both $x and $y are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</a:rPr>
                        <a:t>$x or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True if either $x or $y is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xor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Xor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</a:rPr>
                        <a:t>$x </a:t>
                      </a:r>
                      <a:r>
                        <a:rPr lang="en-IN" dirty="0" err="1">
                          <a:solidFill>
                            <a:srgbClr val="484848"/>
                          </a:solidFill>
                          <a:effectLst/>
                        </a:rPr>
                        <a:t>xor</a:t>
                      </a:r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</a:rPr>
                        <a:t>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True if either $x or $y is true, but not both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And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&amp;&amp;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True if both $x and $y are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||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||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True if either $x or $y is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!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Not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</a:rPr>
                        <a:t>!$x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True if $x is not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52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Operators are symbols that tell the PHP processor to perform certain actions.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- Arithmetic operators</a:t>
            </a:r>
          </a:p>
          <a:p>
            <a:pPr marL="0" indent="0" algn="just">
              <a:buNone/>
            </a:pPr>
            <a:r>
              <a:rPr lang="en-US" dirty="0"/>
              <a:t>- Assignment operators</a:t>
            </a:r>
          </a:p>
          <a:p>
            <a:pPr marL="0" indent="0" algn="just">
              <a:buNone/>
            </a:pPr>
            <a:r>
              <a:rPr lang="en-US" dirty="0"/>
              <a:t>- Comparison operators</a:t>
            </a:r>
          </a:p>
          <a:p>
            <a:pPr marL="0" indent="0" algn="just">
              <a:buNone/>
            </a:pPr>
            <a:r>
              <a:rPr lang="en-US" dirty="0"/>
              <a:t>- Increment/Decrement operators</a:t>
            </a:r>
          </a:p>
          <a:p>
            <a:pPr marL="0" indent="0" algn="just">
              <a:buNone/>
            </a:pPr>
            <a:r>
              <a:rPr lang="en-US" dirty="0"/>
              <a:t>- String operators</a:t>
            </a:r>
          </a:p>
          <a:p>
            <a:pPr marL="0" indent="0" algn="just">
              <a:buNone/>
            </a:pPr>
            <a:r>
              <a:rPr lang="en-US" dirty="0"/>
              <a:t>- Array operators</a:t>
            </a:r>
          </a:p>
          <a:p>
            <a:pPr algn="just">
              <a:buFontTx/>
              <a:buChar char="-"/>
            </a:pPr>
            <a:r>
              <a:rPr lang="en-US" dirty="0"/>
              <a:t>Conditional assignment operators</a:t>
            </a:r>
          </a:p>
          <a:p>
            <a:pPr algn="just">
              <a:buFontTx/>
              <a:buChar char="-"/>
            </a:pPr>
            <a:r>
              <a:rPr lang="en-US" dirty="0"/>
              <a:t>Logical operators</a:t>
            </a:r>
          </a:p>
          <a:p>
            <a:pPr algn="just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90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Logical Operators(contd.)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$year = 2014;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// Leap years are divisible by 400 or by 4 but not 100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if(($year % 400 == 0) || (($year % 100 != 0) &amp;&amp; ($year % 4 == 0))){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"$year is a leap year.";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else{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"$year is not a leap year.";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2014 is not a leap year.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29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operators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PHP arithmetic operators are used with numeric values to perform common arithmetical operations, such as addition, subtraction, multiplication etc.</a:t>
            </a:r>
          </a:p>
          <a:p>
            <a:pPr algn="just"/>
            <a:endParaRPr lang="en-IN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1010287"/>
              </p:ext>
            </p:extLst>
          </p:nvPr>
        </p:nvGraphicFramePr>
        <p:xfrm>
          <a:off x="971600" y="2924944"/>
          <a:ext cx="7258052" cy="3677000"/>
        </p:xfrm>
        <a:graphic>
          <a:graphicData uri="http://schemas.openxmlformats.org/drawingml/2006/table">
            <a:tbl>
              <a:tblPr/>
              <a:tblGrid>
                <a:gridCol w="1814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4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4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72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+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Addition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+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Sum of $x and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7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-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484848"/>
                          </a:solidFill>
                          <a:effectLst/>
                        </a:rPr>
                        <a:t>Subtraction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-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Difference of $x and $y.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5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*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Multiplication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*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Product of $x and $y.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7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/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Division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484848"/>
                          </a:solidFill>
                          <a:effectLst/>
                        </a:rPr>
                        <a:t>$x /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Quotient of $x and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7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484848"/>
                          </a:solidFill>
                          <a:effectLst/>
                        </a:rPr>
                        <a:t>%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Modulus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%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Remainder of $x divided by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219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effectLst/>
                        </a:rPr>
                        <a:t>**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effectLst/>
                        </a:rPr>
                        <a:t>Exponentiation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effectLst/>
                        </a:rPr>
                        <a:t>$x ** $y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effectLst/>
                        </a:rPr>
                        <a:t>Result of raising $x to the $</a:t>
                      </a:r>
                      <a:r>
                        <a:rPr lang="en-US" sz="1400" dirty="0" err="1">
                          <a:effectLst/>
                        </a:rPr>
                        <a:t>y'th</a:t>
                      </a:r>
                      <a:r>
                        <a:rPr lang="en-US" sz="1400" dirty="0">
                          <a:effectLst/>
                        </a:rPr>
                        <a:t> power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24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operators(contd.)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&lt;?</a:t>
            </a:r>
            <a:r>
              <a:rPr lang="es-ES" dirty="0" err="1">
                <a:solidFill>
                  <a:schemeClr val="tx2"/>
                </a:solidFill>
              </a:rPr>
              <a:t>php</a:t>
            </a:r>
            <a:endParaRPr lang="es-E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$y = 4;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+ $y); // 0utputs: 14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 "&lt;</a:t>
            </a:r>
            <a:r>
              <a:rPr lang="es-ES" dirty="0" err="1">
                <a:solidFill>
                  <a:schemeClr val="tx2"/>
                </a:solidFill>
              </a:rPr>
              <a:t>br</a:t>
            </a:r>
            <a:r>
              <a:rPr lang="es-E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- $y); // 0utputs: 6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 "&lt;</a:t>
            </a:r>
            <a:r>
              <a:rPr lang="es-ES" dirty="0" err="1">
                <a:solidFill>
                  <a:schemeClr val="tx2"/>
                </a:solidFill>
              </a:rPr>
              <a:t>br</a:t>
            </a:r>
            <a:r>
              <a:rPr lang="es-E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* $y); // 0utputs: 40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 "&lt;</a:t>
            </a:r>
            <a:r>
              <a:rPr lang="es-ES" dirty="0" err="1">
                <a:solidFill>
                  <a:schemeClr val="tx2"/>
                </a:solidFill>
              </a:rPr>
              <a:t>br</a:t>
            </a:r>
            <a:r>
              <a:rPr lang="es-E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/ $y); // 0utputs: 2.5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 "&lt;</a:t>
            </a:r>
            <a:r>
              <a:rPr lang="es-ES" dirty="0" err="1">
                <a:solidFill>
                  <a:schemeClr val="tx2"/>
                </a:solidFill>
              </a:rPr>
              <a:t>br</a:t>
            </a:r>
            <a:r>
              <a:rPr lang="es-E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% $y); // 0utputs: 2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 "&lt;</a:t>
            </a:r>
            <a:r>
              <a:rPr lang="es-ES" dirty="0" err="1">
                <a:solidFill>
                  <a:schemeClr val="tx2"/>
                </a:solidFill>
              </a:rPr>
              <a:t>br</a:t>
            </a:r>
            <a:r>
              <a:rPr lang="es-E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** $y); // 0utputs: 10000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?&gt;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4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operators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PHP assignment operators are used with numeric values to write a value to a variable.</a:t>
            </a:r>
          </a:p>
          <a:p>
            <a:pPr algn="just"/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44839"/>
              </p:ext>
            </p:extLst>
          </p:nvPr>
        </p:nvGraphicFramePr>
        <p:xfrm>
          <a:off x="1043608" y="2852936"/>
          <a:ext cx="7258050" cy="3467100"/>
        </p:xfrm>
        <a:graphic>
          <a:graphicData uri="http://schemas.openxmlformats.org/drawingml/2006/table">
            <a:tbl>
              <a:tblPr/>
              <a:tblGrid>
                <a:gridCol w="150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Is The Same As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Assign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+=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Add and assign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+=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$x +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-=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Subtract and assign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-=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$x -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*=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Multiply and assign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*=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$x *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/=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Divide and assign quotient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/=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$x /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%=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Divide and assign modulus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%=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</a:rPr>
                        <a:t>$x = $x %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99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endParaRPr lang="en-IN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10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20;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+= 30;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50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50;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-= 20;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30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5;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*= 25;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125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50;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/= 10;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5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100;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%= 15;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10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48767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IN" dirty="0"/>
              <a:t>10</a:t>
            </a:r>
          </a:p>
          <a:p>
            <a:pPr marL="0" indent="0" algn="just">
              <a:buNone/>
            </a:pPr>
            <a:r>
              <a:rPr lang="en-IN" dirty="0"/>
              <a:t>50</a:t>
            </a:r>
          </a:p>
          <a:p>
            <a:pPr marL="0" indent="0" algn="just">
              <a:buNone/>
            </a:pPr>
            <a:r>
              <a:rPr lang="en-IN" dirty="0"/>
              <a:t>30</a:t>
            </a:r>
          </a:p>
          <a:p>
            <a:pPr marL="0" indent="0" algn="just">
              <a:buNone/>
            </a:pPr>
            <a:r>
              <a:rPr lang="en-IN" dirty="0"/>
              <a:t>125</a:t>
            </a:r>
          </a:p>
          <a:p>
            <a:pPr marL="0" indent="0" algn="just">
              <a:buNone/>
            </a:pPr>
            <a:r>
              <a:rPr lang="en-IN" dirty="0"/>
              <a:t>5</a:t>
            </a:r>
          </a:p>
          <a:p>
            <a:pPr marL="0" indent="0" algn="just">
              <a:buNone/>
            </a:pPr>
            <a:r>
              <a:rPr lang="en-IN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8451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comparison operators are used to compare two values in a Boolean fashion.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45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operators(contd.)</a:t>
            </a:r>
            <a:endParaRPr lang="en-IN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534281"/>
              </p:ext>
            </p:extLst>
          </p:nvPr>
        </p:nvGraphicFramePr>
        <p:xfrm>
          <a:off x="323525" y="1599109"/>
          <a:ext cx="8568954" cy="4999101"/>
        </p:xfrm>
        <a:graphic>
          <a:graphicData uri="http://schemas.openxmlformats.org/drawingml/2006/table">
            <a:tbl>
              <a:tblPr/>
              <a:tblGrid>
                <a:gridCol w="2614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4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11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44427" marR="44427" marT="50774" marB="50774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44427" marR="44427" marT="50774" marB="50774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44427" marR="44427" marT="50774" marB="50774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44427" marR="44427" marT="50774" marB="50774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==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Equal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==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equal to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821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===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84848"/>
                          </a:solidFill>
                          <a:effectLst/>
                        </a:rPr>
                        <a:t>Identical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===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equal to $y, and they are of the same type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!=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Not equal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!=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not equal to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&lt;&gt;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Not equal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&lt;&gt;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not equal to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4606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!==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Not identical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!==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not equal to $y, or they are not of the same type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&lt;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Less than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&lt;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less than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&gt;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Greater than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&gt;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greater than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&gt;=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Greater than or equal to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&gt;=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greater than or equal to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&lt;=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Less than or equal to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&lt;=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True if $x is less than or equal to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940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278</TotalTime>
  <Words>1611</Words>
  <Application>Microsoft Office PowerPoint</Application>
  <PresentationFormat>On-screen Show (4:3)</PresentationFormat>
  <Paragraphs>324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Clarity</vt:lpstr>
      <vt:lpstr>PHP operators</vt:lpstr>
      <vt:lpstr>Introduction</vt:lpstr>
      <vt:lpstr>Arithmetic operators</vt:lpstr>
      <vt:lpstr>Arithmetic operators(contd.)</vt:lpstr>
      <vt:lpstr>Assignment operators</vt:lpstr>
      <vt:lpstr>Assignment operators(contd.)</vt:lpstr>
      <vt:lpstr>Assignment operators(contd.)</vt:lpstr>
      <vt:lpstr>Comparison operators</vt:lpstr>
      <vt:lpstr>Comparison operators(contd.)</vt:lpstr>
      <vt:lpstr>Comparison operators(contd.)</vt:lpstr>
      <vt:lpstr>Incrementing and Decrementing Operators</vt:lpstr>
      <vt:lpstr>Incrementing and Decrementing Operators(contd.)</vt:lpstr>
      <vt:lpstr>Incrementing and Decrementing Operators(contd.)</vt:lpstr>
      <vt:lpstr>String Operators</vt:lpstr>
      <vt:lpstr>String Operators(contd.)</vt:lpstr>
      <vt:lpstr>PHP Conditional Assignment Operators</vt:lpstr>
      <vt:lpstr>PHP Conditional Assignment Operators(contd.) – Ternary operator</vt:lpstr>
      <vt:lpstr>PHP Conditional Assignment Operators(contd.) – Null coalescing</vt:lpstr>
      <vt:lpstr>Logical Operators</vt:lpstr>
      <vt:lpstr>Logical Operators(contd.)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Shrey Garg</cp:lastModifiedBy>
  <cp:revision>90</cp:revision>
  <dcterms:created xsi:type="dcterms:W3CDTF">2020-12-03T16:29:07Z</dcterms:created>
  <dcterms:modified xsi:type="dcterms:W3CDTF">2024-08-26T19:40:02Z</dcterms:modified>
</cp:coreProperties>
</file>