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3" d="100"/>
          <a:sy n="63" d="100"/>
        </p:scale>
        <p:origin x="77" y="4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27-08-2024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LOOPS</a:t>
            </a:r>
            <a:endParaRPr lang="en-IN" b="1" dirty="0"/>
          </a:p>
        </p:txBody>
      </p:sp>
    </p:spTree>
    <p:extLst>
      <p:ext uri="{BB962C8B-B14F-4D97-AF65-F5344CB8AC3E}">
        <p14:creationId xmlns:p14="http://schemas.microsoft.com/office/powerpoint/2010/main" val="52666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err="1"/>
              <a:t>foreach</a:t>
            </a:r>
            <a:r>
              <a:rPr lang="en-IN" b="1" dirty="0"/>
              <a:t> Loop(contd.)</a:t>
            </a:r>
          </a:p>
        </p:txBody>
      </p:sp>
      <p:sp>
        <p:nvSpPr>
          <p:cNvPr id="3" name="Content Placeholder 2"/>
          <p:cNvSpPr>
            <a:spLocks noGrp="1"/>
          </p:cNvSpPr>
          <p:nvPr>
            <p:ph idx="1"/>
          </p:nvPr>
        </p:nvSpPr>
        <p:spPr/>
        <p:txBody>
          <a:bodyPr>
            <a:normAutofit fontScale="77500" lnSpcReduction="20000"/>
          </a:bodyPr>
          <a:lstStyle/>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$superhero = array(</a:t>
            </a:r>
          </a:p>
          <a:p>
            <a:pPr marL="0" indent="0" algn="just" fontAlgn="base">
              <a:buNone/>
            </a:pPr>
            <a:r>
              <a:rPr lang="en-US" dirty="0">
                <a:solidFill>
                  <a:schemeClr val="tx2"/>
                </a:solidFill>
              </a:rPr>
              <a:t>    "name" =&gt; "Peter Parker",</a:t>
            </a:r>
          </a:p>
          <a:p>
            <a:pPr marL="0" indent="0" algn="just" fontAlgn="base">
              <a:buNone/>
            </a:pPr>
            <a:r>
              <a:rPr lang="en-US" dirty="0">
                <a:solidFill>
                  <a:schemeClr val="tx2"/>
                </a:solidFill>
              </a:rPr>
              <a:t>    "email" =&gt; "peterparker@mail.com",</a:t>
            </a:r>
          </a:p>
          <a:p>
            <a:pPr marL="0" indent="0" algn="just" fontAlgn="base">
              <a:buNone/>
            </a:pPr>
            <a:r>
              <a:rPr lang="en-US" dirty="0">
                <a:solidFill>
                  <a:schemeClr val="tx2"/>
                </a:solidFill>
              </a:rPr>
              <a:t>    "age" =&gt; 18</a:t>
            </a:r>
          </a:p>
          <a:p>
            <a:pPr marL="0" indent="0" algn="just" fontAlgn="base">
              <a:buNone/>
            </a:pPr>
            <a:r>
              <a:rPr lang="en-US" dirty="0">
                <a:solidFill>
                  <a:schemeClr val="tx2"/>
                </a:solidFill>
              </a:rPr>
              <a:t>);</a:t>
            </a:r>
          </a:p>
          <a:p>
            <a:pPr marL="0" indent="0" algn="just" fontAlgn="base">
              <a:buNone/>
            </a:pPr>
            <a:r>
              <a:rPr lang="en-US" dirty="0">
                <a:solidFill>
                  <a:schemeClr val="tx2"/>
                </a:solidFill>
              </a:rPr>
              <a:t> </a:t>
            </a:r>
          </a:p>
          <a:p>
            <a:pPr marL="0" indent="0" algn="just" fontAlgn="base">
              <a:buNone/>
            </a:pPr>
            <a:r>
              <a:rPr lang="en-US" dirty="0">
                <a:solidFill>
                  <a:schemeClr val="tx2"/>
                </a:solidFill>
              </a:rPr>
              <a:t>// Loop through superhero array</a:t>
            </a:r>
          </a:p>
          <a:p>
            <a:pPr marL="0" indent="0" algn="just" fontAlgn="base">
              <a:buNone/>
            </a:pPr>
            <a:r>
              <a:rPr lang="en-US" dirty="0" err="1">
                <a:solidFill>
                  <a:schemeClr val="tx2"/>
                </a:solidFill>
              </a:rPr>
              <a:t>foreach</a:t>
            </a:r>
            <a:r>
              <a:rPr lang="en-US" dirty="0">
                <a:solidFill>
                  <a:schemeClr val="tx2"/>
                </a:solidFill>
              </a:rPr>
              <a:t>($superhero as $key =&gt; $value){</a:t>
            </a:r>
          </a:p>
          <a:p>
            <a:pPr marL="0" indent="0" algn="just" fontAlgn="base">
              <a:buNone/>
            </a:pPr>
            <a:r>
              <a:rPr lang="en-US" dirty="0">
                <a:solidFill>
                  <a:schemeClr val="tx2"/>
                </a:solidFill>
              </a:rPr>
              <a:t>    echo $key . " : " . $value . "&lt;</a:t>
            </a:r>
            <a:r>
              <a:rPr lang="en-US" dirty="0" err="1">
                <a:solidFill>
                  <a:schemeClr val="tx2"/>
                </a:solidFill>
              </a:rPr>
              <a:t>br</a:t>
            </a:r>
            <a:r>
              <a:rPr lang="en-US" dirty="0">
                <a:solidFill>
                  <a:schemeClr val="tx2"/>
                </a:solidFill>
              </a:rPr>
              <a:t>&gt;";</a:t>
            </a:r>
          </a:p>
          <a:p>
            <a:pPr marL="0" indent="0" algn="just" fontAlgn="base">
              <a:buNone/>
            </a:pPr>
            <a:r>
              <a:rPr lang="en-US" dirty="0">
                <a:solidFill>
                  <a:schemeClr val="tx2"/>
                </a:solidFill>
              </a:rPr>
              <a:t>}</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fontAlgn="base">
              <a:buNone/>
            </a:pPr>
            <a:r>
              <a:rPr lang="en-US" dirty="0"/>
              <a:t>OUTPUT:</a:t>
            </a:r>
          </a:p>
          <a:p>
            <a:pPr marL="0" indent="0" fontAlgn="base">
              <a:buNone/>
            </a:pPr>
            <a:r>
              <a:rPr lang="en-US" dirty="0"/>
              <a:t>name : Peter Parker</a:t>
            </a:r>
            <a:br>
              <a:rPr lang="en-US" dirty="0"/>
            </a:br>
            <a:r>
              <a:rPr lang="en-US" dirty="0"/>
              <a:t>email : peterparker@mail.com</a:t>
            </a:r>
            <a:br>
              <a:rPr lang="en-US" dirty="0"/>
            </a:br>
            <a:r>
              <a:rPr lang="en-US" dirty="0"/>
              <a:t>age : 18</a:t>
            </a:r>
          </a:p>
        </p:txBody>
      </p:sp>
    </p:spTree>
    <p:extLst>
      <p:ext uri="{BB962C8B-B14F-4D97-AF65-F5344CB8AC3E}">
        <p14:creationId xmlns:p14="http://schemas.microsoft.com/office/powerpoint/2010/main" val="1287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Break</a:t>
            </a:r>
          </a:p>
        </p:txBody>
      </p:sp>
      <p:sp>
        <p:nvSpPr>
          <p:cNvPr id="3" name="Content Placeholder 2"/>
          <p:cNvSpPr>
            <a:spLocks noGrp="1"/>
          </p:cNvSpPr>
          <p:nvPr>
            <p:ph idx="1"/>
          </p:nvPr>
        </p:nvSpPr>
        <p:spPr/>
        <p:txBody>
          <a:bodyPr>
            <a:normAutofit/>
          </a:bodyPr>
          <a:lstStyle/>
          <a:p>
            <a:pPr algn="just" fontAlgn="base"/>
            <a:r>
              <a:rPr lang="en-US" dirty="0"/>
              <a:t>The break statement can also be used to jump out of a loop.</a:t>
            </a:r>
          </a:p>
          <a:p>
            <a:pPr algn="just" fontAlgn="base"/>
            <a:endParaRPr lang="en-US" dirty="0"/>
          </a:p>
          <a:p>
            <a:pPr algn="just" fontAlgn="base"/>
            <a:r>
              <a:rPr lang="en-US" dirty="0"/>
              <a:t>PHP break statement breaks the execution of the current for, while, do-while, switch, and for-each loop. </a:t>
            </a:r>
          </a:p>
          <a:p>
            <a:pPr algn="just" fontAlgn="base"/>
            <a:endParaRPr lang="en-US" dirty="0"/>
          </a:p>
          <a:p>
            <a:pPr algn="just" fontAlgn="base"/>
            <a:r>
              <a:rPr lang="en-US" dirty="0"/>
              <a:t>If you use break inside inner loop, it breaks the execution of inner loop only.</a:t>
            </a:r>
          </a:p>
        </p:txBody>
      </p:sp>
    </p:spTree>
    <p:extLst>
      <p:ext uri="{BB962C8B-B14F-4D97-AF65-F5344CB8AC3E}">
        <p14:creationId xmlns:p14="http://schemas.microsoft.com/office/powerpoint/2010/main" val="8984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Break: inside loop</a:t>
            </a:r>
          </a:p>
        </p:txBody>
      </p:sp>
      <p:sp>
        <p:nvSpPr>
          <p:cNvPr id="3" name="Content Placeholder 2"/>
          <p:cNvSpPr>
            <a:spLocks noGrp="1"/>
          </p:cNvSpPr>
          <p:nvPr>
            <p:ph idx="1"/>
          </p:nvPr>
        </p:nvSpPr>
        <p:spPr/>
        <p:txBody>
          <a:bodyPr>
            <a:normAutofit fontScale="92500" lnSpcReduction="20000"/>
          </a:bodyPr>
          <a:lstStyle/>
          <a:p>
            <a:pPr marL="0" indent="0">
              <a:buNone/>
            </a:pPr>
            <a:r>
              <a:rPr lang="nn-NO" dirty="0">
                <a:solidFill>
                  <a:schemeClr val="tx2"/>
                </a:solidFill>
              </a:rPr>
              <a:t>&lt;?php    </a:t>
            </a:r>
          </a:p>
          <a:p>
            <a:pPr marL="0" indent="0">
              <a:buNone/>
            </a:pPr>
            <a:r>
              <a:rPr lang="nn-NO" dirty="0">
                <a:solidFill>
                  <a:schemeClr val="tx2"/>
                </a:solidFill>
              </a:rPr>
              <a:t>for($i=1;$i&lt;=10;$i++){    </a:t>
            </a:r>
          </a:p>
          <a:p>
            <a:pPr marL="0" indent="0">
              <a:buNone/>
            </a:pPr>
            <a:r>
              <a:rPr lang="nn-NO" dirty="0">
                <a:solidFill>
                  <a:schemeClr val="tx2"/>
                </a:solidFill>
              </a:rPr>
              <a:t>echo "$i &lt;br/&gt;";    </a:t>
            </a:r>
          </a:p>
          <a:p>
            <a:pPr marL="0" indent="0">
              <a:buNone/>
            </a:pPr>
            <a:r>
              <a:rPr lang="nn-NO" dirty="0">
                <a:solidFill>
                  <a:schemeClr val="tx2"/>
                </a:solidFill>
              </a:rPr>
              <a:t>if($i==5){    </a:t>
            </a:r>
          </a:p>
          <a:p>
            <a:pPr marL="0" indent="0">
              <a:buNone/>
            </a:pPr>
            <a:r>
              <a:rPr lang="nn-NO" dirty="0">
                <a:solidFill>
                  <a:schemeClr val="tx2"/>
                </a:solidFill>
              </a:rPr>
              <a:t>break;    </a:t>
            </a:r>
          </a:p>
          <a:p>
            <a:pPr marL="0" indent="0">
              <a:buNone/>
            </a:pPr>
            <a:r>
              <a:rPr lang="nn-NO" dirty="0">
                <a:solidFill>
                  <a:schemeClr val="tx2"/>
                </a:solidFill>
              </a:rPr>
              <a:t>}    </a:t>
            </a:r>
          </a:p>
          <a:p>
            <a:pPr marL="0" indent="0">
              <a:buNone/>
            </a:pPr>
            <a:r>
              <a:rPr lang="nn-NO" dirty="0">
                <a:solidFill>
                  <a:schemeClr val="tx2"/>
                </a:solidFill>
              </a:rPr>
              <a:t>}    </a:t>
            </a:r>
          </a:p>
          <a:p>
            <a:pPr marL="0" indent="0">
              <a:buNone/>
            </a:pPr>
            <a:r>
              <a:rPr lang="nn-NO" dirty="0">
                <a:solidFill>
                  <a:schemeClr val="tx2"/>
                </a:solidFill>
              </a:rPr>
              <a:t>?&gt;  </a:t>
            </a:r>
          </a:p>
          <a:p>
            <a:pPr marL="0" indent="0">
              <a:buNone/>
            </a:pPr>
            <a:endParaRPr lang="nn-NO" dirty="0">
              <a:solidFill>
                <a:schemeClr val="tx2"/>
              </a:solidFill>
            </a:endParaRPr>
          </a:p>
          <a:p>
            <a:pPr marL="0" indent="0">
              <a:buNone/>
            </a:pPr>
            <a:r>
              <a:rPr lang="nn-NO" dirty="0"/>
              <a:t>OUTPUT:</a:t>
            </a:r>
          </a:p>
          <a:p>
            <a:pPr marL="0" indent="0">
              <a:buNone/>
            </a:pPr>
            <a:r>
              <a:rPr lang="en-IN" dirty="0"/>
              <a:t>1</a:t>
            </a:r>
            <a:br>
              <a:rPr lang="en-IN" dirty="0"/>
            </a:br>
            <a:r>
              <a:rPr lang="en-IN" dirty="0"/>
              <a:t>2</a:t>
            </a:r>
            <a:br>
              <a:rPr lang="en-IN" dirty="0"/>
            </a:br>
            <a:r>
              <a:rPr lang="en-IN" dirty="0"/>
              <a:t>3</a:t>
            </a:r>
            <a:br>
              <a:rPr lang="en-IN" dirty="0"/>
            </a:br>
            <a:r>
              <a:rPr lang="en-IN" dirty="0"/>
              <a:t>4</a:t>
            </a:r>
            <a:br>
              <a:rPr lang="en-IN" dirty="0"/>
            </a:br>
            <a:r>
              <a:rPr lang="en-IN" dirty="0"/>
              <a:t>5</a:t>
            </a:r>
            <a:endParaRPr lang="nn-NO" dirty="0"/>
          </a:p>
        </p:txBody>
      </p:sp>
    </p:spTree>
    <p:extLst>
      <p:ext uri="{BB962C8B-B14F-4D97-AF65-F5344CB8AC3E}">
        <p14:creationId xmlns:p14="http://schemas.microsoft.com/office/powerpoint/2010/main" val="62958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Break: inside loop(contd.)</a:t>
            </a:r>
          </a:p>
        </p:txBody>
      </p:sp>
      <p:sp>
        <p:nvSpPr>
          <p:cNvPr id="3" name="Content Placeholder 2"/>
          <p:cNvSpPr>
            <a:spLocks noGrp="1"/>
          </p:cNvSpPr>
          <p:nvPr>
            <p:ph idx="1"/>
          </p:nvPr>
        </p:nvSpPr>
        <p:spPr/>
        <p:txBody>
          <a:bodyPr>
            <a:normAutofit fontScale="62500" lnSpcReduction="20000"/>
          </a:bodyPr>
          <a:lstStyle/>
          <a:p>
            <a:pPr algn="just"/>
            <a:r>
              <a:rPr lang="en-US" dirty="0"/>
              <a:t>The PHP break statement breaks the execution of inner loop only.</a:t>
            </a:r>
          </a:p>
          <a:p>
            <a:pPr algn="just"/>
            <a:endParaRPr lang="en-US" dirty="0"/>
          </a:p>
          <a:p>
            <a:pPr marL="0" indent="0" algn="just">
              <a:buNone/>
            </a:pPr>
            <a:r>
              <a:rPr lang="nn-NO" dirty="0">
                <a:solidFill>
                  <a:schemeClr val="tx2"/>
                </a:solidFill>
              </a:rPr>
              <a:t>&lt;?php    </a:t>
            </a:r>
          </a:p>
          <a:p>
            <a:pPr marL="0" indent="0" algn="just">
              <a:buNone/>
            </a:pPr>
            <a:r>
              <a:rPr lang="nn-NO" dirty="0">
                <a:solidFill>
                  <a:schemeClr val="tx2"/>
                </a:solidFill>
              </a:rPr>
              <a:t>for($i=1;$i&lt;=3;$i++){    </a:t>
            </a:r>
          </a:p>
          <a:p>
            <a:pPr marL="0" indent="0" algn="just">
              <a:buNone/>
            </a:pPr>
            <a:r>
              <a:rPr lang="nn-NO" dirty="0">
                <a:solidFill>
                  <a:schemeClr val="tx2"/>
                </a:solidFill>
              </a:rPr>
              <a:t> for($j=1;$j&lt;=3;$j++){    </a:t>
            </a:r>
          </a:p>
          <a:p>
            <a:pPr marL="0" indent="0" algn="just">
              <a:buNone/>
            </a:pPr>
            <a:r>
              <a:rPr lang="nn-NO" dirty="0">
                <a:solidFill>
                  <a:schemeClr val="tx2"/>
                </a:solidFill>
              </a:rPr>
              <a:t>  echo "$i   $j&lt;br/&gt;";    </a:t>
            </a:r>
          </a:p>
          <a:p>
            <a:pPr marL="0" indent="0" algn="just">
              <a:buNone/>
            </a:pPr>
            <a:r>
              <a:rPr lang="nn-NO" dirty="0">
                <a:solidFill>
                  <a:schemeClr val="tx2"/>
                </a:solidFill>
              </a:rPr>
              <a:t>  if($i==2 &amp;&amp; $j==2){    </a:t>
            </a:r>
          </a:p>
          <a:p>
            <a:pPr marL="0" indent="0" algn="just">
              <a:buNone/>
            </a:pPr>
            <a:r>
              <a:rPr lang="nn-NO" dirty="0">
                <a:solidFill>
                  <a:schemeClr val="tx2"/>
                </a:solidFill>
              </a:rPr>
              <a:t>   break;    </a:t>
            </a:r>
          </a:p>
          <a:p>
            <a:pPr marL="0" indent="0" algn="just">
              <a:buNone/>
            </a:pPr>
            <a:r>
              <a:rPr lang="nn-NO" dirty="0">
                <a:solidFill>
                  <a:schemeClr val="tx2"/>
                </a:solidFill>
              </a:rPr>
              <a:t>  }    </a:t>
            </a:r>
          </a:p>
          <a:p>
            <a:pPr marL="0" indent="0" algn="just">
              <a:buNone/>
            </a:pPr>
            <a:r>
              <a:rPr lang="nn-NO" dirty="0">
                <a:solidFill>
                  <a:schemeClr val="tx2"/>
                </a:solidFill>
              </a:rPr>
              <a:t> }    </a:t>
            </a:r>
          </a:p>
          <a:p>
            <a:pPr marL="0" indent="0" algn="just">
              <a:buNone/>
            </a:pPr>
            <a:r>
              <a:rPr lang="nn-NO" dirty="0">
                <a:solidFill>
                  <a:schemeClr val="tx2"/>
                </a:solidFill>
              </a:rPr>
              <a:t>}    </a:t>
            </a:r>
          </a:p>
          <a:p>
            <a:pPr marL="0" indent="0" algn="just">
              <a:buNone/>
            </a:pPr>
            <a:r>
              <a:rPr lang="nn-NO" dirty="0">
                <a:solidFill>
                  <a:schemeClr val="tx2"/>
                </a:solidFill>
              </a:rPr>
              <a:t>?&gt; </a:t>
            </a:r>
          </a:p>
          <a:p>
            <a:pPr marL="0" indent="0" algn="just">
              <a:buNone/>
            </a:pPr>
            <a:endParaRPr lang="nn-NO" dirty="0">
              <a:solidFill>
                <a:schemeClr val="tx2"/>
              </a:solidFill>
            </a:endParaRPr>
          </a:p>
          <a:p>
            <a:pPr marL="0" indent="0">
              <a:buNone/>
            </a:pPr>
            <a:r>
              <a:rPr lang="nn-NO" dirty="0"/>
              <a:t>OUTPUT:</a:t>
            </a:r>
          </a:p>
          <a:p>
            <a:pPr marL="0" indent="0">
              <a:buNone/>
            </a:pPr>
            <a:r>
              <a:rPr lang="en-IN" dirty="0"/>
              <a:t>1 1</a:t>
            </a:r>
            <a:br>
              <a:rPr lang="en-IN" dirty="0"/>
            </a:br>
            <a:r>
              <a:rPr lang="en-IN" dirty="0"/>
              <a:t>1 2</a:t>
            </a:r>
            <a:br>
              <a:rPr lang="en-IN" dirty="0"/>
            </a:br>
            <a:r>
              <a:rPr lang="en-IN" dirty="0"/>
              <a:t>1 3</a:t>
            </a:r>
            <a:br>
              <a:rPr lang="en-IN" dirty="0"/>
            </a:br>
            <a:r>
              <a:rPr lang="en-IN" dirty="0"/>
              <a:t>2 1</a:t>
            </a:r>
            <a:br>
              <a:rPr lang="en-IN" dirty="0"/>
            </a:br>
            <a:r>
              <a:rPr lang="en-IN" dirty="0"/>
              <a:t>2 2</a:t>
            </a:r>
            <a:br>
              <a:rPr lang="en-IN" dirty="0"/>
            </a:br>
            <a:r>
              <a:rPr lang="en-IN" dirty="0"/>
              <a:t>3 1</a:t>
            </a:r>
            <a:br>
              <a:rPr lang="en-IN" dirty="0"/>
            </a:br>
            <a:r>
              <a:rPr lang="en-IN" dirty="0"/>
              <a:t>3 2</a:t>
            </a:r>
            <a:br>
              <a:rPr lang="en-IN" dirty="0"/>
            </a:br>
            <a:r>
              <a:rPr lang="en-IN" dirty="0"/>
              <a:t>3 3</a:t>
            </a:r>
            <a:endParaRPr lang="nn-NO" dirty="0"/>
          </a:p>
        </p:txBody>
      </p:sp>
    </p:spTree>
    <p:extLst>
      <p:ext uri="{BB962C8B-B14F-4D97-AF65-F5344CB8AC3E}">
        <p14:creationId xmlns:p14="http://schemas.microsoft.com/office/powerpoint/2010/main" val="168003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Break: inside switch statement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a:t>
            </a:r>
            <a:r>
              <a:rPr lang="en-US" dirty="0" err="1">
                <a:solidFill>
                  <a:schemeClr val="tx2"/>
                </a:solidFill>
              </a:rPr>
              <a:t>num</a:t>
            </a:r>
            <a:r>
              <a:rPr lang="en-US" dirty="0">
                <a:solidFill>
                  <a:schemeClr val="tx2"/>
                </a:solidFill>
              </a:rPr>
              <a:t>=200;        </a:t>
            </a:r>
          </a:p>
          <a:p>
            <a:pPr marL="0" indent="0">
              <a:buNone/>
            </a:pPr>
            <a:r>
              <a:rPr lang="en-US" dirty="0">
                <a:solidFill>
                  <a:schemeClr val="tx2"/>
                </a:solidFill>
              </a:rPr>
              <a:t>switch($</a:t>
            </a:r>
            <a:r>
              <a:rPr lang="en-US" dirty="0" err="1">
                <a:solidFill>
                  <a:schemeClr val="tx2"/>
                </a:solidFill>
              </a:rPr>
              <a:t>num</a:t>
            </a:r>
            <a:r>
              <a:rPr lang="en-US" dirty="0">
                <a:solidFill>
                  <a:schemeClr val="tx2"/>
                </a:solidFill>
              </a:rPr>
              <a:t>){        </a:t>
            </a:r>
          </a:p>
          <a:p>
            <a:pPr marL="0" indent="0">
              <a:buNone/>
            </a:pPr>
            <a:r>
              <a:rPr lang="en-US" dirty="0">
                <a:solidFill>
                  <a:schemeClr val="tx2"/>
                </a:solidFill>
              </a:rPr>
              <a:t>case 100:        </a:t>
            </a:r>
          </a:p>
          <a:p>
            <a:pPr marL="0" indent="0">
              <a:buNone/>
            </a:pPr>
            <a:r>
              <a:rPr lang="en-US" dirty="0">
                <a:solidFill>
                  <a:schemeClr val="tx2"/>
                </a:solidFill>
              </a:rPr>
              <a:t>echo("number is equals to 100");        </a:t>
            </a:r>
          </a:p>
          <a:p>
            <a:pPr marL="0" indent="0">
              <a:buNone/>
            </a:pPr>
            <a:r>
              <a:rPr lang="en-US" dirty="0">
                <a:solidFill>
                  <a:schemeClr val="tx2"/>
                </a:solidFill>
              </a:rPr>
              <a:t>break;        </a:t>
            </a:r>
          </a:p>
          <a:p>
            <a:pPr marL="0" indent="0">
              <a:buNone/>
            </a:pPr>
            <a:r>
              <a:rPr lang="en-US" dirty="0">
                <a:solidFill>
                  <a:schemeClr val="tx2"/>
                </a:solidFill>
              </a:rPr>
              <a:t>case 200:        </a:t>
            </a:r>
          </a:p>
          <a:p>
            <a:pPr marL="0" indent="0">
              <a:buNone/>
            </a:pPr>
            <a:r>
              <a:rPr lang="en-US" dirty="0">
                <a:solidFill>
                  <a:schemeClr val="tx2"/>
                </a:solidFill>
              </a:rPr>
              <a:t>echo("number is equal to 200");        </a:t>
            </a:r>
          </a:p>
          <a:p>
            <a:pPr marL="0" indent="0">
              <a:buNone/>
            </a:pPr>
            <a:r>
              <a:rPr lang="en-US" dirty="0">
                <a:solidFill>
                  <a:schemeClr val="tx2"/>
                </a:solidFill>
              </a:rPr>
              <a:t>break;        </a:t>
            </a:r>
          </a:p>
          <a:p>
            <a:pPr marL="0" indent="0">
              <a:buNone/>
            </a:pPr>
            <a:r>
              <a:rPr lang="en-US" dirty="0">
                <a:solidFill>
                  <a:schemeClr val="tx2"/>
                </a:solidFill>
              </a:rPr>
              <a:t>case 50:        </a:t>
            </a:r>
          </a:p>
          <a:p>
            <a:pPr marL="0" indent="0">
              <a:buNone/>
            </a:pPr>
            <a:r>
              <a:rPr lang="en-US" dirty="0">
                <a:solidFill>
                  <a:schemeClr val="tx2"/>
                </a:solidFill>
              </a:rPr>
              <a:t>echo("number is equal to 300");        </a:t>
            </a:r>
          </a:p>
          <a:p>
            <a:pPr marL="0" indent="0">
              <a:buNone/>
            </a:pPr>
            <a:r>
              <a:rPr lang="en-US" dirty="0">
                <a:solidFill>
                  <a:schemeClr val="tx2"/>
                </a:solidFill>
              </a:rPr>
              <a:t>break;        </a:t>
            </a:r>
          </a:p>
          <a:p>
            <a:pPr marL="0" indent="0">
              <a:buNone/>
            </a:pPr>
            <a:r>
              <a:rPr lang="en-US" dirty="0">
                <a:solidFill>
                  <a:schemeClr val="tx2"/>
                </a:solidFill>
              </a:rPr>
              <a:t>default:        </a:t>
            </a:r>
          </a:p>
          <a:p>
            <a:pPr marL="0" indent="0">
              <a:buNone/>
            </a:pPr>
            <a:r>
              <a:rPr lang="en-US" dirty="0">
                <a:solidFill>
                  <a:schemeClr val="tx2"/>
                </a:solidFill>
              </a:rPr>
              <a:t>echo("number is not equal to 100, 200 or 500");        </a:t>
            </a:r>
          </a:p>
          <a:p>
            <a:pPr marL="0" indent="0">
              <a:buNone/>
            </a:pPr>
            <a:r>
              <a:rPr lang="en-US" dirty="0">
                <a:solidFill>
                  <a:schemeClr val="tx2"/>
                </a:solidFill>
              </a:rPr>
              <a:t>}       </a:t>
            </a:r>
          </a:p>
          <a:p>
            <a:pPr marL="0" indent="0">
              <a:buNone/>
            </a:pPr>
            <a:r>
              <a:rPr lang="en-US" dirty="0">
                <a:solidFill>
                  <a:schemeClr val="tx2"/>
                </a:solidFill>
              </a:rPr>
              <a:t>?&gt;</a:t>
            </a:r>
          </a:p>
        </p:txBody>
      </p:sp>
      <p:sp>
        <p:nvSpPr>
          <p:cNvPr id="4" name="Rectangle 3"/>
          <p:cNvSpPr/>
          <p:nvPr/>
        </p:nvSpPr>
        <p:spPr>
          <a:xfrm>
            <a:off x="5004048" y="1988840"/>
            <a:ext cx="3024336"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a:p>
            <a:pPr algn="ctr"/>
            <a:r>
              <a:rPr lang="en-US" dirty="0">
                <a:solidFill>
                  <a:schemeClr val="tx1"/>
                </a:solidFill>
              </a:rPr>
              <a:t>number is equal to 200</a:t>
            </a:r>
          </a:p>
          <a:p>
            <a:pPr algn="ctr"/>
            <a:endParaRPr lang="en-IN" dirty="0">
              <a:solidFill>
                <a:schemeClr val="tx1"/>
              </a:solidFill>
            </a:endParaRPr>
          </a:p>
        </p:txBody>
      </p:sp>
    </p:spTree>
    <p:extLst>
      <p:ext uri="{BB962C8B-B14F-4D97-AF65-F5344CB8AC3E}">
        <p14:creationId xmlns:p14="http://schemas.microsoft.com/office/powerpoint/2010/main" val="285189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Break: with array of string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//declare an array of string  </a:t>
            </a:r>
          </a:p>
          <a:p>
            <a:pPr marL="0" indent="0">
              <a:buNone/>
            </a:pPr>
            <a:r>
              <a:rPr lang="en-US" dirty="0">
                <a:solidFill>
                  <a:schemeClr val="tx2"/>
                </a:solidFill>
              </a:rPr>
              <a:t>$number = array ("One", "Two", "Three", "Stop", "Four");  </a:t>
            </a:r>
          </a:p>
          <a:p>
            <a:pPr marL="0" indent="0">
              <a:buNone/>
            </a:pPr>
            <a:r>
              <a:rPr lang="en-US" dirty="0" err="1">
                <a:solidFill>
                  <a:schemeClr val="tx2"/>
                </a:solidFill>
              </a:rPr>
              <a:t>foreach</a:t>
            </a:r>
            <a:r>
              <a:rPr lang="en-US" dirty="0">
                <a:solidFill>
                  <a:schemeClr val="tx2"/>
                </a:solidFill>
              </a:rPr>
              <a:t> ($number as $element) {  </a:t>
            </a:r>
          </a:p>
          <a:p>
            <a:pPr marL="0" indent="0">
              <a:buNone/>
            </a:pPr>
            <a:r>
              <a:rPr lang="en-US" dirty="0">
                <a:solidFill>
                  <a:schemeClr val="tx2"/>
                </a:solidFill>
              </a:rPr>
              <a:t>if ($element == "Stop") {  </a:t>
            </a:r>
          </a:p>
          <a:p>
            <a:pPr marL="0" indent="0">
              <a:buNone/>
            </a:pPr>
            <a:r>
              <a:rPr lang="en-US" dirty="0">
                <a:solidFill>
                  <a:schemeClr val="tx2"/>
                </a:solidFill>
              </a:rPr>
              <a:t>break;  </a:t>
            </a:r>
          </a:p>
          <a:p>
            <a:pPr marL="0" indent="0">
              <a:buNone/>
            </a:pPr>
            <a:r>
              <a:rPr lang="en-US" dirty="0">
                <a:solidFill>
                  <a:schemeClr val="tx2"/>
                </a:solidFill>
              </a:rPr>
              <a:t>}  </a:t>
            </a:r>
          </a:p>
          <a:p>
            <a:pPr marL="0" indent="0">
              <a:buNone/>
            </a:pPr>
            <a:r>
              <a:rPr lang="en-US" dirty="0">
                <a:solidFill>
                  <a:schemeClr val="tx2"/>
                </a:solidFill>
              </a:rPr>
              <a:t>echo "$element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a:t>
            </a:r>
          </a:p>
          <a:p>
            <a:pPr marL="0" indent="0">
              <a:buNone/>
            </a:pPr>
            <a:r>
              <a:rPr lang="en-US" dirty="0">
                <a:solidFill>
                  <a:schemeClr val="tx2"/>
                </a:solidFill>
              </a:rPr>
              <a:t>?&gt;  </a:t>
            </a:r>
          </a:p>
          <a:p>
            <a:pPr marL="0" indent="0">
              <a:buNone/>
            </a:pPr>
            <a:endParaRPr lang="en-US" dirty="0">
              <a:solidFill>
                <a:schemeClr val="tx2"/>
              </a:solidFill>
            </a:endParaRPr>
          </a:p>
          <a:p>
            <a:pPr marL="0" indent="0">
              <a:buNone/>
            </a:pPr>
            <a:r>
              <a:rPr lang="en-US" dirty="0"/>
              <a:t>OUTPUT:</a:t>
            </a:r>
          </a:p>
          <a:p>
            <a:pPr marL="0" indent="0">
              <a:buNone/>
            </a:pPr>
            <a:r>
              <a:rPr lang="en-IN" dirty="0"/>
              <a:t>One </a:t>
            </a:r>
          </a:p>
          <a:p>
            <a:pPr marL="0" indent="0">
              <a:buNone/>
            </a:pPr>
            <a:r>
              <a:rPr lang="en-IN" dirty="0"/>
              <a:t>Two </a:t>
            </a:r>
          </a:p>
          <a:p>
            <a:pPr marL="0" indent="0">
              <a:buNone/>
            </a:pPr>
            <a:r>
              <a:rPr lang="en-IN" dirty="0"/>
              <a:t>Three</a:t>
            </a:r>
            <a:endParaRPr lang="en-US" dirty="0"/>
          </a:p>
          <a:p>
            <a:pPr marL="0" indent="0" algn="just">
              <a:buNone/>
            </a:pPr>
            <a:endParaRPr lang="nn-NO" dirty="0">
              <a:solidFill>
                <a:schemeClr val="tx2"/>
              </a:solidFill>
            </a:endParaRPr>
          </a:p>
        </p:txBody>
      </p:sp>
    </p:spTree>
    <p:extLst>
      <p:ext uri="{BB962C8B-B14F-4D97-AF65-F5344CB8AC3E}">
        <p14:creationId xmlns:p14="http://schemas.microsoft.com/office/powerpoint/2010/main" val="345201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Continue</a:t>
            </a:r>
          </a:p>
        </p:txBody>
      </p:sp>
      <p:sp>
        <p:nvSpPr>
          <p:cNvPr id="3" name="Content Placeholder 2"/>
          <p:cNvSpPr>
            <a:spLocks noGrp="1"/>
          </p:cNvSpPr>
          <p:nvPr>
            <p:ph idx="1"/>
          </p:nvPr>
        </p:nvSpPr>
        <p:spPr/>
        <p:txBody>
          <a:bodyPr>
            <a:normAutofit fontScale="92500" lnSpcReduction="10000"/>
          </a:bodyPr>
          <a:lstStyle/>
          <a:p>
            <a:pPr algn="just"/>
            <a:r>
              <a:rPr lang="en-US" dirty="0"/>
              <a:t>The PHP continue statement is used to continue the loop.</a:t>
            </a:r>
          </a:p>
          <a:p>
            <a:pPr algn="just"/>
            <a:endParaRPr lang="en-US" dirty="0"/>
          </a:p>
          <a:p>
            <a:pPr algn="just"/>
            <a:r>
              <a:rPr lang="en-US" dirty="0"/>
              <a:t>It continues the current flow of the program and skips the remaining code at the specified condition.</a:t>
            </a:r>
          </a:p>
          <a:p>
            <a:pPr algn="just"/>
            <a:endParaRPr lang="en-US" dirty="0">
              <a:solidFill>
                <a:schemeClr val="tx2"/>
              </a:solidFill>
            </a:endParaRPr>
          </a:p>
          <a:p>
            <a:pPr algn="just"/>
            <a:r>
              <a:rPr lang="en-US" dirty="0"/>
              <a:t>The continue statement is used within looping and switch control structure when you immediately jump to the next iteration.</a:t>
            </a:r>
          </a:p>
          <a:p>
            <a:pPr algn="just"/>
            <a:endParaRPr lang="en-US" dirty="0"/>
          </a:p>
          <a:p>
            <a:pPr algn="just"/>
            <a:r>
              <a:rPr lang="en-US" dirty="0"/>
              <a:t>The continue statement can be used with all types of loops such as - for, while, do-while, and </a:t>
            </a:r>
            <a:r>
              <a:rPr lang="en-US" dirty="0" err="1"/>
              <a:t>foreach</a:t>
            </a:r>
            <a:r>
              <a:rPr lang="en-US" dirty="0"/>
              <a:t> loop. </a:t>
            </a:r>
          </a:p>
          <a:p>
            <a:pPr algn="just"/>
            <a:endParaRPr lang="en-US" dirty="0"/>
          </a:p>
          <a:p>
            <a:pPr algn="just"/>
            <a:r>
              <a:rPr lang="en-US" dirty="0"/>
              <a:t>The continue statement allows the user to skip the execution of the code for the specified condition.</a:t>
            </a:r>
          </a:p>
          <a:p>
            <a:pPr algn="just"/>
            <a:endParaRPr lang="nn-NO" dirty="0">
              <a:solidFill>
                <a:schemeClr val="tx2"/>
              </a:solidFill>
            </a:endParaRPr>
          </a:p>
        </p:txBody>
      </p:sp>
    </p:spTree>
    <p:extLst>
      <p:ext uri="{BB962C8B-B14F-4D97-AF65-F5344CB8AC3E}">
        <p14:creationId xmlns:p14="http://schemas.microsoft.com/office/powerpoint/2010/main" val="2058806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with for loop</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solidFill>
                  <a:schemeClr val="tx2"/>
                </a:solidFill>
              </a:rPr>
              <a:t>&lt;?</a:t>
            </a:r>
            <a:r>
              <a:rPr lang="en-IN" dirty="0" err="1">
                <a:solidFill>
                  <a:schemeClr val="tx2"/>
                </a:solidFill>
              </a:rPr>
              <a:t>php</a:t>
            </a:r>
            <a:r>
              <a:rPr lang="en-IN" dirty="0">
                <a:solidFill>
                  <a:schemeClr val="tx2"/>
                </a:solidFill>
              </a:rPr>
              <a:t>  </a:t>
            </a:r>
          </a:p>
          <a:p>
            <a:pPr marL="0" indent="0">
              <a:buNone/>
            </a:pPr>
            <a:r>
              <a:rPr lang="en-IN" dirty="0">
                <a:solidFill>
                  <a:schemeClr val="tx2"/>
                </a:solidFill>
              </a:rPr>
              <a:t>    //outer loop  </a:t>
            </a:r>
          </a:p>
          <a:p>
            <a:pPr marL="0" indent="0">
              <a:buNone/>
            </a:pPr>
            <a:r>
              <a:rPr lang="en-IN" dirty="0">
                <a:solidFill>
                  <a:schemeClr val="tx2"/>
                </a:solidFill>
              </a:rPr>
              <a:t>    for ($i =1; $i&lt;=3; $i++) {  </a:t>
            </a:r>
          </a:p>
          <a:p>
            <a:pPr marL="0" indent="0">
              <a:buNone/>
            </a:pPr>
            <a:r>
              <a:rPr lang="en-IN" dirty="0">
                <a:solidFill>
                  <a:schemeClr val="tx2"/>
                </a:solidFill>
              </a:rPr>
              <a:t>        //inner loop  </a:t>
            </a:r>
          </a:p>
          <a:p>
            <a:pPr marL="0" indent="0">
              <a:buNone/>
            </a:pPr>
            <a:r>
              <a:rPr lang="en-IN" dirty="0">
                <a:solidFill>
                  <a:schemeClr val="tx2"/>
                </a:solidFill>
              </a:rPr>
              <a:t>        for ($j=1; $j&lt;=3; $j++) {  </a:t>
            </a:r>
          </a:p>
          <a:p>
            <a:pPr marL="0" indent="0">
              <a:buNone/>
            </a:pPr>
            <a:r>
              <a:rPr lang="en-IN" dirty="0">
                <a:solidFill>
                  <a:schemeClr val="tx2"/>
                </a:solidFill>
              </a:rPr>
              <a:t>            if (!($i == $j) ) {  </a:t>
            </a:r>
          </a:p>
          <a:p>
            <a:pPr marL="0" indent="0">
              <a:buNone/>
            </a:pPr>
            <a:r>
              <a:rPr lang="en-IN" dirty="0">
                <a:solidFill>
                  <a:schemeClr val="tx2"/>
                </a:solidFill>
              </a:rPr>
              <a:t>                continue;       //skip when i and j does not have same values  </a:t>
            </a:r>
          </a:p>
          <a:p>
            <a:pPr marL="0" indent="0">
              <a:buNone/>
            </a:pPr>
            <a:r>
              <a:rPr lang="en-IN" dirty="0">
                <a:solidFill>
                  <a:schemeClr val="tx2"/>
                </a:solidFill>
              </a:rPr>
              <a:t>            }  </a:t>
            </a:r>
          </a:p>
          <a:p>
            <a:pPr marL="0" indent="0">
              <a:buNone/>
            </a:pPr>
            <a:r>
              <a:rPr lang="en-IN" dirty="0">
                <a:solidFill>
                  <a:schemeClr val="tx2"/>
                </a:solidFill>
              </a:rPr>
              <a:t>            echo $</a:t>
            </a:r>
            <a:r>
              <a:rPr lang="en-IN" dirty="0" err="1">
                <a:solidFill>
                  <a:schemeClr val="tx2"/>
                </a:solidFill>
              </a:rPr>
              <a:t>i.$j</a:t>
            </a:r>
            <a:r>
              <a:rPr lang="en-IN" dirty="0">
                <a:solidFill>
                  <a:schemeClr val="tx2"/>
                </a:solidFill>
              </a:rPr>
              <a:t>;  </a:t>
            </a:r>
          </a:p>
          <a:p>
            <a:pPr marL="0" indent="0">
              <a:buNone/>
            </a:pPr>
            <a:r>
              <a:rPr lang="en-IN" dirty="0">
                <a:solidFill>
                  <a:schemeClr val="tx2"/>
                </a:solidFill>
              </a:rPr>
              <a:t>            echo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  </a:t>
            </a:r>
          </a:p>
          <a:p>
            <a:pPr marL="0" indent="0">
              <a:buNone/>
            </a:pPr>
            <a:r>
              <a:rPr lang="en-IN" dirty="0">
                <a:solidFill>
                  <a:schemeClr val="tx2"/>
                </a:solidFill>
              </a:rPr>
              <a:t>    }  </a:t>
            </a:r>
          </a:p>
          <a:p>
            <a:pPr marL="0" indent="0">
              <a:buNone/>
            </a:pPr>
            <a:r>
              <a:rPr lang="en-IN" dirty="0">
                <a:solidFill>
                  <a:schemeClr val="tx2"/>
                </a:solidFill>
              </a:rPr>
              <a:t>?&gt; </a:t>
            </a:r>
          </a:p>
          <a:p>
            <a:pPr marL="0" indent="0">
              <a:buNone/>
            </a:pPr>
            <a:endParaRPr lang="en-US" dirty="0">
              <a:solidFill>
                <a:schemeClr val="tx2"/>
              </a:solidFill>
            </a:endParaRPr>
          </a:p>
          <a:p>
            <a:pPr marL="0" indent="0">
              <a:buNone/>
            </a:pPr>
            <a:r>
              <a:rPr lang="en-US" dirty="0"/>
              <a:t>OUTPUT:</a:t>
            </a:r>
          </a:p>
          <a:p>
            <a:pPr marL="0" indent="0">
              <a:buNone/>
            </a:pPr>
            <a:r>
              <a:rPr lang="en-IN" dirty="0"/>
              <a:t>11 </a:t>
            </a:r>
          </a:p>
          <a:p>
            <a:pPr marL="0" indent="0">
              <a:buNone/>
            </a:pPr>
            <a:r>
              <a:rPr lang="en-IN" dirty="0"/>
              <a:t>22 </a:t>
            </a:r>
          </a:p>
          <a:p>
            <a:pPr marL="0" indent="0">
              <a:buNone/>
            </a:pPr>
            <a:r>
              <a:rPr lang="en-IN" dirty="0"/>
              <a:t>33</a:t>
            </a:r>
            <a:endParaRPr lang="en-IN" dirty="0">
              <a:solidFill>
                <a:schemeClr val="tx2"/>
              </a:solidFill>
            </a:endParaRPr>
          </a:p>
          <a:p>
            <a:pPr marL="0" indent="0" algn="just">
              <a:buNone/>
            </a:pPr>
            <a:endParaRPr lang="nn-NO" dirty="0">
              <a:solidFill>
                <a:schemeClr val="tx2"/>
              </a:solidFill>
            </a:endParaRPr>
          </a:p>
        </p:txBody>
      </p:sp>
    </p:spTree>
    <p:extLst>
      <p:ext uri="{BB962C8B-B14F-4D97-AF65-F5344CB8AC3E}">
        <p14:creationId xmlns:p14="http://schemas.microsoft.com/office/powerpoint/2010/main" val="351586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in while loop</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    //</a:t>
            </a:r>
            <a:r>
              <a:rPr lang="en-US" dirty="0" err="1">
                <a:solidFill>
                  <a:schemeClr val="tx2"/>
                </a:solidFill>
              </a:rPr>
              <a:t>php</a:t>
            </a:r>
            <a:r>
              <a:rPr lang="en-US" dirty="0">
                <a:solidFill>
                  <a:schemeClr val="tx2"/>
                </a:solidFill>
              </a:rPr>
              <a:t> program to demonstrate the use of continue statement  </a:t>
            </a:r>
          </a:p>
          <a:p>
            <a:pPr marL="0" indent="0">
              <a:buNone/>
            </a:pPr>
            <a:r>
              <a:rPr lang="en-US" dirty="0">
                <a:solidFill>
                  <a:schemeClr val="tx2"/>
                </a:solidFill>
              </a:rPr>
              <a:t>  </a:t>
            </a:r>
          </a:p>
          <a:p>
            <a:pPr marL="0" indent="0">
              <a:buNone/>
            </a:pPr>
            <a:r>
              <a:rPr lang="en-US" dirty="0">
                <a:solidFill>
                  <a:schemeClr val="tx2"/>
                </a:solidFill>
              </a:rPr>
              <a:t>    echo "Even numbers between 1 to 20: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$i = 1;  </a:t>
            </a:r>
          </a:p>
          <a:p>
            <a:pPr marL="0" indent="0">
              <a:buNone/>
            </a:pPr>
            <a:r>
              <a:rPr lang="en-US" dirty="0">
                <a:solidFill>
                  <a:schemeClr val="tx2"/>
                </a:solidFill>
              </a:rPr>
              <a:t>    while ($i&lt;=20) {  </a:t>
            </a:r>
          </a:p>
          <a:p>
            <a:pPr marL="0" indent="0">
              <a:buNone/>
            </a:pPr>
            <a:r>
              <a:rPr lang="en-US" dirty="0">
                <a:solidFill>
                  <a:schemeClr val="tx2"/>
                </a:solidFill>
              </a:rPr>
              <a:t>        if ($i %2 == 1) {  </a:t>
            </a:r>
          </a:p>
          <a:p>
            <a:pPr marL="0" indent="0">
              <a:buNone/>
            </a:pPr>
            <a:r>
              <a:rPr lang="en-US" dirty="0">
                <a:solidFill>
                  <a:schemeClr val="tx2"/>
                </a:solidFill>
              </a:rPr>
              <a:t>            $i++;  </a:t>
            </a:r>
          </a:p>
          <a:p>
            <a:pPr marL="0" indent="0">
              <a:buNone/>
            </a:pPr>
            <a:r>
              <a:rPr lang="en-US" dirty="0">
                <a:solidFill>
                  <a:schemeClr val="tx2"/>
                </a:solidFill>
              </a:rPr>
              <a:t>            continue;   //here it will skip rest of statements  </a:t>
            </a:r>
          </a:p>
          <a:p>
            <a:pPr marL="0" indent="0">
              <a:buNone/>
            </a:pPr>
            <a:r>
              <a:rPr lang="en-US" dirty="0">
                <a:solidFill>
                  <a:schemeClr val="tx2"/>
                </a:solidFill>
              </a:rPr>
              <a:t>        }  </a:t>
            </a:r>
          </a:p>
          <a:p>
            <a:pPr marL="0" indent="0">
              <a:buNone/>
            </a:pPr>
            <a:r>
              <a:rPr lang="en-US" dirty="0">
                <a:solidFill>
                  <a:schemeClr val="tx2"/>
                </a:solidFill>
              </a:rPr>
              <a:t>        echo $i;  </a:t>
            </a:r>
          </a:p>
          <a:p>
            <a:pPr marL="0" indent="0">
              <a:buNone/>
            </a:pPr>
            <a:r>
              <a:rPr lang="en-US" dirty="0">
                <a:solidFill>
                  <a:schemeClr val="tx2"/>
                </a:solidFill>
              </a:rPr>
              <a:t>        echo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$i++;  </a:t>
            </a:r>
          </a:p>
          <a:p>
            <a:pPr marL="0" indent="0">
              <a:buNone/>
            </a:pPr>
            <a:r>
              <a:rPr lang="en-US" dirty="0">
                <a:solidFill>
                  <a:schemeClr val="tx2"/>
                </a:solidFill>
              </a:rPr>
              <a:t>    }     </a:t>
            </a:r>
          </a:p>
          <a:p>
            <a:pPr marL="0" indent="0">
              <a:buNone/>
            </a:pPr>
            <a:r>
              <a:rPr lang="en-US" dirty="0">
                <a:solidFill>
                  <a:schemeClr val="tx2"/>
                </a:solidFill>
              </a:rPr>
              <a:t>?&gt;</a:t>
            </a:r>
          </a:p>
          <a:p>
            <a:pPr marL="0" indent="0" algn="just">
              <a:buNone/>
            </a:pPr>
            <a:endParaRPr lang="nn-NO" dirty="0">
              <a:solidFill>
                <a:schemeClr val="tx2"/>
              </a:solidFill>
            </a:endParaRPr>
          </a:p>
        </p:txBody>
      </p:sp>
      <p:sp>
        <p:nvSpPr>
          <p:cNvPr id="4" name="Rectangle 3"/>
          <p:cNvSpPr/>
          <p:nvPr/>
        </p:nvSpPr>
        <p:spPr>
          <a:xfrm>
            <a:off x="4716016" y="4221088"/>
            <a:ext cx="3024336"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OUTPUT:</a:t>
            </a:r>
          </a:p>
          <a:p>
            <a:r>
              <a:rPr lang="en-US" sz="1200" dirty="0">
                <a:solidFill>
                  <a:schemeClr val="tx1"/>
                </a:solidFill>
              </a:rPr>
              <a:t>Even numbers between 1 to 20: </a:t>
            </a:r>
          </a:p>
          <a:p>
            <a:r>
              <a:rPr lang="en-US" sz="1200" dirty="0">
                <a:solidFill>
                  <a:schemeClr val="tx1"/>
                </a:solidFill>
              </a:rPr>
              <a:t>2 </a:t>
            </a:r>
          </a:p>
          <a:p>
            <a:r>
              <a:rPr lang="en-US" sz="1200" dirty="0">
                <a:solidFill>
                  <a:schemeClr val="tx1"/>
                </a:solidFill>
              </a:rPr>
              <a:t>4 </a:t>
            </a:r>
          </a:p>
          <a:p>
            <a:r>
              <a:rPr lang="en-US" sz="1200" dirty="0">
                <a:solidFill>
                  <a:schemeClr val="tx1"/>
                </a:solidFill>
              </a:rPr>
              <a:t>6 </a:t>
            </a:r>
          </a:p>
          <a:p>
            <a:r>
              <a:rPr lang="en-US" sz="1200" dirty="0">
                <a:solidFill>
                  <a:schemeClr val="tx1"/>
                </a:solidFill>
              </a:rPr>
              <a:t>8 </a:t>
            </a:r>
          </a:p>
          <a:p>
            <a:r>
              <a:rPr lang="en-US" sz="1200" dirty="0">
                <a:solidFill>
                  <a:schemeClr val="tx1"/>
                </a:solidFill>
              </a:rPr>
              <a:t>10 </a:t>
            </a:r>
          </a:p>
          <a:p>
            <a:r>
              <a:rPr lang="en-US" sz="1200" dirty="0">
                <a:solidFill>
                  <a:schemeClr val="tx1"/>
                </a:solidFill>
              </a:rPr>
              <a:t>12 </a:t>
            </a:r>
          </a:p>
          <a:p>
            <a:r>
              <a:rPr lang="en-US" sz="1200" dirty="0">
                <a:solidFill>
                  <a:schemeClr val="tx1"/>
                </a:solidFill>
              </a:rPr>
              <a:t>14 </a:t>
            </a:r>
          </a:p>
          <a:p>
            <a:r>
              <a:rPr lang="en-US" sz="1200" dirty="0">
                <a:solidFill>
                  <a:schemeClr val="tx1"/>
                </a:solidFill>
              </a:rPr>
              <a:t>16 </a:t>
            </a:r>
          </a:p>
          <a:p>
            <a:r>
              <a:rPr lang="en-US" sz="1200" dirty="0">
                <a:solidFill>
                  <a:schemeClr val="tx1"/>
                </a:solidFill>
              </a:rPr>
              <a:t>18 </a:t>
            </a:r>
          </a:p>
          <a:p>
            <a:r>
              <a:rPr lang="en-US" sz="1200" dirty="0">
                <a:solidFill>
                  <a:schemeClr val="tx1"/>
                </a:solidFill>
              </a:rPr>
              <a:t>20</a:t>
            </a:r>
            <a:endParaRPr lang="en-IN" sz="1200" dirty="0">
              <a:solidFill>
                <a:schemeClr val="tx1"/>
              </a:solidFill>
            </a:endParaRPr>
          </a:p>
        </p:txBody>
      </p:sp>
    </p:spTree>
    <p:extLst>
      <p:ext uri="{BB962C8B-B14F-4D97-AF65-F5344CB8AC3E}">
        <p14:creationId xmlns:p14="http://schemas.microsoft.com/office/powerpoint/2010/main" val="4009151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with array of string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    $number = array ("One", "Two", "Three", "Stop", "Four"); </a:t>
            </a:r>
          </a:p>
          <a:p>
            <a:pPr marL="0" indent="0">
              <a:buNone/>
            </a:pPr>
            <a:r>
              <a:rPr lang="en-US" dirty="0">
                <a:solidFill>
                  <a:schemeClr val="tx2"/>
                </a:solidFill>
              </a:rPr>
              <a:t>    </a:t>
            </a:r>
            <a:r>
              <a:rPr lang="en-US" dirty="0" err="1">
                <a:solidFill>
                  <a:schemeClr val="tx2"/>
                </a:solidFill>
              </a:rPr>
              <a:t>foreach</a:t>
            </a:r>
            <a:r>
              <a:rPr lang="en-US" dirty="0">
                <a:solidFill>
                  <a:schemeClr val="tx2"/>
                </a:solidFill>
              </a:rPr>
              <a:t> ($number as $element) {  </a:t>
            </a:r>
          </a:p>
          <a:p>
            <a:pPr marL="0" indent="0">
              <a:buNone/>
            </a:pPr>
            <a:r>
              <a:rPr lang="en-US" dirty="0">
                <a:solidFill>
                  <a:schemeClr val="tx2"/>
                </a:solidFill>
              </a:rPr>
              <a:t>        if ($element == "Stop") {  </a:t>
            </a:r>
          </a:p>
          <a:p>
            <a:pPr marL="0" indent="0">
              <a:buNone/>
            </a:pPr>
            <a:r>
              <a:rPr lang="en-US" dirty="0">
                <a:solidFill>
                  <a:schemeClr val="tx2"/>
                </a:solidFill>
              </a:rPr>
              <a:t>            continue;  </a:t>
            </a:r>
          </a:p>
          <a:p>
            <a:pPr marL="0" indent="0">
              <a:buNone/>
            </a:pPr>
            <a:r>
              <a:rPr lang="en-US" dirty="0">
                <a:solidFill>
                  <a:schemeClr val="tx2"/>
                </a:solidFill>
              </a:rPr>
              <a:t>        }  </a:t>
            </a:r>
          </a:p>
          <a:p>
            <a:pPr marL="0" indent="0">
              <a:buNone/>
            </a:pPr>
            <a:r>
              <a:rPr lang="en-US" dirty="0">
                <a:solidFill>
                  <a:schemeClr val="tx2"/>
                </a:solidFill>
              </a:rPr>
              <a:t>        echo "$element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  </a:t>
            </a:r>
          </a:p>
          <a:p>
            <a:pPr marL="0" indent="0">
              <a:buNone/>
            </a:pPr>
            <a:r>
              <a:rPr lang="en-US" dirty="0">
                <a:solidFill>
                  <a:schemeClr val="tx2"/>
                </a:solidFill>
              </a:rPr>
              <a:t>?&gt;  </a:t>
            </a:r>
          </a:p>
          <a:p>
            <a:pPr marL="0" indent="0">
              <a:buNone/>
            </a:pPr>
            <a:endParaRPr lang="en-US" dirty="0">
              <a:solidFill>
                <a:schemeClr val="tx2"/>
              </a:solidFill>
            </a:endParaRPr>
          </a:p>
          <a:p>
            <a:pPr marL="0" indent="0">
              <a:buNone/>
            </a:pPr>
            <a:r>
              <a:rPr lang="en-US" dirty="0"/>
              <a:t>OUTPUT:</a:t>
            </a:r>
          </a:p>
          <a:p>
            <a:pPr marL="0" indent="0">
              <a:buNone/>
            </a:pPr>
            <a:r>
              <a:rPr lang="en-IN" dirty="0"/>
              <a:t>One </a:t>
            </a:r>
          </a:p>
          <a:p>
            <a:pPr marL="0" indent="0">
              <a:buNone/>
            </a:pPr>
            <a:r>
              <a:rPr lang="en-IN" dirty="0"/>
              <a:t>Two </a:t>
            </a:r>
          </a:p>
          <a:p>
            <a:pPr marL="0" indent="0">
              <a:buNone/>
            </a:pPr>
            <a:r>
              <a:rPr lang="en-IN" dirty="0"/>
              <a:t>Three </a:t>
            </a:r>
          </a:p>
          <a:p>
            <a:pPr marL="0" indent="0">
              <a:buNone/>
            </a:pPr>
            <a:r>
              <a:rPr lang="en-IN" dirty="0"/>
              <a:t>Four</a:t>
            </a:r>
            <a:endParaRPr lang="en-US" dirty="0">
              <a:solidFill>
                <a:schemeClr val="tx2"/>
              </a:solidFill>
            </a:endParaRPr>
          </a:p>
          <a:p>
            <a:pPr marL="0" indent="0" algn="just">
              <a:buNone/>
            </a:pPr>
            <a:endParaRPr lang="nn-NO" dirty="0">
              <a:solidFill>
                <a:schemeClr val="tx2"/>
              </a:solidFill>
            </a:endParaRPr>
          </a:p>
        </p:txBody>
      </p:sp>
    </p:spTree>
    <p:extLst>
      <p:ext uri="{BB962C8B-B14F-4D97-AF65-F5344CB8AC3E}">
        <p14:creationId xmlns:p14="http://schemas.microsoft.com/office/powerpoint/2010/main" val="331956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LOOPS</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Loops are used to execute the same block of code again and again, as long as a certain condition is met. </a:t>
            </a:r>
          </a:p>
          <a:p>
            <a:pPr algn="just"/>
            <a:endParaRPr lang="en-US" dirty="0"/>
          </a:p>
          <a:p>
            <a:pPr algn="just"/>
            <a:r>
              <a:rPr lang="en-US" dirty="0"/>
              <a:t>The basic idea behind a loop is to automate the repetitive tasks within a program to save the time and effort.</a:t>
            </a:r>
          </a:p>
          <a:p>
            <a:pPr algn="just"/>
            <a:endParaRPr lang="en-US" dirty="0"/>
          </a:p>
          <a:p>
            <a:pPr marL="0" indent="0" algn="just">
              <a:buNone/>
            </a:pPr>
            <a:r>
              <a:rPr lang="en-US" dirty="0"/>
              <a:t> - </a:t>
            </a:r>
            <a:r>
              <a:rPr lang="en-US" b="1" dirty="0"/>
              <a:t>while</a:t>
            </a:r>
            <a:r>
              <a:rPr lang="en-US" dirty="0"/>
              <a:t> — loops through a block of code as long as the condition specified evaluates to true.</a:t>
            </a:r>
          </a:p>
          <a:p>
            <a:pPr marL="0" indent="0" algn="just">
              <a:buNone/>
            </a:pPr>
            <a:r>
              <a:rPr lang="en-US" dirty="0"/>
              <a:t> - </a:t>
            </a:r>
            <a:r>
              <a:rPr lang="en-US" b="1" dirty="0"/>
              <a:t>do…while</a:t>
            </a:r>
            <a:r>
              <a:rPr lang="en-US" dirty="0"/>
              <a:t> — the block of code executed once and then condition is evaluated. If the condition is true the statement is repeated as long as the specified condition is true.</a:t>
            </a:r>
          </a:p>
          <a:p>
            <a:pPr marL="0" indent="0" algn="just">
              <a:buNone/>
            </a:pPr>
            <a:r>
              <a:rPr lang="en-US" dirty="0"/>
              <a:t> - </a:t>
            </a:r>
            <a:r>
              <a:rPr lang="en-US" b="1" dirty="0"/>
              <a:t>for</a:t>
            </a:r>
            <a:r>
              <a:rPr lang="en-US" dirty="0"/>
              <a:t> — loops through a block of code until the counter reaches a specified number.</a:t>
            </a:r>
          </a:p>
          <a:p>
            <a:pPr marL="0" indent="0" algn="just">
              <a:buNone/>
            </a:pPr>
            <a:r>
              <a:rPr lang="en-US" dirty="0"/>
              <a:t> - </a:t>
            </a:r>
            <a:r>
              <a:rPr lang="en-US" b="1" dirty="0" err="1"/>
              <a:t>foreach</a:t>
            </a:r>
            <a:r>
              <a:rPr lang="en-US" dirty="0"/>
              <a:t> — loops through a block of code for each element in an array.</a:t>
            </a:r>
          </a:p>
        </p:txBody>
      </p:sp>
    </p:spTree>
    <p:extLst>
      <p:ext uri="{BB962C8B-B14F-4D97-AF65-F5344CB8AC3E}">
        <p14:creationId xmlns:p14="http://schemas.microsoft.com/office/powerpoint/2010/main" val="325149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while Loop</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US" dirty="0"/>
              <a:t>The while statement will loops through a block of code as long as the condition specified in the while statement evaluate to true.</a:t>
            </a:r>
          </a:p>
          <a:p>
            <a:pPr algn="just"/>
            <a:endParaRPr lang="en-US" dirty="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$i = 1;</a:t>
            </a:r>
          </a:p>
          <a:p>
            <a:pPr marL="0" indent="0" algn="just">
              <a:buNone/>
            </a:pPr>
            <a:r>
              <a:rPr lang="en-US" dirty="0">
                <a:solidFill>
                  <a:schemeClr val="tx2"/>
                </a:solidFill>
              </a:rPr>
              <a:t>while($i &lt;= 3){</a:t>
            </a:r>
          </a:p>
          <a:p>
            <a:pPr marL="0" indent="0" algn="just">
              <a:buNone/>
            </a:pPr>
            <a:r>
              <a:rPr lang="en-US" dirty="0">
                <a:solidFill>
                  <a:schemeClr val="tx2"/>
                </a:solidFill>
              </a:rPr>
              <a:t>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The number is 2</a:t>
            </a:r>
          </a:p>
          <a:p>
            <a:pPr marL="0" indent="0" algn="just">
              <a:buNone/>
            </a:pPr>
            <a:r>
              <a:rPr lang="en-US" dirty="0"/>
              <a:t>The number is 3</a:t>
            </a:r>
          </a:p>
          <a:p>
            <a:pPr marL="0" indent="0" algn="just">
              <a:buNone/>
            </a:pPr>
            <a:r>
              <a:rPr lang="en-US" dirty="0"/>
              <a:t>The number is 4</a:t>
            </a:r>
          </a:p>
        </p:txBody>
      </p:sp>
    </p:spTree>
    <p:extLst>
      <p:ext uri="{BB962C8B-B14F-4D97-AF65-F5344CB8AC3E}">
        <p14:creationId xmlns:p14="http://schemas.microsoft.com/office/powerpoint/2010/main" val="241667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do…while Loop</a:t>
            </a:r>
            <a:endParaRPr lang="en-IN" b="1" dirty="0"/>
          </a:p>
        </p:txBody>
      </p:sp>
      <p:sp>
        <p:nvSpPr>
          <p:cNvPr id="3" name="Content Placeholder 2"/>
          <p:cNvSpPr>
            <a:spLocks noGrp="1"/>
          </p:cNvSpPr>
          <p:nvPr>
            <p:ph idx="1"/>
          </p:nvPr>
        </p:nvSpPr>
        <p:spPr/>
        <p:txBody>
          <a:bodyPr>
            <a:normAutofit/>
          </a:bodyPr>
          <a:lstStyle/>
          <a:p>
            <a:pPr algn="just"/>
            <a:r>
              <a:rPr lang="en-US" dirty="0"/>
              <a:t>The do-while loop is a variant of while loop, which evaluates the condition at the end of each loop iteration.</a:t>
            </a:r>
          </a:p>
          <a:p>
            <a:pPr algn="just"/>
            <a:endParaRPr lang="en-US" dirty="0"/>
          </a:p>
          <a:p>
            <a:pPr algn="just"/>
            <a:r>
              <a:rPr lang="en-US" dirty="0"/>
              <a:t>With a do-while loop the block of code executed once, and then the condition is evaluated, if the condition is true, the statement is repeated as long as the specified condition evaluated to is true.</a:t>
            </a:r>
          </a:p>
        </p:txBody>
      </p:sp>
    </p:spTree>
    <p:extLst>
      <p:ext uri="{BB962C8B-B14F-4D97-AF65-F5344CB8AC3E}">
        <p14:creationId xmlns:p14="http://schemas.microsoft.com/office/powerpoint/2010/main" val="28361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do…while Loop(contd.)</a:t>
            </a:r>
            <a:endParaRPr lang="en-IN" b="1"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$i = 1;</a:t>
            </a:r>
          </a:p>
          <a:p>
            <a:pPr marL="0" indent="0" algn="just">
              <a:buNone/>
            </a:pPr>
            <a:r>
              <a:rPr lang="en-US" dirty="0">
                <a:solidFill>
                  <a:schemeClr val="tx2"/>
                </a:solidFill>
              </a:rPr>
              <a:t>do{</a:t>
            </a:r>
          </a:p>
          <a:p>
            <a:pPr marL="0" indent="0" algn="just">
              <a:buNone/>
            </a:pPr>
            <a:r>
              <a:rPr lang="en-US" dirty="0">
                <a:solidFill>
                  <a:schemeClr val="tx2"/>
                </a:solidFill>
              </a:rPr>
              <a:t>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a:solidFill>
                  <a:schemeClr val="tx2"/>
                </a:solidFill>
              </a:rPr>
              <a:t>while($i &lt;= 3);</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The number is 2</a:t>
            </a:r>
          </a:p>
          <a:p>
            <a:pPr marL="0" indent="0" algn="just">
              <a:buNone/>
            </a:pPr>
            <a:r>
              <a:rPr lang="en-US" dirty="0"/>
              <a:t>The number is 3</a:t>
            </a:r>
          </a:p>
          <a:p>
            <a:pPr marL="0" indent="0" algn="just">
              <a:buNone/>
            </a:pPr>
            <a:r>
              <a:rPr lang="en-US" dirty="0"/>
              <a:t>The number is 4</a:t>
            </a:r>
          </a:p>
        </p:txBody>
      </p:sp>
    </p:spTree>
    <p:extLst>
      <p:ext uri="{BB962C8B-B14F-4D97-AF65-F5344CB8AC3E}">
        <p14:creationId xmlns:p14="http://schemas.microsoft.com/office/powerpoint/2010/main" val="358931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while and do-while loop</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6016422"/>
              </p:ext>
            </p:extLst>
          </p:nvPr>
        </p:nvGraphicFramePr>
        <p:xfrm>
          <a:off x="457200" y="2250792"/>
          <a:ext cx="8229600" cy="357561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99452">
                <a:tc>
                  <a:txBody>
                    <a:bodyPr/>
                    <a:lstStyle/>
                    <a:p>
                      <a:pPr algn="l" fontAlgn="t"/>
                      <a:r>
                        <a:rPr lang="en-IN" sz="1800" b="1">
                          <a:solidFill>
                            <a:srgbClr val="000000"/>
                          </a:solidFill>
                          <a:effectLst/>
                          <a:latin typeface="times new roman"/>
                        </a:rPr>
                        <a:t>while Loop</a:t>
                      </a:r>
                    </a:p>
                  </a:txBody>
                  <a:tcPr marL="113512" marR="113512" marT="113512" marB="113512">
                    <a:lnL w="9525" cap="flat" cmpd="sng" algn="ctr">
                      <a:solidFill>
                        <a:srgbClr val="F02957"/>
                      </a:solidFill>
                      <a:prstDash val="solid"/>
                      <a:round/>
                      <a:headEnd type="none" w="med" len="med"/>
                      <a:tailEnd type="none" w="med" len="med"/>
                    </a:lnL>
                    <a:lnR w="9525" cap="flat" cmpd="sng" algn="ctr">
                      <a:solidFill>
                        <a:srgbClr val="F02957"/>
                      </a:solidFill>
                      <a:prstDash val="solid"/>
                      <a:round/>
                      <a:headEnd type="none" w="med" len="med"/>
                      <a:tailEnd type="none" w="med" len="med"/>
                    </a:lnR>
                    <a:lnT w="9525" cap="flat" cmpd="sng" algn="ctr">
                      <a:solidFill>
                        <a:srgbClr val="F029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a:solidFill>
                            <a:srgbClr val="000000"/>
                          </a:solidFill>
                          <a:effectLst/>
                          <a:latin typeface="times new roman"/>
                        </a:rPr>
                        <a:t>do-while loop</a:t>
                      </a:r>
                    </a:p>
                  </a:txBody>
                  <a:tcPr marL="113512" marR="113512" marT="113512" marB="113512">
                    <a:lnL w="9525" cap="flat" cmpd="sng" algn="ctr">
                      <a:solidFill>
                        <a:srgbClr val="F02957"/>
                      </a:solidFill>
                      <a:prstDash val="solid"/>
                      <a:round/>
                      <a:headEnd type="none" w="med" len="med"/>
                      <a:tailEnd type="none" w="med" len="med"/>
                    </a:lnL>
                    <a:lnR w="9525" cap="flat" cmpd="sng" algn="ctr">
                      <a:solidFill>
                        <a:srgbClr val="F02957"/>
                      </a:solidFill>
                      <a:prstDash val="solid"/>
                      <a:round/>
                      <a:headEnd type="none" w="med" len="med"/>
                      <a:tailEnd type="none" w="med" len="med"/>
                    </a:lnR>
                    <a:lnT w="9525" cap="flat" cmpd="sng" algn="ctr">
                      <a:solidFill>
                        <a:srgbClr val="F029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96205">
                <a:tc>
                  <a:txBody>
                    <a:bodyPr/>
                    <a:lstStyle/>
                    <a:p>
                      <a:pPr algn="l" fontAlgn="t"/>
                      <a:r>
                        <a:rPr lang="en-US" sz="1800" b="0">
                          <a:solidFill>
                            <a:srgbClr val="000000"/>
                          </a:solidFill>
                          <a:effectLst/>
                          <a:latin typeface="verdana"/>
                        </a:rPr>
                        <a:t>The while loop is also named as entry control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a:solidFill>
                            <a:srgbClr val="000000"/>
                          </a:solidFill>
                          <a:effectLst/>
                          <a:latin typeface="verdana"/>
                        </a:rPr>
                        <a:t>The do-while loop is also named as exit control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68633">
                <a:tc>
                  <a:txBody>
                    <a:bodyPr/>
                    <a:lstStyle/>
                    <a:p>
                      <a:pPr algn="l" fontAlgn="t"/>
                      <a:r>
                        <a:rPr lang="en-US" sz="1800" b="0">
                          <a:solidFill>
                            <a:srgbClr val="000000"/>
                          </a:solidFill>
                          <a:effectLst/>
                          <a:latin typeface="verdana"/>
                        </a:rPr>
                        <a:t>The body of the loop does not execute if the condition is false.</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dirty="0">
                          <a:solidFill>
                            <a:srgbClr val="000000"/>
                          </a:solidFill>
                          <a:effectLst/>
                          <a:latin typeface="verdana"/>
                        </a:rPr>
                        <a:t>The body of the loop executes at least once, even if the condition is false.</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96205">
                <a:tc>
                  <a:txBody>
                    <a:bodyPr/>
                    <a:lstStyle/>
                    <a:p>
                      <a:pPr algn="l" fontAlgn="t"/>
                      <a:r>
                        <a:rPr lang="en-US" sz="1800" b="0">
                          <a:solidFill>
                            <a:srgbClr val="000000"/>
                          </a:solidFill>
                          <a:effectLst/>
                          <a:latin typeface="verdana"/>
                        </a:rPr>
                        <a:t>Condition checks first, and then block of statements executes.</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a:solidFill>
                            <a:srgbClr val="000000"/>
                          </a:solidFill>
                          <a:effectLst/>
                          <a:latin typeface="verdana"/>
                        </a:rPr>
                        <a:t>Block of statements executes first and then condition checks.</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6205">
                <a:tc>
                  <a:txBody>
                    <a:bodyPr/>
                    <a:lstStyle/>
                    <a:p>
                      <a:pPr algn="l" fontAlgn="t"/>
                      <a:r>
                        <a:rPr lang="en-US" sz="1800" b="0">
                          <a:solidFill>
                            <a:srgbClr val="000000"/>
                          </a:solidFill>
                          <a:effectLst/>
                          <a:latin typeface="verdana"/>
                        </a:rPr>
                        <a:t>This loop does not use a semicolon to terminate the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dirty="0">
                          <a:solidFill>
                            <a:srgbClr val="000000"/>
                          </a:solidFill>
                          <a:effectLst/>
                          <a:latin typeface="verdana"/>
                        </a:rPr>
                        <a:t>Do-while loop use semicolon to terminate the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686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for Loop</a:t>
            </a:r>
          </a:p>
        </p:txBody>
      </p:sp>
      <p:sp>
        <p:nvSpPr>
          <p:cNvPr id="3" name="Content Placeholder 2"/>
          <p:cNvSpPr>
            <a:spLocks noGrp="1"/>
          </p:cNvSpPr>
          <p:nvPr>
            <p:ph idx="1"/>
          </p:nvPr>
        </p:nvSpPr>
        <p:spPr/>
        <p:txBody>
          <a:bodyPr>
            <a:normAutofit lnSpcReduction="10000"/>
          </a:bodyPr>
          <a:lstStyle/>
          <a:p>
            <a:pPr algn="just"/>
            <a:r>
              <a:rPr lang="en-US" dirty="0"/>
              <a:t>The for loop repeats a block of code as long as a certain condition is met. It is typically used to execute a block of code for certain number of times</a:t>
            </a:r>
          </a:p>
          <a:p>
            <a:pPr algn="just" fontAlgn="base"/>
            <a:r>
              <a:rPr lang="en-US" dirty="0"/>
              <a:t>The parameters of for loop have following meanings:</a:t>
            </a:r>
          </a:p>
          <a:p>
            <a:pPr marL="0" indent="0" algn="just">
              <a:buNone/>
            </a:pPr>
            <a:r>
              <a:rPr lang="en-US" dirty="0"/>
              <a:t> - </a:t>
            </a:r>
            <a:r>
              <a:rPr lang="en-US" b="1" dirty="0"/>
              <a:t>initialization</a:t>
            </a:r>
            <a:r>
              <a:rPr lang="en-US" dirty="0"/>
              <a:t> — it is used to initialize the counter variables, and evaluated once unconditionally before the first execution of the body of the loop.</a:t>
            </a:r>
          </a:p>
          <a:p>
            <a:pPr marL="0" indent="0" algn="just">
              <a:buNone/>
            </a:pPr>
            <a:r>
              <a:rPr lang="en-US" dirty="0"/>
              <a:t> - </a:t>
            </a:r>
            <a:r>
              <a:rPr lang="en-US" b="1" dirty="0"/>
              <a:t>condition</a:t>
            </a:r>
            <a:r>
              <a:rPr lang="en-US" dirty="0"/>
              <a:t> — in the beginning of each iteration, condition is evaluated. If it evaluates to true, the loop continues and the nested statements are executed. If it evaluates to false, the execution of the loop ends.</a:t>
            </a:r>
          </a:p>
          <a:p>
            <a:pPr marL="0" indent="0" algn="just">
              <a:buNone/>
            </a:pPr>
            <a:r>
              <a:rPr lang="en-US" dirty="0"/>
              <a:t> - </a:t>
            </a:r>
            <a:r>
              <a:rPr lang="en-US" b="1" dirty="0"/>
              <a:t>increment </a:t>
            </a:r>
            <a:r>
              <a:rPr lang="en-US" dirty="0"/>
              <a:t>— it updates the loop counter with a new value. It is evaluate at the end of each iteration.</a:t>
            </a:r>
          </a:p>
          <a:p>
            <a:pPr algn="just"/>
            <a:endParaRPr lang="en-IN" dirty="0"/>
          </a:p>
        </p:txBody>
      </p:sp>
    </p:spTree>
    <p:extLst>
      <p:ext uri="{BB962C8B-B14F-4D97-AF65-F5344CB8AC3E}">
        <p14:creationId xmlns:p14="http://schemas.microsoft.com/office/powerpoint/2010/main" val="290211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for Loop(contd.)</a:t>
            </a:r>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for($i=1; $i&lt;=3;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buNone/>
            </a:pPr>
            <a:r>
              <a:rPr lang="en-US" dirty="0"/>
              <a:t>OUTPUT:</a:t>
            </a:r>
          </a:p>
          <a:p>
            <a:pPr marL="0" indent="0">
              <a:buNone/>
            </a:pPr>
            <a:r>
              <a:rPr lang="en-US" dirty="0"/>
              <a:t>The number is 1</a:t>
            </a:r>
            <a:br>
              <a:rPr lang="en-US" dirty="0"/>
            </a:br>
            <a:r>
              <a:rPr lang="en-US" dirty="0"/>
              <a:t>The number is 2</a:t>
            </a:r>
            <a:br>
              <a:rPr lang="en-US" dirty="0"/>
            </a:br>
            <a:r>
              <a:rPr lang="en-US" dirty="0"/>
              <a:t>The number is 3</a:t>
            </a:r>
            <a:endParaRPr lang="en-IN" dirty="0"/>
          </a:p>
        </p:txBody>
      </p:sp>
    </p:spTree>
    <p:extLst>
      <p:ext uri="{BB962C8B-B14F-4D97-AF65-F5344CB8AC3E}">
        <p14:creationId xmlns:p14="http://schemas.microsoft.com/office/powerpoint/2010/main" val="106162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err="1"/>
              <a:t>foreach</a:t>
            </a:r>
            <a:r>
              <a:rPr lang="en-IN" b="1" dirty="0"/>
              <a:t> Loop</a:t>
            </a:r>
          </a:p>
        </p:txBody>
      </p:sp>
      <p:sp>
        <p:nvSpPr>
          <p:cNvPr id="3" name="Content Placeholder 2"/>
          <p:cNvSpPr>
            <a:spLocks noGrp="1"/>
          </p:cNvSpPr>
          <p:nvPr>
            <p:ph idx="1"/>
          </p:nvPr>
        </p:nvSpPr>
        <p:spPr/>
        <p:txBody>
          <a:bodyPr>
            <a:normAutofit fontScale="85000" lnSpcReduction="20000"/>
          </a:bodyPr>
          <a:lstStyle/>
          <a:p>
            <a:pPr algn="just" fontAlgn="base"/>
            <a:r>
              <a:rPr lang="en-US" dirty="0"/>
              <a:t>The </a:t>
            </a:r>
            <a:r>
              <a:rPr lang="en-US" dirty="0" err="1"/>
              <a:t>foreach</a:t>
            </a:r>
            <a:r>
              <a:rPr lang="en-US" dirty="0"/>
              <a:t> loop is used to iterate over arrays.</a:t>
            </a:r>
          </a:p>
          <a:p>
            <a:pPr algn="just" fontAlgn="base"/>
            <a:r>
              <a:rPr lang="en-US" dirty="0"/>
              <a:t>It is used to loop through each key/value pair in an array.</a:t>
            </a: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$colors = array("Red", "Green", "Blue");</a:t>
            </a:r>
          </a:p>
          <a:p>
            <a:pPr marL="0" indent="0" algn="just" fontAlgn="base">
              <a:buNone/>
            </a:pPr>
            <a:r>
              <a:rPr lang="en-US" dirty="0">
                <a:solidFill>
                  <a:schemeClr val="tx2"/>
                </a:solidFill>
              </a:rPr>
              <a:t> </a:t>
            </a:r>
          </a:p>
          <a:p>
            <a:pPr marL="0" indent="0" algn="just" fontAlgn="base">
              <a:buNone/>
            </a:pPr>
            <a:r>
              <a:rPr lang="en-US" dirty="0">
                <a:solidFill>
                  <a:schemeClr val="tx2"/>
                </a:solidFill>
              </a:rPr>
              <a:t>// Loop through colors array</a:t>
            </a:r>
          </a:p>
          <a:p>
            <a:pPr marL="0" indent="0" algn="just" fontAlgn="base">
              <a:buNone/>
            </a:pPr>
            <a:r>
              <a:rPr lang="en-US" dirty="0" err="1">
                <a:solidFill>
                  <a:schemeClr val="tx2"/>
                </a:solidFill>
              </a:rPr>
              <a:t>foreach</a:t>
            </a:r>
            <a:r>
              <a:rPr lang="en-US" dirty="0">
                <a:solidFill>
                  <a:schemeClr val="tx2"/>
                </a:solidFill>
              </a:rPr>
              <a:t>($colors as $value){</a:t>
            </a:r>
          </a:p>
          <a:p>
            <a:pPr marL="0" indent="0" algn="just" fontAlgn="base">
              <a:buNone/>
            </a:pPr>
            <a:r>
              <a:rPr lang="en-US" dirty="0">
                <a:solidFill>
                  <a:schemeClr val="tx2"/>
                </a:solidFill>
              </a:rPr>
              <a:t>    echo $value . "&lt;</a:t>
            </a:r>
            <a:r>
              <a:rPr lang="en-US" dirty="0" err="1">
                <a:solidFill>
                  <a:schemeClr val="tx2"/>
                </a:solidFill>
              </a:rPr>
              <a:t>br</a:t>
            </a:r>
            <a:r>
              <a:rPr lang="en-US" dirty="0">
                <a:solidFill>
                  <a:schemeClr val="tx2"/>
                </a:solidFill>
              </a:rPr>
              <a:t>&gt;";</a:t>
            </a:r>
          </a:p>
          <a:p>
            <a:pPr marL="0" indent="0" algn="just" fontAlgn="base">
              <a:buNone/>
            </a:pPr>
            <a:r>
              <a:rPr lang="en-US" dirty="0">
                <a:solidFill>
                  <a:schemeClr val="tx2"/>
                </a:solidFill>
              </a:rPr>
              <a:t>}</a:t>
            </a:r>
          </a:p>
          <a:p>
            <a:pPr marL="0" indent="0" algn="just" fontAlgn="base">
              <a:buNone/>
            </a:pPr>
            <a:r>
              <a:rPr lang="en-US" dirty="0">
                <a:solidFill>
                  <a:schemeClr val="tx2"/>
                </a:solidFill>
              </a:rPr>
              <a:t>?&gt;</a:t>
            </a:r>
          </a:p>
          <a:p>
            <a:pPr marL="0" indent="0" algn="just" fontAlgn="base">
              <a:buNone/>
            </a:pPr>
            <a:endParaRPr lang="en-US" dirty="0"/>
          </a:p>
          <a:p>
            <a:pPr marL="0" indent="0" algn="just" fontAlgn="base">
              <a:buNone/>
            </a:pPr>
            <a:r>
              <a:rPr lang="en-US" dirty="0"/>
              <a:t>OUTPUT:</a:t>
            </a:r>
          </a:p>
          <a:p>
            <a:pPr marL="0" indent="0" fontAlgn="base">
              <a:buNone/>
            </a:pPr>
            <a:r>
              <a:rPr lang="en-IN" dirty="0"/>
              <a:t>Red</a:t>
            </a:r>
            <a:br>
              <a:rPr lang="en-IN" dirty="0"/>
            </a:br>
            <a:r>
              <a:rPr lang="en-IN" dirty="0"/>
              <a:t>Green</a:t>
            </a:r>
            <a:br>
              <a:rPr lang="en-IN" dirty="0"/>
            </a:br>
            <a:r>
              <a:rPr lang="en-IN" dirty="0"/>
              <a:t>Blue</a:t>
            </a:r>
            <a:endParaRPr lang="en-US" dirty="0"/>
          </a:p>
        </p:txBody>
      </p:sp>
    </p:spTree>
    <p:extLst>
      <p:ext uri="{BB962C8B-B14F-4D97-AF65-F5344CB8AC3E}">
        <p14:creationId xmlns:p14="http://schemas.microsoft.com/office/powerpoint/2010/main" val="1210467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379</TotalTime>
  <Words>1515</Words>
  <Application>Microsoft Office PowerPoint</Application>
  <PresentationFormat>On-screen Show (4:3)</PresentationFormat>
  <Paragraphs>241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verdana</vt:lpstr>
      <vt:lpstr>Clarity</vt:lpstr>
      <vt:lpstr>LOOPS</vt:lpstr>
      <vt:lpstr>LOOPS</vt:lpstr>
      <vt:lpstr>PHP while Loop</vt:lpstr>
      <vt:lpstr>PHP do…while Loop</vt:lpstr>
      <vt:lpstr>PHP do…while Loop(contd.)</vt:lpstr>
      <vt:lpstr>Difference between while and do-while loop</vt:lpstr>
      <vt:lpstr>PHP for Loop</vt:lpstr>
      <vt:lpstr>PHP for Loop(contd.)</vt:lpstr>
      <vt:lpstr>PHP foreach Loop</vt:lpstr>
      <vt:lpstr>PHP foreach Loop(contd.)</vt:lpstr>
      <vt:lpstr>PHP Break</vt:lpstr>
      <vt:lpstr>PHP Break: inside loop</vt:lpstr>
      <vt:lpstr>PHP Break: inside loop(contd.)</vt:lpstr>
      <vt:lpstr>PHP Break: inside switch statement</vt:lpstr>
      <vt:lpstr>PHP Break: with array of string</vt:lpstr>
      <vt:lpstr>PHP Continue</vt:lpstr>
      <vt:lpstr>PHP Continue Example with for loop</vt:lpstr>
      <vt:lpstr>PHP continue Example in while loop</vt:lpstr>
      <vt:lpstr>PHP continue Example with array of string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Shrey Garg</cp:lastModifiedBy>
  <cp:revision>164</cp:revision>
  <dcterms:created xsi:type="dcterms:W3CDTF">2020-12-03T16:29:07Z</dcterms:created>
  <dcterms:modified xsi:type="dcterms:W3CDTF">2024-08-26T19:42:41Z</dcterms:modified>
</cp:coreProperties>
</file>