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Lst>
  <p:notesMasterIdLst>
    <p:notesMasterId r:id="rId100"/>
  </p:notesMasterIdLst>
  <p:sldIdLst>
    <p:sldId id="256" r:id="rId13"/>
    <p:sldId id="442" r:id="rId14"/>
    <p:sldId id="257" r:id="rId15"/>
    <p:sldId id="258" r:id="rId16"/>
    <p:sldId id="259" r:id="rId17"/>
    <p:sldId id="261" r:id="rId18"/>
    <p:sldId id="262" r:id="rId19"/>
    <p:sldId id="263" r:id="rId20"/>
    <p:sldId id="264" r:id="rId21"/>
    <p:sldId id="362" r:id="rId22"/>
    <p:sldId id="265" r:id="rId23"/>
    <p:sldId id="266" r:id="rId24"/>
    <p:sldId id="267" r:id="rId25"/>
    <p:sldId id="268" r:id="rId26"/>
    <p:sldId id="270" r:id="rId27"/>
    <p:sldId id="271" r:id="rId28"/>
    <p:sldId id="272" r:id="rId29"/>
    <p:sldId id="274" r:id="rId30"/>
    <p:sldId id="363" r:id="rId31"/>
    <p:sldId id="301" r:id="rId32"/>
    <p:sldId id="374" r:id="rId33"/>
    <p:sldId id="277" r:id="rId34"/>
    <p:sldId id="364" r:id="rId35"/>
    <p:sldId id="365" r:id="rId36"/>
    <p:sldId id="304" r:id="rId37"/>
    <p:sldId id="311" r:id="rId38"/>
    <p:sldId id="302" r:id="rId39"/>
    <p:sldId id="303" r:id="rId40"/>
    <p:sldId id="375" r:id="rId41"/>
    <p:sldId id="278" r:id="rId42"/>
    <p:sldId id="280" r:id="rId43"/>
    <p:sldId id="282" r:id="rId44"/>
    <p:sldId id="366" r:id="rId45"/>
    <p:sldId id="367" r:id="rId46"/>
    <p:sldId id="310" r:id="rId47"/>
    <p:sldId id="307" r:id="rId48"/>
    <p:sldId id="306" r:id="rId49"/>
    <p:sldId id="286" r:id="rId50"/>
    <p:sldId id="368" r:id="rId51"/>
    <p:sldId id="288" r:id="rId52"/>
    <p:sldId id="289" r:id="rId53"/>
    <p:sldId id="376" r:id="rId54"/>
    <p:sldId id="369" r:id="rId55"/>
    <p:sldId id="370" r:id="rId56"/>
    <p:sldId id="291" r:id="rId57"/>
    <p:sldId id="322" r:id="rId58"/>
    <p:sldId id="292" r:id="rId59"/>
    <p:sldId id="293" r:id="rId60"/>
    <p:sldId id="295" r:id="rId61"/>
    <p:sldId id="359" r:id="rId62"/>
    <p:sldId id="360" r:id="rId63"/>
    <p:sldId id="296" r:id="rId64"/>
    <p:sldId id="324" r:id="rId65"/>
    <p:sldId id="297" r:id="rId66"/>
    <p:sldId id="298" r:id="rId67"/>
    <p:sldId id="313" r:id="rId68"/>
    <p:sldId id="314" r:id="rId69"/>
    <p:sldId id="315" r:id="rId70"/>
    <p:sldId id="316" r:id="rId71"/>
    <p:sldId id="317" r:id="rId72"/>
    <p:sldId id="325" r:id="rId73"/>
    <p:sldId id="318" r:id="rId74"/>
    <p:sldId id="319" r:id="rId75"/>
    <p:sldId id="320" r:id="rId76"/>
    <p:sldId id="321" r:id="rId77"/>
    <p:sldId id="327" r:id="rId78"/>
    <p:sldId id="328" r:id="rId79"/>
    <p:sldId id="350" r:id="rId80"/>
    <p:sldId id="334" r:id="rId81"/>
    <p:sldId id="329" r:id="rId82"/>
    <p:sldId id="330" r:id="rId83"/>
    <p:sldId id="331" r:id="rId84"/>
    <p:sldId id="332" r:id="rId85"/>
    <p:sldId id="343" r:id="rId86"/>
    <p:sldId id="344" r:id="rId87"/>
    <p:sldId id="345" r:id="rId88"/>
    <p:sldId id="351" r:id="rId89"/>
    <p:sldId id="346" r:id="rId90"/>
    <p:sldId id="371" r:id="rId91"/>
    <p:sldId id="347" r:id="rId92"/>
    <p:sldId id="372" r:id="rId93"/>
    <p:sldId id="373" r:id="rId94"/>
    <p:sldId id="348" r:id="rId95"/>
    <p:sldId id="352" r:id="rId96"/>
    <p:sldId id="361" r:id="rId97"/>
    <p:sldId id="355" r:id="rId98"/>
    <p:sldId id="353" r:id="rId99"/>
  </p:sldIdLst>
  <p:sldSz cx="9144000" cy="6858000" type="screen4x3"/>
  <p:notesSz cx="9601200" cy="7315200"/>
  <p:defaultTextStyle>
    <a:defPPr>
      <a:defRPr lang="en-GB"/>
    </a:defPPr>
    <a:lvl1pPr marL="0" lvl="0" indent="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E6580-E637-6ABC-94B3-9B810F61FCB0}" v="3" dt="2023-09-19T18:29:41.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3" d="100"/>
          <a:sy n="103" d="100"/>
        </p:scale>
        <p:origin x="1248" y="114"/>
      </p:cViewPr>
      <p:guideLst>
        <p:guide orient="horz" pos="2160"/>
        <p:guide pos="2910"/>
      </p:guideLst>
    </p:cSldViewPr>
  </p:slideViewPr>
  <p:outlineViewPr>
    <p:cViewPr varScale="1">
      <p:scale>
        <a:sx n="170" d="200"/>
        <a:sy n="170" d="200"/>
      </p:scale>
      <p:origin x="-780" y="-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6" Type="http://schemas.microsoft.com/office/2015/10/relationships/revisionInfo" Target="revisionInfo.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notesMaster" Target="notesMasters/notesMaster1.xml"/><Relationship Id="rId105"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GARG" userId="S::shrey.garg@lpu.in::e9063ec6-d71d-48fa-a67c-b1b64b2df786" providerId="AD" clId="Web-{9C8E6580-E637-6ABC-94B3-9B810F61FCB0}"/>
    <pc:docChg chg="modSld sldOrd">
      <pc:chgData name="SHREY GARG" userId="S::shrey.garg@lpu.in::e9063ec6-d71d-48fa-a67c-b1b64b2df786" providerId="AD" clId="Web-{9C8E6580-E637-6ABC-94B3-9B810F61FCB0}" dt="2023-09-19T18:29:41.488" v="2"/>
      <pc:docMkLst>
        <pc:docMk/>
      </pc:docMkLst>
      <pc:sldChg chg="modSp ord">
        <pc:chgData name="SHREY GARG" userId="S::shrey.garg@lpu.in::e9063ec6-d71d-48fa-a67c-b1b64b2df786" providerId="AD" clId="Web-{9C8E6580-E637-6ABC-94B3-9B810F61FCB0}" dt="2023-09-19T18:29:41.488" v="2"/>
        <pc:sldMkLst>
          <pc:docMk/>
          <pc:sldMk cId="0" sldId="369"/>
        </pc:sldMkLst>
        <pc:picChg chg="mod">
          <ac:chgData name="SHREY GARG" userId="S::shrey.garg@lpu.in::e9063ec6-d71d-48fa-a67c-b1b64b2df786" providerId="AD" clId="Web-{9C8E6580-E637-6ABC-94B3-9B810F61FCB0}" dt="2023-09-19T18:29:40.410" v="1" actId="1076"/>
          <ac:picMkLst>
            <pc:docMk/>
            <pc:sldMk cId="0" sldId="369"/>
            <ac:picMk id="9113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p:nvPr/>
        </p:nvSpPr>
        <p:spPr>
          <a:xfrm>
            <a:off x="0" y="0"/>
            <a:ext cx="9601200" cy="7315200"/>
          </a:xfrm>
          <a:prstGeom prst="roundRect">
            <a:avLst>
              <a:gd name="adj" fmla="val 19"/>
            </a:avLst>
          </a:prstGeom>
          <a:solidFill>
            <a:srgbClr val="FFFFFF"/>
          </a:solidFill>
          <a:ln w="9360">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3315" name="AutoShape 2"/>
          <p:cNvSpPr/>
          <p:nvPr/>
        </p:nvSpPr>
        <p:spPr>
          <a:xfrm>
            <a:off x="0" y="0"/>
            <a:ext cx="9601200" cy="7315200"/>
          </a:xfrm>
          <a:prstGeom prst="roundRect">
            <a:avLst>
              <a:gd name="adj" fmla="val 19"/>
            </a:avLst>
          </a:prstGeom>
          <a:solidFill>
            <a:srgbClr val="FFFFFF"/>
          </a:solid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3316" name="Text Box 3"/>
          <p:cNvSpPr txBox="1"/>
          <p:nvPr/>
        </p:nvSpPr>
        <p:spPr>
          <a:xfrm>
            <a:off x="0" y="0"/>
            <a:ext cx="4184650" cy="360363"/>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3317" name="Text Box 4"/>
          <p:cNvSpPr txBox="1"/>
          <p:nvPr/>
        </p:nvSpPr>
        <p:spPr>
          <a:xfrm>
            <a:off x="5441950" y="0"/>
            <a:ext cx="4186238" cy="360363"/>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3318" name="Rectangle 5"/>
          <p:cNvSpPr>
            <a:spLocks noGrp="1" noRot="1" noChangeAspect="1"/>
          </p:cNvSpPr>
          <p:nvPr>
            <p:ph type="sldImg"/>
          </p:nvPr>
        </p:nvSpPr>
        <p:spPr>
          <a:xfrm>
            <a:off x="2919413" y="541338"/>
            <a:ext cx="3679825" cy="2759075"/>
          </a:xfrm>
          <a:prstGeom prst="rect">
            <a:avLst/>
          </a:prstGeom>
          <a:noFill/>
          <a:ln w="9360" cap="sq" cmpd="sng">
            <a:solidFill>
              <a:srgbClr val="000000"/>
            </a:solidFill>
            <a:prstDash val="solid"/>
            <a:miter/>
            <a:headEnd type="none" w="med" len="med"/>
            <a:tailEnd type="none" w="med" len="med"/>
          </a:ln>
        </p:spPr>
      </p:sp>
      <p:sp>
        <p:nvSpPr>
          <p:cNvPr id="2" name="Rectangle 6"/>
          <p:cNvSpPr>
            <a:spLocks noGrp="1" noChangeArrowheads="1"/>
          </p:cNvSpPr>
          <p:nvPr>
            <p:ph type="body"/>
          </p:nvPr>
        </p:nvSpPr>
        <p:spPr bwMode="auto">
          <a:xfrm>
            <a:off x="1255713" y="3482975"/>
            <a:ext cx="7113588" cy="3298825"/>
          </a:xfrm>
          <a:prstGeom prst="rect">
            <a:avLst/>
          </a:prstGeom>
          <a:noFill/>
          <a:ln w="9525" cap="flat">
            <a:noFill/>
            <a:round/>
          </a:ln>
          <a:effectLst/>
        </p:spPr>
        <p:txBody>
          <a:bodyPr vert="horz" wrap="square" lIns="95040" tIns="47520" rIns="95040" bIns="47520" numCol="1" anchor="ctr"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20" name="Text Box 7"/>
          <p:cNvSpPr txBox="1"/>
          <p:nvPr/>
        </p:nvSpPr>
        <p:spPr>
          <a:xfrm>
            <a:off x="0" y="6967538"/>
            <a:ext cx="4184650" cy="358775"/>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3" name="Rectangle 8"/>
          <p:cNvSpPr>
            <a:spLocks noGrp="1" noChangeArrowheads="1"/>
          </p:cNvSpPr>
          <p:nvPr>
            <p:ph type="sldNum"/>
          </p:nvPr>
        </p:nvSpPr>
        <p:spPr bwMode="auto">
          <a:xfrm>
            <a:off x="5441950" y="6967538"/>
            <a:ext cx="4183063" cy="355600"/>
          </a:xfrm>
          <a:prstGeom prst="rect">
            <a:avLst/>
          </a:prstGeom>
          <a:noFill/>
          <a:ln w="9525" cap="flat">
            <a:noFill/>
            <a:round/>
          </a:ln>
          <a:effectLst/>
        </p:spPr>
        <p:txBody>
          <a:bodyPr vert="horz" wrap="square" lIns="95040" tIns="47520" rIns="95040" bIns="47520" numCol="1" anchor="b" anchorCtr="0" compatLnSpc="1"/>
          <a:lstStyle/>
          <a:p>
            <a:pPr marL="215900" lvl="0" indent="-213995" algn="r" defTabSz="449580" eaLnBrk="1">
              <a:buSzPct val="45000"/>
              <a:buNone/>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solidFill>
                  <a:srgbClr val="000000"/>
                </a:solidFill>
                <a:latin typeface="Times New Roman" panose="02020603050405020304" pitchFamily="18" charset="0"/>
                <a:cs typeface="DejaVu Sans" charset="0"/>
              </a:rPr>
              <a:t>‹#›</a:t>
            </a:fld>
            <a:endParaRPr lang="en-US" altLang="en-US" sz="1300" dirty="0">
              <a:solidFill>
                <a:srgbClr val="000000"/>
              </a:solidFill>
              <a:latin typeface="Times New Roman" panose="02020603050405020304" pitchFamily="18"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a:t>
            </a:fld>
            <a:endParaRPr lang="en-US" altLang="en-US" sz="1300" dirty="0">
              <a:ea typeface="Droid Sans Fallback" charset="0"/>
              <a:cs typeface="Droid Sans Fallback" charset="0"/>
            </a:endParaRPr>
          </a:p>
        </p:txBody>
      </p:sp>
      <p:sp>
        <p:nvSpPr>
          <p:cNvPr id="1536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536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12</a:t>
            </a:fld>
            <a:endParaRPr lang="en-US" altLang="en-US" sz="1300" dirty="0">
              <a:ea typeface="Droid Sans Fallback" charset="0"/>
              <a:cs typeface="Droid Sans Fallback" charset="0"/>
            </a:endParaRPr>
          </a:p>
        </p:txBody>
      </p:sp>
      <p:sp>
        <p:nvSpPr>
          <p:cNvPr id="3379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3379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13</a:t>
            </a:fld>
            <a:endParaRPr lang="en-US" altLang="en-US" sz="1300" dirty="0">
              <a:ea typeface="Droid Sans Fallback" charset="0"/>
              <a:cs typeface="Droid Sans Fallback" charset="0"/>
            </a:endParaRPr>
          </a:p>
        </p:txBody>
      </p:sp>
      <p:sp>
        <p:nvSpPr>
          <p:cNvPr id="3584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3584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14</a:t>
            </a:fld>
            <a:endParaRPr lang="en-US" altLang="en-US" sz="1300" dirty="0">
              <a:ea typeface="Droid Sans Fallback" charset="0"/>
              <a:cs typeface="Droid Sans Fallback" charset="0"/>
            </a:endParaRPr>
          </a:p>
        </p:txBody>
      </p:sp>
      <p:sp>
        <p:nvSpPr>
          <p:cNvPr id="3789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3789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15</a:t>
            </a:fld>
            <a:endParaRPr lang="en-US" altLang="en-US" sz="1300" dirty="0">
              <a:ea typeface="Droid Sans Fallback" charset="0"/>
              <a:cs typeface="Droid Sans Fallback" charset="0"/>
            </a:endParaRPr>
          </a:p>
        </p:txBody>
      </p:sp>
      <p:sp>
        <p:nvSpPr>
          <p:cNvPr id="3993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3994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16</a:t>
            </a:fld>
            <a:endParaRPr lang="en-US" altLang="en-US" sz="1300" dirty="0">
              <a:ea typeface="Droid Sans Fallback" charset="0"/>
              <a:cs typeface="Droid Sans Fallback" charset="0"/>
            </a:endParaRPr>
          </a:p>
        </p:txBody>
      </p:sp>
      <p:sp>
        <p:nvSpPr>
          <p:cNvPr id="4198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4198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17</a:t>
            </a:fld>
            <a:endParaRPr lang="en-US" altLang="en-US" sz="1300" dirty="0">
              <a:ea typeface="Droid Sans Fallback" charset="0"/>
              <a:cs typeface="Droid Sans Fallback" charset="0"/>
            </a:endParaRPr>
          </a:p>
        </p:txBody>
      </p:sp>
      <p:sp>
        <p:nvSpPr>
          <p:cNvPr id="4403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4403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18</a:t>
            </a:fld>
            <a:endParaRPr lang="en-US" altLang="en-US" sz="1300" dirty="0">
              <a:ea typeface="Droid Sans Fallback" charset="0"/>
              <a:cs typeface="Droid Sans Fallback" charset="0"/>
            </a:endParaRPr>
          </a:p>
        </p:txBody>
      </p:sp>
      <p:sp>
        <p:nvSpPr>
          <p:cNvPr id="4608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4608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48131"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48132"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19</a:t>
            </a:fld>
            <a:endParaRPr lang="en-US" altLang="zh-TW" sz="1000" dirty="0">
              <a:solidFill>
                <a:schemeClr val="tx1"/>
              </a:solidFill>
              <a:ea typeface="PMingLiU" pitchFamily="18" charset="-120"/>
            </a:endParaRPr>
          </a:p>
        </p:txBody>
      </p:sp>
      <p:sp>
        <p:nvSpPr>
          <p:cNvPr id="48133" name="Rectangle 2"/>
          <p:cNvSpPr>
            <a:spLocks noGrp="1" noRot="1" noChangeAspect="1" noTextEdit="1"/>
          </p:cNvSpPr>
          <p:nvPr>
            <p:ph type="sldImg"/>
          </p:nvPr>
        </p:nvSpPr>
        <p:spPr>
          <a:ln/>
        </p:spPr>
      </p:sp>
      <p:sp>
        <p:nvSpPr>
          <p:cNvPr id="48134"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22</a:t>
            </a:fld>
            <a:endParaRPr lang="en-US" altLang="en-US" sz="1300" dirty="0">
              <a:ea typeface="Droid Sans Fallback" charset="0"/>
              <a:cs typeface="Droid Sans Fallback" charset="0"/>
            </a:endParaRPr>
          </a:p>
        </p:txBody>
      </p:sp>
      <p:sp>
        <p:nvSpPr>
          <p:cNvPr id="5222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5222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54275"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54276"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23</a:t>
            </a:fld>
            <a:endParaRPr lang="en-US" altLang="zh-TW" sz="1000" dirty="0">
              <a:solidFill>
                <a:schemeClr val="tx1"/>
              </a:solidFill>
              <a:ea typeface="PMingLiU" pitchFamily="18" charset="-120"/>
            </a:endParaRPr>
          </a:p>
        </p:txBody>
      </p:sp>
      <p:sp>
        <p:nvSpPr>
          <p:cNvPr id="54277" name="Rectangle 2"/>
          <p:cNvSpPr>
            <a:spLocks noGrp="1" noRot="1" noChangeAspect="1" noTextEdit="1"/>
          </p:cNvSpPr>
          <p:nvPr>
            <p:ph type="sldImg"/>
          </p:nvPr>
        </p:nvSpPr>
        <p:spPr>
          <a:ln/>
        </p:spPr>
      </p:sp>
      <p:sp>
        <p:nvSpPr>
          <p:cNvPr id="54278"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a:t>
            </a:fld>
            <a:endParaRPr lang="en-US" altLang="en-US" sz="1300" dirty="0">
              <a:ea typeface="Droid Sans Fallback" charset="0"/>
              <a:cs typeface="Droid Sans Fallback" charset="0"/>
            </a:endParaRPr>
          </a:p>
        </p:txBody>
      </p:sp>
      <p:sp>
        <p:nvSpPr>
          <p:cNvPr id="1741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741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56323"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56324"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24</a:t>
            </a:fld>
            <a:endParaRPr lang="en-US" altLang="zh-TW" sz="1000" dirty="0">
              <a:solidFill>
                <a:schemeClr val="tx1"/>
              </a:solidFill>
              <a:ea typeface="PMingLiU" pitchFamily="18" charset="-120"/>
            </a:endParaRPr>
          </a:p>
        </p:txBody>
      </p:sp>
      <p:sp>
        <p:nvSpPr>
          <p:cNvPr id="56325" name="Rectangle 2"/>
          <p:cNvSpPr>
            <a:spLocks noGrp="1" noRot="1" noChangeAspect="1" noTextEdit="1"/>
          </p:cNvSpPr>
          <p:nvPr>
            <p:ph type="sldImg"/>
          </p:nvPr>
        </p:nvSpPr>
        <p:spPr>
          <a:ln/>
        </p:spPr>
      </p:sp>
      <p:sp>
        <p:nvSpPr>
          <p:cNvPr id="56326"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25</a:t>
            </a:fld>
            <a:endParaRPr lang="en-US" altLang="en-US" sz="1300" dirty="0">
              <a:ea typeface="Droid Sans Fallback" charset="0"/>
              <a:cs typeface="Droid Sans Fallback" charset="0"/>
            </a:endParaRPr>
          </a:p>
        </p:txBody>
      </p:sp>
      <p:sp>
        <p:nvSpPr>
          <p:cNvPr id="5837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5837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60419"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60420"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26</a:t>
            </a:fld>
            <a:endParaRPr lang="en-US" altLang="zh-TW" sz="1000" dirty="0">
              <a:solidFill>
                <a:schemeClr val="tx1"/>
              </a:solidFill>
              <a:ea typeface="PMingLiU" pitchFamily="18" charset="-120"/>
            </a:endParaRPr>
          </a:p>
        </p:txBody>
      </p:sp>
      <p:sp>
        <p:nvSpPr>
          <p:cNvPr id="60421" name="Rectangle 2"/>
          <p:cNvSpPr>
            <a:spLocks noGrp="1" noRot="1" noChangeAspect="1" noTextEdit="1"/>
          </p:cNvSpPr>
          <p:nvPr>
            <p:ph type="sldImg"/>
          </p:nvPr>
        </p:nvSpPr>
        <p:spPr>
          <a:ln/>
        </p:spPr>
      </p:sp>
      <p:sp>
        <p:nvSpPr>
          <p:cNvPr id="60422"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27</a:t>
            </a:fld>
            <a:endParaRPr lang="en-US" altLang="en-US" sz="1300" dirty="0">
              <a:ea typeface="Droid Sans Fallback" charset="0"/>
              <a:cs typeface="Droid Sans Fallback" charset="0"/>
            </a:endParaRPr>
          </a:p>
        </p:txBody>
      </p:sp>
      <p:sp>
        <p:nvSpPr>
          <p:cNvPr id="6246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6246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28</a:t>
            </a:fld>
            <a:endParaRPr lang="en-US" altLang="en-US" sz="1300" dirty="0">
              <a:ea typeface="Droid Sans Fallback" charset="0"/>
              <a:cs typeface="Droid Sans Fallback" charset="0"/>
            </a:endParaRPr>
          </a:p>
        </p:txBody>
      </p:sp>
      <p:sp>
        <p:nvSpPr>
          <p:cNvPr id="6451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6451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30</a:t>
            </a:fld>
            <a:endParaRPr lang="en-US" altLang="en-US" sz="1300" dirty="0">
              <a:ea typeface="Droid Sans Fallback" charset="0"/>
              <a:cs typeface="Droid Sans Fallback" charset="0"/>
            </a:endParaRPr>
          </a:p>
        </p:txBody>
      </p:sp>
      <p:sp>
        <p:nvSpPr>
          <p:cNvPr id="6758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6758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31</a:t>
            </a:fld>
            <a:endParaRPr lang="en-US" altLang="en-US" sz="1300" dirty="0">
              <a:ea typeface="Droid Sans Fallback" charset="0"/>
              <a:cs typeface="Droid Sans Fallback" charset="0"/>
            </a:endParaRPr>
          </a:p>
        </p:txBody>
      </p:sp>
      <p:sp>
        <p:nvSpPr>
          <p:cNvPr id="6963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6963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69637"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31</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32</a:t>
            </a:fld>
            <a:endParaRPr lang="en-US" altLang="en-US" sz="1300" dirty="0">
              <a:ea typeface="Droid Sans Fallback" charset="0"/>
              <a:cs typeface="Droid Sans Fallback" charset="0"/>
            </a:endParaRPr>
          </a:p>
        </p:txBody>
      </p:sp>
      <p:sp>
        <p:nvSpPr>
          <p:cNvPr id="7168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7168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71685"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32</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73731"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73732"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33</a:t>
            </a:fld>
            <a:endParaRPr lang="en-US" altLang="zh-TW" sz="1000" dirty="0">
              <a:solidFill>
                <a:schemeClr val="tx1"/>
              </a:solidFill>
              <a:ea typeface="PMingLiU" pitchFamily="18" charset="-120"/>
            </a:endParaRPr>
          </a:p>
        </p:txBody>
      </p:sp>
      <p:sp>
        <p:nvSpPr>
          <p:cNvPr id="73733" name="Rectangle 2"/>
          <p:cNvSpPr>
            <a:spLocks noGrp="1" noRot="1" noChangeAspect="1" noTextEdit="1"/>
          </p:cNvSpPr>
          <p:nvPr>
            <p:ph type="sldImg"/>
          </p:nvPr>
        </p:nvSpPr>
        <p:spPr>
          <a:ln/>
        </p:spPr>
      </p:sp>
      <p:sp>
        <p:nvSpPr>
          <p:cNvPr id="73734"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75779"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75780"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34</a:t>
            </a:fld>
            <a:endParaRPr lang="en-US" altLang="zh-TW" sz="1000" dirty="0">
              <a:solidFill>
                <a:schemeClr val="tx1"/>
              </a:solidFill>
              <a:ea typeface="PMingLiU" pitchFamily="18" charset="-120"/>
            </a:endParaRPr>
          </a:p>
        </p:txBody>
      </p:sp>
      <p:sp>
        <p:nvSpPr>
          <p:cNvPr id="75781" name="Rectangle 2"/>
          <p:cNvSpPr>
            <a:spLocks noGrp="1" noRot="1" noChangeAspect="1" noTextEdit="1"/>
          </p:cNvSpPr>
          <p:nvPr>
            <p:ph type="sldImg"/>
          </p:nvPr>
        </p:nvSpPr>
        <p:spPr>
          <a:ln/>
        </p:spPr>
      </p:sp>
      <p:sp>
        <p:nvSpPr>
          <p:cNvPr id="75782"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a:t>
            </a:fld>
            <a:endParaRPr lang="en-US" altLang="en-US" sz="1300" dirty="0">
              <a:ea typeface="Droid Sans Fallback" charset="0"/>
              <a:cs typeface="Droid Sans Fallback" charset="0"/>
            </a:endParaRPr>
          </a:p>
        </p:txBody>
      </p:sp>
      <p:sp>
        <p:nvSpPr>
          <p:cNvPr id="1945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946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35</a:t>
            </a:fld>
            <a:endParaRPr lang="en-US" altLang="en-US" sz="1300" dirty="0">
              <a:ea typeface="Droid Sans Fallback" charset="0"/>
              <a:cs typeface="Droid Sans Fallback" charset="0"/>
            </a:endParaRPr>
          </a:p>
        </p:txBody>
      </p:sp>
      <p:sp>
        <p:nvSpPr>
          <p:cNvPr id="7782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7782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77829"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35</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36</a:t>
            </a:fld>
            <a:endParaRPr lang="en-US" altLang="en-US" sz="1300" dirty="0">
              <a:ea typeface="Droid Sans Fallback" charset="0"/>
              <a:cs typeface="Droid Sans Fallback" charset="0"/>
            </a:endParaRPr>
          </a:p>
        </p:txBody>
      </p:sp>
      <p:sp>
        <p:nvSpPr>
          <p:cNvPr id="7987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7987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79877"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36</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37</a:t>
            </a:fld>
            <a:endParaRPr lang="en-US" altLang="en-US" sz="1300" dirty="0">
              <a:ea typeface="Droid Sans Fallback" charset="0"/>
              <a:cs typeface="Droid Sans Fallback" charset="0"/>
            </a:endParaRPr>
          </a:p>
        </p:txBody>
      </p:sp>
      <p:sp>
        <p:nvSpPr>
          <p:cNvPr id="8192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8192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81925"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37</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38</a:t>
            </a:fld>
            <a:endParaRPr lang="en-US" altLang="en-US" sz="1300" dirty="0">
              <a:ea typeface="Droid Sans Fallback" charset="0"/>
              <a:cs typeface="Droid Sans Fallback" charset="0"/>
            </a:endParaRPr>
          </a:p>
        </p:txBody>
      </p:sp>
      <p:sp>
        <p:nvSpPr>
          <p:cNvPr id="8397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8397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86019"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86020"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39</a:t>
            </a:fld>
            <a:endParaRPr lang="en-US" altLang="zh-TW" sz="1000" dirty="0">
              <a:solidFill>
                <a:schemeClr val="tx1"/>
              </a:solidFill>
              <a:ea typeface="PMingLiU" pitchFamily="18" charset="-120"/>
            </a:endParaRPr>
          </a:p>
        </p:txBody>
      </p:sp>
      <p:sp>
        <p:nvSpPr>
          <p:cNvPr id="86021" name="Rectangle 2"/>
          <p:cNvSpPr>
            <a:spLocks noGrp="1" noRot="1" noChangeAspect="1" noTextEdit="1"/>
          </p:cNvSpPr>
          <p:nvPr>
            <p:ph type="sldImg"/>
          </p:nvPr>
        </p:nvSpPr>
        <p:spPr>
          <a:ln/>
        </p:spPr>
      </p:sp>
      <p:sp>
        <p:nvSpPr>
          <p:cNvPr id="86022"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40</a:t>
            </a:fld>
            <a:endParaRPr lang="en-US" altLang="en-US" sz="1300" dirty="0">
              <a:ea typeface="Droid Sans Fallback" charset="0"/>
              <a:cs typeface="Droid Sans Fallback" charset="0"/>
            </a:endParaRPr>
          </a:p>
        </p:txBody>
      </p:sp>
      <p:sp>
        <p:nvSpPr>
          <p:cNvPr id="8806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8806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88069"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40</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41</a:t>
            </a:fld>
            <a:endParaRPr lang="en-US" altLang="en-US" sz="1300" dirty="0">
              <a:ea typeface="Droid Sans Fallback" charset="0"/>
              <a:cs typeface="Droid Sans Fallback" charset="0"/>
            </a:endParaRPr>
          </a:p>
        </p:txBody>
      </p:sp>
      <p:sp>
        <p:nvSpPr>
          <p:cNvPr id="9011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9011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90117"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41</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92163"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92164"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42</a:t>
            </a:fld>
            <a:endParaRPr lang="en-US" altLang="zh-TW" sz="1000" dirty="0">
              <a:solidFill>
                <a:schemeClr val="tx1"/>
              </a:solidFill>
              <a:ea typeface="PMingLiU" pitchFamily="18" charset="-120"/>
            </a:endParaRPr>
          </a:p>
        </p:txBody>
      </p:sp>
      <p:sp>
        <p:nvSpPr>
          <p:cNvPr id="92165" name="Rectangle 2"/>
          <p:cNvSpPr>
            <a:spLocks noGrp="1" noRot="1" noChangeAspect="1" noTextEdit="1"/>
          </p:cNvSpPr>
          <p:nvPr>
            <p:ph type="sldImg"/>
          </p:nvPr>
        </p:nvSpPr>
        <p:spPr>
          <a:ln/>
        </p:spPr>
      </p:sp>
      <p:sp>
        <p:nvSpPr>
          <p:cNvPr id="92166"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txBox="1">
            <a:spLocks noGrp="1"/>
          </p:cNvSpPr>
          <p:nvPr>
            <p:ph type="hd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abbbb</a:t>
            </a:r>
          </a:p>
        </p:txBody>
      </p:sp>
      <p:sp>
        <p:nvSpPr>
          <p:cNvPr id="95235" name="Rectangle 4"/>
          <p:cNvSpPr txBox="1">
            <a:spLocks noGrp="1"/>
          </p:cNvSpPr>
          <p:nvPr>
            <p:ph type="ftr" sz="quarter"/>
          </p:nvPr>
        </p:nvSpPr>
        <p:spPr>
          <a:xfrm>
            <a:off x="0" y="0"/>
            <a:ext cx="0" cy="0"/>
          </a:xfrm>
          <a:prstGeom prst="rect">
            <a:avLst/>
          </a:prstGeom>
          <a:noFill/>
          <a:ln w="9525">
            <a:noFill/>
          </a:ln>
        </p:spPr>
        <p:txBody>
          <a:bodyPr/>
          <a:lstStyle/>
          <a:p>
            <a:pPr lvl="0" defTabSz="762000">
              <a:spcBef>
                <a:spcPct val="0"/>
              </a:spcBef>
              <a:buClrTx/>
              <a:buSzTx/>
              <a:buFontTx/>
              <a:buChar char="•"/>
            </a:pPr>
            <a:r>
              <a:rPr lang="en-US" altLang="zh-TW" sz="1000" dirty="0">
                <a:solidFill>
                  <a:schemeClr val="tx1"/>
                </a:solidFill>
                <a:ea typeface="PMingLiU" pitchFamily="18" charset="-120"/>
              </a:rPr>
              <a:t>cccc</a:t>
            </a:r>
          </a:p>
        </p:txBody>
      </p:sp>
      <p:sp>
        <p:nvSpPr>
          <p:cNvPr id="95236" name="Rectangle 5"/>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76200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zh-TW" sz="1000" dirty="0">
                <a:solidFill>
                  <a:schemeClr val="tx1"/>
                </a:solidFill>
                <a:ea typeface="PMingLiU" pitchFamily="18" charset="-120"/>
              </a:rPr>
              <a:t>44</a:t>
            </a:fld>
            <a:endParaRPr lang="en-US" altLang="zh-TW" sz="1000" dirty="0">
              <a:solidFill>
                <a:schemeClr val="tx1"/>
              </a:solidFill>
              <a:ea typeface="PMingLiU" pitchFamily="18" charset="-120"/>
            </a:endParaRPr>
          </a:p>
        </p:txBody>
      </p:sp>
      <p:sp>
        <p:nvSpPr>
          <p:cNvPr id="95237" name="Rectangle 2"/>
          <p:cNvSpPr>
            <a:spLocks noGrp="1" noRot="1" noChangeAspect="1" noTextEdit="1"/>
          </p:cNvSpPr>
          <p:nvPr>
            <p:ph type="sldImg"/>
          </p:nvPr>
        </p:nvSpPr>
        <p:spPr>
          <a:ln/>
        </p:spPr>
      </p:sp>
      <p:sp>
        <p:nvSpPr>
          <p:cNvPr id="95238" name="Rectangle 3"/>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45</a:t>
            </a:fld>
            <a:endParaRPr lang="en-US" altLang="en-US" sz="1300" dirty="0">
              <a:ea typeface="Droid Sans Fallback" charset="0"/>
              <a:cs typeface="Droid Sans Fallback" charset="0"/>
            </a:endParaRPr>
          </a:p>
        </p:txBody>
      </p:sp>
      <p:sp>
        <p:nvSpPr>
          <p:cNvPr id="9728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9728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a:t>
            </a:fld>
            <a:endParaRPr lang="en-US" altLang="en-US" sz="1300" dirty="0">
              <a:ea typeface="Droid Sans Fallback" charset="0"/>
              <a:cs typeface="Droid Sans Fallback" charset="0"/>
            </a:endParaRPr>
          </a:p>
        </p:txBody>
      </p:sp>
      <p:sp>
        <p:nvSpPr>
          <p:cNvPr id="2150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2150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46</a:t>
            </a:fld>
            <a:endParaRPr lang="en-US" altLang="en-US" sz="1300" dirty="0">
              <a:ea typeface="Droid Sans Fallback" charset="0"/>
              <a:cs typeface="Droid Sans Fallback" charset="0"/>
            </a:endParaRPr>
          </a:p>
        </p:txBody>
      </p:sp>
      <p:sp>
        <p:nvSpPr>
          <p:cNvPr id="9933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9933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47</a:t>
            </a:fld>
            <a:endParaRPr lang="en-US" altLang="en-US" sz="1300" dirty="0">
              <a:ea typeface="Droid Sans Fallback" charset="0"/>
              <a:cs typeface="Droid Sans Fallback" charset="0"/>
            </a:endParaRPr>
          </a:p>
        </p:txBody>
      </p:sp>
      <p:sp>
        <p:nvSpPr>
          <p:cNvPr id="10137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0138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48</a:t>
            </a:fld>
            <a:endParaRPr lang="en-US" altLang="en-US" sz="1300" dirty="0">
              <a:ea typeface="Droid Sans Fallback" charset="0"/>
              <a:cs typeface="Droid Sans Fallback" charset="0"/>
            </a:endParaRPr>
          </a:p>
        </p:txBody>
      </p:sp>
      <p:sp>
        <p:nvSpPr>
          <p:cNvPr id="10342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0342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49</a:t>
            </a:fld>
            <a:endParaRPr lang="en-US" altLang="en-US" sz="1300" dirty="0">
              <a:ea typeface="Droid Sans Fallback" charset="0"/>
              <a:cs typeface="Droid Sans Fallback" charset="0"/>
            </a:endParaRPr>
          </a:p>
        </p:txBody>
      </p:sp>
      <p:sp>
        <p:nvSpPr>
          <p:cNvPr id="10547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0547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50</a:t>
            </a:fld>
            <a:endParaRPr lang="en-US" altLang="en-US" sz="1300" dirty="0">
              <a:ea typeface="Droid Sans Fallback" charset="0"/>
              <a:cs typeface="Droid Sans Fallback" charset="0"/>
            </a:endParaRPr>
          </a:p>
        </p:txBody>
      </p:sp>
      <p:sp>
        <p:nvSpPr>
          <p:cNvPr id="10752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0752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07525" name="Text Box 3"/>
          <p:cNvSpPr txBox="1"/>
          <p:nvPr/>
        </p:nvSpPr>
        <p:spPr>
          <a:xfrm>
            <a:off x="5441950" y="6967538"/>
            <a:ext cx="4186238" cy="358775"/>
          </a:xfrm>
          <a:prstGeom prst="rect">
            <a:avLst/>
          </a:prstGeom>
          <a:noFill/>
          <a:ln w="9525">
            <a:noFill/>
          </a:ln>
        </p:spPr>
        <p:txBody>
          <a:bodyPr wrap="none" lIns="95040" tIns="47520" rIns="95040" bIns="47520" anchor="b" anchorCtr="0"/>
          <a:lstStyle/>
          <a:p>
            <a:pPr lvl="0" algn="r" defTabSz="449580">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300" dirty="0">
                <a:latin typeface="Arial" panose="020B0604020202020204" pitchFamily="34" charset="0"/>
                <a:cs typeface="Droid Sans Fallback" charset="0"/>
              </a:rPr>
              <a:t>50</a:t>
            </a:fld>
            <a:endParaRPr lang="en-US" altLang="en-US" sz="1300" dirty="0">
              <a:latin typeface="Arial" panose="020B0604020202020204" pitchFamily="34" charset="0"/>
              <a:ea typeface="Droid Sans Fallback" charset="0"/>
              <a:cs typeface="Droid Sans Fallback"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51</a:t>
            </a:fld>
            <a:endParaRPr lang="en-US" altLang="en-US" sz="1300" dirty="0">
              <a:ea typeface="Droid Sans Fallback" charset="0"/>
              <a:cs typeface="Droid Sans Fallback" charset="0"/>
            </a:endParaRPr>
          </a:p>
        </p:txBody>
      </p:sp>
      <p:sp>
        <p:nvSpPr>
          <p:cNvPr id="10957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0957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52</a:t>
            </a:fld>
            <a:endParaRPr lang="en-US" altLang="en-US" sz="1300" dirty="0">
              <a:ea typeface="Droid Sans Fallback" charset="0"/>
              <a:cs typeface="Droid Sans Fallback" charset="0"/>
            </a:endParaRPr>
          </a:p>
        </p:txBody>
      </p:sp>
      <p:sp>
        <p:nvSpPr>
          <p:cNvPr id="11161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1162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53</a:t>
            </a:fld>
            <a:endParaRPr lang="en-US" altLang="en-US" sz="1300" dirty="0">
              <a:ea typeface="Droid Sans Fallback" charset="0"/>
              <a:cs typeface="Droid Sans Fallback" charset="0"/>
            </a:endParaRPr>
          </a:p>
        </p:txBody>
      </p:sp>
      <p:sp>
        <p:nvSpPr>
          <p:cNvPr id="11366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1366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54</a:t>
            </a:fld>
            <a:endParaRPr lang="en-US" altLang="en-US" sz="1300" dirty="0">
              <a:ea typeface="Droid Sans Fallback" charset="0"/>
              <a:cs typeface="Droid Sans Fallback" charset="0"/>
            </a:endParaRPr>
          </a:p>
        </p:txBody>
      </p:sp>
      <p:sp>
        <p:nvSpPr>
          <p:cNvPr id="11571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1571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55</a:t>
            </a:fld>
            <a:endParaRPr lang="en-US" altLang="en-US" sz="1300" dirty="0">
              <a:ea typeface="Droid Sans Fallback" charset="0"/>
              <a:cs typeface="Droid Sans Fallback" charset="0"/>
            </a:endParaRPr>
          </a:p>
        </p:txBody>
      </p:sp>
      <p:sp>
        <p:nvSpPr>
          <p:cNvPr id="11776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1776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a:t>
            </a:fld>
            <a:endParaRPr lang="en-US" altLang="en-US" sz="1300" dirty="0">
              <a:ea typeface="Droid Sans Fallback" charset="0"/>
              <a:cs typeface="Droid Sans Fallback" charset="0"/>
            </a:endParaRPr>
          </a:p>
        </p:txBody>
      </p:sp>
      <p:sp>
        <p:nvSpPr>
          <p:cNvPr id="2355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2355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56</a:t>
            </a:fld>
            <a:endParaRPr lang="en-US" altLang="en-US" sz="1300" dirty="0">
              <a:ea typeface="Droid Sans Fallback" charset="0"/>
              <a:cs typeface="Droid Sans Fallback" charset="0"/>
            </a:endParaRPr>
          </a:p>
        </p:txBody>
      </p:sp>
      <p:sp>
        <p:nvSpPr>
          <p:cNvPr id="11981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1981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57</a:t>
            </a:fld>
            <a:endParaRPr lang="en-US" altLang="en-US" sz="1300" dirty="0">
              <a:ea typeface="Droid Sans Fallback" charset="0"/>
              <a:cs typeface="Droid Sans Fallback" charset="0"/>
            </a:endParaRPr>
          </a:p>
        </p:txBody>
      </p:sp>
      <p:sp>
        <p:nvSpPr>
          <p:cNvPr id="12185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2186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58</a:t>
            </a:fld>
            <a:endParaRPr lang="en-US" altLang="en-US" sz="1300" dirty="0">
              <a:ea typeface="Droid Sans Fallback" charset="0"/>
              <a:cs typeface="Droid Sans Fallback" charset="0"/>
            </a:endParaRPr>
          </a:p>
        </p:txBody>
      </p:sp>
      <p:sp>
        <p:nvSpPr>
          <p:cNvPr id="12390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2390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59</a:t>
            </a:fld>
            <a:endParaRPr lang="en-US" altLang="en-US" sz="1300" dirty="0">
              <a:ea typeface="Droid Sans Fallback" charset="0"/>
              <a:cs typeface="Droid Sans Fallback" charset="0"/>
            </a:endParaRPr>
          </a:p>
        </p:txBody>
      </p:sp>
      <p:sp>
        <p:nvSpPr>
          <p:cNvPr id="12595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2595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60</a:t>
            </a:fld>
            <a:endParaRPr lang="en-US" altLang="en-US" sz="1300" dirty="0">
              <a:ea typeface="Droid Sans Fallback" charset="0"/>
              <a:cs typeface="Droid Sans Fallback" charset="0"/>
            </a:endParaRPr>
          </a:p>
        </p:txBody>
      </p:sp>
      <p:sp>
        <p:nvSpPr>
          <p:cNvPr id="12800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2800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61</a:t>
            </a:fld>
            <a:endParaRPr lang="en-US" altLang="en-US" sz="1300" dirty="0">
              <a:ea typeface="Droid Sans Fallback" charset="0"/>
              <a:cs typeface="Droid Sans Fallback" charset="0"/>
            </a:endParaRPr>
          </a:p>
        </p:txBody>
      </p:sp>
      <p:sp>
        <p:nvSpPr>
          <p:cNvPr id="13005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3005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62</a:t>
            </a:fld>
            <a:endParaRPr lang="en-US" altLang="en-US" sz="1300" dirty="0">
              <a:ea typeface="Droid Sans Fallback" charset="0"/>
              <a:cs typeface="Droid Sans Fallback" charset="0"/>
            </a:endParaRPr>
          </a:p>
        </p:txBody>
      </p:sp>
      <p:sp>
        <p:nvSpPr>
          <p:cNvPr id="13209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3210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63</a:t>
            </a:fld>
            <a:endParaRPr lang="en-US" altLang="en-US" sz="1300" dirty="0">
              <a:ea typeface="Droid Sans Fallback" charset="0"/>
              <a:cs typeface="Droid Sans Fallback" charset="0"/>
            </a:endParaRPr>
          </a:p>
        </p:txBody>
      </p:sp>
      <p:sp>
        <p:nvSpPr>
          <p:cNvPr id="13414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3414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64</a:t>
            </a:fld>
            <a:endParaRPr lang="en-US" altLang="en-US" sz="1300" dirty="0">
              <a:ea typeface="Droid Sans Fallback" charset="0"/>
              <a:cs typeface="Droid Sans Fallback" charset="0"/>
            </a:endParaRPr>
          </a:p>
        </p:txBody>
      </p:sp>
      <p:sp>
        <p:nvSpPr>
          <p:cNvPr id="13619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3619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65</a:t>
            </a:fld>
            <a:endParaRPr lang="en-US" altLang="en-US" sz="1300" dirty="0">
              <a:ea typeface="Droid Sans Fallback" charset="0"/>
              <a:cs typeface="Droid Sans Fallback" charset="0"/>
            </a:endParaRPr>
          </a:p>
        </p:txBody>
      </p:sp>
      <p:sp>
        <p:nvSpPr>
          <p:cNvPr id="13824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3824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a:t>
            </a:fld>
            <a:endParaRPr lang="en-US" altLang="en-US" sz="1300" dirty="0">
              <a:ea typeface="Droid Sans Fallback" charset="0"/>
              <a:cs typeface="Droid Sans Fallback" charset="0"/>
            </a:endParaRPr>
          </a:p>
        </p:txBody>
      </p:sp>
      <p:sp>
        <p:nvSpPr>
          <p:cNvPr id="2560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2560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66</a:t>
            </a:fld>
            <a:endParaRPr lang="en-US" altLang="en-US" sz="1300" dirty="0">
              <a:ea typeface="Droid Sans Fallback" charset="0"/>
              <a:cs typeface="Droid Sans Fallback" charset="0"/>
            </a:endParaRPr>
          </a:p>
        </p:txBody>
      </p:sp>
      <p:sp>
        <p:nvSpPr>
          <p:cNvPr id="14029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4029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67</a:t>
            </a:fld>
            <a:endParaRPr lang="en-US" altLang="en-US" sz="1300" dirty="0">
              <a:ea typeface="Droid Sans Fallback" charset="0"/>
              <a:cs typeface="Droid Sans Fallback" charset="0"/>
            </a:endParaRPr>
          </a:p>
        </p:txBody>
      </p:sp>
      <p:sp>
        <p:nvSpPr>
          <p:cNvPr id="14233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4234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68</a:t>
            </a:fld>
            <a:endParaRPr lang="en-US" altLang="en-US" sz="1300" dirty="0">
              <a:ea typeface="Droid Sans Fallback" charset="0"/>
              <a:cs typeface="Droid Sans Fallback" charset="0"/>
            </a:endParaRPr>
          </a:p>
        </p:txBody>
      </p:sp>
      <p:sp>
        <p:nvSpPr>
          <p:cNvPr id="14438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4438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69</a:t>
            </a:fld>
            <a:endParaRPr lang="en-US" altLang="en-US" sz="1300" dirty="0">
              <a:ea typeface="Droid Sans Fallback" charset="0"/>
              <a:cs typeface="Droid Sans Fallback" charset="0"/>
            </a:endParaRPr>
          </a:p>
        </p:txBody>
      </p:sp>
      <p:sp>
        <p:nvSpPr>
          <p:cNvPr id="14643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4643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70</a:t>
            </a:fld>
            <a:endParaRPr lang="en-US" altLang="en-US" sz="1300" dirty="0">
              <a:ea typeface="Droid Sans Fallback" charset="0"/>
              <a:cs typeface="Droid Sans Fallback" charset="0"/>
            </a:endParaRPr>
          </a:p>
        </p:txBody>
      </p:sp>
      <p:sp>
        <p:nvSpPr>
          <p:cNvPr id="14848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4848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71</a:t>
            </a:fld>
            <a:endParaRPr lang="en-US" altLang="en-US" sz="1300" dirty="0">
              <a:ea typeface="Droid Sans Fallback" charset="0"/>
              <a:cs typeface="Droid Sans Fallback" charset="0"/>
            </a:endParaRPr>
          </a:p>
        </p:txBody>
      </p:sp>
      <p:sp>
        <p:nvSpPr>
          <p:cNvPr id="15053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5053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72</a:t>
            </a:fld>
            <a:endParaRPr lang="en-US" altLang="en-US" sz="1300" dirty="0">
              <a:ea typeface="Droid Sans Fallback" charset="0"/>
              <a:cs typeface="Droid Sans Fallback" charset="0"/>
            </a:endParaRPr>
          </a:p>
        </p:txBody>
      </p:sp>
      <p:sp>
        <p:nvSpPr>
          <p:cNvPr id="15257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5258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73</a:t>
            </a:fld>
            <a:endParaRPr lang="en-US" altLang="en-US" sz="1300" dirty="0">
              <a:ea typeface="Droid Sans Fallback" charset="0"/>
              <a:cs typeface="Droid Sans Fallback" charset="0"/>
            </a:endParaRPr>
          </a:p>
        </p:txBody>
      </p:sp>
      <p:sp>
        <p:nvSpPr>
          <p:cNvPr id="15462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5462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74</a:t>
            </a:fld>
            <a:endParaRPr lang="en-US" altLang="en-US" sz="1300" dirty="0">
              <a:ea typeface="Droid Sans Fallback" charset="0"/>
              <a:cs typeface="Droid Sans Fallback" charset="0"/>
            </a:endParaRPr>
          </a:p>
        </p:txBody>
      </p:sp>
      <p:sp>
        <p:nvSpPr>
          <p:cNvPr id="15667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5667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75</a:t>
            </a:fld>
            <a:endParaRPr lang="en-US" altLang="en-US" sz="1300" dirty="0">
              <a:ea typeface="Droid Sans Fallback" charset="0"/>
              <a:cs typeface="Droid Sans Fallback" charset="0"/>
            </a:endParaRPr>
          </a:p>
        </p:txBody>
      </p:sp>
      <p:sp>
        <p:nvSpPr>
          <p:cNvPr id="15872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5872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a:t>
            </a:fld>
            <a:endParaRPr lang="en-US" altLang="en-US" sz="1300" dirty="0">
              <a:ea typeface="Droid Sans Fallback" charset="0"/>
              <a:cs typeface="Droid Sans Fallback" charset="0"/>
            </a:endParaRPr>
          </a:p>
        </p:txBody>
      </p:sp>
      <p:sp>
        <p:nvSpPr>
          <p:cNvPr id="2765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2765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76</a:t>
            </a:fld>
            <a:endParaRPr lang="en-US" altLang="en-US" sz="1300" dirty="0">
              <a:ea typeface="Droid Sans Fallback" charset="0"/>
              <a:cs typeface="Droid Sans Fallback" charset="0"/>
            </a:endParaRPr>
          </a:p>
        </p:txBody>
      </p:sp>
      <p:sp>
        <p:nvSpPr>
          <p:cNvPr id="16077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6077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60773"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77</a:t>
            </a:fld>
            <a:endParaRPr lang="en-US" altLang="en-US" sz="1300" dirty="0">
              <a:ea typeface="Droid Sans Fallback" charset="0"/>
              <a:cs typeface="Droid Sans Fallback" charset="0"/>
            </a:endParaRPr>
          </a:p>
        </p:txBody>
      </p:sp>
      <p:sp>
        <p:nvSpPr>
          <p:cNvPr id="16281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6282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62821"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78</a:t>
            </a:fld>
            <a:endParaRPr lang="en-US" altLang="en-US" sz="1300" dirty="0">
              <a:ea typeface="Droid Sans Fallback" charset="0"/>
              <a:cs typeface="Droid Sans Fallback" charset="0"/>
            </a:endParaRPr>
          </a:p>
        </p:txBody>
      </p:sp>
      <p:sp>
        <p:nvSpPr>
          <p:cNvPr id="16486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6486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64869"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79</a:t>
            </a:fld>
            <a:endParaRPr lang="en-US" altLang="en-US" sz="1300" dirty="0">
              <a:ea typeface="Droid Sans Fallback" charset="0"/>
              <a:cs typeface="Droid Sans Fallback" charset="0"/>
            </a:endParaRPr>
          </a:p>
        </p:txBody>
      </p:sp>
      <p:sp>
        <p:nvSpPr>
          <p:cNvPr id="16691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6691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66917"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80</a:t>
            </a:fld>
            <a:endParaRPr lang="en-US" altLang="en-US" sz="1300" dirty="0">
              <a:ea typeface="Droid Sans Fallback" charset="0"/>
              <a:cs typeface="Droid Sans Fallback" charset="0"/>
            </a:endParaRPr>
          </a:p>
        </p:txBody>
      </p:sp>
      <p:sp>
        <p:nvSpPr>
          <p:cNvPr id="16896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6896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68965"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83</a:t>
            </a:fld>
            <a:endParaRPr lang="en-US" altLang="en-US" sz="1300" dirty="0">
              <a:ea typeface="Droid Sans Fallback" charset="0"/>
              <a:cs typeface="Droid Sans Fallback" charset="0"/>
            </a:endParaRPr>
          </a:p>
        </p:txBody>
      </p:sp>
      <p:sp>
        <p:nvSpPr>
          <p:cNvPr id="17305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7306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73061"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84</a:t>
            </a:fld>
            <a:endParaRPr lang="en-US" altLang="en-US" sz="1300" dirty="0">
              <a:ea typeface="Droid Sans Fallback" charset="0"/>
              <a:cs typeface="Droid Sans Fallback" charset="0"/>
            </a:endParaRPr>
          </a:p>
        </p:txBody>
      </p:sp>
      <p:sp>
        <p:nvSpPr>
          <p:cNvPr id="17510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7510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75109"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85</a:t>
            </a:fld>
            <a:endParaRPr lang="en-US" altLang="en-US" sz="1300" dirty="0">
              <a:ea typeface="Droid Sans Fallback" charset="0"/>
              <a:cs typeface="Droid Sans Fallback" charset="0"/>
            </a:endParaRPr>
          </a:p>
        </p:txBody>
      </p:sp>
      <p:sp>
        <p:nvSpPr>
          <p:cNvPr id="177155"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77156"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77157"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86</a:t>
            </a:fld>
            <a:endParaRPr lang="en-US" altLang="en-US" sz="1300" dirty="0">
              <a:ea typeface="Droid Sans Fallback" charset="0"/>
              <a:cs typeface="Droid Sans Fallback" charset="0"/>
            </a:endParaRPr>
          </a:p>
        </p:txBody>
      </p:sp>
      <p:sp>
        <p:nvSpPr>
          <p:cNvPr id="179203"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79204"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79205"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87</a:t>
            </a:fld>
            <a:endParaRPr lang="en-US" altLang="en-US" sz="1300" dirty="0">
              <a:ea typeface="Droid Sans Fallback" charset="0"/>
              <a:cs typeface="Droid Sans Fallback" charset="0"/>
            </a:endParaRPr>
          </a:p>
        </p:txBody>
      </p:sp>
      <p:sp>
        <p:nvSpPr>
          <p:cNvPr id="181251"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181252"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
        <p:nvSpPr>
          <p:cNvPr id="181253" name="Notes Placeholder 4"/>
          <p:cNvSpPr>
            <a:spLocks noGrp="1"/>
          </p:cNvSpPr>
          <p:nvPr>
            <p:ph type="body" idx="1"/>
          </p:nvPr>
        </p:nvSpPr>
        <p:spPr>
          <a:xfrm>
            <a:off x="1255713" y="3482975"/>
            <a:ext cx="7113587" cy="3298825"/>
          </a:xfrm>
          <a:ln/>
        </p:spPr>
        <p:txBody>
          <a:bodyPr wrap="square" lIns="95040" tIns="47520" rIns="95040" bIns="4752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9</a:t>
            </a:fld>
            <a:endParaRPr lang="en-US" altLang="en-US" sz="1300" dirty="0">
              <a:ea typeface="Droid Sans Fallback" charset="0"/>
              <a:cs typeface="Droid Sans Fallback" charset="0"/>
            </a:endParaRPr>
          </a:p>
        </p:txBody>
      </p:sp>
      <p:sp>
        <p:nvSpPr>
          <p:cNvPr id="29699"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29700"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p:cNvSpPr txBox="1">
            <a:spLocks noGrp="1"/>
          </p:cNvSpPr>
          <p:nvPr>
            <p:ph type="sldNum" sz="quarter"/>
          </p:nvPr>
        </p:nvSpPr>
        <p:spPr>
          <a:xfrm>
            <a:off x="5441950" y="6967538"/>
            <a:ext cx="4183063" cy="355600"/>
          </a:xfrm>
          <a:prstGeom prst="rect">
            <a:avLst/>
          </a:prstGeom>
          <a:noFill/>
          <a:ln w="9525">
            <a:noFill/>
          </a:ln>
        </p:spPr>
        <p:txBody>
          <a:bodyPr lIns="95040" tIns="47520" rIns="95040" bIns="47520" anchor="b" anchorCtr="0"/>
          <a:lstStyle/>
          <a:p>
            <a:pPr marL="215900" lvl="0" indent="-213995" algn="r" defTabSz="449580" eaLnBrk="1">
              <a:spcBef>
                <a:spcPct val="0"/>
              </a:spcBef>
              <a:buClrTx/>
              <a:buSzPct val="45000"/>
              <a:buFontTx/>
              <a:buChar char="•"/>
              <a:tabLst>
                <a:tab pos="449580" algn="l"/>
                <a:tab pos="898525" algn="l"/>
                <a:tab pos="1348105" algn="l"/>
                <a:tab pos="1797050" algn="l"/>
                <a:tab pos="2246630" algn="l"/>
                <a:tab pos="2695575" algn="l"/>
                <a:tab pos="3145155" algn="l"/>
                <a:tab pos="3594100" algn="l"/>
                <a:tab pos="4043680" algn="l"/>
              </a:tabLst>
            </a:pPr>
            <a:fld id="{9A0DB2DC-4C9A-4742-B13C-FB6460FD3503}" type="slidenum">
              <a:rPr lang="en-US" altLang="en-US" sz="1300" dirty="0">
                <a:cs typeface="Droid Sans Fallback" charset="0"/>
              </a:rPr>
              <a:t>11</a:t>
            </a:fld>
            <a:endParaRPr lang="en-US" altLang="en-US" sz="1300" dirty="0">
              <a:ea typeface="Droid Sans Fallback" charset="0"/>
              <a:cs typeface="Droid Sans Fallback" charset="0"/>
            </a:endParaRPr>
          </a:p>
        </p:txBody>
      </p:sp>
      <p:sp>
        <p:nvSpPr>
          <p:cNvPr id="31747" name="Rectangle 1"/>
          <p:cNvSpPr>
            <a:spLocks noGrp="1" noRot="1" noChangeAspect="1" noTextEdit="1"/>
          </p:cNvSpPr>
          <p:nvPr>
            <p:ph type="sldImg"/>
          </p:nvPr>
        </p:nvSpPr>
        <p:spPr>
          <a:xfrm>
            <a:off x="2919413" y="541338"/>
            <a:ext cx="3683000" cy="2762250"/>
          </a:xfrm>
          <a:solidFill>
            <a:srgbClr val="FFFFFF">
              <a:alpha val="100000"/>
            </a:srgbClr>
          </a:solidFill>
          <a:ln/>
        </p:spPr>
      </p:sp>
      <p:sp>
        <p:nvSpPr>
          <p:cNvPr id="31748" name="Text Box 2"/>
          <p:cNvSpPr txBox="1"/>
          <p:nvPr/>
        </p:nvSpPr>
        <p:spPr>
          <a:xfrm>
            <a:off x="1255713" y="3482975"/>
            <a:ext cx="7116762" cy="33020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727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82700"/>
            <a:ext cx="3598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14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28600"/>
            <a:ext cx="2017712" cy="5534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3913" cy="5534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2" name="Text Box 2"/>
          <p:cNvSpPr txBox="1">
            <a:spLocks noChangeArrowheads="1"/>
          </p:cNvSpPr>
          <p:nvPr/>
        </p:nvSpPr>
        <p:spPr bwMode="auto">
          <a:xfrm>
            <a:off x="4041775" y="6613525"/>
            <a:ext cx="896938" cy="246063"/>
          </a:xfrm>
          <a:prstGeom prst="rect">
            <a:avLst/>
          </a:prstGeom>
          <a:noFill/>
          <a:ln w="9525" cap="flat">
            <a:noFill/>
            <a:round/>
          </a:ln>
          <a:effectLst/>
        </p:spPr>
        <p:txBody>
          <a:bodyPr wrap="none" lIns="90000" tIns="46800" rIns="90000" bIns="46800">
            <a:spAutoFit/>
          </a:bodyPr>
          <a:lstStyle/>
          <a:p>
            <a:pPr lvl="0" algn="ctr" defTabSz="449580">
              <a:spcBef>
                <a:spcPts val="625"/>
              </a:spcBef>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1000" b="1" dirty="0">
                <a:solidFill>
                  <a:srgbClr val="993300"/>
                </a:solidFill>
                <a:latin typeface="Arial" panose="020B0604020202020204" pitchFamily="34" charset="0"/>
              </a:rPr>
              <a:t>3.</a:t>
            </a:r>
            <a:fld id="{9A0DB2DC-4C9A-4742-B13C-FB6460FD3503}" type="slidenum">
              <a:rPr lang="en-US" altLang="en-US" sz="1000" b="1" dirty="0">
                <a:solidFill>
                  <a:srgbClr val="993300"/>
                </a:solidFill>
                <a:latin typeface="Arial" panose="020B0604020202020204" pitchFamily="34" charset="0"/>
              </a:rPr>
              <a:t>‹#›</a:t>
            </a:fld>
            <a:endParaRPr lang="en-US" altLang="en-US" sz="1000" b="1" dirty="0">
              <a:solidFill>
                <a:srgbClr val="993300"/>
              </a:solidFill>
              <a:latin typeface="Arial" panose="020B0604020202020204" pitchFamily="34" charset="0"/>
            </a:endParaRPr>
          </a:p>
        </p:txBody>
      </p:sp>
      <p:sp>
        <p:nvSpPr>
          <p:cNvPr id="1028" name="Rectangle 3"/>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
        <p:nvSpPr>
          <p:cNvPr id="1029" name="AutoShape 4"/>
          <p:cNvSpPr/>
          <p:nvPr/>
        </p:nvSpPr>
        <p:spPr>
          <a:xfrm rot="8340000" flipV="1">
            <a:off x="1612900" y="4964113"/>
            <a:ext cx="9525" cy="1587"/>
          </a:xfrm>
          <a:custGeom>
            <a:avLst/>
            <a:gdLst>
              <a:gd name="txL" fmla="*/ 0 w 20"/>
              <a:gd name="txT" fmla="*/ 0 h 4"/>
              <a:gd name="txR" fmla="*/ 20 w 20"/>
              <a:gd name="txB" fmla="*/ 4 h 4"/>
            </a:gdLst>
            <a:ahLst/>
            <a:cxnLst>
              <a:cxn ang="0">
                <a:pos x="2147483646" y="2147483646"/>
              </a:cxn>
              <a:cxn ang="0">
                <a:pos x="0" y="0"/>
              </a:cxn>
              <a:cxn ang="0">
                <a:pos x="2147483646" y="0"/>
              </a:cxn>
              <a:cxn ang="0">
                <a:pos x="2147483646" y="2147483646"/>
              </a:cxn>
            </a:cxnLst>
            <a:rect l="txL" t="txT" r="txR" b="txB"/>
            <a:pathLst>
              <a:path w="20" h="4">
                <a:moveTo>
                  <a:pt x="20" y="4"/>
                </a:moveTo>
                <a:lnTo>
                  <a:pt x="0" y="0"/>
                </a:lnTo>
                <a:lnTo>
                  <a:pt x="16" y="0"/>
                </a:lnTo>
                <a:lnTo>
                  <a:pt x="20" y="4"/>
                </a:lnTo>
                <a:close/>
              </a:path>
            </a:pathLst>
          </a:custGeom>
          <a:solidFill>
            <a:srgbClr val="000000">
              <a:alpha val="100000"/>
            </a:srgbClr>
          </a:solidFill>
          <a:ln w="9525">
            <a:noFill/>
          </a:ln>
        </p:spPr>
        <p:txBody>
          <a:bodyPr/>
          <a:lstStyle/>
          <a:p>
            <a:endParaRPr lang="en-US"/>
          </a:p>
        </p:txBody>
      </p:sp>
      <p:sp>
        <p:nvSpPr>
          <p:cNvPr id="1030" name="AutoShape 5"/>
          <p:cNvSpPr/>
          <p:nvPr/>
        </p:nvSpPr>
        <p:spPr>
          <a:xfrm rot="10680000" flipV="1">
            <a:off x="1192213" y="4203700"/>
            <a:ext cx="4762" cy="1588"/>
          </a:xfrm>
          <a:custGeom>
            <a:avLst/>
            <a:gdLst>
              <a:gd name="txL" fmla="*/ 0 w 12"/>
              <a:gd name="txT" fmla="*/ 0 h 4"/>
              <a:gd name="txR" fmla="*/ 12 w 12"/>
              <a:gd name="txB" fmla="*/ 4 h 4"/>
            </a:gdLst>
            <a:ahLst/>
            <a:cxnLst>
              <a:cxn ang="0">
                <a:pos x="2147483646" y="2147483646"/>
              </a:cxn>
              <a:cxn ang="0">
                <a:pos x="0" y="0"/>
              </a:cxn>
              <a:cxn ang="0">
                <a:pos x="2147483646" y="0"/>
              </a:cxn>
              <a:cxn ang="0">
                <a:pos x="2147483646" y="2147483646"/>
              </a:cxn>
            </a:cxnLst>
            <a:rect l="txL" t="txT" r="txR" b="txB"/>
            <a:pathLst>
              <a:path w="12" h="4">
                <a:moveTo>
                  <a:pt x="12" y="4"/>
                </a:moveTo>
                <a:lnTo>
                  <a:pt x="0" y="0"/>
                </a:lnTo>
                <a:lnTo>
                  <a:pt x="12" y="0"/>
                </a:lnTo>
                <a:lnTo>
                  <a:pt x="12" y="4"/>
                </a:lnTo>
                <a:close/>
              </a:path>
            </a:pathLst>
          </a:custGeom>
          <a:solidFill>
            <a:srgbClr val="000000">
              <a:alpha val="100000"/>
            </a:srgbClr>
          </a:solidFill>
          <a:ln w="9525">
            <a:noFill/>
          </a:ln>
        </p:spPr>
        <p:txBody>
          <a:bodyPr/>
          <a:lstStyle/>
          <a:p>
            <a:endParaRPr lang="en-US"/>
          </a:p>
        </p:txBody>
      </p:sp>
      <p:sp>
        <p:nvSpPr>
          <p:cNvPr id="1031" name="AutoShape 6"/>
          <p:cNvSpPr/>
          <p:nvPr/>
        </p:nvSpPr>
        <p:spPr>
          <a:xfrm>
            <a:off x="5164138" y="4206875"/>
            <a:ext cx="7937" cy="9525"/>
          </a:xfrm>
          <a:custGeom>
            <a:avLst/>
            <a:gdLst>
              <a:gd name="txL" fmla="*/ 0 w 12"/>
              <a:gd name="txT" fmla="*/ 0 h 12"/>
              <a:gd name="txR" fmla="*/ 12 w 12"/>
              <a:gd name="txB" fmla="*/ 12 h 12"/>
            </a:gdLst>
            <a:ahLst/>
            <a:cxnLst>
              <a:cxn ang="0">
                <a:pos x="2147483646" y="2147483646"/>
              </a:cxn>
              <a:cxn ang="0">
                <a:pos x="0" y="2147483646"/>
              </a:cxn>
              <a:cxn ang="0">
                <a:pos x="2147483646" y="0"/>
              </a:cxn>
              <a:cxn ang="0">
                <a:pos x="2147483646" y="2147483646"/>
              </a:cxn>
            </a:cxnLst>
            <a:rect l="txL" t="txT" r="txR" b="txB"/>
            <a:pathLst>
              <a:path w="12" h="12">
                <a:moveTo>
                  <a:pt x="7" y="12"/>
                </a:moveTo>
                <a:lnTo>
                  <a:pt x="0" y="10"/>
                </a:lnTo>
                <a:lnTo>
                  <a:pt x="12" y="0"/>
                </a:lnTo>
                <a:lnTo>
                  <a:pt x="7" y="12"/>
                </a:lnTo>
                <a:close/>
              </a:path>
            </a:pathLst>
          </a:custGeom>
          <a:solidFill>
            <a:srgbClr val="000000">
              <a:alpha val="100000"/>
            </a:srgbClr>
          </a:solidFill>
          <a:ln w="9525">
            <a:noFill/>
          </a:ln>
        </p:spPr>
        <p:txBody>
          <a:bodyPr/>
          <a:lstStyle/>
          <a:p>
            <a:endParaRPr lang="en-US"/>
          </a:p>
        </p:txBody>
      </p:sp>
      <p:sp>
        <p:nvSpPr>
          <p:cNvPr id="1032" name="Text Box 7"/>
          <p:cNvSpPr txBox="1">
            <a:spLocks noChangeArrowheads="1"/>
          </p:cNvSpPr>
          <p:nvPr/>
        </p:nvSpPr>
        <p:spPr bwMode="auto">
          <a:xfrm>
            <a:off x="6489700" y="6588125"/>
            <a:ext cx="2713038" cy="246063"/>
          </a:xfrm>
          <a:prstGeom prst="rect">
            <a:avLst/>
          </a:prstGeom>
          <a:noFill/>
          <a:ln>
            <a:noFill/>
          </a:ln>
        </p:spPr>
        <p:txBody>
          <a:bodyPr lIns="90000" tIns="46800" rIns="90000" bIns="46800">
            <a:spAutoFit/>
          </a:bodyPr>
          <a:lstStyle>
            <a:lvl1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1pPr>
            <a:lvl2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2pPr>
            <a:lvl3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3pPr>
            <a:lvl4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4pPr>
            <a:lvl5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9pPr>
          </a:lstStyle>
          <a:p>
            <a:pPr marL="0" marR="0" lvl="0" indent="0" algn="ctr" defTabSz="449580" rtl="0" eaLnBrk="0" fontAlgn="base" latinLnBrk="0" hangingPunct="0">
              <a:lnSpc>
                <a:spcPct val="100000"/>
              </a:lnSpc>
              <a:spcBef>
                <a:spcPts val="625"/>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altLang="en-US" sz="1000" b="1" i="0" u="none" strike="noStrike" kern="1200" cap="none" spc="0" normalizeH="0" baseline="0" noProof="0">
                <a:ln>
                  <a:noFill/>
                </a:ln>
                <a:solidFill>
                  <a:srgbClr val="993300"/>
                </a:solidFill>
                <a:effectLst/>
                <a:uLnTx/>
                <a:uFillTx/>
                <a:latin typeface="Arial" panose="020B0604020202020204" pitchFamily="34" charset="0"/>
                <a:ea typeface="+mn-ea"/>
                <a:cs typeface="Droid Sans Fallback" charset="0"/>
              </a:rPr>
              <a:t>Silberschatz, Galvin and Gagne ©2005</a:t>
            </a:r>
          </a:p>
        </p:txBody>
      </p:sp>
      <p:sp>
        <p:nvSpPr>
          <p:cNvPr id="1033" name="Text Box 8"/>
          <p:cNvSpPr txBox="1">
            <a:spLocks noChangeArrowheads="1"/>
          </p:cNvSpPr>
          <p:nvPr/>
        </p:nvSpPr>
        <p:spPr bwMode="auto">
          <a:xfrm>
            <a:off x="0" y="6613525"/>
            <a:ext cx="1876425" cy="246063"/>
          </a:xfrm>
          <a:prstGeom prst="rect">
            <a:avLst/>
          </a:prstGeom>
          <a:noFill/>
          <a:ln>
            <a:noFill/>
          </a:ln>
        </p:spPr>
        <p:txBody>
          <a:bodyPr wrap="none" lIns="90000" tIns="46800" rIns="90000" bIns="46800">
            <a:spAutoFit/>
          </a:bodyPr>
          <a:lstStyle>
            <a:lvl1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1pPr>
            <a:lvl2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2pPr>
            <a:lvl3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3pPr>
            <a:lvl4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4pPr>
            <a:lvl5pPr>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bg1"/>
                </a:solidFill>
                <a:latin typeface="Arial" panose="020B0604020202020204" pitchFamily="34" charset="0"/>
                <a:cs typeface="Droid Sans Fallback" charset="0"/>
              </a:defRPr>
            </a:lvl9pPr>
          </a:lstStyle>
          <a:p>
            <a:pPr marL="0" marR="0" lvl="0" indent="0" algn="l" defTabSz="449580" rtl="0" eaLnBrk="0" fontAlgn="base" latinLnBrk="0" hangingPunct="0">
              <a:lnSpc>
                <a:spcPct val="100000"/>
              </a:lnSpc>
              <a:spcBef>
                <a:spcPts val="625"/>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US" altLang="en-US" sz="1000" b="1" i="0" u="none" strike="noStrike" kern="1200" cap="none" spc="0" normalizeH="0" baseline="0" noProof="0">
                <a:ln>
                  <a:noFill/>
                </a:ln>
                <a:solidFill>
                  <a:srgbClr val="993300"/>
                </a:solidFill>
                <a:effectLst/>
                <a:uLnTx/>
                <a:uFillTx/>
                <a:latin typeface="Arial" panose="020B0604020202020204" pitchFamily="34" charset="0"/>
                <a:ea typeface="+mn-ea"/>
                <a:cs typeface="Droid Sans Fallback" charset="0"/>
              </a:rPr>
              <a:t>Operating System Concepts</a:t>
            </a:r>
          </a:p>
        </p:txBody>
      </p:sp>
      <p:sp>
        <p:nvSpPr>
          <p:cNvPr id="1034" name="AutoShape 9"/>
          <p:cNvSpPr/>
          <p:nvPr/>
        </p:nvSpPr>
        <p:spPr>
          <a:xfrm>
            <a:off x="-1658937" y="1109663"/>
            <a:ext cx="4762" cy="1587"/>
          </a:xfrm>
          <a:custGeom>
            <a:avLst/>
            <a:gdLst>
              <a:gd name="txL" fmla="*/ 0 w 13"/>
              <a:gd name="txT" fmla="*/ 0 h 1587"/>
              <a:gd name="txR" fmla="*/ 13 w 13"/>
              <a:gd name="txB" fmla="*/ 1587 h 1587"/>
            </a:gdLst>
            <a:ahLst/>
            <a:cxnLst>
              <a:cxn ang="0">
                <a:pos x="2147483646" y="0"/>
              </a:cxn>
              <a:cxn ang="0">
                <a:pos x="0" y="0"/>
              </a:cxn>
              <a:cxn ang="0">
                <a:pos x="2147483646" y="0"/>
              </a:cxn>
              <a:cxn ang="0">
                <a:pos x="2147483646" y="0"/>
              </a:cxn>
            </a:cxnLst>
            <a:rect l="txL" t="txT" r="txR" b="txB"/>
            <a:pathLst>
              <a:path w="13" h="1587">
                <a:moveTo>
                  <a:pt x="13" y="0"/>
                </a:moveTo>
                <a:lnTo>
                  <a:pt x="0" y="0"/>
                </a:lnTo>
                <a:lnTo>
                  <a:pt x="7" y="0"/>
                </a:lnTo>
                <a:lnTo>
                  <a:pt x="13" y="0"/>
                </a:lnTo>
                <a:close/>
              </a:path>
            </a:pathLst>
          </a:custGeom>
          <a:solidFill>
            <a:srgbClr val="000000">
              <a:alpha val="100000"/>
            </a:srgbClr>
          </a:solidFill>
          <a:ln w="9525">
            <a:noFill/>
          </a:ln>
        </p:spPr>
        <p:txBody>
          <a:bodyPr/>
          <a:lstStyle/>
          <a:p>
            <a:endParaRPr lang="en-US"/>
          </a:p>
        </p:txBody>
      </p:sp>
      <p:sp>
        <p:nvSpPr>
          <p:cNvPr id="1035" name="AutoShape 10"/>
          <p:cNvSpPr/>
          <p:nvPr/>
        </p:nvSpPr>
        <p:spPr>
          <a:xfrm>
            <a:off x="-898525" y="1169988"/>
            <a:ext cx="3175" cy="1587"/>
          </a:xfrm>
          <a:custGeom>
            <a:avLst/>
            <a:gdLst>
              <a:gd name="txL" fmla="*/ 0 w 10"/>
              <a:gd name="txT" fmla="*/ 0 h 1587"/>
              <a:gd name="txR" fmla="*/ 10 w 10"/>
              <a:gd name="txB" fmla="*/ 1587 h 1587"/>
            </a:gdLst>
            <a:ahLst/>
            <a:cxnLst>
              <a:cxn ang="0">
                <a:pos x="0" y="0"/>
              </a:cxn>
              <a:cxn ang="0">
                <a:pos x="2147483646" y="0"/>
              </a:cxn>
              <a:cxn ang="0">
                <a:pos x="2147483646" y="0"/>
              </a:cxn>
              <a:cxn ang="0">
                <a:pos x="0" y="0"/>
              </a:cxn>
            </a:cxnLst>
            <a:rect l="txL" t="txT" r="txR" b="txB"/>
            <a:pathLst>
              <a:path w="10" h="1587">
                <a:moveTo>
                  <a:pt x="0" y="0"/>
                </a:moveTo>
                <a:lnTo>
                  <a:pt x="10" y="0"/>
                </a:lnTo>
                <a:lnTo>
                  <a:pt x="6" y="0"/>
                </a:lnTo>
                <a:lnTo>
                  <a:pt x="0" y="0"/>
                </a:lnTo>
                <a:close/>
              </a:path>
            </a:pathLst>
          </a:custGeom>
          <a:solidFill>
            <a:srgbClr val="000000">
              <a:alpha val="100000"/>
            </a:srgbClr>
          </a:solidFill>
          <a:ln w="9525">
            <a:noFill/>
          </a:ln>
        </p:spPr>
        <p:txBody>
          <a:bodyPr/>
          <a:lstStyle/>
          <a:p>
            <a:endParaRPr lang="en-US"/>
          </a:p>
        </p:txBody>
      </p:sp>
      <p:sp>
        <p:nvSpPr>
          <p:cNvPr id="1036" name="Rectangle 11"/>
          <p:cNvSpPr/>
          <p:nvPr/>
        </p:nvSpPr>
        <p:spPr>
          <a:xfrm>
            <a:off x="-1479550" y="423863"/>
            <a:ext cx="1588" cy="1587"/>
          </a:xfrm>
          <a:prstGeom prst="rect">
            <a:avLst/>
          </a:prstGeom>
          <a:solidFill>
            <a:srgbClr val="FFFFFF"/>
          </a:solid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1037" name="AutoShape 12"/>
          <p:cNvSpPr/>
          <p:nvPr/>
        </p:nvSpPr>
        <p:spPr>
          <a:xfrm>
            <a:off x="-1466850" y="889000"/>
            <a:ext cx="6350" cy="1588"/>
          </a:xfrm>
          <a:custGeom>
            <a:avLst/>
            <a:gdLst>
              <a:gd name="txL" fmla="*/ 0 w 18"/>
              <a:gd name="txT" fmla="*/ 0 h 7"/>
              <a:gd name="txR" fmla="*/ 18 w 18"/>
              <a:gd name="txB" fmla="*/ 7 h 7"/>
            </a:gdLst>
            <a:ahLst/>
            <a:cxnLst>
              <a:cxn ang="0">
                <a:pos x="0" y="2147483646"/>
              </a:cxn>
              <a:cxn ang="0">
                <a:pos x="2147483646" y="0"/>
              </a:cxn>
              <a:cxn ang="0">
                <a:pos x="2147483646" y="0"/>
              </a:cxn>
              <a:cxn ang="0">
                <a:pos x="0" y="2147483646"/>
              </a:cxn>
            </a:cxnLst>
            <a:rect l="txL" t="txT" r="txR" b="txB"/>
            <a:pathLst>
              <a:path w="18" h="7">
                <a:moveTo>
                  <a:pt x="0" y="7"/>
                </a:moveTo>
                <a:lnTo>
                  <a:pt x="12" y="0"/>
                </a:lnTo>
                <a:lnTo>
                  <a:pt x="18" y="0"/>
                </a:lnTo>
                <a:lnTo>
                  <a:pt x="0" y="7"/>
                </a:lnTo>
                <a:close/>
              </a:path>
            </a:pathLst>
          </a:custGeom>
          <a:solidFill>
            <a:srgbClr val="000000">
              <a:alpha val="100000"/>
            </a:srgbClr>
          </a:solidFill>
          <a:ln w="9525">
            <a:noFill/>
          </a:ln>
        </p:spPr>
        <p:txBody>
          <a:bodyPr/>
          <a:lstStyle/>
          <a:p>
            <a:endParaRPr lang="en-US"/>
          </a:p>
        </p:txBody>
      </p:sp>
      <p:sp>
        <p:nvSpPr>
          <p:cNvPr id="1038" name="AutoShape 13"/>
          <p:cNvSpPr/>
          <p:nvPr/>
        </p:nvSpPr>
        <p:spPr>
          <a:xfrm>
            <a:off x="-1639887" y="1144588"/>
            <a:ext cx="1587" cy="6350"/>
          </a:xfrm>
          <a:custGeom>
            <a:avLst/>
            <a:gdLst>
              <a:gd name="txL" fmla="*/ 0 w 6"/>
              <a:gd name="txT" fmla="*/ 0 h 16"/>
              <a:gd name="txR" fmla="*/ 6 w 6"/>
              <a:gd name="txB" fmla="*/ 16 h 16"/>
            </a:gdLst>
            <a:ahLst/>
            <a:cxnLst>
              <a:cxn ang="0">
                <a:pos x="0" y="2147483646"/>
              </a:cxn>
              <a:cxn ang="0">
                <a:pos x="2147483646" y="0"/>
              </a:cxn>
              <a:cxn ang="0">
                <a:pos x="2147483646" y="2147483646"/>
              </a:cxn>
              <a:cxn ang="0">
                <a:pos x="0" y="2147483646"/>
              </a:cxn>
            </a:cxnLst>
            <a:rect l="txL" t="txT" r="txR" b="txB"/>
            <a:pathLst>
              <a:path w="6" h="16">
                <a:moveTo>
                  <a:pt x="0" y="16"/>
                </a:moveTo>
                <a:lnTo>
                  <a:pt x="6" y="0"/>
                </a:lnTo>
                <a:lnTo>
                  <a:pt x="3" y="13"/>
                </a:lnTo>
                <a:lnTo>
                  <a:pt x="0" y="16"/>
                </a:lnTo>
                <a:close/>
              </a:path>
            </a:pathLst>
          </a:custGeom>
          <a:solidFill>
            <a:srgbClr val="000000">
              <a:alpha val="100000"/>
            </a:srgbClr>
          </a:solidFill>
          <a:ln w="9525">
            <a:noFill/>
          </a:ln>
        </p:spPr>
        <p:txBody>
          <a:bodyPr/>
          <a:lstStyle/>
          <a:p>
            <a:endParaRPr lang="en-US"/>
          </a:p>
        </p:txBody>
      </p:sp>
      <p:sp>
        <p:nvSpPr>
          <p:cNvPr id="1039" name="AutoShape 14"/>
          <p:cNvSpPr/>
          <p:nvPr/>
        </p:nvSpPr>
        <p:spPr>
          <a:xfrm>
            <a:off x="-1247775" y="1146175"/>
            <a:ext cx="4763" cy="7938"/>
          </a:xfrm>
          <a:custGeom>
            <a:avLst/>
            <a:gdLst>
              <a:gd name="txL" fmla="*/ 0 w 11"/>
              <a:gd name="txT" fmla="*/ 0 h 20"/>
              <a:gd name="txR" fmla="*/ 11 w 11"/>
              <a:gd name="txB" fmla="*/ 20 h 20"/>
            </a:gdLst>
            <a:ahLst/>
            <a:cxnLst>
              <a:cxn ang="0">
                <a:pos x="2147483646" y="2147483646"/>
              </a:cxn>
              <a:cxn ang="0">
                <a:pos x="0" y="0"/>
              </a:cxn>
              <a:cxn ang="0">
                <a:pos x="2147483646" y="2147483646"/>
              </a:cxn>
              <a:cxn ang="0">
                <a:pos x="2147483646" y="2147483646"/>
              </a:cxn>
            </a:cxnLst>
            <a:rect l="txL" t="txT" r="txR" b="txB"/>
            <a:pathLst>
              <a:path w="11" h="20">
                <a:moveTo>
                  <a:pt x="8" y="20"/>
                </a:moveTo>
                <a:lnTo>
                  <a:pt x="0" y="0"/>
                </a:lnTo>
                <a:lnTo>
                  <a:pt x="11" y="16"/>
                </a:lnTo>
                <a:lnTo>
                  <a:pt x="8" y="20"/>
                </a:lnTo>
                <a:close/>
              </a:path>
            </a:pathLst>
          </a:custGeom>
          <a:solidFill>
            <a:srgbClr val="000000">
              <a:alpha val="100000"/>
            </a:srgbClr>
          </a:solidFill>
          <a:ln w="9525">
            <a:noFill/>
          </a:ln>
        </p:spPr>
        <p:txBody>
          <a:bodyPr/>
          <a:lstStyle/>
          <a:p>
            <a:endParaRPr lang="en-US"/>
          </a:p>
        </p:txBody>
      </p:sp>
      <p:sp>
        <p:nvSpPr>
          <p:cNvPr id="1040" name="AutoShape 15"/>
          <p:cNvSpPr/>
          <p:nvPr/>
        </p:nvSpPr>
        <p:spPr>
          <a:xfrm>
            <a:off x="-1101725" y="1228725"/>
            <a:ext cx="1588" cy="6350"/>
          </a:xfrm>
          <a:custGeom>
            <a:avLst/>
            <a:gdLst>
              <a:gd name="txL" fmla="*/ 0 w 7"/>
              <a:gd name="txT" fmla="*/ 0 h 14"/>
              <a:gd name="txR" fmla="*/ 7 w 7"/>
              <a:gd name="txB" fmla="*/ 14 h 14"/>
            </a:gdLst>
            <a:ahLst/>
            <a:cxnLst>
              <a:cxn ang="0">
                <a:pos x="0" y="2147483646"/>
              </a:cxn>
              <a:cxn ang="0">
                <a:pos x="2147483646" y="0"/>
              </a:cxn>
              <a:cxn ang="0">
                <a:pos x="2147483646" y="2147483646"/>
              </a:cxn>
              <a:cxn ang="0">
                <a:pos x="0" y="2147483646"/>
              </a:cxn>
            </a:cxnLst>
            <a:rect l="txL" t="txT" r="txR" b="txB"/>
            <a:pathLst>
              <a:path w="7" h="14">
                <a:moveTo>
                  <a:pt x="0" y="14"/>
                </a:moveTo>
                <a:lnTo>
                  <a:pt x="7" y="0"/>
                </a:lnTo>
                <a:lnTo>
                  <a:pt x="7" y="7"/>
                </a:lnTo>
                <a:lnTo>
                  <a:pt x="0" y="14"/>
                </a:lnTo>
                <a:close/>
              </a:path>
            </a:pathLst>
          </a:custGeom>
          <a:solidFill>
            <a:srgbClr val="000000">
              <a:alpha val="100000"/>
            </a:srgbClr>
          </a:solidFill>
          <a:ln w="9525">
            <a:noFill/>
          </a:ln>
        </p:spPr>
        <p:txBody>
          <a:bodyPr/>
          <a:lstStyle/>
          <a:p>
            <a:endParaRPr lang="en-US"/>
          </a:p>
        </p:txBody>
      </p:sp>
      <p:sp>
        <p:nvSpPr>
          <p:cNvPr id="1041" name="AutoShape 16"/>
          <p:cNvSpPr/>
          <p:nvPr/>
        </p:nvSpPr>
        <p:spPr>
          <a:xfrm>
            <a:off x="-1303337" y="1270000"/>
            <a:ext cx="12700" cy="1588"/>
          </a:xfrm>
          <a:custGeom>
            <a:avLst/>
            <a:gdLst>
              <a:gd name="txL" fmla="*/ 0 w 30"/>
              <a:gd name="txT" fmla="*/ 0 h 3"/>
              <a:gd name="txR" fmla="*/ 30 w 30"/>
              <a:gd name="txB" fmla="*/ 3 h 3"/>
            </a:gdLst>
            <a:ahLst/>
            <a:cxnLst>
              <a:cxn ang="0">
                <a:pos x="0" y="2147483646"/>
              </a:cxn>
              <a:cxn ang="0">
                <a:pos x="2147483646" y="0"/>
              </a:cxn>
              <a:cxn ang="0">
                <a:pos x="2147483646" y="0"/>
              </a:cxn>
              <a:cxn ang="0">
                <a:pos x="0" y="2147483646"/>
              </a:cxn>
            </a:cxnLst>
            <a:rect l="txL" t="txT" r="txR" b="txB"/>
            <a:pathLst>
              <a:path w="30" h="3">
                <a:moveTo>
                  <a:pt x="0" y="3"/>
                </a:moveTo>
                <a:lnTo>
                  <a:pt x="15" y="0"/>
                </a:lnTo>
                <a:lnTo>
                  <a:pt x="30" y="0"/>
                </a:lnTo>
                <a:lnTo>
                  <a:pt x="0" y="3"/>
                </a:lnTo>
                <a:close/>
              </a:path>
            </a:pathLst>
          </a:custGeom>
          <a:solidFill>
            <a:srgbClr val="FFFFFF">
              <a:alpha val="100000"/>
            </a:srgbClr>
          </a:solidFill>
          <a:ln w="9525">
            <a:noFill/>
          </a:ln>
        </p:spPr>
        <p:txBody>
          <a:bodyPr/>
          <a:lstStyle/>
          <a:p>
            <a:endParaRPr lang="en-US"/>
          </a:p>
        </p:txBody>
      </p:sp>
      <p:sp>
        <p:nvSpPr>
          <p:cNvPr id="1042" name="AutoShape 17"/>
          <p:cNvSpPr/>
          <p:nvPr/>
        </p:nvSpPr>
        <p:spPr>
          <a:xfrm>
            <a:off x="1176338" y="885825"/>
            <a:ext cx="4762" cy="9525"/>
          </a:xfrm>
          <a:custGeom>
            <a:avLst/>
            <a:gdLst>
              <a:gd name="txL" fmla="*/ 0 w 9"/>
              <a:gd name="txT" fmla="*/ 0 h 24"/>
              <a:gd name="txR" fmla="*/ 9 w 9"/>
              <a:gd name="txB" fmla="*/ 24 h 24"/>
            </a:gdLst>
            <a:ahLst/>
            <a:cxnLst>
              <a:cxn ang="0">
                <a:pos x="0" y="2147483646"/>
              </a:cxn>
              <a:cxn ang="0">
                <a:pos x="2147483646" y="0"/>
              </a:cxn>
              <a:cxn ang="0">
                <a:pos x="2147483646" y="2147483646"/>
              </a:cxn>
              <a:cxn ang="0">
                <a:pos x="0" y="2147483646"/>
              </a:cxn>
            </a:cxnLst>
            <a:rect l="txL" t="txT" r="txR" b="txB"/>
            <a:pathLst>
              <a:path w="9" h="24">
                <a:moveTo>
                  <a:pt x="0" y="24"/>
                </a:moveTo>
                <a:lnTo>
                  <a:pt x="9" y="0"/>
                </a:lnTo>
                <a:lnTo>
                  <a:pt x="6" y="17"/>
                </a:lnTo>
                <a:lnTo>
                  <a:pt x="0" y="24"/>
                </a:lnTo>
                <a:close/>
              </a:path>
            </a:pathLst>
          </a:custGeom>
          <a:solidFill>
            <a:srgbClr val="000000">
              <a:alpha val="100000"/>
            </a:srgbClr>
          </a:solidFill>
          <a:ln w="9525">
            <a:noFill/>
          </a:ln>
        </p:spPr>
        <p:txBody>
          <a:bodyPr/>
          <a:lstStyle/>
          <a:p>
            <a:endParaRPr lang="en-US"/>
          </a:p>
        </p:txBody>
      </p:sp>
      <p:pic>
        <p:nvPicPr>
          <p:cNvPr id="1043" name="Picture 18"/>
          <p:cNvPicPr>
            <a:picLocks noChangeAspect="1"/>
          </p:cNvPicPr>
          <p:nvPr/>
        </p:nvPicPr>
        <p:blipFill>
          <a:blip r:embed="rId14"/>
          <a:stretch>
            <a:fillRect/>
          </a:stretch>
        </p:blipFill>
        <p:spPr>
          <a:xfrm>
            <a:off x="8118475" y="6010275"/>
            <a:ext cx="1011238" cy="611188"/>
          </a:xfrm>
          <a:prstGeom prst="rect">
            <a:avLst/>
          </a:prstGeom>
          <a:noFill/>
          <a:ln w="9525">
            <a:noFill/>
          </a:ln>
        </p:spPr>
      </p:pic>
      <p:pic>
        <p:nvPicPr>
          <p:cNvPr id="1044" name="Picture 19"/>
          <p:cNvPicPr>
            <a:picLocks noChangeAspect="1"/>
          </p:cNvPicPr>
          <p:nvPr/>
        </p:nvPicPr>
        <p:blipFill>
          <a:blip r:embed="rId15"/>
          <a:stretch>
            <a:fillRect/>
          </a:stretch>
        </p:blipFill>
        <p:spPr>
          <a:xfrm>
            <a:off x="0" y="0"/>
            <a:ext cx="600075" cy="11017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42"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10243"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1266"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11267"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2290"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12291"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pic>
        <p:nvPicPr>
          <p:cNvPr id="2050" name="Picture 1"/>
          <p:cNvPicPr>
            <a:picLocks noChangeAspect="1"/>
          </p:cNvPicPr>
          <p:nvPr/>
        </p:nvPicPr>
        <p:blipFill>
          <a:blip r:embed="rId14"/>
          <a:stretch>
            <a:fillRect/>
          </a:stretch>
        </p:blipFill>
        <p:spPr>
          <a:xfrm>
            <a:off x="3179763" y="4829175"/>
            <a:ext cx="2349500" cy="1419225"/>
          </a:xfrm>
          <a:prstGeom prst="rect">
            <a:avLst/>
          </a:prstGeom>
          <a:noFill/>
          <a:ln w="38160" cap="sq" cmpd="sng">
            <a:solidFill>
              <a:srgbClr val="CC3300"/>
            </a:solidFill>
            <a:prstDash val="solid"/>
            <a:miter/>
            <a:headEnd type="none" w="med" len="med"/>
            <a:tailEnd type="none" w="med" len="med"/>
          </a:ln>
        </p:spPr>
      </p:pic>
      <p:pic>
        <p:nvPicPr>
          <p:cNvPr id="2051" name="Picture 2"/>
          <p:cNvPicPr>
            <a:picLocks noChangeAspect="1"/>
          </p:cNvPicPr>
          <p:nvPr/>
        </p:nvPicPr>
        <p:blipFill>
          <a:blip r:embed="rId15"/>
          <a:stretch>
            <a:fillRect/>
          </a:stretch>
        </p:blipFill>
        <p:spPr>
          <a:xfrm>
            <a:off x="1539875" y="3603625"/>
            <a:ext cx="6035675" cy="342900"/>
          </a:xfrm>
          <a:prstGeom prst="rect">
            <a:avLst/>
          </a:prstGeom>
          <a:noFill/>
          <a:ln w="9525">
            <a:noFill/>
          </a:ln>
        </p:spPr>
      </p:pic>
      <p:sp>
        <p:nvSpPr>
          <p:cNvPr id="2052" name="Rectangle 3"/>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2053" name="Rectangle 4"/>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
        <p:nvSpPr>
          <p:cNvPr id="2054" name="Text Box 5"/>
          <p:cNvSpPr txBox="1"/>
          <p:nvPr/>
        </p:nvSpPr>
        <p:spPr>
          <a:xfrm>
            <a:off x="685800" y="6248400"/>
            <a:ext cx="1905000" cy="4572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2055" name="Text Box 6"/>
          <p:cNvSpPr txBox="1"/>
          <p:nvPr/>
        </p:nvSpPr>
        <p:spPr>
          <a:xfrm>
            <a:off x="3124200" y="6248400"/>
            <a:ext cx="2895600" cy="457200"/>
          </a:xfrm>
          <a:prstGeom prst="rect">
            <a:avLst/>
          </a:prstGeom>
          <a:noFill/>
          <a:ln w="9525">
            <a:noFill/>
          </a:ln>
        </p:spPr>
        <p:txBody>
          <a:bodyPr wrap="none" anchor="ctr" anchorCtr="0"/>
          <a:lstStyle/>
          <a:p>
            <a:pPr lvl="0">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3075"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098"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4099"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5122"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5123"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6146"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6147"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170"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7171"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194"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8195"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9218" name="Rectangle 1"/>
          <p:cNvSpPr>
            <a:spLocks noGrp="1"/>
          </p:cNvSpPr>
          <p:nvPr>
            <p:ph type="body" idx="1"/>
          </p:nvPr>
        </p:nvSpPr>
        <p:spPr>
          <a:xfrm>
            <a:off x="827088" y="1282700"/>
            <a:ext cx="7348537" cy="4479925"/>
          </a:xfrm>
          <a:prstGeom prst="rect">
            <a:avLst/>
          </a:prstGeom>
          <a:noFill/>
          <a:ln w="9525">
            <a:noFill/>
          </a:ln>
        </p:spPr>
        <p:txBody>
          <a:bodyPr lIns="90000" tIns="46800" rIns="90000" bIns="4680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9219" name="Rectangle 2"/>
          <p:cNvSpPr>
            <a:spLocks noGrp="1"/>
          </p:cNvSpPr>
          <p:nvPr>
            <p:ph type="title"/>
          </p:nvPr>
        </p:nvSpPr>
        <p:spPr>
          <a:xfrm>
            <a:off x="685800" y="228600"/>
            <a:ext cx="8074025" cy="606425"/>
          </a:xfrm>
          <a:prstGeom prst="rect">
            <a:avLst/>
          </a:prstGeom>
          <a:noFill/>
          <a:ln w="9525">
            <a:noFill/>
          </a:ln>
        </p:spPr>
        <p:txBody>
          <a:bodyPr lIns="90000" tIns="46800" rIns="90000" bIns="46800" anchor="b" anchorCtr="0"/>
          <a:lstStyle/>
          <a:p>
            <a:pPr lvl="0"/>
            <a:r>
              <a:rPr lang="en-GB" altLang="en-US" dirty="0"/>
              <a:t>Click to edit the title text format</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993300"/>
          </a:solidFill>
          <a:latin typeface="Arial" panose="020B0604020202020204" pitchFamily="34" charset="0"/>
          <a:ea typeface="Droid Sans Fallback" charset="0"/>
          <a:cs typeface="Droid Sans Fallback" charset="0"/>
        </a:defRPr>
      </a:lvl9pPr>
    </p:titleStyle>
    <p:body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8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program-for-shortest-job-first-or-sjf-cpu-scheduling-set-1-non-preemptive/" TargetMode="Externa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round-robin-scheduling-with-different-arrival-times/" TargetMode="Externa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9.xml"/><Relationship Id="rId4" Type="http://schemas.openxmlformats.org/officeDocument/2006/relationships/image" Target="../media/image14.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338" name="Text Box 1"/>
          <p:cNvSpPr txBox="1"/>
          <p:nvPr/>
        </p:nvSpPr>
        <p:spPr>
          <a:xfrm>
            <a:off x="850900" y="3200400"/>
            <a:ext cx="7772400" cy="11430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000" b="1" dirty="0">
                <a:solidFill>
                  <a:srgbClr val="C00000"/>
                </a:solidFill>
              </a:rPr>
              <a:t>Chapter: CPU/ Process Scheduling</a:t>
            </a:r>
            <a:br>
              <a:rPr lang="en-US" altLang="en-US" sz="4000" b="1" dirty="0">
                <a:solidFill>
                  <a:srgbClr val="C00000"/>
                </a:solidFill>
              </a:rPr>
            </a:br>
            <a:br>
              <a:rPr lang="en-US" altLang="en-US" sz="4000" b="1" dirty="0">
                <a:solidFill>
                  <a:srgbClr val="C00000"/>
                </a:solidFill>
              </a:rPr>
            </a:br>
            <a:br>
              <a:rPr lang="en-US" altLang="en-US" sz="4000" b="1" dirty="0">
                <a:solidFill>
                  <a:srgbClr val="C00000"/>
                </a:solidFill>
              </a:rPr>
            </a:br>
            <a:endParaRPr lang="en-US" altLang="en-US" sz="4000" b="1" dirty="0">
              <a:solidFill>
                <a:srgbClr val="C0000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0722" name="Text Box 1"/>
          <p:cNvSpPr txBox="1"/>
          <p:nvPr/>
        </p:nvSpPr>
        <p:spPr>
          <a:xfrm>
            <a:off x="152400" y="800100"/>
            <a:ext cx="86741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Preemptive Scheduling</a:t>
            </a:r>
          </a:p>
        </p:txBody>
      </p:sp>
      <p:sp>
        <p:nvSpPr>
          <p:cNvPr id="23554" name="Text Box 2"/>
          <p:cNvSpPr txBox="1">
            <a:spLocks noChangeArrowheads="1"/>
          </p:cNvSpPr>
          <p:nvPr/>
        </p:nvSpPr>
        <p:spPr bwMode="auto">
          <a:xfrm>
            <a:off x="482600" y="1651000"/>
            <a:ext cx="7899400" cy="48133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a:solidFill>
                  <a:srgbClr val="000000"/>
                </a:solidFill>
                <a:latin typeface="Arial" panose="020B0604020202020204" pitchFamily="34" charset="0"/>
                <a:ea typeface="+mn-ea"/>
                <a:cs typeface="+mn-cs"/>
              </a:rPr>
              <a:t>The running process is interrupted for some time and resumed later on, when the priority task has finished its execution.</a:t>
            </a:r>
          </a:p>
          <a:p>
            <a:pPr marL="341630" marR="0" indent="-339725" algn="just" defTabSz="449580">
              <a:spcBef>
                <a:spcPts val="1225"/>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800" kern="1200" cap="none" spc="0" normalizeH="0" baseline="0" noProof="0">
              <a:solidFill>
                <a:srgbClr val="000000"/>
              </a:solidFill>
              <a:latin typeface="Arial" panose="020B0604020202020204" pitchFamily="34" charset="0"/>
              <a:ea typeface="+mn-ea"/>
              <a:cs typeface="+mn-cs"/>
            </a:endParaRPr>
          </a:p>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a:solidFill>
                  <a:srgbClr val="000000"/>
                </a:solidFill>
                <a:latin typeface="Arial" panose="020B0604020202020204" pitchFamily="34" charset="0"/>
                <a:ea typeface="+mn-ea"/>
                <a:cs typeface="+mn-cs"/>
              </a:rPr>
              <a:t>CPU /resources is/are taken away from the process when some high priority process needs execution.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2770" name="Text Box 1"/>
          <p:cNvSpPr txBox="1"/>
          <p:nvPr/>
        </p:nvSpPr>
        <p:spPr>
          <a:xfrm>
            <a:off x="469900" y="558800"/>
            <a:ext cx="6680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Dispatcher</a:t>
            </a:r>
          </a:p>
        </p:txBody>
      </p:sp>
      <p:sp>
        <p:nvSpPr>
          <p:cNvPr id="24578" name="Text Box 2"/>
          <p:cNvSpPr txBox="1">
            <a:spLocks noChangeArrowheads="1"/>
          </p:cNvSpPr>
          <p:nvPr/>
        </p:nvSpPr>
        <p:spPr bwMode="auto">
          <a:xfrm>
            <a:off x="457200" y="1295400"/>
            <a:ext cx="8153400" cy="4953000"/>
          </a:xfrm>
          <a:prstGeom prst="rect">
            <a:avLst/>
          </a:prstGeom>
          <a:noFill/>
          <a:ln w="9525" cap="flat">
            <a:noFill/>
            <a:round/>
          </a:ln>
          <a:effectLst/>
        </p:spPr>
        <p:txBody>
          <a:bodyPr/>
          <a:lstStyle/>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A module that gives control of CPU to the process selected by short-term scheduler.</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Functions:</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Switching Context</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Switching to User mode</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Jumping to proper location to restart the program.</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chemeClr val="tx1"/>
                </a:solidFill>
                <a:latin typeface="Arial" panose="020B0604020202020204" pitchFamily="34" charset="0"/>
                <a:ea typeface="+mn-ea"/>
                <a:cs typeface="+mn-cs"/>
              </a:rPr>
              <a:t>The dispatcher should be as fast as possible, given that it is invoked during every process switch</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Dispatch Latency:</a:t>
            </a:r>
            <a:endParaRPr kumimoji="0" lang="en-US" sz="2400" kern="1200" cap="none" spc="0" normalizeH="0" baseline="0" noProof="0" dirty="0">
              <a:solidFill>
                <a:srgbClr val="000000"/>
              </a:solidFill>
              <a:latin typeface="Arial" panose="020B0604020202020204" pitchFamily="34" charset="0"/>
              <a:ea typeface="+mn-ea"/>
              <a:cs typeface="+mn-cs"/>
            </a:endParaRP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Time taken for the dispatcher </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stop one process and start another running.</a:t>
            </a:r>
          </a:p>
          <a:p>
            <a:pPr marL="739775" marR="0" lvl="1" indent="-279400" algn="l" defTabSz="449580" rtl="0" eaLnBrk="0" fontAlgn="base" latinLnBrk="0" hangingPunct="0">
              <a:lnSpc>
                <a:spcPct val="100000"/>
              </a:lnSpc>
              <a:spcBef>
                <a:spcPts val="875"/>
              </a:spcBef>
              <a:spcAft>
                <a:spcPct val="0"/>
              </a:spcAft>
              <a:buClrTx/>
              <a:buSzPct val="8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4818" name="Text Box 1"/>
          <p:cNvSpPr txBox="1"/>
          <p:nvPr/>
        </p:nvSpPr>
        <p:spPr>
          <a:xfrm>
            <a:off x="152400" y="558800"/>
            <a:ext cx="86741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Scheduling Criteria</a:t>
            </a:r>
          </a:p>
        </p:txBody>
      </p:sp>
      <p:sp>
        <p:nvSpPr>
          <p:cNvPr id="2" name="Text Box 2"/>
          <p:cNvSpPr txBox="1">
            <a:spLocks noChangeArrowheads="1"/>
          </p:cNvSpPr>
          <p:nvPr/>
        </p:nvSpPr>
        <p:spPr bwMode="auto">
          <a:xfrm>
            <a:off x="482600" y="1282700"/>
            <a:ext cx="8280400" cy="5181600"/>
          </a:xfrm>
          <a:prstGeom prst="rect">
            <a:avLst/>
          </a:prstGeom>
          <a:noFill/>
          <a:ln w="9525" cap="flat">
            <a:noFill/>
            <a:round/>
          </a:ln>
          <a:effectLst/>
        </p:spPr>
        <p:txBody>
          <a:bodyPr/>
          <a:lstStyle/>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Which algorithm to use in a particular situation</a:t>
            </a:r>
          </a:p>
          <a:p>
            <a:pPr marL="339725" marR="0" indent="-339725" defTabSz="449580">
              <a:spcBef>
                <a:spcPts val="1050"/>
              </a:spcBef>
              <a:buClr>
                <a:srgbClr val="993300"/>
              </a:buClr>
              <a:buSzPct val="90000"/>
              <a:buFont typeface="Times New Roman" panose="02020603050405020304" pitchFamily="18" charset="0"/>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1. CPU Utilization:</a:t>
            </a:r>
            <a:r>
              <a:rPr kumimoji="0" lang="en-US" sz="2400" kern="1200" cap="none" spc="0" normalizeH="0" baseline="0" noProof="0" dirty="0">
                <a:solidFill>
                  <a:srgbClr val="000000"/>
                </a:solidFill>
                <a:latin typeface="Arial" panose="020B0604020202020204" pitchFamily="34" charset="0"/>
                <a:ea typeface="+mn-ea"/>
                <a:cs typeface="+mn-cs"/>
              </a:rPr>
              <a:t> CPU should be busy to the fullest</a:t>
            </a:r>
          </a:p>
          <a:p>
            <a:pPr marL="34163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defTabSz="449580">
              <a:spcBef>
                <a:spcPts val="1050"/>
              </a:spcBef>
              <a:buClr>
                <a:srgbClr val="993300"/>
              </a:buClr>
              <a:buSzPct val="90000"/>
              <a:buFont typeface="Times New Roman" panose="02020603050405020304" pitchFamily="18" charset="0"/>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2. Throughput:</a:t>
            </a:r>
            <a:r>
              <a:rPr kumimoji="0" lang="en-US" sz="2400" kern="1200" cap="none" spc="0" normalizeH="0" baseline="0" noProof="0" dirty="0">
                <a:solidFill>
                  <a:srgbClr val="000000"/>
                </a:solidFill>
                <a:latin typeface="Arial" panose="020B0604020202020204" pitchFamily="34" charset="0"/>
                <a:ea typeface="+mn-ea"/>
                <a:cs typeface="+mn-cs"/>
              </a:rPr>
              <a:t> No. of processes completed per unit of time.</a:t>
            </a:r>
          </a:p>
          <a:p>
            <a:pPr marL="339725" marR="0" indent="-339725" defTabSz="449580">
              <a:spcBef>
                <a:spcPts val="1050"/>
              </a:spcBef>
              <a:buClr>
                <a:srgbClr val="993300"/>
              </a:buClr>
              <a:buSzPct val="90000"/>
              <a:buFont typeface="Times New Roman" panose="02020603050405020304" pitchFamily="18" charset="0"/>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Turnaround Time:</a:t>
            </a:r>
            <a:r>
              <a:rPr kumimoji="0" lang="en-US" sz="2400" kern="1200" cap="none" spc="0" normalizeH="0" baseline="0" noProof="0" dirty="0">
                <a:solidFill>
                  <a:srgbClr val="000000"/>
                </a:solidFill>
                <a:latin typeface="Arial" panose="020B0604020202020204" pitchFamily="34" charset="0"/>
                <a:ea typeface="+mn-ea"/>
                <a:cs typeface="+mn-cs"/>
              </a:rPr>
              <a:t> The time interval from submitting a process to the time of completion.</a:t>
            </a: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The time interval from submitting a process to the time of completion</a:t>
            </a: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Turnaround Time= Time spent to get into memory + waiting in ready queue + doing I/O + executing on CPU</a:t>
            </a: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1" kern="1200" cap="none" spc="0" normalizeH="0" baseline="0" noProof="0" dirty="0">
                <a:solidFill>
                  <a:schemeClr val="tx1"/>
                </a:solidFill>
                <a:latin typeface="Arial" panose="020B0604020202020204" pitchFamily="34" charset="0"/>
                <a:ea typeface="+mn-ea"/>
                <a:cs typeface="+mn-cs"/>
              </a:rPr>
              <a:t>(It is the amount of time taken to execute a particular process)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866" name="Text Box 1"/>
          <p:cNvSpPr txBox="1"/>
          <p:nvPr/>
        </p:nvSpPr>
        <p:spPr>
          <a:xfrm>
            <a:off x="152400" y="558800"/>
            <a:ext cx="86741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Scheduling Criteria</a:t>
            </a:r>
          </a:p>
        </p:txBody>
      </p:sp>
      <p:sp>
        <p:nvSpPr>
          <p:cNvPr id="36867" name="Text Box 2"/>
          <p:cNvSpPr txBox="1"/>
          <p:nvPr/>
        </p:nvSpPr>
        <p:spPr>
          <a:xfrm>
            <a:off x="482600" y="1282700"/>
            <a:ext cx="8280400" cy="51816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r>
              <a:rPr lang="en-US" altLang="en-US" sz="2400" dirty="0"/>
              <a:t>4. </a:t>
            </a:r>
            <a:r>
              <a:rPr lang="en-US" altLang="en-US" sz="2400" b="1" dirty="0"/>
              <a:t>Waiting Time:</a:t>
            </a:r>
            <a:r>
              <a:rPr lang="en-US" altLang="en-US" sz="2400" dirty="0"/>
              <a:t> Time a process spends in ready queue.</a:t>
            </a:r>
          </a:p>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r>
              <a:rPr lang="en-US" altLang="en-US" sz="2400" dirty="0">
                <a:solidFill>
                  <a:schemeClr val="tx1"/>
                </a:solidFill>
              </a:rPr>
              <a:t>Amount of time a process has been waiting in the ready queue to acquire control on the CPU.</a:t>
            </a:r>
          </a:p>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endParaRPr lang="en-US" altLang="en-US" sz="2400" dirty="0"/>
          </a:p>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r>
              <a:rPr lang="en-US" altLang="en-US" sz="2400" dirty="0"/>
              <a:t>5. </a:t>
            </a:r>
            <a:r>
              <a:rPr lang="en-US" altLang="en-US" sz="2400" b="1" dirty="0"/>
              <a:t>Response Time:</a:t>
            </a:r>
            <a:r>
              <a:rPr lang="en-US" altLang="en-US" sz="2400" dirty="0"/>
              <a:t> Time from the submission of a request to the first response, Not Output</a:t>
            </a:r>
          </a:p>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endParaRPr lang="en-US" altLang="en-US" sz="2400" dirty="0"/>
          </a:p>
          <a:p>
            <a:pPr marL="457200" lvl="0" indent="-454025" defTabSz="449580">
              <a:spcBef>
                <a:spcPts val="1050"/>
              </a:spcBef>
              <a:buClrTx/>
              <a:buSzPct val="90000"/>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r>
              <a:rPr lang="en-US" altLang="en-US" sz="2400" dirty="0"/>
              <a:t>6.</a:t>
            </a:r>
            <a:r>
              <a:rPr lang="en-US" altLang="en-US" sz="2400" dirty="0">
                <a:solidFill>
                  <a:schemeClr val="tx1"/>
                </a:solidFill>
              </a:rPr>
              <a:t> </a:t>
            </a:r>
            <a:r>
              <a:rPr lang="en-US" altLang="en-US" sz="2400" b="1" dirty="0">
                <a:solidFill>
                  <a:schemeClr val="tx1"/>
                </a:solidFill>
              </a:rPr>
              <a:t>Load Average: </a:t>
            </a:r>
            <a:r>
              <a:rPr lang="en-US" altLang="en-US" sz="2400" dirty="0">
                <a:solidFill>
                  <a:schemeClr val="tx1"/>
                </a:solidFill>
              </a:rPr>
              <a:t>It is the average number of processes residing in the ready queue waiting for their turn to get into the CPU.</a:t>
            </a:r>
          </a:p>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endParaRPr lang="en-US" altLang="en-US" sz="2400" dirty="0"/>
          </a:p>
          <a:p>
            <a:pPr marL="457200" lvl="0" indent="-454025" defTabSz="449580">
              <a:spcBef>
                <a:spcPts val="1050"/>
              </a:spcBef>
              <a:buClrTx/>
              <a:buSzPct val="90000"/>
              <a:buFontTx/>
              <a:buNone/>
              <a:tabLst>
                <a:tab pos="457200" algn="l"/>
                <a:tab pos="904875" algn="l"/>
                <a:tab pos="1354455" algn="l"/>
                <a:tab pos="1803400" algn="l"/>
                <a:tab pos="2252980" algn="l"/>
                <a:tab pos="2701925" algn="l"/>
                <a:tab pos="3151505" algn="l"/>
                <a:tab pos="3600450" algn="l"/>
                <a:tab pos="4050030" algn="l"/>
                <a:tab pos="4498975" algn="l"/>
                <a:tab pos="4948555" algn="l"/>
                <a:tab pos="5397500" algn="l"/>
                <a:tab pos="5847080" algn="l"/>
                <a:tab pos="6296025" algn="l"/>
                <a:tab pos="6745605" algn="l"/>
                <a:tab pos="7194550" algn="l"/>
                <a:tab pos="7644130" algn="l"/>
                <a:tab pos="8093075" algn="l"/>
                <a:tab pos="8542655" algn="l"/>
                <a:tab pos="8991600" algn="l"/>
                <a:tab pos="9441180" algn="l"/>
              </a:tabLst>
            </a:pPr>
            <a:endParaRPr lang="en-US" altLang="en-US" sz="24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8914" name="Text Box 1"/>
          <p:cNvSpPr txBox="1"/>
          <p:nvPr/>
        </p:nvSpPr>
        <p:spPr>
          <a:xfrm>
            <a:off x="342900" y="6985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993300"/>
                </a:solidFill>
              </a:rPr>
              <a:t>Scheduling Algorithm Optimization Criteria</a:t>
            </a:r>
          </a:p>
        </p:txBody>
      </p:sp>
      <p:sp>
        <p:nvSpPr>
          <p:cNvPr id="2" name="Text Box 2"/>
          <p:cNvSpPr txBox="1">
            <a:spLocks noChangeArrowheads="1"/>
          </p:cNvSpPr>
          <p:nvPr/>
        </p:nvSpPr>
        <p:spPr bwMode="auto">
          <a:xfrm>
            <a:off x="584200" y="1612900"/>
            <a:ext cx="7594600" cy="4673600"/>
          </a:xfrm>
          <a:prstGeom prst="rect">
            <a:avLst/>
          </a:prstGeom>
          <a:noFill/>
          <a:ln w="9525" cap="flat">
            <a:noFill/>
            <a:round/>
          </a:ln>
          <a:effectLst/>
        </p:spPr>
        <p:txBody>
          <a:bodyPr/>
          <a:lstStyle/>
          <a:p>
            <a:pPr marL="339725" marR="0" indent="-339725"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Max CPU utilization</a:t>
            </a:r>
          </a:p>
          <a:p>
            <a:pPr marL="339725" marR="0" indent="-339725"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Max throughput</a:t>
            </a:r>
          </a:p>
          <a:p>
            <a:pPr marL="339725" marR="0" indent="-339725"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Min turnaround time </a:t>
            </a:r>
          </a:p>
          <a:p>
            <a:pPr marL="339725" marR="0" indent="-339725"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Min waiting time </a:t>
            </a:r>
          </a:p>
          <a:p>
            <a:pPr marL="339725" marR="0" indent="-339725"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Min response time</a:t>
            </a:r>
          </a:p>
          <a:p>
            <a:pPr marL="34163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a:solidFill>
                <a:srgbClr val="000000"/>
              </a:solidFill>
              <a:latin typeface="Arial" panose="020B0604020202020204" pitchFamily="34" charset="0"/>
              <a:ea typeface="+mn-ea"/>
              <a:cs typeface="+mn-cs"/>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0962" name="Text Box 1"/>
          <p:cNvSpPr txBox="1"/>
          <p:nvPr/>
        </p:nvSpPr>
        <p:spPr>
          <a:xfrm>
            <a:off x="203200" y="374650"/>
            <a:ext cx="8255000" cy="56515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993300"/>
                </a:solidFill>
              </a:rPr>
              <a:t>First-Come, First-Served (FCFS)</a:t>
            </a:r>
          </a:p>
        </p:txBody>
      </p:sp>
      <p:sp>
        <p:nvSpPr>
          <p:cNvPr id="2" name="Text Box 2"/>
          <p:cNvSpPr txBox="1">
            <a:spLocks noChangeArrowheads="1"/>
          </p:cNvSpPr>
          <p:nvPr/>
        </p:nvSpPr>
        <p:spPr bwMode="auto">
          <a:xfrm>
            <a:off x="330200" y="1346200"/>
            <a:ext cx="8585200" cy="5156200"/>
          </a:xfrm>
          <a:prstGeom prst="rect">
            <a:avLst/>
          </a:prstGeom>
          <a:noFill/>
          <a:ln w="9525" cap="flat">
            <a:noFill/>
            <a:round/>
          </a:ln>
          <a:effectLst/>
        </p:spPr>
        <p:txBody>
          <a:bodyPr/>
          <a:lstStyle/>
          <a:p>
            <a:pPr marL="339725" marR="0" indent="-339725" algn="just"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Processes that request CPU first, are allocated the CPU first</a:t>
            </a:r>
          </a:p>
          <a:p>
            <a:pPr marL="341630" marR="0" indent="-339725" algn="just" defTabSz="449580" eaLnBrk="1" hangingPunct="1">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algn="just"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FCFS is implemented with FIFO queue.</a:t>
            </a:r>
          </a:p>
          <a:p>
            <a:pPr marL="341630" marR="0" indent="-339725" algn="just" defTabSz="449580" eaLnBrk="1" hangingPunct="1">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algn="just"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A process is allocated the CPU according to their arrival times.</a:t>
            </a:r>
          </a:p>
          <a:p>
            <a:pPr marL="341630" marR="0" indent="-339725" algn="just" defTabSz="449580" eaLnBrk="1" hangingPunct="1">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algn="just" defTabSz="449580" eaLnBrk="1" hangingPunct="1">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When process enters the ready queue, its PCB is attached to the Tail of queue, When CPU is free, it is allocated to the process selected from Head/Front of queue.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3010" name="Text Box 1"/>
          <p:cNvSpPr txBox="1"/>
          <p:nvPr/>
        </p:nvSpPr>
        <p:spPr>
          <a:xfrm>
            <a:off x="685800" y="228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400" b="1" dirty="0">
                <a:solidFill>
                  <a:srgbClr val="993300"/>
                </a:solidFill>
              </a:rPr>
              <a:t>First-Come, First-Served (FCFS)</a:t>
            </a:r>
          </a:p>
        </p:txBody>
      </p:sp>
      <p:sp>
        <p:nvSpPr>
          <p:cNvPr id="43011" name="Text Box 2"/>
          <p:cNvSpPr txBox="1"/>
          <p:nvPr/>
        </p:nvSpPr>
        <p:spPr>
          <a:xfrm>
            <a:off x="685800" y="850900"/>
            <a:ext cx="7772400" cy="5399088"/>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defTabSz="449580" eaLnBrk="1" hangingPunct="1">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“Run until Completed:” FIFO algorithm</a:t>
            </a:r>
          </a:p>
          <a:p>
            <a:pPr marL="339725" lvl="0" indent="-339725" defTabSz="449580" eaLnBrk="1" hangingPunct="1">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Example: Three processes arrive in order P1, P2, P3.</a:t>
            </a:r>
          </a:p>
          <a:p>
            <a:pPr marL="739775" lvl="1" indent="-282575" defTabSz="449580" eaLnBrk="1" hangingPunct="1">
              <a:spcBef>
                <a:spcPts val="875"/>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000" dirty="0"/>
              <a:t>P1 burst time: 24</a:t>
            </a:r>
          </a:p>
          <a:p>
            <a:pPr marL="739775" lvl="1" indent="-282575" defTabSz="449580" eaLnBrk="1" hangingPunct="1">
              <a:spcBef>
                <a:spcPts val="875"/>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000" dirty="0"/>
              <a:t>P2 burst time: 3</a:t>
            </a:r>
          </a:p>
          <a:p>
            <a:pPr marL="739775" lvl="1" indent="-282575" defTabSz="449580" eaLnBrk="1" hangingPunct="1">
              <a:spcBef>
                <a:spcPts val="875"/>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000" dirty="0"/>
              <a:t>P3 burst time: 3</a:t>
            </a:r>
            <a:endParaRPr lang="en-US" altLang="en-US" sz="2400" dirty="0"/>
          </a:p>
          <a:p>
            <a:pPr marL="339725" lvl="0" indent="-339725" defTabSz="449580" eaLnBrk="1" hangingPunct="1">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Draw the Gantt Chart and compute Average Waiting Time and Average Turn Around Time/Completion Time.</a:t>
            </a:r>
          </a:p>
          <a:p>
            <a:pPr marL="339725" lvl="0" indent="-339725" defTabSz="449580" eaLnBrk="1" hangingPunct="1">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endParaRPr lang="en-US" altLang="en-US" sz="2400" dirty="0"/>
          </a:p>
          <a:p>
            <a:pPr marL="339725" lvl="0" indent="-339725" defTabSz="449580" eaLnBrk="1" hangingPunct="1">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Sol: As arrival time is not given assume order of arrival as: P1,P2,P3</a:t>
            </a:r>
          </a:p>
        </p:txBody>
      </p:sp>
      <p:sp>
        <p:nvSpPr>
          <p:cNvPr id="43012" name="Text Box 3"/>
          <p:cNvSpPr txBox="1"/>
          <p:nvPr/>
        </p:nvSpPr>
        <p:spPr>
          <a:xfrm>
            <a:off x="6553200" y="6248400"/>
            <a:ext cx="1905000" cy="457200"/>
          </a:xfrm>
          <a:prstGeom prst="rect">
            <a:avLst/>
          </a:prstGeom>
          <a:noFill/>
          <a:ln w="9525">
            <a:noFill/>
          </a:ln>
        </p:spPr>
        <p:txBody>
          <a:bodyPr lIns="64440" tIns="32040" rIns="64440" bIns="3204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800" dirty="0">
                <a:cs typeface="ヒラギノ角ゴ ProN W3" charset="0"/>
              </a:rPr>
              <a:t>17</a:t>
            </a:fld>
            <a:endParaRPr lang="en-US" altLang="en-US" sz="1800" dirty="0">
              <a:ea typeface="ヒラギノ角ゴ ProN W3" charset="0"/>
              <a:cs typeface="ヒラギノ角ゴ ProN W3"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5058" name="Text Box 1"/>
          <p:cNvSpPr txBox="1"/>
          <p:nvPr/>
        </p:nvSpPr>
        <p:spPr>
          <a:xfrm>
            <a:off x="685800" y="341313"/>
            <a:ext cx="7772400" cy="585787"/>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993300"/>
                </a:solidFill>
              </a:rPr>
              <a:t>First-Come, First-Served (FCFS)</a:t>
            </a:r>
          </a:p>
        </p:txBody>
      </p:sp>
      <p:sp>
        <p:nvSpPr>
          <p:cNvPr id="32770" name="Text Box 2"/>
          <p:cNvSpPr txBox="1">
            <a:spLocks noChangeArrowheads="1"/>
          </p:cNvSpPr>
          <p:nvPr/>
        </p:nvSpPr>
        <p:spPr bwMode="auto">
          <a:xfrm>
            <a:off x="774700" y="1687513"/>
            <a:ext cx="7772400" cy="4814888"/>
          </a:xfrm>
          <a:prstGeom prst="rect">
            <a:avLst/>
          </a:prstGeom>
          <a:noFill/>
          <a:ln w="9525" cap="flat">
            <a:noFill/>
            <a:round/>
          </a:ln>
          <a:effectLst/>
        </p:spPr>
        <p:txBody>
          <a:bodyPr/>
          <a:lstStyle/>
          <a:p>
            <a:pPr marL="339725" marR="0" indent="-339725" defTabSz="449580" eaLnBrk="1" hangingPunct="1">
              <a:spcBef>
                <a:spcPts val="7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600" kern="1200" cap="none" spc="0" normalizeH="0" baseline="0" noProof="0">
                <a:solidFill>
                  <a:srgbClr val="000000"/>
                </a:solidFill>
                <a:latin typeface="Arial" panose="020B0604020202020204" pitchFamily="34" charset="0"/>
                <a:ea typeface="+mn-ea"/>
                <a:cs typeface="+mn-cs"/>
              </a:rPr>
              <a:t>Example: Three processes arrive in order P1, P2, P3.</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P1 burst time: 24</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P2 burst time: 3</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P3 burst time: 3</a:t>
            </a:r>
          </a:p>
          <a:p>
            <a:pPr marL="339725" marR="0" indent="-339725" defTabSz="449580" eaLnBrk="1" hangingPunct="1">
              <a:spcBef>
                <a:spcPts val="7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600" kern="1200" cap="none" spc="0" normalizeH="0" baseline="0" noProof="0">
                <a:solidFill>
                  <a:srgbClr val="000000"/>
                </a:solidFill>
                <a:latin typeface="Arial" panose="020B0604020202020204" pitchFamily="34" charset="0"/>
                <a:ea typeface="+mn-ea"/>
                <a:cs typeface="+mn-cs"/>
              </a:rPr>
              <a:t>Waiting Time</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P1: 0</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P2: 24</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P3: 27</a:t>
            </a:r>
          </a:p>
          <a:p>
            <a:pPr marL="339725" marR="0" indent="-339725" defTabSz="449580" eaLnBrk="1" hangingPunct="1">
              <a:spcBef>
                <a:spcPts val="7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600" kern="1200" cap="none" spc="0" normalizeH="0" baseline="0" noProof="0">
                <a:solidFill>
                  <a:srgbClr val="000000"/>
                </a:solidFill>
                <a:latin typeface="Arial" panose="020B0604020202020204" pitchFamily="34" charset="0"/>
                <a:ea typeface="+mn-ea"/>
                <a:cs typeface="+mn-cs"/>
              </a:rPr>
              <a:t>Turnaround Time/Completion Time:</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P1: 24</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P2: 27</a:t>
            </a:r>
          </a:p>
          <a:p>
            <a:pPr marL="739775" marR="0" lvl="1" indent="-282575" algn="l" defTabSz="449580" rtl="0" eaLnBrk="1" fontAlgn="base" latinLnBrk="0" hangingPunct="1">
              <a:lnSpc>
                <a:spcPct val="100000"/>
              </a:lnSpc>
              <a:spcBef>
                <a:spcPts val="61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P3: 30</a:t>
            </a:r>
          </a:p>
          <a:p>
            <a:pPr marL="741680" marR="0" lvl="1" indent="-282575" algn="l" defTabSz="449580" rtl="0" eaLnBrk="1" fontAlgn="base" latinLnBrk="0" hangingPunct="1">
              <a:lnSpc>
                <a:spcPct val="100000"/>
              </a:lnSpc>
              <a:spcBef>
                <a:spcPts val="615"/>
              </a:spcBef>
              <a:spcAft>
                <a:spcPct val="0"/>
              </a:spcAft>
              <a:buClrTx/>
              <a:buSzPct val="8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339725" marR="0" indent="-339725" defTabSz="449580" eaLnBrk="1" hangingPunct="1">
              <a:spcBef>
                <a:spcPts val="7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600" kern="1200" cap="none" spc="0" normalizeH="0" baseline="0" noProof="0">
                <a:solidFill>
                  <a:srgbClr val="000000"/>
                </a:solidFill>
                <a:latin typeface="Arial" panose="020B0604020202020204" pitchFamily="34" charset="0"/>
                <a:ea typeface="+mn-ea"/>
                <a:cs typeface="+mn-cs"/>
              </a:rPr>
              <a:t>Average Waiting Time: (0+24+27)/3 = (51/3)= 17 milliseconds</a:t>
            </a:r>
          </a:p>
          <a:p>
            <a:pPr marL="339725" marR="0" indent="-339725" defTabSz="449580" eaLnBrk="1" hangingPunct="1">
              <a:spcBef>
                <a:spcPts val="7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Average Completion Time: (24+27+30)/3 = 81/3=27 milliseconds</a:t>
            </a:r>
            <a:endParaRPr kumimoji="0" lang="en-US" sz="1600" kern="1200" cap="none" spc="0" normalizeH="0" baseline="0" noProof="0">
              <a:solidFill>
                <a:srgbClr val="000000"/>
              </a:solidFill>
              <a:latin typeface="Arial" panose="020B0604020202020204" pitchFamily="34" charset="0"/>
              <a:ea typeface="+mn-ea"/>
              <a:cs typeface="+mn-cs"/>
            </a:endParaRPr>
          </a:p>
        </p:txBody>
      </p:sp>
      <p:grpSp>
        <p:nvGrpSpPr>
          <p:cNvPr id="45060" name="Group 3"/>
          <p:cNvGrpSpPr/>
          <p:nvPr/>
        </p:nvGrpSpPr>
        <p:grpSpPr>
          <a:xfrm>
            <a:off x="3314700" y="3073400"/>
            <a:ext cx="3859213" cy="887413"/>
            <a:chOff x="2088" y="1936"/>
            <a:chExt cx="2431" cy="559"/>
          </a:xfrm>
        </p:grpSpPr>
        <p:sp>
          <p:nvSpPr>
            <p:cNvPr id="45061" name="Rectangle 4"/>
            <p:cNvSpPr/>
            <p:nvPr/>
          </p:nvSpPr>
          <p:spPr>
            <a:xfrm>
              <a:off x="2178" y="1936"/>
              <a:ext cx="1164" cy="302"/>
            </a:xfrm>
            <a:prstGeom prst="rect">
              <a:avLst/>
            </a:prstGeom>
            <a:solidFill>
              <a:srgbClr val="FFCCCC"/>
            </a:solidFill>
            <a:ln w="25560" cap="sq" cmpd="sng">
              <a:solidFill>
                <a:srgbClr val="BC9595"/>
              </a:solidFill>
              <a:prstDash val="solid"/>
              <a:miter/>
              <a:headEnd type="none" w="med" len="med"/>
              <a:tailEnd type="none" w="med" len="med"/>
            </a:ln>
          </p:spPr>
          <p:txBody>
            <a:bodyPr wrap="none" lIns="90000" tIns="46800" rIns="90000" bIns="46800" anchor="ctr"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200" dirty="0"/>
                <a:t>P1</a:t>
              </a:r>
            </a:p>
          </p:txBody>
        </p:sp>
        <p:sp>
          <p:nvSpPr>
            <p:cNvPr id="45062" name="Rectangle 5"/>
            <p:cNvSpPr/>
            <p:nvPr/>
          </p:nvSpPr>
          <p:spPr>
            <a:xfrm>
              <a:off x="3361" y="1936"/>
              <a:ext cx="495" cy="302"/>
            </a:xfrm>
            <a:prstGeom prst="rect">
              <a:avLst/>
            </a:prstGeom>
            <a:solidFill>
              <a:srgbClr val="FFCCCC"/>
            </a:solidFill>
            <a:ln w="25560" cap="sq" cmpd="sng">
              <a:solidFill>
                <a:srgbClr val="BC9595"/>
              </a:solidFill>
              <a:prstDash val="solid"/>
              <a:miter/>
              <a:headEnd type="none" w="med" len="med"/>
              <a:tailEnd type="none" w="med" len="med"/>
            </a:ln>
          </p:spPr>
          <p:txBody>
            <a:bodyPr wrap="none" lIns="90000" tIns="46800" rIns="90000" bIns="46800" anchor="ctr"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200" dirty="0"/>
                <a:t>P2</a:t>
              </a:r>
            </a:p>
          </p:txBody>
        </p:sp>
        <p:sp>
          <p:nvSpPr>
            <p:cNvPr id="45063" name="Rectangle 6"/>
            <p:cNvSpPr/>
            <p:nvPr/>
          </p:nvSpPr>
          <p:spPr>
            <a:xfrm>
              <a:off x="3864" y="1936"/>
              <a:ext cx="454" cy="302"/>
            </a:xfrm>
            <a:prstGeom prst="rect">
              <a:avLst/>
            </a:prstGeom>
            <a:solidFill>
              <a:srgbClr val="FFCCCC"/>
            </a:solidFill>
            <a:ln w="25560" cap="sq" cmpd="sng">
              <a:solidFill>
                <a:srgbClr val="BC9595"/>
              </a:solidFill>
              <a:prstDash val="solid"/>
              <a:miter/>
              <a:headEnd type="none" w="med" len="med"/>
              <a:tailEnd type="none" w="med" len="med"/>
            </a:ln>
          </p:spPr>
          <p:txBody>
            <a:bodyPr wrap="none" lIns="90000" tIns="46800" rIns="90000" bIns="46800" anchor="ctr"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200" dirty="0"/>
                <a:t>P3</a:t>
              </a:r>
            </a:p>
          </p:txBody>
        </p:sp>
        <p:sp>
          <p:nvSpPr>
            <p:cNvPr id="45064" name="Text Box 7"/>
            <p:cNvSpPr txBox="1"/>
            <p:nvPr/>
          </p:nvSpPr>
          <p:spPr>
            <a:xfrm>
              <a:off x="2088" y="2273"/>
              <a:ext cx="189" cy="221"/>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1700" dirty="0"/>
                <a:t>0</a:t>
              </a:r>
            </a:p>
          </p:txBody>
        </p:sp>
        <p:sp>
          <p:nvSpPr>
            <p:cNvPr id="45065" name="Text Box 8"/>
            <p:cNvSpPr txBox="1"/>
            <p:nvPr/>
          </p:nvSpPr>
          <p:spPr>
            <a:xfrm>
              <a:off x="3172" y="2273"/>
              <a:ext cx="265" cy="221"/>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1700" dirty="0"/>
                <a:t>24</a:t>
              </a:r>
            </a:p>
          </p:txBody>
        </p:sp>
        <p:sp>
          <p:nvSpPr>
            <p:cNvPr id="45066" name="Text Box 9"/>
            <p:cNvSpPr txBox="1"/>
            <p:nvPr/>
          </p:nvSpPr>
          <p:spPr>
            <a:xfrm>
              <a:off x="3734" y="2248"/>
              <a:ext cx="265" cy="221"/>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1700" dirty="0"/>
                <a:t>27</a:t>
              </a:r>
            </a:p>
          </p:txBody>
        </p:sp>
        <p:sp>
          <p:nvSpPr>
            <p:cNvPr id="45067" name="Text Box 10"/>
            <p:cNvSpPr txBox="1"/>
            <p:nvPr/>
          </p:nvSpPr>
          <p:spPr>
            <a:xfrm>
              <a:off x="4255" y="2248"/>
              <a:ext cx="265" cy="221"/>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1700" dirty="0"/>
                <a:t>30</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263525"/>
            <a:ext cx="9144000" cy="889000"/>
          </a:xfrm>
        </p:spPr>
        <p:txBody>
          <a:bodyPr vert="horz" wrap="square" lIns="83527" tIns="41031" rIns="83527" bIns="41031" numCol="1" anchor="ctr" anchorCtr="0" compatLnSpc="1"/>
          <a:lstStyle/>
          <a:p>
            <a:pPr marL="0" marR="0" lvl="0" indent="0" algn="ctr"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altLang="zh-TW" sz="3690" b="1" i="0" u="none" strike="noStrike" kern="0" cap="none" spc="0" normalizeH="0" baseline="0" noProof="0">
                <a:ln>
                  <a:noFill/>
                </a:ln>
                <a:solidFill>
                  <a:srgbClr val="993300"/>
                </a:solidFill>
                <a:effectLst/>
                <a:uLnTx/>
                <a:uFillTx/>
                <a:latin typeface="+mj-lt"/>
                <a:ea typeface="+mj-ea"/>
                <a:cs typeface="+mj-cs"/>
              </a:rPr>
              <a:t>First-Come, First-Served Scheduling (1)</a:t>
            </a:r>
          </a:p>
        </p:txBody>
      </p:sp>
      <p:sp>
        <p:nvSpPr>
          <p:cNvPr id="47107" name="Rectangle 3" descr="Rectangle: Click to edit Master text styles&#10;Second level&#10;Third level&#10;Fourth level&#10;Fifth level"/>
          <p:cNvSpPr>
            <a:spLocks noGrp="1"/>
          </p:cNvSpPr>
          <p:nvPr>
            <p:ph idx="1"/>
          </p:nvPr>
        </p:nvSpPr>
        <p:spPr>
          <a:xfrm>
            <a:off x="285750" y="1046163"/>
            <a:ext cx="8858250" cy="3816350"/>
          </a:xfrm>
          <a:ln w="12700"/>
        </p:spPr>
        <p:txBody>
          <a:bodyPr vert="horz" wrap="square" lIns="83527" tIns="41031" rIns="83527" bIns="41031" anchor="t" anchorCtr="0"/>
          <a:lstStyle/>
          <a:p>
            <a:pPr eaLnBrk="1" hangingPunct="1"/>
            <a:r>
              <a:rPr lang="en-US" altLang="zh-TW" dirty="0">
                <a:ea typeface="PMingLiU" pitchFamily="18" charset="-120"/>
              </a:rPr>
              <a:t>Simplest, </a:t>
            </a:r>
            <a:r>
              <a:rPr lang="en-US" altLang="zh-TW" dirty="0">
                <a:solidFill>
                  <a:srgbClr val="FF0066"/>
                </a:solidFill>
                <a:ea typeface="PMingLiU" pitchFamily="18" charset="-120"/>
              </a:rPr>
              <a:t>non-preemptive</a:t>
            </a:r>
            <a:r>
              <a:rPr lang="en-US" altLang="zh-TW" dirty="0">
                <a:ea typeface="PMingLiU" pitchFamily="18" charset="-120"/>
              </a:rPr>
              <a:t>, often having a </a:t>
            </a:r>
            <a:r>
              <a:rPr lang="en-US" altLang="zh-TW" dirty="0">
                <a:solidFill>
                  <a:srgbClr val="FF0066"/>
                </a:solidFill>
                <a:ea typeface="PMingLiU" pitchFamily="18" charset="-120"/>
              </a:rPr>
              <a:t>long average waiting time </a:t>
            </a:r>
            <a:endParaRPr lang="en-US" altLang="zh-TW" dirty="0">
              <a:ea typeface="PMingLiU" pitchFamily="18" charset="-120"/>
            </a:endParaRPr>
          </a:p>
          <a:p>
            <a:pPr eaLnBrk="1" hangingPunct="1"/>
            <a:r>
              <a:rPr lang="en-US" altLang="zh-TW" dirty="0">
                <a:ea typeface="PMingLiU" pitchFamily="18" charset="-120"/>
              </a:rPr>
              <a:t>Example:</a:t>
            </a:r>
          </a:p>
        </p:txBody>
      </p:sp>
      <p:sp>
        <p:nvSpPr>
          <p:cNvPr id="30724" name="Rectangle 4"/>
          <p:cNvSpPr>
            <a:spLocks noChangeArrowheads="1"/>
          </p:cNvSpPr>
          <p:nvPr/>
        </p:nvSpPr>
        <p:spPr bwMode="auto">
          <a:xfrm>
            <a:off x="3263900" y="2301875"/>
            <a:ext cx="3001963" cy="1127125"/>
          </a:xfrm>
          <a:prstGeom prst="rect">
            <a:avLst/>
          </a:prstGeom>
          <a:noFill/>
          <a:ln w="12700">
            <a:solidFill>
              <a:schemeClr val="tx1"/>
            </a:solidFill>
            <a:miter lim="800000"/>
          </a:ln>
          <a:effectLst>
            <a:outerShdw dist="107763" dir="2700000" algn="ctr" rotWithShape="0">
              <a:schemeClr val="folHlink"/>
            </a:outerShdw>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30725" name="Rectangle 5"/>
          <p:cNvSpPr>
            <a:spLocks noChangeArrowheads="1"/>
          </p:cNvSpPr>
          <p:nvPr/>
        </p:nvSpPr>
        <p:spPr bwMode="auto">
          <a:xfrm>
            <a:off x="3238500" y="2352675"/>
            <a:ext cx="2590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Process       Burst Time</a:t>
            </a:r>
          </a:p>
        </p:txBody>
      </p:sp>
      <p:sp>
        <p:nvSpPr>
          <p:cNvPr id="47110" name="Line 6"/>
          <p:cNvSpPr/>
          <p:nvPr/>
        </p:nvSpPr>
        <p:spPr>
          <a:xfrm>
            <a:off x="3292475" y="2682875"/>
            <a:ext cx="989013" cy="0"/>
          </a:xfrm>
          <a:prstGeom prst="line">
            <a:avLst/>
          </a:prstGeom>
          <a:ln w="12700" cap="flat" cmpd="sng">
            <a:solidFill>
              <a:schemeClr val="tx1"/>
            </a:solidFill>
            <a:prstDash val="solid"/>
            <a:headEnd type="none" w="med" len="med"/>
            <a:tailEnd type="none" w="med" len="med"/>
          </a:ln>
        </p:spPr>
      </p:sp>
      <p:sp>
        <p:nvSpPr>
          <p:cNvPr id="47111" name="Line 7"/>
          <p:cNvSpPr/>
          <p:nvPr/>
        </p:nvSpPr>
        <p:spPr>
          <a:xfrm>
            <a:off x="4478338" y="2682875"/>
            <a:ext cx="1722437" cy="0"/>
          </a:xfrm>
          <a:prstGeom prst="line">
            <a:avLst/>
          </a:prstGeom>
          <a:ln w="12700" cap="flat" cmpd="sng">
            <a:solidFill>
              <a:schemeClr val="tx1"/>
            </a:solidFill>
            <a:prstDash val="solid"/>
            <a:headEnd type="none" w="med" len="med"/>
            <a:tailEnd type="none" w="med" len="med"/>
          </a:ln>
        </p:spPr>
      </p:sp>
      <p:sp>
        <p:nvSpPr>
          <p:cNvPr id="30728" name="Rectangle 8"/>
          <p:cNvSpPr>
            <a:spLocks noChangeArrowheads="1"/>
          </p:cNvSpPr>
          <p:nvPr/>
        </p:nvSpPr>
        <p:spPr bwMode="auto">
          <a:xfrm>
            <a:off x="3467100" y="2695575"/>
            <a:ext cx="1914525"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P1                     24</a:t>
            </a:r>
          </a:p>
        </p:txBody>
      </p:sp>
      <p:sp>
        <p:nvSpPr>
          <p:cNvPr id="30729" name="Rectangle 9"/>
          <p:cNvSpPr>
            <a:spLocks noChangeArrowheads="1"/>
          </p:cNvSpPr>
          <p:nvPr/>
        </p:nvSpPr>
        <p:spPr bwMode="auto">
          <a:xfrm>
            <a:off x="3462338" y="2914650"/>
            <a:ext cx="1914525"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P2                       3</a:t>
            </a:r>
          </a:p>
        </p:txBody>
      </p:sp>
      <p:sp>
        <p:nvSpPr>
          <p:cNvPr id="30730" name="Rectangle 10"/>
          <p:cNvSpPr>
            <a:spLocks noChangeArrowheads="1"/>
          </p:cNvSpPr>
          <p:nvPr/>
        </p:nvSpPr>
        <p:spPr bwMode="auto">
          <a:xfrm>
            <a:off x="3471863" y="3148013"/>
            <a:ext cx="1914525"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P3                       3</a:t>
            </a:r>
          </a:p>
        </p:txBody>
      </p:sp>
      <p:sp>
        <p:nvSpPr>
          <p:cNvPr id="30731" name="Rectangle 11"/>
          <p:cNvSpPr>
            <a:spLocks noChangeArrowheads="1"/>
          </p:cNvSpPr>
          <p:nvPr/>
        </p:nvSpPr>
        <p:spPr bwMode="auto">
          <a:xfrm>
            <a:off x="836613" y="3933825"/>
            <a:ext cx="5559425" cy="384175"/>
          </a:xfrm>
          <a:prstGeom prst="rect">
            <a:avLst/>
          </a:prstGeom>
          <a:noFill/>
          <a:ln w="12700">
            <a:solidFill>
              <a:schemeClr val="tx1"/>
            </a:solidFill>
            <a:miter lim="800000"/>
          </a:ln>
          <a:effectLst>
            <a:outerShdw dist="107763" dir="2700000" algn="ctr" rotWithShape="0">
              <a:schemeClr val="folHlink"/>
            </a:outerShdw>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47116" name="Line 12"/>
          <p:cNvSpPr/>
          <p:nvPr/>
        </p:nvSpPr>
        <p:spPr>
          <a:xfrm>
            <a:off x="4587875" y="3933825"/>
            <a:ext cx="0" cy="384175"/>
          </a:xfrm>
          <a:prstGeom prst="line">
            <a:avLst/>
          </a:prstGeom>
          <a:ln w="12700" cap="flat" cmpd="sng">
            <a:solidFill>
              <a:schemeClr val="tx1"/>
            </a:solidFill>
            <a:prstDash val="solid"/>
            <a:headEnd type="none" w="med" len="med"/>
            <a:tailEnd type="none" w="med" len="med"/>
          </a:ln>
        </p:spPr>
      </p:sp>
      <p:sp>
        <p:nvSpPr>
          <p:cNvPr id="47117" name="Line 13"/>
          <p:cNvSpPr/>
          <p:nvPr/>
        </p:nvSpPr>
        <p:spPr>
          <a:xfrm>
            <a:off x="5516563" y="3933825"/>
            <a:ext cx="0" cy="384175"/>
          </a:xfrm>
          <a:prstGeom prst="line">
            <a:avLst/>
          </a:prstGeom>
          <a:ln w="12700" cap="flat" cmpd="sng">
            <a:solidFill>
              <a:schemeClr val="tx1"/>
            </a:solidFill>
            <a:prstDash val="solid"/>
            <a:headEnd type="none" w="med" len="med"/>
            <a:tailEnd type="none" w="med" len="med"/>
          </a:ln>
        </p:spPr>
      </p:sp>
      <p:sp>
        <p:nvSpPr>
          <p:cNvPr id="30734" name="Rectangle 14"/>
          <p:cNvSpPr>
            <a:spLocks noChangeArrowheads="1"/>
          </p:cNvSpPr>
          <p:nvPr/>
        </p:nvSpPr>
        <p:spPr bwMode="auto">
          <a:xfrm>
            <a:off x="2168525" y="3992563"/>
            <a:ext cx="431800"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P1</a:t>
            </a:r>
          </a:p>
        </p:txBody>
      </p:sp>
      <p:sp>
        <p:nvSpPr>
          <p:cNvPr id="30735" name="Rectangle 15"/>
          <p:cNvSpPr>
            <a:spLocks noChangeArrowheads="1"/>
          </p:cNvSpPr>
          <p:nvPr/>
        </p:nvSpPr>
        <p:spPr bwMode="auto">
          <a:xfrm>
            <a:off x="4806950" y="3989388"/>
            <a:ext cx="431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P2</a:t>
            </a:r>
          </a:p>
        </p:txBody>
      </p:sp>
      <p:sp>
        <p:nvSpPr>
          <p:cNvPr id="30736" name="Rectangle 16"/>
          <p:cNvSpPr>
            <a:spLocks noChangeArrowheads="1"/>
          </p:cNvSpPr>
          <p:nvPr/>
        </p:nvSpPr>
        <p:spPr bwMode="auto">
          <a:xfrm>
            <a:off x="5702300" y="3997325"/>
            <a:ext cx="431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P3</a:t>
            </a:r>
          </a:p>
        </p:txBody>
      </p:sp>
      <p:sp>
        <p:nvSpPr>
          <p:cNvPr id="30737" name="Rectangle 17"/>
          <p:cNvSpPr>
            <a:spLocks noChangeArrowheads="1"/>
          </p:cNvSpPr>
          <p:nvPr/>
        </p:nvSpPr>
        <p:spPr bwMode="auto">
          <a:xfrm>
            <a:off x="725488" y="4375150"/>
            <a:ext cx="5803900"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0                                                            24           27          30</a:t>
            </a:r>
          </a:p>
        </p:txBody>
      </p:sp>
      <p:sp>
        <p:nvSpPr>
          <p:cNvPr id="30738" name="Rectangle 18"/>
          <p:cNvSpPr>
            <a:spLocks noChangeArrowheads="1"/>
          </p:cNvSpPr>
          <p:nvPr/>
        </p:nvSpPr>
        <p:spPr bwMode="auto">
          <a:xfrm>
            <a:off x="6569075" y="3925888"/>
            <a:ext cx="2235200" cy="679450"/>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AWT = (0+24+27)/3</a:t>
            </a:r>
          </a:p>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           = 17</a:t>
            </a:r>
          </a:p>
        </p:txBody>
      </p:sp>
      <p:sp>
        <p:nvSpPr>
          <p:cNvPr id="30739" name="Rectangle 19"/>
          <p:cNvSpPr>
            <a:spLocks noChangeArrowheads="1"/>
          </p:cNvSpPr>
          <p:nvPr/>
        </p:nvSpPr>
        <p:spPr bwMode="auto">
          <a:xfrm>
            <a:off x="862013" y="5099050"/>
            <a:ext cx="5559425" cy="384175"/>
          </a:xfrm>
          <a:prstGeom prst="rect">
            <a:avLst/>
          </a:prstGeom>
          <a:noFill/>
          <a:ln w="12700">
            <a:solidFill>
              <a:schemeClr val="tx1"/>
            </a:solidFill>
            <a:miter lim="800000"/>
          </a:ln>
          <a:effectLst>
            <a:outerShdw dist="107763" dir="2700000" algn="ctr" rotWithShape="0">
              <a:schemeClr val="folHlink"/>
            </a:outerShdw>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47124" name="Line 20"/>
          <p:cNvSpPr/>
          <p:nvPr/>
        </p:nvSpPr>
        <p:spPr>
          <a:xfrm>
            <a:off x="2584450" y="5099050"/>
            <a:ext cx="0" cy="384175"/>
          </a:xfrm>
          <a:prstGeom prst="line">
            <a:avLst/>
          </a:prstGeom>
          <a:ln w="12700" cap="flat" cmpd="sng">
            <a:solidFill>
              <a:schemeClr val="tx1"/>
            </a:solidFill>
            <a:prstDash val="solid"/>
            <a:headEnd type="none" w="med" len="med"/>
            <a:tailEnd type="none" w="med" len="med"/>
          </a:ln>
        </p:spPr>
      </p:sp>
      <p:sp>
        <p:nvSpPr>
          <p:cNvPr id="47125" name="Line 21"/>
          <p:cNvSpPr/>
          <p:nvPr/>
        </p:nvSpPr>
        <p:spPr>
          <a:xfrm>
            <a:off x="1784350" y="5099050"/>
            <a:ext cx="0" cy="384175"/>
          </a:xfrm>
          <a:prstGeom prst="line">
            <a:avLst/>
          </a:prstGeom>
          <a:ln w="12700" cap="flat" cmpd="sng">
            <a:solidFill>
              <a:schemeClr val="tx1"/>
            </a:solidFill>
            <a:prstDash val="solid"/>
            <a:headEnd type="none" w="med" len="med"/>
            <a:tailEnd type="none" w="med" len="med"/>
          </a:ln>
        </p:spPr>
      </p:sp>
      <p:sp>
        <p:nvSpPr>
          <p:cNvPr id="30742" name="Rectangle 22"/>
          <p:cNvSpPr>
            <a:spLocks noChangeArrowheads="1"/>
          </p:cNvSpPr>
          <p:nvPr/>
        </p:nvSpPr>
        <p:spPr bwMode="auto">
          <a:xfrm>
            <a:off x="4379913" y="5145088"/>
            <a:ext cx="431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P1</a:t>
            </a:r>
          </a:p>
        </p:txBody>
      </p:sp>
      <p:sp>
        <p:nvSpPr>
          <p:cNvPr id="30743" name="Rectangle 23"/>
          <p:cNvSpPr>
            <a:spLocks noChangeArrowheads="1"/>
          </p:cNvSpPr>
          <p:nvPr/>
        </p:nvSpPr>
        <p:spPr bwMode="auto">
          <a:xfrm>
            <a:off x="1074738" y="5153025"/>
            <a:ext cx="430213"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P2</a:t>
            </a:r>
          </a:p>
        </p:txBody>
      </p:sp>
      <p:sp>
        <p:nvSpPr>
          <p:cNvPr id="30744" name="Rectangle 24"/>
          <p:cNvSpPr>
            <a:spLocks noChangeArrowheads="1"/>
          </p:cNvSpPr>
          <p:nvPr/>
        </p:nvSpPr>
        <p:spPr bwMode="auto">
          <a:xfrm>
            <a:off x="1970088" y="5162550"/>
            <a:ext cx="430213"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P3</a:t>
            </a:r>
          </a:p>
        </p:txBody>
      </p:sp>
      <p:sp>
        <p:nvSpPr>
          <p:cNvPr id="30745" name="Rectangle 25"/>
          <p:cNvSpPr>
            <a:spLocks noChangeArrowheads="1"/>
          </p:cNvSpPr>
          <p:nvPr/>
        </p:nvSpPr>
        <p:spPr bwMode="auto">
          <a:xfrm>
            <a:off x="750888" y="5540375"/>
            <a:ext cx="5802313"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0            3           6                                                              30</a:t>
            </a:r>
          </a:p>
        </p:txBody>
      </p:sp>
      <p:sp>
        <p:nvSpPr>
          <p:cNvPr id="30746" name="Rectangle 26"/>
          <p:cNvSpPr>
            <a:spLocks noChangeArrowheads="1"/>
          </p:cNvSpPr>
          <p:nvPr/>
        </p:nvSpPr>
        <p:spPr bwMode="auto">
          <a:xfrm>
            <a:off x="6594475" y="5091113"/>
            <a:ext cx="1997075" cy="679450"/>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AWT = (6+0+3)/3</a:t>
            </a:r>
          </a:p>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           = 3</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2895" y="716915"/>
            <a:ext cx="8635365" cy="1476375"/>
          </a:xfrm>
          <a:prstGeom prst="rect">
            <a:avLst/>
          </a:prstGeom>
          <a:noFill/>
        </p:spPr>
        <p:txBody>
          <a:bodyPr wrap="square" rtlCol="0" anchor="t">
            <a:spAutoFit/>
          </a:bodyPr>
          <a:lstStyle/>
          <a:p>
            <a:r>
              <a:rPr lang="en-US">
                <a:ln/>
                <a:solidFill>
                  <a:schemeClr val="tx1"/>
                </a:solidFill>
                <a:effectLst>
                  <a:outerShdw blurRad="38100" dist="19050" dir="2700000" algn="tl" rotWithShape="0">
                    <a:schemeClr val="dk1">
                      <a:alpha val="40000"/>
                    </a:schemeClr>
                  </a:outerShdw>
                </a:effectLst>
              </a:rPr>
              <a:t>CPU Scheduling : Types of Scheduling, Scheduling Algorithms, Scheduling criteria, CPU scheduler - preemptive and non preemptive, Dispatcher, First come first serve, Shortest job first, Round robin, Priority, Multi level feedback queue, multiprocessor scheduling, real time scheduling, thread </a:t>
            </a:r>
          </a:p>
          <a:p>
            <a:r>
              <a:rPr lang="en-US">
                <a:ln/>
                <a:solidFill>
                  <a:schemeClr val="tx1"/>
                </a:solidFill>
                <a:effectLst>
                  <a:outerShdw blurRad="38100" dist="19050" dir="2700000" algn="tl" rotWithShape="0">
                    <a:schemeClr val="dk1">
                      <a:alpha val="40000"/>
                    </a:schemeClr>
                  </a:outerShdw>
                </a:effectLst>
              </a:rPr>
              <a:t>scheduling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p:cNvPicPr>
          <p:nvPr/>
        </p:nvPicPr>
        <p:blipFill>
          <a:blip r:embed="rId2"/>
          <a:stretch>
            <a:fillRect/>
          </a:stretch>
        </p:blipFill>
        <p:spPr>
          <a:xfrm>
            <a:off x="2386013" y="1576388"/>
            <a:ext cx="4371975" cy="3705225"/>
          </a:xfrm>
          <a:prstGeom prst="rect">
            <a:avLst/>
          </a:prstGeom>
          <a:noFill/>
          <a:ln w="9525">
            <a:noFill/>
          </a:ln>
        </p:spPr>
      </p:pic>
      <p:sp>
        <p:nvSpPr>
          <p:cNvPr id="49155" name="Text Box 1"/>
          <p:cNvSpPr txBox="1"/>
          <p:nvPr/>
        </p:nvSpPr>
        <p:spPr>
          <a:xfrm>
            <a:off x="685800" y="228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400" b="1" dirty="0">
                <a:solidFill>
                  <a:srgbClr val="993300"/>
                </a:solidFill>
              </a:rPr>
              <a:t>Example: First-Come, First-Served (FCFS)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890588"/>
            <a:ext cx="7620000" cy="5630863"/>
          </a:xfrm>
          <a:prstGeom prst="rect">
            <a:avLst/>
          </a:prstGeom>
          <a:noFill/>
        </p:spPr>
        <p:txBody>
          <a:bodyPr>
            <a:spAutoFit/>
          </a:bodyPr>
          <a:lstStyle/>
          <a:p>
            <a:pPr marL="285750" marR="0" indent="-285750" defTabSz="449580">
              <a:buClrTx/>
              <a:buSzTx/>
              <a:buFont typeface="Arial" panose="020B0604020202020204" pitchFamily="34" charset="0"/>
              <a:buChar char="•"/>
              <a:defRPr/>
            </a:pPr>
            <a:endParaRPr kumimoji="0" lang="en-GB" kern="1200" cap="none" spc="0" normalizeH="0" baseline="0" noProof="0" dirty="0">
              <a:solidFill>
                <a:srgbClr val="273239"/>
              </a:solidFill>
              <a:latin typeface="urw-din"/>
              <a:ea typeface="+mn-ea"/>
              <a:cs typeface="Droid Sans Fallback" charset="0"/>
            </a:endParaRPr>
          </a:p>
          <a:p>
            <a:pPr marR="0" defTabSz="449580">
              <a:buClrTx/>
              <a:buSzTx/>
              <a:buFontTx/>
              <a:buNone/>
              <a:defRPr/>
            </a:pPr>
            <a:r>
              <a:rPr kumimoji="0" lang="en-GB" b="1" u="sng" kern="1200" cap="none" spc="0" normalizeH="0" baseline="0" noProof="0" dirty="0">
                <a:solidFill>
                  <a:srgbClr val="273239"/>
                </a:solidFill>
                <a:latin typeface="urw-din"/>
                <a:ea typeface="+mn-ea"/>
                <a:cs typeface="Droid Sans Fallback" charset="0"/>
              </a:rPr>
              <a:t>Disadvantages of FCFS algorithm</a:t>
            </a:r>
          </a:p>
          <a:p>
            <a:pPr marR="0" defTabSz="449580">
              <a:buClrTx/>
              <a:buSzTx/>
              <a:buFontTx/>
              <a:buNone/>
              <a:defRPr/>
            </a:pPr>
            <a:endParaRPr kumimoji="0" lang="en-GB" kern="1200" cap="none" spc="0" normalizeH="0" baseline="0" noProof="0" dirty="0">
              <a:solidFill>
                <a:srgbClr val="273239"/>
              </a:solidFill>
              <a:latin typeface="urw-din"/>
              <a:ea typeface="+mn-ea"/>
              <a:cs typeface="Droid Sans Fallback" charset="0"/>
            </a:endParaRPr>
          </a:p>
          <a:p>
            <a:pPr marL="285750" marR="0" indent="-285750" defTabSz="449580">
              <a:buClrTx/>
              <a:buSzTx/>
              <a:buFont typeface="Arial" panose="020B0604020202020204" pitchFamily="34" charset="0"/>
              <a:buChar char="•"/>
              <a:defRPr/>
            </a:pPr>
            <a:r>
              <a:rPr kumimoji="0" lang="en-GB" kern="1200" cap="none" spc="0" normalizeH="0" baseline="0" noProof="0" dirty="0">
                <a:solidFill>
                  <a:srgbClr val="273239"/>
                </a:solidFill>
                <a:latin typeface="urw-din"/>
                <a:ea typeface="+mn-ea"/>
                <a:cs typeface="Droid Sans Fallback" charset="0"/>
              </a:rPr>
              <a:t>The process with less execution time suffers i.e. waiting time is often quite long.</a:t>
            </a:r>
          </a:p>
          <a:p>
            <a:pPr marL="285750" marR="0" indent="-285750" defTabSz="449580">
              <a:buClrTx/>
              <a:buSzTx/>
              <a:buFont typeface="Arial" panose="020B0604020202020204" pitchFamily="34" charset="0"/>
              <a:buChar char="•"/>
              <a:defRPr/>
            </a:pPr>
            <a:endParaRPr kumimoji="0" lang="en-GB" kern="1200" cap="none" spc="0" normalizeH="0" baseline="0" noProof="0" dirty="0">
              <a:solidFill>
                <a:srgbClr val="273239"/>
              </a:solidFill>
              <a:latin typeface="urw-din"/>
              <a:ea typeface="+mn-ea"/>
              <a:cs typeface="Droid Sans Fallback" charset="0"/>
            </a:endParaRPr>
          </a:p>
          <a:p>
            <a:pPr marL="285750" marR="0" indent="-285750" defTabSz="449580">
              <a:buClrTx/>
              <a:buSzTx/>
              <a:buFont typeface="Arial" panose="020B0604020202020204" pitchFamily="34" charset="0"/>
              <a:buChar char="•"/>
              <a:defRPr/>
            </a:pPr>
            <a:r>
              <a:rPr kumimoji="0" lang="en-GB" kern="1200" cap="none" spc="0" normalizeH="0" baseline="0" noProof="0" dirty="0">
                <a:solidFill>
                  <a:srgbClr val="273239"/>
                </a:solidFill>
                <a:latin typeface="urw-din"/>
                <a:ea typeface="+mn-ea"/>
                <a:cs typeface="Droid Sans Fallback" charset="0"/>
              </a:rPr>
              <a:t>Here, the first process will get the CPU first, other processes can get the CPU only after the current process has finished its execution.</a:t>
            </a:r>
          </a:p>
          <a:p>
            <a:pPr marL="285750" marR="0" indent="-285750" defTabSz="449580">
              <a:buClrTx/>
              <a:buSzTx/>
              <a:buFont typeface="Arial" panose="020B0604020202020204" pitchFamily="34" charset="0"/>
              <a:buChar char="•"/>
              <a:defRPr/>
            </a:pPr>
            <a:endParaRPr kumimoji="0" lang="en-GB" kern="1200" cap="none" spc="0" normalizeH="0" baseline="0" noProof="0" dirty="0">
              <a:solidFill>
                <a:srgbClr val="273239"/>
              </a:solidFill>
              <a:latin typeface="urw-din"/>
              <a:ea typeface="+mn-ea"/>
              <a:cs typeface="Droid Sans Fallback" charset="0"/>
            </a:endParaRPr>
          </a:p>
          <a:p>
            <a:pPr marR="0" defTabSz="449580">
              <a:buClrTx/>
              <a:buSzTx/>
              <a:buFontTx/>
              <a:buNone/>
              <a:defRPr/>
            </a:pPr>
            <a:r>
              <a:rPr kumimoji="0" lang="en-GB" kern="1200" cap="none" spc="0" normalizeH="0" baseline="0" noProof="0" dirty="0">
                <a:solidFill>
                  <a:srgbClr val="273239"/>
                </a:solidFill>
                <a:latin typeface="urw-din"/>
                <a:ea typeface="+mn-ea"/>
                <a:cs typeface="Droid Sans Fallback" charset="0"/>
              </a:rPr>
              <a:t> </a:t>
            </a:r>
          </a:p>
          <a:p>
            <a:pPr marL="285750" marR="0" indent="-285750" defTabSz="449580">
              <a:buClrTx/>
              <a:buSzTx/>
              <a:buFont typeface="Arial" panose="020B0604020202020204" pitchFamily="34" charset="0"/>
              <a:buChar char="•"/>
              <a:defRPr/>
            </a:pPr>
            <a:r>
              <a:rPr kumimoji="0" lang="en-GB" kern="1200" cap="none" spc="0" normalizeH="0" baseline="0" noProof="0" dirty="0">
                <a:solidFill>
                  <a:srgbClr val="273239"/>
                </a:solidFill>
                <a:latin typeface="urw-din"/>
                <a:ea typeface="+mn-ea"/>
                <a:cs typeface="Droid Sans Fallback" charset="0"/>
              </a:rPr>
              <a:t>Now, suppose the first process has a large burst time, and other processes have less burst time, then the processes will have to wait more unnecessarily, this will result in </a:t>
            </a:r>
            <a:r>
              <a:rPr kumimoji="0" lang="en-GB" i="1" kern="1200" cap="none" spc="0" normalizeH="0" baseline="0" noProof="0" dirty="0">
                <a:solidFill>
                  <a:srgbClr val="273239"/>
                </a:solidFill>
                <a:latin typeface="urw-din"/>
                <a:ea typeface="+mn-ea"/>
                <a:cs typeface="Droid Sans Fallback" charset="0"/>
              </a:rPr>
              <a:t>more average waiting time</a:t>
            </a:r>
            <a:r>
              <a:rPr kumimoji="0" lang="en-GB" kern="1200" cap="none" spc="0" normalizeH="0" baseline="0" noProof="0" dirty="0">
                <a:solidFill>
                  <a:srgbClr val="273239"/>
                </a:solidFill>
                <a:latin typeface="urw-din"/>
                <a:ea typeface="+mn-ea"/>
                <a:cs typeface="Droid Sans Fallback" charset="0"/>
              </a:rPr>
              <a:t>, i.e., </a:t>
            </a:r>
            <a:r>
              <a:rPr kumimoji="0" lang="en-GB" b="1" kern="1200" cap="none" spc="0" normalizeH="0" baseline="0" noProof="0" dirty="0">
                <a:solidFill>
                  <a:srgbClr val="273239"/>
                </a:solidFill>
                <a:latin typeface="urw-din"/>
                <a:ea typeface="+mn-ea"/>
                <a:cs typeface="Droid Sans Fallback" charset="0"/>
              </a:rPr>
              <a:t>Convoy effect</a:t>
            </a:r>
          </a:p>
          <a:p>
            <a:pPr marR="0" defTabSz="449580">
              <a:buClrTx/>
              <a:buSzTx/>
              <a:buFontTx/>
              <a:buNone/>
              <a:defRPr/>
            </a:pPr>
            <a:endParaRPr kumimoji="0" lang="en-GB" b="1" kern="1200" cap="none" spc="0" normalizeH="0" baseline="0" noProof="0" dirty="0">
              <a:solidFill>
                <a:srgbClr val="273239"/>
              </a:solidFill>
              <a:latin typeface="urw-din"/>
              <a:ea typeface="+mn-ea"/>
              <a:cs typeface="Droid Sans Fallback" charset="0"/>
            </a:endParaRPr>
          </a:p>
          <a:p>
            <a:pPr marL="285750" marR="0" indent="-285750" defTabSz="449580">
              <a:buClrTx/>
              <a:buSzTx/>
              <a:buFont typeface="Arial" panose="020B0604020202020204" pitchFamily="34" charset="0"/>
              <a:buChar char="•"/>
              <a:defRPr/>
            </a:pPr>
            <a:r>
              <a:rPr kumimoji="0" lang="en-GB" kern="1200" cap="none" spc="0" normalizeH="0" baseline="0" noProof="0" dirty="0">
                <a:solidFill>
                  <a:srgbClr val="273239"/>
                </a:solidFill>
                <a:latin typeface="urw-din"/>
                <a:ea typeface="+mn-ea"/>
                <a:cs typeface="Droid Sans Fallback" charset="0"/>
              </a:rPr>
              <a:t>This effect results in lower CPU and device utilization.</a:t>
            </a:r>
          </a:p>
          <a:p>
            <a:pPr marL="285750" marR="0" indent="-285750" defTabSz="449580">
              <a:buClrTx/>
              <a:buSzTx/>
              <a:buFont typeface="Arial" panose="020B0604020202020204" pitchFamily="34" charset="0"/>
              <a:buChar char="•"/>
              <a:defRPr/>
            </a:pPr>
            <a:endParaRPr kumimoji="0" lang="en-GB" kern="1200" cap="none" spc="0" normalizeH="0" baseline="0" noProof="0" dirty="0">
              <a:solidFill>
                <a:srgbClr val="273239"/>
              </a:solidFill>
              <a:latin typeface="urw-din"/>
              <a:ea typeface="+mn-ea"/>
              <a:cs typeface="Droid Sans Fallback" charset="0"/>
            </a:endParaRPr>
          </a:p>
          <a:p>
            <a:pPr marL="285750" marR="0" indent="-285750" defTabSz="449580">
              <a:buClrTx/>
              <a:buSzTx/>
              <a:buFont typeface="Arial" panose="020B0604020202020204" pitchFamily="34" charset="0"/>
              <a:buChar char="•"/>
              <a:defRPr/>
            </a:pPr>
            <a:r>
              <a:rPr kumimoji="0" lang="en-GB" kern="1200" cap="none" spc="0" normalizeH="0" baseline="0" noProof="0" dirty="0">
                <a:solidFill>
                  <a:srgbClr val="273239"/>
                </a:solidFill>
                <a:latin typeface="urw-din"/>
                <a:ea typeface="+mn-ea"/>
                <a:cs typeface="Droid Sans Fallback" charset="0"/>
              </a:rPr>
              <a:t>FCFS algorithm is particularly troublesome for multiprogramming systems, where it is important that each user get a share of the CPU at regular intervals.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51202" name="Text Box 1"/>
          <p:cNvSpPr txBox="1"/>
          <p:nvPr/>
        </p:nvSpPr>
        <p:spPr>
          <a:xfrm>
            <a:off x="698500" y="3048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Shortest Job First</a:t>
            </a:r>
          </a:p>
        </p:txBody>
      </p:sp>
      <p:sp>
        <p:nvSpPr>
          <p:cNvPr id="2" name="Text Box 2"/>
          <p:cNvSpPr txBox="1">
            <a:spLocks noChangeArrowheads="1"/>
          </p:cNvSpPr>
          <p:nvPr/>
        </p:nvSpPr>
        <p:spPr bwMode="auto">
          <a:xfrm>
            <a:off x="152400" y="1028700"/>
            <a:ext cx="8712200" cy="5499100"/>
          </a:xfrm>
          <a:prstGeom prst="rect">
            <a:avLst/>
          </a:prstGeom>
          <a:noFill/>
          <a:ln w="9525" cap="flat">
            <a:noFill/>
            <a:round/>
          </a:ln>
          <a:effectLst/>
        </p:spPr>
        <p:txBody>
          <a:bodyPr/>
          <a:lstStyle/>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Processes with least execution time are selected first.</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CPU is assigned to process with less CPU burst time.</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SJF:</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Non-Preemption: CPU is always allocated to the process with least burst time and Process Keeps CPU with it until it is completed.</a:t>
            </a:r>
          </a:p>
          <a:p>
            <a:pPr marL="741680" marR="0" lvl="1" indent="-282575" algn="l" defTabSz="449580" rtl="0" eaLnBrk="0" fontAlgn="base" latinLnBrk="0" hangingPunct="0">
              <a:lnSpc>
                <a:spcPct val="100000"/>
              </a:lnSpc>
              <a:spcBef>
                <a:spcPts val="875"/>
              </a:spcBef>
              <a:spcAft>
                <a:spcPct val="0"/>
              </a:spcAft>
              <a:buClrTx/>
              <a:buSzPct val="8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Pre-Emption: When a new process enters the queue, scheduler </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checks its execution time and compare with the already running process</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If Execution time of running process is more, CPU is taken from it and given to new process.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0" y="914400"/>
            <a:ext cx="8493125" cy="741363"/>
          </a:xfrm>
        </p:spPr>
        <p:txBody>
          <a:bodyPr vert="horz" wrap="square" lIns="83527" tIns="41031" rIns="83527" bIns="41031" numCol="1" anchor="ctr" anchorCtr="0" compatLnSpc="1"/>
          <a:lstStyle/>
          <a:p>
            <a:pPr marL="0" marR="0" lvl="0" indent="0" algn="ctr"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altLang="zh-TW" sz="3690" b="1" i="0" u="none" strike="noStrike" kern="0" cap="none" spc="0" normalizeH="0" baseline="0" noProof="0" dirty="0">
                <a:ln>
                  <a:noFill/>
                </a:ln>
                <a:solidFill>
                  <a:srgbClr val="993300"/>
                </a:solidFill>
                <a:effectLst/>
                <a:uLnTx/>
                <a:uFillTx/>
                <a:latin typeface="+mj-lt"/>
                <a:ea typeface="+mj-ea"/>
                <a:cs typeface="+mj-cs"/>
              </a:rPr>
              <a:t>Shortest-Job First (SJF) Scheduling </a:t>
            </a:r>
          </a:p>
        </p:txBody>
      </p:sp>
      <p:sp>
        <p:nvSpPr>
          <p:cNvPr id="253955" name="Rectangle 1027" descr="Rectangle: Click to edit Master text styles&#10;Second level&#10;Third level&#10;Fourth level&#10;Fifth level"/>
          <p:cNvSpPr>
            <a:spLocks noGrp="1" noChangeArrowheads="1"/>
          </p:cNvSpPr>
          <p:nvPr>
            <p:ph idx="1"/>
          </p:nvPr>
        </p:nvSpPr>
        <p:spPr>
          <a:xfrm>
            <a:off x="315913" y="1576388"/>
            <a:ext cx="8458200" cy="4079875"/>
          </a:xfrm>
        </p:spPr>
        <p:txBody>
          <a:bodyPr vert="horz" wrap="square" lIns="83527" tIns="41031" rIns="83527" bIns="41031" numCol="1" anchor="t" anchorCtr="0" compatLnSpc="1"/>
          <a:lstStyle/>
          <a:p>
            <a:pPr marL="342900" marR="0" lvl="0" indent="-342900" algn="l" defTabSz="449580" rtl="0" eaLnBrk="1" fontAlgn="base" latinLnBrk="0" hangingPunct="1">
              <a:lnSpc>
                <a:spcPct val="90000"/>
              </a:lnSpc>
              <a:spcBef>
                <a:spcPts val="1400"/>
              </a:spcBef>
              <a:spcAft>
                <a:spcPct val="0"/>
              </a:spcAft>
              <a:buClr>
                <a:srgbClr val="000000"/>
              </a:buClr>
              <a:buSzPct val="100000"/>
              <a:buFont typeface="Times New Roman" panose="02020603050405020304" pitchFamily="18" charset="0"/>
              <a:buChar char="•"/>
              <a:defRPr/>
            </a:pPr>
            <a:r>
              <a:rPr kumimoji="0" lang="en-US" altLang="zh-TW" sz="3325" b="0" i="0" u="none" strike="noStrike" kern="0" cap="none" spc="0" normalizeH="0" baseline="0" noProof="0" dirty="0">
                <a:ln>
                  <a:noFill/>
                </a:ln>
                <a:solidFill>
                  <a:srgbClr val="000000"/>
                </a:solidFill>
                <a:effectLst/>
                <a:uLnTx/>
                <a:uFillTx/>
                <a:latin typeface="+mn-lt"/>
                <a:ea typeface="+mn-ea"/>
                <a:cs typeface="+mn-cs"/>
              </a:rPr>
              <a:t>Two schemes </a:t>
            </a:r>
          </a:p>
          <a:p>
            <a:pPr marL="742950" marR="0" lvl="1" indent="-285750" algn="l" defTabSz="449580" rtl="0" eaLnBrk="1" fontAlgn="base" latinLnBrk="0" hangingPunct="1">
              <a:lnSpc>
                <a:spcPct val="90000"/>
              </a:lnSpc>
              <a:spcBef>
                <a:spcPts val="1225"/>
              </a:spcBef>
              <a:spcAft>
                <a:spcPct val="0"/>
              </a:spcAft>
              <a:buClr>
                <a:srgbClr val="000000"/>
              </a:buClr>
              <a:buSzPct val="100000"/>
              <a:buFont typeface="Times New Roman" panose="02020603050405020304" pitchFamily="18" charset="0"/>
              <a:buChar char="–"/>
              <a:defRPr/>
            </a:pPr>
            <a:r>
              <a:rPr kumimoji="0" lang="en-US" altLang="zh-TW" sz="2955" b="0" i="0" u="none" strike="noStrike" kern="0" cap="none" spc="0" normalizeH="0" baseline="0" noProof="0" dirty="0" err="1">
                <a:ln>
                  <a:noFill/>
                </a:ln>
                <a:solidFill>
                  <a:srgbClr val="FF0066"/>
                </a:solidFill>
                <a:effectLst/>
                <a:uLnTx/>
                <a:uFillTx/>
                <a:latin typeface="+mn-lt"/>
                <a:ea typeface="+mn-ea"/>
                <a:cs typeface="+mn-cs"/>
              </a:rPr>
              <a:t>nonpreemptive</a:t>
            </a:r>
            <a:r>
              <a:rPr kumimoji="0" lang="en-US" altLang="zh-TW" sz="2955" b="0" i="0" u="none" strike="noStrike" kern="0" cap="none" spc="0" normalizeH="0" baseline="0" noProof="0" dirty="0">
                <a:ln>
                  <a:noFill/>
                </a:ln>
                <a:solidFill>
                  <a:srgbClr val="000000"/>
                </a:solidFill>
                <a:effectLst/>
                <a:uLnTx/>
                <a:uFillTx/>
                <a:latin typeface="+mn-lt"/>
                <a:ea typeface="+mn-ea"/>
                <a:cs typeface="+mn-cs"/>
              </a:rPr>
              <a:t> </a:t>
            </a:r>
            <a:r>
              <a:rPr kumimoji="0" lang="en-US" altLang="zh-TW" sz="2955" b="0" i="0" u="none" strike="noStrike" kern="0" cap="none" spc="0" normalizeH="0" baseline="0" noProof="0" dirty="0">
                <a:ln>
                  <a:noFill/>
                </a:ln>
                <a:solidFill>
                  <a:srgbClr val="000000"/>
                </a:solidFill>
                <a:effectLst/>
                <a:uLnTx/>
                <a:uFillTx/>
                <a:latin typeface="Helvetica" pitchFamily="34" charset="0"/>
                <a:ea typeface="+mn-ea"/>
                <a:cs typeface="+mn-cs"/>
              </a:rPr>
              <a:t>–</a:t>
            </a:r>
            <a:r>
              <a:rPr kumimoji="0" lang="en-US" altLang="zh-TW" sz="2955" b="0" i="0" u="none" strike="noStrike" kern="0" cap="none" spc="0" normalizeH="0" baseline="0" noProof="0" dirty="0">
                <a:ln>
                  <a:noFill/>
                </a:ln>
                <a:solidFill>
                  <a:srgbClr val="000000"/>
                </a:solidFill>
                <a:effectLst/>
                <a:uLnTx/>
                <a:uFillTx/>
                <a:latin typeface="+mn-lt"/>
                <a:ea typeface="+mn-ea"/>
                <a:cs typeface="+mn-cs"/>
              </a:rPr>
              <a:t> once CPU given to the process it </a:t>
            </a:r>
            <a:r>
              <a:rPr kumimoji="0" lang="en-US" altLang="zh-TW" sz="2955" b="0" i="0" u="none" strike="noStrike" kern="0" cap="none" spc="0" normalizeH="0" baseline="0" noProof="0" dirty="0">
                <a:ln>
                  <a:noFill/>
                </a:ln>
                <a:solidFill>
                  <a:srgbClr val="FF0066"/>
                </a:solidFill>
                <a:effectLst/>
                <a:uLnTx/>
                <a:uFillTx/>
                <a:latin typeface="+mn-lt"/>
                <a:ea typeface="+mn-ea"/>
                <a:cs typeface="+mn-cs"/>
              </a:rPr>
              <a:t>cannot be preempted until completes its CPU burst</a:t>
            </a:r>
          </a:p>
          <a:p>
            <a:pPr marL="742950" marR="0" lvl="1" indent="-285750" algn="l" defTabSz="449580" rtl="0" eaLnBrk="1" fontAlgn="base" latinLnBrk="0" hangingPunct="1">
              <a:lnSpc>
                <a:spcPct val="90000"/>
              </a:lnSpc>
              <a:spcBef>
                <a:spcPts val="1225"/>
              </a:spcBef>
              <a:spcAft>
                <a:spcPct val="0"/>
              </a:spcAft>
              <a:buClr>
                <a:srgbClr val="000000"/>
              </a:buClr>
              <a:buSzPct val="100000"/>
              <a:buFont typeface="Times New Roman" panose="02020603050405020304" pitchFamily="18" charset="0"/>
              <a:buChar char="–"/>
              <a:defRPr/>
            </a:pPr>
            <a:r>
              <a:rPr kumimoji="0" lang="en-US" altLang="zh-TW" sz="2955" b="0" i="0" u="none" strike="noStrike" kern="0" cap="none" spc="0" normalizeH="0" baseline="0" noProof="0" dirty="0">
                <a:ln>
                  <a:noFill/>
                </a:ln>
                <a:solidFill>
                  <a:srgbClr val="FF0066"/>
                </a:solidFill>
                <a:effectLst/>
                <a:uLnTx/>
                <a:uFillTx/>
                <a:latin typeface="+mn-lt"/>
                <a:ea typeface="+mn-ea"/>
                <a:cs typeface="+mn-cs"/>
              </a:rPr>
              <a:t>preemptive</a:t>
            </a:r>
            <a:r>
              <a:rPr kumimoji="0" lang="en-US" altLang="zh-TW" sz="2955" b="0" i="0" u="none" strike="noStrike" kern="0" cap="none" spc="0" normalizeH="0" baseline="0" noProof="0" dirty="0">
                <a:ln>
                  <a:noFill/>
                </a:ln>
                <a:solidFill>
                  <a:srgbClr val="000000"/>
                </a:solidFill>
                <a:effectLst/>
                <a:uLnTx/>
                <a:uFillTx/>
                <a:latin typeface="+mn-lt"/>
                <a:ea typeface="+mn-ea"/>
                <a:cs typeface="+mn-cs"/>
              </a:rPr>
              <a:t> </a:t>
            </a:r>
            <a:r>
              <a:rPr kumimoji="0" lang="en-US" altLang="zh-TW" sz="2955" b="0" i="0" u="none" strike="noStrike" kern="0" cap="none" spc="0" normalizeH="0" baseline="0" noProof="0" dirty="0">
                <a:ln>
                  <a:noFill/>
                </a:ln>
                <a:solidFill>
                  <a:srgbClr val="000000"/>
                </a:solidFill>
                <a:effectLst/>
                <a:uLnTx/>
                <a:uFillTx/>
                <a:latin typeface="Helvetica" pitchFamily="34" charset="0"/>
                <a:ea typeface="+mn-ea"/>
                <a:cs typeface="+mn-cs"/>
              </a:rPr>
              <a:t>–</a:t>
            </a:r>
            <a:r>
              <a:rPr kumimoji="0" lang="en-US" altLang="zh-TW" sz="2955" b="0" i="0" u="none" strike="noStrike" kern="0" cap="none" spc="0" normalizeH="0" baseline="0" noProof="0" dirty="0">
                <a:ln>
                  <a:noFill/>
                </a:ln>
                <a:solidFill>
                  <a:srgbClr val="000000"/>
                </a:solidFill>
                <a:effectLst/>
                <a:uLnTx/>
                <a:uFillTx/>
                <a:latin typeface="+mn-lt"/>
                <a:ea typeface="+mn-ea"/>
                <a:cs typeface="+mn-cs"/>
              </a:rPr>
              <a:t> if a </a:t>
            </a:r>
            <a:r>
              <a:rPr kumimoji="0" lang="en-US" altLang="zh-TW" sz="2955" b="0" i="0" u="none" strike="noStrike" kern="0" cap="none" spc="0" normalizeH="0" baseline="0" noProof="0" dirty="0">
                <a:ln>
                  <a:noFill/>
                </a:ln>
                <a:solidFill>
                  <a:srgbClr val="FF0066"/>
                </a:solidFill>
                <a:effectLst/>
                <a:uLnTx/>
                <a:uFillTx/>
                <a:latin typeface="+mn-lt"/>
                <a:ea typeface="+mn-ea"/>
                <a:cs typeface="+mn-cs"/>
              </a:rPr>
              <a:t>new process arrives</a:t>
            </a:r>
            <a:r>
              <a:rPr kumimoji="0" lang="en-US" altLang="zh-TW" sz="2955" b="0" i="0" u="none" strike="noStrike" kern="0" cap="none" spc="0" normalizeH="0" baseline="0" noProof="0" dirty="0">
                <a:ln>
                  <a:noFill/>
                </a:ln>
                <a:solidFill>
                  <a:srgbClr val="000000"/>
                </a:solidFill>
                <a:effectLst/>
                <a:uLnTx/>
                <a:uFillTx/>
                <a:latin typeface="+mn-lt"/>
                <a:ea typeface="+mn-ea"/>
                <a:cs typeface="+mn-cs"/>
              </a:rPr>
              <a:t> with CPU burst length less than remaining time of current executing process, preempt.  This scheme is know as the </a:t>
            </a:r>
            <a:br>
              <a:rPr kumimoji="0" lang="en-US" altLang="zh-TW" sz="2955" b="1" i="0" u="none" strike="noStrike" kern="0" cap="none" spc="0" normalizeH="0" baseline="0" noProof="0" dirty="0">
                <a:ln>
                  <a:noFill/>
                </a:ln>
                <a:solidFill>
                  <a:srgbClr val="FF0066"/>
                </a:solidFill>
                <a:effectLst/>
                <a:uLnTx/>
                <a:uFillTx/>
                <a:latin typeface="+mn-lt"/>
                <a:ea typeface="+mn-ea"/>
                <a:cs typeface="+mn-cs"/>
              </a:rPr>
            </a:br>
            <a:r>
              <a:rPr kumimoji="0" lang="en-US" altLang="zh-TW" sz="2955" b="1" i="0" u="none" strike="noStrike" kern="0" cap="none" spc="0" normalizeH="0" baseline="0" noProof="0" dirty="0">
                <a:ln>
                  <a:noFill/>
                </a:ln>
                <a:solidFill>
                  <a:srgbClr val="FF0066"/>
                </a:solidFill>
                <a:effectLst/>
                <a:uLnTx/>
                <a:uFillTx/>
                <a:latin typeface="+mn-lt"/>
                <a:ea typeface="+mn-ea"/>
                <a:cs typeface="+mn-cs"/>
              </a:rPr>
              <a:t>Shortest-Remaining-Time-First</a:t>
            </a:r>
            <a:r>
              <a:rPr kumimoji="0" lang="en-US" altLang="zh-TW" sz="2955" b="0" i="0" u="none" strike="noStrike" kern="0" cap="none" spc="0" normalizeH="0" baseline="0" noProof="0" dirty="0">
                <a:ln>
                  <a:noFill/>
                </a:ln>
                <a:solidFill>
                  <a:srgbClr val="000000"/>
                </a:solidFill>
                <a:effectLst/>
                <a:uLnTx/>
                <a:uFillTx/>
                <a:latin typeface="+mn-lt"/>
                <a:ea typeface="+mn-ea"/>
                <a:cs typeface="+mn-cs"/>
              </a:rPr>
              <a:t> (SRTF)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anim calcmode="lin" valueType="num">
                                      <p:cBhvr additive="base">
                                        <p:cTn id="7"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 calcmode="lin" valueType="num">
                                      <p:cBhvr additive="base">
                                        <p:cTn id="13"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Rectangle: Click to edit Master text styles&#10;Second level&#10;Third level&#10;Fourth level&#10;Fifth level"/>
          <p:cNvSpPr>
            <a:spLocks noGrp="1" noChangeArrowheads="1"/>
          </p:cNvSpPr>
          <p:nvPr>
            <p:ph idx="1"/>
          </p:nvPr>
        </p:nvSpPr>
        <p:spPr>
          <a:xfrm>
            <a:off x="542925" y="1238250"/>
            <a:ext cx="8058150" cy="4325938"/>
          </a:xfrm>
        </p:spPr>
        <p:txBody>
          <a:bodyPr vert="horz" wrap="square" lIns="90000" tIns="46800" rIns="90000" bIns="46800" numCol="1" anchor="t" anchorCtr="0" compatLnSpc="1"/>
          <a:lstStyle/>
          <a:p>
            <a:pPr defTabSz="449580" eaLnBrk="1" hangingPunct="1">
              <a:lnSpc>
                <a:spcPct val="90000"/>
              </a:lnSpc>
              <a:buNone/>
              <a:tabLst>
                <a:tab pos="1479550" algn="ctr"/>
                <a:tab pos="3003550" algn="ctr"/>
                <a:tab pos="4746625" algn="ctr"/>
              </a:tabLst>
            </a:pPr>
            <a:r>
              <a:rPr lang="en-US" altLang="zh-TW" sz="2500" dirty="0"/>
              <a:t>		</a:t>
            </a:r>
            <a:r>
              <a:rPr lang="en-US" altLang="zh-TW" sz="2500" u="sng" dirty="0"/>
              <a:t>Process	Arrival Time</a:t>
            </a:r>
            <a:r>
              <a:rPr lang="en-US" altLang="zh-TW" sz="2500" dirty="0"/>
              <a:t>	</a:t>
            </a:r>
            <a:r>
              <a:rPr lang="en-US" altLang="zh-TW" sz="2500" u="sng" dirty="0"/>
              <a:t>Burst Time</a:t>
            </a:r>
            <a:endParaRPr lang="en-US" altLang="zh-TW" sz="2500" dirty="0"/>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1</a:t>
            </a:r>
            <a:r>
              <a:rPr lang="en-US" altLang="zh-TW" sz="2500" dirty="0"/>
              <a:t>	0.0	7</a:t>
            </a:r>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2	</a:t>
            </a:r>
            <a:r>
              <a:rPr lang="en-US" altLang="zh-TW" sz="2500" dirty="0"/>
              <a:t>2.0	4</a:t>
            </a:r>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3</a:t>
            </a:r>
            <a:r>
              <a:rPr lang="en-US" altLang="zh-TW" sz="2500" dirty="0"/>
              <a:t>	4.0	1</a:t>
            </a:r>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4</a:t>
            </a:r>
            <a:r>
              <a:rPr lang="en-US" altLang="zh-TW" sz="2500" dirty="0"/>
              <a:t>	5.0	4</a:t>
            </a:r>
          </a:p>
          <a:p>
            <a:pPr defTabSz="449580" eaLnBrk="1" hangingPunct="1">
              <a:lnSpc>
                <a:spcPct val="90000"/>
              </a:lnSpc>
              <a:tabLst>
                <a:tab pos="1479550" algn="ctr"/>
                <a:tab pos="3003550" algn="ctr"/>
                <a:tab pos="4746625" algn="ctr"/>
              </a:tabLst>
            </a:pPr>
            <a:r>
              <a:rPr lang="en-US" altLang="zh-TW" sz="2500" dirty="0"/>
              <a:t>SJF (non-preemptive)</a:t>
            </a:r>
          </a:p>
          <a:p>
            <a:pPr defTabSz="449580" eaLnBrk="1" hangingPunct="1">
              <a:lnSpc>
                <a:spcPct val="90000"/>
              </a:lnSpc>
              <a:tabLst>
                <a:tab pos="1479550" algn="ctr"/>
                <a:tab pos="3003550" algn="ctr"/>
                <a:tab pos="4746625" algn="ctr"/>
              </a:tabLst>
            </a:pPr>
            <a:endParaRPr lang="en-US" altLang="zh-TW" sz="2500" dirty="0"/>
          </a:p>
          <a:p>
            <a:pPr defTabSz="449580" eaLnBrk="1" hangingPunct="1">
              <a:lnSpc>
                <a:spcPct val="90000"/>
              </a:lnSpc>
              <a:tabLst>
                <a:tab pos="1479550" algn="ctr"/>
                <a:tab pos="3003550" algn="ctr"/>
                <a:tab pos="4746625" algn="ctr"/>
              </a:tabLst>
            </a:pPr>
            <a:endParaRPr lang="en-US" altLang="zh-TW" sz="2500" dirty="0"/>
          </a:p>
          <a:p>
            <a:pPr defTabSz="449580" eaLnBrk="1" hangingPunct="1">
              <a:lnSpc>
                <a:spcPct val="90000"/>
              </a:lnSpc>
              <a:tabLst>
                <a:tab pos="1479550" algn="ctr"/>
                <a:tab pos="3003550" algn="ctr"/>
                <a:tab pos="4746625" algn="ctr"/>
              </a:tabLst>
            </a:pPr>
            <a:endParaRPr lang="en-US" altLang="zh-TW" sz="2500" dirty="0"/>
          </a:p>
          <a:p>
            <a:pPr defTabSz="449580" eaLnBrk="1" hangingPunct="1">
              <a:lnSpc>
                <a:spcPct val="90000"/>
              </a:lnSpc>
              <a:tabLst>
                <a:tab pos="1479550" algn="ctr"/>
                <a:tab pos="3003550" algn="ctr"/>
                <a:tab pos="4746625" algn="ctr"/>
              </a:tabLst>
            </a:pPr>
            <a:r>
              <a:rPr lang="en-US" altLang="zh-TW" sz="2500" dirty="0"/>
              <a:t>Average waiting time = [0 + (8-2) + 3 + 7]/4 = 4</a:t>
            </a:r>
            <a:endParaRPr lang="en-US" altLang="zh-TW" sz="2500" i="1" baseline="-25000" dirty="0"/>
          </a:p>
        </p:txBody>
      </p:sp>
      <p:sp>
        <p:nvSpPr>
          <p:cNvPr id="55299" name="Rectangle 3"/>
          <p:cNvSpPr>
            <a:spLocks noGrp="1"/>
          </p:cNvSpPr>
          <p:nvPr>
            <p:ph type="title"/>
          </p:nvPr>
        </p:nvSpPr>
        <p:spPr>
          <a:xfrm>
            <a:off x="-53975" y="549275"/>
            <a:ext cx="8074025" cy="606425"/>
          </a:xfrm>
          <a:ln/>
        </p:spPr>
        <p:txBody>
          <a:bodyPr vert="horz" wrap="square" lIns="90000" tIns="46800" rIns="90000" bIns="46800" anchor="ctr" anchorCtr="0"/>
          <a:lstStyle/>
          <a:p>
            <a:pPr eaLnBrk="1" hangingPunct="1"/>
            <a:r>
              <a:rPr lang="en-US" altLang="zh-TW" dirty="0">
                <a:ea typeface="PMingLiU" pitchFamily="18" charset="-120"/>
              </a:rPr>
              <a:t>Example of </a:t>
            </a:r>
            <a:r>
              <a:rPr lang="en-US" altLang="zh-TW" dirty="0">
                <a:solidFill>
                  <a:srgbClr val="FF0066"/>
                </a:solidFill>
                <a:ea typeface="PMingLiU" pitchFamily="18" charset="-120"/>
              </a:rPr>
              <a:t>Non-Preemptive</a:t>
            </a:r>
            <a:r>
              <a:rPr lang="en-US" altLang="zh-TW" dirty="0">
                <a:ea typeface="PMingLiU" pitchFamily="18" charset="-120"/>
              </a:rPr>
              <a:t> SJF</a:t>
            </a:r>
          </a:p>
        </p:txBody>
      </p:sp>
      <p:grpSp>
        <p:nvGrpSpPr>
          <p:cNvPr id="55300" name="Group 4"/>
          <p:cNvGrpSpPr/>
          <p:nvPr/>
        </p:nvGrpSpPr>
        <p:grpSpPr>
          <a:xfrm>
            <a:off x="1392238" y="4532313"/>
            <a:ext cx="5567362" cy="1047750"/>
            <a:chOff x="865" y="2325"/>
            <a:chExt cx="3507" cy="715"/>
          </a:xfrm>
        </p:grpSpPr>
        <p:sp>
          <p:nvSpPr>
            <p:cNvPr id="43013"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43014" name="Text Box 6"/>
            <p:cNvSpPr txBox="1">
              <a:spLocks noChangeArrowheads="1"/>
            </p:cNvSpPr>
            <p:nvPr/>
          </p:nvSpPr>
          <p:spPr bwMode="auto">
            <a:xfrm flipH="1">
              <a:off x="1397" y="2371"/>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1</a:t>
              </a:r>
              <a:endParaRPr lang="en-US" altLang="zh-TW" sz="1600" dirty="0">
                <a:solidFill>
                  <a:schemeClr val="tx1"/>
                </a:solidFill>
                <a:latin typeface="Helvetica" pitchFamily="34" charset="0"/>
                <a:ea typeface="PMingLiU" pitchFamily="18" charset="-120"/>
              </a:endParaRPr>
            </a:p>
          </p:txBody>
        </p:sp>
        <p:sp>
          <p:nvSpPr>
            <p:cNvPr id="43015" name="Text Box 7"/>
            <p:cNvSpPr txBox="1">
              <a:spLocks noChangeArrowheads="1"/>
            </p:cNvSpPr>
            <p:nvPr/>
          </p:nvSpPr>
          <p:spPr bwMode="auto">
            <a:xfrm flipH="1">
              <a:off x="2405" y="2371"/>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3</a:t>
              </a:r>
              <a:endParaRPr lang="en-US" altLang="zh-TW" sz="1600" dirty="0">
                <a:solidFill>
                  <a:schemeClr val="tx1"/>
                </a:solidFill>
                <a:latin typeface="Helvetica" pitchFamily="34" charset="0"/>
                <a:ea typeface="PMingLiU" pitchFamily="18" charset="-120"/>
              </a:endParaRPr>
            </a:p>
          </p:txBody>
        </p:sp>
        <p:sp>
          <p:nvSpPr>
            <p:cNvPr id="43016" name="Text Box 8"/>
            <p:cNvSpPr txBox="1">
              <a:spLocks noChangeArrowheads="1"/>
            </p:cNvSpPr>
            <p:nvPr/>
          </p:nvSpPr>
          <p:spPr bwMode="auto">
            <a:xfrm flipH="1">
              <a:off x="2981" y="2371"/>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2</a:t>
              </a:r>
              <a:endParaRPr lang="en-US" altLang="zh-TW" sz="1600" dirty="0">
                <a:solidFill>
                  <a:schemeClr val="tx1"/>
                </a:solidFill>
                <a:latin typeface="Helvetica" pitchFamily="34" charset="0"/>
                <a:ea typeface="PMingLiU" pitchFamily="18" charset="-120"/>
              </a:endParaRPr>
            </a:p>
          </p:txBody>
        </p:sp>
        <p:sp>
          <p:nvSpPr>
            <p:cNvPr id="55305" name="Line 9"/>
            <p:cNvSpPr/>
            <p:nvPr/>
          </p:nvSpPr>
          <p:spPr>
            <a:xfrm flipH="1">
              <a:off x="4272" y="2709"/>
              <a:ext cx="0" cy="144"/>
            </a:xfrm>
            <a:prstGeom prst="line">
              <a:avLst/>
            </a:prstGeom>
            <a:ln w="9525" cap="flat" cmpd="sng">
              <a:solidFill>
                <a:schemeClr val="tx1"/>
              </a:solidFill>
              <a:prstDash val="solid"/>
              <a:headEnd type="none" w="med" len="med"/>
              <a:tailEnd type="none" w="med" len="med"/>
            </a:ln>
          </p:spPr>
        </p:sp>
        <p:sp>
          <p:nvSpPr>
            <p:cNvPr id="55306" name="Line 10"/>
            <p:cNvSpPr/>
            <p:nvPr/>
          </p:nvSpPr>
          <p:spPr>
            <a:xfrm flipH="1">
              <a:off x="960" y="2709"/>
              <a:ext cx="0" cy="144"/>
            </a:xfrm>
            <a:prstGeom prst="line">
              <a:avLst/>
            </a:prstGeom>
            <a:ln w="9525" cap="flat" cmpd="sng">
              <a:solidFill>
                <a:schemeClr val="tx1"/>
              </a:solidFill>
              <a:prstDash val="solid"/>
              <a:headEnd type="none" w="med" len="med"/>
              <a:tailEnd type="none" w="med" len="med"/>
            </a:ln>
          </p:spPr>
        </p:sp>
        <p:sp>
          <p:nvSpPr>
            <p:cNvPr id="55307" name="Line 11"/>
            <p:cNvSpPr/>
            <p:nvPr/>
          </p:nvSpPr>
          <p:spPr>
            <a:xfrm flipH="1">
              <a:off x="2688" y="2325"/>
              <a:ext cx="0" cy="384"/>
            </a:xfrm>
            <a:prstGeom prst="line">
              <a:avLst/>
            </a:prstGeom>
            <a:ln w="9525" cap="flat" cmpd="sng">
              <a:solidFill>
                <a:schemeClr val="tx1"/>
              </a:solidFill>
              <a:prstDash val="solid"/>
              <a:headEnd type="none" w="med" len="med"/>
              <a:tailEnd type="none" w="med" len="med"/>
            </a:ln>
          </p:spPr>
        </p:sp>
        <p:sp>
          <p:nvSpPr>
            <p:cNvPr id="55308" name="Line 12"/>
            <p:cNvSpPr/>
            <p:nvPr/>
          </p:nvSpPr>
          <p:spPr>
            <a:xfrm flipH="1">
              <a:off x="2400" y="2325"/>
              <a:ext cx="0" cy="384"/>
            </a:xfrm>
            <a:prstGeom prst="line">
              <a:avLst/>
            </a:prstGeom>
            <a:ln w="9525" cap="flat" cmpd="sng">
              <a:solidFill>
                <a:schemeClr val="tx1"/>
              </a:solidFill>
              <a:prstDash val="solid"/>
              <a:headEnd type="none" w="med" len="med"/>
              <a:tailEnd type="none" w="med" len="med"/>
            </a:ln>
          </p:spPr>
        </p:sp>
        <p:sp>
          <p:nvSpPr>
            <p:cNvPr id="55309" name="Line 13"/>
            <p:cNvSpPr/>
            <p:nvPr/>
          </p:nvSpPr>
          <p:spPr>
            <a:xfrm flipH="1">
              <a:off x="2400" y="2709"/>
              <a:ext cx="0" cy="144"/>
            </a:xfrm>
            <a:prstGeom prst="line">
              <a:avLst/>
            </a:prstGeom>
            <a:ln w="9525" cap="flat" cmpd="sng">
              <a:solidFill>
                <a:schemeClr val="tx1"/>
              </a:solidFill>
              <a:prstDash val="solid"/>
              <a:headEnd type="none" w="med" len="med"/>
              <a:tailEnd type="none" w="med" len="med"/>
            </a:ln>
          </p:spPr>
        </p:sp>
        <p:sp>
          <p:nvSpPr>
            <p:cNvPr id="55310" name="Line 14"/>
            <p:cNvSpPr/>
            <p:nvPr/>
          </p:nvSpPr>
          <p:spPr>
            <a:xfrm flipH="1">
              <a:off x="1392" y="2638"/>
              <a:ext cx="0" cy="144"/>
            </a:xfrm>
            <a:prstGeom prst="line">
              <a:avLst/>
            </a:prstGeom>
            <a:ln w="9525" cap="flat" cmpd="sng">
              <a:solidFill>
                <a:schemeClr val="tx1"/>
              </a:solidFill>
              <a:prstDash val="solid"/>
              <a:headEnd type="none" w="med" len="med"/>
              <a:tailEnd type="none" w="med" len="med"/>
            </a:ln>
          </p:spPr>
        </p:sp>
        <p:sp>
          <p:nvSpPr>
            <p:cNvPr id="43023" name="Text Box 15"/>
            <p:cNvSpPr txBox="1">
              <a:spLocks noChangeArrowheads="1"/>
            </p:cNvSpPr>
            <p:nvPr/>
          </p:nvSpPr>
          <p:spPr bwMode="auto">
            <a:xfrm flipH="1">
              <a:off x="2306" y="2802"/>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7</a:t>
              </a:r>
            </a:p>
          </p:txBody>
        </p:sp>
        <p:sp>
          <p:nvSpPr>
            <p:cNvPr id="43024" name="Text Box 16"/>
            <p:cNvSpPr txBox="1">
              <a:spLocks noChangeArrowheads="1"/>
            </p:cNvSpPr>
            <p:nvPr/>
          </p:nvSpPr>
          <p:spPr bwMode="auto">
            <a:xfrm flipH="1">
              <a:off x="1494" y="2802"/>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3</a:t>
              </a:r>
            </a:p>
          </p:txBody>
        </p:sp>
        <p:sp>
          <p:nvSpPr>
            <p:cNvPr id="43025" name="Text Box 17"/>
            <p:cNvSpPr txBox="1">
              <a:spLocks noChangeArrowheads="1"/>
            </p:cNvSpPr>
            <p:nvPr/>
          </p:nvSpPr>
          <p:spPr bwMode="auto">
            <a:xfrm flipH="1">
              <a:off x="4106" y="2802"/>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16</a:t>
              </a:r>
            </a:p>
          </p:txBody>
        </p:sp>
        <p:sp>
          <p:nvSpPr>
            <p:cNvPr id="43026" name="Text Box 18"/>
            <p:cNvSpPr txBox="1">
              <a:spLocks noChangeArrowheads="1"/>
            </p:cNvSpPr>
            <p:nvPr/>
          </p:nvSpPr>
          <p:spPr bwMode="auto">
            <a:xfrm flipH="1">
              <a:off x="865" y="2802"/>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0</a:t>
              </a:r>
            </a:p>
          </p:txBody>
        </p:sp>
        <p:sp>
          <p:nvSpPr>
            <p:cNvPr id="43027" name="Text Box 19"/>
            <p:cNvSpPr txBox="1">
              <a:spLocks noChangeArrowheads="1"/>
            </p:cNvSpPr>
            <p:nvPr/>
          </p:nvSpPr>
          <p:spPr bwMode="auto">
            <a:xfrm flipH="1">
              <a:off x="3701" y="2371"/>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4</a:t>
              </a:r>
              <a:endParaRPr lang="en-US" altLang="zh-TW" sz="1600" dirty="0">
                <a:solidFill>
                  <a:schemeClr val="tx1"/>
                </a:solidFill>
                <a:latin typeface="Helvetica" pitchFamily="34" charset="0"/>
                <a:ea typeface="PMingLiU" pitchFamily="18" charset="-120"/>
              </a:endParaRPr>
            </a:p>
          </p:txBody>
        </p:sp>
        <p:sp>
          <p:nvSpPr>
            <p:cNvPr id="55316" name="Line 20"/>
            <p:cNvSpPr/>
            <p:nvPr/>
          </p:nvSpPr>
          <p:spPr>
            <a:xfrm flipH="1">
              <a:off x="3456" y="2325"/>
              <a:ext cx="0" cy="384"/>
            </a:xfrm>
            <a:prstGeom prst="line">
              <a:avLst/>
            </a:prstGeom>
            <a:ln w="9525" cap="flat" cmpd="sng">
              <a:solidFill>
                <a:schemeClr val="tx1"/>
              </a:solidFill>
              <a:prstDash val="solid"/>
              <a:headEnd type="none" w="med" len="med"/>
              <a:tailEnd type="none" w="med" len="med"/>
            </a:ln>
          </p:spPr>
        </p:sp>
        <p:sp>
          <p:nvSpPr>
            <p:cNvPr id="55317" name="Line 21"/>
            <p:cNvSpPr/>
            <p:nvPr/>
          </p:nvSpPr>
          <p:spPr>
            <a:xfrm flipH="1">
              <a:off x="1152" y="2638"/>
              <a:ext cx="0" cy="144"/>
            </a:xfrm>
            <a:prstGeom prst="line">
              <a:avLst/>
            </a:prstGeom>
            <a:ln w="9525" cap="flat" cmpd="sng">
              <a:solidFill>
                <a:schemeClr val="tx1"/>
              </a:solidFill>
              <a:prstDash val="solid"/>
              <a:headEnd type="none" w="med" len="med"/>
              <a:tailEnd type="none" w="med" len="med"/>
            </a:ln>
          </p:spPr>
        </p:sp>
        <p:sp>
          <p:nvSpPr>
            <p:cNvPr id="55318" name="Line 22"/>
            <p:cNvSpPr/>
            <p:nvPr/>
          </p:nvSpPr>
          <p:spPr>
            <a:xfrm flipH="1">
              <a:off x="1632" y="2638"/>
              <a:ext cx="0" cy="144"/>
            </a:xfrm>
            <a:prstGeom prst="line">
              <a:avLst/>
            </a:prstGeom>
            <a:ln w="9525" cap="flat" cmpd="sng">
              <a:solidFill>
                <a:schemeClr val="tx1"/>
              </a:solidFill>
              <a:prstDash val="solid"/>
              <a:headEnd type="none" w="med" len="med"/>
              <a:tailEnd type="none" w="med" len="med"/>
            </a:ln>
          </p:spPr>
        </p:sp>
        <p:sp>
          <p:nvSpPr>
            <p:cNvPr id="55319" name="Line 23"/>
            <p:cNvSpPr/>
            <p:nvPr/>
          </p:nvSpPr>
          <p:spPr>
            <a:xfrm flipH="1">
              <a:off x="1872" y="2638"/>
              <a:ext cx="0" cy="144"/>
            </a:xfrm>
            <a:prstGeom prst="line">
              <a:avLst/>
            </a:prstGeom>
            <a:ln w="9525" cap="flat" cmpd="sng">
              <a:solidFill>
                <a:schemeClr val="tx1"/>
              </a:solidFill>
              <a:prstDash val="solid"/>
              <a:headEnd type="none" w="med" len="med"/>
              <a:tailEnd type="none" w="med" len="med"/>
            </a:ln>
          </p:spPr>
        </p:sp>
        <p:sp>
          <p:nvSpPr>
            <p:cNvPr id="55320" name="Line 24"/>
            <p:cNvSpPr/>
            <p:nvPr/>
          </p:nvSpPr>
          <p:spPr>
            <a:xfrm flipH="1">
              <a:off x="2064" y="2638"/>
              <a:ext cx="0" cy="144"/>
            </a:xfrm>
            <a:prstGeom prst="line">
              <a:avLst/>
            </a:prstGeom>
            <a:ln w="9525" cap="flat" cmpd="sng">
              <a:solidFill>
                <a:schemeClr val="tx1"/>
              </a:solidFill>
              <a:prstDash val="solid"/>
              <a:headEnd type="none" w="med" len="med"/>
              <a:tailEnd type="none" w="med" len="med"/>
            </a:ln>
          </p:spPr>
        </p:sp>
        <p:sp>
          <p:nvSpPr>
            <p:cNvPr id="55321" name="Line 25"/>
            <p:cNvSpPr/>
            <p:nvPr/>
          </p:nvSpPr>
          <p:spPr>
            <a:xfrm flipH="1">
              <a:off x="2256" y="2638"/>
              <a:ext cx="0" cy="144"/>
            </a:xfrm>
            <a:prstGeom prst="line">
              <a:avLst/>
            </a:prstGeom>
            <a:ln w="9525" cap="flat" cmpd="sng">
              <a:solidFill>
                <a:schemeClr val="tx1"/>
              </a:solidFill>
              <a:prstDash val="solid"/>
              <a:headEnd type="none" w="med" len="med"/>
              <a:tailEnd type="none" w="med" len="med"/>
            </a:ln>
          </p:spPr>
        </p:sp>
        <p:sp>
          <p:nvSpPr>
            <p:cNvPr id="55322" name="Line 26"/>
            <p:cNvSpPr/>
            <p:nvPr/>
          </p:nvSpPr>
          <p:spPr>
            <a:xfrm flipH="1">
              <a:off x="2688" y="2709"/>
              <a:ext cx="0" cy="144"/>
            </a:xfrm>
            <a:prstGeom prst="line">
              <a:avLst/>
            </a:prstGeom>
            <a:ln w="9525" cap="flat" cmpd="sng">
              <a:solidFill>
                <a:schemeClr val="tx1"/>
              </a:solidFill>
              <a:prstDash val="solid"/>
              <a:headEnd type="none" w="med" len="med"/>
              <a:tailEnd type="none" w="med" len="med"/>
            </a:ln>
          </p:spPr>
        </p:sp>
        <p:sp>
          <p:nvSpPr>
            <p:cNvPr id="43035" name="Text Box 27"/>
            <p:cNvSpPr txBox="1">
              <a:spLocks noChangeArrowheads="1"/>
            </p:cNvSpPr>
            <p:nvPr/>
          </p:nvSpPr>
          <p:spPr bwMode="auto">
            <a:xfrm flipH="1">
              <a:off x="2594" y="2802"/>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8</a:t>
              </a:r>
            </a:p>
          </p:txBody>
        </p:sp>
        <p:sp>
          <p:nvSpPr>
            <p:cNvPr id="55324" name="Line 28"/>
            <p:cNvSpPr/>
            <p:nvPr/>
          </p:nvSpPr>
          <p:spPr>
            <a:xfrm flipH="1">
              <a:off x="2928" y="2638"/>
              <a:ext cx="0" cy="144"/>
            </a:xfrm>
            <a:prstGeom prst="line">
              <a:avLst/>
            </a:prstGeom>
            <a:ln w="9525" cap="flat" cmpd="sng">
              <a:solidFill>
                <a:schemeClr val="tx1"/>
              </a:solidFill>
              <a:prstDash val="solid"/>
              <a:headEnd type="none" w="med" len="med"/>
              <a:tailEnd type="none" w="med" len="med"/>
            </a:ln>
          </p:spPr>
        </p:sp>
        <p:sp>
          <p:nvSpPr>
            <p:cNvPr id="55325" name="Line 29"/>
            <p:cNvSpPr/>
            <p:nvPr/>
          </p:nvSpPr>
          <p:spPr>
            <a:xfrm flipH="1">
              <a:off x="3120" y="2638"/>
              <a:ext cx="0" cy="144"/>
            </a:xfrm>
            <a:prstGeom prst="line">
              <a:avLst/>
            </a:prstGeom>
            <a:ln w="9525" cap="flat" cmpd="sng">
              <a:solidFill>
                <a:schemeClr val="tx1"/>
              </a:solidFill>
              <a:prstDash val="solid"/>
              <a:headEnd type="none" w="med" len="med"/>
              <a:tailEnd type="none" w="med" len="med"/>
            </a:ln>
          </p:spPr>
        </p:sp>
        <p:sp>
          <p:nvSpPr>
            <p:cNvPr id="55326" name="Line 30"/>
            <p:cNvSpPr/>
            <p:nvPr/>
          </p:nvSpPr>
          <p:spPr>
            <a:xfrm flipH="1">
              <a:off x="3312" y="2638"/>
              <a:ext cx="0" cy="144"/>
            </a:xfrm>
            <a:prstGeom prst="line">
              <a:avLst/>
            </a:prstGeom>
            <a:ln w="9525" cap="flat" cmpd="sng">
              <a:solidFill>
                <a:schemeClr val="tx1"/>
              </a:solidFill>
              <a:prstDash val="solid"/>
              <a:headEnd type="none" w="med" len="med"/>
              <a:tailEnd type="none" w="med" len="med"/>
            </a:ln>
          </p:spPr>
        </p:sp>
        <p:sp>
          <p:nvSpPr>
            <p:cNvPr id="55327" name="Line 31"/>
            <p:cNvSpPr/>
            <p:nvPr/>
          </p:nvSpPr>
          <p:spPr>
            <a:xfrm flipH="1">
              <a:off x="3456" y="2709"/>
              <a:ext cx="0" cy="144"/>
            </a:xfrm>
            <a:prstGeom prst="line">
              <a:avLst/>
            </a:prstGeom>
            <a:ln w="9525" cap="flat" cmpd="sng">
              <a:solidFill>
                <a:schemeClr val="tx1"/>
              </a:solidFill>
              <a:prstDash val="solid"/>
              <a:headEnd type="none" w="med" len="med"/>
              <a:tailEnd type="none" w="med" len="med"/>
            </a:ln>
          </p:spPr>
        </p:sp>
        <p:sp>
          <p:nvSpPr>
            <p:cNvPr id="43040" name="Text Box 32"/>
            <p:cNvSpPr txBox="1">
              <a:spLocks noChangeArrowheads="1"/>
            </p:cNvSpPr>
            <p:nvPr/>
          </p:nvSpPr>
          <p:spPr bwMode="auto">
            <a:xfrm flipH="1">
              <a:off x="3318" y="2802"/>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12</a:t>
              </a:r>
            </a:p>
          </p:txBody>
        </p:sp>
        <p:sp>
          <p:nvSpPr>
            <p:cNvPr id="55329" name="Line 33"/>
            <p:cNvSpPr/>
            <p:nvPr/>
          </p:nvSpPr>
          <p:spPr>
            <a:xfrm flipH="1">
              <a:off x="3696" y="2638"/>
              <a:ext cx="0" cy="144"/>
            </a:xfrm>
            <a:prstGeom prst="line">
              <a:avLst/>
            </a:prstGeom>
            <a:ln w="9525" cap="flat" cmpd="sng">
              <a:solidFill>
                <a:schemeClr val="tx1"/>
              </a:solidFill>
              <a:prstDash val="solid"/>
              <a:headEnd type="none" w="med" len="med"/>
              <a:tailEnd type="none" w="med" len="med"/>
            </a:ln>
          </p:spPr>
        </p:sp>
        <p:sp>
          <p:nvSpPr>
            <p:cNvPr id="55330" name="Line 34"/>
            <p:cNvSpPr/>
            <p:nvPr/>
          </p:nvSpPr>
          <p:spPr>
            <a:xfrm flipH="1">
              <a:off x="3888" y="2638"/>
              <a:ext cx="0" cy="144"/>
            </a:xfrm>
            <a:prstGeom prst="line">
              <a:avLst/>
            </a:prstGeom>
            <a:ln w="9525" cap="flat" cmpd="sng">
              <a:solidFill>
                <a:schemeClr val="tx1"/>
              </a:solidFill>
              <a:prstDash val="solid"/>
              <a:headEnd type="none" w="med" len="med"/>
              <a:tailEnd type="none" w="med" len="med"/>
            </a:ln>
          </p:spPr>
        </p:sp>
        <p:sp>
          <p:nvSpPr>
            <p:cNvPr id="55331" name="Line 35"/>
            <p:cNvSpPr/>
            <p:nvPr/>
          </p:nvSpPr>
          <p:spPr>
            <a:xfrm flipH="1">
              <a:off x="4080" y="2638"/>
              <a:ext cx="0" cy="14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57346" name="Text Box 1"/>
          <p:cNvSpPr txBox="1"/>
          <p:nvPr/>
        </p:nvSpPr>
        <p:spPr>
          <a:xfrm>
            <a:off x="304800" y="5334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Shortest Job First(Non-Preemptive)</a:t>
            </a:r>
          </a:p>
        </p:txBody>
      </p:sp>
      <p:sp>
        <p:nvSpPr>
          <p:cNvPr id="57347" name="Text Box 2"/>
          <p:cNvSpPr txBox="1"/>
          <p:nvPr/>
        </p:nvSpPr>
        <p:spPr>
          <a:xfrm>
            <a:off x="215900" y="1219200"/>
            <a:ext cx="8712200" cy="54991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Q1. Consider foll. Processes with A.T and B.T</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Process			A.T			B.T</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P1				1				7</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P2				2				5</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P3				3				1</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P4				4				2</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P5				5				8</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Cal. Completion time, turn around time and avg. waiting time.</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endParaRPr lang="en-US" altLang="en-US" sz="2400"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68263" y="260350"/>
            <a:ext cx="7854950" cy="838200"/>
          </a:xfrm>
          <a:ln/>
        </p:spPr>
        <p:txBody>
          <a:bodyPr vert="horz" wrap="square" lIns="90000" tIns="46800" rIns="90000" bIns="46800" anchor="b" anchorCtr="0"/>
          <a:lstStyle/>
          <a:p>
            <a:pPr eaLnBrk="1" hangingPunct="1"/>
            <a:r>
              <a:rPr lang="en-US" altLang="zh-TW" dirty="0">
                <a:ea typeface="PMingLiU" pitchFamily="18" charset="-120"/>
              </a:rPr>
              <a:t>Example of </a:t>
            </a:r>
            <a:r>
              <a:rPr lang="en-US" altLang="zh-TW" dirty="0">
                <a:solidFill>
                  <a:srgbClr val="FF0066"/>
                </a:solidFill>
                <a:ea typeface="PMingLiU" pitchFamily="18" charset="-120"/>
              </a:rPr>
              <a:t>Preemptive</a:t>
            </a:r>
            <a:r>
              <a:rPr lang="en-US" altLang="zh-TW" dirty="0">
                <a:ea typeface="PMingLiU" pitchFamily="18" charset="-120"/>
              </a:rPr>
              <a:t> SJF</a:t>
            </a:r>
          </a:p>
        </p:txBody>
      </p:sp>
      <p:sp>
        <p:nvSpPr>
          <p:cNvPr id="45059" name="Rectangle 3" descr="Rectangle: Click to edit Master text styles&#10;Second level&#10;Third level&#10;Fourth level&#10;Fifth level"/>
          <p:cNvSpPr>
            <a:spLocks noGrp="1" noChangeArrowheads="1"/>
          </p:cNvSpPr>
          <p:nvPr>
            <p:ph idx="1"/>
          </p:nvPr>
        </p:nvSpPr>
        <p:spPr>
          <a:xfrm>
            <a:off x="646113" y="1143000"/>
            <a:ext cx="8172450" cy="4572000"/>
          </a:xfrm>
        </p:spPr>
        <p:txBody>
          <a:bodyPr vert="horz" wrap="square" lIns="90000" tIns="46800" rIns="90000" bIns="46800" numCol="1" anchor="t" anchorCtr="0" compatLnSpc="1"/>
          <a:lstStyle/>
          <a:p>
            <a:pPr defTabSz="449580" eaLnBrk="1" hangingPunct="1">
              <a:lnSpc>
                <a:spcPct val="90000"/>
              </a:lnSpc>
              <a:buNone/>
              <a:tabLst>
                <a:tab pos="1479550" algn="ctr"/>
                <a:tab pos="3003550" algn="ctr"/>
                <a:tab pos="4746625" algn="ctr"/>
              </a:tabLst>
            </a:pPr>
            <a:r>
              <a:rPr lang="en-US" altLang="zh-TW" sz="2500" dirty="0"/>
              <a:t>		</a:t>
            </a:r>
            <a:r>
              <a:rPr lang="en-US" altLang="zh-TW" sz="2500" u="sng" dirty="0"/>
              <a:t>Process	Arrival Time</a:t>
            </a:r>
            <a:r>
              <a:rPr lang="en-US" altLang="zh-TW" sz="2500" dirty="0"/>
              <a:t>	</a:t>
            </a:r>
            <a:r>
              <a:rPr lang="en-US" altLang="zh-TW" sz="2500" u="sng" dirty="0"/>
              <a:t>Burst Time</a:t>
            </a:r>
            <a:endParaRPr lang="en-US" altLang="zh-TW" sz="2500" dirty="0"/>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1</a:t>
            </a:r>
            <a:r>
              <a:rPr lang="en-US" altLang="zh-TW" sz="2500" dirty="0"/>
              <a:t>	0.0	7</a:t>
            </a:r>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2</a:t>
            </a:r>
            <a:r>
              <a:rPr lang="en-US" altLang="zh-TW" sz="2500" i="1" baseline="-25000" dirty="0">
                <a:solidFill>
                  <a:srgbClr val="FF0066"/>
                </a:solidFill>
              </a:rPr>
              <a:t>	</a:t>
            </a:r>
            <a:r>
              <a:rPr lang="en-US" altLang="zh-TW" sz="2500" dirty="0">
                <a:solidFill>
                  <a:srgbClr val="FF0066"/>
                </a:solidFill>
              </a:rPr>
              <a:t>2.0</a:t>
            </a:r>
            <a:r>
              <a:rPr lang="en-US" altLang="zh-TW" sz="2500" dirty="0"/>
              <a:t>	4</a:t>
            </a:r>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3</a:t>
            </a:r>
            <a:r>
              <a:rPr lang="en-US" altLang="zh-TW" sz="2500" dirty="0">
                <a:solidFill>
                  <a:srgbClr val="FF0066"/>
                </a:solidFill>
              </a:rPr>
              <a:t>	4.0</a:t>
            </a:r>
            <a:r>
              <a:rPr lang="en-US" altLang="zh-TW" sz="2500" dirty="0"/>
              <a:t>	1</a:t>
            </a:r>
          </a:p>
          <a:p>
            <a:pPr defTabSz="449580" eaLnBrk="1" hangingPunct="1">
              <a:lnSpc>
                <a:spcPct val="90000"/>
              </a:lnSpc>
              <a:buNone/>
              <a:tabLst>
                <a:tab pos="1479550" algn="ctr"/>
                <a:tab pos="3003550" algn="ctr"/>
                <a:tab pos="4746625" algn="ctr"/>
              </a:tabLst>
            </a:pPr>
            <a:r>
              <a:rPr lang="en-US" altLang="zh-TW" sz="2500" dirty="0"/>
              <a:t>		 </a:t>
            </a:r>
            <a:r>
              <a:rPr lang="en-US" altLang="zh-TW" sz="2500" i="1" dirty="0"/>
              <a:t>P</a:t>
            </a:r>
            <a:r>
              <a:rPr lang="en-US" altLang="zh-TW" sz="2500" i="1" baseline="-25000" dirty="0"/>
              <a:t>4</a:t>
            </a:r>
            <a:r>
              <a:rPr lang="en-US" altLang="zh-TW" sz="2500" dirty="0">
                <a:solidFill>
                  <a:srgbClr val="FF0066"/>
                </a:solidFill>
              </a:rPr>
              <a:t>	5.0</a:t>
            </a:r>
            <a:r>
              <a:rPr lang="en-US" altLang="zh-TW" sz="2500" dirty="0"/>
              <a:t>	4</a:t>
            </a:r>
          </a:p>
          <a:p>
            <a:pPr defTabSz="449580" eaLnBrk="1" hangingPunct="1">
              <a:lnSpc>
                <a:spcPct val="90000"/>
              </a:lnSpc>
              <a:tabLst>
                <a:tab pos="1479550" algn="ctr"/>
                <a:tab pos="3003550" algn="ctr"/>
                <a:tab pos="4746625" algn="ctr"/>
              </a:tabLst>
            </a:pPr>
            <a:r>
              <a:rPr lang="en-US" altLang="zh-TW" sz="2500" dirty="0"/>
              <a:t>SJF (preemptive)</a:t>
            </a:r>
          </a:p>
          <a:p>
            <a:pPr defTabSz="449580" eaLnBrk="1" hangingPunct="1">
              <a:lnSpc>
                <a:spcPct val="90000"/>
              </a:lnSpc>
              <a:tabLst>
                <a:tab pos="1479550" algn="ctr"/>
                <a:tab pos="3003550" algn="ctr"/>
                <a:tab pos="4746625" algn="ctr"/>
              </a:tabLst>
            </a:pPr>
            <a:endParaRPr lang="en-US" altLang="zh-TW" sz="2500" dirty="0"/>
          </a:p>
          <a:p>
            <a:pPr defTabSz="449580" eaLnBrk="1" hangingPunct="1">
              <a:lnSpc>
                <a:spcPct val="90000"/>
              </a:lnSpc>
              <a:tabLst>
                <a:tab pos="1479550" algn="ctr"/>
                <a:tab pos="3003550" algn="ctr"/>
                <a:tab pos="4746625" algn="ctr"/>
              </a:tabLst>
            </a:pPr>
            <a:endParaRPr lang="en-US" altLang="zh-TW" sz="2500" dirty="0"/>
          </a:p>
          <a:p>
            <a:pPr defTabSz="449580" eaLnBrk="1" hangingPunct="1">
              <a:lnSpc>
                <a:spcPct val="90000"/>
              </a:lnSpc>
              <a:tabLst>
                <a:tab pos="1479550" algn="ctr"/>
                <a:tab pos="3003550" algn="ctr"/>
                <a:tab pos="4746625" algn="ctr"/>
              </a:tabLst>
            </a:pPr>
            <a:endParaRPr lang="en-US" altLang="zh-TW" sz="2500" dirty="0"/>
          </a:p>
          <a:p>
            <a:pPr defTabSz="449580" eaLnBrk="1" hangingPunct="1">
              <a:lnSpc>
                <a:spcPct val="90000"/>
              </a:lnSpc>
              <a:tabLst>
                <a:tab pos="1479550" algn="ctr"/>
                <a:tab pos="3003550" algn="ctr"/>
                <a:tab pos="4746625" algn="ctr"/>
              </a:tabLst>
            </a:pPr>
            <a:r>
              <a:rPr lang="en-US" altLang="zh-TW" sz="2500" dirty="0"/>
              <a:t>Average waiting time = [(16-7) + 1 + 0 +2]/4 = 3</a:t>
            </a:r>
            <a:endParaRPr lang="en-US" altLang="zh-TW" sz="2500" i="1" baseline="-25000" dirty="0"/>
          </a:p>
        </p:txBody>
      </p:sp>
      <p:grpSp>
        <p:nvGrpSpPr>
          <p:cNvPr id="59396" name="Group 4"/>
          <p:cNvGrpSpPr/>
          <p:nvPr/>
        </p:nvGrpSpPr>
        <p:grpSpPr>
          <a:xfrm>
            <a:off x="1373188" y="4325938"/>
            <a:ext cx="5916612" cy="1117600"/>
            <a:chOff x="865" y="2364"/>
            <a:chExt cx="3727" cy="763"/>
          </a:xfrm>
        </p:grpSpPr>
        <p:sp>
          <p:nvSpPr>
            <p:cNvPr id="45061" name="Rectangle 5"/>
            <p:cNvSpPr>
              <a:spLocks noChangeArrowheads="1"/>
            </p:cNvSpPr>
            <p:nvPr/>
          </p:nvSpPr>
          <p:spPr bwMode="auto">
            <a:xfrm flipH="1">
              <a:off x="960" y="2373"/>
              <a:ext cx="3504" cy="386"/>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45062" name="Text Box 6"/>
            <p:cNvSpPr txBox="1">
              <a:spLocks noChangeArrowheads="1"/>
            </p:cNvSpPr>
            <p:nvPr/>
          </p:nvSpPr>
          <p:spPr bwMode="auto">
            <a:xfrm flipH="1">
              <a:off x="1013" y="2410"/>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rgbClr val="FF0066"/>
                  </a:solidFill>
                  <a:latin typeface="Helvetica" pitchFamily="34" charset="0"/>
                  <a:ea typeface="PMingLiU" pitchFamily="18" charset="-120"/>
                </a:rPr>
                <a:t>P</a:t>
              </a:r>
              <a:r>
                <a:rPr lang="en-US" altLang="zh-TW" sz="1600" baseline="-25000" dirty="0">
                  <a:solidFill>
                    <a:srgbClr val="FF0066"/>
                  </a:solidFill>
                  <a:latin typeface="Helvetica" pitchFamily="34" charset="0"/>
                  <a:ea typeface="PMingLiU" pitchFamily="18" charset="-120"/>
                </a:rPr>
                <a:t>1</a:t>
              </a:r>
              <a:endParaRPr lang="en-US" altLang="zh-TW" sz="1600" dirty="0">
                <a:solidFill>
                  <a:srgbClr val="FF0066"/>
                </a:solidFill>
                <a:latin typeface="Helvetica" pitchFamily="34" charset="0"/>
                <a:ea typeface="PMingLiU" pitchFamily="18" charset="-120"/>
              </a:endParaRPr>
            </a:p>
          </p:txBody>
        </p:sp>
        <p:sp>
          <p:nvSpPr>
            <p:cNvPr id="45063" name="Text Box 7"/>
            <p:cNvSpPr txBox="1">
              <a:spLocks noChangeArrowheads="1"/>
            </p:cNvSpPr>
            <p:nvPr/>
          </p:nvSpPr>
          <p:spPr bwMode="auto">
            <a:xfrm flipH="1">
              <a:off x="1829" y="2410"/>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3</a:t>
              </a:r>
              <a:endParaRPr lang="en-US" altLang="zh-TW" sz="1600" dirty="0">
                <a:solidFill>
                  <a:schemeClr val="tx1"/>
                </a:solidFill>
                <a:latin typeface="Helvetica" pitchFamily="34" charset="0"/>
                <a:ea typeface="PMingLiU" pitchFamily="18" charset="-120"/>
              </a:endParaRPr>
            </a:p>
          </p:txBody>
        </p:sp>
        <p:sp>
          <p:nvSpPr>
            <p:cNvPr id="45064" name="Text Box 8"/>
            <p:cNvSpPr txBox="1">
              <a:spLocks noChangeArrowheads="1"/>
            </p:cNvSpPr>
            <p:nvPr/>
          </p:nvSpPr>
          <p:spPr bwMode="auto">
            <a:xfrm flipH="1">
              <a:off x="1493" y="2410"/>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2"/>
                  </a:solidFill>
                  <a:latin typeface="Helvetica" pitchFamily="34" charset="0"/>
                  <a:ea typeface="PMingLiU" pitchFamily="18" charset="-120"/>
                </a:rPr>
                <a:t>P</a:t>
              </a:r>
              <a:r>
                <a:rPr lang="en-US" altLang="zh-TW" sz="1600" baseline="-25000" dirty="0">
                  <a:solidFill>
                    <a:schemeClr val="tx2"/>
                  </a:solidFill>
                  <a:latin typeface="Helvetica" pitchFamily="34" charset="0"/>
                  <a:ea typeface="PMingLiU" pitchFamily="18" charset="-120"/>
                </a:rPr>
                <a:t>2</a:t>
              </a:r>
              <a:endParaRPr lang="en-US" altLang="zh-TW" sz="1600" dirty="0">
                <a:solidFill>
                  <a:schemeClr val="tx2"/>
                </a:solidFill>
                <a:latin typeface="Helvetica" pitchFamily="34" charset="0"/>
                <a:ea typeface="PMingLiU" pitchFamily="18" charset="-120"/>
              </a:endParaRPr>
            </a:p>
          </p:txBody>
        </p:sp>
        <p:sp>
          <p:nvSpPr>
            <p:cNvPr id="59401" name="Line 9"/>
            <p:cNvSpPr/>
            <p:nvPr/>
          </p:nvSpPr>
          <p:spPr>
            <a:xfrm flipH="1">
              <a:off x="4452" y="2748"/>
              <a:ext cx="0" cy="144"/>
            </a:xfrm>
            <a:prstGeom prst="line">
              <a:avLst/>
            </a:prstGeom>
            <a:ln w="9525" cap="flat" cmpd="sng">
              <a:solidFill>
                <a:schemeClr val="tx1"/>
              </a:solidFill>
              <a:prstDash val="solid"/>
              <a:headEnd type="none" w="med" len="med"/>
              <a:tailEnd type="none" w="med" len="med"/>
            </a:ln>
          </p:spPr>
        </p:sp>
        <p:sp>
          <p:nvSpPr>
            <p:cNvPr id="59402" name="Line 10"/>
            <p:cNvSpPr/>
            <p:nvPr/>
          </p:nvSpPr>
          <p:spPr>
            <a:xfrm flipH="1">
              <a:off x="960" y="2757"/>
              <a:ext cx="0" cy="144"/>
            </a:xfrm>
            <a:prstGeom prst="line">
              <a:avLst/>
            </a:prstGeom>
            <a:ln w="9525" cap="flat" cmpd="sng">
              <a:solidFill>
                <a:schemeClr val="tx1"/>
              </a:solidFill>
              <a:prstDash val="solid"/>
              <a:headEnd type="none" w="med" len="med"/>
              <a:tailEnd type="none" w="med" len="med"/>
            </a:ln>
          </p:spPr>
        </p:sp>
        <p:sp>
          <p:nvSpPr>
            <p:cNvPr id="59403" name="Line 11"/>
            <p:cNvSpPr/>
            <p:nvPr/>
          </p:nvSpPr>
          <p:spPr>
            <a:xfrm flipH="1">
              <a:off x="2688" y="2373"/>
              <a:ext cx="0" cy="384"/>
            </a:xfrm>
            <a:prstGeom prst="line">
              <a:avLst/>
            </a:prstGeom>
            <a:ln w="9525" cap="flat" cmpd="sng">
              <a:solidFill>
                <a:schemeClr val="tx1"/>
              </a:solidFill>
              <a:prstDash val="solid"/>
              <a:headEnd type="none" w="med" len="med"/>
              <a:tailEnd type="none" w="med" len="med"/>
            </a:ln>
          </p:spPr>
        </p:sp>
        <p:sp>
          <p:nvSpPr>
            <p:cNvPr id="59404" name="Line 12"/>
            <p:cNvSpPr/>
            <p:nvPr/>
          </p:nvSpPr>
          <p:spPr>
            <a:xfrm flipH="1">
              <a:off x="1344" y="2364"/>
              <a:ext cx="0" cy="576"/>
            </a:xfrm>
            <a:prstGeom prst="line">
              <a:avLst/>
            </a:prstGeom>
            <a:ln w="9525" cap="flat" cmpd="sng">
              <a:solidFill>
                <a:schemeClr val="tx1"/>
              </a:solidFill>
              <a:prstDash val="solid"/>
              <a:headEnd type="none" w="med" len="med"/>
              <a:tailEnd type="none" w="med" len="med"/>
            </a:ln>
          </p:spPr>
        </p:sp>
        <p:sp>
          <p:nvSpPr>
            <p:cNvPr id="59405" name="Line 13"/>
            <p:cNvSpPr/>
            <p:nvPr/>
          </p:nvSpPr>
          <p:spPr>
            <a:xfrm flipH="1">
              <a:off x="2400" y="2757"/>
              <a:ext cx="0" cy="144"/>
            </a:xfrm>
            <a:prstGeom prst="line">
              <a:avLst/>
            </a:prstGeom>
            <a:ln w="9525" cap="flat" cmpd="sng">
              <a:solidFill>
                <a:schemeClr val="tx1"/>
              </a:solidFill>
              <a:prstDash val="solid"/>
              <a:headEnd type="none" w="med" len="med"/>
              <a:tailEnd type="none" w="med" len="med"/>
            </a:ln>
          </p:spPr>
        </p:sp>
        <p:sp>
          <p:nvSpPr>
            <p:cNvPr id="45070" name="Text Box 14"/>
            <p:cNvSpPr txBox="1">
              <a:spLocks noChangeArrowheads="1"/>
            </p:cNvSpPr>
            <p:nvPr/>
          </p:nvSpPr>
          <p:spPr bwMode="auto">
            <a:xfrm flipH="1">
              <a:off x="1730" y="2889"/>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4</a:t>
              </a:r>
            </a:p>
          </p:txBody>
        </p:sp>
        <p:sp>
          <p:nvSpPr>
            <p:cNvPr id="45071" name="Text Box 15"/>
            <p:cNvSpPr txBox="1">
              <a:spLocks noChangeArrowheads="1"/>
            </p:cNvSpPr>
            <p:nvPr/>
          </p:nvSpPr>
          <p:spPr bwMode="auto">
            <a:xfrm flipH="1">
              <a:off x="1250" y="2889"/>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2</a:t>
              </a:r>
            </a:p>
          </p:txBody>
        </p:sp>
        <p:sp>
          <p:nvSpPr>
            <p:cNvPr id="45072" name="Text Box 16"/>
            <p:cNvSpPr txBox="1">
              <a:spLocks noChangeArrowheads="1"/>
            </p:cNvSpPr>
            <p:nvPr/>
          </p:nvSpPr>
          <p:spPr bwMode="auto">
            <a:xfrm flipH="1">
              <a:off x="3322" y="2841"/>
              <a:ext cx="25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11</a:t>
              </a:r>
            </a:p>
          </p:txBody>
        </p:sp>
        <p:sp>
          <p:nvSpPr>
            <p:cNvPr id="45073" name="Text Box 17"/>
            <p:cNvSpPr txBox="1">
              <a:spLocks noChangeArrowheads="1"/>
            </p:cNvSpPr>
            <p:nvPr/>
          </p:nvSpPr>
          <p:spPr bwMode="auto">
            <a:xfrm flipH="1">
              <a:off x="865" y="2850"/>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0</a:t>
              </a:r>
            </a:p>
          </p:txBody>
        </p:sp>
        <p:sp>
          <p:nvSpPr>
            <p:cNvPr id="45074" name="Text Box 18"/>
            <p:cNvSpPr txBox="1">
              <a:spLocks noChangeArrowheads="1"/>
            </p:cNvSpPr>
            <p:nvPr/>
          </p:nvSpPr>
          <p:spPr bwMode="auto">
            <a:xfrm flipH="1">
              <a:off x="2981" y="2410"/>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4</a:t>
              </a:r>
              <a:endParaRPr lang="en-US" altLang="zh-TW" sz="1600" dirty="0">
                <a:solidFill>
                  <a:schemeClr val="tx1"/>
                </a:solidFill>
                <a:latin typeface="Helvetica" pitchFamily="34" charset="0"/>
                <a:ea typeface="PMingLiU" pitchFamily="18" charset="-120"/>
              </a:endParaRPr>
            </a:p>
          </p:txBody>
        </p:sp>
        <p:sp>
          <p:nvSpPr>
            <p:cNvPr id="59411" name="Line 19"/>
            <p:cNvSpPr/>
            <p:nvPr/>
          </p:nvSpPr>
          <p:spPr>
            <a:xfrm flipH="1">
              <a:off x="3456" y="2373"/>
              <a:ext cx="0" cy="384"/>
            </a:xfrm>
            <a:prstGeom prst="line">
              <a:avLst/>
            </a:prstGeom>
            <a:ln w="9525" cap="flat" cmpd="sng">
              <a:solidFill>
                <a:schemeClr val="tx1"/>
              </a:solidFill>
              <a:prstDash val="solid"/>
              <a:headEnd type="none" w="med" len="med"/>
              <a:tailEnd type="none" w="med" len="med"/>
            </a:ln>
          </p:spPr>
        </p:sp>
        <p:sp>
          <p:nvSpPr>
            <p:cNvPr id="59412" name="Line 20"/>
            <p:cNvSpPr/>
            <p:nvPr/>
          </p:nvSpPr>
          <p:spPr>
            <a:xfrm flipH="1">
              <a:off x="1152" y="2686"/>
              <a:ext cx="0" cy="144"/>
            </a:xfrm>
            <a:prstGeom prst="line">
              <a:avLst/>
            </a:prstGeom>
            <a:ln w="9525" cap="flat" cmpd="sng">
              <a:solidFill>
                <a:schemeClr val="tx1"/>
              </a:solidFill>
              <a:prstDash val="solid"/>
              <a:headEnd type="none" w="med" len="med"/>
              <a:tailEnd type="none" w="med" len="med"/>
            </a:ln>
          </p:spPr>
        </p:sp>
        <p:sp>
          <p:nvSpPr>
            <p:cNvPr id="59413" name="Line 21"/>
            <p:cNvSpPr/>
            <p:nvPr/>
          </p:nvSpPr>
          <p:spPr>
            <a:xfrm flipH="1">
              <a:off x="1632" y="2686"/>
              <a:ext cx="0" cy="144"/>
            </a:xfrm>
            <a:prstGeom prst="line">
              <a:avLst/>
            </a:prstGeom>
            <a:ln w="9525" cap="flat" cmpd="sng">
              <a:solidFill>
                <a:schemeClr val="tx1"/>
              </a:solidFill>
              <a:prstDash val="solid"/>
              <a:headEnd type="none" w="med" len="med"/>
              <a:tailEnd type="none" w="med" len="med"/>
            </a:ln>
          </p:spPr>
        </p:sp>
        <p:sp>
          <p:nvSpPr>
            <p:cNvPr id="59414" name="Line 22"/>
            <p:cNvSpPr/>
            <p:nvPr/>
          </p:nvSpPr>
          <p:spPr>
            <a:xfrm flipH="1">
              <a:off x="2688" y="2757"/>
              <a:ext cx="0" cy="144"/>
            </a:xfrm>
            <a:prstGeom prst="line">
              <a:avLst/>
            </a:prstGeom>
            <a:ln w="9525" cap="flat" cmpd="sng">
              <a:solidFill>
                <a:schemeClr val="tx1"/>
              </a:solidFill>
              <a:prstDash val="solid"/>
              <a:headEnd type="none" w="med" len="med"/>
              <a:tailEnd type="none" w="med" len="med"/>
            </a:ln>
          </p:spPr>
        </p:sp>
        <p:sp>
          <p:nvSpPr>
            <p:cNvPr id="45079" name="Text Box 23"/>
            <p:cNvSpPr txBox="1">
              <a:spLocks noChangeArrowheads="1"/>
            </p:cNvSpPr>
            <p:nvPr/>
          </p:nvSpPr>
          <p:spPr bwMode="auto">
            <a:xfrm flipH="1">
              <a:off x="2065" y="2889"/>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5</a:t>
              </a:r>
            </a:p>
          </p:txBody>
        </p:sp>
        <p:sp>
          <p:nvSpPr>
            <p:cNvPr id="59416" name="Line 24"/>
            <p:cNvSpPr/>
            <p:nvPr/>
          </p:nvSpPr>
          <p:spPr>
            <a:xfrm flipH="1">
              <a:off x="2928" y="2686"/>
              <a:ext cx="0" cy="144"/>
            </a:xfrm>
            <a:prstGeom prst="line">
              <a:avLst/>
            </a:prstGeom>
            <a:ln w="9525" cap="flat" cmpd="sng">
              <a:solidFill>
                <a:schemeClr val="tx1"/>
              </a:solidFill>
              <a:prstDash val="solid"/>
              <a:headEnd type="none" w="med" len="med"/>
              <a:tailEnd type="none" w="med" len="med"/>
            </a:ln>
          </p:spPr>
        </p:sp>
        <p:sp>
          <p:nvSpPr>
            <p:cNvPr id="59417" name="Line 25"/>
            <p:cNvSpPr/>
            <p:nvPr/>
          </p:nvSpPr>
          <p:spPr>
            <a:xfrm flipH="1">
              <a:off x="3120" y="2686"/>
              <a:ext cx="0" cy="144"/>
            </a:xfrm>
            <a:prstGeom prst="line">
              <a:avLst/>
            </a:prstGeom>
            <a:ln w="9525" cap="flat" cmpd="sng">
              <a:solidFill>
                <a:schemeClr val="tx1"/>
              </a:solidFill>
              <a:prstDash val="solid"/>
              <a:headEnd type="none" w="med" len="med"/>
              <a:tailEnd type="none" w="med" len="med"/>
            </a:ln>
          </p:spPr>
        </p:sp>
        <p:sp>
          <p:nvSpPr>
            <p:cNvPr id="59418" name="Line 26"/>
            <p:cNvSpPr/>
            <p:nvPr/>
          </p:nvSpPr>
          <p:spPr>
            <a:xfrm flipH="1">
              <a:off x="3312" y="2686"/>
              <a:ext cx="0" cy="144"/>
            </a:xfrm>
            <a:prstGeom prst="line">
              <a:avLst/>
            </a:prstGeom>
            <a:ln w="9525" cap="flat" cmpd="sng">
              <a:solidFill>
                <a:schemeClr val="tx1"/>
              </a:solidFill>
              <a:prstDash val="solid"/>
              <a:headEnd type="none" w="med" len="med"/>
              <a:tailEnd type="none" w="med" len="med"/>
            </a:ln>
          </p:spPr>
        </p:sp>
        <p:sp>
          <p:nvSpPr>
            <p:cNvPr id="59419" name="Line 27"/>
            <p:cNvSpPr/>
            <p:nvPr/>
          </p:nvSpPr>
          <p:spPr>
            <a:xfrm flipH="1">
              <a:off x="3456" y="2757"/>
              <a:ext cx="0" cy="144"/>
            </a:xfrm>
            <a:prstGeom prst="line">
              <a:avLst/>
            </a:prstGeom>
            <a:ln w="9525" cap="flat" cmpd="sng">
              <a:solidFill>
                <a:schemeClr val="tx1"/>
              </a:solidFill>
              <a:prstDash val="solid"/>
              <a:headEnd type="none" w="med" len="med"/>
              <a:tailEnd type="none" w="med" len="med"/>
            </a:ln>
          </p:spPr>
        </p:sp>
        <p:sp>
          <p:nvSpPr>
            <p:cNvPr id="45084" name="Text Box 28"/>
            <p:cNvSpPr txBox="1">
              <a:spLocks noChangeArrowheads="1"/>
            </p:cNvSpPr>
            <p:nvPr/>
          </p:nvSpPr>
          <p:spPr bwMode="auto">
            <a:xfrm flipH="1">
              <a:off x="2593" y="2889"/>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7</a:t>
              </a:r>
            </a:p>
          </p:txBody>
        </p:sp>
        <p:sp>
          <p:nvSpPr>
            <p:cNvPr id="59421" name="Line 29"/>
            <p:cNvSpPr/>
            <p:nvPr/>
          </p:nvSpPr>
          <p:spPr>
            <a:xfrm flipH="1">
              <a:off x="3696" y="2686"/>
              <a:ext cx="0" cy="144"/>
            </a:xfrm>
            <a:prstGeom prst="line">
              <a:avLst/>
            </a:prstGeom>
            <a:ln w="9525" cap="flat" cmpd="sng">
              <a:solidFill>
                <a:schemeClr val="tx1"/>
              </a:solidFill>
              <a:prstDash val="solid"/>
              <a:headEnd type="none" w="med" len="med"/>
              <a:tailEnd type="none" w="med" len="med"/>
            </a:ln>
          </p:spPr>
        </p:sp>
        <p:sp>
          <p:nvSpPr>
            <p:cNvPr id="59422" name="Line 30"/>
            <p:cNvSpPr/>
            <p:nvPr/>
          </p:nvSpPr>
          <p:spPr>
            <a:xfrm flipH="1">
              <a:off x="3888" y="2686"/>
              <a:ext cx="0" cy="144"/>
            </a:xfrm>
            <a:prstGeom prst="line">
              <a:avLst/>
            </a:prstGeom>
            <a:ln w="9525" cap="flat" cmpd="sng">
              <a:solidFill>
                <a:schemeClr val="tx1"/>
              </a:solidFill>
              <a:prstDash val="solid"/>
              <a:headEnd type="none" w="med" len="med"/>
              <a:tailEnd type="none" w="med" len="med"/>
            </a:ln>
          </p:spPr>
        </p:sp>
        <p:sp>
          <p:nvSpPr>
            <p:cNvPr id="59423" name="Line 31"/>
            <p:cNvSpPr/>
            <p:nvPr/>
          </p:nvSpPr>
          <p:spPr>
            <a:xfrm flipH="1">
              <a:off x="4080" y="2686"/>
              <a:ext cx="0" cy="144"/>
            </a:xfrm>
            <a:prstGeom prst="line">
              <a:avLst/>
            </a:prstGeom>
            <a:ln w="9525" cap="flat" cmpd="sng">
              <a:solidFill>
                <a:schemeClr val="tx1"/>
              </a:solidFill>
              <a:prstDash val="solid"/>
              <a:headEnd type="none" w="med" len="med"/>
              <a:tailEnd type="none" w="med" len="med"/>
            </a:ln>
          </p:spPr>
        </p:sp>
        <p:sp>
          <p:nvSpPr>
            <p:cNvPr id="59424" name="Line 32"/>
            <p:cNvSpPr/>
            <p:nvPr/>
          </p:nvSpPr>
          <p:spPr>
            <a:xfrm flipH="1">
              <a:off x="1824" y="2364"/>
              <a:ext cx="0" cy="576"/>
            </a:xfrm>
            <a:prstGeom prst="line">
              <a:avLst/>
            </a:prstGeom>
            <a:ln w="9525" cap="flat" cmpd="sng">
              <a:solidFill>
                <a:schemeClr val="tx1"/>
              </a:solidFill>
              <a:prstDash val="solid"/>
              <a:headEnd type="none" w="med" len="med"/>
              <a:tailEnd type="none" w="med" len="med"/>
            </a:ln>
          </p:spPr>
        </p:sp>
        <p:sp>
          <p:nvSpPr>
            <p:cNvPr id="59425" name="Line 33"/>
            <p:cNvSpPr/>
            <p:nvPr/>
          </p:nvSpPr>
          <p:spPr>
            <a:xfrm flipH="1">
              <a:off x="2160" y="2364"/>
              <a:ext cx="0" cy="576"/>
            </a:xfrm>
            <a:prstGeom prst="line">
              <a:avLst/>
            </a:prstGeom>
            <a:ln w="9525" cap="flat" cmpd="sng">
              <a:solidFill>
                <a:schemeClr val="tx1"/>
              </a:solidFill>
              <a:prstDash val="solid"/>
              <a:headEnd type="none" w="med" len="med"/>
              <a:tailEnd type="none" w="med" len="med"/>
            </a:ln>
          </p:spPr>
        </p:sp>
        <p:sp>
          <p:nvSpPr>
            <p:cNvPr id="45090" name="Text Box 34"/>
            <p:cNvSpPr txBox="1">
              <a:spLocks noChangeArrowheads="1"/>
            </p:cNvSpPr>
            <p:nvPr/>
          </p:nvSpPr>
          <p:spPr bwMode="auto">
            <a:xfrm flipH="1">
              <a:off x="2261" y="2410"/>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chemeClr val="tx2"/>
                  </a:solidFill>
                  <a:latin typeface="Helvetica" pitchFamily="34" charset="0"/>
                  <a:ea typeface="PMingLiU" pitchFamily="18" charset="-120"/>
                </a:rPr>
                <a:t>P</a:t>
              </a:r>
              <a:r>
                <a:rPr lang="en-US" altLang="zh-TW" sz="1600" baseline="-25000" dirty="0">
                  <a:solidFill>
                    <a:schemeClr val="tx2"/>
                  </a:solidFill>
                  <a:latin typeface="Helvetica" pitchFamily="34" charset="0"/>
                  <a:ea typeface="PMingLiU" pitchFamily="18" charset="-120"/>
                </a:rPr>
                <a:t>2</a:t>
              </a:r>
              <a:endParaRPr lang="en-US" altLang="zh-TW" sz="1600" dirty="0">
                <a:solidFill>
                  <a:schemeClr val="tx2"/>
                </a:solidFill>
                <a:latin typeface="Helvetica" pitchFamily="34" charset="0"/>
                <a:ea typeface="PMingLiU" pitchFamily="18" charset="-120"/>
              </a:endParaRPr>
            </a:p>
          </p:txBody>
        </p:sp>
        <p:sp>
          <p:nvSpPr>
            <p:cNvPr id="45091" name="Text Box 35"/>
            <p:cNvSpPr txBox="1">
              <a:spLocks noChangeArrowheads="1"/>
            </p:cNvSpPr>
            <p:nvPr/>
          </p:nvSpPr>
          <p:spPr bwMode="auto">
            <a:xfrm flipH="1">
              <a:off x="3845" y="2410"/>
              <a:ext cx="256" cy="237"/>
            </a:xfrm>
            <a:prstGeom prst="rect">
              <a:avLst/>
            </a:prstGeom>
            <a:noFill/>
            <a:ln>
              <a:noFill/>
            </a:ln>
            <a:effectLst/>
          </p:spPr>
          <p:txBody>
            <a:bodyPr wrap="none" anchor="ctr">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50000"/>
                </a:spcBef>
                <a:buClrTx/>
                <a:buSzTx/>
                <a:buFontTx/>
                <a:buNone/>
              </a:pPr>
              <a:r>
                <a:rPr lang="en-US" altLang="zh-TW" sz="1600" dirty="0">
                  <a:solidFill>
                    <a:srgbClr val="FF0066"/>
                  </a:solidFill>
                  <a:latin typeface="Helvetica" pitchFamily="34" charset="0"/>
                  <a:ea typeface="PMingLiU" pitchFamily="18" charset="-120"/>
                </a:rPr>
                <a:t>P</a:t>
              </a:r>
              <a:r>
                <a:rPr lang="en-US" altLang="zh-TW" sz="1600" baseline="-25000" dirty="0">
                  <a:solidFill>
                    <a:srgbClr val="FF0066"/>
                  </a:solidFill>
                  <a:latin typeface="Helvetica" pitchFamily="34" charset="0"/>
                  <a:ea typeface="PMingLiU" pitchFamily="18" charset="-120"/>
                </a:rPr>
                <a:t>1</a:t>
              </a:r>
              <a:endParaRPr lang="en-US" altLang="zh-TW" sz="1600" dirty="0">
                <a:solidFill>
                  <a:srgbClr val="FF0066"/>
                </a:solidFill>
                <a:latin typeface="Helvetica" pitchFamily="34" charset="0"/>
                <a:ea typeface="PMingLiU" pitchFamily="18" charset="-120"/>
              </a:endParaRPr>
            </a:p>
          </p:txBody>
        </p:sp>
        <p:sp>
          <p:nvSpPr>
            <p:cNvPr id="59428" name="Line 36"/>
            <p:cNvSpPr/>
            <p:nvPr/>
          </p:nvSpPr>
          <p:spPr>
            <a:xfrm flipH="1">
              <a:off x="4272" y="2686"/>
              <a:ext cx="0" cy="144"/>
            </a:xfrm>
            <a:prstGeom prst="line">
              <a:avLst/>
            </a:prstGeom>
            <a:ln w="9525" cap="flat" cmpd="sng">
              <a:solidFill>
                <a:schemeClr val="tx1"/>
              </a:solidFill>
              <a:prstDash val="solid"/>
              <a:headEnd type="none" w="med" len="med"/>
              <a:tailEnd type="none" w="med" len="med"/>
            </a:ln>
          </p:spPr>
        </p:sp>
        <p:sp>
          <p:nvSpPr>
            <p:cNvPr id="45093" name="Text Box 37"/>
            <p:cNvSpPr txBox="1">
              <a:spLocks noChangeArrowheads="1"/>
            </p:cNvSpPr>
            <p:nvPr/>
          </p:nvSpPr>
          <p:spPr bwMode="auto">
            <a:xfrm flipH="1">
              <a:off x="4326" y="2841"/>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16</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61442" name="Text Box 1"/>
          <p:cNvSpPr txBox="1"/>
          <p:nvPr/>
        </p:nvSpPr>
        <p:spPr>
          <a:xfrm>
            <a:off x="762000" y="3810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Shortest Job First(Preemptive)</a:t>
            </a:r>
          </a:p>
        </p:txBody>
      </p:sp>
      <p:sp>
        <p:nvSpPr>
          <p:cNvPr id="61443" name="Text Box 2"/>
          <p:cNvSpPr txBox="1"/>
          <p:nvPr/>
        </p:nvSpPr>
        <p:spPr>
          <a:xfrm>
            <a:off x="215900" y="1143000"/>
            <a:ext cx="8712200" cy="54991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Q1. Consider foll. Processes with A.T and B.T</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Process			A.T			B.T</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P1				0				9</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P2				1				4</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P3				2				9</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Cal. Completion time, turn around time and avg. waiting time.</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SJF(Pre-emptive)-&gt; SRTF</a:t>
            </a:r>
            <a:endParaRPr lang="en-US" altLang="en-US" sz="200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63490" name="Text Box 1"/>
          <p:cNvSpPr txBox="1"/>
          <p:nvPr/>
        </p:nvSpPr>
        <p:spPr>
          <a:xfrm>
            <a:off x="457200" y="4572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Shortest Job First(Preemptive)</a:t>
            </a:r>
          </a:p>
        </p:txBody>
      </p:sp>
      <p:sp>
        <p:nvSpPr>
          <p:cNvPr id="63491" name="Text Box 2"/>
          <p:cNvSpPr txBox="1"/>
          <p:nvPr/>
        </p:nvSpPr>
        <p:spPr>
          <a:xfrm>
            <a:off x="215900" y="1143000"/>
            <a:ext cx="8712200" cy="54991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Q1. Consider foll. Processes with A.T and B.T</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Process			A.T			B.T</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P1				0				5</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P2				1				3</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P3				2				3</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P4				3				1</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Cal. Completion time, turn around time and avg. waiting time.</a:t>
            </a:r>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endParaRPr lang="en-US" altLang="en-US" sz="2400" dirty="0"/>
          </a:p>
          <a:p>
            <a:pPr marL="339725" lvl="0" indent="-339725" defTabSz="449580">
              <a:spcBef>
                <a:spcPts val="1050"/>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endParaRPr lang="en-US" altLang="en-US" sz="2400"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2"/>
          <p:cNvSpPr txBox="1"/>
          <p:nvPr/>
        </p:nvSpPr>
        <p:spPr>
          <a:xfrm>
            <a:off x="533400" y="914400"/>
            <a:ext cx="6553200" cy="3694113"/>
          </a:xfrm>
          <a:prstGeom prst="rect">
            <a:avLst/>
          </a:prstGeom>
          <a:noFill/>
          <a:ln w="9525">
            <a:noFill/>
          </a:ln>
        </p:spPr>
        <p:txBody>
          <a:bodyPr>
            <a:spAutoFit/>
          </a:bodyPr>
          <a:lstStyle/>
          <a:p>
            <a:pPr>
              <a:buNone/>
            </a:pPr>
            <a:r>
              <a:rPr lang="en-GB" altLang="en-US" b="1" dirty="0">
                <a:solidFill>
                  <a:srgbClr val="273239"/>
                </a:solidFill>
                <a:latin typeface="urw-din"/>
              </a:rPr>
              <a:t> </a:t>
            </a:r>
            <a:r>
              <a:rPr lang="en-GB" altLang="en-US" b="1" u="sng" dirty="0">
                <a:solidFill>
                  <a:schemeClr val="tx1"/>
                </a:solidFill>
                <a:latin typeface="urw-din"/>
                <a:hlinkClick r:id="rId2"/>
              </a:rPr>
              <a:t>Shortest Job First (SJF) [Preemptive and Non- Preemptive]</a:t>
            </a:r>
            <a:r>
              <a:rPr lang="en-GB" altLang="en-US" b="1" dirty="0">
                <a:solidFill>
                  <a:schemeClr val="tx1"/>
                </a:solidFill>
                <a:latin typeface="urw-din"/>
              </a:rPr>
              <a:t>:</a:t>
            </a:r>
            <a:r>
              <a:rPr lang="en-GB" altLang="en-US" dirty="0">
                <a:solidFill>
                  <a:schemeClr val="tx1"/>
                </a:solidFill>
                <a:latin typeface="urw-din"/>
              </a:rPr>
              <a:t> </a:t>
            </a:r>
          </a:p>
          <a:p>
            <a:pPr>
              <a:buNone/>
            </a:pPr>
            <a:r>
              <a:rPr lang="en-GB" altLang="en-US" dirty="0">
                <a:solidFill>
                  <a:srgbClr val="273239"/>
                </a:solidFill>
                <a:latin typeface="urw-din"/>
              </a:rPr>
              <a:t>Advantages:</a:t>
            </a:r>
          </a:p>
          <a:p>
            <a:pPr>
              <a:buFont typeface="Arial" panose="020B0604020202020204" pitchFamily="34" charset="0"/>
              <a:buAutoNum type="arabicPeriod"/>
            </a:pPr>
            <a:r>
              <a:rPr lang="en-GB" altLang="en-US" dirty="0">
                <a:solidFill>
                  <a:srgbClr val="273239"/>
                </a:solidFill>
                <a:latin typeface="urw-din"/>
              </a:rPr>
              <a:t>Shortest jobs are favoured.</a:t>
            </a:r>
          </a:p>
          <a:p>
            <a:pPr>
              <a:buFont typeface="Arial" panose="020B0604020202020204" pitchFamily="34" charset="0"/>
              <a:buAutoNum type="arabicPeriod"/>
            </a:pPr>
            <a:r>
              <a:rPr lang="en-GB" altLang="en-US" dirty="0">
                <a:solidFill>
                  <a:srgbClr val="273239"/>
                </a:solidFill>
                <a:latin typeface="urw-din"/>
              </a:rPr>
              <a:t>It is probably optimal, in that it gives the minimum average waiting time for a given set of processes.</a:t>
            </a:r>
          </a:p>
          <a:p>
            <a:pPr>
              <a:buFont typeface="Arial" panose="020B0604020202020204" pitchFamily="34" charset="0"/>
              <a:buAutoNum type="arabicPeriod"/>
            </a:pPr>
            <a:endParaRPr lang="en-GB" altLang="en-US" dirty="0">
              <a:solidFill>
                <a:srgbClr val="273239"/>
              </a:solidFill>
              <a:latin typeface="urw-din"/>
            </a:endParaRPr>
          </a:p>
          <a:p>
            <a:pPr>
              <a:buNone/>
            </a:pPr>
            <a:r>
              <a:rPr lang="en-IN" altLang="en-US" dirty="0">
                <a:solidFill>
                  <a:srgbClr val="273239"/>
                </a:solidFill>
                <a:latin typeface="urw-din"/>
              </a:rPr>
              <a:t>Disadvantages:</a:t>
            </a:r>
          </a:p>
          <a:p>
            <a:pPr>
              <a:buNone/>
            </a:pPr>
            <a:endParaRPr lang="en-GB" altLang="en-US" dirty="0">
              <a:solidFill>
                <a:srgbClr val="273239"/>
              </a:solidFill>
              <a:latin typeface="urw-din"/>
            </a:endParaRPr>
          </a:p>
          <a:p>
            <a:pPr>
              <a:buFont typeface="Arial" panose="020B0604020202020204" pitchFamily="34" charset="0"/>
              <a:buAutoNum type="arabicPeriod"/>
            </a:pPr>
            <a:r>
              <a:rPr lang="en-GB" altLang="en-US" dirty="0">
                <a:solidFill>
                  <a:srgbClr val="273239"/>
                </a:solidFill>
                <a:latin typeface="urw-din"/>
              </a:rPr>
              <a:t>SJF may cause starvation if shorter processes keep coming. This problem is solved by aging.</a:t>
            </a:r>
          </a:p>
          <a:p>
            <a:pPr>
              <a:buFont typeface="Arial" panose="020B0604020202020204" pitchFamily="34" charset="0"/>
              <a:buAutoNum type="arabicPeriod"/>
            </a:pPr>
            <a:r>
              <a:rPr lang="en-GB" altLang="en-US" dirty="0">
                <a:solidFill>
                  <a:srgbClr val="273239"/>
                </a:solidFill>
                <a:latin typeface="urw-din"/>
              </a:rPr>
              <a:t>It cannot be implemented at the level of short-term CPU scheduling.</a:t>
            </a:r>
          </a:p>
          <a:p>
            <a:pPr>
              <a:buNone/>
            </a:pPr>
            <a:endParaRPr lang="en-GB" altLang="en-US" dirty="0">
              <a:solidFill>
                <a:srgbClr val="273239"/>
              </a:solidFill>
              <a:latin typeface="urw-d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6386" name="Text Box 1"/>
          <p:cNvSpPr txBox="1"/>
          <p:nvPr/>
        </p:nvSpPr>
        <p:spPr>
          <a:xfrm>
            <a:off x="947738" y="414338"/>
            <a:ext cx="7189787"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Basic Concept</a:t>
            </a:r>
          </a:p>
        </p:txBody>
      </p:sp>
      <p:sp>
        <p:nvSpPr>
          <p:cNvPr id="15362" name="Text Box 2"/>
          <p:cNvSpPr txBox="1">
            <a:spLocks noChangeArrowheads="1"/>
          </p:cNvSpPr>
          <p:nvPr/>
        </p:nvSpPr>
        <p:spPr bwMode="auto">
          <a:xfrm>
            <a:off x="323850" y="1662113"/>
            <a:ext cx="8496300" cy="4800600"/>
          </a:xfrm>
          <a:prstGeom prst="rect">
            <a:avLst/>
          </a:prstGeom>
          <a:noFill/>
          <a:ln w="9525" cap="flat">
            <a:noFill/>
            <a:round/>
          </a:ln>
          <a:effectLst/>
        </p:spPr>
        <p:txBody>
          <a:bodyPr/>
          <a:lstStyle/>
          <a:p>
            <a:pPr marL="34163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CPU Scheduling is basis of Multi-programmed OS</a:t>
            </a:r>
          </a:p>
          <a:p>
            <a:pPr marL="34163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Objective of Multi-programming is to have some processes running all the time to maximize CPU Utilization.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66562" name="Text Box 1"/>
          <p:cNvSpPr txBox="1"/>
          <p:nvPr/>
        </p:nvSpPr>
        <p:spPr>
          <a:xfrm>
            <a:off x="0" y="762000"/>
            <a:ext cx="7772400" cy="1092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Practice: Shortest Job First (Non Preemption)</a:t>
            </a:r>
          </a:p>
        </p:txBody>
      </p:sp>
      <p:sp>
        <p:nvSpPr>
          <p:cNvPr id="66563" name="Text Box 2"/>
          <p:cNvSpPr txBox="1"/>
          <p:nvPr/>
        </p:nvSpPr>
        <p:spPr>
          <a:xfrm>
            <a:off x="533400" y="2260600"/>
            <a:ext cx="7772400" cy="4181475"/>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739775" lvl="1" indent="-282575" defTabSz="449580" eaLnBrk="1" hangingPunct="1">
              <a:buClr>
                <a:srgbClr val="CC6600"/>
              </a:buClr>
              <a:buSzPct val="80000"/>
              <a:buFont typeface="Monotype Sorts" charset="2"/>
              <a:buChar char=""/>
              <a:tabLst>
                <a:tab pos="739775" algn="l"/>
                <a:tab pos="1187450" algn="l"/>
                <a:tab pos="1637030" algn="l"/>
                <a:tab pos="2085975" algn="l"/>
                <a:tab pos="2535555" algn="l"/>
                <a:tab pos="2984500" algn="l"/>
                <a:tab pos="3434080" algn="l"/>
                <a:tab pos="3883025" algn="l"/>
                <a:tab pos="4332605" algn="l"/>
                <a:tab pos="4781550" algn="l"/>
                <a:tab pos="5231130" algn="l"/>
                <a:tab pos="5680075" algn="l"/>
                <a:tab pos="6129655" algn="l"/>
                <a:tab pos="6578600" algn="l"/>
                <a:tab pos="7028180" algn="l"/>
                <a:tab pos="7477125" algn="l"/>
                <a:tab pos="7926705" algn="l"/>
                <a:tab pos="8375650" algn="l"/>
                <a:tab pos="8825230" algn="l"/>
                <a:tab pos="9274175" algn="l"/>
                <a:tab pos="9723755" algn="l"/>
              </a:tabLst>
            </a:pPr>
            <a:r>
              <a:rPr lang="en-US" altLang="en-US" dirty="0"/>
              <a:t>P1 burst time: 15</a:t>
            </a:r>
          </a:p>
          <a:p>
            <a:pPr marL="739775" lvl="1" indent="-282575" defTabSz="449580" eaLnBrk="1" hangingPunct="1">
              <a:buClr>
                <a:srgbClr val="CC6600"/>
              </a:buClr>
              <a:buSzPct val="80000"/>
              <a:buFont typeface="Monotype Sorts" charset="2"/>
              <a:buChar char=""/>
              <a:tabLst>
                <a:tab pos="739775" algn="l"/>
                <a:tab pos="1187450" algn="l"/>
                <a:tab pos="1637030" algn="l"/>
                <a:tab pos="2085975" algn="l"/>
                <a:tab pos="2535555" algn="l"/>
                <a:tab pos="2984500" algn="l"/>
                <a:tab pos="3434080" algn="l"/>
                <a:tab pos="3883025" algn="l"/>
                <a:tab pos="4332605" algn="l"/>
                <a:tab pos="4781550" algn="l"/>
                <a:tab pos="5231130" algn="l"/>
                <a:tab pos="5680075" algn="l"/>
                <a:tab pos="6129655" algn="l"/>
                <a:tab pos="6578600" algn="l"/>
                <a:tab pos="7028180" algn="l"/>
                <a:tab pos="7477125" algn="l"/>
                <a:tab pos="7926705" algn="l"/>
                <a:tab pos="8375650" algn="l"/>
                <a:tab pos="8825230" algn="l"/>
                <a:tab pos="9274175" algn="l"/>
                <a:tab pos="9723755" algn="l"/>
              </a:tabLst>
            </a:pPr>
            <a:r>
              <a:rPr lang="en-US" altLang="en-US" dirty="0"/>
              <a:t>P2 burst time: 8</a:t>
            </a:r>
          </a:p>
          <a:p>
            <a:pPr marL="739775" lvl="1" indent="-282575" defTabSz="449580" eaLnBrk="1" hangingPunct="1">
              <a:buClr>
                <a:srgbClr val="CC6600"/>
              </a:buClr>
              <a:buSzPct val="80000"/>
              <a:buFont typeface="Monotype Sorts" charset="2"/>
              <a:buChar char=""/>
              <a:tabLst>
                <a:tab pos="739775" algn="l"/>
                <a:tab pos="1187450" algn="l"/>
                <a:tab pos="1637030" algn="l"/>
                <a:tab pos="2085975" algn="l"/>
                <a:tab pos="2535555" algn="l"/>
                <a:tab pos="2984500" algn="l"/>
                <a:tab pos="3434080" algn="l"/>
                <a:tab pos="3883025" algn="l"/>
                <a:tab pos="4332605" algn="l"/>
                <a:tab pos="4781550" algn="l"/>
                <a:tab pos="5231130" algn="l"/>
                <a:tab pos="5680075" algn="l"/>
                <a:tab pos="6129655" algn="l"/>
                <a:tab pos="6578600" algn="l"/>
                <a:tab pos="7028180" algn="l"/>
                <a:tab pos="7477125" algn="l"/>
                <a:tab pos="7926705" algn="l"/>
                <a:tab pos="8375650" algn="l"/>
                <a:tab pos="8825230" algn="l"/>
                <a:tab pos="9274175" algn="l"/>
                <a:tab pos="9723755" algn="l"/>
              </a:tabLst>
            </a:pPr>
            <a:r>
              <a:rPr lang="en-US" altLang="en-US" dirty="0"/>
              <a:t>P3 burst time: 10</a:t>
            </a:r>
          </a:p>
          <a:p>
            <a:pPr marL="739775" lvl="1" indent="-282575" defTabSz="449580" eaLnBrk="1" hangingPunct="1">
              <a:buClr>
                <a:srgbClr val="CC6600"/>
              </a:buClr>
              <a:buSzPct val="80000"/>
              <a:buFont typeface="Monotype Sorts" charset="2"/>
              <a:buChar char=""/>
              <a:tabLst>
                <a:tab pos="739775" algn="l"/>
                <a:tab pos="1187450" algn="l"/>
                <a:tab pos="1637030" algn="l"/>
                <a:tab pos="2085975" algn="l"/>
                <a:tab pos="2535555" algn="l"/>
                <a:tab pos="2984500" algn="l"/>
                <a:tab pos="3434080" algn="l"/>
                <a:tab pos="3883025" algn="l"/>
                <a:tab pos="4332605" algn="l"/>
                <a:tab pos="4781550" algn="l"/>
                <a:tab pos="5231130" algn="l"/>
                <a:tab pos="5680075" algn="l"/>
                <a:tab pos="6129655" algn="l"/>
                <a:tab pos="6578600" algn="l"/>
                <a:tab pos="7028180" algn="l"/>
                <a:tab pos="7477125" algn="l"/>
                <a:tab pos="7926705" algn="l"/>
                <a:tab pos="8375650" algn="l"/>
                <a:tab pos="8825230" algn="l"/>
                <a:tab pos="9274175" algn="l"/>
                <a:tab pos="9723755" algn="l"/>
              </a:tabLst>
            </a:pPr>
            <a:r>
              <a:rPr lang="en-US" altLang="en-US" dirty="0"/>
              <a:t>P4 burst time: 3</a:t>
            </a:r>
          </a:p>
        </p:txBody>
      </p:sp>
      <p:sp>
        <p:nvSpPr>
          <p:cNvPr id="66564" name="Text Box 3"/>
          <p:cNvSpPr txBox="1"/>
          <p:nvPr/>
        </p:nvSpPr>
        <p:spPr>
          <a:xfrm>
            <a:off x="6553200" y="6248400"/>
            <a:ext cx="1905000" cy="457200"/>
          </a:xfrm>
          <a:prstGeom prst="rect">
            <a:avLst/>
          </a:prstGeom>
          <a:noFill/>
          <a:ln w="9525">
            <a:noFill/>
          </a:ln>
        </p:spPr>
        <p:txBody>
          <a:bodyPr lIns="64440" tIns="32040" rIns="64440" bIns="3204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en-US" sz="1800" dirty="0">
                <a:cs typeface="ヒラギノ角ゴ ProN W3" charset="0"/>
              </a:rPr>
              <a:t>30</a:t>
            </a:fld>
            <a:endParaRPr lang="en-US" altLang="en-US" sz="1800" dirty="0">
              <a:ea typeface="ヒラギノ角ゴ ProN W3" charset="0"/>
              <a:cs typeface="ヒラギノ角ゴ ProN W3"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68610" name="Text Box 1"/>
          <p:cNvSpPr txBox="1"/>
          <p:nvPr/>
        </p:nvSpPr>
        <p:spPr>
          <a:xfrm>
            <a:off x="304800" y="762000"/>
            <a:ext cx="7772400" cy="9144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Practice: Shortest Job First (Preemption)</a:t>
            </a:r>
          </a:p>
        </p:txBody>
      </p:sp>
      <p:graphicFrame>
        <p:nvGraphicFramePr>
          <p:cNvPr id="2" name="Group 2"/>
          <p:cNvGraphicFramePr>
            <a:graphicFrameLocks noGrp="1"/>
          </p:cNvGraphicFramePr>
          <p:nvPr/>
        </p:nvGraphicFramePr>
        <p:xfrm>
          <a:off x="304800" y="2360613"/>
          <a:ext cx="6211888" cy="2411413"/>
        </p:xfrm>
        <a:graphic>
          <a:graphicData uri="http://schemas.openxmlformats.org/drawingml/2006/table">
            <a:tbl>
              <a:tblPr/>
              <a:tblGrid>
                <a:gridCol w="103505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5050">
                  <a:extLst>
                    <a:ext uri="{9D8B030D-6E8A-4147-A177-3AD203B41FA5}">
                      <a16:colId xmlns:a16="http://schemas.microsoft.com/office/drawing/2014/main" val="20003"/>
                    </a:ext>
                  </a:extLst>
                </a:gridCol>
                <a:gridCol w="1035050">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tblGrid>
              <a:tr h="93821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8</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9</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70658" name="Text Box 1"/>
          <p:cNvSpPr txBox="1"/>
          <p:nvPr/>
        </p:nvSpPr>
        <p:spPr>
          <a:xfrm>
            <a:off x="152400" y="381000"/>
            <a:ext cx="7772400" cy="1030288"/>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Practice: Shortest Job First (Preemption)</a:t>
            </a:r>
          </a:p>
        </p:txBody>
      </p:sp>
      <p:graphicFrame>
        <p:nvGraphicFramePr>
          <p:cNvPr id="2" name="Group 2"/>
          <p:cNvGraphicFramePr>
            <a:graphicFrameLocks noGrp="1"/>
          </p:cNvGraphicFramePr>
          <p:nvPr/>
        </p:nvGraphicFramePr>
        <p:xfrm>
          <a:off x="304800" y="2360613"/>
          <a:ext cx="6211888" cy="2411413"/>
        </p:xfrm>
        <a:graphic>
          <a:graphicData uri="http://schemas.openxmlformats.org/drawingml/2006/table">
            <a:tbl>
              <a:tblPr/>
              <a:tblGrid>
                <a:gridCol w="103505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5050">
                  <a:extLst>
                    <a:ext uri="{9D8B030D-6E8A-4147-A177-3AD203B41FA5}">
                      <a16:colId xmlns:a16="http://schemas.microsoft.com/office/drawing/2014/main" val="20003"/>
                    </a:ext>
                  </a:extLst>
                </a:gridCol>
                <a:gridCol w="1035050">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tblGrid>
              <a:tr h="93821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CT</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Turn around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Waiting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7</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7</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552450" y="509588"/>
            <a:ext cx="7772400" cy="563562"/>
          </a:xfrm>
          <a:ln/>
        </p:spPr>
        <p:txBody>
          <a:bodyPr vert="horz" wrap="square" lIns="90000" tIns="46800" rIns="90000" bIns="46800" anchor="b" anchorCtr="0"/>
          <a:lstStyle/>
          <a:p>
            <a:pPr eaLnBrk="1" hangingPunct="1"/>
            <a:r>
              <a:rPr lang="en-US" altLang="zh-TW" dirty="0">
                <a:ea typeface="PMingLiU" pitchFamily="18" charset="-120"/>
              </a:rPr>
              <a:t>Priority Scheduling</a:t>
            </a:r>
          </a:p>
        </p:txBody>
      </p:sp>
      <p:sp>
        <p:nvSpPr>
          <p:cNvPr id="254979" name="Rectangle 3" descr="Rectangle: Click to edit Master text styles&#10;Second level&#10;Third level&#10;Fourth level&#10;Fifth level"/>
          <p:cNvSpPr>
            <a:spLocks noGrp="1" noChangeArrowheads="1"/>
          </p:cNvSpPr>
          <p:nvPr>
            <p:ph idx="1"/>
          </p:nvPr>
        </p:nvSpPr>
        <p:spPr>
          <a:xfrm>
            <a:off x="323850" y="1101725"/>
            <a:ext cx="8628063" cy="5251450"/>
          </a:xfrm>
        </p:spPr>
        <p:txBody>
          <a:bodyPr vert="horz" wrap="square" lIns="90000" tIns="46800" rIns="90000" bIns="46800" numCol="1" anchor="t" anchorCtr="0" compatLnSpc="1"/>
          <a:lstStyle/>
          <a:p>
            <a:pPr eaLnBrk="1" hangingPunct="1">
              <a:lnSpc>
                <a:spcPct val="90000"/>
              </a:lnSpc>
            </a:pPr>
            <a:r>
              <a:rPr lang="en-US" altLang="zh-TW" sz="2500" dirty="0"/>
              <a:t>A </a:t>
            </a:r>
            <a:r>
              <a:rPr lang="en-US" altLang="zh-TW" sz="2500" dirty="0">
                <a:solidFill>
                  <a:srgbClr val="FF0066"/>
                </a:solidFill>
              </a:rPr>
              <a:t>priority number</a:t>
            </a:r>
            <a:r>
              <a:rPr lang="en-US" altLang="zh-TW" sz="2500" dirty="0"/>
              <a:t> (integer) is associated with each process</a:t>
            </a:r>
          </a:p>
          <a:p>
            <a:pPr eaLnBrk="1" hangingPunct="1">
              <a:lnSpc>
                <a:spcPct val="90000"/>
              </a:lnSpc>
            </a:pPr>
            <a:r>
              <a:rPr lang="en-US" altLang="zh-TW" sz="2500" dirty="0"/>
              <a:t>The CPU is allocated to the process with the highest priority (smallest integer </a:t>
            </a:r>
            <a:r>
              <a:rPr lang="en-US" altLang="zh-TW" sz="2500" dirty="0">
                <a:sym typeface="Symbol" panose="05050102010706020507" pitchFamily="18" charset="2"/>
              </a:rPr>
              <a:t> highest priority)</a:t>
            </a:r>
            <a:endParaRPr lang="en-US" altLang="zh-TW" sz="2500" dirty="0">
              <a:solidFill>
                <a:srgbClr val="FF0066"/>
              </a:solidFill>
              <a:effectLst>
                <a:outerShdw blurRad="38100" dist="38100" dir="2700000">
                  <a:srgbClr val="000000"/>
                </a:outerShdw>
              </a:effectLst>
              <a:sym typeface="Symbol" panose="05050102010706020507" pitchFamily="18" charset="2"/>
            </a:endParaRPr>
          </a:p>
          <a:p>
            <a:pPr lvl="1" eaLnBrk="1" hangingPunct="1">
              <a:lnSpc>
                <a:spcPct val="90000"/>
              </a:lnSpc>
            </a:pPr>
            <a:r>
              <a:rPr lang="en-US" altLang="zh-TW" sz="2200" dirty="0">
                <a:solidFill>
                  <a:srgbClr val="FF0066"/>
                </a:solidFill>
                <a:effectLst>
                  <a:outerShdw blurRad="38100" dist="38100" dir="2700000">
                    <a:srgbClr val="000000"/>
                  </a:outerShdw>
                </a:effectLst>
              </a:rPr>
              <a:t>Preemptive</a:t>
            </a:r>
          </a:p>
          <a:p>
            <a:pPr lvl="1" eaLnBrk="1" hangingPunct="1">
              <a:lnSpc>
                <a:spcPct val="90000"/>
              </a:lnSpc>
            </a:pPr>
            <a:r>
              <a:rPr lang="en-US" altLang="zh-TW" sz="2200" dirty="0">
                <a:solidFill>
                  <a:srgbClr val="FF0066"/>
                </a:solidFill>
                <a:effectLst>
                  <a:outerShdw blurRad="38100" dist="38100" dir="2700000">
                    <a:srgbClr val="000000"/>
                  </a:outerShdw>
                </a:effectLst>
              </a:rPr>
              <a:t>nonpreemptive</a:t>
            </a:r>
          </a:p>
          <a:p>
            <a:pPr eaLnBrk="1" hangingPunct="1">
              <a:lnSpc>
                <a:spcPct val="90000"/>
              </a:lnSpc>
            </a:pPr>
            <a:r>
              <a:rPr lang="en-US" altLang="zh-TW" sz="2500" dirty="0">
                <a:solidFill>
                  <a:srgbClr val="FF0066"/>
                </a:solidFill>
              </a:rPr>
              <a:t>SJF is a priority scheduling where priority is the predicted next CPU burst time</a:t>
            </a:r>
            <a:endParaRPr lang="en-US" altLang="zh-TW" sz="2500" dirty="0"/>
          </a:p>
          <a:p>
            <a:pPr eaLnBrk="1" hangingPunct="1">
              <a:lnSpc>
                <a:spcPct val="90000"/>
              </a:lnSpc>
            </a:pPr>
            <a:r>
              <a:rPr lang="en-US" altLang="zh-TW" sz="2500" dirty="0"/>
              <a:t>Problem </a:t>
            </a:r>
            <a:r>
              <a:rPr lang="en-US" altLang="zh-TW" sz="2500" dirty="0">
                <a:sym typeface="Symbol" panose="05050102010706020507" pitchFamily="18" charset="2"/>
              </a:rPr>
              <a:t> </a:t>
            </a:r>
            <a:r>
              <a:rPr lang="en-US" altLang="zh-TW" sz="2500" b="1" dirty="0">
                <a:solidFill>
                  <a:srgbClr val="FF0066"/>
                </a:solidFill>
                <a:sym typeface="Symbol" panose="05050102010706020507" pitchFamily="18" charset="2"/>
              </a:rPr>
              <a:t>Starvation</a:t>
            </a:r>
            <a:r>
              <a:rPr lang="en-US" altLang="zh-TW" sz="2500" dirty="0">
                <a:sym typeface="Symbol" panose="05050102010706020507" pitchFamily="18" charset="2"/>
              </a:rPr>
              <a:t> </a:t>
            </a:r>
            <a:r>
              <a:rPr lang="en-US" altLang="zh-TW" sz="2500" dirty="0">
                <a:latin typeface="Helvetica" pitchFamily="34" charset="0"/>
                <a:sym typeface="Symbol" panose="05050102010706020507" pitchFamily="18" charset="2"/>
              </a:rPr>
              <a:t>–</a:t>
            </a:r>
            <a:r>
              <a:rPr lang="en-US" altLang="zh-TW" sz="2500" dirty="0">
                <a:sym typeface="Symbol" panose="05050102010706020507" pitchFamily="18" charset="2"/>
              </a:rPr>
              <a:t> low priority processes may never execute. </a:t>
            </a:r>
            <a:r>
              <a:rPr lang="en-US" altLang="zh-TW" sz="1800" dirty="0"/>
              <a:t>(At MIT, there was a job submitted in 1967 that had not be run in 1973.)</a:t>
            </a:r>
            <a:endParaRPr lang="en-US" altLang="zh-TW" sz="1800" dirty="0">
              <a:sym typeface="Symbol" panose="05050102010706020507" pitchFamily="18" charset="2"/>
            </a:endParaRPr>
          </a:p>
          <a:p>
            <a:pPr eaLnBrk="1" hangingPunct="1">
              <a:lnSpc>
                <a:spcPct val="90000"/>
              </a:lnSpc>
            </a:pPr>
            <a:r>
              <a:rPr lang="en-US" altLang="zh-TW" sz="2500" dirty="0">
                <a:sym typeface="Symbol" panose="05050102010706020507" pitchFamily="18" charset="2"/>
              </a:rPr>
              <a:t>Solution  </a:t>
            </a:r>
            <a:r>
              <a:rPr lang="en-US" altLang="zh-TW" sz="2500" b="1" dirty="0">
                <a:solidFill>
                  <a:srgbClr val="FF0066"/>
                </a:solidFill>
                <a:sym typeface="Symbol" panose="05050102010706020507" pitchFamily="18" charset="2"/>
              </a:rPr>
              <a:t>Aging</a:t>
            </a:r>
            <a:r>
              <a:rPr lang="en-US" altLang="zh-TW" sz="2500" dirty="0">
                <a:sym typeface="Symbol" panose="05050102010706020507" pitchFamily="18" charset="2"/>
              </a:rPr>
              <a:t> </a:t>
            </a:r>
            <a:r>
              <a:rPr lang="en-US" altLang="zh-TW" sz="2500" dirty="0">
                <a:latin typeface="Helvetica" pitchFamily="34" charset="0"/>
                <a:sym typeface="Symbol" panose="05050102010706020507" pitchFamily="18" charset="2"/>
              </a:rPr>
              <a:t>–</a:t>
            </a:r>
            <a:r>
              <a:rPr lang="en-US" altLang="zh-TW" sz="2500" dirty="0">
                <a:sym typeface="Symbol" panose="05050102010706020507" pitchFamily="18" charset="2"/>
              </a:rPr>
              <a:t> as time progresses increase the priority of the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4979">
                                            <p:txEl>
                                              <p:pRg st="1" end="1"/>
                                            </p:txEl>
                                          </p:spTgt>
                                        </p:tgtEl>
                                        <p:attrNameLst>
                                          <p:attrName>style.visibility</p:attrName>
                                        </p:attrNameLst>
                                      </p:cBhvr>
                                      <p:to>
                                        <p:strVal val="visible"/>
                                      </p:to>
                                    </p:set>
                                    <p:anim calcmode="lin" valueType="num">
                                      <p:cBhvr additive="base">
                                        <p:cTn id="7"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4979">
                                            <p:txEl>
                                              <p:pRg st="2" end="2"/>
                                            </p:txEl>
                                          </p:spTgt>
                                        </p:tgtEl>
                                        <p:attrNameLst>
                                          <p:attrName>style.visibility</p:attrName>
                                        </p:attrNameLst>
                                      </p:cBhvr>
                                      <p:to>
                                        <p:strVal val="visible"/>
                                      </p:to>
                                    </p:set>
                                    <p:anim calcmode="lin" valueType="num">
                                      <p:cBhvr additive="base">
                                        <p:cTn id="13"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anim calcmode="lin" valueType="num">
                                      <p:cBhvr additive="base">
                                        <p:cTn id="19"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4979">
                                            <p:txEl>
                                              <p:pRg st="4" end="4"/>
                                            </p:txEl>
                                          </p:spTgt>
                                        </p:tgtEl>
                                        <p:attrNameLst>
                                          <p:attrName>style.visibility</p:attrName>
                                        </p:attrNameLst>
                                      </p:cBhvr>
                                      <p:to>
                                        <p:strVal val="visible"/>
                                      </p:to>
                                    </p:set>
                                    <p:anim calcmode="lin" valueType="num">
                                      <p:cBhvr additive="base">
                                        <p:cTn id="25"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4979">
                                            <p:txEl>
                                              <p:pRg st="5" end="5"/>
                                            </p:txEl>
                                          </p:spTgt>
                                        </p:tgtEl>
                                        <p:attrNameLst>
                                          <p:attrName>style.visibility</p:attrName>
                                        </p:attrNameLst>
                                      </p:cBhvr>
                                      <p:to>
                                        <p:strVal val="visible"/>
                                      </p:to>
                                    </p:set>
                                    <p:anim calcmode="lin" valueType="num">
                                      <p:cBhvr additive="base">
                                        <p:cTn id="31"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4979">
                                            <p:txEl>
                                              <p:pRg st="6" end="6"/>
                                            </p:txEl>
                                          </p:spTgt>
                                        </p:tgtEl>
                                        <p:attrNameLst>
                                          <p:attrName>style.visibility</p:attrName>
                                        </p:attrNameLst>
                                      </p:cBhvr>
                                      <p:to>
                                        <p:strVal val="visible"/>
                                      </p:to>
                                    </p:set>
                                    <p:anim calcmode="lin" valueType="num">
                                      <p:cBhvr additive="base">
                                        <p:cTn id="37"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63775" y="1465263"/>
            <a:ext cx="4686300" cy="1624013"/>
          </a:xfrm>
          <a:prstGeom prst="rect">
            <a:avLst/>
          </a:prstGeom>
          <a:noFill/>
          <a:ln w="12700">
            <a:solidFill>
              <a:schemeClr val="tx1"/>
            </a:solidFill>
            <a:miter lim="800000"/>
          </a:ln>
          <a:effectLst>
            <a:outerShdw dist="107763" dir="2700000" algn="ctr" rotWithShape="0">
              <a:schemeClr val="folHlink"/>
            </a:outerShdw>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49155" name="Rectangle 3"/>
          <p:cNvSpPr>
            <a:spLocks noChangeArrowheads="1"/>
          </p:cNvSpPr>
          <p:nvPr/>
        </p:nvSpPr>
        <p:spPr bwMode="auto">
          <a:xfrm>
            <a:off x="2400300" y="1547813"/>
            <a:ext cx="39497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Process      Burst Time          Priority</a:t>
            </a:r>
          </a:p>
        </p:txBody>
      </p:sp>
      <p:sp>
        <p:nvSpPr>
          <p:cNvPr id="74756" name="Line 4"/>
          <p:cNvSpPr/>
          <p:nvPr/>
        </p:nvSpPr>
        <p:spPr>
          <a:xfrm>
            <a:off x="2363788" y="1895475"/>
            <a:ext cx="1006475" cy="0"/>
          </a:xfrm>
          <a:prstGeom prst="line">
            <a:avLst/>
          </a:prstGeom>
          <a:ln w="12700" cap="flat" cmpd="sng">
            <a:solidFill>
              <a:schemeClr val="tx1"/>
            </a:solidFill>
            <a:prstDash val="solid"/>
            <a:headEnd type="none" w="med" len="med"/>
            <a:tailEnd type="none" w="med" len="med"/>
          </a:ln>
        </p:spPr>
      </p:sp>
      <p:sp>
        <p:nvSpPr>
          <p:cNvPr id="74757" name="Line 5"/>
          <p:cNvSpPr/>
          <p:nvPr/>
        </p:nvSpPr>
        <p:spPr>
          <a:xfrm>
            <a:off x="3549650" y="1895475"/>
            <a:ext cx="1417638" cy="0"/>
          </a:xfrm>
          <a:prstGeom prst="line">
            <a:avLst/>
          </a:prstGeom>
          <a:ln w="12700" cap="flat" cmpd="sng">
            <a:solidFill>
              <a:schemeClr val="tx1"/>
            </a:solidFill>
            <a:prstDash val="solid"/>
            <a:headEnd type="none" w="med" len="med"/>
            <a:tailEnd type="none" w="med" len="med"/>
          </a:ln>
        </p:spPr>
      </p:sp>
      <p:sp>
        <p:nvSpPr>
          <p:cNvPr id="49158" name="Rectangle 6"/>
          <p:cNvSpPr>
            <a:spLocks noChangeArrowheads="1"/>
          </p:cNvSpPr>
          <p:nvPr/>
        </p:nvSpPr>
        <p:spPr bwMode="auto">
          <a:xfrm>
            <a:off x="2538413" y="1906588"/>
            <a:ext cx="339725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P1                       10                     3</a:t>
            </a:r>
          </a:p>
        </p:txBody>
      </p:sp>
      <p:sp>
        <p:nvSpPr>
          <p:cNvPr id="49159" name="Rectangle 7"/>
          <p:cNvSpPr>
            <a:spLocks noChangeArrowheads="1"/>
          </p:cNvSpPr>
          <p:nvPr/>
        </p:nvSpPr>
        <p:spPr bwMode="auto">
          <a:xfrm>
            <a:off x="2533650" y="2125663"/>
            <a:ext cx="3397250"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P2                        1                      1</a:t>
            </a:r>
          </a:p>
        </p:txBody>
      </p:sp>
      <p:sp>
        <p:nvSpPr>
          <p:cNvPr id="49160" name="Rectangle 8"/>
          <p:cNvSpPr>
            <a:spLocks noChangeArrowheads="1"/>
          </p:cNvSpPr>
          <p:nvPr/>
        </p:nvSpPr>
        <p:spPr bwMode="auto">
          <a:xfrm>
            <a:off x="2543175" y="2359025"/>
            <a:ext cx="339725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P3                        2                      4</a:t>
            </a:r>
          </a:p>
        </p:txBody>
      </p:sp>
      <p:sp>
        <p:nvSpPr>
          <p:cNvPr id="74761" name="Line 9"/>
          <p:cNvSpPr/>
          <p:nvPr/>
        </p:nvSpPr>
        <p:spPr>
          <a:xfrm>
            <a:off x="5294313" y="1890713"/>
            <a:ext cx="1470025" cy="0"/>
          </a:xfrm>
          <a:prstGeom prst="line">
            <a:avLst/>
          </a:prstGeom>
          <a:ln w="12700" cap="flat" cmpd="sng">
            <a:solidFill>
              <a:schemeClr val="tx1"/>
            </a:solidFill>
            <a:prstDash val="solid"/>
            <a:headEnd type="none" w="med" len="med"/>
            <a:tailEnd type="none" w="med" len="med"/>
          </a:ln>
        </p:spPr>
      </p:sp>
      <p:sp>
        <p:nvSpPr>
          <p:cNvPr id="49162" name="Rectangle 10"/>
          <p:cNvSpPr>
            <a:spLocks noChangeArrowheads="1"/>
          </p:cNvSpPr>
          <p:nvPr/>
        </p:nvSpPr>
        <p:spPr bwMode="auto">
          <a:xfrm>
            <a:off x="2552700" y="2552700"/>
            <a:ext cx="339725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P4                        1                      5</a:t>
            </a:r>
          </a:p>
        </p:txBody>
      </p:sp>
      <p:sp>
        <p:nvSpPr>
          <p:cNvPr id="49163" name="Rectangle 11"/>
          <p:cNvSpPr>
            <a:spLocks noChangeArrowheads="1"/>
          </p:cNvSpPr>
          <p:nvPr/>
        </p:nvSpPr>
        <p:spPr bwMode="auto">
          <a:xfrm>
            <a:off x="1844675" y="3971925"/>
            <a:ext cx="5559425" cy="384175"/>
          </a:xfrm>
          <a:prstGeom prst="rect">
            <a:avLst/>
          </a:prstGeom>
          <a:noFill/>
          <a:ln w="12700">
            <a:solidFill>
              <a:schemeClr val="tx1"/>
            </a:solidFill>
            <a:miter lim="800000"/>
          </a:ln>
          <a:effectLst>
            <a:outerShdw dist="107763" dir="2700000" algn="ctr" rotWithShape="0">
              <a:schemeClr val="folHlink"/>
            </a:outerShdw>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74764" name="Line 12"/>
          <p:cNvSpPr/>
          <p:nvPr/>
        </p:nvSpPr>
        <p:spPr>
          <a:xfrm>
            <a:off x="3352800" y="3986213"/>
            <a:ext cx="0" cy="384175"/>
          </a:xfrm>
          <a:prstGeom prst="line">
            <a:avLst/>
          </a:prstGeom>
          <a:ln w="12700" cap="flat" cmpd="sng">
            <a:solidFill>
              <a:schemeClr val="tx1"/>
            </a:solidFill>
            <a:prstDash val="solid"/>
            <a:headEnd type="none" w="med" len="med"/>
            <a:tailEnd type="none" w="med" len="med"/>
          </a:ln>
        </p:spPr>
      </p:sp>
      <p:sp>
        <p:nvSpPr>
          <p:cNvPr id="49165" name="Rectangle 13"/>
          <p:cNvSpPr>
            <a:spLocks noChangeArrowheads="1"/>
          </p:cNvSpPr>
          <p:nvPr/>
        </p:nvSpPr>
        <p:spPr bwMode="auto">
          <a:xfrm>
            <a:off x="2605088" y="4030663"/>
            <a:ext cx="431800"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P5</a:t>
            </a:r>
          </a:p>
        </p:txBody>
      </p:sp>
      <p:sp>
        <p:nvSpPr>
          <p:cNvPr id="49166" name="Rectangle 14"/>
          <p:cNvSpPr>
            <a:spLocks noChangeArrowheads="1"/>
          </p:cNvSpPr>
          <p:nvPr/>
        </p:nvSpPr>
        <p:spPr bwMode="auto">
          <a:xfrm>
            <a:off x="6553200" y="4035425"/>
            <a:ext cx="431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P3</a:t>
            </a:r>
          </a:p>
        </p:txBody>
      </p:sp>
      <p:sp>
        <p:nvSpPr>
          <p:cNvPr id="49167" name="Rectangle 15"/>
          <p:cNvSpPr>
            <a:spLocks noChangeArrowheads="1"/>
          </p:cNvSpPr>
          <p:nvPr/>
        </p:nvSpPr>
        <p:spPr bwMode="auto">
          <a:xfrm>
            <a:off x="1733550" y="4413250"/>
            <a:ext cx="5862638"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0    1                6                                                  16      18  19</a:t>
            </a:r>
          </a:p>
        </p:txBody>
      </p:sp>
      <p:sp>
        <p:nvSpPr>
          <p:cNvPr id="74768" name="Line 16"/>
          <p:cNvSpPr/>
          <p:nvPr/>
        </p:nvSpPr>
        <p:spPr>
          <a:xfrm>
            <a:off x="2238375" y="3973513"/>
            <a:ext cx="0" cy="384175"/>
          </a:xfrm>
          <a:prstGeom prst="line">
            <a:avLst/>
          </a:prstGeom>
          <a:ln w="12700" cap="flat" cmpd="sng">
            <a:solidFill>
              <a:schemeClr val="tx1"/>
            </a:solidFill>
            <a:prstDash val="solid"/>
            <a:headEnd type="none" w="med" len="med"/>
            <a:tailEnd type="none" w="med" len="med"/>
          </a:ln>
        </p:spPr>
      </p:sp>
      <p:sp>
        <p:nvSpPr>
          <p:cNvPr id="49169" name="Rectangle 17"/>
          <p:cNvSpPr>
            <a:spLocks noChangeArrowheads="1"/>
          </p:cNvSpPr>
          <p:nvPr/>
        </p:nvSpPr>
        <p:spPr bwMode="auto">
          <a:xfrm>
            <a:off x="7015163" y="4013200"/>
            <a:ext cx="431800" cy="339725"/>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P4</a:t>
            </a:r>
          </a:p>
        </p:txBody>
      </p:sp>
      <p:sp>
        <p:nvSpPr>
          <p:cNvPr id="49170" name="Rectangle 18"/>
          <p:cNvSpPr>
            <a:spLocks noChangeArrowheads="1"/>
          </p:cNvSpPr>
          <p:nvPr/>
        </p:nvSpPr>
        <p:spPr bwMode="auto">
          <a:xfrm>
            <a:off x="1866900" y="4022725"/>
            <a:ext cx="431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P2</a:t>
            </a:r>
          </a:p>
        </p:txBody>
      </p:sp>
      <p:sp>
        <p:nvSpPr>
          <p:cNvPr id="49171" name="Rectangle 19"/>
          <p:cNvSpPr>
            <a:spLocks noChangeArrowheads="1"/>
          </p:cNvSpPr>
          <p:nvPr/>
        </p:nvSpPr>
        <p:spPr bwMode="auto">
          <a:xfrm>
            <a:off x="4743450" y="4040188"/>
            <a:ext cx="43180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P1</a:t>
            </a:r>
          </a:p>
        </p:txBody>
      </p:sp>
      <p:sp>
        <p:nvSpPr>
          <p:cNvPr id="74772" name="Line 20"/>
          <p:cNvSpPr/>
          <p:nvPr/>
        </p:nvSpPr>
        <p:spPr>
          <a:xfrm>
            <a:off x="7024688" y="3973513"/>
            <a:ext cx="0" cy="371475"/>
          </a:xfrm>
          <a:prstGeom prst="line">
            <a:avLst/>
          </a:prstGeom>
          <a:ln w="12700" cap="flat" cmpd="sng">
            <a:solidFill>
              <a:schemeClr val="tx1"/>
            </a:solidFill>
            <a:prstDash val="solid"/>
            <a:headEnd type="none" w="med" len="med"/>
            <a:tailEnd type="none" w="med" len="med"/>
          </a:ln>
        </p:spPr>
      </p:sp>
      <p:sp>
        <p:nvSpPr>
          <p:cNvPr id="49173" name="Rectangle 21"/>
          <p:cNvSpPr>
            <a:spLocks noChangeArrowheads="1"/>
          </p:cNvSpPr>
          <p:nvPr/>
        </p:nvSpPr>
        <p:spPr bwMode="auto">
          <a:xfrm>
            <a:off x="2547938" y="2759075"/>
            <a:ext cx="3397250" cy="338138"/>
          </a:xfrm>
          <a:prstGeom prst="rect">
            <a:avLst/>
          </a:prstGeom>
          <a:noFill/>
          <a:ln>
            <a:noFill/>
          </a:ln>
          <a:effectLst/>
        </p:spPr>
        <p:txBody>
          <a:bodyPr wrap="none" lIns="83527" tIns="41031" rIns="83527" bIns="41031">
            <a:spAutoFit/>
          </a:bodyPr>
          <a:lstStyle>
            <a:lvl1pPr marL="285750" indent="-285750">
              <a:defRPr kumimoji="1" sz="2400">
                <a:solidFill>
                  <a:schemeClr val="tx1"/>
                </a:solidFill>
                <a:latin typeface="Tahoma" panose="020B0604030504040204" pitchFamily="34" charset="0"/>
                <a:ea typeface="PMingLiU" pitchFamily="18" charset="-120"/>
              </a:defRPr>
            </a:lvl1pPr>
            <a:lvl2pPr marL="685800" indent="-22860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543050" indent="-171450">
              <a:defRPr kumimoji="1" sz="2400">
                <a:solidFill>
                  <a:schemeClr val="tx1"/>
                </a:solidFill>
                <a:latin typeface="Tahoma" panose="020B0604030504040204" pitchFamily="34" charset="0"/>
                <a:ea typeface="PMingLiU" pitchFamily="18" charset="-120"/>
              </a:defRPr>
            </a:lvl4pPr>
            <a:lvl5pPr marL="2000250" indent="-171450">
              <a:defRPr kumimoji="1" sz="2400">
                <a:solidFill>
                  <a:schemeClr val="tx1"/>
                </a:solidFill>
                <a:latin typeface="Tahoma" panose="020B0604030504040204" pitchFamily="34" charset="0"/>
                <a:ea typeface="PMingLiU" pitchFamily="18" charset="-120"/>
              </a:defRPr>
            </a:lvl5pPr>
            <a:lvl6pPr marL="24574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146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3718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29050" indent="-17145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285750" marR="0" lvl="0" indent="-285750" algn="l" defTabSz="44958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1" lang="en-US" altLang="zh-TW" sz="1845" b="1" i="0" u="none" strike="noStrike" kern="1200" cap="none" spc="0" normalizeH="0" baseline="0" noProof="0">
                <a:ln>
                  <a:noFill/>
                </a:ln>
                <a:solidFill>
                  <a:schemeClr val="tx1"/>
                </a:solidFill>
                <a:effectLst/>
                <a:uLnTx/>
                <a:uFillTx/>
                <a:latin typeface="Book Antiqua" panose="02040602050305030304" pitchFamily="18" charset="0"/>
                <a:ea typeface="PMingLiU" pitchFamily="18" charset="-120"/>
                <a:cs typeface="Droid Sans Fallback" charset="0"/>
              </a:rPr>
              <a:t>P5                        5                      2</a:t>
            </a:r>
          </a:p>
        </p:txBody>
      </p:sp>
      <p:sp>
        <p:nvSpPr>
          <p:cNvPr id="74774" name="Line 22"/>
          <p:cNvSpPr/>
          <p:nvPr/>
        </p:nvSpPr>
        <p:spPr>
          <a:xfrm>
            <a:off x="6434138" y="3983038"/>
            <a:ext cx="0" cy="369887"/>
          </a:xfrm>
          <a:prstGeom prst="line">
            <a:avLst/>
          </a:prstGeom>
          <a:ln w="12700" cap="flat" cmpd="sng">
            <a:solidFill>
              <a:schemeClr val="tx1"/>
            </a:solidFill>
            <a:prstDash val="solid"/>
            <a:headEnd type="none" w="med" len="med"/>
            <a:tailEnd type="none" w="med" len="med"/>
          </a:ln>
        </p:spPr>
      </p:sp>
      <p:sp>
        <p:nvSpPr>
          <p:cNvPr id="49175" name="Text Box 23"/>
          <p:cNvSpPr txBox="1">
            <a:spLocks noChangeArrowheads="1"/>
          </p:cNvSpPr>
          <p:nvPr/>
        </p:nvSpPr>
        <p:spPr bwMode="auto">
          <a:xfrm>
            <a:off x="3027363" y="5121275"/>
            <a:ext cx="4056063" cy="433388"/>
          </a:xfrm>
          <a:prstGeom prst="rect">
            <a:avLst/>
          </a:prstGeom>
          <a:noFill/>
          <a:ln>
            <a:noFill/>
          </a:ln>
          <a:effectLst/>
        </p:spPr>
        <p:txBody>
          <a:bodyP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endParaRPr kumimoji="1" lang="en-US" altLang="en-US" sz="221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endParaRPr>
          </a:p>
        </p:txBody>
      </p:sp>
      <p:sp>
        <p:nvSpPr>
          <p:cNvPr id="49176" name="Text Box 24"/>
          <p:cNvSpPr txBox="1">
            <a:spLocks noChangeArrowheads="1"/>
          </p:cNvSpPr>
          <p:nvPr/>
        </p:nvSpPr>
        <p:spPr bwMode="auto">
          <a:xfrm>
            <a:off x="1682750" y="5081588"/>
            <a:ext cx="5632450" cy="547688"/>
          </a:xfrm>
          <a:prstGeom prst="rect">
            <a:avLst/>
          </a:prstGeom>
          <a:noFill/>
          <a:ln>
            <a:noFill/>
          </a:ln>
          <a:effectLst/>
        </p:spPr>
        <p:txBody>
          <a:bodyP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50000"/>
              </a:spcBef>
              <a:spcAft>
                <a:spcPct val="0"/>
              </a:spcAft>
              <a:buClrTx/>
              <a:buSzTx/>
              <a:buFontTx/>
              <a:buNone/>
              <a:defRPr/>
            </a:pPr>
            <a:r>
              <a:rPr kumimoji="1" lang="en-US" altLang="zh-TW" sz="2955"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rPr>
              <a:t>AWT = (6+0+16+18+1)/5=8.2</a:t>
            </a:r>
          </a:p>
        </p:txBody>
      </p:sp>
      <p:sp>
        <p:nvSpPr>
          <p:cNvPr id="49177" name="Text Box 25"/>
          <p:cNvSpPr txBox="1">
            <a:spLocks noChangeArrowheads="1"/>
          </p:cNvSpPr>
          <p:nvPr/>
        </p:nvSpPr>
        <p:spPr bwMode="auto">
          <a:xfrm>
            <a:off x="1001713" y="581025"/>
            <a:ext cx="6981825" cy="660400"/>
          </a:xfrm>
          <a:prstGeom prst="rect">
            <a:avLst/>
          </a:prstGeom>
          <a:noFill/>
          <a:ln>
            <a:noFill/>
          </a:ln>
          <a:effectLst/>
        </p:spPr>
        <p:txBody>
          <a:bodyP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50000"/>
              </a:spcBef>
              <a:spcAft>
                <a:spcPct val="0"/>
              </a:spcAft>
              <a:buClrTx/>
              <a:buSzTx/>
              <a:buFontTx/>
              <a:buNone/>
              <a:defRPr/>
            </a:pPr>
            <a:r>
              <a:rPr kumimoji="1" lang="en-US" altLang="zh-TW" sz="369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Droid Sans Fallback" charset="0"/>
              </a:rPr>
              <a:t>An Example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p:nvPr/>
        </p:nvSpPr>
        <p:spPr>
          <a:xfrm>
            <a:off x="673100" y="671513"/>
            <a:ext cx="7772400" cy="649287"/>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Priority Scheduling (Preemptive)</a:t>
            </a:r>
          </a:p>
        </p:txBody>
      </p:sp>
      <p:graphicFrame>
        <p:nvGraphicFramePr>
          <p:cNvPr id="2" name="Group 2"/>
          <p:cNvGraphicFramePr>
            <a:graphicFrameLocks noGrp="1"/>
          </p:cNvGraphicFramePr>
          <p:nvPr/>
        </p:nvGraphicFramePr>
        <p:xfrm>
          <a:off x="469900" y="1458913"/>
          <a:ext cx="4954588" cy="1946276"/>
        </p:xfrm>
        <a:graphic>
          <a:graphicData uri="http://schemas.openxmlformats.org/drawingml/2006/table">
            <a:tbl>
              <a:tblPr/>
              <a:tblGrid>
                <a:gridCol w="10414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1392238">
                  <a:extLst>
                    <a:ext uri="{9D8B030D-6E8A-4147-A177-3AD203B41FA5}">
                      <a16:colId xmlns:a16="http://schemas.microsoft.com/office/drawing/2014/main" val="20004"/>
                    </a:ext>
                  </a:extLst>
                </a:gridCol>
              </a:tblGrid>
              <a:tr h="73025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Priority</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Completion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7</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835" name="Text Box 88"/>
          <p:cNvSpPr txBox="1"/>
          <p:nvPr/>
        </p:nvSpPr>
        <p:spPr>
          <a:xfrm>
            <a:off x="5676900" y="1992313"/>
            <a:ext cx="3263900" cy="2312987"/>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Consider 4 as Highest and 7 as Lowest Priority</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78850" name="Text Box 1"/>
          <p:cNvSpPr txBox="1"/>
          <p:nvPr/>
        </p:nvSpPr>
        <p:spPr>
          <a:xfrm>
            <a:off x="673100" y="671513"/>
            <a:ext cx="7772400" cy="649287"/>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Priority Scheduling (Preemptive)</a:t>
            </a:r>
          </a:p>
        </p:txBody>
      </p:sp>
      <p:graphicFrame>
        <p:nvGraphicFramePr>
          <p:cNvPr id="2" name="Group 2"/>
          <p:cNvGraphicFramePr>
            <a:graphicFrameLocks noGrp="1"/>
          </p:cNvGraphicFramePr>
          <p:nvPr/>
        </p:nvGraphicFramePr>
        <p:xfrm>
          <a:off x="469900" y="1458913"/>
          <a:ext cx="4954588" cy="2368551"/>
        </p:xfrm>
        <a:graphic>
          <a:graphicData uri="http://schemas.openxmlformats.org/drawingml/2006/table">
            <a:tbl>
              <a:tblPr/>
              <a:tblGrid>
                <a:gridCol w="10414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1392238">
                  <a:extLst>
                    <a:ext uri="{9D8B030D-6E8A-4147-A177-3AD203B41FA5}">
                      <a16:colId xmlns:a16="http://schemas.microsoft.com/office/drawing/2014/main" val="20004"/>
                    </a:ext>
                  </a:extLst>
                </a:gridCol>
              </a:tblGrid>
              <a:tr h="73025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Priority</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Completion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8889" name="Text Box 88"/>
          <p:cNvSpPr txBox="1"/>
          <p:nvPr/>
        </p:nvSpPr>
        <p:spPr>
          <a:xfrm>
            <a:off x="5676900" y="1992313"/>
            <a:ext cx="3263900" cy="2312987"/>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Consider 3 as Lowest and 0 as Highest Priority</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0898" name="Text Box 1"/>
          <p:cNvSpPr txBox="1"/>
          <p:nvPr/>
        </p:nvSpPr>
        <p:spPr>
          <a:xfrm>
            <a:off x="673100" y="671513"/>
            <a:ext cx="7772400" cy="649287"/>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Priority Scheduling (Preemptive)</a:t>
            </a:r>
          </a:p>
        </p:txBody>
      </p:sp>
      <p:graphicFrame>
        <p:nvGraphicFramePr>
          <p:cNvPr id="2" name="Group 2"/>
          <p:cNvGraphicFramePr>
            <a:graphicFrameLocks noGrp="1"/>
          </p:cNvGraphicFramePr>
          <p:nvPr/>
        </p:nvGraphicFramePr>
        <p:xfrm>
          <a:off x="469900" y="1458913"/>
          <a:ext cx="4954588" cy="3213101"/>
        </p:xfrm>
        <a:graphic>
          <a:graphicData uri="http://schemas.openxmlformats.org/drawingml/2006/table">
            <a:tbl>
              <a:tblPr/>
              <a:tblGrid>
                <a:gridCol w="10414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1392238">
                  <a:extLst>
                    <a:ext uri="{9D8B030D-6E8A-4147-A177-3AD203B41FA5}">
                      <a16:colId xmlns:a16="http://schemas.microsoft.com/office/drawing/2014/main" val="20004"/>
                    </a:ext>
                  </a:extLst>
                </a:gridCol>
              </a:tblGrid>
              <a:tr h="73025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Priority</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Completion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1"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7</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8</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1"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0949" name="Text Box 88"/>
          <p:cNvSpPr txBox="1"/>
          <p:nvPr/>
        </p:nvSpPr>
        <p:spPr>
          <a:xfrm>
            <a:off x="5676900" y="1992313"/>
            <a:ext cx="3263900" cy="2312987"/>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Consider 4 as Lowest and 8 as Highest Priority</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2946" name="Text Box 1"/>
          <p:cNvSpPr txBox="1"/>
          <p:nvPr/>
        </p:nvSpPr>
        <p:spPr>
          <a:xfrm>
            <a:off x="698500" y="3048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Round Robin Scheduling</a:t>
            </a:r>
          </a:p>
        </p:txBody>
      </p:sp>
      <p:sp>
        <p:nvSpPr>
          <p:cNvPr id="2" name="Text Box 2"/>
          <p:cNvSpPr txBox="1">
            <a:spLocks noChangeArrowheads="1"/>
          </p:cNvSpPr>
          <p:nvPr/>
        </p:nvSpPr>
        <p:spPr bwMode="auto">
          <a:xfrm>
            <a:off x="152400" y="1028700"/>
            <a:ext cx="8712200" cy="5499100"/>
          </a:xfrm>
          <a:prstGeom prst="rect">
            <a:avLst/>
          </a:prstGeom>
          <a:noFill/>
          <a:ln w="9525" cap="flat">
            <a:noFill/>
            <a:round/>
          </a:ln>
          <a:effectLst/>
        </p:spPr>
        <p:txBody>
          <a:bodyPr/>
          <a:lstStyle/>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A Time Quantum is associated to all processes</a:t>
            </a:r>
          </a:p>
          <a:p>
            <a:pPr marL="342900" marR="0" indent="-339725" defTabSz="449580">
              <a:spcBef>
                <a:spcPts val="1225"/>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 </a:t>
            </a:r>
          </a:p>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Time Quantum: Maximum amount of time for which process can run once it is scheduled.</a:t>
            </a:r>
          </a:p>
          <a:p>
            <a:pPr marL="341630" marR="0" indent="-339725" defTabSz="449580">
              <a:spcBef>
                <a:spcPts val="1225"/>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800" kern="1200" cap="none" spc="0" normalizeH="0" baseline="0" noProof="0" dirty="0">
              <a:solidFill>
                <a:srgbClr val="000000"/>
              </a:solidFill>
              <a:latin typeface="Arial" panose="020B0604020202020204" pitchFamily="34" charset="0"/>
              <a:ea typeface="+mn-ea"/>
              <a:cs typeface="+mn-cs"/>
            </a:endParaRPr>
          </a:p>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RR scheduling is always Pre-emptive.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61950" y="509588"/>
            <a:ext cx="8607425" cy="533400"/>
          </a:xfrm>
        </p:spPr>
        <p:txBody>
          <a:bodyPr vert="horz" wrap="square" lIns="90000" tIns="46800" rIns="90000" bIns="46800" numCol="1" anchor="b" anchorCtr="0" compatLnSpc="1"/>
          <a:lstStyle/>
          <a:p>
            <a:pPr marL="0" marR="0" lvl="0" indent="0" algn="ctr"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altLang="zh-TW" sz="3325" b="1" i="0" u="none" strike="noStrike" kern="0" cap="none" spc="0" normalizeH="0" baseline="0" noProof="0">
                <a:ln>
                  <a:noFill/>
                </a:ln>
                <a:solidFill>
                  <a:srgbClr val="993300"/>
                </a:solidFill>
                <a:effectLst/>
                <a:uLnTx/>
                <a:uFillTx/>
                <a:latin typeface="+mj-lt"/>
                <a:ea typeface="+mj-ea"/>
                <a:cs typeface="+mj-cs"/>
              </a:rPr>
              <a:t>Example of RR with Time Quantum = 20</a:t>
            </a:r>
          </a:p>
        </p:txBody>
      </p:sp>
      <p:sp>
        <p:nvSpPr>
          <p:cNvPr id="257027" name="Rectangle 3" descr="Rectangle: Click to edit Master text styles&#10;Second level&#10;Third level&#10;Fourth level&#10;Fifth level"/>
          <p:cNvSpPr>
            <a:spLocks noGrp="1" noChangeArrowheads="1"/>
          </p:cNvSpPr>
          <p:nvPr>
            <p:ph idx="1"/>
          </p:nvPr>
        </p:nvSpPr>
        <p:spPr>
          <a:xfrm>
            <a:off x="723900" y="1354138"/>
            <a:ext cx="7486650" cy="4730750"/>
          </a:xfrm>
        </p:spPr>
        <p:txBody>
          <a:bodyPr vert="horz" wrap="square" lIns="90000" tIns="46800" rIns="90000" bIns="46800" numCol="1" anchor="t" anchorCtr="0" compatLnSpc="1"/>
          <a:lstStyle/>
          <a:p>
            <a:pPr defTabSz="449580" eaLnBrk="1" hangingPunct="1">
              <a:lnSpc>
                <a:spcPct val="90000"/>
              </a:lnSpc>
              <a:buNone/>
              <a:tabLst>
                <a:tab pos="2051050" algn="ctr"/>
                <a:tab pos="3689350" algn="ctr"/>
              </a:tabLst>
            </a:pPr>
            <a:r>
              <a:rPr lang="en-US" altLang="zh-TW" sz="2500" dirty="0"/>
              <a:t>		</a:t>
            </a:r>
            <a:r>
              <a:rPr lang="en-US" altLang="zh-TW" sz="2500" u="sng" dirty="0"/>
              <a:t>Process</a:t>
            </a:r>
            <a:r>
              <a:rPr lang="en-US" altLang="zh-TW" sz="2500" dirty="0"/>
              <a:t>	</a:t>
            </a:r>
            <a:r>
              <a:rPr lang="en-US" altLang="zh-TW" sz="2500" u="sng" dirty="0"/>
              <a:t>Burst Time</a:t>
            </a:r>
          </a:p>
          <a:p>
            <a:pPr defTabSz="449580" eaLnBrk="1" hangingPunct="1">
              <a:lnSpc>
                <a:spcPct val="90000"/>
              </a:lnSpc>
              <a:buNone/>
              <a:tabLst>
                <a:tab pos="2051050" algn="ctr"/>
                <a:tab pos="3689350" algn="ctr"/>
              </a:tabLst>
            </a:pPr>
            <a:r>
              <a:rPr lang="en-US" altLang="zh-TW" sz="2500" i="1" dirty="0"/>
              <a:t>		P</a:t>
            </a:r>
            <a:r>
              <a:rPr lang="en-US" altLang="zh-TW" sz="2500" i="1" baseline="-25000" dirty="0"/>
              <a:t>1	</a:t>
            </a:r>
            <a:r>
              <a:rPr lang="en-US" altLang="zh-TW" sz="2500" dirty="0"/>
              <a:t>53</a:t>
            </a:r>
          </a:p>
          <a:p>
            <a:pPr defTabSz="449580" eaLnBrk="1" hangingPunct="1">
              <a:lnSpc>
                <a:spcPct val="90000"/>
              </a:lnSpc>
              <a:buNone/>
              <a:tabLst>
                <a:tab pos="2051050" algn="ctr"/>
                <a:tab pos="3689350" algn="ctr"/>
              </a:tabLst>
            </a:pPr>
            <a:r>
              <a:rPr lang="en-US" altLang="zh-TW" sz="2500" dirty="0"/>
              <a:t>		 </a:t>
            </a:r>
            <a:r>
              <a:rPr lang="en-US" altLang="zh-TW" sz="2500" i="1" dirty="0"/>
              <a:t>P</a:t>
            </a:r>
            <a:r>
              <a:rPr lang="en-US" altLang="zh-TW" sz="2500" i="1" baseline="-25000" dirty="0"/>
              <a:t>2	 </a:t>
            </a:r>
            <a:r>
              <a:rPr lang="en-US" altLang="zh-TW" sz="2500" dirty="0"/>
              <a:t>17</a:t>
            </a:r>
          </a:p>
          <a:p>
            <a:pPr defTabSz="449580" eaLnBrk="1" hangingPunct="1">
              <a:lnSpc>
                <a:spcPct val="90000"/>
              </a:lnSpc>
              <a:buNone/>
              <a:tabLst>
                <a:tab pos="2051050" algn="ctr"/>
                <a:tab pos="3689350" algn="ctr"/>
              </a:tabLst>
            </a:pPr>
            <a:r>
              <a:rPr lang="en-US" altLang="zh-TW" sz="2500" dirty="0"/>
              <a:t>		 </a:t>
            </a:r>
            <a:r>
              <a:rPr lang="en-US" altLang="zh-TW" sz="2500" i="1" dirty="0"/>
              <a:t>P</a:t>
            </a:r>
            <a:r>
              <a:rPr lang="en-US" altLang="zh-TW" sz="2500" i="1" baseline="-25000" dirty="0"/>
              <a:t>3	</a:t>
            </a:r>
            <a:r>
              <a:rPr lang="en-US" altLang="zh-TW" sz="2500" dirty="0"/>
              <a:t>68</a:t>
            </a:r>
          </a:p>
          <a:p>
            <a:pPr defTabSz="449580" eaLnBrk="1" hangingPunct="1">
              <a:lnSpc>
                <a:spcPct val="90000"/>
              </a:lnSpc>
              <a:buNone/>
              <a:tabLst>
                <a:tab pos="2051050" algn="ctr"/>
                <a:tab pos="3689350" algn="ctr"/>
              </a:tabLst>
            </a:pPr>
            <a:r>
              <a:rPr lang="en-US" altLang="zh-TW" sz="2500" dirty="0"/>
              <a:t>		 </a:t>
            </a:r>
            <a:r>
              <a:rPr lang="en-US" altLang="zh-TW" sz="2500" i="1" dirty="0"/>
              <a:t>P</a:t>
            </a:r>
            <a:r>
              <a:rPr lang="en-US" altLang="zh-TW" sz="2500" i="1" baseline="-25000" dirty="0"/>
              <a:t>4	 </a:t>
            </a:r>
            <a:r>
              <a:rPr lang="en-US" altLang="zh-TW" sz="2500" dirty="0"/>
              <a:t>24</a:t>
            </a:r>
          </a:p>
          <a:p>
            <a:pPr defTabSz="449580" eaLnBrk="1" hangingPunct="1">
              <a:lnSpc>
                <a:spcPct val="90000"/>
              </a:lnSpc>
              <a:tabLst>
                <a:tab pos="2051050" algn="ctr"/>
                <a:tab pos="3689350" algn="ctr"/>
              </a:tabLst>
            </a:pPr>
            <a:r>
              <a:rPr lang="en-US" altLang="zh-TW" sz="2500" dirty="0"/>
              <a:t>The Gantt chart is: </a:t>
            </a:r>
            <a:br>
              <a:rPr lang="en-US" altLang="zh-TW" sz="2500" dirty="0"/>
            </a:br>
            <a:br>
              <a:rPr lang="en-US" altLang="zh-TW" sz="2500" dirty="0"/>
            </a:br>
            <a:br>
              <a:rPr lang="en-US" altLang="zh-TW" sz="2500" dirty="0"/>
            </a:br>
            <a:br>
              <a:rPr lang="en-US" altLang="zh-TW" sz="2500" dirty="0"/>
            </a:br>
            <a:endParaRPr lang="en-US" altLang="zh-TW" sz="2500" dirty="0"/>
          </a:p>
          <a:p>
            <a:pPr defTabSz="449580" eaLnBrk="1" hangingPunct="1">
              <a:lnSpc>
                <a:spcPct val="90000"/>
              </a:lnSpc>
              <a:tabLst>
                <a:tab pos="2051050" algn="ctr"/>
                <a:tab pos="3689350" algn="ctr"/>
              </a:tabLst>
            </a:pPr>
            <a:r>
              <a:rPr lang="en-US" altLang="zh-TW" sz="2500" dirty="0">
                <a:solidFill>
                  <a:srgbClr val="0000FF"/>
                </a:solidFill>
              </a:rPr>
              <a:t>Typically, higher average turnaround than SJF, but better </a:t>
            </a:r>
            <a:r>
              <a:rPr lang="en-US" altLang="zh-TW" sz="2500" i="1" dirty="0">
                <a:solidFill>
                  <a:srgbClr val="0000FF"/>
                </a:solidFill>
              </a:rPr>
              <a:t>response</a:t>
            </a:r>
            <a:endParaRPr lang="en-US" altLang="zh-TW" sz="2500" dirty="0">
              <a:solidFill>
                <a:srgbClr val="0000FF"/>
              </a:solidFill>
            </a:endParaRPr>
          </a:p>
        </p:txBody>
      </p:sp>
      <p:grpSp>
        <p:nvGrpSpPr>
          <p:cNvPr id="84996" name="Group 4"/>
          <p:cNvGrpSpPr/>
          <p:nvPr/>
        </p:nvGrpSpPr>
        <p:grpSpPr>
          <a:xfrm>
            <a:off x="1555750" y="4387850"/>
            <a:ext cx="6035675" cy="906463"/>
            <a:chOff x="1057" y="2640"/>
            <a:chExt cx="3803" cy="619"/>
          </a:xfrm>
        </p:grpSpPr>
        <p:grpSp>
          <p:nvGrpSpPr>
            <p:cNvPr id="84997" name="Group 5"/>
            <p:cNvGrpSpPr/>
            <p:nvPr/>
          </p:nvGrpSpPr>
          <p:grpSpPr>
            <a:xfrm>
              <a:off x="1152" y="2640"/>
              <a:ext cx="3552" cy="384"/>
              <a:chOff x="1152" y="2736"/>
              <a:chExt cx="2880" cy="288"/>
            </a:xfrm>
          </p:grpSpPr>
          <p:sp>
            <p:nvSpPr>
              <p:cNvPr id="53265"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ln>
              <a:effectLst/>
            </p:spPr>
            <p:txBody>
              <a:bodyPr wrap="none" anchor="ct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a:spcBef>
                    <a:spcPct val="0"/>
                  </a:spcBef>
                  <a:buClrTx/>
                  <a:buSzTx/>
                  <a:buFontTx/>
                  <a:buNone/>
                </a:pPr>
                <a:r>
                  <a:rPr lang="en-US" altLang="zh-TW" sz="1600" dirty="0">
                    <a:solidFill>
                      <a:schemeClr val="tx1"/>
                    </a:solidFill>
                    <a:latin typeface="Helvetica" pitchFamily="34" charset="0"/>
                    <a:ea typeface="PMingLiU" pitchFamily="18" charset="-120"/>
                  </a:rPr>
                  <a:t>P</a:t>
                </a:r>
                <a:r>
                  <a:rPr lang="en-US" altLang="zh-TW" sz="1600" baseline="-25000" dirty="0">
                    <a:solidFill>
                      <a:schemeClr val="tx1"/>
                    </a:solidFill>
                    <a:latin typeface="Helvetica" pitchFamily="34" charset="0"/>
                    <a:ea typeface="PMingLiU" pitchFamily="18" charset="-120"/>
                  </a:rPr>
                  <a:t>1</a:t>
                </a:r>
                <a:endParaRPr lang="en-US" altLang="zh-TW" sz="1600" dirty="0">
                  <a:solidFill>
                    <a:schemeClr val="tx1"/>
                  </a:solidFill>
                  <a:latin typeface="Helvetica" pitchFamily="34" charset="0"/>
                  <a:ea typeface="PMingLiU" pitchFamily="18" charset="-120"/>
                </a:endParaRPr>
              </a:p>
            </p:txBody>
          </p:sp>
          <p:sp>
            <p:nvSpPr>
              <p:cNvPr id="53266"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2</a:t>
                </a:r>
              </a:p>
            </p:txBody>
          </p:sp>
          <p:sp>
            <p:nvSpPr>
              <p:cNvPr id="53267"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3</a:t>
                </a:r>
              </a:p>
            </p:txBody>
          </p:sp>
          <p:sp>
            <p:nvSpPr>
              <p:cNvPr id="53268"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rgbClr val="FF0066"/>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rgbClr val="FF0066"/>
                    </a:solidFill>
                    <a:effectLst/>
                    <a:uLnTx/>
                    <a:uFillTx/>
                    <a:latin typeface="Helvetica" pitchFamily="34" charset="0"/>
                    <a:ea typeface="PMingLiU" pitchFamily="18" charset="-120"/>
                    <a:cs typeface="Droid Sans Fallback" charset="0"/>
                  </a:rPr>
                  <a:t>4</a:t>
                </a:r>
              </a:p>
            </p:txBody>
          </p:sp>
          <p:sp>
            <p:nvSpPr>
              <p:cNvPr id="53269" name="Rectangle 10"/>
              <p:cNvSpPr>
                <a:spLocks noChangeArrowheads="1"/>
              </p:cNvSpPr>
              <p:nvPr/>
            </p:nvSpPr>
            <p:spPr bwMode="auto">
              <a:xfrm>
                <a:off x="2304" y="2736"/>
                <a:ext cx="290"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1</a:t>
                </a:r>
              </a:p>
            </p:txBody>
          </p:sp>
          <p:sp>
            <p:nvSpPr>
              <p:cNvPr id="53270"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3</a:t>
                </a:r>
              </a:p>
            </p:txBody>
          </p:sp>
          <p:sp>
            <p:nvSpPr>
              <p:cNvPr id="53271"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4</a:t>
                </a:r>
              </a:p>
            </p:txBody>
          </p:sp>
          <p:sp>
            <p:nvSpPr>
              <p:cNvPr id="53272"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1</a:t>
                </a:r>
              </a:p>
            </p:txBody>
          </p:sp>
          <p:sp>
            <p:nvSpPr>
              <p:cNvPr id="53273"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3</a:t>
                </a:r>
              </a:p>
            </p:txBody>
          </p:sp>
          <p:sp>
            <p:nvSpPr>
              <p:cNvPr id="53274"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ln>
              <a:effectLst/>
            </p:spPr>
            <p:txBody>
              <a:bodyPr wrap="none" anchor="ct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P</a:t>
                </a:r>
                <a:r>
                  <a:rPr kumimoji="0" lang="en-US" altLang="zh-TW" sz="1660" b="0" i="0" u="none" strike="noStrike" kern="1200" cap="none" spc="0" normalizeH="0" baseline="-25000" noProof="0">
                    <a:ln>
                      <a:noFill/>
                    </a:ln>
                    <a:solidFill>
                      <a:schemeClr val="tx1"/>
                    </a:solidFill>
                    <a:effectLst/>
                    <a:uLnTx/>
                    <a:uFillTx/>
                    <a:latin typeface="Helvetica" pitchFamily="34" charset="0"/>
                    <a:ea typeface="PMingLiU" pitchFamily="18" charset="-120"/>
                    <a:cs typeface="Droid Sans Fallback" charset="0"/>
                  </a:rPr>
                  <a:t>3</a:t>
                </a:r>
              </a:p>
            </p:txBody>
          </p:sp>
        </p:grpSp>
        <p:sp>
          <p:nvSpPr>
            <p:cNvPr id="53254" name="Text Box 16"/>
            <p:cNvSpPr txBox="1">
              <a:spLocks noChangeArrowheads="1"/>
            </p:cNvSpPr>
            <p:nvPr/>
          </p:nvSpPr>
          <p:spPr bwMode="auto">
            <a:xfrm>
              <a:off x="1057" y="3021"/>
              <a:ext cx="19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0</a:t>
              </a:r>
            </a:p>
          </p:txBody>
        </p:sp>
        <p:sp>
          <p:nvSpPr>
            <p:cNvPr id="53255" name="Text Box 17"/>
            <p:cNvSpPr txBox="1">
              <a:spLocks noChangeArrowheads="1"/>
            </p:cNvSpPr>
            <p:nvPr/>
          </p:nvSpPr>
          <p:spPr bwMode="auto">
            <a:xfrm>
              <a:off x="1357" y="3021"/>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20</a:t>
              </a:r>
            </a:p>
          </p:txBody>
        </p:sp>
        <p:sp>
          <p:nvSpPr>
            <p:cNvPr id="53256" name="Text Box 18"/>
            <p:cNvSpPr txBox="1">
              <a:spLocks noChangeArrowheads="1"/>
            </p:cNvSpPr>
            <p:nvPr/>
          </p:nvSpPr>
          <p:spPr bwMode="auto">
            <a:xfrm>
              <a:off x="1693" y="3021"/>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37</a:t>
              </a:r>
            </a:p>
          </p:txBody>
        </p:sp>
        <p:sp>
          <p:nvSpPr>
            <p:cNvPr id="53257" name="Text Box 19"/>
            <p:cNvSpPr txBox="1">
              <a:spLocks noChangeArrowheads="1"/>
            </p:cNvSpPr>
            <p:nvPr/>
          </p:nvSpPr>
          <p:spPr bwMode="auto">
            <a:xfrm>
              <a:off x="2073" y="3021"/>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rgbClr val="FF0066"/>
                  </a:solidFill>
                  <a:effectLst/>
                  <a:uLnTx/>
                  <a:uFillTx/>
                  <a:latin typeface="Helvetica" pitchFamily="34" charset="0"/>
                  <a:ea typeface="PMingLiU" pitchFamily="18" charset="-120"/>
                  <a:cs typeface="Droid Sans Fallback" charset="0"/>
                </a:rPr>
                <a:t>57</a:t>
              </a:r>
            </a:p>
          </p:txBody>
        </p:sp>
        <p:sp>
          <p:nvSpPr>
            <p:cNvPr id="53258" name="Text Box 20"/>
            <p:cNvSpPr txBox="1">
              <a:spLocks noChangeArrowheads="1"/>
            </p:cNvSpPr>
            <p:nvPr/>
          </p:nvSpPr>
          <p:spPr bwMode="auto">
            <a:xfrm>
              <a:off x="2461" y="3021"/>
              <a:ext cx="266"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77</a:t>
              </a:r>
            </a:p>
          </p:txBody>
        </p:sp>
        <p:sp>
          <p:nvSpPr>
            <p:cNvPr id="53259" name="Text Box 21"/>
            <p:cNvSpPr txBox="1">
              <a:spLocks noChangeArrowheads="1"/>
            </p:cNvSpPr>
            <p:nvPr/>
          </p:nvSpPr>
          <p:spPr bwMode="auto">
            <a:xfrm>
              <a:off x="2797" y="3021"/>
              <a:ext cx="257"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97</a:t>
              </a:r>
            </a:p>
          </p:txBody>
        </p:sp>
        <p:sp>
          <p:nvSpPr>
            <p:cNvPr id="53260" name="Text Box 22"/>
            <p:cNvSpPr txBox="1">
              <a:spLocks noChangeArrowheads="1"/>
            </p:cNvSpPr>
            <p:nvPr/>
          </p:nvSpPr>
          <p:spPr bwMode="auto">
            <a:xfrm>
              <a:off x="3100" y="3021"/>
              <a:ext cx="33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117</a:t>
              </a:r>
            </a:p>
          </p:txBody>
        </p:sp>
        <p:sp>
          <p:nvSpPr>
            <p:cNvPr id="53261" name="Text Box 23"/>
            <p:cNvSpPr txBox="1">
              <a:spLocks noChangeArrowheads="1"/>
            </p:cNvSpPr>
            <p:nvPr/>
          </p:nvSpPr>
          <p:spPr bwMode="auto">
            <a:xfrm>
              <a:off x="3480" y="3021"/>
              <a:ext cx="34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121</a:t>
              </a:r>
            </a:p>
          </p:txBody>
        </p:sp>
        <p:sp>
          <p:nvSpPr>
            <p:cNvPr id="53262" name="Text Box 24"/>
            <p:cNvSpPr txBox="1">
              <a:spLocks noChangeArrowheads="1"/>
            </p:cNvSpPr>
            <p:nvPr/>
          </p:nvSpPr>
          <p:spPr bwMode="auto">
            <a:xfrm>
              <a:off x="3816" y="3021"/>
              <a:ext cx="34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134</a:t>
              </a:r>
            </a:p>
          </p:txBody>
        </p:sp>
        <p:sp>
          <p:nvSpPr>
            <p:cNvPr id="53263" name="Text Box 25"/>
            <p:cNvSpPr txBox="1">
              <a:spLocks noChangeArrowheads="1"/>
            </p:cNvSpPr>
            <p:nvPr/>
          </p:nvSpPr>
          <p:spPr bwMode="auto">
            <a:xfrm>
              <a:off x="4183" y="3021"/>
              <a:ext cx="34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154</a:t>
              </a:r>
            </a:p>
          </p:txBody>
        </p:sp>
        <p:sp>
          <p:nvSpPr>
            <p:cNvPr id="53264" name="Text Box 26"/>
            <p:cNvSpPr txBox="1">
              <a:spLocks noChangeArrowheads="1"/>
            </p:cNvSpPr>
            <p:nvPr/>
          </p:nvSpPr>
          <p:spPr bwMode="auto">
            <a:xfrm>
              <a:off x="4519" y="3021"/>
              <a:ext cx="341" cy="238"/>
            </a:xfrm>
            <a:prstGeom prst="rect">
              <a:avLst/>
            </a:prstGeom>
            <a:noFill/>
            <a:ln>
              <a:noFill/>
            </a:ln>
            <a:effectLst/>
          </p:spPr>
          <p:txBody>
            <a:bodyPr wrap="none" anchor="ctr">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ctr" defTabSz="449580" rtl="0" eaLnBrk="0" fontAlgn="base" latinLnBrk="0" hangingPunct="0">
                <a:lnSpc>
                  <a:spcPct val="100000"/>
                </a:lnSpc>
                <a:spcBef>
                  <a:spcPct val="50000"/>
                </a:spcBef>
                <a:spcAft>
                  <a:spcPct val="0"/>
                </a:spcAft>
                <a:buClrTx/>
                <a:buSzTx/>
                <a:buFontTx/>
                <a:buNone/>
                <a:defRPr/>
              </a:pPr>
              <a:r>
                <a:rPr kumimoji="0" lang="en-US" altLang="zh-TW" sz="1660" b="0" i="0" u="none" strike="noStrike" kern="1200" cap="none" spc="0" normalizeH="0" baseline="0" noProof="0">
                  <a:ln>
                    <a:noFill/>
                  </a:ln>
                  <a:solidFill>
                    <a:schemeClr val="tx1"/>
                  </a:solidFill>
                  <a:effectLst/>
                  <a:uLnTx/>
                  <a:uFillTx/>
                  <a:latin typeface="Helvetica" pitchFamily="34" charset="0"/>
                  <a:ea typeface="PMingLiU" pitchFamily="18" charset="-120"/>
                  <a:cs typeface="Droid Sans Fallback" charset="0"/>
                </a:rPr>
                <a:t>162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027">
                                            <p:txEl>
                                              <p:pRg st="6" end="6"/>
                                            </p:txEl>
                                          </p:spTgt>
                                        </p:tgtEl>
                                        <p:attrNameLst>
                                          <p:attrName>style.visibility</p:attrName>
                                        </p:attrNameLst>
                                      </p:cBhvr>
                                      <p:to>
                                        <p:strVal val="visible"/>
                                      </p:to>
                                    </p:set>
                                    <p:anim calcmode="lin" valueType="num">
                                      <p:cBhvr additive="base">
                                        <p:cTn id="7" dur="500" fill="hold"/>
                                        <p:tgtEl>
                                          <p:spTgt spid="25702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0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8434" name="Text Box 1"/>
          <p:cNvSpPr txBox="1"/>
          <p:nvPr/>
        </p:nvSpPr>
        <p:spPr>
          <a:xfrm>
            <a:off x="469900" y="558800"/>
            <a:ext cx="6680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Sequence of CPU and I/O Bursts</a:t>
            </a:r>
          </a:p>
        </p:txBody>
      </p:sp>
      <p:sp>
        <p:nvSpPr>
          <p:cNvPr id="16386" name="Text Box 2"/>
          <p:cNvSpPr txBox="1">
            <a:spLocks noChangeArrowheads="1"/>
          </p:cNvSpPr>
          <p:nvPr/>
        </p:nvSpPr>
        <p:spPr bwMode="auto">
          <a:xfrm>
            <a:off x="431800" y="1524000"/>
            <a:ext cx="8280400" cy="4711700"/>
          </a:xfrm>
          <a:prstGeom prst="rect">
            <a:avLst/>
          </a:prstGeom>
          <a:noFill/>
          <a:ln w="9525" cap="flat">
            <a:noFill/>
            <a:round/>
          </a:ln>
          <a:effectLst/>
        </p:spPr>
        <p:txBody>
          <a:bodyPr/>
          <a:lstStyle/>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CPU Burst-</a:t>
            </a:r>
            <a:r>
              <a:rPr kumimoji="0" lang="en-US" sz="2400" kern="1200" cap="none" spc="0" normalizeH="0" baseline="0" noProof="0" dirty="0">
                <a:solidFill>
                  <a:srgbClr val="000000"/>
                </a:solidFill>
                <a:latin typeface="Arial" panose="020B0604020202020204" pitchFamily="34" charset="0"/>
                <a:ea typeface="+mn-ea"/>
                <a:cs typeface="+mn-cs"/>
              </a:rPr>
              <a:t> when process is executed in CPU</a:t>
            </a:r>
          </a:p>
          <a:p>
            <a:pPr marL="34163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CPU Burst Time:</a:t>
            </a:r>
            <a:r>
              <a:rPr kumimoji="0" lang="en-US" sz="2400" kern="1200" cap="none" spc="0" normalizeH="0" baseline="0" noProof="0" dirty="0">
                <a:solidFill>
                  <a:srgbClr val="000000"/>
                </a:solidFill>
                <a:latin typeface="Arial" panose="020B0604020202020204" pitchFamily="34" charset="0"/>
                <a:ea typeface="+mn-ea"/>
                <a:cs typeface="+mn-cs"/>
              </a:rPr>
              <a:t> The amount of </a:t>
            </a:r>
            <a:r>
              <a:rPr kumimoji="0" lang="en-US" sz="2400" b="1" kern="1200" cap="none" spc="0" normalizeH="0" baseline="0" noProof="0" dirty="0">
                <a:solidFill>
                  <a:srgbClr val="000000"/>
                </a:solidFill>
                <a:latin typeface="Arial" panose="020B0604020202020204" pitchFamily="34" charset="0"/>
                <a:ea typeface="+mn-ea"/>
                <a:cs typeface="+mn-cs"/>
              </a:rPr>
              <a:t>time</a:t>
            </a:r>
            <a:r>
              <a:rPr kumimoji="0" lang="en-US" sz="2400" kern="1200" cap="none" spc="0" normalizeH="0" baseline="0" noProof="0" dirty="0">
                <a:solidFill>
                  <a:srgbClr val="000000"/>
                </a:solidFill>
                <a:latin typeface="Arial" panose="020B0604020202020204" pitchFamily="34" charset="0"/>
                <a:ea typeface="+mn-ea"/>
                <a:cs typeface="+mn-cs"/>
              </a:rPr>
              <a:t> the </a:t>
            </a:r>
            <a:r>
              <a:rPr kumimoji="0" lang="en-US" sz="2400" b="1" kern="1200" cap="none" spc="0" normalizeH="0" baseline="0" noProof="0" dirty="0">
                <a:solidFill>
                  <a:srgbClr val="000000"/>
                </a:solidFill>
                <a:latin typeface="Arial" panose="020B0604020202020204" pitchFamily="34" charset="0"/>
                <a:ea typeface="+mn-ea"/>
                <a:cs typeface="+mn-cs"/>
              </a:rPr>
              <a:t>process uses the processor</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Types of </a:t>
            </a:r>
            <a:r>
              <a:rPr kumimoji="0" lang="en-US" sz="2400" b="1" kern="1200" cap="none" spc="0" normalizeH="0" baseline="0" noProof="0" dirty="0">
                <a:solidFill>
                  <a:srgbClr val="000000"/>
                </a:solidFill>
                <a:latin typeface="Arial" panose="020B0604020202020204" pitchFamily="34" charset="0"/>
                <a:ea typeface="+mn-ea"/>
                <a:cs typeface="+mn-cs"/>
              </a:rPr>
              <a:t>CPU bursts</a:t>
            </a:r>
            <a:r>
              <a:rPr kumimoji="0" lang="en-US" sz="2400" kern="1200" cap="none" spc="0" normalizeH="0" baseline="0" noProof="0" dirty="0">
                <a:solidFill>
                  <a:srgbClr val="000000"/>
                </a:solidFill>
                <a:latin typeface="Arial" panose="020B0604020202020204" pitchFamily="34" charset="0"/>
                <a:ea typeface="+mn-ea"/>
                <a:cs typeface="+mn-cs"/>
              </a:rPr>
              <a:t>: </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Long </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bursts</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process is </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CPU</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bound (spend max. time with CPU</a:t>
            </a:r>
          </a:p>
          <a:p>
            <a:pPr marL="739775" marR="0" lvl="1" indent="-282575" algn="l" defTabSz="449580" rtl="0" eaLnBrk="0" fontAlgn="base" latinLnBrk="0" hangingPunct="0">
              <a:lnSpc>
                <a:spcPct val="100000"/>
              </a:lnSpc>
              <a:spcBef>
                <a:spcPts val="87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Short </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bursts</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process is I/O bound (spend max. time with I/O)</a:t>
            </a:r>
          </a:p>
          <a:p>
            <a:pPr marL="34163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b="1" kern="1200" cap="none" spc="0" normalizeH="0" baseline="0" noProof="0" dirty="0">
              <a:solidFill>
                <a:srgbClr val="000000"/>
              </a:solidFill>
              <a:latin typeface="Arial" panose="020B0604020202020204" pitchFamily="34" charset="0"/>
              <a:ea typeface="+mn-ea"/>
              <a:cs typeface="+mn-cs"/>
            </a:endParaRP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I/O Burst-</a:t>
            </a:r>
            <a:r>
              <a:rPr kumimoji="0" lang="en-US" sz="2400" kern="1200" cap="none" spc="0" normalizeH="0" baseline="0" noProof="0" dirty="0">
                <a:solidFill>
                  <a:srgbClr val="000000"/>
                </a:solidFill>
                <a:latin typeface="Arial" panose="020B0604020202020204" pitchFamily="34" charset="0"/>
                <a:ea typeface="+mn-ea"/>
                <a:cs typeface="+mn-cs"/>
              </a:rPr>
              <a:t> when CPU is waiting for I/O completion for further execution.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7042" name="Text Box 1"/>
          <p:cNvSpPr txBox="1"/>
          <p:nvPr/>
        </p:nvSpPr>
        <p:spPr>
          <a:xfrm>
            <a:off x="673100" y="671513"/>
            <a:ext cx="5651500" cy="649287"/>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Round Robin</a:t>
            </a:r>
          </a:p>
        </p:txBody>
      </p:sp>
      <p:graphicFrame>
        <p:nvGraphicFramePr>
          <p:cNvPr id="47106" name="Group 2"/>
          <p:cNvGraphicFramePr>
            <a:graphicFrameLocks noGrp="1"/>
          </p:cNvGraphicFramePr>
          <p:nvPr/>
        </p:nvGraphicFramePr>
        <p:xfrm>
          <a:off x="2387600" y="1763713"/>
          <a:ext cx="4052888" cy="1944688"/>
        </p:xfrm>
        <a:graphic>
          <a:graphicData uri="http://schemas.openxmlformats.org/drawingml/2006/table">
            <a:tbl>
              <a:tblPr/>
              <a:tblGrid>
                <a:gridCol w="10414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1392238">
                  <a:extLst>
                    <a:ext uri="{9D8B030D-6E8A-4147-A177-3AD203B41FA5}">
                      <a16:colId xmlns:a16="http://schemas.microsoft.com/office/drawing/2014/main" val="20003"/>
                    </a:ext>
                  </a:extLst>
                </a:gridCol>
              </a:tblGrid>
              <a:tr h="73025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Completion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7</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7070" name="Text Box 59"/>
          <p:cNvSpPr txBox="1"/>
          <p:nvPr/>
        </p:nvSpPr>
        <p:spPr>
          <a:xfrm>
            <a:off x="266700" y="1751013"/>
            <a:ext cx="1917700" cy="649287"/>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TQ: 2 </a:t>
            </a:r>
          </a:p>
        </p:txBody>
      </p:sp>
      <p:graphicFrame>
        <p:nvGraphicFramePr>
          <p:cNvPr id="47164" name="Group 60"/>
          <p:cNvGraphicFramePr>
            <a:graphicFrameLocks noGrp="1"/>
          </p:cNvGraphicFramePr>
          <p:nvPr/>
        </p:nvGraphicFramePr>
        <p:xfrm>
          <a:off x="2425700" y="4037013"/>
          <a:ext cx="4052888" cy="1943100"/>
        </p:xfrm>
        <a:graphic>
          <a:graphicData uri="http://schemas.openxmlformats.org/drawingml/2006/table">
            <a:tbl>
              <a:tblPr/>
              <a:tblGrid>
                <a:gridCol w="10414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1392238">
                  <a:extLst>
                    <a:ext uri="{9D8B030D-6E8A-4147-A177-3AD203B41FA5}">
                      <a16:colId xmlns:a16="http://schemas.microsoft.com/office/drawing/2014/main" val="20003"/>
                    </a:ext>
                  </a:extLst>
                </a:gridCol>
              </a:tblGrid>
              <a:tr h="73025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Completion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9090" name="Text Box 1"/>
          <p:cNvSpPr txBox="1"/>
          <p:nvPr/>
        </p:nvSpPr>
        <p:spPr>
          <a:xfrm>
            <a:off x="0" y="582613"/>
            <a:ext cx="6858000" cy="649287"/>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Round Robin</a:t>
            </a:r>
          </a:p>
        </p:txBody>
      </p:sp>
      <p:graphicFrame>
        <p:nvGraphicFramePr>
          <p:cNvPr id="48130" name="Group 2"/>
          <p:cNvGraphicFramePr>
            <a:graphicFrameLocks noGrp="1"/>
          </p:cNvGraphicFramePr>
          <p:nvPr/>
        </p:nvGraphicFramePr>
        <p:xfrm>
          <a:off x="2387600" y="1763713"/>
          <a:ext cx="4052888" cy="3217863"/>
        </p:xfrm>
        <a:graphic>
          <a:graphicData uri="http://schemas.openxmlformats.org/drawingml/2006/table">
            <a:tbl>
              <a:tblPr/>
              <a:tblGrid>
                <a:gridCol w="10414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1392238">
                  <a:extLst>
                    <a:ext uri="{9D8B030D-6E8A-4147-A177-3AD203B41FA5}">
                      <a16:colId xmlns:a16="http://schemas.microsoft.com/office/drawing/2014/main" val="20003"/>
                    </a:ext>
                  </a:extLst>
                </a:gridCol>
              </a:tblGrid>
              <a:tr h="731837">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Completion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86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2275">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6</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endParaRP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9133" name="Text Box 98"/>
          <p:cNvSpPr txBox="1"/>
          <p:nvPr/>
        </p:nvSpPr>
        <p:spPr>
          <a:xfrm>
            <a:off x="266700" y="1751013"/>
            <a:ext cx="1917700" cy="649287"/>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TQ: 2 </a:t>
            </a:r>
          </a:p>
        </p:txBody>
      </p:sp>
      <p:sp>
        <p:nvSpPr>
          <p:cNvPr id="89134" name="Text Box 99"/>
          <p:cNvSpPr txBox="1"/>
          <p:nvPr/>
        </p:nvSpPr>
        <p:spPr>
          <a:xfrm>
            <a:off x="838200" y="5408613"/>
            <a:ext cx="6858000" cy="649287"/>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en-US" sz="2400" b="1" dirty="0">
              <a:solidFill>
                <a:srgbClr val="993300"/>
              </a:solidFill>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Box 3"/>
          <p:cNvSpPr txBox="1"/>
          <p:nvPr/>
        </p:nvSpPr>
        <p:spPr>
          <a:xfrm>
            <a:off x="152400" y="1219200"/>
            <a:ext cx="8839200" cy="3140075"/>
          </a:xfrm>
          <a:prstGeom prst="rect">
            <a:avLst/>
          </a:prstGeom>
          <a:noFill/>
          <a:ln w="9525">
            <a:noFill/>
          </a:ln>
        </p:spPr>
        <p:txBody>
          <a:bodyPr>
            <a:spAutoFit/>
          </a:bodyPr>
          <a:lstStyle/>
          <a:p>
            <a:pPr>
              <a:buNone/>
            </a:pPr>
            <a:r>
              <a:rPr lang="en-GB" altLang="en-US" b="1" dirty="0">
                <a:solidFill>
                  <a:srgbClr val="FF0000"/>
                </a:solidFill>
                <a:latin typeface="urw-din"/>
              </a:rPr>
              <a:t> </a:t>
            </a:r>
            <a:r>
              <a:rPr lang="en-GB" altLang="en-US" b="1" u="sng" dirty="0">
                <a:solidFill>
                  <a:srgbClr val="FF0000"/>
                </a:solidFill>
                <a:latin typeface="urw-din"/>
                <a:hlinkClick r:id="rId2"/>
              </a:rPr>
              <a:t>Round Robin (RR)</a:t>
            </a:r>
            <a:r>
              <a:rPr lang="en-GB" altLang="en-US" b="1" dirty="0">
                <a:solidFill>
                  <a:srgbClr val="FF0000"/>
                </a:solidFill>
                <a:latin typeface="urw-din"/>
              </a:rPr>
              <a:t>:</a:t>
            </a:r>
            <a:r>
              <a:rPr lang="en-GB" altLang="en-US" dirty="0">
                <a:solidFill>
                  <a:srgbClr val="FF0000"/>
                </a:solidFill>
                <a:latin typeface="urw-din"/>
              </a:rPr>
              <a:t> </a:t>
            </a:r>
          </a:p>
          <a:p>
            <a:pPr>
              <a:buNone/>
            </a:pPr>
            <a:r>
              <a:rPr lang="en-GB" altLang="en-US" dirty="0">
                <a:solidFill>
                  <a:srgbClr val="273239"/>
                </a:solidFill>
                <a:latin typeface="urw-din"/>
              </a:rPr>
              <a:t>Advantages:</a:t>
            </a:r>
          </a:p>
          <a:p>
            <a:pPr>
              <a:buFont typeface="Arial" panose="020B0604020202020204" pitchFamily="34" charset="0"/>
              <a:buAutoNum type="arabicPeriod"/>
            </a:pPr>
            <a:r>
              <a:rPr lang="en-GB" altLang="en-US" dirty="0">
                <a:solidFill>
                  <a:srgbClr val="273239"/>
                </a:solidFill>
                <a:latin typeface="urw-din"/>
              </a:rPr>
              <a:t>Every process gets an equal share of the CPU.</a:t>
            </a:r>
          </a:p>
          <a:p>
            <a:pPr>
              <a:buFont typeface="Arial" panose="020B0604020202020204" pitchFamily="34" charset="0"/>
              <a:buAutoNum type="arabicPeriod"/>
            </a:pPr>
            <a:r>
              <a:rPr lang="en-GB" altLang="en-US" dirty="0">
                <a:solidFill>
                  <a:srgbClr val="273239"/>
                </a:solidFill>
                <a:latin typeface="urw-din"/>
              </a:rPr>
              <a:t>RR is cyclic in nature, so there is no starvation.</a:t>
            </a:r>
          </a:p>
          <a:p>
            <a:pPr>
              <a:buFont typeface="Arial" panose="020B0604020202020204" pitchFamily="34" charset="0"/>
              <a:buAutoNum type="arabicPeriod"/>
            </a:pPr>
            <a:endParaRPr lang="en-GB" altLang="en-US" dirty="0">
              <a:solidFill>
                <a:srgbClr val="273239"/>
              </a:solidFill>
              <a:latin typeface="urw-din"/>
            </a:endParaRPr>
          </a:p>
          <a:p>
            <a:pPr>
              <a:buNone/>
            </a:pPr>
            <a:endParaRPr lang="en-GB" altLang="en-US" dirty="0">
              <a:solidFill>
                <a:srgbClr val="273239"/>
              </a:solidFill>
              <a:latin typeface="urw-din"/>
            </a:endParaRPr>
          </a:p>
          <a:p>
            <a:pPr>
              <a:buNone/>
            </a:pPr>
            <a:r>
              <a:rPr lang="en-GB" altLang="en-US" dirty="0">
                <a:solidFill>
                  <a:srgbClr val="273239"/>
                </a:solidFill>
                <a:latin typeface="urw-din"/>
              </a:rPr>
              <a:t>Disadvantages:</a:t>
            </a:r>
          </a:p>
          <a:p>
            <a:pPr>
              <a:buFont typeface="Arial" panose="020B0604020202020204" pitchFamily="34" charset="0"/>
              <a:buAutoNum type="arabicPeriod"/>
            </a:pPr>
            <a:r>
              <a:rPr lang="en-GB" altLang="en-US" dirty="0">
                <a:solidFill>
                  <a:srgbClr val="273239"/>
                </a:solidFill>
                <a:latin typeface="urw-din"/>
              </a:rPr>
              <a:t>Setting the quantum too short increases the overhead and lowers the CPU efficiency, but setting it too long may cause a poor response to short processes.</a:t>
            </a:r>
          </a:p>
          <a:p>
            <a:pPr>
              <a:buFont typeface="Arial" panose="020B0604020202020204" pitchFamily="34" charset="0"/>
              <a:buAutoNum type="arabicPeriod"/>
            </a:pPr>
            <a:r>
              <a:rPr lang="en-GB" altLang="en-US" dirty="0">
                <a:solidFill>
                  <a:srgbClr val="273239"/>
                </a:solidFill>
                <a:latin typeface="urw-din"/>
              </a:rPr>
              <a:t>The average waiting time under the RR policy is often long.</a:t>
            </a:r>
          </a:p>
          <a:p>
            <a:pPr>
              <a:buFont typeface="Arial" panose="020B0604020202020204" pitchFamily="34" charset="0"/>
              <a:buAutoNum type="arabicPeriod"/>
            </a:pPr>
            <a:r>
              <a:rPr lang="en-GB" altLang="en-US" dirty="0">
                <a:solidFill>
                  <a:srgbClr val="273239"/>
                </a:solidFill>
                <a:latin typeface="urw-din"/>
              </a:rPr>
              <a:t>If time quantum is very high then RR degrades to FCFS.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xfrm>
            <a:off x="577850" y="544513"/>
            <a:ext cx="8096250" cy="1003300"/>
          </a:xfrm>
          <a:ln/>
        </p:spPr>
        <p:txBody>
          <a:bodyPr vert="horz" wrap="square" lIns="90000" tIns="46800" rIns="90000" bIns="46800" anchor="b" anchorCtr="0"/>
          <a:lstStyle/>
          <a:p>
            <a:pPr eaLnBrk="1" hangingPunct="1"/>
            <a:r>
              <a:rPr lang="en-US" altLang="zh-TW" sz="3600" dirty="0">
                <a:ea typeface="PMingLiU" pitchFamily="18" charset="-120"/>
              </a:rPr>
              <a:t>Time Quantum and </a:t>
            </a:r>
            <a:r>
              <a:rPr lang="en-US" altLang="zh-TW" sz="3600" dirty="0">
                <a:solidFill>
                  <a:srgbClr val="FF0066"/>
                </a:solidFill>
                <a:ea typeface="PMingLiU" pitchFamily="18" charset="-120"/>
              </a:rPr>
              <a:t>Context Switch</a:t>
            </a:r>
            <a:r>
              <a:rPr lang="en-US" altLang="zh-TW" sz="3600" dirty="0">
                <a:ea typeface="PMingLiU" pitchFamily="18" charset="-120"/>
              </a:rPr>
              <a:t> Time</a:t>
            </a:r>
          </a:p>
        </p:txBody>
      </p:sp>
      <p:pic>
        <p:nvPicPr>
          <p:cNvPr id="91139" name="Picture 3"/>
          <p:cNvPicPr>
            <a:picLocks noChangeAspect="1"/>
          </p:cNvPicPr>
          <p:nvPr/>
        </p:nvPicPr>
        <p:blipFill>
          <a:blip r:embed="rId3"/>
          <a:srcRect l="33292" t="23140" r="28781" b="55464"/>
          <a:stretch>
            <a:fillRect/>
          </a:stretch>
        </p:blipFill>
        <p:spPr>
          <a:xfrm>
            <a:off x="701675" y="1956250"/>
            <a:ext cx="7786688" cy="3630612"/>
          </a:xfrm>
          <a:prstGeom prst="rect">
            <a:avLst/>
          </a:prstGeom>
          <a:noFill/>
          <a:ln w="57150" cap="flat" cmpd="thickThin">
            <a:solidFill>
              <a:schemeClr val="tx1"/>
            </a:solidFill>
            <a:prstDash val="solid"/>
            <a:miter/>
            <a:headEnd type="none" w="med" len="med"/>
            <a:tailEnd type="none" w="med" len="me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58825" y="533400"/>
            <a:ext cx="7927975" cy="931863"/>
          </a:xfrm>
        </p:spPr>
        <p:txBody>
          <a:bodyPr vert="horz" wrap="square" lIns="90000" tIns="46800" rIns="90000" bIns="46800" numCol="1" anchor="b" anchorCtr="0" compatLnSpc="1"/>
          <a:lstStyle/>
          <a:p>
            <a:pPr marL="0" marR="0" lvl="0" indent="0" algn="ctr"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a:pPr>
            <a:r>
              <a:rPr kumimoji="0" lang="en-US" altLang="zh-TW" sz="3415" b="1" i="0" u="none" strike="noStrike" kern="0" cap="none" spc="0" normalizeH="0" baseline="0" noProof="0">
                <a:ln>
                  <a:noFill/>
                </a:ln>
                <a:solidFill>
                  <a:srgbClr val="993300"/>
                </a:solidFill>
                <a:effectLst/>
                <a:uLnTx/>
                <a:uFillTx/>
                <a:latin typeface="+mj-lt"/>
                <a:ea typeface="+mj-ea"/>
                <a:cs typeface="+mj-cs"/>
              </a:rPr>
              <a:t>Turnaround Time Varies With The Time Quantum</a:t>
            </a:r>
          </a:p>
        </p:txBody>
      </p:sp>
      <p:pic>
        <p:nvPicPr>
          <p:cNvPr id="94211" name="Picture 3"/>
          <p:cNvPicPr>
            <a:picLocks noChangeAspect="1"/>
          </p:cNvPicPr>
          <p:nvPr/>
        </p:nvPicPr>
        <p:blipFill>
          <a:blip r:embed="rId3"/>
          <a:srcRect l="3073" t="676" r="2827" b="891"/>
          <a:stretch>
            <a:fillRect/>
          </a:stretch>
        </p:blipFill>
        <p:spPr>
          <a:xfrm>
            <a:off x="941388" y="1835150"/>
            <a:ext cx="5403850" cy="4175125"/>
          </a:xfrm>
          <a:prstGeom prst="rect">
            <a:avLst/>
          </a:prstGeom>
          <a:noFill/>
          <a:ln w="57150" cap="flat" cmpd="thickThin">
            <a:solidFill>
              <a:schemeClr val="tx1"/>
            </a:solidFill>
            <a:prstDash val="solid"/>
            <a:miter/>
            <a:headEnd type="none" w="med" len="med"/>
            <a:tailEnd type="none" w="med" len="med"/>
          </a:ln>
        </p:spPr>
      </p:pic>
      <p:sp>
        <p:nvSpPr>
          <p:cNvPr id="259076" name="Text Box 4"/>
          <p:cNvSpPr txBox="1">
            <a:spLocks noChangeArrowheads="1"/>
          </p:cNvSpPr>
          <p:nvPr/>
        </p:nvSpPr>
        <p:spPr bwMode="auto">
          <a:xfrm>
            <a:off x="6618288" y="2314575"/>
            <a:ext cx="1331913" cy="377825"/>
          </a:xfrm>
          <a:prstGeom prst="rect">
            <a:avLst/>
          </a:prstGeom>
          <a:noFill/>
          <a:ln>
            <a:noFill/>
          </a:ln>
          <a:effectLst/>
        </p:spPr>
        <p:txBody>
          <a:bodyPr wrap="none">
            <a:spAutoFit/>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eaLnBrk="1" hangingPunct="1">
              <a:spcBef>
                <a:spcPct val="0"/>
              </a:spcBef>
              <a:buClrTx/>
              <a:buSzTx/>
              <a:buFontTx/>
              <a:buNone/>
            </a:pPr>
            <a:r>
              <a:rPr lang="en-US" altLang="zh-TW" sz="1800" dirty="0">
                <a:solidFill>
                  <a:srgbClr val="FF0000"/>
                </a:solidFill>
                <a:latin typeface="Tahoma" panose="020B0604030504040204" pitchFamily="34" charset="0"/>
                <a:ea typeface="PMingLiU" pitchFamily="18" charset="-120"/>
              </a:rPr>
              <a:t>5</a:t>
            </a:r>
            <a:r>
              <a:rPr lang="en-US" altLang="zh-TW" sz="1800" dirty="0">
                <a:solidFill>
                  <a:schemeClr val="tx1"/>
                </a:solidFill>
                <a:latin typeface="Tahoma" panose="020B0604030504040204" pitchFamily="34" charset="0"/>
                <a:ea typeface="PMingLiU" pitchFamily="18" charset="-120"/>
              </a:rPr>
              <a:t> </a:t>
            </a:r>
            <a:r>
              <a:rPr lang="en-US" altLang="zh-TW" sz="1800" dirty="0">
                <a:solidFill>
                  <a:srgbClr val="CC6600"/>
                </a:solidFill>
                <a:latin typeface="Tahoma" panose="020B0604030504040204" pitchFamily="34" charset="0"/>
                <a:ea typeface="PMingLiU" pitchFamily="18" charset="-120"/>
              </a:rPr>
              <a:t>3</a:t>
            </a:r>
            <a:r>
              <a:rPr lang="en-US" altLang="zh-TW" sz="1800" dirty="0">
                <a:solidFill>
                  <a:schemeClr val="tx1"/>
                </a:solidFill>
                <a:latin typeface="Tahoma" panose="020B0604030504040204" pitchFamily="34" charset="0"/>
                <a:ea typeface="PMingLiU" pitchFamily="18" charset="-120"/>
              </a:rPr>
              <a:t> </a:t>
            </a:r>
            <a:r>
              <a:rPr lang="en-US" altLang="zh-TW" sz="1800" dirty="0">
                <a:solidFill>
                  <a:srgbClr val="336633"/>
                </a:solidFill>
                <a:latin typeface="Tahoma" panose="020B0604030504040204" pitchFamily="34" charset="0"/>
                <a:ea typeface="PMingLiU" pitchFamily="18" charset="-120"/>
              </a:rPr>
              <a:t>1</a:t>
            </a:r>
            <a:r>
              <a:rPr lang="en-US" altLang="zh-TW" sz="1800" dirty="0">
                <a:solidFill>
                  <a:schemeClr val="tx1"/>
                </a:solidFill>
                <a:latin typeface="Tahoma" panose="020B0604030504040204" pitchFamily="34" charset="0"/>
                <a:ea typeface="PMingLiU" pitchFamily="18" charset="-120"/>
              </a:rPr>
              <a:t> </a:t>
            </a:r>
            <a:r>
              <a:rPr lang="en-US" altLang="zh-TW" sz="1800" dirty="0">
                <a:solidFill>
                  <a:srgbClr val="0000FF"/>
                </a:solidFill>
                <a:latin typeface="Tahoma" panose="020B0604030504040204" pitchFamily="34" charset="0"/>
                <a:ea typeface="PMingLiU" pitchFamily="18" charset="-120"/>
              </a:rPr>
              <a:t>5</a:t>
            </a:r>
            <a:r>
              <a:rPr lang="en-US" altLang="zh-TW" sz="1800" dirty="0">
                <a:solidFill>
                  <a:schemeClr val="tx1"/>
                </a:solidFill>
                <a:latin typeface="Tahoma" panose="020B0604030504040204" pitchFamily="34" charset="0"/>
                <a:ea typeface="PMingLiU" pitchFamily="18" charset="-120"/>
              </a:rPr>
              <a:t> </a:t>
            </a:r>
            <a:r>
              <a:rPr lang="en-US" altLang="zh-TW" sz="1800" dirty="0">
                <a:solidFill>
                  <a:srgbClr val="FF0000"/>
                </a:solidFill>
                <a:latin typeface="Tahoma" panose="020B0604030504040204" pitchFamily="34" charset="0"/>
                <a:ea typeface="PMingLiU" pitchFamily="18" charset="-120"/>
              </a:rPr>
              <a:t>1</a:t>
            </a:r>
            <a:r>
              <a:rPr lang="en-US" altLang="zh-TW" sz="1800" dirty="0">
                <a:solidFill>
                  <a:schemeClr val="tx1"/>
                </a:solidFill>
                <a:latin typeface="Tahoma" panose="020B0604030504040204" pitchFamily="34" charset="0"/>
                <a:ea typeface="PMingLiU" pitchFamily="18" charset="-120"/>
              </a:rPr>
              <a:t> </a:t>
            </a:r>
            <a:r>
              <a:rPr lang="en-US" altLang="zh-TW" sz="1800" dirty="0">
                <a:solidFill>
                  <a:srgbClr val="0000FF"/>
                </a:solidFill>
                <a:latin typeface="Tahoma" panose="020B0604030504040204" pitchFamily="34" charset="0"/>
                <a:ea typeface="PMingLiU" pitchFamily="18" charset="-120"/>
              </a:rPr>
              <a:t>2</a:t>
            </a:r>
            <a:endParaRPr lang="en-US" altLang="zh-TW" sz="1800" dirty="0">
              <a:latin typeface="Tahoma" panose="020B0604030504040204" pitchFamily="34" charset="0"/>
              <a:ea typeface="PMingLiU" pitchFamily="18" charset="-120"/>
            </a:endParaRPr>
          </a:p>
        </p:txBody>
      </p:sp>
      <p:sp>
        <p:nvSpPr>
          <p:cNvPr id="259077" name="Text Box 5"/>
          <p:cNvSpPr txBox="1">
            <a:spLocks noChangeArrowheads="1"/>
          </p:cNvSpPr>
          <p:nvPr/>
        </p:nvSpPr>
        <p:spPr bwMode="auto">
          <a:xfrm>
            <a:off x="6580188" y="3051175"/>
            <a:ext cx="1022350" cy="1228725"/>
          </a:xfrm>
          <a:prstGeom prst="rect">
            <a:avLst/>
          </a:prstGeom>
          <a:noFill/>
          <a:ln>
            <a:noFill/>
          </a:ln>
          <a:effectLst/>
        </p:spPr>
        <p:txBody>
          <a:bodyPr wrap="none">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r>
              <a:rPr kumimoji="1" lang="en-US" altLang="zh-TW" sz="1845" b="0" i="0" u="none" strike="noStrike" kern="1200" cap="none" spc="0" normalizeH="0" baseline="0" noProof="0">
                <a:ln>
                  <a:noFill/>
                </a:ln>
                <a:solidFill>
                  <a:srgbClr val="FF0000"/>
                </a:solidFill>
                <a:effectLst/>
                <a:uLnTx/>
                <a:uFillTx/>
                <a:latin typeface="Tahoma" panose="020B0604030504040204" pitchFamily="34" charset="0"/>
                <a:ea typeface="PMingLiU" pitchFamily="18" charset="-120"/>
                <a:cs typeface="Droid Sans Fallback" charset="0"/>
              </a:rPr>
              <a:t>15+</a:t>
            </a:r>
          </a:p>
          <a:p>
            <a:pPr marL="0" marR="0" lvl="0" indent="0" algn="l" defTabSz="449580" rtl="0" eaLnBrk="1" fontAlgn="base" latinLnBrk="0" hangingPunct="1">
              <a:lnSpc>
                <a:spcPct val="100000"/>
              </a:lnSpc>
              <a:spcBef>
                <a:spcPct val="0"/>
              </a:spcBef>
              <a:spcAft>
                <a:spcPct val="0"/>
              </a:spcAft>
              <a:buClrTx/>
              <a:buSzTx/>
              <a:buFontTx/>
              <a:buNone/>
              <a:defRPr/>
            </a:pPr>
            <a:r>
              <a:rPr kumimoji="1" lang="en-US" altLang="zh-TW" sz="1845" b="0" i="0" u="none" strike="noStrike" kern="1200" cap="none" spc="0" normalizeH="0" baseline="0" noProof="0">
                <a:ln>
                  <a:noFill/>
                </a:ln>
                <a:solidFill>
                  <a:srgbClr val="CC6600"/>
                </a:solidFill>
                <a:effectLst/>
                <a:uLnTx/>
                <a:uFillTx/>
                <a:latin typeface="Tahoma" panose="020B0604030504040204" pitchFamily="34" charset="0"/>
                <a:ea typeface="PMingLiU" pitchFamily="18" charset="-120"/>
                <a:cs typeface="Droid Sans Fallback" charset="0"/>
              </a:rPr>
              <a:t>8+</a:t>
            </a:r>
          </a:p>
          <a:p>
            <a:pPr marL="0" marR="0" lvl="0" indent="0" algn="l" defTabSz="449580" rtl="0" eaLnBrk="1" fontAlgn="base" latinLnBrk="0" hangingPunct="1">
              <a:lnSpc>
                <a:spcPct val="100000"/>
              </a:lnSpc>
              <a:spcBef>
                <a:spcPct val="0"/>
              </a:spcBef>
              <a:spcAft>
                <a:spcPct val="0"/>
              </a:spcAft>
              <a:buClrTx/>
              <a:buSzTx/>
              <a:buFontTx/>
              <a:buNone/>
              <a:defRPr/>
            </a:pPr>
            <a:r>
              <a:rPr kumimoji="1" lang="en-US" altLang="zh-TW" sz="1845" b="0" i="0" u="none" strike="noStrike" kern="1200" cap="none" spc="0" normalizeH="0" baseline="0" noProof="0">
                <a:ln>
                  <a:noFill/>
                </a:ln>
                <a:solidFill>
                  <a:srgbClr val="336633"/>
                </a:solidFill>
                <a:effectLst/>
                <a:uLnTx/>
                <a:uFillTx/>
                <a:latin typeface="Tahoma" panose="020B0604030504040204" pitchFamily="34" charset="0"/>
                <a:ea typeface="PMingLiU" pitchFamily="18" charset="-120"/>
                <a:cs typeface="Droid Sans Fallback" charset="0"/>
              </a:rPr>
              <a:t>9+</a:t>
            </a:r>
          </a:p>
          <a:p>
            <a:pPr marL="0" marR="0" lvl="0" indent="0" algn="l" defTabSz="449580" rtl="0" eaLnBrk="1" fontAlgn="base" latinLnBrk="0" hangingPunct="1">
              <a:lnSpc>
                <a:spcPct val="100000"/>
              </a:lnSpc>
              <a:spcBef>
                <a:spcPct val="0"/>
              </a:spcBef>
              <a:spcAft>
                <a:spcPct val="0"/>
              </a:spcAft>
              <a:buClrTx/>
              <a:buSzTx/>
              <a:buFontTx/>
              <a:buNone/>
              <a:defRPr/>
            </a:pPr>
            <a:r>
              <a:rPr kumimoji="1" lang="en-US" altLang="zh-TW" sz="1845" b="0" i="0" u="none" strike="noStrike" kern="1200" cap="none" spc="0" normalizeH="0" baseline="0" noProof="0">
                <a:ln>
                  <a:noFill/>
                </a:ln>
                <a:solidFill>
                  <a:srgbClr val="0000FF"/>
                </a:solidFill>
                <a:effectLst/>
                <a:uLnTx/>
                <a:uFillTx/>
                <a:latin typeface="Tahoma" panose="020B0604030504040204" pitchFamily="34" charset="0"/>
                <a:ea typeface="PMingLiU" pitchFamily="18" charset="-120"/>
                <a:cs typeface="Droid Sans Fallback" charset="0"/>
              </a:rPr>
              <a:t>17 </a:t>
            </a:r>
            <a:r>
              <a:rPr kumimoji="1" lang="en-US" altLang="zh-TW" sz="1845" b="0" i="0" u="none" strike="noStrike" kern="1200" cap="none" spc="0" normalizeH="0" baseline="0" noProof="0">
                <a:ln>
                  <a:noFill/>
                </a:ln>
                <a:solidFill>
                  <a:srgbClr val="000000"/>
                </a:solidFill>
                <a:effectLst/>
                <a:uLnTx/>
                <a:uFillTx/>
                <a:latin typeface="Tahoma" panose="020B0604030504040204" pitchFamily="34" charset="0"/>
                <a:ea typeface="PMingLiU" pitchFamily="18" charset="-120"/>
                <a:cs typeface="Droid Sans Fallback" charset="0"/>
              </a:rPr>
              <a:t>= 49</a:t>
            </a:r>
          </a:p>
        </p:txBody>
      </p:sp>
      <p:sp>
        <p:nvSpPr>
          <p:cNvPr id="259078" name="Text Box 6"/>
          <p:cNvSpPr txBox="1">
            <a:spLocks noChangeArrowheads="1"/>
          </p:cNvSpPr>
          <p:nvPr/>
        </p:nvSpPr>
        <p:spPr bwMode="auto">
          <a:xfrm>
            <a:off x="6546850" y="4446588"/>
            <a:ext cx="1574800" cy="376238"/>
          </a:xfrm>
          <a:prstGeom prst="rect">
            <a:avLst/>
          </a:prstGeom>
          <a:noFill/>
          <a:ln>
            <a:noFill/>
          </a:ln>
          <a:effectLst/>
        </p:spPr>
        <p:txBody>
          <a:bodyPr wrap="none">
            <a:spAutoFit/>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449580" rtl="0" eaLnBrk="1" fontAlgn="base" latinLnBrk="0" hangingPunct="1">
              <a:lnSpc>
                <a:spcPct val="100000"/>
              </a:lnSpc>
              <a:spcBef>
                <a:spcPct val="0"/>
              </a:spcBef>
              <a:spcAft>
                <a:spcPct val="0"/>
              </a:spcAft>
              <a:buClrTx/>
              <a:buSzTx/>
              <a:buFontTx/>
              <a:buNone/>
              <a:defRPr/>
            </a:pPr>
            <a:r>
              <a:rPr kumimoji="1" lang="en-US" altLang="zh-TW" sz="1845" b="0" i="0" u="none" strike="noStrike" kern="1200" cap="none" spc="0" normalizeH="0" baseline="0" noProof="0">
                <a:ln>
                  <a:noFill/>
                </a:ln>
                <a:solidFill>
                  <a:srgbClr val="000000"/>
                </a:solidFill>
                <a:effectLst/>
                <a:uLnTx/>
                <a:uFillTx/>
                <a:latin typeface="Tahoma" panose="020B0604030504040204" pitchFamily="34" charset="0"/>
                <a:ea typeface="PMingLiU" pitchFamily="18" charset="-120"/>
                <a:cs typeface="Droid Sans Fallback" charset="0"/>
              </a:rPr>
              <a:t>49/4 = 12.25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9076"/>
                                        </p:tgtEl>
                                        <p:attrNameLst>
                                          <p:attrName>style.visibility</p:attrName>
                                        </p:attrNameLst>
                                      </p:cBhvr>
                                      <p:to>
                                        <p:strVal val="visible"/>
                                      </p:to>
                                    </p:set>
                                    <p:anim calcmode="lin" valueType="num">
                                      <p:cBhvr additive="base">
                                        <p:cTn id="7" dur="500" fill="hold"/>
                                        <p:tgtEl>
                                          <p:spTgt spid="259076"/>
                                        </p:tgtEl>
                                        <p:attrNameLst>
                                          <p:attrName>ppt_x</p:attrName>
                                        </p:attrNameLst>
                                      </p:cBhvr>
                                      <p:tavLst>
                                        <p:tav tm="0">
                                          <p:val>
                                            <p:strVal val="#ppt_x"/>
                                          </p:val>
                                        </p:tav>
                                        <p:tav tm="100000">
                                          <p:val>
                                            <p:strVal val="#ppt_x"/>
                                          </p:val>
                                        </p:tav>
                                      </p:tavLst>
                                    </p:anim>
                                    <p:anim calcmode="lin" valueType="num">
                                      <p:cBhvr additive="base">
                                        <p:cTn id="8" dur="500" fill="hold"/>
                                        <p:tgtEl>
                                          <p:spTgt spid="259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9077"/>
                                        </p:tgtEl>
                                        <p:attrNameLst>
                                          <p:attrName>style.visibility</p:attrName>
                                        </p:attrNameLst>
                                      </p:cBhvr>
                                      <p:to>
                                        <p:strVal val="visible"/>
                                      </p:to>
                                    </p:set>
                                    <p:anim calcmode="lin" valueType="num">
                                      <p:cBhvr additive="base">
                                        <p:cTn id="13" dur="500" fill="hold"/>
                                        <p:tgtEl>
                                          <p:spTgt spid="259077"/>
                                        </p:tgtEl>
                                        <p:attrNameLst>
                                          <p:attrName>ppt_x</p:attrName>
                                        </p:attrNameLst>
                                      </p:cBhvr>
                                      <p:tavLst>
                                        <p:tav tm="0">
                                          <p:val>
                                            <p:strVal val="#ppt_x"/>
                                          </p:val>
                                        </p:tav>
                                        <p:tav tm="100000">
                                          <p:val>
                                            <p:strVal val="#ppt_x"/>
                                          </p:val>
                                        </p:tav>
                                      </p:tavLst>
                                    </p:anim>
                                    <p:anim calcmode="lin" valueType="num">
                                      <p:cBhvr additive="base">
                                        <p:cTn id="14" dur="500" fill="hold"/>
                                        <p:tgtEl>
                                          <p:spTgt spid="2590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9078"/>
                                        </p:tgtEl>
                                        <p:attrNameLst>
                                          <p:attrName>style.visibility</p:attrName>
                                        </p:attrNameLst>
                                      </p:cBhvr>
                                      <p:to>
                                        <p:strVal val="visible"/>
                                      </p:to>
                                    </p:set>
                                    <p:anim calcmode="lin" valueType="num">
                                      <p:cBhvr additive="base">
                                        <p:cTn id="19" dur="500" fill="hold"/>
                                        <p:tgtEl>
                                          <p:spTgt spid="259078"/>
                                        </p:tgtEl>
                                        <p:attrNameLst>
                                          <p:attrName>ppt_x</p:attrName>
                                        </p:attrNameLst>
                                      </p:cBhvr>
                                      <p:tavLst>
                                        <p:tav tm="0">
                                          <p:val>
                                            <p:strVal val="#ppt_x"/>
                                          </p:val>
                                        </p:tav>
                                        <p:tav tm="100000">
                                          <p:val>
                                            <p:strVal val="#ppt_x"/>
                                          </p:val>
                                        </p:tav>
                                      </p:tavLst>
                                    </p:anim>
                                    <p:anim calcmode="lin" valueType="num">
                                      <p:cBhvr additive="base">
                                        <p:cTn id="20" dur="500" fill="hold"/>
                                        <p:tgtEl>
                                          <p:spTgt spid="259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77" grpId="0"/>
      <p:bldP spid="259078"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6258" name="Text Box 1"/>
          <p:cNvSpPr txBox="1"/>
          <p:nvPr/>
        </p:nvSpPr>
        <p:spPr>
          <a:xfrm>
            <a:off x="698500" y="355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Queue</a:t>
            </a:r>
          </a:p>
        </p:txBody>
      </p:sp>
      <p:sp>
        <p:nvSpPr>
          <p:cNvPr id="96259" name="Text Box 2"/>
          <p:cNvSpPr txBox="1"/>
          <p:nvPr/>
        </p:nvSpPr>
        <p:spPr>
          <a:xfrm>
            <a:off x="152400" y="1028700"/>
            <a:ext cx="8712200" cy="54991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800" dirty="0">
                <a:solidFill>
                  <a:schemeClr val="tx1"/>
                </a:solidFill>
                <a:latin typeface="Arial" panose="020B0604020202020204" pitchFamily="34" charset="0"/>
              </a:rPr>
              <a:t>A </a:t>
            </a:r>
            <a:r>
              <a:rPr lang="en-US" altLang="en-US" sz="2800" b="1" dirty="0">
                <a:solidFill>
                  <a:schemeClr val="tx1"/>
                </a:solidFill>
                <a:latin typeface="Arial" panose="020B0604020202020204" pitchFamily="34" charset="0"/>
              </a:rPr>
              <a:t>multilevel queue </a:t>
            </a:r>
            <a:r>
              <a:rPr lang="en-US" altLang="en-US" sz="2800" dirty="0">
                <a:solidFill>
                  <a:schemeClr val="tx1"/>
                </a:solidFill>
                <a:latin typeface="Arial" panose="020B0604020202020204" pitchFamily="34" charset="0"/>
              </a:rPr>
              <a:t>scheduling algorithm partitions the ready queue into several separate queues. </a:t>
            </a:r>
          </a:p>
          <a:p>
            <a:pPr>
              <a:buClr>
                <a:srgbClr val="000000"/>
              </a:buClr>
              <a:buSzPct val="100000"/>
              <a:buFont typeface="Times New Roman" panose="02020603050405020304" pitchFamily="18" charset="0"/>
            </a:pPr>
            <a:endParaRPr lang="en-US" altLang="en-US" sz="28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800" dirty="0">
                <a:solidFill>
                  <a:schemeClr val="tx1"/>
                </a:solidFill>
                <a:latin typeface="Arial" panose="020B0604020202020204" pitchFamily="34" charset="0"/>
              </a:rPr>
              <a:t>For Example: a multilevel queue scheduling algorithm with five queues, listed below in order of priority:</a:t>
            </a:r>
          </a:p>
          <a:p>
            <a:pPr>
              <a:buClr>
                <a:srgbClr val="000000"/>
              </a:buClr>
              <a:buSzPct val="100000"/>
              <a:buFont typeface="Times New Roman" panose="02020603050405020304" pitchFamily="18" charset="0"/>
            </a:pPr>
            <a:endParaRPr lang="en-US" altLang="en-US" sz="28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800" b="1" dirty="0">
                <a:solidFill>
                  <a:schemeClr val="tx1"/>
                </a:solidFill>
                <a:latin typeface="Arial" panose="020B0604020202020204" pitchFamily="34" charset="0"/>
              </a:rPr>
              <a:t>1. </a:t>
            </a:r>
            <a:r>
              <a:rPr lang="en-US" altLang="en-US" sz="2800" dirty="0">
                <a:solidFill>
                  <a:schemeClr val="tx1"/>
                </a:solidFill>
                <a:latin typeface="Arial" panose="020B0604020202020204" pitchFamily="34" charset="0"/>
              </a:rPr>
              <a:t>System processes</a:t>
            </a:r>
          </a:p>
          <a:p>
            <a:pPr>
              <a:buClr>
                <a:srgbClr val="000000"/>
              </a:buClr>
              <a:buSzPct val="100000"/>
              <a:buFont typeface="Times New Roman" panose="02020603050405020304" pitchFamily="18" charset="0"/>
            </a:pPr>
            <a:r>
              <a:rPr lang="en-US" altLang="en-US" sz="2800" b="1" dirty="0">
                <a:solidFill>
                  <a:schemeClr val="tx1"/>
                </a:solidFill>
                <a:latin typeface="Arial" panose="020B0604020202020204" pitchFamily="34" charset="0"/>
              </a:rPr>
              <a:t>2. </a:t>
            </a:r>
            <a:r>
              <a:rPr lang="en-US" altLang="en-US" sz="2800" dirty="0">
                <a:solidFill>
                  <a:schemeClr val="tx1"/>
                </a:solidFill>
                <a:latin typeface="Arial" panose="020B0604020202020204" pitchFamily="34" charset="0"/>
              </a:rPr>
              <a:t>Interactive processes</a:t>
            </a:r>
          </a:p>
          <a:p>
            <a:pPr>
              <a:buClr>
                <a:srgbClr val="000000"/>
              </a:buClr>
              <a:buSzPct val="100000"/>
              <a:buFont typeface="Times New Roman" panose="02020603050405020304" pitchFamily="18" charset="0"/>
            </a:pPr>
            <a:r>
              <a:rPr lang="en-US" altLang="en-US" sz="2800" b="1" dirty="0">
                <a:solidFill>
                  <a:schemeClr val="tx1"/>
                </a:solidFill>
                <a:latin typeface="Arial" panose="020B0604020202020204" pitchFamily="34" charset="0"/>
              </a:rPr>
              <a:t>3. </a:t>
            </a:r>
            <a:r>
              <a:rPr lang="en-US" altLang="en-US" sz="2800" dirty="0">
                <a:solidFill>
                  <a:schemeClr val="tx1"/>
                </a:solidFill>
                <a:latin typeface="Arial" panose="020B0604020202020204" pitchFamily="34" charset="0"/>
              </a:rPr>
              <a:t>Interactive editing processes</a:t>
            </a:r>
          </a:p>
          <a:p>
            <a:pPr>
              <a:buClr>
                <a:srgbClr val="000000"/>
              </a:buClr>
              <a:buSzPct val="100000"/>
              <a:buFont typeface="Times New Roman" panose="02020603050405020304" pitchFamily="18" charset="0"/>
            </a:pPr>
            <a:r>
              <a:rPr lang="en-US" altLang="en-US" sz="2800" b="1" dirty="0">
                <a:solidFill>
                  <a:schemeClr val="tx1"/>
                </a:solidFill>
                <a:latin typeface="Arial" panose="020B0604020202020204" pitchFamily="34" charset="0"/>
              </a:rPr>
              <a:t>4. </a:t>
            </a:r>
            <a:r>
              <a:rPr lang="en-US" altLang="en-US" sz="2800" dirty="0">
                <a:solidFill>
                  <a:schemeClr val="tx1"/>
                </a:solidFill>
                <a:latin typeface="Arial" panose="020B0604020202020204" pitchFamily="34" charset="0"/>
              </a:rPr>
              <a:t>Batch processes</a:t>
            </a:r>
          </a:p>
          <a:p>
            <a:pPr>
              <a:buClr>
                <a:srgbClr val="000000"/>
              </a:buClr>
              <a:buSzPct val="100000"/>
              <a:buFont typeface="Times New Roman" panose="02020603050405020304" pitchFamily="18" charset="0"/>
            </a:pPr>
            <a:r>
              <a:rPr lang="en-US" altLang="en-US" sz="2800" b="1" dirty="0">
                <a:solidFill>
                  <a:schemeClr val="tx1"/>
                </a:solidFill>
                <a:latin typeface="Arial" panose="020B0604020202020204" pitchFamily="34" charset="0"/>
              </a:rPr>
              <a:t>5. </a:t>
            </a:r>
            <a:r>
              <a:rPr lang="en-US" altLang="en-US" sz="2800" dirty="0">
                <a:solidFill>
                  <a:schemeClr val="tx1"/>
                </a:solidFill>
                <a:latin typeface="Arial" panose="020B0604020202020204" pitchFamily="34" charset="0"/>
              </a:rPr>
              <a:t>Student/ user processes</a:t>
            </a:r>
            <a:endParaRPr lang="en-US" altLang="en-US" sz="2600" dirty="0">
              <a:solidFill>
                <a:schemeClr val="tx1"/>
              </a:solidFill>
              <a:latin typeface="Arial" panose="020B0604020202020204" pitchFamily="34"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8306" name="Text Box 1"/>
          <p:cNvSpPr txBox="1"/>
          <p:nvPr/>
        </p:nvSpPr>
        <p:spPr>
          <a:xfrm>
            <a:off x="698500" y="355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Queue</a:t>
            </a:r>
          </a:p>
        </p:txBody>
      </p:sp>
      <p:sp>
        <p:nvSpPr>
          <p:cNvPr id="98307" name="Text Box 2"/>
          <p:cNvSpPr txBox="1"/>
          <p:nvPr/>
        </p:nvSpPr>
        <p:spPr>
          <a:xfrm>
            <a:off x="152400" y="1028700"/>
            <a:ext cx="8712200" cy="54991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defTabSz="449580">
              <a:spcBef>
                <a:spcPts val="114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600" dirty="0"/>
              <a:t>A process can move between various queues</a:t>
            </a:r>
          </a:p>
          <a:p>
            <a:pPr marL="339725" lvl="0" indent="-339725" defTabSz="449580">
              <a:spcBef>
                <a:spcPts val="114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600" dirty="0"/>
              <a:t>Multilevel Queue Scheduler defined by the following parameters:</a:t>
            </a:r>
          </a:p>
          <a:p>
            <a:pPr marL="739775" lvl="1" indent="-282575" defTabSz="449580">
              <a:spcBef>
                <a:spcPts val="1140"/>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600" dirty="0"/>
              <a:t>No. of queues</a:t>
            </a:r>
          </a:p>
          <a:p>
            <a:pPr marL="739775" lvl="1" indent="-282575" defTabSz="449580">
              <a:spcBef>
                <a:spcPts val="1140"/>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600" dirty="0"/>
              <a:t>Scheduling algorithms for each queue</a:t>
            </a:r>
          </a:p>
          <a:p>
            <a:pPr marL="739775" lvl="1" indent="-282575" defTabSz="449580">
              <a:spcBef>
                <a:spcPts val="1140"/>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600" dirty="0"/>
              <a:t>Method used to determine when to upgrade / demote a process</a:t>
            </a:r>
          </a:p>
          <a:p>
            <a:pPr marL="739775" lvl="1" indent="-282575" defTabSz="449580">
              <a:spcBef>
                <a:spcPts val="1140"/>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600" dirty="0"/>
              <a:t>Method used to determine which queue a process will enter and when that process needs service.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0354" name="Text Box 1"/>
          <p:cNvSpPr txBox="1"/>
          <p:nvPr/>
        </p:nvSpPr>
        <p:spPr>
          <a:xfrm>
            <a:off x="698500" y="355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Queue</a:t>
            </a:r>
          </a:p>
        </p:txBody>
      </p:sp>
      <p:sp>
        <p:nvSpPr>
          <p:cNvPr id="100355" name="Text Box 2"/>
          <p:cNvSpPr txBox="1"/>
          <p:nvPr/>
        </p:nvSpPr>
        <p:spPr>
          <a:xfrm>
            <a:off x="152400" y="1028700"/>
            <a:ext cx="8712200" cy="54991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defTabSz="449580">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Processes can be :</a:t>
            </a:r>
          </a:p>
          <a:p>
            <a:pPr marL="739775" lvl="1" indent="-282575" defTabSz="449580">
              <a:spcBef>
                <a:spcPts val="1050"/>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Foreground Process: processes that are running currently </a:t>
            </a:r>
            <a:r>
              <a:rPr lang="en-US" altLang="en-US" sz="2400" dirty="0">
                <a:latin typeface="Wingdings" panose="05000000000000000000" pitchFamily="2" charset="2"/>
              </a:rPr>
              <a:t></a:t>
            </a:r>
            <a:r>
              <a:rPr lang="en-US" altLang="en-US" sz="2400" dirty="0"/>
              <a:t> </a:t>
            </a:r>
            <a:r>
              <a:rPr lang="en-US" altLang="en-US" sz="2400" b="1" dirty="0"/>
              <a:t>RR Scheduling is applied</a:t>
            </a:r>
          </a:p>
          <a:p>
            <a:pPr marL="739775" lvl="1" indent="-282575" defTabSz="449580">
              <a:spcBef>
                <a:spcPts val="1050"/>
              </a:spcBef>
              <a:buClr>
                <a:srgbClr val="CC6600"/>
              </a:buClr>
              <a:buSzPct val="8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Background Process: Processes that are running in the background but its effects are not visible to user. </a:t>
            </a:r>
            <a:r>
              <a:rPr lang="en-US" altLang="en-US" sz="2400" dirty="0">
                <a:latin typeface="Wingdings" panose="05000000000000000000" pitchFamily="2" charset="2"/>
              </a:rPr>
              <a:t></a:t>
            </a:r>
            <a:r>
              <a:rPr lang="en-US" altLang="en-US" sz="2400" b="1" dirty="0"/>
              <a:t>FCFS</a:t>
            </a:r>
          </a:p>
          <a:p>
            <a:pPr marL="339725" lvl="0" indent="-339725" defTabSz="449580">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Multilevel queue scheduling divides ready queue into several queues.</a:t>
            </a:r>
          </a:p>
          <a:p>
            <a:pPr marL="339725" lvl="0" indent="-339725" defTabSz="449580">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Processes are permanently assigned to one queue on some property like memory size, process priority, process type.</a:t>
            </a:r>
          </a:p>
          <a:p>
            <a:pPr marL="339725" lvl="0" indent="-339725" defTabSz="449580">
              <a:spcBef>
                <a:spcPts val="1050"/>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t>Each queue has its own scheduling algorithm</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2402" name="Text Box 1"/>
          <p:cNvSpPr txBox="1"/>
          <p:nvPr/>
        </p:nvSpPr>
        <p:spPr>
          <a:xfrm>
            <a:off x="698500" y="355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Queue</a:t>
            </a:r>
          </a:p>
        </p:txBody>
      </p:sp>
      <p:pic>
        <p:nvPicPr>
          <p:cNvPr id="102403" name="Picture 4"/>
          <p:cNvPicPr>
            <a:picLocks noChangeAspect="1"/>
          </p:cNvPicPr>
          <p:nvPr/>
        </p:nvPicPr>
        <p:blipFill>
          <a:blip r:embed="rId4"/>
          <a:stretch>
            <a:fillRect/>
          </a:stretch>
        </p:blipFill>
        <p:spPr>
          <a:xfrm>
            <a:off x="1281113" y="1271588"/>
            <a:ext cx="6581775" cy="4314825"/>
          </a:xfrm>
          <a:prstGeom prst="rect">
            <a:avLst/>
          </a:prstGeom>
          <a:noFill/>
          <a:ln w="9525">
            <a:noFill/>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4450" name="Text Box 1"/>
          <p:cNvSpPr txBox="1"/>
          <p:nvPr/>
        </p:nvSpPr>
        <p:spPr>
          <a:xfrm>
            <a:off x="698500" y="355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Queue</a:t>
            </a:r>
          </a:p>
        </p:txBody>
      </p:sp>
      <p:sp>
        <p:nvSpPr>
          <p:cNvPr id="54274" name="Text Box 2"/>
          <p:cNvSpPr txBox="1">
            <a:spLocks noChangeArrowheads="1"/>
          </p:cNvSpPr>
          <p:nvPr/>
        </p:nvSpPr>
        <p:spPr bwMode="auto">
          <a:xfrm>
            <a:off x="152400" y="1028700"/>
            <a:ext cx="8712200" cy="5499100"/>
          </a:xfrm>
          <a:prstGeom prst="rect">
            <a:avLst/>
          </a:prstGeom>
          <a:noFill/>
          <a:ln w="9525" cap="flat">
            <a:noFill/>
            <a:round/>
          </a:ln>
          <a:effectLst/>
        </p:spPr>
        <p:txBody>
          <a:bodyPr/>
          <a:lstStyle/>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As different type of processes are there so all cant be put into same queue and apply same scheduling algorithm.</a:t>
            </a: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a:solidFill>
                <a:srgbClr val="000000"/>
              </a:solidFill>
              <a:latin typeface="Arial" panose="020B0604020202020204" pitchFamily="34" charset="0"/>
              <a:ea typeface="+mn-ea"/>
              <a:cs typeface="+mn-cs"/>
            </a:endParaRP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Disadvantages:</a:t>
            </a:r>
          </a:p>
          <a:p>
            <a:pPr marL="339725" marR="0" indent="-339725" defTabSz="449580">
              <a:spcBef>
                <a:spcPts val="1050"/>
              </a:spcBef>
              <a:buClr>
                <a:srgbClr val="993300"/>
              </a:buClr>
              <a:buSzPct val="90000"/>
              <a:buFont typeface="Arial" panose="020B0604020202020204" pitchFamily="34" charset="0"/>
              <a:buAutoNum type="arabicPeriod"/>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a:solidFill>
                  <a:srgbClr val="000000"/>
                </a:solidFill>
                <a:latin typeface="Arial" panose="020B0604020202020204" pitchFamily="34" charset="0"/>
                <a:ea typeface="+mn-ea"/>
                <a:cs typeface="+mn-cs"/>
              </a:rPr>
              <a:t>Until high priority queue is not empty</a:t>
            </a:r>
            <a:r>
              <a:rPr kumimoji="0" lang="en-US" sz="2400" kern="1200" cap="none" spc="0" normalizeH="0" baseline="0" noProof="0">
                <a:solidFill>
                  <a:srgbClr val="000000"/>
                </a:solidFill>
                <a:latin typeface="Arial" panose="020B0604020202020204" pitchFamily="34" charset="0"/>
                <a:ea typeface="+mn-ea"/>
                <a:cs typeface="+mn-cs"/>
              </a:rPr>
              <a:t>, No process from lower priority queues will be selected.</a:t>
            </a:r>
          </a:p>
          <a:p>
            <a:pPr marL="339725" marR="0" indent="-339725" defTabSz="449580">
              <a:spcBef>
                <a:spcPts val="1050"/>
              </a:spcBef>
              <a:buClr>
                <a:srgbClr val="993300"/>
              </a:buClr>
              <a:buSzPct val="90000"/>
              <a:buFont typeface="Arial" panose="020B0604020202020204" pitchFamily="34" charset="0"/>
              <a:buAutoNum type="arabicPeriod"/>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Starvation for lower priority processes</a:t>
            </a: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kern="1200" cap="none" spc="0" normalizeH="0" baseline="0" noProof="0">
              <a:solidFill>
                <a:srgbClr val="000000"/>
              </a:solidFill>
              <a:latin typeface="Arial" panose="020B0604020202020204" pitchFamily="34" charset="0"/>
              <a:ea typeface="+mn-ea"/>
              <a:cs typeface="+mn-cs"/>
            </a:endParaRP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Advantage:</a:t>
            </a:r>
          </a:p>
          <a:p>
            <a:pPr marL="342900" marR="0" indent="-339725" defTabSz="449580">
              <a:spcBef>
                <a:spcPts val="105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a:solidFill>
                  <a:srgbClr val="000000"/>
                </a:solidFill>
                <a:latin typeface="Arial" panose="020B0604020202020204" pitchFamily="34" charset="0"/>
                <a:ea typeface="+mn-ea"/>
                <a:cs typeface="+mn-cs"/>
              </a:rPr>
              <a:t>Can apply separate scheduling algorithm for each queue.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0482" name="Text Box 1"/>
          <p:cNvSpPr txBox="1"/>
          <p:nvPr/>
        </p:nvSpPr>
        <p:spPr>
          <a:xfrm>
            <a:off x="469900" y="558800"/>
            <a:ext cx="6680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Sequence of CPU and I/O Bursts</a:t>
            </a:r>
          </a:p>
        </p:txBody>
      </p:sp>
      <p:pic>
        <p:nvPicPr>
          <p:cNvPr id="20483" name="Picture 2"/>
          <p:cNvPicPr>
            <a:picLocks noChangeAspect="1"/>
          </p:cNvPicPr>
          <p:nvPr/>
        </p:nvPicPr>
        <p:blipFill>
          <a:blip r:embed="rId4"/>
          <a:stretch>
            <a:fillRect/>
          </a:stretch>
        </p:blipFill>
        <p:spPr>
          <a:xfrm>
            <a:off x="1879600" y="1130300"/>
            <a:ext cx="4152900" cy="5499100"/>
          </a:xfrm>
          <a:prstGeom prst="rect">
            <a:avLst/>
          </a:prstGeom>
          <a:noFill/>
          <a:ln w="9360" cap="sq" cmpd="sng">
            <a:solidFill>
              <a:srgbClr val="92D050"/>
            </a:solidFill>
            <a:prstDash val="solid"/>
            <a:miter/>
            <a:headEnd type="none" w="med" len="med"/>
            <a:tailEnd type="none" w="med" len="med"/>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p:nvPr/>
        </p:nvSpPr>
        <p:spPr>
          <a:xfrm>
            <a:off x="152400" y="152400"/>
            <a:ext cx="7772400" cy="9144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Practice: Multilevel Queue</a:t>
            </a:r>
          </a:p>
        </p:txBody>
      </p:sp>
      <p:graphicFrame>
        <p:nvGraphicFramePr>
          <p:cNvPr id="2" name="Group 2"/>
          <p:cNvGraphicFramePr>
            <a:graphicFrameLocks noGrp="1"/>
          </p:cNvGraphicFramePr>
          <p:nvPr/>
        </p:nvGraphicFramePr>
        <p:xfrm>
          <a:off x="4800600" y="1219200"/>
          <a:ext cx="4141788" cy="2411413"/>
        </p:xfrm>
        <a:graphic>
          <a:graphicData uri="http://schemas.openxmlformats.org/drawingml/2006/table">
            <a:tbl>
              <a:tblPr/>
              <a:tblGrid>
                <a:gridCol w="103505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5050">
                  <a:extLst>
                    <a:ext uri="{9D8B030D-6E8A-4147-A177-3AD203B41FA5}">
                      <a16:colId xmlns:a16="http://schemas.microsoft.com/office/drawing/2014/main" val="20003"/>
                    </a:ext>
                  </a:extLst>
                </a:gridCol>
              </a:tblGrid>
              <a:tr h="938213">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Process</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Arrival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Burst Time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Queue</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P3</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8</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2</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l"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P4</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10</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5</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580" rtl="0" eaLnBrk="1" fontAlgn="base" latinLnBrk="0" hangingPunct="1">
                        <a:lnSpc>
                          <a:spcPct val="94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kumimoji="0" lang="en-US" sz="18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1</a:t>
                      </a:r>
                    </a:p>
                  </a:txBody>
                  <a:tcPr marL="90000" marR="90000" marT="51372"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6531" name="Text Box 104"/>
          <p:cNvSpPr txBox="1"/>
          <p:nvPr/>
        </p:nvSpPr>
        <p:spPr>
          <a:xfrm>
            <a:off x="4114800" y="3886200"/>
            <a:ext cx="4711700" cy="1752600"/>
          </a:xfrm>
          <a:prstGeom prst="rect">
            <a:avLst/>
          </a:prstGeom>
          <a:noFill/>
          <a:ln w="9525">
            <a:noFill/>
          </a:ln>
        </p:spPr>
        <p:txBody>
          <a:bodyPr lIns="90000" tIns="46800" rIns="90000" bIns="46800"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eaLnBrk="1" hangingPunct="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400" dirty="0">
                <a:solidFill>
                  <a:schemeClr val="tx1"/>
                </a:solidFill>
              </a:rPr>
              <a:t>Priority of queue 1 is greater than queue 2. queue 1 uses Round Robin (Time Quantum = 2) and queue 2 uses FCFS.</a:t>
            </a:r>
            <a:endParaRPr lang="en-US" altLang="en-US" sz="2400" b="1" dirty="0">
              <a:solidFill>
                <a:schemeClr val="tx1"/>
              </a:solidFill>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p:cNvPicPr>
          <p:nvPr/>
        </p:nvPicPr>
        <p:blipFill>
          <a:blip r:embed="rId3"/>
          <a:stretch>
            <a:fillRect/>
          </a:stretch>
        </p:blipFill>
        <p:spPr>
          <a:xfrm>
            <a:off x="457200" y="914400"/>
            <a:ext cx="7453313" cy="1143000"/>
          </a:xfrm>
          <a:prstGeom prst="rect">
            <a:avLst/>
          </a:prstGeom>
          <a:noFill/>
          <a:ln w="9525">
            <a:noFill/>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0594" name="Text Box 1"/>
          <p:cNvSpPr txBox="1"/>
          <p:nvPr/>
        </p:nvSpPr>
        <p:spPr>
          <a:xfrm>
            <a:off x="698500" y="355600"/>
            <a:ext cx="67945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Feedback Queue</a:t>
            </a: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Solution is: Multilevel Feedback Queue</a:t>
            </a:r>
          </a:p>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If a process is taking too long to execute.. Pre-empt it send it to low priority queue.</a:t>
            </a:r>
          </a:p>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Don’t allow a low priority process to wait for long.</a:t>
            </a:r>
          </a:p>
          <a:p>
            <a:pPr marL="339725" marR="0" indent="-339725"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800" kern="1200" cap="none" spc="0" normalizeH="0" baseline="0" noProof="0" dirty="0">
                <a:solidFill>
                  <a:srgbClr val="000000"/>
                </a:solidFill>
                <a:latin typeface="Arial" panose="020B0604020202020204" pitchFamily="34" charset="0"/>
                <a:ea typeface="+mn-ea"/>
                <a:cs typeface="+mn-cs"/>
              </a:rPr>
              <a:t>After some time move a least priority process to high priority queue </a:t>
            </a:r>
            <a:r>
              <a:rPr kumimoji="0" lang="en-US" sz="2800" kern="1200" cap="none" spc="0" normalizeH="0" baseline="0" noProof="0" dirty="0">
                <a:solidFill>
                  <a:srgbClr val="000000"/>
                </a:solidFill>
                <a:latin typeface="Wingdings" panose="05000000000000000000" pitchFamily="2" charset="2"/>
                <a:ea typeface="Wingdings" panose="05000000000000000000" pitchFamily="2" charset="2"/>
                <a:cs typeface="Wingdings" panose="05000000000000000000" pitchFamily="2" charset="2"/>
              </a:rPr>
              <a:t></a:t>
            </a:r>
            <a:r>
              <a:rPr kumimoji="0" lang="en-US" sz="2800" kern="1200" cap="none" spc="0" normalizeH="0" baseline="0" noProof="0" dirty="0">
                <a:solidFill>
                  <a:srgbClr val="000000"/>
                </a:solidFill>
                <a:latin typeface="Arial" panose="020B0604020202020204" pitchFamily="34" charset="0"/>
                <a:ea typeface="+mn-ea"/>
                <a:cs typeface="+mn-cs"/>
              </a:rPr>
              <a:t> </a:t>
            </a:r>
            <a:r>
              <a:rPr kumimoji="0" lang="en-US" sz="2800" b="1" kern="1200" cap="none" spc="0" normalizeH="0" baseline="0" noProof="0" dirty="0">
                <a:solidFill>
                  <a:srgbClr val="000000"/>
                </a:solidFill>
                <a:latin typeface="Arial" panose="020B0604020202020204" pitchFamily="34" charset="0"/>
                <a:ea typeface="+mn-ea"/>
                <a:cs typeface="+mn-cs"/>
              </a:rPr>
              <a:t>Aging</a:t>
            </a:r>
          </a:p>
          <a:p>
            <a:pPr marL="341630" marR="0" indent="-339725" defTabSz="449580">
              <a:spcBef>
                <a:spcPts val="1225"/>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800" b="1" kern="1200" cap="none" spc="0" normalizeH="0" baseline="0" noProof="0" dirty="0">
              <a:solidFill>
                <a:srgbClr val="000000"/>
              </a:solidFill>
              <a:latin typeface="Arial" panose="020B0604020202020204" pitchFamily="34" charset="0"/>
              <a:ea typeface="+mn-ea"/>
              <a:cs typeface="+mn-cs"/>
            </a:endParaRPr>
          </a:p>
          <a:p>
            <a:pPr marL="341630" marR="0" indent="-339725" defTabSz="449580">
              <a:spcBef>
                <a:spcPts val="1225"/>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800" b="1" kern="1200" cap="none" spc="0" normalizeH="0" baseline="0" noProof="0" dirty="0">
              <a:solidFill>
                <a:srgbClr val="000000"/>
              </a:solidFill>
              <a:latin typeface="Arial" panose="020B0604020202020204" pitchFamily="34" charset="0"/>
              <a:ea typeface="+mn-ea"/>
              <a:cs typeface="+mn-cs"/>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p:cNvSpPr txBox="1"/>
          <p:nvPr/>
        </p:nvSpPr>
        <p:spPr>
          <a:xfrm>
            <a:off x="698500" y="3556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Feedback Queue</a:t>
            </a:r>
          </a:p>
        </p:txBody>
      </p:sp>
      <p:sp>
        <p:nvSpPr>
          <p:cNvPr id="112643" name="Text Box 2"/>
          <p:cNvSpPr txBox="1"/>
          <p:nvPr/>
        </p:nvSpPr>
        <p:spPr>
          <a:xfrm>
            <a:off x="152400" y="1028700"/>
            <a:ext cx="8712200" cy="5499100"/>
          </a:xfrm>
          <a:prstGeom prst="rect">
            <a:avLst/>
          </a:prstGeom>
          <a:noFill/>
          <a:ln w="9525">
            <a:noFill/>
          </a:ln>
        </p:spPr>
        <p:txBody>
          <a:bodyPr/>
          <a:lstStyle/>
          <a:p>
            <a:pPr>
              <a:buClr>
                <a:srgbClr val="000000"/>
              </a:buClr>
              <a:buSzPct val="100000"/>
              <a:buFont typeface="Wingdings" panose="05000000000000000000" pitchFamily="2" charset="2"/>
              <a:buChar char="ü"/>
            </a:pPr>
            <a:r>
              <a:rPr lang="en-US" altLang="en-US" sz="2400" dirty="0">
                <a:solidFill>
                  <a:schemeClr val="tx1"/>
                </a:solidFill>
                <a:latin typeface="Arial" panose="020B0604020202020204" pitchFamily="34" charset="0"/>
              </a:rPr>
              <a:t>Allows a process to move between queues. </a:t>
            </a:r>
          </a:p>
          <a:p>
            <a:pPr>
              <a:buClr>
                <a:srgbClr val="000000"/>
              </a:buClr>
              <a:buSzPct val="100000"/>
              <a:buFont typeface="Wingdings" panose="05000000000000000000" pitchFamily="2" charset="2"/>
              <a:buChar char="ü"/>
            </a:pPr>
            <a:endParaRPr lang="en-US" altLang="en-US" sz="2400" dirty="0">
              <a:solidFill>
                <a:schemeClr val="tx1"/>
              </a:solidFill>
              <a:latin typeface="Arial" panose="020B0604020202020204" pitchFamily="34" charset="0"/>
            </a:endParaRPr>
          </a:p>
          <a:p>
            <a:pPr>
              <a:buClr>
                <a:srgbClr val="000000"/>
              </a:buClr>
              <a:buSzPct val="100000"/>
              <a:buFont typeface="Wingdings" panose="05000000000000000000" pitchFamily="2" charset="2"/>
              <a:buChar char="ü"/>
            </a:pPr>
            <a:r>
              <a:rPr lang="en-US" altLang="en-US" sz="2400" dirty="0">
                <a:solidFill>
                  <a:schemeClr val="tx1"/>
                </a:solidFill>
                <a:latin typeface="Arial" panose="020B0604020202020204" pitchFamily="34" charset="0"/>
              </a:rPr>
              <a:t>The idea is to separate processes according to the characteristics of their CPU bursts. </a:t>
            </a:r>
          </a:p>
          <a:p>
            <a:pPr>
              <a:buClr>
                <a:srgbClr val="000000"/>
              </a:buClr>
              <a:buSzPct val="100000"/>
              <a:buFont typeface="Wingdings" panose="05000000000000000000" pitchFamily="2" charset="2"/>
              <a:buChar char="ü"/>
            </a:pPr>
            <a:endParaRPr lang="en-US" altLang="en-US" sz="2400" dirty="0">
              <a:solidFill>
                <a:schemeClr val="tx1"/>
              </a:solidFill>
              <a:latin typeface="Arial" panose="020B0604020202020204" pitchFamily="34" charset="0"/>
            </a:endParaRPr>
          </a:p>
          <a:p>
            <a:pPr>
              <a:buClr>
                <a:srgbClr val="000000"/>
              </a:buClr>
              <a:buSzPct val="100000"/>
              <a:buFont typeface="Wingdings" panose="05000000000000000000" pitchFamily="2" charset="2"/>
              <a:buChar char="ü"/>
            </a:pPr>
            <a:r>
              <a:rPr lang="en-US" altLang="en-US" sz="2400" dirty="0">
                <a:solidFill>
                  <a:schemeClr val="tx1"/>
                </a:solidFill>
                <a:latin typeface="Arial" panose="020B0604020202020204" pitchFamily="34" charset="0"/>
              </a:rPr>
              <a:t>If a process uses too much CPU time, it will be moved to a lower-priority queue. </a:t>
            </a:r>
          </a:p>
          <a:p>
            <a:pPr>
              <a:buClr>
                <a:srgbClr val="000000"/>
              </a:buClr>
              <a:buSzPct val="100000"/>
              <a:buFont typeface="Wingdings" panose="05000000000000000000" pitchFamily="2" charset="2"/>
              <a:buChar char="ü"/>
            </a:pPr>
            <a:r>
              <a:rPr lang="en-US" altLang="en-US" sz="2400" dirty="0">
                <a:solidFill>
                  <a:schemeClr val="tx1"/>
                </a:solidFill>
                <a:latin typeface="Arial" panose="020B0604020202020204" pitchFamily="34" charset="0"/>
              </a:rPr>
              <a:t>This scheme leaves I/O-bound and interactive processes in the higher-priority queues. </a:t>
            </a:r>
          </a:p>
          <a:p>
            <a:pPr>
              <a:buClr>
                <a:srgbClr val="000000"/>
              </a:buClr>
              <a:buSzPct val="100000"/>
              <a:buFont typeface="Wingdings" panose="05000000000000000000" pitchFamily="2" charset="2"/>
              <a:buChar char="ü"/>
            </a:pPr>
            <a:endParaRPr lang="en-US" altLang="en-US" sz="2400" dirty="0">
              <a:solidFill>
                <a:schemeClr val="tx1"/>
              </a:solidFill>
              <a:latin typeface="Arial" panose="020B0604020202020204" pitchFamily="34" charset="0"/>
            </a:endParaRPr>
          </a:p>
          <a:p>
            <a:pPr>
              <a:buClr>
                <a:srgbClr val="000000"/>
              </a:buClr>
              <a:buSzPct val="100000"/>
              <a:buFont typeface="Wingdings" panose="05000000000000000000" pitchFamily="2" charset="2"/>
              <a:buChar char="ü"/>
            </a:pPr>
            <a:r>
              <a:rPr lang="en-US" altLang="en-US" sz="2400" dirty="0">
                <a:solidFill>
                  <a:schemeClr val="tx1"/>
                </a:solidFill>
                <a:latin typeface="Arial" panose="020B0604020202020204" pitchFamily="34" charset="0"/>
              </a:rPr>
              <a:t>In addition, a process that waits too long in a lower-priority queue may be moved to a higher-priority queue. This form of aging prevents starvation.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4690" name="Text Box 1"/>
          <p:cNvSpPr txBox="1"/>
          <p:nvPr/>
        </p:nvSpPr>
        <p:spPr>
          <a:xfrm>
            <a:off x="419100" y="762000"/>
            <a:ext cx="8077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Feedback Queue</a:t>
            </a:r>
          </a:p>
        </p:txBody>
      </p:sp>
      <p:pic>
        <p:nvPicPr>
          <p:cNvPr id="114691" name="Picture 2"/>
          <p:cNvPicPr>
            <a:picLocks noChangeAspect="1"/>
          </p:cNvPicPr>
          <p:nvPr/>
        </p:nvPicPr>
        <p:blipFill>
          <a:blip r:embed="rId4"/>
          <a:stretch>
            <a:fillRect/>
          </a:stretch>
        </p:blipFill>
        <p:spPr>
          <a:xfrm>
            <a:off x="1409700" y="1879600"/>
            <a:ext cx="6223000" cy="4724400"/>
          </a:xfrm>
          <a:prstGeom prst="rect">
            <a:avLst/>
          </a:prstGeom>
          <a:noFill/>
          <a:ln w="9525">
            <a:noFill/>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6738" name="Text Box 1"/>
          <p:cNvSpPr txBox="1"/>
          <p:nvPr/>
        </p:nvSpPr>
        <p:spPr>
          <a:xfrm>
            <a:off x="482600" y="749300"/>
            <a:ext cx="68199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Multilevel Feedback Queue</a:t>
            </a:r>
          </a:p>
        </p:txBody>
      </p:sp>
      <p:pic>
        <p:nvPicPr>
          <p:cNvPr id="116739" name="Picture 2"/>
          <p:cNvPicPr>
            <a:picLocks noChangeAspect="1"/>
          </p:cNvPicPr>
          <p:nvPr/>
        </p:nvPicPr>
        <p:blipFill>
          <a:blip r:embed="rId4"/>
          <a:stretch>
            <a:fillRect/>
          </a:stretch>
        </p:blipFill>
        <p:spPr>
          <a:xfrm>
            <a:off x="1346200" y="1854200"/>
            <a:ext cx="6419850" cy="3929063"/>
          </a:xfrm>
          <a:prstGeom prst="rect">
            <a:avLst/>
          </a:prstGeom>
          <a:noFill/>
          <a:ln w="9525">
            <a:no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1"/>
          <p:cNvSpPr txBox="1"/>
          <p:nvPr/>
        </p:nvSpPr>
        <p:spPr>
          <a:xfrm>
            <a:off x="698500" y="355600"/>
            <a:ext cx="67945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Multi-processor Scheduling</a:t>
            </a:r>
          </a:p>
        </p:txBody>
      </p:sp>
      <p:sp>
        <p:nvSpPr>
          <p:cNvPr id="118787" name="Text Box 2"/>
          <p:cNvSpPr txBox="1"/>
          <p:nvPr/>
        </p:nvSpPr>
        <p:spPr>
          <a:xfrm>
            <a:off x="152400" y="990600"/>
            <a:ext cx="8712200" cy="55372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39725" lvl="0" indent="-339725" algn="just" defTabSz="449580">
              <a:spcBef>
                <a:spcPts val="1225"/>
              </a:spcBef>
              <a:buClr>
                <a:srgbClr val="993300"/>
              </a:buClr>
              <a:buSzPct val="90000"/>
              <a:buNone/>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solidFill>
                  <a:schemeClr val="tx1"/>
                </a:solidFill>
              </a:rPr>
              <a:t>Concerns:</a:t>
            </a:r>
          </a:p>
          <a:p>
            <a:pPr marL="339725" lvl="0" indent="-339725" algn="just" defTabSz="449580">
              <a:spcBef>
                <a:spcPts val="1225"/>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solidFill>
                  <a:schemeClr val="tx1"/>
                </a:solidFill>
              </a:rPr>
              <a:t>If multiple CPUs are available, </a:t>
            </a:r>
            <a:r>
              <a:rPr lang="en-US" altLang="en-US" sz="2400" b="1" dirty="0">
                <a:solidFill>
                  <a:schemeClr val="tx1"/>
                </a:solidFill>
              </a:rPr>
              <a:t>load sharing </a:t>
            </a:r>
            <a:r>
              <a:rPr lang="en-US" altLang="en-US" sz="2400" dirty="0">
                <a:solidFill>
                  <a:schemeClr val="tx1"/>
                </a:solidFill>
              </a:rPr>
              <a:t>becomes possible.</a:t>
            </a:r>
          </a:p>
          <a:p>
            <a:pPr marL="339725" lvl="0" indent="-339725" algn="just" defTabSz="449580">
              <a:spcBef>
                <a:spcPts val="1225"/>
              </a:spcBef>
              <a:buClr>
                <a:srgbClr val="993300"/>
              </a:buClr>
              <a:buSzPct val="90000"/>
              <a:buFont typeface="Monotype Sorts"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endParaRPr lang="en-US" altLang="en-US" sz="2400" dirty="0">
              <a:solidFill>
                <a:schemeClr val="tx1"/>
              </a:solidFill>
            </a:endParaRPr>
          </a:p>
          <a:p>
            <a:pPr lvl="1" algn="just" defTabSz="449580">
              <a:spcBef>
                <a:spcPct val="0"/>
              </a:spcBef>
              <a:buFont typeface="Wingdings" panose="05000000000000000000" pitchFamily="2"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solidFill>
                  <a:schemeClr val="tx1"/>
                </a:solidFill>
              </a:rPr>
              <a:t>Concentration is on systems in which the </a:t>
            </a:r>
            <a:r>
              <a:rPr lang="en-US" altLang="en-US" sz="2400" b="1" dirty="0">
                <a:solidFill>
                  <a:schemeClr val="tx1"/>
                </a:solidFill>
              </a:rPr>
              <a:t>processors are identical—homogeneous in terms of their functionality</a:t>
            </a:r>
            <a:r>
              <a:rPr lang="en-US" altLang="en-US" sz="2400" dirty="0">
                <a:solidFill>
                  <a:schemeClr val="tx1"/>
                </a:solidFill>
              </a:rPr>
              <a:t>. </a:t>
            </a:r>
          </a:p>
          <a:p>
            <a:pPr lvl="1" algn="just" defTabSz="449580">
              <a:spcBef>
                <a:spcPct val="0"/>
              </a:spcBef>
              <a:buFont typeface="Wingdings" panose="05000000000000000000" pitchFamily="2"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endParaRPr lang="en-US" altLang="en-US" sz="2400" dirty="0">
              <a:solidFill>
                <a:schemeClr val="tx1"/>
              </a:solidFill>
            </a:endParaRPr>
          </a:p>
          <a:p>
            <a:pPr lvl="1" algn="just" defTabSz="449580">
              <a:spcBef>
                <a:spcPct val="0"/>
              </a:spcBef>
              <a:buFont typeface="Wingdings" panose="05000000000000000000" pitchFamily="2" charset="2"/>
              <a:buChar char="§"/>
              <a:tabLst>
                <a:tab pos="339725" algn="l"/>
                <a:tab pos="787400" algn="l"/>
                <a:tab pos="1236980" algn="l"/>
                <a:tab pos="1685925" algn="l"/>
                <a:tab pos="2135505" algn="l"/>
                <a:tab pos="2584450" algn="l"/>
                <a:tab pos="3034030" algn="l"/>
                <a:tab pos="3482975" algn="l"/>
                <a:tab pos="3932555" algn="l"/>
                <a:tab pos="4381500" algn="l"/>
                <a:tab pos="4831080" algn="l"/>
                <a:tab pos="5280025" algn="l"/>
                <a:tab pos="5729605" algn="l"/>
                <a:tab pos="6178550" algn="l"/>
                <a:tab pos="6628130" algn="l"/>
                <a:tab pos="7077075" algn="l"/>
                <a:tab pos="7526655" algn="l"/>
                <a:tab pos="7975600" algn="l"/>
                <a:tab pos="8425180" algn="l"/>
                <a:tab pos="8874125" algn="l"/>
                <a:tab pos="9323705" algn="l"/>
              </a:tabLst>
            </a:pPr>
            <a:r>
              <a:rPr lang="en-US" altLang="en-US" sz="2400" dirty="0">
                <a:solidFill>
                  <a:schemeClr val="tx1"/>
                </a:solidFill>
              </a:rPr>
              <a:t>Use any available processor to run any process in the queue</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600" b="1" dirty="0">
                <a:solidFill>
                  <a:srgbClr val="CC0000"/>
                </a:solidFill>
              </a:rPr>
              <a:t>Approaches to Multiple-Processor Scheduling</a:t>
            </a: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1.</a:t>
            </a:r>
            <a:r>
              <a:rPr kumimoji="0" lang="en-US" sz="2400" kern="1200" cap="none" spc="0" normalizeH="0" baseline="0" noProof="0" dirty="0">
                <a:solidFill>
                  <a:schemeClr val="tx1"/>
                </a:solidFill>
                <a:latin typeface="Arial" panose="020B0604020202020204" pitchFamily="34" charset="0"/>
                <a:ea typeface="+mn-ea"/>
                <a:cs typeface="+mn-cs"/>
              </a:rPr>
              <a:t> </a:t>
            </a:r>
            <a:r>
              <a:rPr kumimoji="0" lang="en-US" sz="2400" b="1" kern="1200" cap="none" spc="0" normalizeH="0" baseline="0" noProof="0" dirty="0">
                <a:solidFill>
                  <a:schemeClr val="tx1"/>
                </a:solidFill>
                <a:latin typeface="Arial" panose="020B0604020202020204" pitchFamily="34" charset="0"/>
                <a:ea typeface="+mn-ea"/>
                <a:cs typeface="+mn-cs"/>
              </a:rPr>
              <a:t>Asymmetric multiprocessing</a:t>
            </a:r>
          </a:p>
          <a:p>
            <a:pPr marR="0"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All scheduling decisions, I/O processing, and other system activities </a:t>
            </a:r>
            <a:r>
              <a:rPr kumimoji="0" lang="en-US" sz="2400" b="1" kern="1200" cap="none" spc="0" normalizeH="0" baseline="0" noProof="0" dirty="0">
                <a:solidFill>
                  <a:schemeClr val="tx1"/>
                </a:solidFill>
                <a:latin typeface="Arial" panose="020B0604020202020204" pitchFamily="34" charset="0"/>
                <a:ea typeface="+mn-ea"/>
                <a:cs typeface="+mn-cs"/>
              </a:rPr>
              <a:t>handled by a single processor—the master server</a:t>
            </a:r>
            <a:r>
              <a:rPr kumimoji="0" lang="en-US" sz="2400" kern="1200" cap="none" spc="0" normalizeH="0" baseline="0" noProof="0" dirty="0">
                <a:solidFill>
                  <a:schemeClr val="tx1"/>
                </a:solidFill>
                <a:latin typeface="Arial" panose="020B0604020202020204" pitchFamily="34" charset="0"/>
                <a:ea typeface="+mn-ea"/>
                <a:cs typeface="+mn-cs"/>
              </a:rPr>
              <a:t>. The other processors execute only user code.</a:t>
            </a:r>
          </a:p>
          <a:p>
            <a:pPr marR="0"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defTabSz="449580">
              <a:buClr>
                <a:srgbClr val="000000"/>
              </a:buClr>
              <a:buSzPct val="100000"/>
              <a:buFont typeface="Wingdings" panose="05000000000000000000" pitchFamily="2" charset="2"/>
              <a:buChar char="§"/>
              <a:defRPr/>
            </a:pPr>
            <a:r>
              <a:rPr kumimoji="0" lang="en-US" sz="2400" kern="1200" cap="none" spc="0" normalizeH="0" baseline="0" noProof="0" dirty="0">
                <a:solidFill>
                  <a:schemeClr val="tx1"/>
                </a:solidFill>
                <a:latin typeface="Arial" panose="020B0604020202020204" pitchFamily="34" charset="0"/>
                <a:ea typeface="+mn-ea"/>
                <a:cs typeface="+mn-cs"/>
              </a:rPr>
              <a:t> Only one processor accesses the system data structures, reducing the need for data sharing.</a:t>
            </a:r>
            <a:endParaRPr kumimoji="0" lang="en-US" sz="2400" b="1" kern="1200" cap="none" spc="0" normalizeH="0" baseline="0" noProof="0" dirty="0">
              <a:solidFill>
                <a:schemeClr val="tx1"/>
              </a:solidFill>
              <a:latin typeface="Arial" panose="020B0604020202020204" pitchFamily="34" charset="0"/>
              <a:ea typeface="+mn-ea"/>
              <a:cs typeface="+mn-cs"/>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600" b="1" dirty="0">
                <a:solidFill>
                  <a:srgbClr val="CC0000"/>
                </a:solidFill>
              </a:rPr>
              <a:t>Approaches to Multiple-Processor Scheduling</a:t>
            </a: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2. Symmetric multiprocessing (SMP)</a:t>
            </a:r>
          </a:p>
          <a:p>
            <a:pPr marR="0" algn="just" defTabSz="449580">
              <a:buClr>
                <a:srgbClr val="000000"/>
              </a:buClr>
              <a:buSzPct val="100000"/>
              <a:buFont typeface="Arial" panose="020B0604020202020204" pitchFamily="34" charset="0"/>
              <a:buChar char="•"/>
              <a:defRPr/>
            </a:pPr>
            <a:r>
              <a:rPr kumimoji="0" lang="en-US" sz="2400" kern="1200" cap="none" spc="0" normalizeH="0" baseline="0" noProof="0" dirty="0">
                <a:solidFill>
                  <a:schemeClr val="tx1"/>
                </a:solidFill>
                <a:latin typeface="Arial" panose="020B0604020202020204" pitchFamily="34" charset="0"/>
                <a:ea typeface="+mn-ea"/>
                <a:cs typeface="+mn-cs"/>
              </a:rPr>
              <a:t>Each processor is self-scheduling. </a:t>
            </a:r>
          </a:p>
          <a:p>
            <a:pPr marR="0" algn="just" defTabSz="449580">
              <a:buClr>
                <a:srgbClr val="000000"/>
              </a:buClr>
              <a:buSzPct val="100000"/>
              <a:buFont typeface="Arial" panose="020B0604020202020204" pitchFamily="34" charset="0"/>
              <a:buChar char="•"/>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Arial" panose="020B0604020202020204" pitchFamily="34" charset="0"/>
              <a:buChar char="•"/>
              <a:defRPr/>
            </a:pPr>
            <a:r>
              <a:rPr kumimoji="0" lang="en-US" sz="2400" kern="1200" cap="none" spc="0" normalizeH="0" baseline="0" noProof="0" dirty="0">
                <a:solidFill>
                  <a:schemeClr val="tx1"/>
                </a:solidFill>
                <a:latin typeface="Arial" panose="020B0604020202020204" pitchFamily="34" charset="0"/>
                <a:ea typeface="+mn-ea"/>
                <a:cs typeface="+mn-cs"/>
              </a:rPr>
              <a:t>All processes may be in a </a:t>
            </a:r>
            <a:r>
              <a:rPr kumimoji="0" lang="en-US" sz="2400" b="1" kern="1200" cap="none" spc="0" normalizeH="0" baseline="0" noProof="0" dirty="0">
                <a:solidFill>
                  <a:schemeClr val="tx1"/>
                </a:solidFill>
                <a:latin typeface="Arial" panose="020B0604020202020204" pitchFamily="34" charset="0"/>
                <a:ea typeface="+mn-ea"/>
                <a:cs typeface="+mn-cs"/>
              </a:rPr>
              <a:t>common ready queue</a:t>
            </a:r>
            <a:r>
              <a:rPr kumimoji="0" lang="en-US" sz="2400" kern="1200" cap="none" spc="0" normalizeH="0" baseline="0" noProof="0" dirty="0">
                <a:solidFill>
                  <a:schemeClr val="tx1"/>
                </a:solidFill>
                <a:latin typeface="Arial" panose="020B0604020202020204" pitchFamily="34" charset="0"/>
                <a:ea typeface="+mn-ea"/>
                <a:cs typeface="+mn-cs"/>
              </a:rPr>
              <a:t>, or each processor may have its </a:t>
            </a:r>
            <a:r>
              <a:rPr kumimoji="0" lang="en-US" sz="2400" b="1" kern="1200" cap="none" spc="0" normalizeH="0" baseline="0" noProof="0" dirty="0">
                <a:solidFill>
                  <a:schemeClr val="tx1"/>
                </a:solidFill>
                <a:latin typeface="Arial" panose="020B0604020202020204" pitchFamily="34" charset="0"/>
                <a:ea typeface="+mn-ea"/>
                <a:cs typeface="+mn-cs"/>
              </a:rPr>
              <a:t>own private queue</a:t>
            </a:r>
            <a:r>
              <a:rPr kumimoji="0" lang="en-US" sz="2400" kern="1200" cap="none" spc="0" normalizeH="0" baseline="0" noProof="0" dirty="0">
                <a:solidFill>
                  <a:schemeClr val="tx1"/>
                </a:solidFill>
                <a:latin typeface="Arial" panose="020B0604020202020204" pitchFamily="34" charset="0"/>
                <a:ea typeface="+mn-ea"/>
                <a:cs typeface="+mn-cs"/>
              </a:rPr>
              <a:t> of ready processes.</a:t>
            </a:r>
          </a:p>
          <a:p>
            <a:pPr marR="0" algn="just" defTabSz="449580">
              <a:buClr>
                <a:srgbClr val="000000"/>
              </a:buClr>
              <a:buSzPct val="100000"/>
              <a:buFont typeface="Arial" panose="020B0604020202020204" pitchFamily="34" charset="0"/>
              <a:buChar char="•"/>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Arial" panose="020B0604020202020204" pitchFamily="34" charset="0"/>
              <a:buChar char="•"/>
              <a:defRPr/>
            </a:pPr>
            <a:r>
              <a:rPr kumimoji="0" lang="en-US" sz="2400" kern="1200" cap="none" spc="0" normalizeH="0" baseline="0" noProof="0" dirty="0">
                <a:solidFill>
                  <a:schemeClr val="tx1"/>
                </a:solidFill>
                <a:latin typeface="Arial" panose="020B0604020202020204" pitchFamily="34" charset="0"/>
                <a:ea typeface="+mn-ea"/>
                <a:cs typeface="+mn-cs"/>
              </a:rPr>
              <a:t>Scheduling proceeds by having the scheduler for each  processor examine the ready queue and select a process to execute.</a:t>
            </a:r>
          </a:p>
          <a:p>
            <a:pPr marR="0" algn="just" defTabSz="449580">
              <a:buClr>
                <a:srgbClr val="000000"/>
              </a:buClr>
              <a:buSzPct val="100000"/>
              <a:buFont typeface="Arial" panose="020B0604020202020204" pitchFamily="34" charset="0"/>
              <a:buChar char="•"/>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Virtually all modern operating systems support SMP, including Windows, Linux, and Mac OS X</a:t>
            </a:r>
          </a:p>
          <a:p>
            <a:pPr marR="0" algn="just" defTabSz="449580">
              <a:buClr>
                <a:srgbClr val="000000"/>
              </a:buClr>
              <a:buSzPct val="100000"/>
              <a:buFont typeface="Times New Roman" panose="02020603050405020304" pitchFamily="18" charset="0"/>
              <a:buNone/>
              <a:defRPr/>
            </a:pPr>
            <a:endParaRPr kumimoji="0" lang="en-US" sz="2400" b="1"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endParaRPr kumimoji="0" lang="en-US" sz="2400" b="1" kern="1200" cap="none" spc="0" normalizeH="0" baseline="0" noProof="0" dirty="0">
              <a:solidFill>
                <a:schemeClr val="tx1"/>
              </a:solidFill>
              <a:latin typeface="Arial" panose="020B0604020202020204" pitchFamily="34" charset="0"/>
              <a:ea typeface="+mn-ea"/>
              <a:cs typeface="+mn-cs"/>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1. Processor Affinity</a:t>
            </a:r>
          </a:p>
          <a:p>
            <a:pPr marR="0" algn="just" defTabSz="449580">
              <a:buClr>
                <a:srgbClr val="000000"/>
              </a:buClr>
              <a:buSzPct val="100000"/>
              <a:buFont typeface="Times New Roman" panose="02020603050405020304" pitchFamily="18" charset="0"/>
              <a:buNone/>
              <a:defRPr/>
            </a:pPr>
            <a:r>
              <a:rPr kumimoji="0" lang="en-US" sz="2000" b="1" kern="1200" cap="none" spc="0" normalizeH="0" baseline="0" noProof="0" dirty="0">
                <a:solidFill>
                  <a:schemeClr val="tx1"/>
                </a:solidFill>
                <a:latin typeface="Arial" panose="020B0604020202020204" pitchFamily="34" charset="0"/>
                <a:ea typeface="+mn-ea"/>
                <a:cs typeface="+mn-cs"/>
              </a:rPr>
              <a:t>(a process has an affinity for the processor on which it is currently running.)</a:t>
            </a:r>
            <a:endParaRPr kumimoji="0" lang="en-US" sz="2400" b="1" kern="1200" cap="none" spc="0" normalizeH="0" baseline="0" noProof="0" dirty="0">
              <a:solidFill>
                <a:schemeClr val="tx1"/>
              </a:solidFill>
              <a:latin typeface="Arial" panose="020B0604020202020204" pitchFamily="34" charset="0"/>
              <a:ea typeface="+mn-ea"/>
              <a:cs typeface="+mn-cs"/>
            </a:endParaRPr>
          </a:p>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chemeClr val="tx1"/>
                </a:solidFill>
                <a:latin typeface="Arial" panose="020B0604020202020204" pitchFamily="34" charset="0"/>
                <a:ea typeface="+mn-ea"/>
                <a:cs typeface="+mn-cs"/>
              </a:rPr>
              <a:t>Consider what happens to cache memory when a process has been running on a specific processor?</a:t>
            </a: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The data most recently accessed by the process populate</a:t>
            </a: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the cache for the processor. As a result, successive memory accesses by the process are often satisfied in cache memory. </a:t>
            </a: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2530" name="Text Box 1"/>
          <p:cNvSpPr txBox="1"/>
          <p:nvPr/>
        </p:nvSpPr>
        <p:spPr>
          <a:xfrm>
            <a:off x="469900" y="558800"/>
            <a:ext cx="66802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CPU Scheduling Decisions</a:t>
            </a:r>
          </a:p>
        </p:txBody>
      </p:sp>
      <p:sp>
        <p:nvSpPr>
          <p:cNvPr id="22531" name="Text Box 2"/>
          <p:cNvSpPr txBox="1"/>
          <p:nvPr/>
        </p:nvSpPr>
        <p:spPr>
          <a:xfrm>
            <a:off x="203200" y="1485900"/>
            <a:ext cx="5727700" cy="4978400"/>
          </a:xfrm>
          <a:prstGeom prst="rect">
            <a:avLst/>
          </a:prstGeom>
          <a:noFill/>
          <a:ln w="9360" cap="sq" cmpd="sng">
            <a:solidFill>
              <a:srgbClr val="92D050"/>
            </a:solidFill>
            <a:prstDash val="solid"/>
            <a:miter/>
            <a:headEnd type="none" w="med" len="med"/>
            <a:tailEnd type="none" w="med" len="med"/>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511175" lvl="0" indent="-511175" algn="just" defTabSz="449580">
              <a:spcBef>
                <a:spcPts val="1225"/>
              </a:spcBef>
              <a:buClr>
                <a:srgbClr val="993300"/>
              </a:buClr>
              <a:buSzPct val="90000"/>
              <a:buFont typeface="Times New Roman" panose="02020603050405020304" pitchFamily="18" charset="0"/>
              <a:buAutoNum type="arabicPeriod"/>
              <a:tabLst>
                <a:tab pos="511175" algn="l"/>
                <a:tab pos="958850" algn="l"/>
                <a:tab pos="1408430" algn="l"/>
                <a:tab pos="1857375" algn="l"/>
                <a:tab pos="2306955" algn="l"/>
                <a:tab pos="2755900" algn="l"/>
                <a:tab pos="3205480" algn="l"/>
                <a:tab pos="3654425" algn="l"/>
                <a:tab pos="4104005" algn="l"/>
                <a:tab pos="4552950" algn="l"/>
                <a:tab pos="5002530" algn="l"/>
                <a:tab pos="5451475" algn="l"/>
                <a:tab pos="5901055" algn="l"/>
                <a:tab pos="6350000" algn="l"/>
                <a:tab pos="6799580" algn="l"/>
                <a:tab pos="7248525" algn="l"/>
                <a:tab pos="7698105" algn="l"/>
                <a:tab pos="8147050" algn="l"/>
                <a:tab pos="8596630" algn="l"/>
                <a:tab pos="9045575" algn="l"/>
                <a:tab pos="9495155" algn="l"/>
              </a:tabLst>
            </a:pPr>
            <a:r>
              <a:rPr lang="en-US" altLang="en-US" sz="2800" dirty="0"/>
              <a:t>When process switches from </a:t>
            </a:r>
            <a:r>
              <a:rPr lang="en-US" altLang="en-US" sz="2800" dirty="0">
                <a:solidFill>
                  <a:srgbClr val="FF0000"/>
                </a:solidFill>
              </a:rPr>
              <a:t>Running State to Waiting State (i/o request or wait)</a:t>
            </a:r>
          </a:p>
          <a:p>
            <a:pPr marL="511175" lvl="0" indent="-511175" algn="just" defTabSz="449580">
              <a:spcBef>
                <a:spcPts val="1225"/>
              </a:spcBef>
              <a:buClr>
                <a:srgbClr val="993300"/>
              </a:buClr>
              <a:buSzPct val="90000"/>
              <a:buFont typeface="Times New Roman" panose="02020603050405020304" pitchFamily="18" charset="0"/>
              <a:buAutoNum type="arabicPeriod"/>
              <a:tabLst>
                <a:tab pos="511175" algn="l"/>
                <a:tab pos="958850" algn="l"/>
                <a:tab pos="1408430" algn="l"/>
                <a:tab pos="1857375" algn="l"/>
                <a:tab pos="2306955" algn="l"/>
                <a:tab pos="2755900" algn="l"/>
                <a:tab pos="3205480" algn="l"/>
                <a:tab pos="3654425" algn="l"/>
                <a:tab pos="4104005" algn="l"/>
                <a:tab pos="4552950" algn="l"/>
                <a:tab pos="5002530" algn="l"/>
                <a:tab pos="5451475" algn="l"/>
                <a:tab pos="5901055" algn="l"/>
                <a:tab pos="6350000" algn="l"/>
                <a:tab pos="6799580" algn="l"/>
                <a:tab pos="7248525" algn="l"/>
                <a:tab pos="7698105" algn="l"/>
                <a:tab pos="8147050" algn="l"/>
                <a:tab pos="8596630" algn="l"/>
                <a:tab pos="9045575" algn="l"/>
                <a:tab pos="9495155" algn="l"/>
              </a:tabLst>
            </a:pPr>
            <a:r>
              <a:rPr lang="en-US" altLang="en-US" sz="2800" dirty="0"/>
              <a:t>When process switches from </a:t>
            </a:r>
            <a:r>
              <a:rPr lang="en-US" altLang="en-US" sz="2800" dirty="0">
                <a:solidFill>
                  <a:srgbClr val="FF0000"/>
                </a:solidFill>
              </a:rPr>
              <a:t>Running to Ready State (interrupt)</a:t>
            </a:r>
          </a:p>
          <a:p>
            <a:pPr marL="511175" lvl="0" indent="-511175" algn="just" defTabSz="449580">
              <a:spcBef>
                <a:spcPts val="1225"/>
              </a:spcBef>
              <a:buClr>
                <a:srgbClr val="993300"/>
              </a:buClr>
              <a:buSzPct val="90000"/>
              <a:buFont typeface="Times New Roman" panose="02020603050405020304" pitchFamily="18" charset="0"/>
              <a:buAutoNum type="arabicPeriod"/>
              <a:tabLst>
                <a:tab pos="511175" algn="l"/>
                <a:tab pos="958850" algn="l"/>
                <a:tab pos="1408430" algn="l"/>
                <a:tab pos="1857375" algn="l"/>
                <a:tab pos="2306955" algn="l"/>
                <a:tab pos="2755900" algn="l"/>
                <a:tab pos="3205480" algn="l"/>
                <a:tab pos="3654425" algn="l"/>
                <a:tab pos="4104005" algn="l"/>
                <a:tab pos="4552950" algn="l"/>
                <a:tab pos="5002530" algn="l"/>
                <a:tab pos="5451475" algn="l"/>
                <a:tab pos="5901055" algn="l"/>
                <a:tab pos="6350000" algn="l"/>
                <a:tab pos="6799580" algn="l"/>
                <a:tab pos="7248525" algn="l"/>
                <a:tab pos="7698105" algn="l"/>
                <a:tab pos="8147050" algn="l"/>
                <a:tab pos="8596630" algn="l"/>
                <a:tab pos="9045575" algn="l"/>
                <a:tab pos="9495155" algn="l"/>
              </a:tabLst>
            </a:pPr>
            <a:r>
              <a:rPr lang="en-US" altLang="en-US" sz="2800" dirty="0"/>
              <a:t>When process switches from </a:t>
            </a:r>
            <a:r>
              <a:rPr lang="en-US" altLang="en-US" sz="2800" dirty="0">
                <a:solidFill>
                  <a:srgbClr val="FF0000"/>
                </a:solidFill>
              </a:rPr>
              <a:t>Waiting State to Ready State (at completion of i/o)</a:t>
            </a:r>
          </a:p>
          <a:p>
            <a:pPr marL="511175" lvl="0" indent="-511175" algn="just" defTabSz="449580">
              <a:spcBef>
                <a:spcPts val="1225"/>
              </a:spcBef>
              <a:buClr>
                <a:srgbClr val="993300"/>
              </a:buClr>
              <a:buSzPct val="90000"/>
              <a:buFont typeface="Times New Roman" panose="02020603050405020304" pitchFamily="18" charset="0"/>
              <a:buAutoNum type="arabicPeriod"/>
              <a:tabLst>
                <a:tab pos="511175" algn="l"/>
                <a:tab pos="958850" algn="l"/>
                <a:tab pos="1408430" algn="l"/>
                <a:tab pos="1857375" algn="l"/>
                <a:tab pos="2306955" algn="l"/>
                <a:tab pos="2755900" algn="l"/>
                <a:tab pos="3205480" algn="l"/>
                <a:tab pos="3654425" algn="l"/>
                <a:tab pos="4104005" algn="l"/>
                <a:tab pos="4552950" algn="l"/>
                <a:tab pos="5002530" algn="l"/>
                <a:tab pos="5451475" algn="l"/>
                <a:tab pos="5901055" algn="l"/>
                <a:tab pos="6350000" algn="l"/>
                <a:tab pos="6799580" algn="l"/>
                <a:tab pos="7248525" algn="l"/>
                <a:tab pos="7698105" algn="l"/>
                <a:tab pos="8147050" algn="l"/>
                <a:tab pos="8596630" algn="l"/>
                <a:tab pos="9045575" algn="l"/>
                <a:tab pos="9495155" algn="l"/>
              </a:tabLst>
            </a:pPr>
            <a:r>
              <a:rPr lang="en-US" altLang="en-US" sz="2800" dirty="0"/>
              <a:t>When a process terminates</a:t>
            </a:r>
          </a:p>
        </p:txBody>
      </p:sp>
      <p:sp>
        <p:nvSpPr>
          <p:cNvPr id="19459" name="Text Box 3"/>
          <p:cNvSpPr txBox="1">
            <a:spLocks noChangeArrowheads="1"/>
          </p:cNvSpPr>
          <p:nvPr/>
        </p:nvSpPr>
        <p:spPr bwMode="auto">
          <a:xfrm>
            <a:off x="6007100" y="1485900"/>
            <a:ext cx="3073400" cy="4940300"/>
          </a:xfrm>
          <a:prstGeom prst="rect">
            <a:avLst/>
          </a:prstGeom>
          <a:noFill/>
          <a:ln w="9360" cap="sq">
            <a:solidFill>
              <a:srgbClr val="92D050"/>
            </a:solidFill>
            <a:miter lim="800000"/>
          </a:ln>
          <a:effectLst/>
        </p:spPr>
        <p:txBody>
          <a:bodyPr lIns="90000" tIns="46800" rIns="90000" bIns="46800"/>
          <a:lstStyle/>
          <a:p>
            <a:pPr marL="511175" marR="0" indent="-511175" defTabSz="449580">
              <a:spcBef>
                <a:spcPts val="875"/>
              </a:spcBef>
              <a:buClr>
                <a:srgbClr val="993300"/>
              </a:buClr>
              <a:buSzPct val="90000"/>
              <a:buFont typeface="Times New Roman" panose="02020603050405020304" pitchFamily="18" charset="0"/>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r>
              <a:rPr kumimoji="0" lang="en-US" sz="2000" b="1" kern="1200" cap="none" spc="0" normalizeH="0" baseline="0" noProof="0" dirty="0">
                <a:solidFill>
                  <a:srgbClr val="000000"/>
                </a:solidFill>
                <a:latin typeface="Arial" panose="020B0604020202020204" pitchFamily="34" charset="0"/>
                <a:ea typeface="+mn-ea"/>
                <a:cs typeface="+mn-cs"/>
              </a:rPr>
              <a:t>1.	Non-preemptive</a:t>
            </a:r>
          </a:p>
          <a:p>
            <a:pPr marL="513080" marR="0" indent="-511175" defTabSz="449580">
              <a:spcBef>
                <a:spcPts val="875"/>
              </a:spcBef>
              <a:buClrTx/>
              <a:buSzPct val="90000"/>
              <a:buFontTx/>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3080" marR="0" indent="-511175" defTabSz="449580">
              <a:spcBef>
                <a:spcPts val="875"/>
              </a:spcBef>
              <a:buClrTx/>
              <a:buSzPct val="90000"/>
              <a:buFontTx/>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3080" marR="0" indent="-511175" defTabSz="449580">
              <a:spcBef>
                <a:spcPts val="875"/>
              </a:spcBef>
              <a:buClrTx/>
              <a:buSzPct val="90000"/>
              <a:buFontTx/>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1175" marR="0" indent="-511175" defTabSz="449580">
              <a:spcBef>
                <a:spcPts val="875"/>
              </a:spcBef>
              <a:buClr>
                <a:srgbClr val="993300"/>
              </a:buClr>
              <a:buSzPct val="90000"/>
              <a:buFont typeface="Times New Roman" panose="02020603050405020304" pitchFamily="18" charset="0"/>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r>
              <a:rPr kumimoji="0" lang="en-US" sz="2000" b="1" kern="1200" cap="none" spc="0" normalizeH="0" baseline="0" noProof="0" dirty="0">
                <a:solidFill>
                  <a:srgbClr val="000000"/>
                </a:solidFill>
                <a:latin typeface="Arial" panose="020B0604020202020204" pitchFamily="34" charset="0"/>
                <a:ea typeface="+mn-ea"/>
                <a:cs typeface="+mn-cs"/>
              </a:rPr>
              <a:t>2.	Pre-emptive</a:t>
            </a:r>
          </a:p>
          <a:p>
            <a:pPr marL="513080" marR="0" indent="-511175" defTabSz="449580">
              <a:spcBef>
                <a:spcPts val="875"/>
              </a:spcBef>
              <a:buClrTx/>
              <a:buSzPct val="90000"/>
              <a:buFontTx/>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3080" marR="0" indent="-511175" defTabSz="449580">
              <a:spcBef>
                <a:spcPts val="875"/>
              </a:spcBef>
              <a:buClrTx/>
              <a:buSzPct val="90000"/>
              <a:buFontTx/>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1175" marR="0" indent="-511175" defTabSz="449580">
              <a:spcBef>
                <a:spcPts val="875"/>
              </a:spcBef>
              <a:buClr>
                <a:srgbClr val="993300"/>
              </a:buClr>
              <a:buSzPct val="90000"/>
              <a:buFont typeface="Times New Roman" panose="02020603050405020304" pitchFamily="18" charset="0"/>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r>
              <a:rPr kumimoji="0" lang="en-US" sz="2000" b="1" kern="1200" cap="none" spc="0" normalizeH="0" baseline="0" noProof="0" dirty="0">
                <a:solidFill>
                  <a:srgbClr val="000000"/>
                </a:solidFill>
                <a:latin typeface="Arial" panose="020B0604020202020204" pitchFamily="34" charset="0"/>
                <a:ea typeface="+mn-ea"/>
                <a:cs typeface="+mn-cs"/>
              </a:rPr>
              <a:t>3.	Pre-emptive</a:t>
            </a:r>
          </a:p>
          <a:p>
            <a:pPr marL="513080" marR="0" indent="-511175" defTabSz="449580">
              <a:spcBef>
                <a:spcPts val="875"/>
              </a:spcBef>
              <a:buClrTx/>
              <a:buSzPct val="90000"/>
              <a:buFontTx/>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1175" marR="0" indent="-511175" defTabSz="449580">
              <a:spcBef>
                <a:spcPts val="875"/>
              </a:spcBef>
              <a:buClr>
                <a:srgbClr val="993300"/>
              </a:buClr>
              <a:buSzPct val="90000"/>
              <a:buFont typeface="Times New Roman" panose="02020603050405020304" pitchFamily="18" charset="0"/>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endParaRPr kumimoji="0" lang="en-US" sz="2000" b="1" kern="1200" cap="none" spc="0" normalizeH="0" baseline="0" noProof="0" dirty="0">
              <a:solidFill>
                <a:srgbClr val="000000"/>
              </a:solidFill>
              <a:latin typeface="Arial" panose="020B0604020202020204" pitchFamily="34" charset="0"/>
              <a:ea typeface="+mn-ea"/>
              <a:cs typeface="+mn-cs"/>
            </a:endParaRPr>
          </a:p>
          <a:p>
            <a:pPr marL="511175" marR="0" indent="-511175" defTabSz="449580">
              <a:spcBef>
                <a:spcPts val="875"/>
              </a:spcBef>
              <a:buClr>
                <a:srgbClr val="993300"/>
              </a:buClr>
              <a:buSzPct val="90000"/>
              <a:buFont typeface="Times New Roman" panose="02020603050405020304" pitchFamily="18" charset="0"/>
              <a:buNone/>
              <a:tabLst>
                <a:tab pos="511175" algn="l"/>
                <a:tab pos="958850" algn="l"/>
                <a:tab pos="1407795" algn="l"/>
                <a:tab pos="1857375" algn="l"/>
                <a:tab pos="2306320" algn="l"/>
                <a:tab pos="2755900" algn="l"/>
                <a:tab pos="3204845" algn="l"/>
                <a:tab pos="3654425" algn="l"/>
                <a:tab pos="4103370" algn="l"/>
                <a:tab pos="4552950" algn="l"/>
                <a:tab pos="5001895" algn="l"/>
                <a:tab pos="5451475" algn="l"/>
                <a:tab pos="5900420" algn="l"/>
                <a:tab pos="6350000" algn="l"/>
                <a:tab pos="6798945" algn="l"/>
                <a:tab pos="7248525" algn="l"/>
                <a:tab pos="7697470" algn="l"/>
                <a:tab pos="8147050" algn="l"/>
                <a:tab pos="8595995" algn="l"/>
                <a:tab pos="9045575" algn="l"/>
                <a:tab pos="9494520" algn="l"/>
              </a:tabLst>
              <a:defRPr/>
            </a:pPr>
            <a:r>
              <a:rPr kumimoji="0" lang="en-US" sz="2000" b="1" kern="1200" cap="none" spc="0" normalizeH="0" baseline="0" noProof="0" dirty="0">
                <a:solidFill>
                  <a:srgbClr val="000000"/>
                </a:solidFill>
                <a:latin typeface="Arial" panose="020B0604020202020204" pitchFamily="34" charset="0"/>
                <a:ea typeface="+mn-ea"/>
                <a:cs typeface="+mn-cs"/>
              </a:rPr>
              <a:t>4.	Non-Preemptive (allow)</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Times New Roman" panose="02020603050405020304" pitchFamily="18" charset="0"/>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1. Processor Affinity</a:t>
            </a:r>
          </a:p>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2400" b="1" kern="1200" cap="none" spc="0" normalizeH="0" baseline="0" noProof="0" dirty="0">
              <a:solidFill>
                <a:schemeClr val="tx1"/>
              </a:solidFill>
              <a:latin typeface="Arial" panose="020B0604020202020204" pitchFamily="34" charset="0"/>
              <a:ea typeface="+mn-ea"/>
              <a:cs typeface="+mn-cs"/>
            </a:endParaRPr>
          </a:p>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chemeClr val="tx1"/>
                </a:solidFill>
                <a:latin typeface="Arial" panose="020B0604020202020204" pitchFamily="34" charset="0"/>
                <a:ea typeface="+mn-ea"/>
                <a:cs typeface="+mn-cs"/>
              </a:rPr>
              <a:t>If the process migrates to another processor. </a:t>
            </a:r>
          </a:p>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chemeClr val="tx1"/>
                </a:solidFill>
                <a:latin typeface="Arial" panose="020B0604020202020204" pitchFamily="34" charset="0"/>
                <a:ea typeface="+mn-ea"/>
                <a:cs typeface="+mn-cs"/>
              </a:rPr>
              <a:t>The contents of cache memory must be invalidated for the first processor, and the cache for the second processor must be repopulated. </a:t>
            </a: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1. Processor Affinity</a:t>
            </a: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Because of the </a:t>
            </a:r>
            <a:r>
              <a:rPr kumimoji="0" lang="en-US" sz="2400" b="1" kern="1200" cap="none" spc="0" normalizeH="0" baseline="0" noProof="0" dirty="0">
                <a:solidFill>
                  <a:schemeClr val="tx1"/>
                </a:solidFill>
                <a:latin typeface="Arial" panose="020B0604020202020204" pitchFamily="34" charset="0"/>
                <a:ea typeface="+mn-ea"/>
                <a:cs typeface="+mn-cs"/>
              </a:rPr>
              <a:t>high cost of invalidating and repopulating caches</a:t>
            </a:r>
            <a:r>
              <a:rPr kumimoji="0" lang="en-US" sz="2400" kern="1200" cap="none" spc="0" normalizeH="0" baseline="0" noProof="0" dirty="0">
                <a:solidFill>
                  <a:schemeClr val="tx1"/>
                </a:solidFill>
                <a:latin typeface="Arial" panose="020B0604020202020204" pitchFamily="34" charset="0"/>
                <a:ea typeface="+mn-ea"/>
                <a:cs typeface="+mn-cs"/>
              </a:rPr>
              <a:t>, most SMP systems try to </a:t>
            </a:r>
            <a:r>
              <a:rPr kumimoji="0" lang="en-US" sz="2400" b="1" kern="1200" cap="none" spc="0" normalizeH="0" baseline="0" noProof="0" dirty="0">
                <a:solidFill>
                  <a:schemeClr val="tx1"/>
                </a:solidFill>
                <a:latin typeface="Arial" panose="020B0604020202020204" pitchFamily="34" charset="0"/>
                <a:ea typeface="+mn-ea"/>
                <a:cs typeface="+mn-cs"/>
              </a:rPr>
              <a:t>avoid migration of processes from one processor to another and instead attempt to keep a process running on the same processor</a:t>
            </a:r>
            <a:r>
              <a:rPr kumimoji="0" lang="en-US" sz="2400" kern="1200" cap="none" spc="0" normalizeH="0" baseline="0" noProof="0" dirty="0">
                <a:solidFill>
                  <a:schemeClr val="tx1"/>
                </a:solidFill>
                <a:latin typeface="Arial" panose="020B0604020202020204" pitchFamily="34" charset="0"/>
                <a:ea typeface="+mn-ea"/>
                <a:cs typeface="+mn-cs"/>
              </a:rPr>
              <a:t>. </a:t>
            </a: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This is known as </a:t>
            </a:r>
            <a:r>
              <a:rPr kumimoji="0" lang="en-US" sz="2400" b="1" kern="1200" cap="none" spc="0" normalizeH="0" baseline="0" noProof="0" dirty="0">
                <a:solidFill>
                  <a:schemeClr val="tx1"/>
                </a:solidFill>
                <a:latin typeface="Arial" panose="020B0604020202020204" pitchFamily="34" charset="0"/>
                <a:ea typeface="+mn-ea"/>
                <a:cs typeface="+mn-cs"/>
              </a:rPr>
              <a:t>processor affinity—that is, a process</a:t>
            </a:r>
          </a:p>
          <a:p>
            <a:pPr marR="0" algn="just" defTabSz="449580">
              <a:buClr>
                <a:srgbClr val="000000"/>
              </a:buClr>
              <a:buSzPct val="100000"/>
              <a:buFont typeface="Times New Roman" panose="02020603050405020304" pitchFamily="18" charset="0"/>
              <a:buNone/>
              <a:defRPr/>
            </a:pPr>
            <a:r>
              <a:rPr kumimoji="0" lang="en-US" sz="2400" b="1" kern="1200" cap="none" spc="0" normalizeH="0" baseline="0" noProof="0" dirty="0">
                <a:solidFill>
                  <a:schemeClr val="tx1"/>
                </a:solidFill>
                <a:latin typeface="Arial" panose="020B0604020202020204" pitchFamily="34" charset="0"/>
                <a:ea typeface="+mn-ea"/>
                <a:cs typeface="+mn-cs"/>
              </a:rPr>
              <a:t>has an affinity for the processor on which it is currently running.</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Times New Roman" panose="02020603050405020304" pitchFamily="18" charset="0"/>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Forms of Processor Affinity</a:t>
            </a:r>
          </a:p>
          <a:p>
            <a:pPr marR="0"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1. </a:t>
            </a:r>
            <a:r>
              <a:rPr kumimoji="0" lang="en-US" sz="2400" b="1" kern="1200" cap="none" spc="0" normalizeH="0" baseline="0" noProof="0" dirty="0">
                <a:solidFill>
                  <a:schemeClr val="tx1"/>
                </a:solidFill>
                <a:latin typeface="Arial" panose="020B0604020202020204" pitchFamily="34" charset="0"/>
                <a:ea typeface="+mn-ea"/>
                <a:cs typeface="+mn-cs"/>
              </a:rPr>
              <a:t>Soft affinity</a:t>
            </a: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When an operating system has a policy of attempting to keep a process running on the same processor—but not guaranteeing that it will do so—we have a situation known as soft affinity.</a:t>
            </a:r>
          </a:p>
          <a:p>
            <a:pPr marR="0" defTabSz="449580">
              <a:buClr>
                <a:srgbClr val="000000"/>
              </a:buClr>
              <a:buSzPct val="100000"/>
              <a:buFont typeface="Times New Roman" panose="02020603050405020304" pitchFamily="18" charset="0"/>
              <a:buNone/>
              <a:defRPr/>
            </a:pPr>
            <a:endParaRPr kumimoji="0" lang="en-US" sz="2400" b="1" kern="1200" cap="none" spc="0" normalizeH="0" baseline="0" noProof="0" dirty="0">
              <a:solidFill>
                <a:schemeClr val="tx1"/>
              </a:solidFill>
              <a:latin typeface="Arial" panose="020B0604020202020204" pitchFamily="34" charset="0"/>
              <a:ea typeface="+mn-ea"/>
              <a:cs typeface="+mn-cs"/>
            </a:endParaRPr>
          </a:p>
          <a:p>
            <a:pPr marR="0" defTabSz="449580">
              <a:buClr>
                <a:srgbClr val="000000"/>
              </a:buClr>
              <a:buSzPct val="100000"/>
              <a:buFont typeface="Times New Roman" panose="02020603050405020304" pitchFamily="18" charset="0"/>
              <a:buNone/>
              <a:defRPr/>
            </a:pPr>
            <a:r>
              <a:rPr kumimoji="0" lang="en-US" sz="2400" b="1" kern="1200" cap="none" spc="0" normalizeH="0" baseline="0" noProof="0" dirty="0">
                <a:solidFill>
                  <a:schemeClr val="tx1"/>
                </a:solidFill>
                <a:latin typeface="Arial" panose="020B0604020202020204" pitchFamily="34" charset="0"/>
                <a:ea typeface="+mn-ea"/>
                <a:cs typeface="+mn-cs"/>
              </a:rPr>
              <a:t>2. Hard affinity</a:t>
            </a: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Assign a processor to a particular process and do not allow it to migrate. Guarantees that process will remain on a single processor.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55298" name="Text Box 2"/>
          <p:cNvSpPr txBox="1">
            <a:spLocks noChangeArrowheads="1"/>
          </p:cNvSpPr>
          <p:nvPr/>
        </p:nvSpPr>
        <p:spPr bwMode="auto">
          <a:xfrm>
            <a:off x="152400" y="1295400"/>
            <a:ext cx="8712200" cy="5232400"/>
          </a:xfrm>
          <a:prstGeom prst="rect">
            <a:avLst/>
          </a:prstGeom>
          <a:noFill/>
          <a:ln w="9525" cap="flat">
            <a:noFill/>
            <a:round/>
          </a:ln>
          <a:effectLst/>
        </p:spPr>
        <p:txBody>
          <a:bodyPr/>
          <a:lstStyle/>
          <a:p>
            <a:pPr marL="339725" marR="0" indent="-339725" algn="just" defTabSz="449580">
              <a:spcBef>
                <a:spcPts val="1225"/>
              </a:spcBef>
              <a:buClr>
                <a:srgbClr val="993300"/>
              </a:buClr>
              <a:buSzPct val="90000"/>
              <a:buFont typeface="Times New Roman" panose="02020603050405020304" pitchFamily="18" charset="0"/>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1" kern="1200" cap="none" spc="0" normalizeH="0" baseline="0" noProof="0" dirty="0">
                <a:solidFill>
                  <a:schemeClr val="tx1"/>
                </a:solidFill>
                <a:latin typeface="Arial" panose="020B0604020202020204" pitchFamily="34" charset="0"/>
                <a:ea typeface="+mn-ea"/>
                <a:cs typeface="+mn-cs"/>
              </a:rPr>
              <a:t>Hard </a:t>
            </a:r>
            <a:r>
              <a:rPr kumimoji="0" lang="en-US" sz="2400" b="1" kern="1200" cap="none" spc="0" normalizeH="0" baseline="0" noProof="0" dirty="0" err="1">
                <a:solidFill>
                  <a:schemeClr val="tx1"/>
                </a:solidFill>
                <a:latin typeface="Arial" panose="020B0604020202020204" pitchFamily="34" charset="0"/>
                <a:ea typeface="+mn-ea"/>
                <a:cs typeface="+mn-cs"/>
              </a:rPr>
              <a:t>affirnity</a:t>
            </a:r>
            <a:endParaRPr kumimoji="0" lang="en-US" sz="2400" b="1"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b="1" kern="1200" cap="none" spc="0" normalizeH="0" baseline="0" noProof="0" dirty="0">
                <a:solidFill>
                  <a:schemeClr val="tx1"/>
                </a:solidFill>
                <a:latin typeface="Arial" panose="020B0604020202020204" pitchFamily="34" charset="0"/>
                <a:ea typeface="+mn-ea"/>
                <a:cs typeface="+mn-cs"/>
              </a:rPr>
              <a:t>Example:</a:t>
            </a: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Many systems provide both soft and hard affinity. </a:t>
            </a:r>
          </a:p>
          <a:p>
            <a:pPr marR="0" algn="just" defTabSz="449580">
              <a:buClr>
                <a:srgbClr val="000000"/>
              </a:buClr>
              <a:buSzPct val="100000"/>
              <a:buFont typeface="Times New Roman" panose="02020603050405020304" pitchFamily="18" charset="0"/>
              <a:buNone/>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chemeClr val="tx1"/>
                </a:solidFill>
                <a:latin typeface="Arial" panose="020B0604020202020204" pitchFamily="34" charset="0"/>
                <a:ea typeface="+mn-ea"/>
                <a:cs typeface="+mn-cs"/>
              </a:rPr>
              <a:t>For example, Linux implements soft affinity, but it also provides the </a:t>
            </a:r>
            <a:r>
              <a:rPr kumimoji="0" lang="en-US" sz="2400" b="1" kern="1200" cap="none" spc="0" normalizeH="0" baseline="0" noProof="0" dirty="0" err="1">
                <a:solidFill>
                  <a:schemeClr val="tx1"/>
                </a:solidFill>
                <a:latin typeface="Arial" panose="020B0604020202020204" pitchFamily="34" charset="0"/>
                <a:ea typeface="+mn-ea"/>
                <a:cs typeface="+mn-cs"/>
              </a:rPr>
              <a:t>schedsetaffinity</a:t>
            </a:r>
            <a:r>
              <a:rPr kumimoji="0" lang="en-US" sz="2400" b="1" kern="1200" cap="none" spc="0" normalizeH="0" baseline="0" noProof="0" dirty="0">
                <a:solidFill>
                  <a:schemeClr val="tx1"/>
                </a:solidFill>
                <a:latin typeface="Arial" panose="020B0604020202020204" pitchFamily="34" charset="0"/>
                <a:ea typeface="+mn-ea"/>
                <a:cs typeface="+mn-cs"/>
              </a:rPr>
              <a:t>()</a:t>
            </a:r>
            <a:r>
              <a:rPr kumimoji="0" lang="en-US" sz="2400" kern="1200" cap="none" spc="0" normalizeH="0" baseline="0" noProof="0" dirty="0">
                <a:solidFill>
                  <a:schemeClr val="tx1"/>
                </a:solidFill>
                <a:latin typeface="Arial" panose="020B0604020202020204" pitchFamily="34" charset="0"/>
                <a:ea typeface="+mn-ea"/>
                <a:cs typeface="+mn-cs"/>
              </a:rPr>
              <a:t> system call, which supports hard affinity.</a:t>
            </a:r>
            <a:endParaRPr kumimoji="0" lang="en-US" sz="2400" b="1" kern="1200" cap="none" spc="0" normalizeH="0" baseline="0" noProof="0" dirty="0">
              <a:solidFill>
                <a:schemeClr val="tx1"/>
              </a:solidFill>
              <a:latin typeface="Arial" panose="020B0604020202020204" pitchFamily="34" charset="0"/>
              <a:ea typeface="+mn-ea"/>
              <a:cs typeface="+mn-cs"/>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35171"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2. Load Balancing </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On SMP systems, it is important to keep the workload balanced among all processors to fully utilize the benefits of having more than one processor.</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Need of Load Balancing</a:t>
            </a: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One or more processors may sit idle while other processors have high workloads, along with lists of processes awaiting the CPU.</a:t>
            </a: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37219"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2. Load Balancing </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Load balancing is necessary only on systems </a:t>
            </a:r>
            <a:r>
              <a:rPr lang="en-US" altLang="en-US" sz="2400" b="1" dirty="0">
                <a:solidFill>
                  <a:schemeClr val="tx1"/>
                </a:solidFill>
                <a:latin typeface="Arial" panose="020B0604020202020204" pitchFamily="34" charset="0"/>
              </a:rPr>
              <a:t>where each processor has its own private queue</a:t>
            </a:r>
            <a:r>
              <a:rPr lang="en-US" altLang="en-US" sz="2400" dirty="0">
                <a:solidFill>
                  <a:schemeClr val="tx1"/>
                </a:solidFill>
                <a:latin typeface="Arial" panose="020B0604020202020204" pitchFamily="34" charset="0"/>
              </a:rPr>
              <a:t> of eligible processes to execute. </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On systems with a common run queue, load balancing is often unnecessary, because once a processor becomes idle, it immediately extracts a runnable process from the common run queue. </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In most operating systems that support SMP, each processor have a private queue of eligible processes.</a:t>
            </a: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39267"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2. Load Balancing</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Two approaches to load balancing: </a:t>
            </a:r>
            <a:r>
              <a:rPr lang="en-US" altLang="en-US" sz="2400" b="1" dirty="0">
                <a:solidFill>
                  <a:schemeClr val="tx1"/>
                </a:solidFill>
                <a:latin typeface="Arial" panose="020B0604020202020204" pitchFamily="34" charset="0"/>
              </a:rPr>
              <a:t>push migration and pull </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migration.</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1. Push migration:</a:t>
            </a:r>
            <a:r>
              <a:rPr lang="en-US" altLang="en-US" sz="2400" dirty="0">
                <a:solidFill>
                  <a:schemeClr val="tx1"/>
                </a:solidFill>
                <a:latin typeface="Arial" panose="020B0604020202020204" pitchFamily="34" charset="0"/>
              </a:rPr>
              <a:t> a specific task periodically checks the</a:t>
            </a: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load on each processor and—if it finds an imbalance—evenly distributes the load by </a:t>
            </a:r>
            <a:r>
              <a:rPr lang="en-US" altLang="en-US" sz="2400" b="1" dirty="0">
                <a:solidFill>
                  <a:schemeClr val="tx1"/>
                </a:solidFill>
                <a:latin typeface="Arial" panose="020B0604020202020204" pitchFamily="34" charset="0"/>
              </a:rPr>
              <a:t>moving (or pushing) processes from overloaded to idle or less-busy processors</a:t>
            </a:r>
            <a:r>
              <a:rPr lang="en-US" altLang="en-US" sz="2400" dirty="0">
                <a:solidFill>
                  <a:schemeClr val="tx1"/>
                </a:solidFill>
                <a:latin typeface="Arial" panose="020B0604020202020204" pitchFamily="34" charset="0"/>
              </a:rPr>
              <a:t>. </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2. Pull migration: </a:t>
            </a:r>
            <a:r>
              <a:rPr lang="en-US" altLang="en-US" sz="2400" dirty="0">
                <a:solidFill>
                  <a:schemeClr val="tx1"/>
                </a:solidFill>
                <a:latin typeface="Arial" panose="020B0604020202020204" pitchFamily="34" charset="0"/>
              </a:rPr>
              <a:t>occurs when an idle processor </a:t>
            </a:r>
            <a:r>
              <a:rPr lang="en-US" altLang="en-US" sz="2400" b="1" dirty="0">
                <a:solidFill>
                  <a:schemeClr val="tx1"/>
                </a:solidFill>
                <a:latin typeface="Arial" panose="020B0604020202020204" pitchFamily="34" charset="0"/>
              </a:rPr>
              <a:t>pulls a waiting task from a busy processor.</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41315"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3. Multicore Processors</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A </a:t>
            </a:r>
            <a:r>
              <a:rPr lang="en-US" altLang="en-US" sz="2400" b="1" dirty="0">
                <a:solidFill>
                  <a:schemeClr val="tx1"/>
                </a:solidFill>
                <a:latin typeface="Arial" panose="020B0604020202020204" pitchFamily="34" charset="0"/>
              </a:rPr>
              <a:t>multi-core processor</a:t>
            </a:r>
            <a:r>
              <a:rPr lang="en-US" altLang="en-US" sz="2400" dirty="0">
                <a:solidFill>
                  <a:schemeClr val="tx1"/>
                </a:solidFill>
                <a:latin typeface="Arial" panose="020B0604020202020204" pitchFamily="34" charset="0"/>
              </a:rPr>
              <a:t> is a single computing component with two or more independent processing units called cores, which read and execute program instructions.</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A processor, or more commonly a CPU, is an individual processing device. It may contain multiple cores. </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b="1" dirty="0">
                <a:solidFill>
                  <a:schemeClr val="tx1"/>
                </a:solidFill>
                <a:latin typeface="Arial" panose="020B0604020202020204" pitchFamily="34" charset="0"/>
              </a:rPr>
              <a:t>A core is a bank of registers and dedicated cache</a:t>
            </a:r>
          </a:p>
          <a:p>
            <a:pPr algn="just">
              <a:buClr>
                <a:srgbClr val="C00000"/>
              </a:buClr>
              <a:buSzPct val="100000"/>
              <a:buFont typeface="Wingdings" panose="05000000000000000000" pitchFamily="2" charset="2"/>
              <a:buChar char="Ø"/>
            </a:pPr>
            <a:endParaRPr lang="en-US" altLang="en-US" sz="2400" b="1"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Core is a structure that performs all of a processor's tasks, but is not an entire processor. </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43363"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3. Multicore Processors</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The instructions are ordinary CPU instructions (such as add, move data, and branch) but the single processor can run multiple instructions on separate cores at the same time, increasing overall speed for programs.</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Manufacturers typically integrate the cores onto a single integrated circuit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45411"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3. Multicore Processors</a:t>
            </a: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SMP systems have allowed </a:t>
            </a:r>
            <a:r>
              <a:rPr lang="en-US" altLang="en-US" sz="2400" b="1" dirty="0">
                <a:solidFill>
                  <a:schemeClr val="tx1"/>
                </a:solidFill>
                <a:latin typeface="Arial" panose="020B0604020202020204" pitchFamily="34" charset="0"/>
              </a:rPr>
              <a:t>several threads to run concurrently by providing multiple physical processors</a:t>
            </a:r>
            <a:r>
              <a:rPr lang="en-US" altLang="en-US" sz="2400" dirty="0">
                <a:solidFill>
                  <a:schemeClr val="tx1"/>
                </a:solidFill>
                <a:latin typeface="Arial" panose="020B0604020202020204" pitchFamily="34" charset="0"/>
              </a:rPr>
              <a:t>.</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In computer system, </a:t>
            </a:r>
            <a:r>
              <a:rPr lang="en-US" altLang="en-US" sz="2400" b="1" dirty="0">
                <a:solidFill>
                  <a:schemeClr val="tx1"/>
                </a:solidFill>
                <a:latin typeface="Arial" panose="020B0604020202020204" pitchFamily="34" charset="0"/>
              </a:rPr>
              <a:t>multiple processor cores are placed on the same physical chip</a:t>
            </a:r>
            <a:r>
              <a:rPr lang="en-US" altLang="en-US" sz="2400" dirty="0">
                <a:solidFill>
                  <a:schemeClr val="tx1"/>
                </a:solidFill>
                <a:latin typeface="Arial" panose="020B0604020202020204" pitchFamily="34" charset="0"/>
              </a:rPr>
              <a:t>, resulting in a </a:t>
            </a:r>
            <a:r>
              <a:rPr lang="en-US" altLang="en-US" sz="2400" b="1" dirty="0">
                <a:solidFill>
                  <a:schemeClr val="tx1"/>
                </a:solidFill>
                <a:latin typeface="Arial" panose="020B0604020202020204" pitchFamily="34" charset="0"/>
              </a:rPr>
              <a:t>multicore processor.</a:t>
            </a:r>
          </a:p>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 </a:t>
            </a:r>
          </a:p>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Each core maintains its architectural state and</a:t>
            </a:r>
            <a:r>
              <a:rPr lang="en-US" altLang="en-US" sz="2400" dirty="0">
                <a:solidFill>
                  <a:schemeClr val="tx1"/>
                </a:solidFill>
                <a:latin typeface="Arial" panose="020B0604020202020204" pitchFamily="34" charset="0"/>
              </a:rPr>
              <a:t> appears to the operating system to be a separate physical processor.</a:t>
            </a: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4578" name="Text Box 1"/>
          <p:cNvSpPr txBox="1"/>
          <p:nvPr/>
        </p:nvSpPr>
        <p:spPr>
          <a:xfrm>
            <a:off x="674688" y="517525"/>
            <a:ext cx="7021512"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Process States</a:t>
            </a:r>
          </a:p>
        </p:txBody>
      </p:sp>
      <p:pic>
        <p:nvPicPr>
          <p:cNvPr id="24579" name="Picture 2"/>
          <p:cNvPicPr>
            <a:picLocks noChangeAspect="1"/>
          </p:cNvPicPr>
          <p:nvPr/>
        </p:nvPicPr>
        <p:blipFill>
          <a:blip r:embed="rId4"/>
          <a:srcRect l="456" t="24141" r="690" b="24417"/>
          <a:stretch>
            <a:fillRect/>
          </a:stretch>
        </p:blipFill>
        <p:spPr>
          <a:xfrm>
            <a:off x="219075" y="1524000"/>
            <a:ext cx="8607425" cy="4914900"/>
          </a:xfrm>
          <a:prstGeom prst="rect">
            <a:avLst/>
          </a:prstGeom>
          <a:noFill/>
          <a:ln w="38160" cap="sq" cmpd="sng">
            <a:solidFill>
              <a:srgbClr val="CC6600"/>
            </a:solidFill>
            <a:prstDash val="solid"/>
            <a:miter/>
            <a:headEnd type="none" w="med" len="med"/>
            <a:tailEnd type="none" w="med" len="med"/>
          </a:ln>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47459"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3. Multicore Processors</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Multicore processors may complicate scheduling issues:</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When a processor accesses memory, it spends a significant amount of time waiting for the data to become available. This situation, known as a </a:t>
            </a:r>
            <a:r>
              <a:rPr lang="en-US" altLang="en-US" sz="2400" b="1" dirty="0">
                <a:solidFill>
                  <a:schemeClr val="tx1"/>
                </a:solidFill>
                <a:latin typeface="Arial" panose="020B0604020202020204" pitchFamily="34" charset="0"/>
              </a:rPr>
              <a:t>memory stall.</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Memory Stall may occur due to a cache miss</a:t>
            </a:r>
            <a:r>
              <a:rPr lang="en-US" altLang="en-US" sz="2400" dirty="0">
                <a:solidFill>
                  <a:schemeClr val="tx1"/>
                </a:solidFill>
                <a:latin typeface="Arial" panose="020B0604020202020204" pitchFamily="34" charset="0"/>
              </a:rPr>
              <a:t> (accessing data that are not in cache memory).</a:t>
            </a: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49507"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Memory Stall</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the processor can spend up to 50 percent of its time waiting for data to become available from memory.</a:t>
            </a: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pic>
        <p:nvPicPr>
          <p:cNvPr id="149508" name="Picture 2"/>
          <p:cNvPicPr>
            <a:picLocks noChangeAspect="1"/>
          </p:cNvPicPr>
          <p:nvPr/>
        </p:nvPicPr>
        <p:blipFill>
          <a:blip r:embed="rId3"/>
          <a:stretch>
            <a:fillRect/>
          </a:stretch>
        </p:blipFill>
        <p:spPr>
          <a:xfrm>
            <a:off x="1066800" y="2438400"/>
            <a:ext cx="6886575" cy="1800225"/>
          </a:xfrm>
          <a:prstGeom prst="rect">
            <a:avLst/>
          </a:prstGeom>
          <a:noFill/>
          <a:ln w="9525">
            <a:noFill/>
          </a:ln>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Issues concerning SMP systems</a:t>
            </a:r>
            <a:endParaRPr lang="en-US" altLang="en-US" sz="2600" b="1" dirty="0">
              <a:solidFill>
                <a:srgbClr val="CC0000"/>
              </a:solidFill>
            </a:endParaRPr>
          </a:p>
        </p:txBody>
      </p:sp>
      <p:sp>
        <p:nvSpPr>
          <p:cNvPr id="151555"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Solution to Memory Stall Problem</a:t>
            </a: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To remedy this situation, hardware designs have implemented</a:t>
            </a: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multithreaded processor cores in which </a:t>
            </a:r>
            <a:r>
              <a:rPr lang="en-US" altLang="en-US" sz="2400" b="1" dirty="0">
                <a:solidFill>
                  <a:schemeClr val="tx1"/>
                </a:solidFill>
                <a:latin typeface="Arial" panose="020B0604020202020204" pitchFamily="34" charset="0"/>
              </a:rPr>
              <a:t>two (or more) hardware threads are assigned to each core</a:t>
            </a:r>
            <a:r>
              <a:rPr lang="en-US" altLang="en-US" sz="2400" dirty="0">
                <a:solidFill>
                  <a:schemeClr val="tx1"/>
                </a:solidFill>
                <a:latin typeface="Arial" panose="020B0604020202020204" pitchFamily="34" charset="0"/>
              </a:rPr>
              <a:t>. </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If one thread stalls while waiting for memory, the core can switch to another thread.</a:t>
            </a: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
          <p:cNvSpPr txBox="1"/>
          <p:nvPr/>
        </p:nvSpPr>
        <p:spPr>
          <a:xfrm>
            <a:off x="0" y="0"/>
            <a:ext cx="7493000" cy="9652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800" b="1" dirty="0">
                <a:solidFill>
                  <a:srgbClr val="CC0000"/>
                </a:solidFill>
              </a:rPr>
              <a:t>Real Time Scheduling</a:t>
            </a:r>
            <a:endParaRPr lang="en-US" altLang="en-US" sz="2600" b="1" dirty="0">
              <a:solidFill>
                <a:srgbClr val="CC0000"/>
              </a:solidFill>
            </a:endParaRPr>
          </a:p>
        </p:txBody>
      </p:sp>
      <p:sp>
        <p:nvSpPr>
          <p:cNvPr id="153603"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4" name="Text Box 2"/>
          <p:cNvSpPr txBox="1">
            <a:spLocks noChangeArrowheads="1"/>
          </p:cNvSpPr>
          <p:nvPr/>
        </p:nvSpPr>
        <p:spPr bwMode="auto">
          <a:xfrm>
            <a:off x="304800" y="1066800"/>
            <a:ext cx="8712200" cy="5613400"/>
          </a:xfrm>
          <a:prstGeom prst="rect">
            <a:avLst/>
          </a:prstGeom>
          <a:noFill/>
          <a:ln w="9525">
            <a:noFill/>
            <a:round/>
          </a:ln>
        </p:spPr>
        <p:txBody>
          <a:bodyPr/>
          <a:lstStyle/>
          <a:p>
            <a:pPr marR="0" algn="just" defTabSz="449580">
              <a:buClr>
                <a:srgbClr val="000000"/>
              </a:buClr>
              <a:buSzPct val="100000"/>
              <a:buFont typeface="Times New Roman" panose="02020603050405020304" pitchFamily="18" charset="0"/>
              <a:buNone/>
              <a:defRPr/>
            </a:pPr>
            <a:r>
              <a:rPr kumimoji="0" lang="en-US" sz="2400" kern="1200" cap="none" spc="0" normalizeH="0" baseline="0" noProof="0" dirty="0">
                <a:solidFill>
                  <a:srgbClr val="333333"/>
                </a:solidFill>
                <a:latin typeface="inter-regular"/>
                <a:ea typeface="+mn-ea"/>
                <a:cs typeface="Droid Sans Fallback" charset="0"/>
              </a:rPr>
              <a:t>A real-time operating system (RTOS) is intended to serve real-time applications that process data without buffer delays.</a:t>
            </a:r>
          </a:p>
          <a:p>
            <a:pPr marR="0" algn="just" defTabSz="449580">
              <a:buClr>
                <a:srgbClr val="000000"/>
              </a:buClr>
              <a:buSzPct val="100000"/>
              <a:buFont typeface="Times New Roman" panose="02020603050405020304" pitchFamily="18" charset="0"/>
              <a:buNone/>
              <a:defRPr/>
            </a:pPr>
            <a:endParaRPr kumimoji="0" lang="en-US" sz="2400" b="1"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 typeface="Times New Roman" panose="02020603050405020304" pitchFamily="18" charset="0"/>
              <a:buNone/>
              <a:defRPr/>
            </a:pPr>
            <a:r>
              <a:rPr kumimoji="0" lang="en-US" sz="2400" b="1" kern="1200" cap="none" spc="0" normalizeH="0" baseline="0" noProof="0" dirty="0">
                <a:solidFill>
                  <a:schemeClr val="tx1"/>
                </a:solidFill>
                <a:latin typeface="Arial" panose="020B0604020202020204" pitchFamily="34" charset="0"/>
                <a:ea typeface="+mn-ea"/>
                <a:cs typeface="+mn-cs"/>
              </a:rPr>
              <a:t>a) soft real-time systems b) hard real-time systems</a:t>
            </a:r>
          </a:p>
          <a:p>
            <a:pPr marR="0" algn="just" defTabSz="449580">
              <a:buClr>
                <a:srgbClr val="000000"/>
              </a:buClr>
              <a:buSzPct val="100000"/>
              <a:buFont typeface="Times New Roman" panose="02020603050405020304" pitchFamily="18" charset="0"/>
              <a:buNone/>
              <a:defRPr/>
            </a:pPr>
            <a:endParaRPr kumimoji="0" lang="en-US" sz="2400" b="1" kern="1200" cap="none" spc="0" normalizeH="0" baseline="0" noProof="0" dirty="0">
              <a:solidFill>
                <a:schemeClr val="tx1"/>
              </a:solidFill>
              <a:latin typeface="Arial" panose="020B0604020202020204" pitchFamily="34" charset="0"/>
              <a:ea typeface="+mn-ea"/>
              <a:cs typeface="+mn-cs"/>
            </a:endParaRPr>
          </a:p>
          <a:p>
            <a:pPr marL="457200" marR="0" indent="-457200" algn="just" defTabSz="449580">
              <a:buClr>
                <a:srgbClr val="000000"/>
              </a:buClr>
              <a:buSzPct val="100000"/>
              <a:buFont typeface="Times New Roman" panose="02020603050405020304" pitchFamily="18" charset="0"/>
              <a:buAutoNum type="alphaLcParenR"/>
              <a:defRPr/>
            </a:pPr>
            <a:r>
              <a:rPr kumimoji="0" lang="en-US" sz="2400" b="1" kern="1200" cap="none" spc="0" normalizeH="0" baseline="0" noProof="0" dirty="0">
                <a:solidFill>
                  <a:schemeClr val="tx1"/>
                </a:solidFill>
                <a:latin typeface="Arial" panose="020B0604020202020204" pitchFamily="34" charset="0"/>
                <a:ea typeface="+mn-ea"/>
                <a:cs typeface="+mn-cs"/>
              </a:rPr>
              <a:t>A hard real-time system </a:t>
            </a:r>
            <a:r>
              <a:rPr kumimoji="0" lang="en-US" sz="2400" kern="1200" cap="none" spc="0" normalizeH="0" baseline="0" noProof="0" dirty="0">
                <a:solidFill>
                  <a:schemeClr val="tx1"/>
                </a:solidFill>
                <a:latin typeface="Arial" panose="020B0604020202020204" pitchFamily="34" charset="0"/>
                <a:ea typeface="+mn-ea"/>
                <a:cs typeface="+mn-cs"/>
              </a:rPr>
              <a:t>considers timelines as a deadline, and it should not be omitted in any circumstances.</a:t>
            </a:r>
          </a:p>
          <a:p>
            <a:pPr marL="457200" marR="0" indent="-457200" algn="just" defTabSz="449580">
              <a:buClr>
                <a:srgbClr val="000000"/>
              </a:buClr>
              <a:buSzPct val="100000"/>
              <a:buFont typeface="Times New Roman" panose="02020603050405020304" pitchFamily="18" charset="0"/>
              <a:buAutoNum type="alphaLcParenR"/>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L="457200" marR="0" indent="-457200" algn="just" defTabSz="449580">
              <a:buClr>
                <a:srgbClr val="000000"/>
              </a:buClr>
              <a:buSzPct val="100000"/>
              <a:buFont typeface="Times New Roman" panose="02020603050405020304" pitchFamily="18" charset="0"/>
              <a:buAutoNum type="alphaLcParenR"/>
              <a:defRPr/>
            </a:pPr>
            <a:r>
              <a:rPr kumimoji="0" lang="en-US" sz="2400" b="1" kern="1200" cap="none" spc="0" normalizeH="0" baseline="0" noProof="0" dirty="0">
                <a:solidFill>
                  <a:schemeClr val="tx1"/>
                </a:solidFill>
                <a:latin typeface="Arial" panose="020B0604020202020204" pitchFamily="34" charset="0"/>
                <a:ea typeface="+mn-ea"/>
                <a:cs typeface="+mn-cs"/>
              </a:rPr>
              <a:t>A soft real-time system </a:t>
            </a:r>
            <a:r>
              <a:rPr kumimoji="0" lang="en-US" sz="2400" kern="1200" cap="none" spc="0" normalizeH="0" baseline="0" noProof="0" dirty="0">
                <a:solidFill>
                  <a:schemeClr val="tx1"/>
                </a:solidFill>
                <a:latin typeface="Arial" panose="020B0604020202020204" pitchFamily="34" charset="0"/>
                <a:ea typeface="+mn-ea"/>
                <a:cs typeface="+mn-cs"/>
              </a:rPr>
              <a:t>is a system whose operation is degraded if results are not produced according to the specified timing requirement. </a:t>
            </a:r>
          </a:p>
          <a:p>
            <a:pPr marL="457200" marR="0" indent="-457200" algn="just" defTabSz="449580">
              <a:buClr>
                <a:srgbClr val="000000"/>
              </a:buClr>
              <a:buSzPct val="100000"/>
              <a:buFont typeface="Times New Roman" panose="02020603050405020304" pitchFamily="18" charset="0"/>
              <a:buAutoNum type="alphaLcParenR"/>
              <a:defRPr/>
            </a:pPr>
            <a:endParaRPr kumimoji="0" lang="en-US" sz="2400" kern="1200" cap="none" spc="0" normalizeH="0" baseline="0" noProof="0" dirty="0">
              <a:solidFill>
                <a:schemeClr val="tx1"/>
              </a:solidFill>
              <a:latin typeface="Arial" panose="020B0604020202020204" pitchFamily="34" charset="0"/>
              <a:ea typeface="+mn-ea"/>
              <a:cs typeface="+mn-cs"/>
            </a:endParaRPr>
          </a:p>
          <a:p>
            <a:pPr marR="0" algn="just" defTabSz="449580">
              <a:buClr>
                <a:srgbClr val="000000"/>
              </a:buClr>
              <a:buSzPct val="100000"/>
              <a:buFontTx/>
              <a:buNone/>
              <a:defRPr/>
            </a:pPr>
            <a:r>
              <a:rPr kumimoji="0" lang="en-US" sz="2400" kern="1200" cap="none" spc="0" normalizeH="0" baseline="0" noProof="0" dirty="0">
                <a:solidFill>
                  <a:schemeClr val="tx1"/>
                </a:solidFill>
                <a:latin typeface="Arial" panose="020B0604020202020204" pitchFamily="34" charset="0"/>
                <a:ea typeface="+mn-ea"/>
                <a:cs typeface="+mn-cs"/>
              </a:rPr>
              <a:t>(The meeting of deadline is not compulsory for every task)</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1"/>
          <p:cNvSpPr txBox="1"/>
          <p:nvPr/>
        </p:nvSpPr>
        <p:spPr>
          <a:xfrm>
            <a:off x="0" y="0"/>
            <a:ext cx="7493000" cy="9652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Priority based real-time scheduling</a:t>
            </a:r>
            <a:endParaRPr lang="en-US" altLang="en-US" sz="2600" b="1" dirty="0">
              <a:solidFill>
                <a:srgbClr val="C00000"/>
              </a:solidFill>
              <a:latin typeface="Arial" panose="020B0604020202020204" pitchFamily="34" charset="0"/>
            </a:endParaRPr>
          </a:p>
        </p:txBody>
      </p:sp>
      <p:sp>
        <p:nvSpPr>
          <p:cNvPr id="155651"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55652" name="Text Box 2"/>
          <p:cNvSpPr txBox="1"/>
          <p:nvPr/>
        </p:nvSpPr>
        <p:spPr>
          <a:xfrm>
            <a:off x="0" y="1219200"/>
            <a:ext cx="9017000" cy="4648200"/>
          </a:xfrm>
          <a:prstGeom prst="rect">
            <a:avLst/>
          </a:prstGeom>
          <a:noFill/>
          <a:ln w="9525">
            <a:noFill/>
          </a:ln>
        </p:spPr>
        <p:txBody>
          <a:bodyPr/>
          <a:lstStyle/>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priority-based scheduling algorithms assign each process a priority based on its importance; </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more important tasks are assigned higher priorities than less important.</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If the scheduler also supports preemption, a process currently running on the CPU will be preempted if a higher-priority process becomes available to run.</a:t>
            </a:r>
          </a:p>
          <a:p>
            <a:pPr algn="just">
              <a:buClr>
                <a:srgbClr val="C00000"/>
              </a:buClr>
              <a:buSzPct val="100000"/>
              <a:buFont typeface="Wingdings" panose="05000000000000000000" pitchFamily="2" charset="2"/>
              <a:buChar char="Ø"/>
            </a:pPr>
            <a:endParaRPr lang="en-US" altLang="en-US" sz="2400" b="1"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b="1" dirty="0">
                <a:solidFill>
                  <a:schemeClr val="tx1"/>
                </a:solidFill>
                <a:latin typeface="Arial" panose="020B0604020202020204" pitchFamily="34" charset="0"/>
              </a:rPr>
              <a:t>A preemptive, priority-based scheduler only guarantees</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soft real-time functionality.</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1"/>
          <p:cNvSpPr txBox="1"/>
          <p:nvPr/>
        </p:nvSpPr>
        <p:spPr>
          <a:xfrm>
            <a:off x="0" y="0"/>
            <a:ext cx="7493000" cy="9652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Priority based real-time scheduling</a:t>
            </a:r>
            <a:endParaRPr lang="en-US" altLang="en-US" sz="2600" b="1" dirty="0">
              <a:solidFill>
                <a:srgbClr val="C00000"/>
              </a:solidFill>
              <a:latin typeface="Arial" panose="020B0604020202020204" pitchFamily="34" charset="0"/>
            </a:endParaRPr>
          </a:p>
        </p:txBody>
      </p:sp>
      <p:sp>
        <p:nvSpPr>
          <p:cNvPr id="157699"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57700" name="Text Box 2"/>
          <p:cNvSpPr txBox="1"/>
          <p:nvPr/>
        </p:nvSpPr>
        <p:spPr>
          <a:xfrm>
            <a:off x="0" y="1219200"/>
            <a:ext cx="9017000" cy="27432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Example</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Linux, Windows, and Solaris operating systems assign real-time processes the highest scheduling priority. </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For example Windows has 32 different priority levels. The highest levels—priority values 16 to 31—are reserved for real-time processes.</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1"/>
          <p:cNvSpPr txBox="1"/>
          <p:nvPr/>
        </p:nvSpPr>
        <p:spPr>
          <a:xfrm>
            <a:off x="0" y="38100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Priority based scheduling for hard real-time</a:t>
            </a:r>
          </a:p>
        </p:txBody>
      </p:sp>
      <p:sp>
        <p:nvSpPr>
          <p:cNvPr id="159747" name="Text Box 2"/>
          <p:cNvSpPr txBox="1"/>
          <p:nvPr/>
        </p:nvSpPr>
        <p:spPr>
          <a:xfrm>
            <a:off x="152400" y="14478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59748" name="Text Box 2"/>
          <p:cNvSpPr txBox="1"/>
          <p:nvPr/>
        </p:nvSpPr>
        <p:spPr>
          <a:xfrm>
            <a:off x="0" y="1828800"/>
            <a:ext cx="9017000" cy="4851400"/>
          </a:xfrm>
          <a:prstGeom prst="rect">
            <a:avLst/>
          </a:prstGeom>
          <a:noFill/>
          <a:ln w="9525">
            <a:noFill/>
          </a:ln>
        </p:spPr>
        <p:txBody>
          <a:bodyPr/>
          <a:lstStyle/>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Hard real-time systems must guarantee that real-time tasks will be serviced in accord with their deadline requirements.</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b="1" dirty="0">
                <a:solidFill>
                  <a:schemeClr val="tx1"/>
                </a:solidFill>
                <a:latin typeface="Arial" panose="020B0604020202020204" pitchFamily="34" charset="0"/>
              </a:rPr>
              <a:t>Characteristics of the processes that are to be scheduled:</a:t>
            </a:r>
          </a:p>
          <a:p>
            <a:pPr algn="just">
              <a:buClr>
                <a:srgbClr val="000000"/>
              </a:buClr>
              <a:buSzPct val="100000"/>
              <a:buFont typeface="Times New Roman" panose="02020603050405020304" pitchFamily="18" charset="0"/>
              <a:buAutoNum type="arabicPeriod"/>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buAutoNum type="arabicPeriod"/>
            </a:pPr>
            <a:r>
              <a:rPr lang="en-US" altLang="en-US" sz="2400" dirty="0">
                <a:solidFill>
                  <a:schemeClr val="tx1"/>
                </a:solidFill>
                <a:latin typeface="Arial" panose="020B0604020202020204" pitchFamily="34" charset="0"/>
              </a:rPr>
              <a:t>The processes are considered </a:t>
            </a:r>
            <a:r>
              <a:rPr lang="en-US" altLang="en-US" sz="2400" b="1" dirty="0">
                <a:solidFill>
                  <a:schemeClr val="tx1"/>
                </a:solidFill>
                <a:latin typeface="Arial" panose="020B0604020202020204" pitchFamily="34" charset="0"/>
              </a:rPr>
              <a:t>periodic.</a:t>
            </a:r>
          </a:p>
          <a:p>
            <a:pPr algn="just">
              <a:buClr>
                <a:srgbClr val="000000"/>
              </a:buClr>
              <a:buSzPct val="100000"/>
              <a:buFont typeface="Times New Roman" panose="02020603050405020304" pitchFamily="18" charset="0"/>
              <a:buAutoNum type="arabicPeriod"/>
            </a:pPr>
            <a:endParaRPr lang="en-US" altLang="en-US" sz="2400" b="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buNone/>
            </a:pPr>
            <a:r>
              <a:rPr lang="en-US" altLang="en-US" sz="2400" dirty="0">
                <a:solidFill>
                  <a:schemeClr val="tx1"/>
                </a:solidFill>
                <a:latin typeface="Arial" panose="020B0604020202020204" pitchFamily="34" charset="0"/>
              </a:rPr>
              <a:t>i.e </a:t>
            </a:r>
            <a:r>
              <a:rPr lang="en-US" altLang="en-US" sz="2400" b="1" dirty="0">
                <a:solidFill>
                  <a:schemeClr val="tx1"/>
                </a:solidFill>
                <a:latin typeface="Arial" panose="020B0604020202020204" pitchFamily="34" charset="0"/>
              </a:rPr>
              <a:t>They require the CPU at constant intervals</a:t>
            </a:r>
            <a:r>
              <a:rPr lang="en-US" altLang="en-US" sz="2400" dirty="0">
                <a:solidFill>
                  <a:schemeClr val="tx1"/>
                </a:solidFill>
                <a:latin typeface="Arial" panose="020B0604020202020204" pitchFamily="34" charset="0"/>
              </a:rPr>
              <a:t> (periods). </a:t>
            </a:r>
          </a:p>
          <a:p>
            <a:pPr algn="just">
              <a:buClr>
                <a:srgbClr val="000000"/>
              </a:buClr>
              <a:buSzPct val="100000"/>
              <a:buFont typeface="Times New Roman" panose="02020603050405020304" pitchFamily="18" charset="0"/>
              <a:buNone/>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buNone/>
            </a:pPr>
            <a:r>
              <a:rPr lang="en-US" altLang="en-US" sz="2400" i="1" dirty="0">
                <a:solidFill>
                  <a:schemeClr val="tx1"/>
                </a:solidFill>
                <a:latin typeface="Arial" panose="020B0604020202020204" pitchFamily="34" charset="0"/>
              </a:rPr>
              <a:t> </a:t>
            </a:r>
          </a:p>
          <a:p>
            <a:pPr algn="just">
              <a:buClr>
                <a:srgbClr val="000000"/>
              </a:buClr>
              <a:buSzPct val="100000"/>
              <a:buFont typeface="Times New Roman" panose="02020603050405020304" pitchFamily="18" charset="0"/>
              <a:buNone/>
            </a:pPr>
            <a:endParaRPr lang="en-US" altLang="en-US" sz="2400" i="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buNone/>
            </a:pP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buNone/>
            </a:pPr>
            <a:endParaRPr lang="en-US" altLang="en-US" sz="2400" dirty="0">
              <a:solidFill>
                <a:schemeClr val="tx1"/>
              </a:solidFill>
              <a:latin typeface="Arial" panose="020B0604020202020204" pitchFamily="34" charset="0"/>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1"/>
          <p:cNvSpPr txBox="1"/>
          <p:nvPr/>
        </p:nvSpPr>
        <p:spPr>
          <a:xfrm>
            <a:off x="4763" y="38100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Priority based scheduling for hard real-time</a:t>
            </a:r>
          </a:p>
        </p:txBody>
      </p:sp>
      <p:sp>
        <p:nvSpPr>
          <p:cNvPr id="161795"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61796" name="Text Box 2"/>
          <p:cNvSpPr txBox="1"/>
          <p:nvPr/>
        </p:nvSpPr>
        <p:spPr>
          <a:xfrm>
            <a:off x="0" y="2159000"/>
            <a:ext cx="9017000" cy="5384800"/>
          </a:xfrm>
          <a:prstGeom prst="rect">
            <a:avLst/>
          </a:prstGeom>
          <a:noFill/>
          <a:ln w="9525">
            <a:noFill/>
          </a:ln>
        </p:spPr>
        <p:txBody>
          <a:bodyPr/>
          <a:lstStyle/>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Once a periodic process has acquired the CPU, it has a fixed processing time </a:t>
            </a:r>
            <a:r>
              <a:rPr lang="en-US" altLang="en-US" sz="2400" i="1" dirty="0">
                <a:solidFill>
                  <a:schemeClr val="tx1"/>
                </a:solidFill>
                <a:latin typeface="Arial" panose="020B0604020202020204" pitchFamily="34" charset="0"/>
              </a:rPr>
              <a:t>t, a deadline d by which it must be serviced by the </a:t>
            </a:r>
            <a:r>
              <a:rPr lang="en-US" altLang="en-US" sz="2400" dirty="0">
                <a:solidFill>
                  <a:schemeClr val="tx1"/>
                </a:solidFill>
                <a:latin typeface="Arial" panose="020B0604020202020204" pitchFamily="34" charset="0"/>
              </a:rPr>
              <a:t>CPU, and a period </a:t>
            </a:r>
            <a:r>
              <a:rPr lang="en-US" altLang="en-US" sz="2400" i="1" dirty="0">
                <a:solidFill>
                  <a:schemeClr val="tx1"/>
                </a:solidFill>
                <a:latin typeface="Arial" panose="020B0604020202020204" pitchFamily="34" charset="0"/>
              </a:rPr>
              <a:t>p. </a:t>
            </a:r>
          </a:p>
          <a:p>
            <a:pPr algn="just">
              <a:buClr>
                <a:srgbClr val="000000"/>
              </a:buClr>
              <a:buSzPct val="100000"/>
              <a:buFont typeface="Times New Roman" panose="02020603050405020304" pitchFamily="18" charset="0"/>
            </a:pPr>
            <a:endParaRPr lang="en-US" altLang="en-US" sz="2400" i="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i="1" dirty="0">
                <a:solidFill>
                  <a:schemeClr val="tx1"/>
                </a:solidFill>
                <a:latin typeface="Arial" panose="020B0604020202020204" pitchFamily="34" charset="0"/>
              </a:rPr>
              <a:t>The relationship of the processing time, the deadline, and</a:t>
            </a: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the period can be expressed as 0 ≤ </a:t>
            </a:r>
            <a:r>
              <a:rPr lang="en-US" altLang="en-US" sz="2400" i="1" dirty="0">
                <a:solidFill>
                  <a:schemeClr val="tx1"/>
                </a:solidFill>
                <a:latin typeface="Arial" panose="020B0604020202020204" pitchFamily="34" charset="0"/>
              </a:rPr>
              <a:t>t ≤ d ≤ p.</a:t>
            </a:r>
          </a:p>
          <a:p>
            <a:pPr algn="just">
              <a:buClr>
                <a:srgbClr val="000000"/>
              </a:buClr>
              <a:buSzPct val="100000"/>
              <a:buFont typeface="Times New Roman" panose="02020603050405020304" pitchFamily="18" charset="0"/>
            </a:pPr>
            <a:endParaRPr lang="en-US" altLang="en-US" sz="2400" i="1"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The </a:t>
            </a:r>
            <a:r>
              <a:rPr lang="en-US" altLang="en-US" sz="2400" b="1" dirty="0">
                <a:solidFill>
                  <a:schemeClr val="tx1"/>
                </a:solidFill>
                <a:latin typeface="Arial" panose="020B0604020202020204" pitchFamily="34" charset="0"/>
              </a:rPr>
              <a:t>rate of a periodic task is 1</a:t>
            </a:r>
            <a:r>
              <a:rPr lang="en-US" altLang="en-US" sz="2400" b="1" i="1" dirty="0">
                <a:solidFill>
                  <a:schemeClr val="tx1"/>
                </a:solidFill>
                <a:latin typeface="Arial" panose="020B0604020202020204" pitchFamily="34" charset="0"/>
              </a:rPr>
              <a:t>/p.</a:t>
            </a:r>
            <a:endParaRPr lang="en-US" altLang="en-US" sz="2400" dirty="0">
              <a:solidFill>
                <a:schemeClr val="tx1"/>
              </a:solidFill>
              <a:latin typeface="Arial" panose="020B0604020202020204" pitchFamily="34" charset="0"/>
            </a:endParaRPr>
          </a:p>
          <a:p>
            <a:pPr algn="just">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1"/>
          <p:cNvSpPr txBox="1"/>
          <p:nvPr/>
        </p:nvSpPr>
        <p:spPr>
          <a:xfrm>
            <a:off x="0" y="395288"/>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Priority based scheduling for hard real-time</a:t>
            </a:r>
          </a:p>
        </p:txBody>
      </p:sp>
      <p:sp>
        <p:nvSpPr>
          <p:cNvPr id="163843"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63844" name="Text Box 2"/>
          <p:cNvSpPr txBox="1"/>
          <p:nvPr/>
        </p:nvSpPr>
        <p:spPr>
          <a:xfrm>
            <a:off x="0" y="1676400"/>
            <a:ext cx="9017000" cy="5384800"/>
          </a:xfrm>
          <a:prstGeom prst="rect">
            <a:avLst/>
          </a:prstGeom>
          <a:noFill/>
          <a:ln w="9525">
            <a:noFill/>
          </a:ln>
        </p:spPr>
        <p:txBody>
          <a:bodyPr/>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a:spcBef>
                <a:spcPct val="0"/>
              </a:spcBef>
              <a:buFont typeface="Times New Roman" panose="02020603050405020304" pitchFamily="18" charset="0"/>
              <a:buAutoNum type="arabicPeriod"/>
            </a:pPr>
            <a:r>
              <a:rPr lang="en-US" altLang="en-US" sz="2400" dirty="0">
                <a:solidFill>
                  <a:schemeClr val="tx1"/>
                </a:solidFill>
              </a:rPr>
              <a:t>Schedulers assign priorities according to a process’s deadline or rate requirements.</a:t>
            </a:r>
          </a:p>
          <a:p>
            <a:pPr marL="457200" lvl="0" indent="-457200" algn="just">
              <a:spcBef>
                <a:spcPct val="0"/>
              </a:spcBef>
              <a:buFont typeface="Times New Roman" panose="02020603050405020304" pitchFamily="18" charset="0"/>
              <a:buAutoNum type="arabicPeriod"/>
            </a:pPr>
            <a:r>
              <a:rPr lang="en-US" altLang="en-US" sz="2400" dirty="0">
                <a:solidFill>
                  <a:schemeClr val="tx1"/>
                </a:solidFill>
              </a:rPr>
              <a:t>A process may have to announce its deadline requirements to the scheduler. </a:t>
            </a:r>
          </a:p>
          <a:p>
            <a:pPr marL="457200" lvl="0" indent="-457200" algn="just">
              <a:spcBef>
                <a:spcPct val="0"/>
              </a:spcBef>
              <a:buFont typeface="Times New Roman" panose="02020603050405020304" pitchFamily="18" charset="0"/>
              <a:buAutoNum type="arabicPeriod"/>
            </a:pPr>
            <a:endParaRPr lang="en-US" altLang="en-US" sz="2400" dirty="0">
              <a:solidFill>
                <a:schemeClr val="tx1"/>
              </a:solidFill>
            </a:endParaRPr>
          </a:p>
          <a:p>
            <a:pPr marL="457200" lvl="0" indent="-457200" algn="just">
              <a:spcBef>
                <a:spcPct val="0"/>
              </a:spcBef>
              <a:buFont typeface="Times New Roman" panose="02020603050405020304" pitchFamily="18" charset="0"/>
              <a:buAutoNum type="arabicPeriod"/>
            </a:pPr>
            <a:r>
              <a:rPr lang="en-US" altLang="en-US" sz="2400" dirty="0">
                <a:solidFill>
                  <a:schemeClr val="tx1"/>
                </a:solidFill>
              </a:rPr>
              <a:t>Scheduler uses an </a:t>
            </a:r>
            <a:r>
              <a:rPr lang="en-US" altLang="en-US" sz="2400" b="1" dirty="0">
                <a:solidFill>
                  <a:schemeClr val="tx1"/>
                </a:solidFill>
              </a:rPr>
              <a:t>admission-control algorithm to perform following:</a:t>
            </a:r>
          </a:p>
          <a:p>
            <a:pPr marL="1600200" lvl="2" indent="-457200" algn="just">
              <a:spcBef>
                <a:spcPct val="0"/>
              </a:spcBef>
              <a:buFont typeface="Times New Roman" panose="02020603050405020304" pitchFamily="18" charset="0"/>
              <a:buAutoNum type="arabicPeriod"/>
            </a:pPr>
            <a:r>
              <a:rPr lang="en-US" altLang="en-US" dirty="0">
                <a:solidFill>
                  <a:schemeClr val="tx1"/>
                </a:solidFill>
              </a:rPr>
              <a:t>It either admits the process, guaranteeing that the process will complete on time.</a:t>
            </a:r>
          </a:p>
          <a:p>
            <a:pPr marL="1600200" lvl="2" indent="-457200" algn="just">
              <a:spcBef>
                <a:spcPct val="0"/>
              </a:spcBef>
              <a:buFont typeface="Times New Roman" panose="02020603050405020304" pitchFamily="18" charset="0"/>
              <a:buAutoNum type="arabicPeriod"/>
            </a:pPr>
            <a:r>
              <a:rPr lang="en-US" altLang="en-US" dirty="0">
                <a:solidFill>
                  <a:schemeClr val="tx1"/>
                </a:solidFill>
              </a:rPr>
              <a:t>Rejects the request as impossible if it cannot  guarantee that the task will be serviced by its deadline.</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Rate-Monotonic Scheduling</a:t>
            </a:r>
          </a:p>
        </p:txBody>
      </p:sp>
      <p:sp>
        <p:nvSpPr>
          <p:cNvPr id="165891"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65892" name="Text Box 2"/>
          <p:cNvSpPr txBox="1"/>
          <p:nvPr/>
        </p:nvSpPr>
        <p:spPr>
          <a:xfrm>
            <a:off x="0" y="1295400"/>
            <a:ext cx="9017000" cy="5384800"/>
          </a:xfrm>
          <a:prstGeom prst="rect">
            <a:avLst/>
          </a:prstGeom>
          <a:noFill/>
          <a:ln w="9525">
            <a:noFill/>
          </a:ln>
        </p:spPr>
        <p:txBody>
          <a:bodyPr/>
          <a:lstStyle/>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The </a:t>
            </a:r>
            <a:r>
              <a:rPr lang="en-US" altLang="en-US" sz="2400" b="1" dirty="0">
                <a:solidFill>
                  <a:schemeClr val="tx1"/>
                </a:solidFill>
                <a:latin typeface="Arial" panose="020B0604020202020204" pitchFamily="34" charset="0"/>
              </a:rPr>
              <a:t>rate-monotonic scheduling algorithm schedules periodic tasks using a </a:t>
            </a:r>
            <a:r>
              <a:rPr lang="en-US" altLang="en-US" sz="2400" dirty="0">
                <a:solidFill>
                  <a:schemeClr val="tx1"/>
                </a:solidFill>
                <a:latin typeface="Arial" panose="020B0604020202020204" pitchFamily="34" charset="0"/>
              </a:rPr>
              <a:t>static priority policy with preemption.</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b="1" dirty="0">
                <a:solidFill>
                  <a:schemeClr val="tx1"/>
                </a:solidFill>
                <a:latin typeface="Arial" panose="020B0604020202020204" pitchFamily="34" charset="0"/>
              </a:rPr>
              <a:t>rate-monotonic scheduling</a:t>
            </a:r>
            <a:r>
              <a:rPr lang="en-US" altLang="en-US" sz="2400" dirty="0">
                <a:solidFill>
                  <a:schemeClr val="tx1"/>
                </a:solidFill>
                <a:latin typeface="Arial" panose="020B0604020202020204" pitchFamily="34" charset="0"/>
              </a:rPr>
              <a:t> (</a:t>
            </a:r>
            <a:r>
              <a:rPr lang="en-US" altLang="en-US" sz="2400" b="1" dirty="0">
                <a:solidFill>
                  <a:schemeClr val="tx1"/>
                </a:solidFill>
                <a:latin typeface="Arial" panose="020B0604020202020204" pitchFamily="34" charset="0"/>
              </a:rPr>
              <a:t>RMS</a:t>
            </a:r>
            <a:r>
              <a:rPr lang="en-US" altLang="en-US" sz="2400" dirty="0">
                <a:solidFill>
                  <a:schemeClr val="tx1"/>
                </a:solidFill>
                <a:latin typeface="Arial" panose="020B0604020202020204" pitchFamily="34" charset="0"/>
              </a:rPr>
              <a:t>)</a:t>
            </a:r>
            <a:r>
              <a:rPr lang="en-US" altLang="en-US" sz="2400" baseline="300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rPr>
              <a:t>is a priority assignment algorithm used in real-time operating systems (RTOS) with a static-priority scheduling class. </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The static priorities are assigned according to the cycle duration of the job, so a </a:t>
            </a:r>
            <a:r>
              <a:rPr lang="en-US" altLang="en-US" sz="2400" b="1" dirty="0">
                <a:solidFill>
                  <a:schemeClr val="tx1"/>
                </a:solidFill>
                <a:latin typeface="Arial" panose="020B0604020202020204" pitchFamily="34" charset="0"/>
              </a:rPr>
              <a:t>shorter cycle duration results in a higher job priority</a:t>
            </a:r>
          </a:p>
          <a:p>
            <a:pPr algn="just">
              <a:buClr>
                <a:srgbClr val="C00000"/>
              </a:buClr>
              <a:buSzPct val="100000"/>
              <a:buFont typeface="Wingdings" panose="05000000000000000000" pitchFamily="2" charset="2"/>
              <a:buChar char="Ø"/>
            </a:pP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6626" name="Text Box 1"/>
          <p:cNvSpPr txBox="1"/>
          <p:nvPr/>
        </p:nvSpPr>
        <p:spPr>
          <a:xfrm>
            <a:off x="152400" y="558800"/>
            <a:ext cx="86741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Scheduling</a:t>
            </a:r>
          </a:p>
        </p:txBody>
      </p:sp>
      <p:sp>
        <p:nvSpPr>
          <p:cNvPr id="21506" name="Text Box 2"/>
          <p:cNvSpPr txBox="1">
            <a:spLocks noChangeArrowheads="1"/>
          </p:cNvSpPr>
          <p:nvPr/>
        </p:nvSpPr>
        <p:spPr bwMode="auto">
          <a:xfrm>
            <a:off x="482600" y="2222500"/>
            <a:ext cx="8280400" cy="2616200"/>
          </a:xfrm>
          <a:prstGeom prst="rect">
            <a:avLst/>
          </a:prstGeom>
          <a:noFill/>
          <a:ln w="9525" cap="flat">
            <a:noFill/>
            <a:round/>
          </a:ln>
          <a:effectLst/>
        </p:spPr>
        <p:txBody>
          <a:bodyPr/>
          <a:lstStyle/>
          <a:p>
            <a:pPr marL="339725" marR="0" indent="-339725" defTabSz="449580">
              <a:spcBef>
                <a:spcPts val="14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3200" kern="1200" cap="none" spc="0" normalizeH="0" baseline="0" noProof="0">
                <a:solidFill>
                  <a:srgbClr val="000000"/>
                </a:solidFill>
                <a:latin typeface="Arial" panose="020B0604020202020204" pitchFamily="34" charset="0"/>
                <a:ea typeface="+mn-ea"/>
                <a:cs typeface="+mn-cs"/>
              </a:rPr>
              <a:t>Non-Preemptive </a:t>
            </a:r>
          </a:p>
          <a:p>
            <a:pPr marL="341630" marR="0" indent="-339725" defTabSz="449580">
              <a:spcBef>
                <a:spcPts val="1400"/>
              </a:spcBef>
              <a:buClrTx/>
              <a:buSzPct val="9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endParaRPr kumimoji="0" lang="en-US" sz="3200" kern="1200" cap="none" spc="0" normalizeH="0" baseline="0" noProof="0">
              <a:solidFill>
                <a:srgbClr val="000000"/>
              </a:solidFill>
              <a:latin typeface="Arial" panose="020B0604020202020204" pitchFamily="34" charset="0"/>
              <a:ea typeface="+mn-ea"/>
              <a:cs typeface="+mn-cs"/>
            </a:endParaRPr>
          </a:p>
          <a:p>
            <a:pPr marL="339725" marR="0" indent="-339725" defTabSz="449580">
              <a:spcBef>
                <a:spcPts val="140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3200" kern="1200" cap="none" spc="0" normalizeH="0" baseline="0" noProof="0">
                <a:solidFill>
                  <a:srgbClr val="000000"/>
                </a:solidFill>
                <a:latin typeface="Arial" panose="020B0604020202020204" pitchFamily="34" charset="0"/>
                <a:ea typeface="+mn-ea"/>
                <a:cs typeface="+mn-cs"/>
              </a:rPr>
              <a:t>Preemptive</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Rate-Monotonic Scheduling</a:t>
            </a:r>
          </a:p>
        </p:txBody>
      </p:sp>
      <p:sp>
        <p:nvSpPr>
          <p:cNvPr id="167939"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67940" name="Text Box 2"/>
          <p:cNvSpPr txBox="1"/>
          <p:nvPr/>
        </p:nvSpPr>
        <p:spPr>
          <a:xfrm>
            <a:off x="304800" y="1295400"/>
            <a:ext cx="8712200" cy="5384800"/>
          </a:xfrm>
          <a:prstGeom prst="rect">
            <a:avLst/>
          </a:prstGeom>
          <a:noFill/>
          <a:ln w="9525">
            <a:noFill/>
          </a:ln>
        </p:spPr>
        <p:txBody>
          <a:bodyPr/>
          <a:lstStyle/>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RMS assigns priorities to tasks on the basis of their periods.</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The highest-priority task is the one with the shortest period, the second highest-priority task is the one with the second shortest period, and so on.</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When more than one task is available for execution, the one with the shortest period is serviced first.</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r>
              <a:rPr lang="en-US" altLang="en-US" sz="2400" dirty="0">
                <a:solidFill>
                  <a:schemeClr val="tx1"/>
                </a:solidFill>
                <a:latin typeface="Arial" panose="020B0604020202020204" pitchFamily="34" charset="0"/>
              </a:rPr>
              <a:t>Plot the priority of tasks as a function of their rate -&gt; results a monotonically increasing function.</a:t>
            </a:r>
          </a:p>
          <a:p>
            <a:pPr algn="just">
              <a:buClr>
                <a:srgbClr val="C00000"/>
              </a:buClr>
              <a:buSzPct val="100000"/>
              <a:buFont typeface="Wingdings" panose="05000000000000000000" pitchFamily="2" charset="2"/>
              <a:buChar char="Ø"/>
            </a:pPr>
            <a:endParaRPr lang="en-US" altLang="en-US" sz="2400" dirty="0">
              <a:solidFill>
                <a:schemeClr val="tx1"/>
              </a:solidFill>
              <a:latin typeface="Arial" panose="020B0604020202020204" pitchFamily="34" charset="0"/>
            </a:endParaRPr>
          </a:p>
          <a:p>
            <a:pPr algn="just">
              <a:buClr>
                <a:srgbClr val="C00000"/>
              </a:buClr>
              <a:buSzPct val="100000"/>
            </a:pPr>
            <a:r>
              <a:rPr lang="en-US" altLang="en-US" sz="2400" dirty="0">
                <a:solidFill>
                  <a:schemeClr val="tx1"/>
                </a:solidFill>
                <a:latin typeface="Arial" panose="020B0604020202020204" pitchFamily="34" charset="0"/>
              </a:rPr>
              <a:t>	( Name is Rate Monotonic Scheduling)</a:t>
            </a:r>
          </a:p>
          <a:p>
            <a:pPr algn="just">
              <a:buClr>
                <a:srgbClr val="C00000"/>
              </a:buClr>
              <a:buSzPct val="100000"/>
              <a:buFont typeface="Wingdings" panose="05000000000000000000" pitchFamily="2" charset="2"/>
              <a:buChar char="Ø"/>
            </a:pPr>
            <a:endParaRPr lang="en-US" altLang="en-US" sz="2400" b="1" dirty="0">
              <a:solidFill>
                <a:schemeClr val="tx1"/>
              </a:solidFill>
              <a:latin typeface="Arial" panose="020B0604020202020204" pitchFamily="34" charset="0"/>
            </a:endParaRPr>
          </a:p>
          <a:p>
            <a:pPr algn="just">
              <a:buClr>
                <a:srgbClr val="C00000"/>
              </a:buClr>
              <a:buSzPct val="100000"/>
              <a:buFont typeface="Wingdings" panose="05000000000000000000" pitchFamily="2" charset="2"/>
              <a:buChar char="Ø"/>
            </a:pP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p:cNvPicPr>
          <p:nvPr/>
        </p:nvPicPr>
        <p:blipFill>
          <a:blip r:embed="rId2"/>
          <a:stretch>
            <a:fillRect/>
          </a:stretch>
        </p:blipFill>
        <p:spPr>
          <a:xfrm>
            <a:off x="1252538" y="1020763"/>
            <a:ext cx="6638925" cy="4816475"/>
          </a:xfrm>
          <a:prstGeom prst="rect">
            <a:avLst/>
          </a:prstGeom>
          <a:noFill/>
          <a:ln w="9525">
            <a:noFill/>
          </a:ln>
        </p:spPr>
      </p:pic>
      <p:sp>
        <p:nvSpPr>
          <p:cNvPr id="169987" name="TextBox 4"/>
          <p:cNvSpPr txBox="1"/>
          <p:nvPr/>
        </p:nvSpPr>
        <p:spPr>
          <a:xfrm>
            <a:off x="990600" y="76200"/>
            <a:ext cx="4572000" cy="369888"/>
          </a:xfrm>
          <a:prstGeom prst="rect">
            <a:avLst/>
          </a:prstGeom>
          <a:noFill/>
          <a:ln w="9525">
            <a:noFill/>
          </a:ln>
        </p:spPr>
        <p:txBody>
          <a:bodyPr>
            <a:spAutoFit/>
          </a:bodyPr>
          <a:lstStyle/>
          <a:p>
            <a:pPr>
              <a:buClr>
                <a:srgbClr val="000000"/>
              </a:buClr>
              <a:buSzPct val="100000"/>
              <a:buFont typeface="Times New Roman" panose="02020603050405020304" pitchFamily="18" charset="0"/>
            </a:pPr>
            <a:r>
              <a:rPr lang="en-US" altLang="en-US" b="1" dirty="0">
                <a:solidFill>
                  <a:srgbClr val="C00000"/>
                </a:solidFill>
                <a:latin typeface="Arial" panose="020B0604020202020204" pitchFamily="34" charset="0"/>
              </a:rPr>
              <a:t>Rate-Monotonic Scheduling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p:cNvPicPr>
          <p:nvPr/>
        </p:nvPicPr>
        <p:blipFill>
          <a:blip r:embed="rId2"/>
          <a:stretch>
            <a:fillRect/>
          </a:stretch>
        </p:blipFill>
        <p:spPr>
          <a:xfrm>
            <a:off x="457200" y="952500"/>
            <a:ext cx="8391525" cy="2400300"/>
          </a:xfrm>
          <a:prstGeom prst="rect">
            <a:avLst/>
          </a:prstGeom>
          <a:noFill/>
          <a:ln w="9525">
            <a:noFill/>
          </a:ln>
        </p:spPr>
      </p:pic>
      <p:sp>
        <p:nvSpPr>
          <p:cNvPr id="2" name="TextBox 1"/>
          <p:cNvSpPr txBox="1"/>
          <p:nvPr/>
        </p:nvSpPr>
        <p:spPr>
          <a:xfrm>
            <a:off x="160338" y="3657600"/>
            <a:ext cx="8697913" cy="2586038"/>
          </a:xfrm>
          <a:prstGeom prst="rect">
            <a:avLst/>
          </a:prstGeom>
          <a:noFill/>
        </p:spPr>
        <p:txBody>
          <a:bodyPr>
            <a:spAutoFit/>
          </a:bodyPr>
          <a:lstStyle/>
          <a:p>
            <a:pPr marL="285750" marR="0" indent="-285750" defTabSz="449580">
              <a:buClrTx/>
              <a:buSzTx/>
              <a:buFont typeface="Arial" panose="020B0604020202020204" pitchFamily="34" charset="0"/>
              <a:buChar char="•"/>
              <a:defRPr/>
            </a:pPr>
            <a:r>
              <a:rPr kumimoji="0" lang="en-US" kern="1200" cap="none" spc="0" normalizeH="0" baseline="0" noProof="0" dirty="0">
                <a:solidFill>
                  <a:schemeClr val="tx1"/>
                </a:solidFill>
                <a:latin typeface="Arial" panose="020B0604020202020204" pitchFamily="34" charset="0"/>
                <a:ea typeface="+mn-ea"/>
                <a:cs typeface="Droid Sans Fallback" charset="0"/>
              </a:rPr>
              <a:t>The task’s period, T, is the amount of time between the arrival of one instance of </a:t>
            </a:r>
          </a:p>
          <a:p>
            <a:pPr marR="0" defTabSz="449580">
              <a:buClrTx/>
              <a:buSzTx/>
              <a:buFontTx/>
              <a:buNone/>
              <a:defRPr/>
            </a:pPr>
            <a:r>
              <a:rPr kumimoji="0" lang="en-US" kern="1200" cap="none" spc="0" normalizeH="0" baseline="0" noProof="0" dirty="0">
                <a:solidFill>
                  <a:schemeClr val="tx1"/>
                </a:solidFill>
                <a:latin typeface="Arial" panose="020B0604020202020204" pitchFamily="34" charset="0"/>
                <a:ea typeface="+mn-ea"/>
                <a:cs typeface="Droid Sans Fallback" charset="0"/>
              </a:rPr>
              <a:t>	the task and the arrival of the next instance of the task.</a:t>
            </a:r>
          </a:p>
          <a:p>
            <a:pPr marL="285750" marR="0" indent="-285750" defTabSz="449580">
              <a:buClrTx/>
              <a:buSzTx/>
              <a:buFont typeface="Arial" panose="020B0604020202020204" pitchFamily="34" charset="0"/>
              <a:buChar char="•"/>
              <a:defRPr/>
            </a:pPr>
            <a:endParaRPr kumimoji="0" lang="en-US" kern="1200" cap="none" spc="0" normalizeH="0" baseline="0" noProof="0" dirty="0">
              <a:solidFill>
                <a:schemeClr val="tx1"/>
              </a:solidFill>
              <a:latin typeface="Arial" panose="020B0604020202020204" pitchFamily="34" charset="0"/>
              <a:ea typeface="+mn-ea"/>
              <a:cs typeface="Droid Sans Fallback" charset="0"/>
            </a:endParaRPr>
          </a:p>
          <a:p>
            <a:pPr marL="285750" marR="0" indent="-285750" defTabSz="449580">
              <a:buClrTx/>
              <a:buSzTx/>
              <a:buFont typeface="Arial" panose="020B0604020202020204" pitchFamily="34" charset="0"/>
              <a:buChar char="•"/>
              <a:defRPr/>
            </a:pPr>
            <a:r>
              <a:rPr kumimoji="0" lang="en-US" kern="1200" cap="none" spc="0" normalizeH="0" baseline="0" noProof="0" dirty="0">
                <a:solidFill>
                  <a:schemeClr val="tx1"/>
                </a:solidFill>
                <a:latin typeface="Arial" panose="020B0604020202020204" pitchFamily="34" charset="0"/>
                <a:ea typeface="+mn-ea"/>
                <a:cs typeface="Droid Sans Fallback" charset="0"/>
              </a:rPr>
              <a:t>A task’s rate is simply the inverse of its period (in seconds).</a:t>
            </a:r>
          </a:p>
          <a:p>
            <a:pPr marL="285750" marR="0" indent="-285750" defTabSz="449580">
              <a:buClrTx/>
              <a:buSzTx/>
              <a:buFont typeface="Arial" panose="020B0604020202020204" pitchFamily="34" charset="0"/>
              <a:buChar char="•"/>
              <a:defRPr/>
            </a:pPr>
            <a:endParaRPr kumimoji="0" lang="en-US" kern="1200" cap="none" spc="0" normalizeH="0" baseline="0" noProof="0" dirty="0">
              <a:solidFill>
                <a:schemeClr val="tx1"/>
              </a:solidFill>
              <a:latin typeface="Arial" panose="020B0604020202020204" pitchFamily="34" charset="0"/>
              <a:ea typeface="+mn-ea"/>
              <a:cs typeface="Droid Sans Fallback" charset="0"/>
            </a:endParaRPr>
          </a:p>
          <a:p>
            <a:pPr marL="285750" marR="0" indent="-285750" defTabSz="449580">
              <a:buClrTx/>
              <a:buSzTx/>
              <a:buFont typeface="Arial" panose="020B0604020202020204" pitchFamily="34" charset="0"/>
              <a:buChar char="•"/>
              <a:defRPr/>
            </a:pPr>
            <a:r>
              <a:rPr kumimoji="0" lang="en-US" kern="1200" cap="none" spc="0" normalizeH="0" baseline="0" noProof="0" dirty="0">
                <a:solidFill>
                  <a:schemeClr val="tx1"/>
                </a:solidFill>
                <a:latin typeface="Arial" panose="020B0604020202020204" pitchFamily="34" charset="0"/>
                <a:ea typeface="+mn-ea"/>
                <a:cs typeface="Droid Sans Fallback" charset="0"/>
              </a:rPr>
              <a:t>The execution time, C, is the amount of processing time required for each </a:t>
            </a:r>
          </a:p>
          <a:p>
            <a:pPr marR="0" defTabSz="449580">
              <a:buClrTx/>
              <a:buSzTx/>
              <a:buFontTx/>
              <a:buNone/>
              <a:defRPr/>
            </a:pPr>
            <a:r>
              <a:rPr kumimoji="0" lang="en-US" kern="1200" cap="none" spc="0" normalizeH="0" baseline="0" noProof="0" dirty="0">
                <a:solidFill>
                  <a:schemeClr val="tx1"/>
                </a:solidFill>
                <a:latin typeface="Arial" panose="020B0604020202020204" pitchFamily="34" charset="0"/>
                <a:ea typeface="+mn-ea"/>
                <a:cs typeface="Droid Sans Fallback" charset="0"/>
              </a:rPr>
              <a:t>    Occurrence of the task.</a:t>
            </a:r>
          </a:p>
          <a:p>
            <a:pPr marL="285750" marR="0" indent="-285750" defTabSz="449580">
              <a:buClrTx/>
              <a:buSzTx/>
              <a:buFont typeface="Arial" panose="020B0604020202020204" pitchFamily="34" charset="0"/>
              <a:buChar char="•"/>
              <a:defRPr/>
            </a:pPr>
            <a:endParaRPr kumimoji="0" lang="en-US" kern="1200" cap="none" spc="0" normalizeH="0" baseline="0" noProof="0" dirty="0">
              <a:solidFill>
                <a:schemeClr val="tx1"/>
              </a:solidFill>
              <a:latin typeface="Arial" panose="020B0604020202020204" pitchFamily="34" charset="0"/>
              <a:ea typeface="+mn-ea"/>
              <a:cs typeface="Droid Sans Fallback" charset="0"/>
            </a:endParaRPr>
          </a:p>
          <a:p>
            <a:pPr marL="285750" marR="0" indent="-285750" defTabSz="449580">
              <a:buClrTx/>
              <a:buSzTx/>
              <a:buFont typeface="Arial" panose="020B0604020202020204" pitchFamily="34" charset="0"/>
              <a:buChar char="•"/>
              <a:defRPr/>
            </a:pPr>
            <a:endParaRPr kumimoji="0" lang="en-US" kern="1200" cap="none" spc="0" normalizeH="0" baseline="0" noProof="0" dirty="0">
              <a:solidFill>
                <a:schemeClr val="tx1"/>
              </a:solidFill>
              <a:latin typeface="Arial" panose="020B0604020202020204" pitchFamily="34" charset="0"/>
              <a:ea typeface="+mn-ea"/>
              <a:cs typeface="Droid Sans Fallback"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Rate-Monotonic Scheduling</a:t>
            </a:r>
          </a:p>
        </p:txBody>
      </p:sp>
      <p:sp>
        <p:nvSpPr>
          <p:cNvPr id="172035"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72036" name="Text Box 2"/>
          <p:cNvSpPr txBox="1"/>
          <p:nvPr/>
        </p:nvSpPr>
        <p:spPr>
          <a:xfrm>
            <a:off x="0" y="1295400"/>
            <a:ext cx="9017000" cy="53848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rate-monotonic scheduling assumes that the processing time of</a:t>
            </a: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a periodic process is the same for each CPU burst.</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For example</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Consider P1, P2 with time period 50,100 resp. and B.T 20,35 resp. </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Cal. CPU utilization of each process and total CPU utilization.</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Sol: </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CPU utilization=(Burst time/Time period)= (Ti/Pi)</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For P1: (20/50)=0.40 i.e 40%</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For P2: (35/100)=0.35 i.e 35%</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Total CPU utilization is 75%</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Rate-Monotonic Scheduling</a:t>
            </a:r>
          </a:p>
        </p:txBody>
      </p:sp>
      <p:sp>
        <p:nvSpPr>
          <p:cNvPr id="174083"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74084" name="Text Box 2"/>
          <p:cNvSpPr txBox="1"/>
          <p:nvPr/>
        </p:nvSpPr>
        <p:spPr>
          <a:xfrm>
            <a:off x="0" y="1295400"/>
            <a:ext cx="9017000" cy="53848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rate-monotonic scheduling assumes that the processing time of</a:t>
            </a: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a periodic process is the same for each CPU burst.</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For example</a:t>
            </a:r>
          </a:p>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Consider t1,t2,t3 with time period 100,150,350 resp. and B.T 20,40,100 resp.   U1, U2, U3 ?</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Rate-Monotonic Scheduling</a:t>
            </a:r>
          </a:p>
        </p:txBody>
      </p:sp>
      <p:sp>
        <p:nvSpPr>
          <p:cNvPr id="176131"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76132" name="Text Box 2"/>
          <p:cNvSpPr txBox="1"/>
          <p:nvPr/>
        </p:nvSpPr>
        <p:spPr>
          <a:xfrm>
            <a:off x="0" y="1295400"/>
            <a:ext cx="9017000" cy="53848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Consider 2 processes P1 , P2. Time Period: 50,100 resp. Burst time: 20,35. Schedule processes using Rate monotonic scheduling</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Note: if CPU utilization is less than 80% only then it can be scheduled by rate monotonic scheduling. So before scheduling find Over all CPU utilization.</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dirty="0">
                <a:solidFill>
                  <a:schemeClr val="tx1"/>
                </a:solidFill>
                <a:latin typeface="Arial" panose="020B0604020202020204" pitchFamily="34" charset="0"/>
              </a:rPr>
              <a:t>Consider 2 processes P1 , P2. Time Period: 50,70 resp. Burst time: 20,35. Schedule processes using Rate monotonic scheduling</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Rate-Monotonic Scheduling</a:t>
            </a:r>
          </a:p>
        </p:txBody>
      </p:sp>
      <p:sp>
        <p:nvSpPr>
          <p:cNvPr id="178179"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78180" name="Text Box 2"/>
          <p:cNvSpPr txBox="1"/>
          <p:nvPr/>
        </p:nvSpPr>
        <p:spPr>
          <a:xfrm>
            <a:off x="0" y="1295400"/>
            <a:ext cx="9017000" cy="53848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Rate-monotonic scheduling has a limitation:</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CPU utilization is bounded, and it is not always possible fully to maximize CPU resources. </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The worst-case CPU utilization for scheduling </a:t>
            </a:r>
            <a:r>
              <a:rPr lang="en-US" altLang="en-US" sz="2400" i="1" dirty="0">
                <a:solidFill>
                  <a:schemeClr val="tx1"/>
                </a:solidFill>
                <a:latin typeface="Arial" panose="020B0604020202020204" pitchFamily="34" charset="0"/>
              </a:rPr>
              <a:t>N processes is</a:t>
            </a:r>
          </a:p>
          <a:p>
            <a:pPr>
              <a:buClr>
                <a:srgbClr val="000000"/>
              </a:buClr>
              <a:buSzPct val="100000"/>
              <a:buFont typeface="Times New Roman" panose="02020603050405020304" pitchFamily="18" charset="0"/>
            </a:pPr>
            <a:r>
              <a:rPr lang="en-US" altLang="en-US" sz="2400" i="1" dirty="0">
                <a:solidFill>
                  <a:schemeClr val="tx1"/>
                </a:solidFill>
                <a:latin typeface="Arial" panose="020B0604020202020204" pitchFamily="34" charset="0"/>
              </a:rPr>
              <a:t>N(2^1/N − 1)</a:t>
            </a: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1"/>
          <p:cNvSpPr txBox="1"/>
          <p:nvPr/>
        </p:nvSpPr>
        <p:spPr>
          <a:xfrm>
            <a:off x="0" y="0"/>
            <a:ext cx="7493000" cy="1066800"/>
          </a:xfrm>
          <a:prstGeom prst="rect">
            <a:avLst/>
          </a:prstGeom>
          <a:noFill/>
          <a:ln w="9525">
            <a:noFill/>
          </a:ln>
        </p:spPr>
        <p:txBody>
          <a:bodyPr anchor="b" anchorCtr="0"/>
          <a:lstStyle/>
          <a:p>
            <a:pPr>
              <a:buClr>
                <a:srgbClr val="000000"/>
              </a:buClr>
              <a:buSzPct val="100000"/>
              <a:buFont typeface="Times New Roman" panose="02020603050405020304" pitchFamily="18" charset="0"/>
            </a:pPr>
            <a:r>
              <a:rPr lang="en-US" altLang="en-US" sz="2800" b="1" dirty="0">
                <a:solidFill>
                  <a:srgbClr val="C00000"/>
                </a:solidFill>
                <a:latin typeface="Arial" panose="020B0604020202020204" pitchFamily="34" charset="0"/>
              </a:rPr>
              <a:t>Earliest Deadline First Scheduling</a:t>
            </a:r>
          </a:p>
        </p:txBody>
      </p:sp>
      <p:sp>
        <p:nvSpPr>
          <p:cNvPr id="180227" name="Text Box 2"/>
          <p:cNvSpPr txBox="1"/>
          <p:nvPr/>
        </p:nvSpPr>
        <p:spPr>
          <a:xfrm>
            <a:off x="152400" y="1295400"/>
            <a:ext cx="8712200" cy="5232400"/>
          </a:xfrm>
          <a:prstGeom prst="rect">
            <a:avLst/>
          </a:prstGeom>
          <a:noFill/>
          <a:ln w="9525">
            <a:noFill/>
          </a:ln>
        </p:spPr>
        <p:txBody>
          <a:bodyPr/>
          <a:lstStyle/>
          <a:p>
            <a:pPr algn="just">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
        <p:nvSpPr>
          <p:cNvPr id="180228" name="Text Box 2"/>
          <p:cNvSpPr txBox="1"/>
          <p:nvPr/>
        </p:nvSpPr>
        <p:spPr>
          <a:xfrm>
            <a:off x="0" y="1295400"/>
            <a:ext cx="9017000" cy="5384800"/>
          </a:xfrm>
          <a:prstGeom prst="rect">
            <a:avLst/>
          </a:prstGeom>
          <a:noFill/>
          <a:ln w="9525">
            <a:noFill/>
          </a:ln>
        </p:spPr>
        <p:txBody>
          <a:bodyPr/>
          <a:lstStyle/>
          <a:p>
            <a:pPr>
              <a:buClr>
                <a:srgbClr val="000000"/>
              </a:buClr>
              <a:buSzPct val="100000"/>
              <a:buFont typeface="Times New Roman" panose="02020603050405020304" pitchFamily="18" charset="0"/>
            </a:pPr>
            <a:r>
              <a:rPr lang="en-US" altLang="en-US" sz="2400" b="1" dirty="0">
                <a:solidFill>
                  <a:schemeClr val="tx1"/>
                </a:solidFill>
                <a:latin typeface="Arial" panose="020B0604020202020204" pitchFamily="34" charset="0"/>
              </a:rPr>
              <a:t>Earliest-deadline-first (EDF) scheduling dynamically assigns priorities according </a:t>
            </a:r>
            <a:r>
              <a:rPr lang="en-US" altLang="en-US" sz="2400" dirty="0">
                <a:solidFill>
                  <a:schemeClr val="tx1"/>
                </a:solidFill>
                <a:latin typeface="Arial" panose="020B0604020202020204" pitchFamily="34" charset="0"/>
              </a:rPr>
              <a:t>to deadline.</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The earlier the deadline, the higher the priority the later the</a:t>
            </a: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deadline, the lower the priority.</a:t>
            </a:r>
          </a:p>
          <a:p>
            <a:pPr>
              <a:buClr>
                <a:srgbClr val="000000"/>
              </a:buClr>
              <a:buSzPct val="100000"/>
              <a:buFont typeface="Times New Roman" panose="02020603050405020304" pitchFamily="18" charset="0"/>
            </a:pPr>
            <a:endParaRPr lang="en-US" altLang="en-US" sz="2400" dirty="0">
              <a:solidFill>
                <a:schemeClr val="tx1"/>
              </a:solidFill>
              <a:latin typeface="Arial" panose="020B0604020202020204" pitchFamily="34" charset="0"/>
            </a:endParaRP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Under the EDF policy, when a process becomes runnable, it must announce its deadline requirements to the system. Priorities</a:t>
            </a:r>
          </a:p>
          <a:p>
            <a:pPr>
              <a:buClr>
                <a:srgbClr val="000000"/>
              </a:buClr>
              <a:buSzPct val="100000"/>
              <a:buFont typeface="Times New Roman" panose="02020603050405020304" pitchFamily="18" charset="0"/>
            </a:pPr>
            <a:r>
              <a:rPr lang="en-US" altLang="en-US" sz="2400" dirty="0">
                <a:solidFill>
                  <a:schemeClr val="tx1"/>
                </a:solidFill>
                <a:latin typeface="Arial" panose="020B0604020202020204" pitchFamily="34" charset="0"/>
              </a:rPr>
              <a:t>may have to be adjusted to reflect the deadline of the newly  runnable process.</a:t>
            </a:r>
          </a:p>
          <a:p>
            <a:pPr>
              <a:buClr>
                <a:srgbClr val="000000"/>
              </a:buClr>
              <a:buSzPct val="100000"/>
              <a:buFont typeface="Times New Roman" panose="02020603050405020304" pitchFamily="18" charset="0"/>
            </a:pPr>
            <a:endParaRPr lang="en-US" altLang="en-US" sz="2400" b="1" dirty="0">
              <a:solidFill>
                <a:schemeClr val="tx1"/>
              </a:solidFill>
              <a:latin typeface="Arial" panose="020B0604020202020204"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8674" name="Text Box 1"/>
          <p:cNvSpPr txBox="1"/>
          <p:nvPr/>
        </p:nvSpPr>
        <p:spPr>
          <a:xfrm>
            <a:off x="152400" y="558800"/>
            <a:ext cx="8674100" cy="609600"/>
          </a:xfrm>
          <a:prstGeom prst="rect">
            <a:avLst/>
          </a:prstGeom>
          <a:noFill/>
          <a:ln w="9525">
            <a:noFill/>
          </a:ln>
        </p:spPr>
        <p:txBody>
          <a:bodyPr anchor="b" anchorCtr="0"/>
          <a:lstStyle>
            <a:lvl1pPr marL="342900" indent="-342900" algn="l" defTabSz="449580" rtl="0" eaLnBrk="0" fontAlgn="base" hangingPunct="0">
              <a:spcBef>
                <a:spcPts val="14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580" rtl="0" eaLnBrk="0" fontAlgn="base" hangingPunct="0">
              <a:spcBef>
                <a:spcPts val="1225"/>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580" rtl="0" eaLnBrk="0" fontAlgn="base" hangingPunct="0">
              <a:spcBef>
                <a:spcPts val="10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580" rtl="0" eaLnBrk="0" fontAlgn="base" hangingPunct="0">
              <a:spcBef>
                <a:spcPts val="8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49580">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b="1" dirty="0">
                <a:solidFill>
                  <a:srgbClr val="993300"/>
                </a:solidFill>
              </a:rPr>
              <a:t>Non-Preemptive or Cooperative Scheduling</a:t>
            </a:r>
          </a:p>
        </p:txBody>
      </p:sp>
      <p:sp>
        <p:nvSpPr>
          <p:cNvPr id="22530" name="Text Box 2"/>
          <p:cNvSpPr txBox="1">
            <a:spLocks noChangeArrowheads="1"/>
          </p:cNvSpPr>
          <p:nvPr/>
        </p:nvSpPr>
        <p:spPr bwMode="auto">
          <a:xfrm>
            <a:off x="482600" y="1536700"/>
            <a:ext cx="8280400" cy="4927600"/>
          </a:xfrm>
          <a:prstGeom prst="rect">
            <a:avLst/>
          </a:prstGeom>
          <a:noFill/>
          <a:ln w="9525" cap="flat">
            <a:noFill/>
            <a:round/>
          </a:ln>
          <a:effectLst/>
        </p:spPr>
        <p:txBody>
          <a:bodyPr/>
          <a:lstStyle/>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Once the CPU is allocated to a process, process keeps the CPU until:</a:t>
            </a:r>
          </a:p>
          <a:p>
            <a:pPr marL="739775" marR="0" lvl="1" indent="-282575" algn="l" defTabSz="449580" rtl="0" eaLnBrk="0" fontAlgn="base" latinLnBrk="0" hangingPunct="0">
              <a:lnSpc>
                <a:spcPct val="100000"/>
              </a:lnSpc>
              <a:spcBef>
                <a:spcPts val="96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it releases when it completes</a:t>
            </a:r>
          </a:p>
          <a:p>
            <a:pPr marL="739775" marR="0" lvl="1" indent="-282575" algn="l" defTabSz="449580" rtl="0" eaLnBrk="0" fontAlgn="base" latinLnBrk="0" hangingPunct="0">
              <a:lnSpc>
                <a:spcPct val="100000"/>
              </a:lnSpc>
              <a:spcBef>
                <a:spcPts val="965"/>
              </a:spcBef>
              <a:spcAft>
                <a:spcPct val="0"/>
              </a:spcAft>
              <a:buClr>
                <a:srgbClr val="CC6600"/>
              </a:buClr>
              <a:buSzPct val="8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by switching to waiting state</a:t>
            </a:r>
          </a:p>
          <a:p>
            <a:pPr marL="739775" marR="0" lvl="1" indent="-279400" algn="l" defTabSz="449580" rtl="0" eaLnBrk="0" fontAlgn="base" latinLnBrk="0" hangingPunct="0">
              <a:lnSpc>
                <a:spcPct val="100000"/>
              </a:lnSpc>
              <a:spcBef>
                <a:spcPts val="1050"/>
              </a:spcBef>
              <a:spcAft>
                <a:spcPct val="0"/>
              </a:spcAft>
              <a:buClrTx/>
              <a:buSzPct val="8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E.g</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1. Windows 3.x and </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Apple Macintosh operating systems</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uses non-preemptive scheduling</a:t>
            </a:r>
          </a:p>
          <a:p>
            <a:pPr marL="739775" marR="0" lvl="1" indent="-279400" algn="l" defTabSz="449580" rtl="0" eaLnBrk="0" fontAlgn="base" latinLnBrk="0" hangingPunct="0">
              <a:lnSpc>
                <a:spcPct val="100000"/>
              </a:lnSpc>
              <a:spcBef>
                <a:spcPts val="1050"/>
              </a:spcBef>
              <a:spcAft>
                <a:spcPct val="0"/>
              </a:spcAft>
              <a:buClrTx/>
              <a:buSzPct val="80000"/>
              <a:buFontTx/>
              <a:buNone/>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2. Windows (also 10) uses a round-robin technique with a </a:t>
            </a:r>
            <a:r>
              <a:rPr kumimoji="0" lang="en-US" sz="2400" b="0"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multi-level feedback queue</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for priority scheduling </a:t>
            </a:r>
          </a:p>
          <a:p>
            <a:pPr marL="339725" marR="0" indent="-339725" defTabSz="449580">
              <a:spcBef>
                <a:spcPts val="1050"/>
              </a:spcBef>
              <a:buClr>
                <a:srgbClr val="993300"/>
              </a:buClr>
              <a:buSzPct val="90000"/>
              <a:buFont typeface="Monotype Sorts" charset="2"/>
              <a:buChar char=""/>
              <a:tabLst>
                <a:tab pos="339725" algn="l"/>
                <a:tab pos="787400" algn="l"/>
                <a:tab pos="1236345" algn="l"/>
                <a:tab pos="1685925" algn="l"/>
                <a:tab pos="2134870" algn="l"/>
                <a:tab pos="2584450" algn="l"/>
                <a:tab pos="3033395" algn="l"/>
                <a:tab pos="3482975" algn="l"/>
                <a:tab pos="3931920" algn="l"/>
                <a:tab pos="4381500" algn="l"/>
                <a:tab pos="4830445" algn="l"/>
                <a:tab pos="5280025" algn="l"/>
                <a:tab pos="5728970" algn="l"/>
                <a:tab pos="6178550" algn="l"/>
                <a:tab pos="6627495" algn="l"/>
                <a:tab pos="7077075" algn="l"/>
                <a:tab pos="7526020" algn="l"/>
                <a:tab pos="7975600" algn="l"/>
                <a:tab pos="8424545" algn="l"/>
                <a:tab pos="8874125" algn="l"/>
                <a:tab pos="9323070" algn="l"/>
              </a:tabLst>
              <a:defRPr/>
            </a:pPr>
            <a:r>
              <a:rPr kumimoji="0" lang="en-US" sz="2400" kern="1200" cap="none" spc="0" normalizeH="0" baseline="0" noProof="0" dirty="0">
                <a:solidFill>
                  <a:srgbClr val="000000"/>
                </a:solidFill>
                <a:latin typeface="Arial" panose="020B0604020202020204" pitchFamily="34" charset="0"/>
                <a:ea typeface="+mn-ea"/>
                <a:cs typeface="+mn-cs"/>
              </a:rPr>
              <a:t>Process is executed till completion. It cannot be interrupted.</a:t>
            </a:r>
            <a:br>
              <a:rPr kumimoji="0" lang="en-US" sz="2400" kern="1200" cap="none" spc="0" normalizeH="0" baseline="0" noProof="0" dirty="0">
                <a:solidFill>
                  <a:srgbClr val="000000"/>
                </a:solidFill>
                <a:latin typeface="Arial" panose="020B0604020202020204" pitchFamily="34" charset="0"/>
                <a:ea typeface="+mn-ea"/>
                <a:cs typeface="+mn-cs"/>
              </a:rPr>
            </a:br>
            <a:r>
              <a:rPr kumimoji="0" lang="en-US" sz="2400" kern="1200" cap="none" spc="0" normalizeH="0" baseline="0" noProof="0" dirty="0" err="1">
                <a:solidFill>
                  <a:srgbClr val="000000"/>
                </a:solidFill>
                <a:latin typeface="Arial" panose="020B0604020202020204" pitchFamily="34" charset="0"/>
                <a:ea typeface="+mn-ea"/>
                <a:cs typeface="+mn-cs"/>
              </a:rPr>
              <a:t>Eg</a:t>
            </a:r>
            <a:r>
              <a:rPr kumimoji="0" lang="en-US" sz="2400" kern="1200" cap="none" spc="0" normalizeH="0" baseline="0" noProof="0" dirty="0">
                <a:solidFill>
                  <a:srgbClr val="000000"/>
                </a:solidFill>
                <a:latin typeface="Arial" panose="020B0604020202020204" pitchFamily="34" charset="0"/>
                <a:ea typeface="+mn-ea"/>
                <a:cs typeface="+mn-cs"/>
              </a:rPr>
              <a:t> First In First Out</a:t>
            </a:r>
          </a:p>
        </p:txBody>
      </p:sp>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24276</Words>
  <Application>Microsoft Office PowerPoint</Application>
  <PresentationFormat>On-screen Show (4:3)</PresentationFormat>
  <Paragraphs>1261</Paragraphs>
  <Slides>87</Slides>
  <Notes>79</Notes>
  <HiddenSlides>0</HiddenSlides>
  <MMClips>0</MMClips>
  <ScaleCrop>false</ScaleCrop>
  <HeadingPairs>
    <vt:vector size="4" baseType="variant">
      <vt:variant>
        <vt:lpstr>Theme</vt:lpstr>
      </vt:variant>
      <vt:variant>
        <vt:i4>12</vt:i4>
      </vt:variant>
      <vt:variant>
        <vt:lpstr>Slide Titles</vt:lpstr>
      </vt:variant>
      <vt:variant>
        <vt:i4>87</vt:i4>
      </vt:variant>
    </vt:vector>
  </HeadingPairs>
  <TitlesOfParts>
    <vt:vector size="99" baseType="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First-Come, First-Served Scheduling (1)</vt:lpstr>
      <vt:lpstr>PowerPoint Presentation</vt:lpstr>
      <vt:lpstr>PowerPoint Presentation</vt:lpstr>
      <vt:lpstr>PowerPoint Presentation</vt:lpstr>
      <vt:lpstr>Shortest-Job First (SJF) Scheduling </vt:lpstr>
      <vt:lpstr>Example of Non-Preemptive SJF</vt:lpstr>
      <vt:lpstr>PowerPoint Presentation</vt:lpstr>
      <vt:lpstr>Example of Preemptive SJF</vt:lpstr>
      <vt:lpstr>PowerPoint Presentation</vt:lpstr>
      <vt:lpstr>PowerPoint Presentation</vt:lpstr>
      <vt:lpstr>PowerPoint Presentation</vt:lpstr>
      <vt:lpstr>PowerPoint Presentation</vt:lpstr>
      <vt:lpstr>PowerPoint Presentation</vt:lpstr>
      <vt:lpstr>PowerPoint Presentation</vt:lpstr>
      <vt:lpstr>Priority Scheduling</vt:lpstr>
      <vt:lpstr>PowerPoint Presentation</vt:lpstr>
      <vt:lpstr>PowerPoint Presentation</vt:lpstr>
      <vt:lpstr>PowerPoint Presentation</vt:lpstr>
      <vt:lpstr>PowerPoint Presentation</vt:lpstr>
      <vt:lpstr>PowerPoint Presentation</vt:lpstr>
      <vt:lpstr>Example of RR with Time Quantum = 20</vt:lpstr>
      <vt:lpstr>PowerPoint Presentation</vt:lpstr>
      <vt:lpstr>PowerPoint Presentation</vt:lpstr>
      <vt:lpstr>PowerPoint Presentation</vt:lpstr>
      <vt:lpstr>Time Quantum and Context Switch Time</vt:lpstr>
      <vt:lpstr>Turnaround Time Varies With The Time Quantum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LENOVO</cp:lastModifiedBy>
  <cp:revision>614</cp:revision>
  <cp:lastPrinted>2001-06-14T14:14:54Z</cp:lastPrinted>
  <dcterms:created xsi:type="dcterms:W3CDTF">1999-07-07T12:46:17Z</dcterms:created>
  <dcterms:modified xsi:type="dcterms:W3CDTF">2023-09-19T18:29:48Z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8CE878C87C0549CBA3A16E73F3E30510</vt:lpwstr>
  </property>
  <property fmtid="{D5CDD505-2E9C-101B-9397-08002B2CF9AE}" pid="3" name="KSOProductBuildVer">
    <vt:lpwstr>1033-11.2.0.11213</vt:lpwstr>
  </property>
</Properties>
</file>