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72" r:id="rId3"/>
    <p:sldId id="273" r:id="rId4"/>
    <p:sldId id="274" r:id="rId5"/>
    <p:sldId id="275" r:id="rId6"/>
    <p:sldId id="300" r:id="rId7"/>
    <p:sldId id="278" r:id="rId8"/>
    <p:sldId id="279" r:id="rId9"/>
    <p:sldId id="280" r:id="rId10"/>
    <p:sldId id="281" r:id="rId11"/>
    <p:sldId id="282" r:id="rId12"/>
    <p:sldId id="298" r:id="rId13"/>
    <p:sldId id="297" r:id="rId14"/>
    <p:sldId id="299" r:id="rId15"/>
    <p:sldId id="283" r:id="rId16"/>
    <p:sldId id="284" r:id="rId17"/>
    <p:sldId id="301" r:id="rId18"/>
    <p:sldId id="285" r:id="rId19"/>
    <p:sldId id="302" r:id="rId20"/>
    <p:sldId id="305" r:id="rId21"/>
    <p:sldId id="286" r:id="rId22"/>
    <p:sldId id="306" r:id="rId23"/>
    <p:sldId id="287" r:id="rId24"/>
    <p:sldId id="307" r:id="rId25"/>
    <p:sldId id="308" r:id="rId26"/>
    <p:sldId id="288" r:id="rId27"/>
    <p:sldId id="289" r:id="rId28"/>
    <p:sldId id="290" r:id="rId29"/>
    <p:sldId id="304" r:id="rId30"/>
    <p:sldId id="303" r:id="rId31"/>
    <p:sldId id="291" r:id="rId32"/>
    <p:sldId id="292" r:id="rId33"/>
    <p:sldId id="293" r:id="rId34"/>
    <p:sldId id="294" r:id="rId35"/>
    <p:sldId id="295" r:id="rId36"/>
    <p:sldId id="296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9B9B4-7521-4103-BF5B-BF693413E8AC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01572-9362-4FBD-9141-518B87F4AB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4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4E34928-BE23-48FB-97AF-3733E01716BE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11536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B7935C9B-8661-4ACC-A1D1-FCFBCC593285}" type="slidenum">
              <a:rPr lang="en-IN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IN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0056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914400"/>
            <a:ext cx="7772400" cy="1470025"/>
          </a:xfrm>
        </p:spPr>
        <p:txBody>
          <a:bodyPr/>
          <a:lstStyle/>
          <a:p>
            <a:r>
              <a:rPr lang="en-US" dirty="0"/>
              <a:t>Wrapper classes</a:t>
            </a:r>
          </a:p>
        </p:txBody>
      </p:sp>
    </p:spTree>
    <p:extLst>
      <p:ext uri="{BB962C8B-B14F-4D97-AF65-F5344CB8AC3E}">
        <p14:creationId xmlns:p14="http://schemas.microsoft.com/office/powerpoint/2010/main" val="72682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457200" y="914400"/>
            <a:ext cx="8183520" cy="51019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Clearly x and y differ by more than their values: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x is a variable that holds a value;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y is an object variable that holds a reference to an object.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25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41338547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Boxing and Unboxing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762120"/>
            <a:ext cx="8183520" cy="51019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 fontScale="73500" lnSpcReduction="20000"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The wrapping is done by the compiler.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if we use a primitive where an object is expected, the compiler boxes the primitive in its wrapper class.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Similarly, if we use a number object when a primitive is expected, the compiler un-boxes the object.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Example of boxing and unboxing: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Integer x, y;       x = 12; y = 15;      </a:t>
            </a:r>
            <a:r>
              <a:rPr lang="en-US" sz="2400" b="0" strike="noStrike" spc="-1" dirty="0" err="1">
                <a:solidFill>
                  <a:srgbClr val="771F29"/>
                </a:solidFill>
                <a:latin typeface="Times New Roman"/>
              </a:rPr>
              <a:t>System.out.println</a:t>
            </a: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(</a:t>
            </a:r>
            <a:r>
              <a:rPr lang="en-US" sz="2400" b="0" strike="noStrike" spc="-1" dirty="0" err="1">
                <a:solidFill>
                  <a:srgbClr val="771F29"/>
                </a:solidFill>
                <a:latin typeface="Times New Roman"/>
              </a:rPr>
              <a:t>x+y</a:t>
            </a: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);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When x and y are assigned integer values, the compiler boxes the integers because x and y are integer objects.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In the </a:t>
            </a:r>
            <a:r>
              <a:rPr lang="en-US" sz="2400" b="0" strike="noStrike" spc="-1" dirty="0" err="1">
                <a:solidFill>
                  <a:srgbClr val="771F29"/>
                </a:solidFill>
                <a:latin typeface="Times New Roman"/>
              </a:rPr>
              <a:t>println</a:t>
            </a: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() statement, x and y are unboxed so that they can be added as integers.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</a:t>
            </a: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spc="-1" dirty="0">
                <a:solidFill>
                  <a:srgbClr val="002060"/>
                </a:solidFill>
                <a:latin typeface="Times New Roman"/>
              </a:rPr>
              <a:t>Boxing and unboxing can happen automatically, hence they are also known as </a:t>
            </a:r>
            <a:r>
              <a:rPr lang="en-US" sz="2400" spc="-1" dirty="0" err="1">
                <a:solidFill>
                  <a:srgbClr val="002060"/>
                </a:solidFill>
                <a:latin typeface="Times New Roman"/>
              </a:rPr>
              <a:t>AutoBoxing</a:t>
            </a:r>
            <a:r>
              <a:rPr lang="en-US" sz="2400" spc="-1" dirty="0">
                <a:solidFill>
                  <a:srgbClr val="002060"/>
                </a:solidFill>
                <a:latin typeface="Times New Roman"/>
              </a:rPr>
              <a:t> and Auto-</a:t>
            </a:r>
            <a:r>
              <a:rPr lang="en-US" sz="2400" spc="-1" dirty="0" err="1">
                <a:solidFill>
                  <a:srgbClr val="002060"/>
                </a:solidFill>
                <a:latin typeface="Times New Roman"/>
              </a:rPr>
              <a:t>UnBoxing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28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0363160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2000" b="1" dirty="0" err="1"/>
              <a:t>Autoboxing</a:t>
            </a:r>
            <a:r>
              <a:rPr lang="en-IN" sz="2000" b="1" dirty="0"/>
              <a:t>: </a:t>
            </a:r>
            <a:r>
              <a:rPr lang="en-IN" sz="2000" dirty="0"/>
              <a:t>Converting a primitive value into an object of the corresponding wrapper</a:t>
            </a:r>
            <a:r>
              <a:rPr lang="en-IN" sz="2000" u="sng" dirty="0"/>
              <a:t> </a:t>
            </a:r>
            <a:r>
              <a:rPr lang="en-IN" sz="2000" dirty="0"/>
              <a:t>class is called </a:t>
            </a:r>
            <a:r>
              <a:rPr lang="en-IN" sz="2000" dirty="0" err="1"/>
              <a:t>autoboxing</a:t>
            </a:r>
            <a:r>
              <a:rPr lang="en-IN" sz="2000" dirty="0"/>
              <a:t>. For example, converting </a:t>
            </a:r>
            <a:r>
              <a:rPr lang="en-IN" sz="2000" dirty="0" err="1"/>
              <a:t>int</a:t>
            </a:r>
            <a:r>
              <a:rPr lang="en-IN" sz="2000" dirty="0"/>
              <a:t> to Integer</a:t>
            </a:r>
            <a:r>
              <a:rPr lang="en-IN" sz="2000" u="sng" dirty="0"/>
              <a:t> </a:t>
            </a:r>
            <a:r>
              <a:rPr lang="en-IN" sz="2000" dirty="0"/>
              <a:t>class. </a:t>
            </a:r>
          </a:p>
          <a:p>
            <a:pPr marL="0" indent="0" algn="just" fontAlgn="base">
              <a:buNone/>
            </a:pPr>
            <a:r>
              <a:rPr lang="en-IN" sz="2000" u="sng" dirty="0"/>
              <a:t>The Java compiler applies </a:t>
            </a:r>
            <a:r>
              <a:rPr lang="en-IN" sz="2000" u="sng" dirty="0" err="1"/>
              <a:t>autoboxing</a:t>
            </a:r>
            <a:r>
              <a:rPr lang="en-IN" sz="2000" u="sng" dirty="0"/>
              <a:t> when a primitive value is: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000" dirty="0"/>
              <a:t>Passed as a parameter to a method that </a:t>
            </a:r>
            <a:r>
              <a:rPr lang="en-IN" sz="2000" b="1" dirty="0"/>
              <a:t>expects an object</a:t>
            </a:r>
            <a:r>
              <a:rPr lang="en-IN" sz="2000" dirty="0"/>
              <a:t> of the corresponding wrapper class.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000" dirty="0"/>
              <a:t>Assigned to a variable of the corresponding </a:t>
            </a:r>
            <a:r>
              <a:rPr lang="en-IN" sz="2000" b="1" dirty="0"/>
              <a:t>wrapper class</a:t>
            </a:r>
            <a:r>
              <a:rPr lang="en-IN" sz="2000" dirty="0"/>
              <a:t>.</a:t>
            </a:r>
          </a:p>
          <a:p>
            <a:pPr algn="just" fontAlgn="base"/>
            <a:r>
              <a:rPr lang="en-IN" sz="2000" b="1" dirty="0"/>
              <a:t>Unboxing:</a:t>
            </a:r>
            <a:r>
              <a:rPr lang="en-IN" sz="2000" dirty="0"/>
              <a:t> Converting an object of a wrapper type to its corresponding primitive value is called unboxing. For example conversion of Integer to int. </a:t>
            </a:r>
          </a:p>
          <a:p>
            <a:pPr marL="0" indent="0" algn="just" fontAlgn="base">
              <a:buNone/>
            </a:pPr>
            <a:r>
              <a:rPr lang="en-IN" sz="2000" u="sng" dirty="0"/>
              <a:t>The Java compiler applies unboxing when an object of a wrapper class is: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000" dirty="0"/>
              <a:t>Passed as a parameter to a method that </a:t>
            </a:r>
            <a:r>
              <a:rPr lang="en-IN" sz="2000" b="1" dirty="0"/>
              <a:t>expects a value</a:t>
            </a:r>
            <a:r>
              <a:rPr lang="en-IN" sz="2000" dirty="0"/>
              <a:t> of the corresponding primitive type.</a:t>
            </a:r>
          </a:p>
          <a:p>
            <a:pPr algn="just" fontAlgn="base">
              <a:buFont typeface="Wingdings" panose="05000000000000000000" pitchFamily="2" charset="2"/>
              <a:buChar char="Ø"/>
            </a:pPr>
            <a:r>
              <a:rPr lang="en-IN" sz="2000" dirty="0"/>
              <a:t>Assigned to a variable of the corresponding </a:t>
            </a:r>
            <a:r>
              <a:rPr lang="en-IN" sz="2000" b="1" dirty="0"/>
              <a:t>primitive type</a:t>
            </a:r>
            <a:r>
              <a:rPr lang="en-IN" sz="2000" dirty="0"/>
              <a:t>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79835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IN" sz="20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324"/>
            <a:ext cx="8229600" cy="628967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// Java program to illustrate the concept  of </a:t>
            </a:r>
            <a:r>
              <a:rPr lang="en-IN" sz="2000" dirty="0" err="1"/>
              <a:t>Autoboxing</a:t>
            </a:r>
            <a:r>
              <a:rPr lang="en-IN" sz="2000" dirty="0"/>
              <a:t> and Unboxing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class Example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public static void main (String[] </a:t>
            </a:r>
            <a:r>
              <a:rPr lang="en-IN" sz="2000" dirty="0" err="1"/>
              <a:t>args</a:t>
            </a:r>
            <a:r>
              <a:rPr lang="en-IN" sz="2000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{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// creating an Integer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// with value 10.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Integer </a:t>
            </a:r>
            <a:r>
              <a:rPr lang="en-IN" sz="2000" dirty="0" err="1"/>
              <a:t>i</a:t>
            </a:r>
            <a:r>
              <a:rPr lang="en-IN" sz="2000" dirty="0"/>
              <a:t> = new Integer(10);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// unboxing the Object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</a:t>
            </a:r>
            <a:r>
              <a:rPr lang="en-IN" sz="2000" dirty="0" err="1"/>
              <a:t>int</a:t>
            </a:r>
            <a:r>
              <a:rPr lang="en-IN" sz="2000" dirty="0"/>
              <a:t> i1 = </a:t>
            </a:r>
            <a:r>
              <a:rPr lang="en-IN" sz="2000" dirty="0" err="1"/>
              <a:t>i</a:t>
            </a:r>
            <a:r>
              <a:rPr lang="en-IN" sz="20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("Value of i: " + </a:t>
            </a:r>
            <a:r>
              <a:rPr lang="en-IN" sz="2000" dirty="0" err="1"/>
              <a:t>i</a:t>
            </a:r>
            <a:r>
              <a:rPr lang="en-IN" sz="20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("Value of i1: " + i1);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//</a:t>
            </a:r>
            <a:r>
              <a:rPr lang="en-IN" sz="2000" dirty="0" err="1"/>
              <a:t>Autoboxing</a:t>
            </a:r>
            <a:r>
              <a:rPr lang="en-IN" sz="2000" dirty="0"/>
              <a:t> of char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Character ch1 = 'a';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// Auto-unboxing of Character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char ch2 = ch1;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("Value of ch1: " + ch1);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("Value of ch2: " + ch2); </a:t>
            </a:r>
          </a:p>
          <a:p>
            <a:pPr marL="0" indent="0">
              <a:spcBef>
                <a:spcPts val="0"/>
              </a:spcBef>
              <a:buNone/>
            </a:pPr>
            <a:endParaRPr lang="en-IN" sz="2000" dirty="0"/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2000" dirty="0"/>
              <a:t>} 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207989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sz="3200" b="1" dirty="0"/>
              <a:t>Advantages of </a:t>
            </a:r>
            <a:r>
              <a:rPr lang="en-IN" sz="3200" b="1" dirty="0" err="1"/>
              <a:t>Autoboxing</a:t>
            </a:r>
            <a:r>
              <a:rPr lang="en-IN" sz="3200" b="1" dirty="0"/>
              <a:t> / Unboxing: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66750"/>
            <a:ext cx="8229600" cy="4525963"/>
          </a:xfrm>
        </p:spPr>
        <p:txBody>
          <a:bodyPr>
            <a:normAutofit/>
          </a:bodyPr>
          <a:lstStyle/>
          <a:p>
            <a:pPr algn="just" fontAlgn="base"/>
            <a:r>
              <a:rPr lang="en-IN" sz="2400" dirty="0" err="1"/>
              <a:t>Autoboxing</a:t>
            </a:r>
            <a:r>
              <a:rPr lang="en-IN" sz="2400" dirty="0"/>
              <a:t> and unboxing lets developers write cleaner code, making it easier to read.</a:t>
            </a:r>
          </a:p>
          <a:p>
            <a:pPr algn="just" fontAlgn="base"/>
            <a:r>
              <a:rPr lang="en-IN" sz="2400" dirty="0"/>
              <a:t>The technique let us use primitive types and Wrapper class objects interchangeably and we do not need to perform any typecasting explicitly.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949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Numeric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All of the numeric wrapper classes are subclasses of the </a:t>
            </a: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</a:rPr>
              <a:t>abstract class Number 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All of them implements </a:t>
            </a:r>
            <a:r>
              <a:rPr lang="en-US" sz="2400" b="0" strike="noStrike" spc="-1" dirty="0">
                <a:solidFill>
                  <a:srgbClr val="FF0000"/>
                </a:solidFill>
                <a:latin typeface="Times New Roman"/>
              </a:rPr>
              <a:t>Comparable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31" name="Picture 5" descr="lpu.png"/>
          <p:cNvPicPr/>
          <p:nvPr/>
        </p:nvPicPr>
        <p:blipFill>
          <a:blip r:embed="rId3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  <p:pic>
        <p:nvPicPr>
          <p:cNvPr id="132" name="Picture 7" descr="Capture.JPG"/>
          <p:cNvPicPr/>
          <p:nvPr/>
        </p:nvPicPr>
        <p:blipFill>
          <a:blip r:embed="rId4"/>
          <a:stretch/>
        </p:blipFill>
        <p:spPr>
          <a:xfrm>
            <a:off x="1295280" y="3124080"/>
            <a:ext cx="6455160" cy="28094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16835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Features of Numeric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4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Provides a way to store primitive data in an object.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All numeric wrapper classes implement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typeValue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() method.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This method returns the value of the object as its primitive type.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byteValue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(),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intValue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(),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floatValue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(),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doubleValue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() etc.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3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35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635898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34962"/>
          </a:xfrm>
        </p:spPr>
        <p:txBody>
          <a:bodyPr>
            <a:noAutofit/>
          </a:bodyPr>
          <a:lstStyle/>
          <a:p>
            <a:r>
              <a:rPr lang="en-IN" sz="2800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0" y="334962"/>
            <a:ext cx="6553200" cy="637063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//Java program to demonstrate </a:t>
            </a:r>
            <a:r>
              <a:rPr lang="en-IN" sz="1500" dirty="0" err="1"/>
              <a:t>typeValue</a:t>
            </a:r>
            <a:r>
              <a:rPr lang="en-IN" sz="1500" dirty="0"/>
              <a:t>()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public class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public static void main(String[] </a:t>
            </a:r>
            <a:r>
              <a:rPr lang="en-IN" sz="1500" dirty="0" err="1"/>
              <a:t>args</a:t>
            </a:r>
            <a:r>
              <a:rPr lang="en-IN" sz="1500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// Creating a Double Class object with value "6.9685"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Double d = new Double("6.9685");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// Converting this Double(Number) object to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// different primitive data types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byte b = </a:t>
            </a:r>
            <a:r>
              <a:rPr lang="en-IN" sz="1500" dirty="0" err="1"/>
              <a:t>d.byteValue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short s = </a:t>
            </a:r>
            <a:r>
              <a:rPr lang="en-IN" sz="1500" dirty="0" err="1"/>
              <a:t>d.shortValue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</a:t>
            </a:r>
            <a:r>
              <a:rPr lang="en-IN" sz="1500" dirty="0" err="1"/>
              <a:t>int</a:t>
            </a:r>
            <a:r>
              <a:rPr lang="en-IN" sz="1500" dirty="0"/>
              <a:t> </a:t>
            </a:r>
            <a:r>
              <a:rPr lang="en-IN" sz="1500" dirty="0" err="1"/>
              <a:t>i</a:t>
            </a:r>
            <a:r>
              <a:rPr lang="en-IN" sz="1500" dirty="0"/>
              <a:t> = </a:t>
            </a:r>
            <a:r>
              <a:rPr lang="en-IN" sz="1500" dirty="0" err="1"/>
              <a:t>d.intValue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long l = </a:t>
            </a:r>
            <a:r>
              <a:rPr lang="en-IN" sz="1500" dirty="0" err="1"/>
              <a:t>d.longValue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float f = </a:t>
            </a:r>
            <a:r>
              <a:rPr lang="en-IN" sz="1500" dirty="0" err="1"/>
              <a:t>d.floatValue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	double d1 = </a:t>
            </a:r>
            <a:r>
              <a:rPr lang="en-IN" sz="1500" dirty="0" err="1"/>
              <a:t>d.doubleValue</a:t>
            </a:r>
            <a:r>
              <a:rPr lang="en-IN" sz="1500" dirty="0"/>
              <a:t>();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/>
              <a:t>System.out.println</a:t>
            </a:r>
            <a:r>
              <a:rPr lang="en-IN" sz="1500" dirty="0"/>
              <a:t>("value of d after converting it to byte : " +b);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 err="1"/>
              <a:t>System.out.println</a:t>
            </a:r>
            <a:r>
              <a:rPr lang="en-IN" sz="1500" dirty="0"/>
              <a:t>("value of d after converting it to short : " + s	</a:t>
            </a:r>
            <a:r>
              <a:rPr lang="en-IN" sz="1500" dirty="0" err="1"/>
              <a:t>System.out.println</a:t>
            </a:r>
            <a:r>
              <a:rPr lang="en-IN" sz="1500" dirty="0"/>
              <a:t>("value of d after converting it to </a:t>
            </a:r>
            <a:r>
              <a:rPr lang="en-IN" sz="1500" dirty="0" err="1"/>
              <a:t>int</a:t>
            </a:r>
            <a:r>
              <a:rPr lang="en-IN" sz="1500" dirty="0"/>
              <a:t> : " + </a:t>
            </a:r>
            <a:r>
              <a:rPr lang="en-IN" sz="1500" dirty="0" err="1"/>
              <a:t>i</a:t>
            </a:r>
            <a:r>
              <a:rPr lang="en-IN" sz="1500" dirty="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</a:t>
            </a:r>
            <a:r>
              <a:rPr lang="en-IN" sz="1500" dirty="0" err="1"/>
              <a:t>System.out.println</a:t>
            </a:r>
            <a:r>
              <a:rPr lang="en-IN" sz="1500" dirty="0"/>
              <a:t>("value of d after converting it to long : " + l);	</a:t>
            </a:r>
            <a:r>
              <a:rPr lang="en-IN" sz="1500" dirty="0" err="1"/>
              <a:t>System.out.println</a:t>
            </a:r>
            <a:r>
              <a:rPr lang="en-IN" sz="1500" dirty="0"/>
              <a:t>("value of d after converting it to float : " + 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</a:t>
            </a:r>
            <a:r>
              <a:rPr lang="en-IN" sz="1500" dirty="0" err="1"/>
              <a:t>System.out.println</a:t>
            </a:r>
            <a:r>
              <a:rPr lang="en-IN" sz="1500" dirty="0"/>
              <a:t>("value of d after converting it to double : " + d1);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5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553200" y="334962"/>
            <a:ext cx="2133600" cy="5791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Output values:</a:t>
            </a:r>
          </a:p>
          <a:p>
            <a:pPr marL="0" indent="0">
              <a:buNone/>
            </a:pPr>
            <a:r>
              <a:rPr lang="en-IN" sz="2000" dirty="0"/>
              <a:t>6</a:t>
            </a:r>
          </a:p>
          <a:p>
            <a:pPr marL="0" indent="0">
              <a:buNone/>
            </a:pPr>
            <a:r>
              <a:rPr lang="en-IN" sz="2000" dirty="0"/>
              <a:t>6</a:t>
            </a:r>
          </a:p>
          <a:p>
            <a:pPr marL="0" indent="0">
              <a:buNone/>
            </a:pPr>
            <a:r>
              <a:rPr lang="en-IN" sz="2000" dirty="0"/>
              <a:t>6</a:t>
            </a:r>
          </a:p>
          <a:p>
            <a:pPr marL="0" indent="0">
              <a:buNone/>
            </a:pPr>
            <a:r>
              <a:rPr lang="en-IN" sz="2000" dirty="0"/>
              <a:t>6</a:t>
            </a:r>
          </a:p>
          <a:p>
            <a:pPr marL="0" indent="0">
              <a:buNone/>
            </a:pPr>
            <a:r>
              <a:rPr lang="en-IN" sz="2000" dirty="0"/>
              <a:t>6.9685</a:t>
            </a:r>
          </a:p>
          <a:p>
            <a:pPr marL="0" indent="0">
              <a:buNone/>
            </a:pPr>
            <a:r>
              <a:rPr lang="en-IN" sz="2000" dirty="0"/>
              <a:t>6.9685</a:t>
            </a:r>
          </a:p>
        </p:txBody>
      </p:sp>
    </p:spTree>
    <p:extLst>
      <p:ext uri="{BB962C8B-B14F-4D97-AF65-F5344CB8AC3E}">
        <p14:creationId xmlns:p14="http://schemas.microsoft.com/office/powerpoint/2010/main" val="62072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Features of Numeric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All the numeric wrapper classes provide a method to convert a numeric </a:t>
            </a:r>
            <a:r>
              <a:rPr lang="en-US" sz="2400" b="0" i="1" strike="noStrike" spc="-1" dirty="0">
                <a:solidFill>
                  <a:srgbClr val="FF0000"/>
                </a:solidFill>
                <a:latin typeface="Times New Roman"/>
              </a:rPr>
              <a:t>string into a primitive 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 algn="ctr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</a:t>
            </a:r>
            <a:r>
              <a:rPr lang="en-US" sz="2400" b="0" i="1" strike="noStrike" spc="-1" dirty="0">
                <a:solidFill>
                  <a:srgbClr val="771F29"/>
                </a:solidFill>
                <a:latin typeface="Times New Roman"/>
              </a:rPr>
              <a:t>public static type </a:t>
            </a:r>
            <a:r>
              <a:rPr lang="en-US" sz="2400" b="0" i="1" strike="noStrike" spc="-1" dirty="0" err="1">
                <a:solidFill>
                  <a:srgbClr val="771F29"/>
                </a:solidFill>
                <a:latin typeface="Times New Roman"/>
              </a:rPr>
              <a:t>parseType</a:t>
            </a:r>
            <a:r>
              <a:rPr lang="en-US" sz="2400" b="0" i="1" strike="noStrike" spc="-1" dirty="0">
                <a:solidFill>
                  <a:srgbClr val="771F29"/>
                </a:solidFill>
                <a:latin typeface="Times New Roman"/>
              </a:rPr>
              <a:t> (String Number)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parseInt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()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parseFloat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()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parseDouble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()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parseLong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()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           …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38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6310635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"/>
            <a:ext cx="8229600" cy="411162"/>
          </a:xfrm>
        </p:spPr>
        <p:txBody>
          <a:bodyPr>
            <a:normAutofit fontScale="90000"/>
          </a:bodyPr>
          <a:lstStyle/>
          <a:p>
            <a:r>
              <a:rPr lang="en-IN" sz="2800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430212"/>
            <a:ext cx="5105400" cy="6275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//Java program to demonstrate </a:t>
            </a:r>
            <a:r>
              <a:rPr lang="en-IN" sz="1600" dirty="0" err="1"/>
              <a:t>Integer.parseInt</a:t>
            </a:r>
            <a:r>
              <a:rPr lang="en-IN" sz="1600" dirty="0"/>
              <a:t>() method</a:t>
            </a:r>
          </a:p>
          <a:p>
            <a:pPr marL="0" indent="0">
              <a:buNone/>
            </a:pPr>
            <a:r>
              <a:rPr lang="en-IN" sz="1600" dirty="0"/>
              <a:t>public class Test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// parsing different strings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int</a:t>
            </a:r>
            <a:r>
              <a:rPr lang="en-IN" sz="1600" dirty="0"/>
              <a:t> z = </a:t>
            </a:r>
            <a:r>
              <a:rPr lang="en-IN" sz="1600" dirty="0" err="1"/>
              <a:t>Integer.parseInt</a:t>
            </a:r>
            <a:r>
              <a:rPr lang="en-IN" sz="1600" dirty="0"/>
              <a:t>("654",8); 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int</a:t>
            </a:r>
            <a:r>
              <a:rPr lang="en-IN" sz="1600" dirty="0"/>
              <a:t> a = </a:t>
            </a:r>
            <a:r>
              <a:rPr lang="en-IN" sz="1600" dirty="0" err="1"/>
              <a:t>Integer.parseInt</a:t>
            </a:r>
            <a:r>
              <a:rPr lang="en-IN" sz="1600" dirty="0"/>
              <a:t>("-FF", 16);</a:t>
            </a:r>
          </a:p>
          <a:p>
            <a:pPr marL="0" indent="0">
              <a:buNone/>
            </a:pPr>
            <a:r>
              <a:rPr lang="en-IN" sz="1600" dirty="0"/>
              <a:t>	long l = </a:t>
            </a:r>
            <a:r>
              <a:rPr lang="en-IN" sz="1600" dirty="0" err="1"/>
              <a:t>Long.parseLong</a:t>
            </a:r>
            <a:r>
              <a:rPr lang="en-IN" sz="1600" dirty="0"/>
              <a:t>("2158611234",10); 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(z);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(a);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(l);			</a:t>
            </a:r>
          </a:p>
          <a:p>
            <a:pPr marL="0" indent="0">
              <a:buNone/>
            </a:pPr>
            <a:r>
              <a:rPr lang="en-IN" sz="1600" dirty="0"/>
              <a:t>// run-time </a:t>
            </a:r>
            <a:r>
              <a:rPr lang="en-IN" sz="1600" dirty="0" err="1"/>
              <a:t>NumberFormatException</a:t>
            </a:r>
            <a:r>
              <a:rPr lang="en-IN" sz="1600" dirty="0"/>
              <a:t> will occur here</a:t>
            </a:r>
          </a:p>
          <a:p>
            <a:pPr marL="0" indent="0">
              <a:buNone/>
            </a:pPr>
            <a:r>
              <a:rPr lang="en-IN" sz="1600" dirty="0"/>
              <a:t>		// “Hello" is not a </a:t>
            </a:r>
            <a:r>
              <a:rPr lang="en-IN" sz="1600" dirty="0" err="1"/>
              <a:t>parsable</a:t>
            </a:r>
            <a:r>
              <a:rPr lang="en-IN" sz="1600" dirty="0"/>
              <a:t> string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int</a:t>
            </a:r>
            <a:r>
              <a:rPr lang="en-IN" sz="1600" dirty="0"/>
              <a:t> x = </a:t>
            </a:r>
            <a:r>
              <a:rPr lang="en-IN" sz="1600" dirty="0" err="1"/>
              <a:t>Integer.parseInt</a:t>
            </a:r>
            <a:r>
              <a:rPr lang="en-IN" sz="1600" dirty="0"/>
              <a:t>(“Hello",8); </a:t>
            </a:r>
          </a:p>
          <a:p>
            <a:pPr marL="0" indent="0">
              <a:buNone/>
            </a:pPr>
            <a:r>
              <a:rPr lang="en-IN" sz="1600" dirty="0"/>
              <a:t>// run-time </a:t>
            </a:r>
            <a:r>
              <a:rPr lang="en-IN" sz="1600" dirty="0" err="1"/>
              <a:t>NumberFormatException</a:t>
            </a:r>
            <a:r>
              <a:rPr lang="en-IN" sz="1600" dirty="0"/>
              <a:t> will occur here</a:t>
            </a:r>
          </a:p>
          <a:p>
            <a:pPr marL="0" indent="0">
              <a:buNone/>
            </a:pPr>
            <a:r>
              <a:rPr lang="en-IN" sz="1600" dirty="0"/>
              <a:t>	// (for octal(8),allowed digits are [0-7])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int</a:t>
            </a:r>
            <a:r>
              <a:rPr lang="en-IN" sz="1600" dirty="0"/>
              <a:t> y = </a:t>
            </a:r>
            <a:r>
              <a:rPr lang="en-IN" sz="1600" dirty="0" err="1"/>
              <a:t>Integer.parseInt</a:t>
            </a:r>
            <a:r>
              <a:rPr lang="en-IN" sz="1600" dirty="0"/>
              <a:t>("99",8); </a:t>
            </a:r>
          </a:p>
          <a:p>
            <a:pPr marL="0" indent="0">
              <a:buNone/>
            </a:pPr>
            <a:r>
              <a:rPr lang="en-IN" sz="1600" dirty="0"/>
              <a:t>			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458787"/>
            <a:ext cx="3505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428</a:t>
            </a:r>
          </a:p>
          <a:p>
            <a:pPr marL="0" indent="0">
              <a:buNone/>
            </a:pPr>
            <a:r>
              <a:rPr lang="en-IN" sz="1800" dirty="0"/>
              <a:t>-255</a:t>
            </a:r>
          </a:p>
          <a:p>
            <a:pPr marL="0" indent="0">
              <a:buNone/>
            </a:pPr>
            <a:r>
              <a:rPr lang="en-IN" sz="1800" dirty="0"/>
              <a:t>2158611234</a:t>
            </a:r>
          </a:p>
          <a:p>
            <a:pPr marL="0" indent="0">
              <a:buNone/>
            </a:pPr>
            <a:r>
              <a:rPr lang="en-IN" sz="1800" dirty="0"/>
              <a:t>Exception in thread "main" </a:t>
            </a:r>
            <a:r>
              <a:rPr lang="en-IN" sz="1800" dirty="0" err="1"/>
              <a:t>java.lang.NumberFormatException</a:t>
            </a:r>
            <a:r>
              <a:rPr lang="en-IN" sz="1800" dirty="0"/>
              <a:t>: For input string: Hello"</a:t>
            </a:r>
          </a:p>
        </p:txBody>
      </p:sp>
    </p:spTree>
    <p:extLst>
      <p:ext uri="{BB962C8B-B14F-4D97-AF65-F5344CB8AC3E}">
        <p14:creationId xmlns:p14="http://schemas.microsoft.com/office/powerpoint/2010/main" val="334791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2920" y="24372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Wrapper Class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Wrapper classes are classes that allow primitive types to be accessed as objects.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Wrapper class in java provides the mechanism to convert </a:t>
            </a:r>
            <a:r>
              <a:rPr lang="en-US" sz="2400" b="0" i="1" strike="noStrike" spc="-1">
                <a:solidFill>
                  <a:srgbClr val="0070C0"/>
                </a:solidFill>
                <a:latin typeface="Times New Roman"/>
              </a:rPr>
              <a:t>primitive into object </a:t>
            </a: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and </a:t>
            </a:r>
            <a:r>
              <a:rPr lang="en-US" sz="2400" b="0" i="1" strike="noStrike" spc="-1">
                <a:solidFill>
                  <a:srgbClr val="0070C0"/>
                </a:solidFill>
                <a:latin typeface="Times New Roman"/>
              </a:rPr>
              <a:t>object into primitive</a:t>
            </a: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Wrapper class is wrapper around a primitive data type because they "wrap" the primitive data type into an object of that class.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99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2963093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2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7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912" y="0"/>
            <a:ext cx="8229600" cy="334962"/>
          </a:xfrm>
        </p:spPr>
        <p:txBody>
          <a:bodyPr>
            <a:noAutofit/>
          </a:bodyPr>
          <a:lstStyle/>
          <a:p>
            <a:r>
              <a:rPr lang="en-IN" sz="3200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912" y="457200"/>
            <a:ext cx="4662488" cy="6400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//Java program to demonstrate </a:t>
            </a:r>
            <a:r>
              <a:rPr lang="en-IN" sz="1400" dirty="0" err="1"/>
              <a:t>Integer.parseInt</a:t>
            </a:r>
            <a:r>
              <a:rPr lang="en-IN" sz="1400" dirty="0"/>
              <a:t>() 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public class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// parsing different strings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</a:t>
            </a:r>
            <a:r>
              <a:rPr lang="en-IN" sz="1400" dirty="0" err="1"/>
              <a:t>int</a:t>
            </a:r>
            <a:r>
              <a:rPr lang="en-IN" sz="1400" dirty="0"/>
              <a:t> z = </a:t>
            </a:r>
            <a:r>
              <a:rPr lang="en-IN" sz="1400" dirty="0" err="1"/>
              <a:t>Integer.parseInt</a:t>
            </a:r>
            <a:r>
              <a:rPr lang="en-IN" sz="1400" dirty="0"/>
              <a:t>("654");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long l = </a:t>
            </a:r>
            <a:r>
              <a:rPr lang="en-IN" sz="1400" dirty="0" err="1"/>
              <a:t>Long.parseLong</a:t>
            </a:r>
            <a:r>
              <a:rPr lang="en-IN" sz="1400" dirty="0"/>
              <a:t>("2158611234");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(z);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(l);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// run-time </a:t>
            </a:r>
            <a:r>
              <a:rPr lang="en-IN" sz="1400" dirty="0" err="1"/>
              <a:t>NumberFormatException</a:t>
            </a:r>
            <a:r>
              <a:rPr lang="en-IN" sz="1400" dirty="0"/>
              <a:t> will occur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// “Hello" is not a </a:t>
            </a:r>
            <a:r>
              <a:rPr lang="en-IN" sz="1400" dirty="0" err="1"/>
              <a:t>parsable</a:t>
            </a:r>
            <a:r>
              <a:rPr lang="en-IN" sz="1400" dirty="0"/>
              <a:t> 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</a:t>
            </a:r>
            <a:r>
              <a:rPr lang="en-IN" sz="1400" dirty="0" err="1"/>
              <a:t>int</a:t>
            </a:r>
            <a:r>
              <a:rPr lang="en-IN" sz="1400" dirty="0"/>
              <a:t> x = </a:t>
            </a:r>
            <a:r>
              <a:rPr lang="en-IN" sz="1400" dirty="0" err="1"/>
              <a:t>Integer.parseInt</a:t>
            </a:r>
            <a:r>
              <a:rPr lang="en-IN" sz="1400" dirty="0"/>
              <a:t>(“Hello");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// run-time </a:t>
            </a:r>
            <a:r>
              <a:rPr lang="en-IN" sz="1400" dirty="0" err="1"/>
              <a:t>NumberFormatException</a:t>
            </a:r>
            <a:r>
              <a:rPr lang="en-IN" sz="1400" dirty="0"/>
              <a:t> will occur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// (for decimal(10),allowed digits are [0-9])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</a:t>
            </a:r>
            <a:r>
              <a:rPr lang="en-IN" sz="1400" dirty="0" err="1"/>
              <a:t>int</a:t>
            </a:r>
            <a:r>
              <a:rPr lang="en-IN" sz="1400" dirty="0"/>
              <a:t> a = </a:t>
            </a:r>
            <a:r>
              <a:rPr lang="en-IN" sz="1400" dirty="0" err="1"/>
              <a:t>Integer.parseInt</a:t>
            </a:r>
            <a:r>
              <a:rPr lang="en-IN" sz="1400" dirty="0"/>
              <a:t>("-FF");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4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838200"/>
            <a:ext cx="38100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Output:</a:t>
            </a:r>
          </a:p>
          <a:p>
            <a:pPr marL="0" indent="0">
              <a:buNone/>
            </a:pPr>
            <a:r>
              <a:rPr lang="en-IN" sz="2000" dirty="0"/>
              <a:t>654</a:t>
            </a:r>
          </a:p>
          <a:p>
            <a:pPr marL="0" indent="0">
              <a:buNone/>
            </a:pPr>
            <a:r>
              <a:rPr lang="en-IN" sz="2000" dirty="0"/>
              <a:t>2158611234</a:t>
            </a:r>
          </a:p>
          <a:p>
            <a:pPr marL="0" indent="0">
              <a:buNone/>
            </a:pPr>
            <a:r>
              <a:rPr lang="en-IN" sz="2000" dirty="0"/>
              <a:t>Exception in thread "main" </a:t>
            </a:r>
            <a:r>
              <a:rPr lang="en-IN" sz="2000" dirty="0" err="1"/>
              <a:t>java.lang.NumberFormatException</a:t>
            </a:r>
            <a:r>
              <a:rPr lang="en-IN" sz="2000" dirty="0"/>
              <a:t>: For input string: “Hello"</a:t>
            </a:r>
          </a:p>
        </p:txBody>
      </p:sp>
    </p:spTree>
    <p:extLst>
      <p:ext uri="{BB962C8B-B14F-4D97-AF65-F5344CB8AC3E}">
        <p14:creationId xmlns:p14="http://schemas.microsoft.com/office/powerpoint/2010/main" val="2902742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Features of Numeric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0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All the wrapper classes provide a static method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toString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to provide the </a:t>
            </a:r>
            <a:r>
              <a:rPr lang="en-US" sz="2400" b="0" i="1" strike="noStrike" spc="-1" dirty="0">
                <a:solidFill>
                  <a:srgbClr val="FF0000"/>
                </a:solidFill>
                <a:latin typeface="Times New Roman"/>
              </a:rPr>
              <a:t>string representation of the primitive values.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 algn="ctr">
              <a:lnSpc>
                <a:spcPct val="100000"/>
              </a:lnSpc>
              <a:spcBef>
                <a:spcPts val="249"/>
              </a:spcBef>
            </a:pPr>
            <a:r>
              <a:rPr lang="en-US" sz="2400" b="0" i="1" strike="noStrike" spc="-1" dirty="0">
                <a:solidFill>
                  <a:srgbClr val="771F29"/>
                </a:solidFill>
                <a:latin typeface="Times New Roman"/>
              </a:rPr>
              <a:t>public static String </a:t>
            </a:r>
            <a:r>
              <a:rPr lang="en-US" sz="2400" b="0" i="1" strike="noStrike" spc="-1" dirty="0" err="1">
                <a:solidFill>
                  <a:srgbClr val="771F29"/>
                </a:solidFill>
                <a:latin typeface="Times New Roman"/>
              </a:rPr>
              <a:t>toString</a:t>
            </a:r>
            <a:r>
              <a:rPr lang="en-US" sz="2400" b="0" i="1" strike="noStrike" spc="-1" dirty="0">
                <a:solidFill>
                  <a:srgbClr val="771F29"/>
                </a:solidFill>
                <a:latin typeface="Times New Roman"/>
              </a:rPr>
              <a:t> (type value)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Example: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			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public static String </a:t>
            </a: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toString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 (</a:t>
            </a:r>
            <a:r>
              <a:rPr lang="en-US" sz="2400" b="0" strike="noStrike" spc="-1" dirty="0" err="1">
                <a:solidFill>
                  <a:srgbClr val="7030A0"/>
                </a:solidFill>
                <a:latin typeface="Times New Roman"/>
              </a:rPr>
              <a:t>int</a:t>
            </a:r>
            <a:r>
              <a:rPr lang="en-US" sz="2400" b="0" strike="noStrike" spc="-1" dirty="0">
                <a:solidFill>
                  <a:srgbClr val="7030A0"/>
                </a:solidFill>
                <a:latin typeface="Times New Roman"/>
              </a:rPr>
              <a:t> a)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41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592794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57200"/>
            <a:ext cx="41910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// Java program to illustrate </a:t>
            </a:r>
            <a:r>
              <a:rPr lang="en-IN" sz="2000" dirty="0" err="1"/>
              <a:t>toString</a:t>
            </a:r>
            <a:r>
              <a:rPr lang="en-IN" sz="2000" dirty="0"/>
              <a:t>()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class Test { </a:t>
            </a:r>
          </a:p>
          <a:p>
            <a:pPr marL="0" indent="0">
              <a:buNone/>
            </a:pPr>
            <a:r>
              <a:rPr lang="en-IN" sz="2000" dirty="0"/>
              <a:t>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	{ </a:t>
            </a:r>
          </a:p>
          <a:p>
            <a:pPr marL="0" indent="0">
              <a:buNone/>
            </a:pPr>
            <a:r>
              <a:rPr lang="en-IN" sz="2000" dirty="0"/>
              <a:t>Integer I = new Integer(10); </a:t>
            </a:r>
          </a:p>
          <a:p>
            <a:pPr marL="0" indent="0">
              <a:buNone/>
            </a:pPr>
            <a:r>
              <a:rPr lang="en-IN" sz="2000" dirty="0"/>
              <a:t>	String s = </a:t>
            </a:r>
            <a:r>
              <a:rPr lang="en-IN" sz="2000" dirty="0" err="1"/>
              <a:t>I.toString</a:t>
            </a:r>
            <a:r>
              <a:rPr lang="en-IN" sz="2000" dirty="0"/>
              <a:t>(); </a:t>
            </a:r>
          </a:p>
          <a:p>
            <a:pPr marL="0" indent="0">
              <a:buNone/>
            </a:pPr>
            <a:r>
              <a:rPr lang="en-IN" sz="2000" dirty="0"/>
              <a:t>	</a:t>
            </a:r>
            <a:r>
              <a:rPr lang="en-IN" sz="2000" dirty="0" err="1"/>
              <a:t>System.out.println</a:t>
            </a:r>
            <a:r>
              <a:rPr lang="en-IN" sz="2000" dirty="0"/>
              <a:t>(s); </a:t>
            </a:r>
          </a:p>
          <a:p>
            <a:pPr marL="0" indent="0">
              <a:buNone/>
            </a:pPr>
            <a:r>
              <a:rPr lang="en-IN" sz="2000" dirty="0"/>
              <a:t>	} 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52400"/>
            <a:ext cx="54864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// Java program to illustrate </a:t>
            </a:r>
            <a:r>
              <a:rPr lang="en-IN" sz="2000" dirty="0" err="1"/>
              <a:t>toString</a:t>
            </a:r>
            <a:r>
              <a:rPr lang="en-IN" sz="2000" dirty="0"/>
              <a:t>()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class Test { </a:t>
            </a:r>
          </a:p>
          <a:p>
            <a:pPr marL="0" indent="0">
              <a:buNone/>
            </a:pPr>
            <a:r>
              <a:rPr lang="en-IN" sz="2000" dirty="0"/>
              <a:t>	public static void main(String[] </a:t>
            </a:r>
            <a:r>
              <a:rPr lang="en-IN" sz="2000" dirty="0" err="1"/>
              <a:t>args</a:t>
            </a:r>
            <a:r>
              <a:rPr lang="en-IN" sz="2000" dirty="0"/>
              <a:t>) </a:t>
            </a:r>
          </a:p>
          <a:p>
            <a:pPr marL="0" indent="0">
              <a:buNone/>
            </a:pPr>
            <a:r>
              <a:rPr lang="en-IN" sz="2000" dirty="0"/>
              <a:t>	{ </a:t>
            </a:r>
          </a:p>
          <a:p>
            <a:pPr marL="0" indent="0">
              <a:buNone/>
            </a:pPr>
            <a:r>
              <a:rPr lang="en-IN" sz="2000" dirty="0"/>
              <a:t>		String s = </a:t>
            </a:r>
            <a:r>
              <a:rPr lang="en-IN" sz="2000" dirty="0" err="1"/>
              <a:t>Integer.toString</a:t>
            </a:r>
            <a:r>
              <a:rPr lang="en-IN" sz="2000" dirty="0"/>
              <a:t>(10); 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(s); </a:t>
            </a:r>
          </a:p>
          <a:p>
            <a:pPr marL="0" indent="0">
              <a:buNone/>
            </a:pPr>
            <a:r>
              <a:rPr lang="en-IN" sz="2000" dirty="0"/>
              <a:t>		String s1 = </a:t>
            </a:r>
            <a:r>
              <a:rPr lang="en-IN" sz="2000" dirty="0" err="1"/>
              <a:t>Character.toString</a:t>
            </a:r>
            <a:r>
              <a:rPr lang="en-IN" sz="2000" dirty="0"/>
              <a:t>('a'); </a:t>
            </a:r>
          </a:p>
          <a:p>
            <a:pPr marL="0" indent="0">
              <a:buNone/>
            </a:pPr>
            <a:r>
              <a:rPr lang="en-IN" sz="2000" dirty="0"/>
              <a:t>		</a:t>
            </a:r>
            <a:r>
              <a:rPr lang="en-IN" sz="2000" dirty="0" err="1"/>
              <a:t>System.out.println</a:t>
            </a:r>
            <a:r>
              <a:rPr lang="en-IN" sz="2000" dirty="0"/>
              <a:t>(s1); </a:t>
            </a:r>
          </a:p>
          <a:p>
            <a:pPr marL="0" indent="0">
              <a:buNone/>
            </a:pPr>
            <a:r>
              <a:rPr lang="en-IN" sz="2000" dirty="0"/>
              <a:t>	} </a:t>
            </a:r>
          </a:p>
          <a:p>
            <a:pPr marL="0" indent="0">
              <a:buNone/>
            </a:pPr>
            <a:r>
              <a:rPr lang="en-IN" sz="2000" dirty="0"/>
              <a:t>}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9000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Features of Numeric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All numeric wrapper classes have a static method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valueOf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, which is used to </a:t>
            </a:r>
            <a:r>
              <a:rPr lang="en-US" sz="2400" b="0" i="1" strike="noStrike" spc="-1" dirty="0">
                <a:solidFill>
                  <a:srgbClr val="FF0000"/>
                </a:solidFill>
                <a:latin typeface="Times New Roman"/>
              </a:rPr>
              <a:t>create a new object initialized to the value 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represented  by the specified string.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 algn="ctr">
              <a:lnSpc>
                <a:spcPct val="100000"/>
              </a:lnSpc>
              <a:spcBef>
                <a:spcPts val="249"/>
              </a:spcBef>
            </a:pPr>
            <a:r>
              <a:rPr lang="en-US" sz="2400" b="0" i="1" strike="noStrike" spc="-1" dirty="0">
                <a:solidFill>
                  <a:srgbClr val="7030A0"/>
                </a:solidFill>
                <a:latin typeface="Times New Roman"/>
              </a:rPr>
              <a:t>public  static  </a:t>
            </a:r>
            <a:r>
              <a:rPr lang="en-US" sz="2400" b="0" i="1" strike="noStrike" spc="-1" dirty="0" err="1">
                <a:solidFill>
                  <a:srgbClr val="7030A0"/>
                </a:solidFill>
                <a:latin typeface="Times New Roman"/>
              </a:rPr>
              <a:t>DataType</a:t>
            </a:r>
            <a:r>
              <a:rPr lang="en-US" sz="2400" b="0" i="1" strike="noStrike" spc="-1" dirty="0">
                <a:solidFill>
                  <a:srgbClr val="7030A0"/>
                </a:solidFill>
                <a:latin typeface="Times New Roman"/>
              </a:rPr>
              <a:t>  </a:t>
            </a:r>
            <a:r>
              <a:rPr lang="en-US" sz="2400" b="0" i="1" strike="noStrike" spc="-1" dirty="0" err="1">
                <a:solidFill>
                  <a:srgbClr val="7030A0"/>
                </a:solidFill>
                <a:latin typeface="Times New Roman"/>
              </a:rPr>
              <a:t>valueOf</a:t>
            </a:r>
            <a:r>
              <a:rPr lang="en-US" sz="2400" b="0" i="1" strike="noStrike" spc="-1" dirty="0">
                <a:solidFill>
                  <a:srgbClr val="7030A0"/>
                </a:solidFill>
                <a:latin typeface="Times New Roman"/>
              </a:rPr>
              <a:t> (String s)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 algn="ctr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Example: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		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Integer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i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=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Integer.valueOf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(“135”);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Double d =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Double.valueOf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(“13.5”);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771F29"/>
                </a:solidFill>
                <a:latin typeface="Times New Roman"/>
              </a:rPr>
              <a:t>			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44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765189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 Java program to illustrate </a:t>
            </a:r>
            <a:r>
              <a:rPr lang="en-IN" dirty="0" err="1"/>
              <a:t>valueof</a:t>
            </a:r>
            <a:r>
              <a:rPr lang="en-IN" dirty="0"/>
              <a:t>()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Test { 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{ </a:t>
            </a:r>
          </a:p>
          <a:p>
            <a:pPr marL="0" indent="0">
              <a:buNone/>
            </a:pPr>
            <a:r>
              <a:rPr lang="en-IN" dirty="0"/>
              <a:t>		Integer I = </a:t>
            </a:r>
            <a:r>
              <a:rPr lang="en-IN" dirty="0" err="1"/>
              <a:t>Integer.valueOf</a:t>
            </a:r>
            <a:r>
              <a:rPr lang="en-IN" dirty="0"/>
              <a:t>("10");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(I); </a:t>
            </a:r>
          </a:p>
          <a:p>
            <a:pPr marL="0" indent="0">
              <a:buNone/>
            </a:pPr>
            <a:r>
              <a:rPr lang="en-IN" dirty="0"/>
              <a:t>		Double D = </a:t>
            </a:r>
            <a:r>
              <a:rPr lang="en-IN" dirty="0" err="1"/>
              <a:t>Double.valueOf</a:t>
            </a:r>
            <a:r>
              <a:rPr lang="en-IN" dirty="0"/>
              <a:t>("10.0");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(D); </a:t>
            </a:r>
          </a:p>
          <a:p>
            <a:pPr marL="0" indent="0">
              <a:buNone/>
            </a:pPr>
            <a:r>
              <a:rPr lang="en-IN" dirty="0"/>
              <a:t>		Boolean B = </a:t>
            </a:r>
            <a:r>
              <a:rPr lang="en-IN" dirty="0" err="1"/>
              <a:t>Boolean.valueOf</a:t>
            </a:r>
            <a:r>
              <a:rPr lang="en-IN" dirty="0"/>
              <a:t>("true");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(B);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	// Here we will get </a:t>
            </a:r>
            <a:r>
              <a:rPr lang="en-IN" dirty="0" err="1"/>
              <a:t>RuntimeException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		Integer I1 = </a:t>
            </a:r>
            <a:r>
              <a:rPr lang="en-IN" dirty="0" err="1"/>
              <a:t>Integer.valueOf</a:t>
            </a:r>
            <a:r>
              <a:rPr lang="en-IN" dirty="0"/>
              <a:t>("ten");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798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 Java program to illustrate </a:t>
            </a:r>
            <a:r>
              <a:rPr lang="en-IN" dirty="0" err="1"/>
              <a:t>valueof</a:t>
            </a:r>
            <a:r>
              <a:rPr lang="en-IN" dirty="0"/>
              <a:t>()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class Test { </a:t>
            </a:r>
          </a:p>
          <a:p>
            <a:pPr marL="0" indent="0">
              <a:buNone/>
            </a:pPr>
            <a:r>
              <a:rPr lang="en-IN" dirty="0"/>
              <a:t>	public static void main(String[] </a:t>
            </a:r>
            <a:r>
              <a:rPr lang="en-IN" dirty="0" err="1"/>
              <a:t>args</a:t>
            </a:r>
            <a:r>
              <a:rPr lang="en-IN" dirty="0"/>
              <a:t>) </a:t>
            </a:r>
          </a:p>
          <a:p>
            <a:pPr marL="0" indent="0">
              <a:buNone/>
            </a:pPr>
            <a:r>
              <a:rPr lang="en-IN" dirty="0"/>
              <a:t>	{ </a:t>
            </a:r>
          </a:p>
          <a:p>
            <a:pPr marL="0" indent="0">
              <a:buNone/>
            </a:pPr>
            <a:r>
              <a:rPr lang="en-IN" dirty="0"/>
              <a:t>		Integer I = </a:t>
            </a:r>
            <a:r>
              <a:rPr lang="en-IN" dirty="0" err="1"/>
              <a:t>Integer.valueOf</a:t>
            </a:r>
            <a:r>
              <a:rPr lang="en-IN" dirty="0"/>
              <a:t>(10); </a:t>
            </a:r>
          </a:p>
          <a:p>
            <a:pPr marL="0" indent="0">
              <a:buNone/>
            </a:pPr>
            <a:r>
              <a:rPr lang="en-IN" dirty="0"/>
              <a:t>		Double D = </a:t>
            </a:r>
            <a:r>
              <a:rPr lang="en-IN" dirty="0" err="1"/>
              <a:t>Double.valueOf</a:t>
            </a:r>
            <a:r>
              <a:rPr lang="en-IN" dirty="0"/>
              <a:t>(10.5); </a:t>
            </a:r>
          </a:p>
          <a:p>
            <a:pPr marL="0" indent="0">
              <a:buNone/>
            </a:pPr>
            <a:r>
              <a:rPr lang="en-IN" dirty="0"/>
              <a:t>		Character C = </a:t>
            </a:r>
            <a:r>
              <a:rPr lang="en-IN" dirty="0" err="1"/>
              <a:t>Character.valueOf</a:t>
            </a:r>
            <a:r>
              <a:rPr lang="en-IN" dirty="0"/>
              <a:t>('a');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(I);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(D); 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dirty="0" err="1"/>
              <a:t>System.out.println</a:t>
            </a:r>
            <a:r>
              <a:rPr lang="en-IN" dirty="0"/>
              <a:t>(C); </a:t>
            </a:r>
          </a:p>
          <a:p>
            <a:pPr marL="0" indent="0">
              <a:buNone/>
            </a:pPr>
            <a:r>
              <a:rPr lang="en-IN" dirty="0"/>
              <a:t>	} </a:t>
            </a:r>
          </a:p>
          <a:p>
            <a:pPr marL="0" indent="0">
              <a:buNone/>
            </a:pPr>
            <a:r>
              <a:rPr lang="en-IN" dirty="0"/>
              <a:t>}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85930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502920" y="32004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Methods implemented by subclasses of Number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7030A0"/>
                </a:solidFill>
                <a:latin typeface="Times New Roman"/>
              </a:rPr>
              <a:t>Converts the value of the Number object to the primitive data type returned.</a:t>
            </a:r>
            <a:r>
              <a:rPr lang="en-US" sz="3200" b="0" strike="noStrike" spc="-1">
                <a:solidFill>
                  <a:srgbClr val="000000"/>
                </a:solidFill>
                <a:latin typeface="Verdana"/>
              </a:rPr>
              <a:t>	</a:t>
            </a: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3200" b="0" strike="noStrike" spc="-1">
                <a:solidFill>
                  <a:srgbClr val="771F29"/>
                </a:solidFill>
                <a:latin typeface="Times New Roman"/>
              </a:rPr>
              <a:t>	</a:t>
            </a:r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byte byteValue()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short shortValue()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intValue()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long longValue()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float floatValue()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double doubleValue()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47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873951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502920" y="32004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Methods implemented by subclasses of Number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>
                <a:solidFill>
                  <a:srgbClr val="7030A0"/>
                </a:solidFill>
                <a:latin typeface="Times New Roman"/>
              </a:rPr>
              <a:t>Compares this Number object to the argument.</a:t>
            </a:r>
            <a:r>
              <a:rPr lang="en-US" sz="3200" b="0" strike="noStrike" spc="-1">
                <a:solidFill>
                  <a:srgbClr val="000000"/>
                </a:solidFill>
                <a:latin typeface="Verdana"/>
              </a:rPr>
              <a:t>	</a:t>
            </a: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3200" b="0" strike="noStrike" spc="-1">
                <a:solidFill>
                  <a:srgbClr val="771F29"/>
                </a:solidFill>
                <a:latin typeface="Times New Roman"/>
              </a:rPr>
              <a:t>	</a:t>
            </a:r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compareTo(Byte anotherByte)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compareTo(Double anotherDouble)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compareTo(Float anotherFloat)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compareTo(Integer anotherInteger)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compareTo(Long anotherLong)</a:t>
            </a:r>
            <a:br/>
            <a:r>
              <a:rPr lang="en-US" sz="2400" b="0" strike="noStrike" spc="-1">
                <a:solidFill>
                  <a:srgbClr val="771F29"/>
                </a:solidFill>
                <a:latin typeface="Times New Roman"/>
              </a:rPr>
              <a:t>int compareTo(Short anotherShort)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returns int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0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7540366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000"/>
                                        <p:tgtEl>
                                          <p:spTgt spid="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000"/>
                                        <p:tgtEl>
                                          <p:spTgt spid="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Shape 1"/>
          <p:cNvSpPr txBox="1"/>
          <p:nvPr/>
        </p:nvSpPr>
        <p:spPr>
          <a:xfrm>
            <a:off x="502920" y="32004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10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Methods implemented by subclasses of Number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2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 algn="ctr">
              <a:lnSpc>
                <a:spcPct val="100000"/>
              </a:lnSpc>
              <a:spcBef>
                <a:spcPts val="249"/>
              </a:spcBef>
            </a:pPr>
            <a:r>
              <a:rPr lang="en-US" sz="2800" b="0" strike="noStrike" spc="-1">
                <a:solidFill>
                  <a:srgbClr val="7030A0"/>
                </a:solidFill>
                <a:latin typeface="Times New Roman"/>
              </a:rPr>
              <a:t>boolean equals(Object obj)</a:t>
            </a: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Determines whether this number object is equal to the argument.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The methods return true if the argument is not null and is an object of the same type and with the same numeric value.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3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044488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</p:spPr>
        <p:txBody>
          <a:bodyPr>
            <a:noAutofit/>
          </a:bodyPr>
          <a:lstStyle/>
          <a:p>
            <a:r>
              <a:rPr lang="en-IN" sz="320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510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//Java program to demonstrate </a:t>
            </a:r>
            <a:r>
              <a:rPr lang="en-IN" sz="1600" dirty="0" err="1"/>
              <a:t>compareTo</a:t>
            </a:r>
            <a:r>
              <a:rPr lang="en-IN" sz="1600" dirty="0"/>
              <a:t>() method</a:t>
            </a:r>
          </a:p>
          <a:p>
            <a:pPr marL="0" indent="0">
              <a:buNone/>
            </a:pPr>
            <a:r>
              <a:rPr lang="en-IN" sz="1600" dirty="0"/>
              <a:t>public class Test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public static void main(String[] </a:t>
            </a:r>
            <a:r>
              <a:rPr lang="en-IN" sz="1600" dirty="0" err="1"/>
              <a:t>args</a:t>
            </a:r>
            <a:r>
              <a:rPr lang="en-IN" sz="1600" dirty="0"/>
              <a:t>) 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// creating an Integer Class object with value "10"</a:t>
            </a:r>
          </a:p>
          <a:p>
            <a:pPr marL="0" indent="0">
              <a:buNone/>
            </a:pPr>
            <a:r>
              <a:rPr lang="en-IN" sz="1600" dirty="0"/>
              <a:t>	Integer </a:t>
            </a:r>
            <a:r>
              <a:rPr lang="en-IN" sz="1600" dirty="0" err="1"/>
              <a:t>i</a:t>
            </a:r>
            <a:r>
              <a:rPr lang="en-IN" sz="1600" dirty="0"/>
              <a:t> = new Integer("10");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sz="1600" dirty="0"/>
              <a:t>	// comparing value of </a:t>
            </a:r>
            <a:r>
              <a:rPr lang="en-IN" sz="1600" dirty="0" err="1"/>
              <a:t>i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i.compareTo</a:t>
            </a:r>
            <a:r>
              <a:rPr lang="en-IN" sz="1600" dirty="0"/>
              <a:t>(7)); 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i.compareTo</a:t>
            </a:r>
            <a:r>
              <a:rPr lang="en-IN" sz="1600" dirty="0"/>
              <a:t>(11)); 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System.out.println</a:t>
            </a:r>
            <a:r>
              <a:rPr lang="en-IN" sz="1600" dirty="0"/>
              <a:t>(</a:t>
            </a:r>
            <a:r>
              <a:rPr lang="en-IN" sz="1600" dirty="0" err="1"/>
              <a:t>i.compareTo</a:t>
            </a:r>
            <a:r>
              <a:rPr lang="en-IN" sz="1600" dirty="0"/>
              <a:t>(10)); 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2087" y="1004887"/>
            <a:ext cx="3429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  <a:p>
            <a:pPr marL="0" indent="0">
              <a:buNone/>
            </a:pPr>
            <a:r>
              <a:rPr lang="en-IN" dirty="0"/>
              <a:t>-1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7402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502920" y="24372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Each of Java's eight primitive data types has a class dedicated to it. 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They are one per primitive type: Boolean, Byte, Character, Double, Float, Integer, Long and Short.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Wrapper classes make the primitive type data to act as objects.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2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5240150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587" y="0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334962"/>
            <a:ext cx="4343400" cy="61420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/>
              <a:t>//Java program to demonstrate equals() method</a:t>
            </a:r>
          </a:p>
          <a:p>
            <a:pPr marL="0" indent="0">
              <a:buNone/>
            </a:pPr>
            <a:r>
              <a:rPr lang="en-IN" sz="1400" dirty="0"/>
              <a:t>public class Test</a:t>
            </a:r>
          </a:p>
          <a:p>
            <a:pPr marL="0" indent="0">
              <a:buNone/>
            </a:pPr>
            <a:r>
              <a:rPr lang="en-IN" sz="1400" dirty="0"/>
              <a:t>{</a:t>
            </a:r>
          </a:p>
          <a:p>
            <a:pPr marL="0" indent="0">
              <a:buNone/>
            </a:pPr>
            <a:r>
              <a:rPr lang="en-IN" sz="1400" dirty="0"/>
              <a:t>	public static void main(String[] </a:t>
            </a:r>
            <a:r>
              <a:rPr lang="en-IN" sz="1400" dirty="0" err="1"/>
              <a:t>args</a:t>
            </a:r>
            <a:r>
              <a:rPr lang="en-IN" sz="1400" dirty="0"/>
              <a:t>)</a:t>
            </a:r>
          </a:p>
          <a:p>
            <a:pPr marL="0" indent="0">
              <a:buNone/>
            </a:pPr>
            <a:r>
              <a:rPr lang="en-IN" sz="1400" dirty="0"/>
              <a:t>	{</a:t>
            </a:r>
          </a:p>
          <a:p>
            <a:pPr marL="0" indent="0">
              <a:buNone/>
            </a:pPr>
            <a:r>
              <a:rPr lang="en-IN" sz="1400" dirty="0"/>
              <a:t>// creating a Short Class object with value "15"</a:t>
            </a:r>
          </a:p>
          <a:p>
            <a:pPr marL="0" indent="0">
              <a:buNone/>
            </a:pPr>
            <a:r>
              <a:rPr lang="en-IN" sz="1400" dirty="0"/>
              <a:t>		Short s = new Short("15");</a:t>
            </a:r>
          </a:p>
          <a:p>
            <a:pPr marL="0" indent="0">
              <a:buNone/>
            </a:pPr>
            <a:r>
              <a:rPr lang="en-IN" sz="1400" dirty="0"/>
              <a:t>// creating a Short Class object with value "10"</a:t>
            </a:r>
          </a:p>
          <a:p>
            <a:pPr marL="0" indent="0">
              <a:buNone/>
            </a:pPr>
            <a:r>
              <a:rPr lang="en-IN" sz="1400" dirty="0"/>
              <a:t>		Short x = 10;</a:t>
            </a:r>
          </a:p>
          <a:p>
            <a:pPr marL="0" indent="0">
              <a:buNone/>
            </a:pPr>
            <a:r>
              <a:rPr lang="en-IN" sz="1400" dirty="0"/>
              <a:t>// creating an Integer Class object with value "15"</a:t>
            </a:r>
          </a:p>
          <a:p>
            <a:pPr marL="0" indent="0">
              <a:buNone/>
            </a:pPr>
            <a:r>
              <a:rPr lang="en-IN" sz="1400" dirty="0"/>
              <a:t>		Integer y = 15;</a:t>
            </a:r>
          </a:p>
          <a:p>
            <a:pPr marL="0" indent="0">
              <a:buNone/>
            </a:pPr>
            <a:r>
              <a:rPr lang="en-IN" sz="1400" dirty="0"/>
              <a:t>// creating another Short Class object with value "15"</a:t>
            </a:r>
          </a:p>
          <a:p>
            <a:pPr marL="0" indent="0">
              <a:buNone/>
            </a:pPr>
            <a:r>
              <a:rPr lang="en-IN" sz="1400" dirty="0"/>
              <a:t>		Short z = 15;</a:t>
            </a:r>
          </a:p>
          <a:p>
            <a:pPr marL="0" indent="0">
              <a:buNone/>
            </a:pPr>
            <a:r>
              <a:rPr lang="en-IN" sz="1400" dirty="0"/>
              <a:t>//comparing s with other objects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</a:t>
            </a:r>
            <a:r>
              <a:rPr lang="en-IN" sz="1400" dirty="0" err="1"/>
              <a:t>s.equals</a:t>
            </a:r>
            <a:r>
              <a:rPr lang="en-IN" sz="1400" dirty="0"/>
              <a:t>(x));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</a:t>
            </a:r>
            <a:r>
              <a:rPr lang="en-IN" sz="1400" dirty="0" err="1"/>
              <a:t>s.equals</a:t>
            </a:r>
            <a:r>
              <a:rPr lang="en-IN" sz="1400" dirty="0"/>
              <a:t>(y));</a:t>
            </a:r>
          </a:p>
          <a:p>
            <a:pPr marL="0" indent="0">
              <a:buNone/>
            </a:pPr>
            <a:r>
              <a:rPr lang="en-IN" sz="1400" dirty="0"/>
              <a:t>		</a:t>
            </a:r>
            <a:r>
              <a:rPr lang="en-IN" sz="1400" dirty="0" err="1"/>
              <a:t>System.out.println</a:t>
            </a:r>
            <a:r>
              <a:rPr lang="en-IN" sz="1400" dirty="0"/>
              <a:t>(</a:t>
            </a:r>
            <a:r>
              <a:rPr lang="en-IN" sz="1400" dirty="0" err="1"/>
              <a:t>s.equals</a:t>
            </a:r>
            <a:r>
              <a:rPr lang="en-IN" sz="1400" dirty="0"/>
              <a:t>(z));</a:t>
            </a:r>
          </a:p>
          <a:p>
            <a:pPr marL="0" indent="0">
              <a:buNone/>
            </a:pPr>
            <a:r>
              <a:rPr lang="en-IN" sz="1400" dirty="0"/>
              <a:t>	}</a:t>
            </a:r>
          </a:p>
          <a:p>
            <a:pPr marL="0" indent="0">
              <a:buNone/>
            </a:pPr>
            <a:r>
              <a:rPr lang="en-IN" sz="1400" dirty="0"/>
              <a:t>}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533400"/>
            <a:ext cx="4038600" cy="55927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Output:</a:t>
            </a:r>
          </a:p>
          <a:p>
            <a:pPr marL="0" indent="0">
              <a:buNone/>
            </a:pPr>
            <a:r>
              <a:rPr lang="en-IN" dirty="0"/>
              <a:t>false</a:t>
            </a:r>
          </a:p>
          <a:p>
            <a:pPr marL="0" indent="0">
              <a:buNone/>
            </a:pPr>
            <a:r>
              <a:rPr lang="en-IN" dirty="0"/>
              <a:t>false</a:t>
            </a:r>
          </a:p>
          <a:p>
            <a:pPr marL="0" indent="0">
              <a:buNone/>
            </a:pPr>
            <a:r>
              <a:rPr lang="en-IN" dirty="0"/>
              <a:t>true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7739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Numeric Type Wrapper Classes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5" name="TextShape 2"/>
          <p:cNvSpPr txBox="1"/>
          <p:nvPr/>
        </p:nvSpPr>
        <p:spPr>
          <a:xfrm>
            <a:off x="457200" y="990720"/>
            <a:ext cx="8183520" cy="502596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Number declares methods that return the value of an object in each of the different number formats. These methods are shown here: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byte byteValue(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double doubleValue(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float floatValue(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int intValue(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long longValue(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		short shortValue( )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For example, doubleValue( ) returns the value of an object as a double, floatValue( ) returns the value as a float, and so on.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6" name="Picture 5" descr="lpu.png"/>
          <p:cNvPicPr/>
          <p:nvPr/>
        </p:nvPicPr>
        <p:blipFill>
          <a:blip r:embed="rId3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5019563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1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Integer Class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457200" y="1066680"/>
            <a:ext cx="8183520" cy="49496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3200" b="0" strike="noStrike" spc="-1">
                <a:solidFill>
                  <a:srgbClr val="D96B77"/>
                </a:solidFill>
                <a:latin typeface="Times New Roman"/>
              </a:rPr>
              <a:t>Constructors: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Integer(i)  : constructs an Integer object equivalent to the 		           integer i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Integer(s)  : constructs an Integer object equivalent to the 		           string s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3200" b="0" strike="noStrike" spc="-1">
                <a:solidFill>
                  <a:srgbClr val="D96B77"/>
                </a:solidFill>
                <a:latin typeface="Times New Roman"/>
              </a:rPr>
              <a:t>Class Methods: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parseInt(s)  : returns a signed decimal integer value equivalent 		 to string s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toString(i)  :  returns a new String object representing the 			 integer i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9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205661551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Instance Methods of Integer Class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066680"/>
            <a:ext cx="8183520" cy="49496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 fontScale="98500" lnSpcReduction="10000"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byteValue()       : returns the value of this Integer as a byte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doubleValue()   : returns the value of this Integer as an double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floatValue()       : returns the value of this Integer as a float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intValue()          : returns the value of this Integer as an int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longValue()       : returns the value of  this Integer as a long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shortValue()      : returns the value of this Integer as a short 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>
                <a:solidFill>
                  <a:srgbClr val="002060"/>
                </a:solidFill>
                <a:latin typeface="Times New Roman"/>
              </a:rPr>
              <a:t>toString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2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5527741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" dur="5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3" dur="500"/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6" dur="500"/>
                                        <p:tgtEl>
                                          <p:spTgt spid="1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9" dur="500"/>
                                        <p:tgtEl>
                                          <p:spTgt spid="1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2" dur="500"/>
                                        <p:tgtEl>
                                          <p:spTgt spid="1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25" dur="500"/>
                                        <p:tgtEl>
                                          <p:spTgt spid="1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502920" y="45720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 fontScale="91500" lnSpcReduction="2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C00000"/>
                </a:solidFill>
                <a:latin typeface="Times New Roman"/>
              </a:rPr>
              <a:t>Character Class</a:t>
            </a:r>
            <a:br/>
            <a:endParaRPr lang="en-US" sz="40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457200" y="990720"/>
            <a:ext cx="8183520" cy="502596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 lnSpcReduction="10000"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Character is a wrapper around a char.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The constructor for Character is :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		</a:t>
            </a: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Character(char </a:t>
            </a:r>
            <a:r>
              <a:rPr lang="en-US" sz="2400" b="0" strike="noStrike" spc="-1" dirty="0" err="1">
                <a:solidFill>
                  <a:srgbClr val="C00000"/>
                </a:solidFill>
                <a:latin typeface="Times New Roman"/>
              </a:rPr>
              <a:t>ch</a:t>
            </a: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Here,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ch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specifies the character that will be wrapped by the Character object being created.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To obtain the char value contained in a Character object, call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charValue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( ), shown here: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		</a:t>
            </a: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char </a:t>
            </a:r>
            <a:r>
              <a:rPr lang="en-US" sz="2400" b="0" strike="noStrike" spc="-1" dirty="0" err="1">
                <a:solidFill>
                  <a:srgbClr val="C00000"/>
                </a:solidFill>
                <a:latin typeface="Times New Roman"/>
              </a:rPr>
              <a:t>charValue</a:t>
            </a:r>
            <a:r>
              <a:rPr lang="en-US" sz="2400" b="0" strike="noStrike" spc="-1" dirty="0">
                <a:solidFill>
                  <a:srgbClr val="C00000"/>
                </a:solidFill>
                <a:latin typeface="Times New Roman"/>
              </a:rPr>
              <a:t>( );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5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3184003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Boolean Class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7" name="TextShape 2"/>
          <p:cNvSpPr txBox="1"/>
          <p:nvPr/>
        </p:nvSpPr>
        <p:spPr>
          <a:xfrm>
            <a:off x="457200" y="1066680"/>
            <a:ext cx="8183520" cy="49496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Boolean is a wrapper around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boolean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values.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It defines these constructors: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	Boolean(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boolean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	Boolean(String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boolString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)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In the first version,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boolValue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must be either true or false.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In the second version, if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boolString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contains the string “true” (in uppercase or lowercase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i.e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TrUE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, 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trUE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), then the new Boolean object will be true. Otherwise, it will be false.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68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18309974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502920" y="530280"/>
            <a:ext cx="8183520" cy="41875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To obtain a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Times New Roman"/>
              </a:rPr>
              <a:t>boolean</a:t>
            </a: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 value from a Boolean object, use 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Times New Roman"/>
              </a:rPr>
              <a:t>booleanValue</a:t>
            </a: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( ), shown here:</a:t>
            </a: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			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Times New Roman"/>
              </a:rPr>
              <a:t>boolean</a:t>
            </a: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Times New Roman"/>
              </a:rPr>
              <a:t>booleanValue</a:t>
            </a: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( )</a:t>
            </a: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It returns the </a:t>
            </a:r>
            <a:r>
              <a:rPr lang="en-US" sz="2800" b="0" strike="noStrike" spc="-1" dirty="0" err="1">
                <a:solidFill>
                  <a:srgbClr val="002060"/>
                </a:solidFill>
                <a:latin typeface="Times New Roman"/>
              </a:rPr>
              <a:t>boolean</a:t>
            </a:r>
            <a:r>
              <a:rPr lang="en-US" sz="2800" b="0" strike="noStrike" spc="-1" dirty="0">
                <a:solidFill>
                  <a:srgbClr val="002060"/>
                </a:solidFill>
                <a:latin typeface="Times New Roman"/>
              </a:rPr>
              <a:t> equivalent of the invoking object.</a:t>
            </a: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1393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200" b="0" strike="noStrike" spc="-1">
                <a:solidFill>
                  <a:srgbClr val="C00000"/>
                </a:solidFill>
                <a:latin typeface="Times New Roman"/>
              </a:rPr>
              <a:t>Primitive Data Types and Wrapper Classes</a:t>
            </a:r>
            <a:endParaRPr lang="en-US" sz="3200" b="0" strike="noStrike" spc="-1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104" name="Table 2"/>
          <p:cNvGraphicFramePr/>
          <p:nvPr/>
        </p:nvGraphicFramePr>
        <p:xfrm>
          <a:off x="457200" y="1143000"/>
          <a:ext cx="8183520" cy="4800240"/>
        </p:xfrm>
        <a:graphic>
          <a:graphicData uri="http://schemas.openxmlformats.org/drawingml/2006/table">
            <a:tbl>
              <a:tblPr/>
              <a:tblGrid>
                <a:gridCol w="4091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Data Type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Wrapper Class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F07F0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byte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Byte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short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Short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i="1" strike="noStrike" spc="-1">
                          <a:solidFill>
                            <a:srgbClr val="C00000"/>
                          </a:solidFill>
                          <a:latin typeface="Times New Roman"/>
                        </a:rPr>
                        <a:t>int 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i="1" strike="noStrike" spc="-1">
                          <a:solidFill>
                            <a:srgbClr val="C00000"/>
                          </a:solidFill>
                          <a:latin typeface="Times New Roman"/>
                        </a:rPr>
                        <a:t>Integer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long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Long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i="1" strike="noStrike" spc="-1">
                          <a:solidFill>
                            <a:srgbClr val="C00000"/>
                          </a:solidFill>
                          <a:latin typeface="Times New Roman"/>
                        </a:rPr>
                        <a:t>char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1" i="1" strike="noStrike" spc="-1">
                          <a:solidFill>
                            <a:srgbClr val="C00000"/>
                          </a:solidFill>
                          <a:latin typeface="Times New Roman"/>
                        </a:rPr>
                        <a:t>Character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float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Float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31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double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Double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9D7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49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boolean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800" b="0" strike="noStrike" spc="-1">
                          <a:solidFill>
                            <a:srgbClr val="7030A0"/>
                          </a:solidFill>
                          <a:latin typeface="Times New Roman"/>
                        </a:rPr>
                        <a:t>Boolean</a:t>
                      </a:r>
                      <a:endParaRPr lang="en-IN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CEC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05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19076960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 additive="repl">
                                        <p:cTn id="9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502920" y="0"/>
            <a:ext cx="8183520" cy="1051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0" strike="noStrike" spc="-1">
                <a:solidFill>
                  <a:srgbClr val="C00000"/>
                </a:solidFill>
                <a:latin typeface="Times New Roman"/>
              </a:rPr>
              <a:t>Why Wrapper Class?</a:t>
            </a:r>
            <a:endParaRPr lang="en-US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200" y="1143000"/>
            <a:ext cx="8183520" cy="487332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Most of the objects collection store objects and not primitive types.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Primitive types can be used as object when required.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As they are objects, they can be stored in any of the collection and pass this collection as parameters to the methods.</a:t>
            </a: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endParaRPr lang="en-US" sz="2400" b="0" strike="noStrike" spc="-1" dirty="0">
              <a:solidFill>
                <a:srgbClr val="002060"/>
              </a:solidFill>
              <a:latin typeface="Times New Roman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spc="-1" dirty="0">
                <a:solidFill>
                  <a:srgbClr val="002060"/>
                </a:solidFill>
                <a:latin typeface="Times New Roman"/>
              </a:rPr>
              <a:t>Wrapper classes are used to be able to use the primitive data-types as objects.</a:t>
            </a:r>
            <a:endParaRPr lang="en-US" sz="24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spc="-1" dirty="0">
                <a:solidFill>
                  <a:srgbClr val="002060"/>
                </a:solidFill>
                <a:latin typeface="Times New Roman"/>
              </a:rPr>
              <a:t>Many utility methods are provided by wrapper classes. </a:t>
            </a:r>
            <a:endParaRPr lang="en-US" sz="24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spc="-1" dirty="0">
                <a:solidFill>
                  <a:srgbClr val="002060"/>
                </a:solidFill>
                <a:latin typeface="Times New Roman"/>
              </a:rPr>
              <a:t>	To get these advantages we need to use wrapper classes. </a:t>
            </a:r>
            <a:endParaRPr lang="en-US" sz="2400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08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30777440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1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Wrapper classes??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IN" sz="2200" dirty="0"/>
              <a:t>They convert primitive data types into objects. Objects are needed if we wish to modify the arguments passed into a method (because primitive types are passed by value).</a:t>
            </a:r>
          </a:p>
          <a:p>
            <a:pPr algn="just" fontAlgn="base"/>
            <a:r>
              <a:rPr lang="en-IN" sz="2200" dirty="0"/>
              <a:t>The classes in </a:t>
            </a:r>
            <a:r>
              <a:rPr lang="en-IN" sz="2200" dirty="0" err="1"/>
              <a:t>java.util</a:t>
            </a:r>
            <a:r>
              <a:rPr lang="en-IN" sz="2200" dirty="0"/>
              <a:t> package handles only objects and hence wrapper classes help in this case also.</a:t>
            </a:r>
          </a:p>
          <a:p>
            <a:pPr algn="just" fontAlgn="base"/>
            <a:r>
              <a:rPr lang="en-IN" sz="2200" dirty="0"/>
              <a:t>Data structures in the Collection framework, such as ArrayList and Vector, store only objects (reference types) and not primitive types.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272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502920" y="-228600"/>
            <a:ext cx="8183520" cy="152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C00000"/>
                </a:solidFill>
                <a:latin typeface="Times New Roman"/>
              </a:rPr>
              <a:t>Difference b/w Primitive Data Type and </a:t>
            </a:r>
            <a:br/>
            <a:r>
              <a:rPr lang="en-US" sz="2400" b="0" strike="noStrike" spc="-1">
                <a:solidFill>
                  <a:srgbClr val="C00000"/>
                </a:solidFill>
                <a:latin typeface="Times New Roman"/>
              </a:rPr>
              <a:t>Object of a Wrapper Class</a:t>
            </a:r>
            <a:endParaRPr lang="en-US" sz="2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457200" y="1295280"/>
            <a:ext cx="8183520" cy="472104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US" sz="28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The following two statements illustrate the difference between a primitive data type and an object of a wrapper class: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</a:t>
            </a:r>
            <a:r>
              <a:rPr lang="en-US" sz="2400" b="0" strike="noStrike" spc="-1" dirty="0" err="1">
                <a:solidFill>
                  <a:srgbClr val="002060"/>
                </a:solidFill>
                <a:latin typeface="Times New Roman"/>
              </a:rPr>
              <a:t>int</a:t>
            </a: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 x = 25;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		Integer y = new Integer(33);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7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val="42826619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1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  <p:sp>
        <p:nvSpPr>
          <p:cNvPr id="119" name="CustomShape 1"/>
          <p:cNvSpPr/>
          <p:nvPr/>
        </p:nvSpPr>
        <p:spPr>
          <a:xfrm>
            <a:off x="685800" y="457200"/>
            <a:ext cx="8183520" cy="418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2880" tIns="9144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1800" b="0" strike="noStrike" spc="-1">
              <a:latin typeface="Arial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IN" sz="2800" b="0" strike="noStrike" spc="-1">
                <a:solidFill>
                  <a:srgbClr val="002060"/>
                </a:solidFill>
                <a:latin typeface="Times New Roman"/>
              </a:rPr>
              <a:t>The first statement declares an  int variable named  x and initializes it with the value 25.  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249"/>
              </a:spcBef>
            </a:pPr>
            <a:endParaRPr lang="en-IN" sz="2800" b="0" strike="noStrike" spc="-1">
              <a:latin typeface="Arial"/>
            </a:endParaRPr>
          </a:p>
        </p:txBody>
      </p:sp>
      <p:pic>
        <p:nvPicPr>
          <p:cNvPr id="120" name="Picture 7" descr="Capture.JPG"/>
          <p:cNvPicPr/>
          <p:nvPr/>
        </p:nvPicPr>
        <p:blipFill>
          <a:blip r:embed="rId3"/>
          <a:stretch/>
        </p:blipFill>
        <p:spPr>
          <a:xfrm>
            <a:off x="2743200" y="2873520"/>
            <a:ext cx="3580920" cy="20404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31940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990720"/>
            <a:ext cx="8183520" cy="5025960"/>
          </a:xfrm>
          <a:prstGeom prst="rect">
            <a:avLst/>
          </a:prstGeom>
          <a:noFill/>
          <a:ln>
            <a:noFill/>
          </a:ln>
        </p:spPr>
        <p:txBody>
          <a:bodyPr lIns="182880" tIns="91440" rIns="90000" bIns="45000">
            <a:normAutofit/>
          </a:bodyPr>
          <a:lstStyle/>
          <a:p>
            <a:pPr marL="265320" indent="-264960">
              <a:lnSpc>
                <a:spcPct val="100000"/>
              </a:lnSpc>
              <a:spcBef>
                <a:spcPts val="249"/>
              </a:spcBef>
              <a:buClr>
                <a:srgbClr val="F07F09"/>
              </a:buClr>
              <a:buSzPct val="80000"/>
              <a:buFont typeface="Wingdings 2" charset="2"/>
              <a:buChar char=""/>
            </a:pPr>
            <a:r>
              <a:rPr lang="en-US" sz="2400" b="0" strike="noStrike" spc="-1" dirty="0">
                <a:solidFill>
                  <a:srgbClr val="002060"/>
                </a:solidFill>
                <a:latin typeface="Times New Roman"/>
              </a:rPr>
              <a:t>The second statement instantiates an Integer object.  The object is initialized with the value 33 and a reference to the object is assigned to the object variable  y. </a:t>
            </a: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  <a:p>
            <a:pPr marL="265320" indent="-264960">
              <a:lnSpc>
                <a:spcPct val="100000"/>
              </a:lnSpc>
              <a:spcBef>
                <a:spcPts val="249"/>
              </a:spcBef>
            </a:pPr>
            <a:endParaRPr lang="en-US" sz="2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22" name="Picture 5" descr="lpu.png"/>
          <p:cNvPicPr/>
          <p:nvPr/>
        </p:nvPicPr>
        <p:blipFill>
          <a:blip r:embed="rId2"/>
          <a:stretch/>
        </p:blipFill>
        <p:spPr>
          <a:xfrm>
            <a:off x="0" y="0"/>
            <a:ext cx="990360" cy="990360"/>
          </a:xfrm>
          <a:prstGeom prst="rect">
            <a:avLst/>
          </a:prstGeom>
          <a:ln w="9360">
            <a:noFill/>
          </a:ln>
        </p:spPr>
      </p:pic>
      <p:pic>
        <p:nvPicPr>
          <p:cNvPr id="123" name="Picture 7" descr="Capture1.JPG"/>
          <p:cNvPicPr/>
          <p:nvPr/>
        </p:nvPicPr>
        <p:blipFill>
          <a:blip r:embed="rId3"/>
          <a:stretch/>
        </p:blipFill>
        <p:spPr>
          <a:xfrm>
            <a:off x="2286000" y="2971800"/>
            <a:ext cx="4509720" cy="18691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8496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2925</Words>
  <Application>Microsoft Office PowerPoint</Application>
  <PresentationFormat>On-screen Show (4:3)</PresentationFormat>
  <Paragraphs>412</Paragraphs>
  <Slides>36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Times New Roman</vt:lpstr>
      <vt:lpstr>Verdana</vt:lpstr>
      <vt:lpstr>Wingdings</vt:lpstr>
      <vt:lpstr>Wingdings 2</vt:lpstr>
      <vt:lpstr>Office Theme</vt:lpstr>
      <vt:lpstr>Wrapper classes</vt:lpstr>
      <vt:lpstr>PowerPoint Presentation</vt:lpstr>
      <vt:lpstr>PowerPoint Presentation</vt:lpstr>
      <vt:lpstr>PowerPoint Presentation</vt:lpstr>
      <vt:lpstr>PowerPoint Presentation</vt:lpstr>
      <vt:lpstr>Why Wrapper classes??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Advantages of Autoboxing / Unboxing: </vt:lpstr>
      <vt:lpstr>PowerPoint Presentation</vt:lpstr>
      <vt:lpstr>PowerPoint Presentation</vt:lpstr>
      <vt:lpstr>Example</vt:lpstr>
      <vt:lpstr>PowerPoint Presentation</vt:lpstr>
      <vt:lpstr>Example 1</vt:lpstr>
      <vt:lpstr>Example 2</vt:lpstr>
      <vt:lpstr>PowerPoint Presentation</vt:lpstr>
      <vt:lpstr>PowerPoint Presentation</vt:lpstr>
      <vt:lpstr>PowerPoint Presentation</vt:lpstr>
      <vt:lpstr>Example 1</vt:lpstr>
      <vt:lpstr>Example 2</vt:lpstr>
      <vt:lpstr>PowerPoint Presentation</vt:lpstr>
      <vt:lpstr>PowerPoint Presentation</vt:lpstr>
      <vt:lpstr>PowerPoint Presentation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ArrayList</dc:title>
  <dc:creator>AV</dc:creator>
  <cp:lastModifiedBy>Shrey Garg</cp:lastModifiedBy>
  <cp:revision>32</cp:revision>
  <dcterms:created xsi:type="dcterms:W3CDTF">2006-08-16T00:00:00Z</dcterms:created>
  <dcterms:modified xsi:type="dcterms:W3CDTF">2024-01-08T09:01:21Z</dcterms:modified>
</cp:coreProperties>
</file>