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9" r:id="rId3"/>
    <p:sldId id="260" r:id="rId4"/>
    <p:sldId id="261" r:id="rId5"/>
    <p:sldId id="262" r:id="rId6"/>
    <p:sldId id="312" r:id="rId7"/>
    <p:sldId id="263" r:id="rId8"/>
    <p:sldId id="310" r:id="rId9"/>
    <p:sldId id="264" r:id="rId10"/>
    <p:sldId id="265" r:id="rId11"/>
    <p:sldId id="266" r:id="rId12"/>
    <p:sldId id="309" r:id="rId13"/>
    <p:sldId id="294" r:id="rId14"/>
    <p:sldId id="267" r:id="rId15"/>
    <p:sldId id="311" r:id="rId16"/>
    <p:sldId id="313" r:id="rId17"/>
    <p:sldId id="314" r:id="rId18"/>
    <p:sldId id="315" r:id="rId19"/>
    <p:sldId id="316" r:id="rId20"/>
    <p:sldId id="317" r:id="rId21"/>
    <p:sldId id="318"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19B1D-F37D-4C35-8B82-5009A90781D5}"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8BDED-F9FF-4E08-9AA8-7E340DD9609C}" type="slidenum">
              <a:rPr lang="en-IN" smtClean="0"/>
              <a:t>‹#›</a:t>
            </a:fld>
            <a:endParaRPr lang="en-IN"/>
          </a:p>
        </p:txBody>
      </p:sp>
    </p:spTree>
    <p:extLst>
      <p:ext uri="{BB962C8B-B14F-4D97-AF65-F5344CB8AC3E}">
        <p14:creationId xmlns:p14="http://schemas.microsoft.com/office/powerpoint/2010/main" val="3779624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7770B2A-3076-325C-4C75-BD387F3846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B9AD16D-4F77-170E-6C83-4CE946F2A8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output:</a:t>
            </a:r>
          </a:p>
          <a:p>
            <a:pPr eaLnBrk="1" hangingPunct="1">
              <a:spcBef>
                <a:spcPct val="0"/>
              </a:spcBef>
            </a:pPr>
            <a:r>
              <a:rPr lang="en-US" altLang="en-US"/>
              <a:t>GHIJKLMNOP</a:t>
            </a:r>
          </a:p>
        </p:txBody>
      </p:sp>
      <p:sp>
        <p:nvSpPr>
          <p:cNvPr id="30724" name="Slide Number Placeholder 3">
            <a:extLst>
              <a:ext uri="{FF2B5EF4-FFF2-40B4-BE49-F238E27FC236}">
                <a16:creationId xmlns:a16="http://schemas.microsoft.com/office/drawing/2014/main" id="{00222E3C-6616-3DAE-696E-DB99EE471F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628AA0C-5743-40CC-ADA1-2450996195BE}"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75813142-DE7D-DF2D-C45A-D0B1C7CE55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D90E204E-E050-5062-3B1E-831E1C5315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(Error because ; in for) if remove ; then 0 2 4</a:t>
            </a:r>
          </a:p>
        </p:txBody>
      </p:sp>
      <p:sp>
        <p:nvSpPr>
          <p:cNvPr id="40964" name="Slide Number Placeholder 3">
            <a:extLst>
              <a:ext uri="{FF2B5EF4-FFF2-40B4-BE49-F238E27FC236}">
                <a16:creationId xmlns:a16="http://schemas.microsoft.com/office/drawing/2014/main" id="{85B418E0-43FC-48B6-C0A9-C7CB09BD1F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2A14266-75DD-4A65-8E81-39387DB32331}" type="slidenum">
              <a:rPr lang="en-US" altLang="en-US">
                <a:latin typeface="Calibri" panose="020F0502020204030204" pitchFamily="34" charset="0"/>
              </a:rPr>
              <a:pPr/>
              <a:t>13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75D2-5958-AF28-E33C-FC2F74F65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BA75D2-7170-0E5A-1A62-86D127BD51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7E6891-F554-FE4C-1F05-E02CB36466AC}"/>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8AFDA9CE-D224-B40D-B4A1-9BE254F5D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E9B86-9630-D97E-4633-BF7191E952FB}"/>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335732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87B4-D053-2DED-1706-8E35A6D4CA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3F3C3D-BCB3-AA76-866E-16FCF4267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1FF71-E684-5A1B-6604-EA04DE68F401}"/>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9E182B05-A16E-1116-704A-9727A2AFA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06CFAA-76F9-D863-60F8-23C113FE25A5}"/>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3204653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9A03F-40FE-42A9-C7E7-B1FE3760CA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9F804B-F4FD-EC88-9794-E86AE0BAF3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11F0B-A035-87E2-37C2-AEE89545B5AC}"/>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4FBF5568-988D-98E6-6C6C-B5B4962E7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1BD0F-E8E2-C0C6-2F44-A4ABAC2BAFAA}"/>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67600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9918-8185-EFD6-97FA-216443CA6E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A832E-E647-E5D8-A3DF-667CBD1F6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9DCF0-75D9-E39E-E9E8-0BAB824CE437}"/>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F1659BFD-2874-BE4D-76FC-F00864B7A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EB211-44B6-4095-6A90-BFC68391C1C1}"/>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414632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37E8-640A-6CC6-4521-69E4B4499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3BEA0A-789F-D6A6-F46B-C991B5879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4F4C72-2B0E-C555-F91C-C638C11145DE}"/>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6411649E-4636-95C5-42A3-1D1E83F0D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33A1E-39C7-9A88-8DCD-25910EE36285}"/>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419992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7DEA-3490-2A96-8AF9-94B128E77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CE6E10-AEAC-B571-FBB1-C9E2ACF9C1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2948A-1EAA-2048-A4C7-F8E641C08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46995D-E5A5-3E0A-DCC0-943FDD8C286E}"/>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6" name="Footer Placeholder 5">
            <a:extLst>
              <a:ext uri="{FF2B5EF4-FFF2-40B4-BE49-F238E27FC236}">
                <a16:creationId xmlns:a16="http://schemas.microsoft.com/office/drawing/2014/main" id="{17CE9D05-99FA-608F-849A-5BA3F9C93E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050B22-B07B-070C-493E-F911E1B4837D}"/>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85510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0B2C-ABE1-41B7-D771-6014EC74C0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8BC70-FDD1-15C2-DAE2-632359948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C492E-9B20-0AFC-A52F-8521795D04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B1F6AF-9780-011F-BFA7-01D587450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913324-59F5-176D-B19B-58E030AA1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F275A-1509-36F6-9C55-60C67795097A}"/>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8" name="Footer Placeholder 7">
            <a:extLst>
              <a:ext uri="{FF2B5EF4-FFF2-40B4-BE49-F238E27FC236}">
                <a16:creationId xmlns:a16="http://schemas.microsoft.com/office/drawing/2014/main" id="{ED0A86B0-ED67-F32B-1C38-2D1A09B2FC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2FF92A-10B4-8E03-13BF-451183409918}"/>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286636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5AF0-FBCA-7B76-B2D0-E4324327F0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5598D2-0709-8008-CDE3-C951A4D5E724}"/>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4" name="Footer Placeholder 3">
            <a:extLst>
              <a:ext uri="{FF2B5EF4-FFF2-40B4-BE49-F238E27FC236}">
                <a16:creationId xmlns:a16="http://schemas.microsoft.com/office/drawing/2014/main" id="{ADCDC2E2-A246-32FE-49E9-A93CBB10C4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F7768E-F63A-88C0-2777-A73AD7DABE93}"/>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285193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3D64A2-5DEC-6055-71D0-3A6354FBCC1D}"/>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3" name="Footer Placeholder 2">
            <a:extLst>
              <a:ext uri="{FF2B5EF4-FFF2-40B4-BE49-F238E27FC236}">
                <a16:creationId xmlns:a16="http://schemas.microsoft.com/office/drawing/2014/main" id="{11D9C460-3E96-E82D-1CCF-6EFC627016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6D56BF-CD7A-E09A-ADCB-E4666A029E39}"/>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272981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FDEA-CE1A-BD5A-9899-BA60B2B1D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2761FA-1058-1E83-9D3E-30E03D418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0F01C0-8345-F740-9692-89F9504F0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F690F1-1107-0F61-1999-5432FE1940C6}"/>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6" name="Footer Placeholder 5">
            <a:extLst>
              <a:ext uri="{FF2B5EF4-FFF2-40B4-BE49-F238E27FC236}">
                <a16:creationId xmlns:a16="http://schemas.microsoft.com/office/drawing/2014/main" id="{8341F7D4-660B-AB3C-4810-F5FE7DA8B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01E998-1938-26AD-BEAE-2DFD03C7781F}"/>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105142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0AF8-F80F-59B3-3DB7-0B8B728AA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DE1A74-8C40-8567-EBAD-8372C4DF6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48F61E-08F9-060F-B9DA-E40C6FE76F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66CB0-2918-5C0B-E602-979B9A4E2DFF}"/>
              </a:ext>
            </a:extLst>
          </p:cNvPr>
          <p:cNvSpPr>
            <a:spLocks noGrp="1"/>
          </p:cNvSpPr>
          <p:nvPr>
            <p:ph type="dt" sz="half" idx="10"/>
          </p:nvPr>
        </p:nvSpPr>
        <p:spPr/>
        <p:txBody>
          <a:bodyPr/>
          <a:lstStyle/>
          <a:p>
            <a:fld id="{3C6DBCA7-A67A-46F2-BB09-13068ABBCECC}" type="datetimeFigureOut">
              <a:rPr lang="en-IN" smtClean="0"/>
              <a:t>08-01-2024</a:t>
            </a:fld>
            <a:endParaRPr lang="en-IN"/>
          </a:p>
        </p:txBody>
      </p:sp>
      <p:sp>
        <p:nvSpPr>
          <p:cNvPr id="6" name="Footer Placeholder 5">
            <a:extLst>
              <a:ext uri="{FF2B5EF4-FFF2-40B4-BE49-F238E27FC236}">
                <a16:creationId xmlns:a16="http://schemas.microsoft.com/office/drawing/2014/main" id="{B15CE12D-8096-8518-47B2-1E827CAC1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E10A0-ECA7-8E1A-B9A2-197418FD8C2C}"/>
              </a:ext>
            </a:extLst>
          </p:cNvPr>
          <p:cNvSpPr>
            <a:spLocks noGrp="1"/>
          </p:cNvSpPr>
          <p:nvPr>
            <p:ph type="sldNum" sz="quarter" idx="12"/>
          </p:nvPr>
        </p:nvSpPr>
        <p:spPr/>
        <p:txBody>
          <a:bodyPr/>
          <a:lstStyle/>
          <a:p>
            <a:fld id="{40C73342-1E3E-4A54-9727-3085AF7D4253}" type="slidenum">
              <a:rPr lang="en-IN" smtClean="0"/>
              <a:t>‹#›</a:t>
            </a:fld>
            <a:endParaRPr lang="en-IN"/>
          </a:p>
        </p:txBody>
      </p:sp>
    </p:spTree>
    <p:extLst>
      <p:ext uri="{BB962C8B-B14F-4D97-AF65-F5344CB8AC3E}">
        <p14:creationId xmlns:p14="http://schemas.microsoft.com/office/powerpoint/2010/main" val="4200212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773EA-F15A-45E7-7790-CAFF4BD96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AD566C-9381-8A55-17EB-C46079443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B26F7-D55C-F5F5-A1B0-649817111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DBCA7-A67A-46F2-BB09-13068ABBCECC}" type="datetimeFigureOut">
              <a:rPr lang="en-IN" smtClean="0"/>
              <a:t>08-01-2024</a:t>
            </a:fld>
            <a:endParaRPr lang="en-IN"/>
          </a:p>
        </p:txBody>
      </p:sp>
      <p:sp>
        <p:nvSpPr>
          <p:cNvPr id="5" name="Footer Placeholder 4">
            <a:extLst>
              <a:ext uri="{FF2B5EF4-FFF2-40B4-BE49-F238E27FC236}">
                <a16:creationId xmlns:a16="http://schemas.microsoft.com/office/drawing/2014/main" id="{F05A02B3-9FDE-9D6E-967A-424D142BCD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5C8D09-916F-B1F5-97F8-6BFA3C8368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73342-1E3E-4A54-9727-3085AF7D4253}" type="slidenum">
              <a:rPr lang="en-IN" smtClean="0"/>
              <a:t>‹#›</a:t>
            </a:fld>
            <a:endParaRPr lang="en-IN"/>
          </a:p>
        </p:txBody>
      </p:sp>
    </p:spTree>
    <p:extLst>
      <p:ext uri="{BB962C8B-B14F-4D97-AF65-F5344CB8AC3E}">
        <p14:creationId xmlns:p14="http://schemas.microsoft.com/office/powerpoint/2010/main" val="305154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C1448639-0343-2867-F963-B6D0D7B787A4}"/>
              </a:ext>
            </a:extLst>
          </p:cNvPr>
          <p:cNvSpPr>
            <a:spLocks noGrp="1"/>
          </p:cNvSpPr>
          <p:nvPr>
            <p:ph idx="1"/>
          </p:nvPr>
        </p:nvSpPr>
        <p:spPr>
          <a:xfrm>
            <a:off x="1981200" y="533401"/>
            <a:ext cx="8229600" cy="5135563"/>
          </a:xfrm>
        </p:spPr>
        <p:txBody>
          <a:bodyPr/>
          <a:lstStyle/>
          <a:p>
            <a:pPr algn="ctr" eaLnBrk="1" hangingPunct="1">
              <a:buFont typeface="Arial" panose="020B0604020202020204" pitchFamily="34" charset="0"/>
              <a:buNone/>
            </a:pPr>
            <a:endParaRPr lang="en-US" altLang="en-US">
              <a:solidFill>
                <a:srgbClr val="0070C0"/>
              </a:solidFill>
              <a:latin typeface="Algerian" panose="04020705040A02060702" pitchFamily="82" charset="0"/>
            </a:endParaRPr>
          </a:p>
          <a:p>
            <a:pPr algn="ctr" eaLnBrk="1" hangingPunct="1">
              <a:buFont typeface="Arial" panose="020B0604020202020204" pitchFamily="34" charset="0"/>
              <a:buNone/>
            </a:pPr>
            <a:endParaRPr lang="en-US" altLang="en-US">
              <a:solidFill>
                <a:srgbClr val="0070C0"/>
              </a:solidFill>
              <a:latin typeface="Algerian" panose="04020705040A02060702" pitchFamily="82" charset="0"/>
            </a:endParaRPr>
          </a:p>
          <a:p>
            <a:pPr algn="ctr" eaLnBrk="1" hangingPunct="1">
              <a:buFont typeface="Arial" panose="020B0604020202020204" pitchFamily="34" charset="0"/>
              <a:buNone/>
            </a:pPr>
            <a:endParaRPr lang="en-US" altLang="en-US">
              <a:solidFill>
                <a:srgbClr val="0070C0"/>
              </a:solidFill>
              <a:latin typeface="Algerian" panose="04020705040A02060702" pitchFamily="82" charset="0"/>
            </a:endParaRPr>
          </a:p>
          <a:p>
            <a:pPr algn="ctr" eaLnBrk="1" hangingPunct="1">
              <a:buFont typeface="Arial" panose="020B0604020202020204" pitchFamily="34" charset="0"/>
              <a:buNone/>
            </a:pPr>
            <a:r>
              <a:rPr lang="en-US" altLang="en-US" sz="4400">
                <a:solidFill>
                  <a:srgbClr val="0070C0"/>
                </a:solidFill>
                <a:latin typeface="Algerian" panose="04020705040A02060702" pitchFamily="82" charset="0"/>
              </a:rPr>
              <a:t>Iteration Statements</a:t>
            </a:r>
          </a:p>
          <a:p>
            <a:pPr algn="ctr" eaLnBrk="1" hangingPunct="1">
              <a:buFont typeface="Arial" panose="020B0604020202020204" pitchFamily="34" charset="0"/>
              <a:buNone/>
            </a:pPr>
            <a:r>
              <a:rPr lang="en-US" altLang="en-US" sz="4400">
                <a:solidFill>
                  <a:srgbClr val="0070C0"/>
                </a:solidFill>
                <a:latin typeface="Algerian" panose="04020705040A02060702" pitchFamily="82" charset="0"/>
              </a:rPr>
              <a:t>(Loops)</a:t>
            </a:r>
          </a:p>
        </p:txBody>
      </p:sp>
      <p:sp>
        <p:nvSpPr>
          <p:cNvPr id="26627" name="Footer Placeholder 3">
            <a:extLst>
              <a:ext uri="{FF2B5EF4-FFF2-40B4-BE49-F238E27FC236}">
                <a16:creationId xmlns:a16="http://schemas.microsoft.com/office/drawing/2014/main" id="{EAB4F8CF-B096-DF51-774D-5468231EC066}"/>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540FD-5E90-04F0-E6AB-5D277FBE2BF3}"/>
              </a:ext>
            </a:extLst>
          </p:cNvPr>
          <p:cNvSpPr>
            <a:spLocks noGrp="1"/>
          </p:cNvSpPr>
          <p:nvPr>
            <p:ph idx="1"/>
          </p:nvPr>
        </p:nvSpPr>
        <p:spPr>
          <a:xfrm>
            <a:off x="1981200" y="457200"/>
            <a:ext cx="8229600" cy="5867400"/>
          </a:xfrm>
        </p:spPr>
        <p:txBody>
          <a:bodyPr/>
          <a:lstStyle/>
          <a:p>
            <a:pPr eaLnBrk="1" hangingPunct="1">
              <a:buFont typeface="Arial" panose="020B0604020202020204" pitchFamily="34" charset="0"/>
              <a:buNone/>
              <a:defRPr/>
            </a:pPr>
            <a:r>
              <a:rPr lang="en-US" altLang="en-US" dirty="0">
                <a:solidFill>
                  <a:srgbClr val="002060"/>
                </a:solidFill>
                <a:latin typeface="Times New Roman" panose="02020603050405020304" pitchFamily="18" charset="0"/>
                <a:cs typeface="Times New Roman" panose="02020603050405020304" pitchFamily="18" charset="0"/>
              </a:rPr>
              <a:t>The for loop operates as follows. </a:t>
            </a:r>
          </a:p>
          <a:p>
            <a:pPr eaLnBrk="1" hangingPunct="1">
              <a:buFont typeface="Arial" panose="020B0604020202020204" pitchFamily="34" charset="0"/>
              <a:buNone/>
              <a:defRPr/>
            </a:pPr>
            <a:endParaRPr lang="en-US" altLang="en-US" dirty="0">
              <a:solidFill>
                <a:srgbClr val="002060"/>
              </a:solidFill>
              <a:latin typeface="Times New Roman" panose="02020603050405020304" pitchFamily="18" charset="0"/>
              <a:cs typeface="Times New Roman" panose="02020603050405020304" pitchFamily="18" charset="0"/>
            </a:endParaRPr>
          </a:p>
          <a:p>
            <a:pPr eaLnBrk="1" hangingPunct="1">
              <a:defRPr/>
            </a:pPr>
            <a:r>
              <a:rPr lang="en-US" altLang="en-US" dirty="0">
                <a:solidFill>
                  <a:srgbClr val="002060"/>
                </a:solidFill>
                <a:latin typeface="Times New Roman" panose="02020603050405020304" pitchFamily="18" charset="0"/>
                <a:cs typeface="Times New Roman" panose="02020603050405020304" pitchFamily="18" charset="0"/>
              </a:rPr>
              <a:t>When the loop first starts, the initialization portion of the loop is executed. </a:t>
            </a:r>
          </a:p>
          <a:p>
            <a:pPr eaLnBrk="1" hangingPunct="1">
              <a:defRPr/>
            </a:pPr>
            <a:endParaRPr lang="en-US" altLang="en-US" dirty="0">
              <a:solidFill>
                <a:srgbClr val="002060"/>
              </a:solidFill>
              <a:latin typeface="Times New Roman" panose="02020603050405020304" pitchFamily="18" charset="0"/>
              <a:cs typeface="Times New Roman" panose="02020603050405020304" pitchFamily="18" charset="0"/>
            </a:endParaRPr>
          </a:p>
          <a:p>
            <a:pPr eaLnBrk="1" hangingPunct="1">
              <a:defRPr/>
            </a:pPr>
            <a:r>
              <a:rPr lang="en-US" altLang="en-US" dirty="0">
                <a:solidFill>
                  <a:srgbClr val="002060"/>
                </a:solidFill>
                <a:latin typeface="Times New Roman" panose="02020603050405020304" pitchFamily="18" charset="0"/>
                <a:cs typeface="Times New Roman" panose="02020603050405020304" pitchFamily="18" charset="0"/>
              </a:rPr>
              <a:t>Next, condition is evaluated. If this expression is true, then the body of the loop is executed. If it is false, the loop terminates.</a:t>
            </a:r>
          </a:p>
          <a:p>
            <a:pPr eaLnBrk="1" hangingPunct="1">
              <a:defRPr/>
            </a:pPr>
            <a:endParaRPr lang="en-US" altLang="en-US" dirty="0">
              <a:solidFill>
                <a:srgbClr val="002060"/>
              </a:solidFill>
              <a:latin typeface="Times New Roman" panose="02020603050405020304" pitchFamily="18" charset="0"/>
              <a:cs typeface="Times New Roman" panose="02020603050405020304" pitchFamily="18" charset="0"/>
            </a:endParaRPr>
          </a:p>
          <a:p>
            <a:pPr eaLnBrk="1" hangingPunct="1">
              <a:defRPr/>
            </a:pPr>
            <a:r>
              <a:rPr lang="en-US" altLang="en-US" dirty="0">
                <a:solidFill>
                  <a:srgbClr val="002060"/>
                </a:solidFill>
                <a:latin typeface="Times New Roman" panose="02020603050405020304" pitchFamily="18" charset="0"/>
                <a:cs typeface="Times New Roman" panose="02020603050405020304" pitchFamily="18" charset="0"/>
              </a:rPr>
              <a:t>Next, the iteration portion of the loop is executed. </a:t>
            </a:r>
          </a:p>
          <a:p>
            <a:pPr marL="0" indent="0">
              <a:buNone/>
              <a:defRPr/>
            </a:pPr>
            <a:r>
              <a:rPr lang="en-US" altLang="en-US" dirty="0">
                <a:solidFill>
                  <a:srgbClr val="002060"/>
                </a:solidFill>
                <a:latin typeface="Times New Roman" panose="02020603050405020304" pitchFamily="18" charset="0"/>
                <a:cs typeface="Times New Roman" panose="02020603050405020304" pitchFamily="18" charset="0"/>
              </a:rPr>
              <a:t>Note: It is also known as </a:t>
            </a:r>
            <a:r>
              <a:rPr lang="en-US" altLang="en-US" b="1" dirty="0">
                <a:solidFill>
                  <a:srgbClr val="002060"/>
                </a:solidFill>
                <a:latin typeface="Times New Roman" panose="02020603050405020304" pitchFamily="18" charset="0"/>
                <a:cs typeface="Times New Roman" panose="02020603050405020304" pitchFamily="18" charset="0"/>
              </a:rPr>
              <a:t>entry controlled loop</a:t>
            </a:r>
          </a:p>
        </p:txBody>
      </p:sp>
      <p:sp>
        <p:nvSpPr>
          <p:cNvPr id="36867" name="Footer Placeholder 3">
            <a:extLst>
              <a:ext uri="{FF2B5EF4-FFF2-40B4-BE49-F238E27FC236}">
                <a16:creationId xmlns:a16="http://schemas.microsoft.com/office/drawing/2014/main" id="{2F52E55D-4AC7-6D2C-3674-F5D07316D7FA}"/>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8E6F4-294A-2EA8-8C33-8BDD18A246B5}"/>
              </a:ext>
            </a:extLst>
          </p:cNvPr>
          <p:cNvSpPr>
            <a:spLocks noGrp="1"/>
          </p:cNvSpPr>
          <p:nvPr>
            <p:ph idx="1"/>
          </p:nvPr>
        </p:nvSpPr>
        <p:spPr>
          <a:xfrm>
            <a:off x="1981200" y="152400"/>
            <a:ext cx="8229600" cy="6248400"/>
          </a:xfrm>
        </p:spPr>
        <p:txBody>
          <a:bodyPr rtlCol="0">
            <a:normAutofit fontScale="77500" lnSpcReduction="20000"/>
          </a:bodyPr>
          <a:lstStyle/>
          <a:p>
            <a:pPr>
              <a:buNone/>
              <a:defRPr/>
            </a:pPr>
            <a:r>
              <a:rPr lang="en-US" sz="1600" dirty="0">
                <a:solidFill>
                  <a:srgbClr val="002060"/>
                </a:solidFill>
                <a:latin typeface="Times New Roman" pitchFamily="18" charset="0"/>
                <a:cs typeface="Times New Roman" pitchFamily="18" charset="0"/>
              </a:rPr>
              <a:t>class </a:t>
            </a:r>
            <a:r>
              <a:rPr lang="en-US" sz="1600" dirty="0" err="1">
                <a:solidFill>
                  <a:srgbClr val="002060"/>
                </a:solidFill>
                <a:latin typeface="Times New Roman" pitchFamily="18" charset="0"/>
                <a:cs typeface="Times New Roman" pitchFamily="18" charset="0"/>
              </a:rPr>
              <a:t>ForTable</a:t>
            </a:r>
            <a:endParaRPr lang="en-US" sz="1600" dirty="0">
              <a:solidFill>
                <a:srgbClr val="002060"/>
              </a:solidFill>
              <a:latin typeface="Times New Roman" pitchFamily="18" charset="0"/>
              <a:cs typeface="Times New Roman" pitchFamily="18" charset="0"/>
            </a:endParaRPr>
          </a:p>
          <a:p>
            <a:pPr>
              <a:buNone/>
              <a:defRPr/>
            </a:pPr>
            <a:r>
              <a:rPr lang="en-US" sz="1600" dirty="0">
                <a:solidFill>
                  <a:srgbClr val="002060"/>
                </a:solidFill>
                <a:latin typeface="Times New Roman" pitchFamily="18" charset="0"/>
                <a:cs typeface="Times New Roman" pitchFamily="18" charset="0"/>
              </a:rPr>
              <a:t>		{</a:t>
            </a:r>
          </a:p>
          <a:p>
            <a:pPr>
              <a:buNone/>
              <a:defRPr/>
            </a:pPr>
            <a:r>
              <a:rPr lang="en-US" sz="1600" dirty="0">
                <a:solidFill>
                  <a:srgbClr val="002060"/>
                </a:solidFill>
                <a:latin typeface="Times New Roman" pitchFamily="18" charset="0"/>
                <a:cs typeface="Times New Roman" pitchFamily="18" charset="0"/>
              </a:rPr>
              <a:t>			public static void main(String </a:t>
            </a:r>
            <a:r>
              <a:rPr lang="en-US" sz="1600" dirty="0" err="1">
                <a:solidFill>
                  <a:srgbClr val="002060"/>
                </a:solidFill>
                <a:latin typeface="Times New Roman" pitchFamily="18" charset="0"/>
                <a:cs typeface="Times New Roman" pitchFamily="18" charset="0"/>
              </a:rPr>
              <a:t>args</a:t>
            </a:r>
            <a:r>
              <a:rPr lang="en-US" sz="1600" dirty="0">
                <a:solidFill>
                  <a:srgbClr val="002060"/>
                </a:solidFill>
                <a:latin typeface="Times New Roman" pitchFamily="18" charset="0"/>
                <a:cs typeface="Times New Roman" pitchFamily="18" charset="0"/>
              </a:rPr>
              <a:t>[])</a:t>
            </a:r>
          </a:p>
          <a:p>
            <a:pPr>
              <a:buNone/>
              <a:defRPr/>
            </a:pPr>
            <a:r>
              <a:rPr lang="en-US" sz="1600" dirty="0">
                <a:solidFill>
                  <a:srgbClr val="002060"/>
                </a:solidFill>
                <a:latin typeface="Times New Roman" pitchFamily="18" charset="0"/>
                <a:cs typeface="Times New Roman" pitchFamily="18" charset="0"/>
              </a:rPr>
              <a:t>			 {</a:t>
            </a:r>
          </a:p>
          <a:p>
            <a:pPr>
              <a:buNone/>
              <a:defRPr/>
            </a:pPr>
            <a:r>
              <a:rPr lang="en-US" sz="1600" dirty="0">
                <a:solidFill>
                  <a:srgbClr val="002060"/>
                </a:solidFill>
                <a:latin typeface="Times New Roman" pitchFamily="18" charset="0"/>
                <a:cs typeface="Times New Roman" pitchFamily="18" charset="0"/>
              </a:rPr>
              <a:t>				int n; </a:t>
            </a:r>
          </a:p>
          <a:p>
            <a:pPr>
              <a:buNone/>
              <a:defRPr/>
            </a:pPr>
            <a:r>
              <a:rPr lang="en-US" sz="1600" dirty="0">
                <a:solidFill>
                  <a:srgbClr val="002060"/>
                </a:solidFill>
                <a:latin typeface="Times New Roman" pitchFamily="18" charset="0"/>
                <a:cs typeface="Times New Roman" pitchFamily="18" charset="0"/>
              </a:rPr>
              <a:t>				int x=5;</a:t>
            </a:r>
          </a:p>
          <a:p>
            <a:pPr>
              <a:buNone/>
              <a:defRPr/>
            </a:pPr>
            <a:r>
              <a:rPr lang="en-US" sz="1600" dirty="0">
                <a:solidFill>
                  <a:srgbClr val="002060"/>
                </a:solidFill>
                <a:latin typeface="Times New Roman" pitchFamily="18" charset="0"/>
                <a:cs typeface="Times New Roman" pitchFamily="18" charset="0"/>
              </a:rPr>
              <a:t>				for(n=1; n&lt;=10; n++) </a:t>
            </a:r>
          </a:p>
          <a:p>
            <a:pPr>
              <a:buNone/>
              <a:defRPr/>
            </a:pPr>
            <a:r>
              <a:rPr lang="en-US" sz="1600" dirty="0">
                <a:solidFill>
                  <a:srgbClr val="002060"/>
                </a:solidFill>
                <a:latin typeface="Times New Roman" pitchFamily="18" charset="0"/>
                <a:cs typeface="Times New Roman" pitchFamily="18" charset="0"/>
              </a:rPr>
              <a:t>				  {	</a:t>
            </a:r>
          </a:p>
          <a:p>
            <a:pPr>
              <a:buNone/>
              <a:defRPr/>
            </a:pPr>
            <a:r>
              <a:rPr lang="en-US" sz="1600" dirty="0">
                <a:solidFill>
                  <a:srgbClr val="002060"/>
                </a:solidFill>
                <a:latin typeface="Times New Roman" pitchFamily="18" charset="0"/>
                <a:cs typeface="Times New Roman" pitchFamily="18" charset="0"/>
              </a:rPr>
              <a:t>				   int p = x*n; </a:t>
            </a:r>
          </a:p>
          <a:p>
            <a:pPr>
              <a:buNone/>
              <a:defRPr/>
            </a:pPr>
            <a:r>
              <a:rPr lang="en-US" sz="1600" dirty="0">
                <a:solidFill>
                  <a:srgbClr val="002060"/>
                </a:solidFill>
                <a:latin typeface="Times New Roman" pitchFamily="18" charset="0"/>
                <a:cs typeface="Times New Roman" pitchFamily="18" charset="0"/>
              </a:rPr>
              <a:t>				   </a:t>
            </a:r>
            <a:r>
              <a:rPr lang="en-US" sz="1600" dirty="0" err="1">
                <a:solidFill>
                  <a:srgbClr val="002060"/>
                </a:solidFill>
                <a:latin typeface="Times New Roman" pitchFamily="18" charset="0"/>
                <a:cs typeface="Times New Roman" pitchFamily="18" charset="0"/>
              </a:rPr>
              <a:t>System.out.println</a:t>
            </a:r>
            <a:r>
              <a:rPr lang="en-US" sz="1600" dirty="0">
                <a:solidFill>
                  <a:srgbClr val="002060"/>
                </a:solidFill>
                <a:latin typeface="Times New Roman" pitchFamily="18" charset="0"/>
                <a:cs typeface="Times New Roman" pitchFamily="18" charset="0"/>
              </a:rPr>
              <a:t>(x+"*"+n +"="+ p);</a:t>
            </a:r>
          </a:p>
          <a:p>
            <a:pPr>
              <a:buNone/>
              <a:defRPr/>
            </a:pPr>
            <a:r>
              <a:rPr lang="en-US" sz="1600" dirty="0">
                <a:solidFill>
                  <a:srgbClr val="002060"/>
                </a:solidFill>
                <a:latin typeface="Times New Roman" pitchFamily="18" charset="0"/>
                <a:cs typeface="Times New Roman" pitchFamily="18" charset="0"/>
              </a:rPr>
              <a:t>				  } </a:t>
            </a:r>
          </a:p>
          <a:p>
            <a:pPr>
              <a:buNone/>
              <a:defRPr/>
            </a:pPr>
            <a:r>
              <a:rPr lang="en-US" sz="1600" dirty="0">
                <a:solidFill>
                  <a:srgbClr val="002060"/>
                </a:solidFill>
                <a:latin typeface="Times New Roman" pitchFamily="18" charset="0"/>
                <a:cs typeface="Times New Roman" pitchFamily="18" charset="0"/>
              </a:rPr>
              <a:t>			}</a:t>
            </a:r>
          </a:p>
          <a:p>
            <a:pPr>
              <a:buNone/>
              <a:defRPr/>
            </a:pPr>
            <a:r>
              <a:rPr lang="en-US" sz="1600" dirty="0">
                <a:solidFill>
                  <a:srgbClr val="002060"/>
                </a:solidFill>
                <a:latin typeface="Times New Roman" pitchFamily="18" charset="0"/>
                <a:cs typeface="Times New Roman" pitchFamily="18" charset="0"/>
              </a:rPr>
              <a:t>		}</a:t>
            </a:r>
          </a:p>
          <a:p>
            <a:pPr>
              <a:buNone/>
              <a:defRPr/>
            </a:pPr>
            <a:r>
              <a:rPr lang="en-US" sz="1600" dirty="0">
                <a:solidFill>
                  <a:srgbClr val="002060"/>
                </a:solidFill>
                <a:latin typeface="Times New Roman" pitchFamily="18" charset="0"/>
                <a:cs typeface="Times New Roman" pitchFamily="18" charset="0"/>
              </a:rPr>
              <a:t>Output:</a:t>
            </a:r>
          </a:p>
          <a:p>
            <a:pPr>
              <a:buNone/>
              <a:defRPr/>
            </a:pPr>
            <a:r>
              <a:rPr lang="en-US" sz="1600" dirty="0">
                <a:solidFill>
                  <a:srgbClr val="002060"/>
                </a:solidFill>
                <a:latin typeface="Times New Roman" pitchFamily="18" charset="0"/>
                <a:cs typeface="Times New Roman" pitchFamily="18" charset="0"/>
              </a:rPr>
              <a:t>5*1=5</a:t>
            </a:r>
          </a:p>
          <a:p>
            <a:pPr>
              <a:buNone/>
              <a:defRPr/>
            </a:pPr>
            <a:r>
              <a:rPr lang="en-US" sz="1600" dirty="0">
                <a:solidFill>
                  <a:srgbClr val="002060"/>
                </a:solidFill>
                <a:latin typeface="Times New Roman" pitchFamily="18" charset="0"/>
                <a:cs typeface="Times New Roman" pitchFamily="18" charset="0"/>
              </a:rPr>
              <a:t>5*2=10</a:t>
            </a:r>
          </a:p>
          <a:p>
            <a:pPr>
              <a:buNone/>
              <a:defRPr/>
            </a:pPr>
            <a:r>
              <a:rPr lang="en-US" sz="1600" dirty="0">
                <a:solidFill>
                  <a:srgbClr val="002060"/>
                </a:solidFill>
                <a:latin typeface="Times New Roman" pitchFamily="18" charset="0"/>
                <a:cs typeface="Times New Roman" pitchFamily="18" charset="0"/>
              </a:rPr>
              <a:t>5*3=15</a:t>
            </a:r>
          </a:p>
          <a:p>
            <a:pPr>
              <a:buNone/>
              <a:defRPr/>
            </a:pPr>
            <a:r>
              <a:rPr lang="en-US" sz="1600" dirty="0">
                <a:solidFill>
                  <a:srgbClr val="002060"/>
                </a:solidFill>
                <a:latin typeface="Times New Roman" pitchFamily="18" charset="0"/>
                <a:cs typeface="Times New Roman" pitchFamily="18" charset="0"/>
              </a:rPr>
              <a:t>5*4=20</a:t>
            </a:r>
          </a:p>
          <a:p>
            <a:pPr>
              <a:buNone/>
              <a:defRPr/>
            </a:pPr>
            <a:r>
              <a:rPr lang="en-US" sz="1600" dirty="0">
                <a:solidFill>
                  <a:srgbClr val="002060"/>
                </a:solidFill>
                <a:latin typeface="Times New Roman" pitchFamily="18" charset="0"/>
                <a:cs typeface="Times New Roman" pitchFamily="18" charset="0"/>
              </a:rPr>
              <a:t>5*5=25</a:t>
            </a:r>
          </a:p>
          <a:p>
            <a:pPr>
              <a:buNone/>
              <a:defRPr/>
            </a:pPr>
            <a:r>
              <a:rPr lang="en-US" sz="1600" dirty="0">
                <a:solidFill>
                  <a:srgbClr val="002060"/>
                </a:solidFill>
                <a:latin typeface="Times New Roman" pitchFamily="18" charset="0"/>
                <a:cs typeface="Times New Roman" pitchFamily="18" charset="0"/>
              </a:rPr>
              <a:t>5*6=30</a:t>
            </a:r>
          </a:p>
          <a:p>
            <a:pPr>
              <a:buNone/>
              <a:defRPr/>
            </a:pPr>
            <a:r>
              <a:rPr lang="en-US" sz="1600" dirty="0">
                <a:solidFill>
                  <a:srgbClr val="002060"/>
                </a:solidFill>
                <a:latin typeface="Times New Roman" pitchFamily="18" charset="0"/>
                <a:cs typeface="Times New Roman" pitchFamily="18" charset="0"/>
              </a:rPr>
              <a:t>5*7=35</a:t>
            </a:r>
          </a:p>
          <a:p>
            <a:pPr>
              <a:buNone/>
              <a:defRPr/>
            </a:pPr>
            <a:r>
              <a:rPr lang="en-US" sz="1600" dirty="0">
                <a:solidFill>
                  <a:srgbClr val="002060"/>
                </a:solidFill>
                <a:latin typeface="Times New Roman" pitchFamily="18" charset="0"/>
                <a:cs typeface="Times New Roman" pitchFamily="18" charset="0"/>
              </a:rPr>
              <a:t>5*8=40</a:t>
            </a:r>
          </a:p>
          <a:p>
            <a:pPr>
              <a:buNone/>
              <a:defRPr/>
            </a:pPr>
            <a:r>
              <a:rPr lang="en-US" sz="1600" dirty="0">
                <a:solidFill>
                  <a:srgbClr val="002060"/>
                </a:solidFill>
                <a:latin typeface="Times New Roman" pitchFamily="18" charset="0"/>
                <a:cs typeface="Times New Roman" pitchFamily="18" charset="0"/>
              </a:rPr>
              <a:t>5*9=45</a:t>
            </a:r>
          </a:p>
          <a:p>
            <a:pPr>
              <a:buNone/>
              <a:defRPr/>
            </a:pPr>
            <a:r>
              <a:rPr lang="en-US" sz="1600" dirty="0">
                <a:solidFill>
                  <a:srgbClr val="002060"/>
                </a:solidFill>
                <a:latin typeface="Times New Roman" pitchFamily="18" charset="0"/>
                <a:cs typeface="Times New Roman" pitchFamily="18" charset="0"/>
              </a:rPr>
              <a:t>5*10=50</a:t>
            </a:r>
          </a:p>
          <a:p>
            <a:pPr>
              <a:buNone/>
              <a:defRPr/>
            </a:pPr>
            <a:endParaRPr lang="en-US" sz="1600" dirty="0">
              <a:solidFill>
                <a:srgbClr val="002060"/>
              </a:solidFill>
              <a:latin typeface="Times New Roman" pitchFamily="18" charset="0"/>
              <a:cs typeface="Times New Roman" pitchFamily="18" charset="0"/>
            </a:endParaRPr>
          </a:p>
          <a:p>
            <a:pPr>
              <a:buNone/>
              <a:defRPr/>
            </a:pPr>
            <a:endParaRPr lang="en-US" sz="1600" dirty="0">
              <a:solidFill>
                <a:srgbClr val="002060"/>
              </a:solidFill>
              <a:latin typeface="Times New Roman" pitchFamily="18" charset="0"/>
              <a:cs typeface="Times New Roman" pitchFamily="18" charset="0"/>
            </a:endParaRPr>
          </a:p>
          <a:p>
            <a:pPr>
              <a:buNone/>
              <a:defRPr/>
            </a:pPr>
            <a:endParaRPr lang="en-US" sz="1600" dirty="0">
              <a:solidFill>
                <a:srgbClr val="002060"/>
              </a:solidFill>
              <a:latin typeface="Times New Roman" pitchFamily="18" charset="0"/>
              <a:cs typeface="Times New Roman" pitchFamily="18" charset="0"/>
            </a:endParaRPr>
          </a:p>
        </p:txBody>
      </p:sp>
      <p:sp>
        <p:nvSpPr>
          <p:cNvPr id="37891" name="Footer Placeholder 3">
            <a:extLst>
              <a:ext uri="{FF2B5EF4-FFF2-40B4-BE49-F238E27FC236}">
                <a16:creationId xmlns:a16="http://schemas.microsoft.com/office/drawing/2014/main" id="{002D4181-0648-D3FA-5EA5-7BDA43FE1941}"/>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wipe(down)">
                                      <p:cBhvr>
                                        <p:cTn id="70" dur="500"/>
                                        <p:tgtEl>
                                          <p:spTgt spid="3">
                                            <p:txEl>
                                              <p:pRg st="13" end="13"/>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wipe(down)">
                                      <p:cBhvr>
                                        <p:cTn id="73" dur="500"/>
                                        <p:tgtEl>
                                          <p:spTgt spid="3">
                                            <p:txEl>
                                              <p:pRg st="14" end="14"/>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wipe(down)">
                                      <p:cBhvr>
                                        <p:cTn id="76" dur="500"/>
                                        <p:tgtEl>
                                          <p:spTgt spid="3">
                                            <p:txEl>
                                              <p:pRg st="15" end="15"/>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Effect transition="in" filter="wipe(down)">
                                      <p:cBhvr>
                                        <p:cTn id="79" dur="500"/>
                                        <p:tgtEl>
                                          <p:spTgt spid="3">
                                            <p:txEl>
                                              <p:pRg st="16" end="16"/>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Effect transition="in" filter="wipe(down)">
                                      <p:cBhvr>
                                        <p:cTn id="82" dur="500"/>
                                        <p:tgtEl>
                                          <p:spTgt spid="3">
                                            <p:txEl>
                                              <p:pRg st="17" end="17"/>
                                            </p:txEl>
                                          </p:spTgt>
                                        </p:tgtEl>
                                      </p:cBhvr>
                                    </p:animEffect>
                                  </p:childTnLst>
                                </p:cTn>
                              </p:par>
                              <p:par>
                                <p:cTn id="83" presetID="22" presetClass="entr" presetSubtype="4" fill="hold"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Effect transition="in" filter="wipe(down)">
                                      <p:cBhvr>
                                        <p:cTn id="85" dur="500"/>
                                        <p:tgtEl>
                                          <p:spTgt spid="3">
                                            <p:txEl>
                                              <p:pRg st="18" end="18"/>
                                            </p:txEl>
                                          </p:spTgt>
                                        </p:tgtEl>
                                      </p:cBhvr>
                                    </p:animEffect>
                                  </p:childTnLst>
                                </p:cTn>
                              </p:par>
                              <p:par>
                                <p:cTn id="86" presetID="22" presetClass="entr" presetSubtype="4" fill="hold" nodeType="withEffect">
                                  <p:stCondLst>
                                    <p:cond delay="0"/>
                                  </p:stCondLst>
                                  <p:childTnLst>
                                    <p:set>
                                      <p:cBhvr>
                                        <p:cTn id="87" dur="1" fill="hold">
                                          <p:stCondLst>
                                            <p:cond delay="0"/>
                                          </p:stCondLst>
                                        </p:cTn>
                                        <p:tgtEl>
                                          <p:spTgt spid="3">
                                            <p:txEl>
                                              <p:pRg st="19" end="19"/>
                                            </p:txEl>
                                          </p:spTgt>
                                        </p:tgtEl>
                                        <p:attrNameLst>
                                          <p:attrName>style.visibility</p:attrName>
                                        </p:attrNameLst>
                                      </p:cBhvr>
                                      <p:to>
                                        <p:strVal val="visible"/>
                                      </p:to>
                                    </p:set>
                                    <p:animEffect transition="in" filter="wipe(down)">
                                      <p:cBhvr>
                                        <p:cTn id="88" dur="500"/>
                                        <p:tgtEl>
                                          <p:spTgt spid="3">
                                            <p:txEl>
                                              <p:pRg st="19" end="19"/>
                                            </p:txEl>
                                          </p:spTgt>
                                        </p:tgtEl>
                                      </p:cBhvr>
                                    </p:animEffect>
                                  </p:childTnLst>
                                </p:cTn>
                              </p:par>
                              <p:par>
                                <p:cTn id="89" presetID="22" presetClass="entr" presetSubtype="4" fill="hold" nodeType="withEffect">
                                  <p:stCondLst>
                                    <p:cond delay="0"/>
                                  </p:stCondLst>
                                  <p:childTnLst>
                                    <p:set>
                                      <p:cBhvr>
                                        <p:cTn id="90" dur="1" fill="hold">
                                          <p:stCondLst>
                                            <p:cond delay="0"/>
                                          </p:stCondLst>
                                        </p:cTn>
                                        <p:tgtEl>
                                          <p:spTgt spid="3">
                                            <p:txEl>
                                              <p:pRg st="20" end="20"/>
                                            </p:txEl>
                                          </p:spTgt>
                                        </p:tgtEl>
                                        <p:attrNameLst>
                                          <p:attrName>style.visibility</p:attrName>
                                        </p:attrNameLst>
                                      </p:cBhvr>
                                      <p:to>
                                        <p:strVal val="visible"/>
                                      </p:to>
                                    </p:set>
                                    <p:animEffect transition="in" filter="wipe(down)">
                                      <p:cBhvr>
                                        <p:cTn id="91" dur="500"/>
                                        <p:tgtEl>
                                          <p:spTgt spid="3">
                                            <p:txEl>
                                              <p:pRg st="20" end="20"/>
                                            </p:txEl>
                                          </p:spTgt>
                                        </p:tgtEl>
                                      </p:cBhvr>
                                    </p:animEffect>
                                  </p:childTnLst>
                                </p:cTn>
                              </p:par>
                              <p:par>
                                <p:cTn id="92" presetID="22" presetClass="entr" presetSubtype="4" fill="hold" nodeType="withEffect">
                                  <p:stCondLst>
                                    <p:cond delay="0"/>
                                  </p:stCondLst>
                                  <p:childTnLst>
                                    <p:set>
                                      <p:cBhvr>
                                        <p:cTn id="93" dur="1" fill="hold">
                                          <p:stCondLst>
                                            <p:cond delay="0"/>
                                          </p:stCondLst>
                                        </p:cTn>
                                        <p:tgtEl>
                                          <p:spTgt spid="3">
                                            <p:txEl>
                                              <p:pRg st="21" end="21"/>
                                            </p:txEl>
                                          </p:spTgt>
                                        </p:tgtEl>
                                        <p:attrNameLst>
                                          <p:attrName>style.visibility</p:attrName>
                                        </p:attrNameLst>
                                      </p:cBhvr>
                                      <p:to>
                                        <p:strVal val="visible"/>
                                      </p:to>
                                    </p:set>
                                    <p:animEffect transition="in" filter="wipe(down)">
                                      <p:cBhvr>
                                        <p:cTn id="94" dur="500"/>
                                        <p:tgtEl>
                                          <p:spTgt spid="3">
                                            <p:txEl>
                                              <p:pRg st="21" end="21"/>
                                            </p:txEl>
                                          </p:spTgt>
                                        </p:tgtEl>
                                      </p:cBhvr>
                                    </p:animEffect>
                                  </p:childTnLst>
                                </p:cTn>
                              </p:par>
                              <p:par>
                                <p:cTn id="95" presetID="22" presetClass="entr" presetSubtype="4" fill="hold" nodeType="with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Effect transition="in" filter="wipe(down)">
                                      <p:cBhvr>
                                        <p:cTn id="97" dur="500"/>
                                        <p:tgtEl>
                                          <p:spTgt spid="3">
                                            <p:txEl>
                                              <p:pRg st="22" end="22"/>
                                            </p:txEl>
                                          </p:spTgt>
                                        </p:tgtEl>
                                      </p:cBhvr>
                                    </p:animEffect>
                                  </p:childTnLst>
                                </p:cTn>
                              </p:par>
                              <p:par>
                                <p:cTn id="98" presetID="22" presetClass="entr" presetSubtype="4" fill="hold" nodeType="withEffect">
                                  <p:stCondLst>
                                    <p:cond delay="0"/>
                                  </p:stCondLst>
                                  <p:childTnLst>
                                    <p:set>
                                      <p:cBhvr>
                                        <p:cTn id="99" dur="1" fill="hold">
                                          <p:stCondLst>
                                            <p:cond delay="0"/>
                                          </p:stCondLst>
                                        </p:cTn>
                                        <p:tgtEl>
                                          <p:spTgt spid="3">
                                            <p:txEl>
                                              <p:pRg st="23" end="23"/>
                                            </p:txEl>
                                          </p:spTgt>
                                        </p:tgtEl>
                                        <p:attrNameLst>
                                          <p:attrName>style.visibility</p:attrName>
                                        </p:attrNameLst>
                                      </p:cBhvr>
                                      <p:to>
                                        <p:strVal val="visible"/>
                                      </p:to>
                                    </p:set>
                                    <p:animEffect transition="in" filter="wipe(down)">
                                      <p:cBhvr>
                                        <p:cTn id="100"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2A177AE-63F7-44DC-6CE2-6C3150600962}"/>
              </a:ext>
            </a:extLst>
          </p:cNvPr>
          <p:cNvSpPr>
            <a:spLocks noGrp="1"/>
          </p:cNvSpPr>
          <p:nvPr>
            <p:ph type="title"/>
          </p:nvPr>
        </p:nvSpPr>
        <p:spPr/>
        <p:txBody>
          <a:bodyPr/>
          <a:lstStyle/>
          <a:p>
            <a:r>
              <a:rPr lang="en-IN" altLang="en-US" sz="3200"/>
              <a:t>Example of for loop with no body of execution</a:t>
            </a:r>
          </a:p>
        </p:txBody>
      </p:sp>
      <p:pic>
        <p:nvPicPr>
          <p:cNvPr id="38915" name="Content Placeholder 3">
            <a:extLst>
              <a:ext uri="{FF2B5EF4-FFF2-40B4-BE49-F238E27FC236}">
                <a16:creationId xmlns:a16="http://schemas.microsoft.com/office/drawing/2014/main" id="{E849766A-4928-91A1-F457-D8314BA8AC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600200"/>
            <a:ext cx="8229600" cy="44196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C7EEED1-28E3-F851-18BA-851B32A5E735}"/>
              </a:ext>
            </a:extLst>
          </p:cNvPr>
          <p:cNvSpPr>
            <a:spLocks noGrp="1"/>
          </p:cNvSpPr>
          <p:nvPr>
            <p:ph type="title"/>
          </p:nvPr>
        </p:nvSpPr>
        <p:spPr/>
        <p:txBody>
          <a:bodyPr/>
          <a:lstStyle/>
          <a:p>
            <a:pPr eaLnBrk="1" hangingPunct="1"/>
            <a:r>
              <a:rPr lang="en-US" altLang="en-US">
                <a:solidFill>
                  <a:srgbClr val="C00000"/>
                </a:solidFill>
              </a:rPr>
              <a:t>What will be the output?</a:t>
            </a:r>
          </a:p>
        </p:txBody>
      </p:sp>
      <p:sp>
        <p:nvSpPr>
          <p:cNvPr id="39939" name="Content Placeholder 2">
            <a:extLst>
              <a:ext uri="{FF2B5EF4-FFF2-40B4-BE49-F238E27FC236}">
                <a16:creationId xmlns:a16="http://schemas.microsoft.com/office/drawing/2014/main" id="{CC65DCB8-7738-89B3-7300-FE16EC3A35DC}"/>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class Loop</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public static void main(String args[])</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int i;</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for(i=0; i&lt;5; i++);</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System.out.println (i++);</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r>
              <a:rPr lang="en-US" altLang="en-US">
                <a:solidFill>
                  <a:srgbClr val="7030A0"/>
                </a:solidFill>
                <a:latin typeface="Times New Roman" panose="02020603050405020304" pitchFamily="18" charset="0"/>
                <a:cs typeface="Times New Roman" panose="02020603050405020304" pitchFamily="18" charset="0"/>
              </a:rPr>
              <a:t>	  }</a:t>
            </a:r>
          </a:p>
        </p:txBody>
      </p:sp>
      <p:sp>
        <p:nvSpPr>
          <p:cNvPr id="39940" name="Footer Placeholder 3">
            <a:extLst>
              <a:ext uri="{FF2B5EF4-FFF2-40B4-BE49-F238E27FC236}">
                <a16:creationId xmlns:a16="http://schemas.microsoft.com/office/drawing/2014/main" id="{78056148-292D-E375-BACA-79506430470A}"/>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82AF962-0793-C70F-0889-5F9D2ED5EA14}"/>
              </a:ext>
            </a:extLst>
          </p:cNvPr>
          <p:cNvSpPr>
            <a:spLocks noGrp="1"/>
          </p:cNvSpPr>
          <p:nvPr>
            <p:ph type="title"/>
          </p:nvPr>
        </p:nvSpPr>
        <p:spPr>
          <a:xfrm>
            <a:off x="1981200" y="0"/>
            <a:ext cx="8229600" cy="1143000"/>
          </a:xfrm>
        </p:spPr>
        <p:txBody>
          <a:bodyPr/>
          <a:lstStyle/>
          <a:p>
            <a:pPr eaLnBrk="1" hangingPunct="1"/>
            <a:r>
              <a:rPr lang="en-US" altLang="en-US" sz="3600">
                <a:solidFill>
                  <a:srgbClr val="C00000"/>
                </a:solidFill>
                <a:latin typeface="Times New Roman" panose="02020603050405020304" pitchFamily="18" charset="0"/>
                <a:cs typeface="Times New Roman" panose="02020603050405020304" pitchFamily="18" charset="0"/>
              </a:rPr>
              <a:t>Declaring loop control variable inside loop</a:t>
            </a:r>
          </a:p>
        </p:txBody>
      </p:sp>
      <p:sp>
        <p:nvSpPr>
          <p:cNvPr id="3" name="Content Placeholder 2">
            <a:extLst>
              <a:ext uri="{FF2B5EF4-FFF2-40B4-BE49-F238E27FC236}">
                <a16:creationId xmlns:a16="http://schemas.microsoft.com/office/drawing/2014/main" id="{4C3C13B5-8CA6-5E43-62BA-96800FB3F2C4}"/>
              </a:ext>
            </a:extLst>
          </p:cNvPr>
          <p:cNvSpPr>
            <a:spLocks noGrp="1"/>
          </p:cNvSpPr>
          <p:nvPr>
            <p:ph idx="1"/>
          </p:nvPr>
        </p:nvSpPr>
        <p:spPr>
          <a:xfrm>
            <a:off x="1981200" y="1066800"/>
            <a:ext cx="8229600" cy="5334000"/>
          </a:xfrm>
        </p:spPr>
        <p:txBody>
          <a:bodyPr rtlCol="0">
            <a:normAutofit/>
          </a:bodyPr>
          <a:lstStyle/>
          <a:p>
            <a:pPr>
              <a:defRPr/>
            </a:pPr>
            <a:r>
              <a:rPr lang="en-US" dirty="0">
                <a:solidFill>
                  <a:srgbClr val="002060"/>
                </a:solidFill>
                <a:latin typeface="Times New Roman" pitchFamily="18" charset="0"/>
                <a:cs typeface="Times New Roman" pitchFamily="18" charset="0"/>
              </a:rPr>
              <a:t>We can declare the variable inside the initialization portion of the for.</a:t>
            </a:r>
          </a:p>
          <a:p>
            <a:pPr>
              <a:buNone/>
              <a:defRPr/>
            </a:pPr>
            <a:r>
              <a:rPr lang="en-US" dirty="0">
                <a:solidFill>
                  <a:srgbClr val="002060"/>
                </a:solidFill>
                <a:latin typeface="Times New Roman" pitchFamily="18" charset="0"/>
                <a:cs typeface="Times New Roman" pitchFamily="18" charset="0"/>
              </a:rPr>
              <a:t>		</a:t>
            </a:r>
          </a:p>
          <a:p>
            <a:pPr>
              <a:buNone/>
              <a:defRPr/>
            </a:pPr>
            <a:r>
              <a:rPr lang="en-US" dirty="0">
                <a:solidFill>
                  <a:srgbClr val="002060"/>
                </a:solidFill>
                <a:latin typeface="Times New Roman" pitchFamily="18" charset="0"/>
                <a:cs typeface="Times New Roman" pitchFamily="18" charset="0"/>
              </a:rPr>
              <a:t>			</a:t>
            </a:r>
            <a:r>
              <a:rPr lang="en-US" sz="2400" dirty="0">
                <a:solidFill>
                  <a:schemeClr val="accent2">
                    <a:lumMod val="50000"/>
                  </a:schemeClr>
                </a:solidFill>
                <a:cs typeface="Times New Roman" pitchFamily="18" charset="0"/>
              </a:rPr>
              <a:t>for ( int </a:t>
            </a:r>
            <a:r>
              <a:rPr lang="en-US" sz="2400" dirty="0" err="1">
                <a:solidFill>
                  <a:schemeClr val="accent2">
                    <a:lumMod val="50000"/>
                  </a:schemeClr>
                </a:solidFill>
                <a:cs typeface="Times New Roman" pitchFamily="18" charset="0"/>
              </a:rPr>
              <a:t>i</a:t>
            </a:r>
            <a:r>
              <a:rPr lang="en-US" sz="2400" dirty="0">
                <a:solidFill>
                  <a:schemeClr val="accent2">
                    <a:lumMod val="50000"/>
                  </a:schemeClr>
                </a:solidFill>
                <a:cs typeface="Times New Roman" pitchFamily="18" charset="0"/>
              </a:rPr>
              <a:t>=0; </a:t>
            </a:r>
            <a:r>
              <a:rPr lang="en-US" sz="2400" dirty="0" err="1">
                <a:solidFill>
                  <a:schemeClr val="accent2">
                    <a:lumMod val="50000"/>
                  </a:schemeClr>
                </a:solidFill>
                <a:cs typeface="Times New Roman" pitchFamily="18" charset="0"/>
              </a:rPr>
              <a:t>i</a:t>
            </a:r>
            <a:r>
              <a:rPr lang="en-US" sz="2400" dirty="0">
                <a:solidFill>
                  <a:schemeClr val="accent2">
                    <a:lumMod val="50000"/>
                  </a:schemeClr>
                </a:solidFill>
                <a:cs typeface="Times New Roman" pitchFamily="18" charset="0"/>
              </a:rPr>
              <a:t>&lt;10; </a:t>
            </a:r>
            <a:r>
              <a:rPr lang="en-US" sz="2400" dirty="0" err="1">
                <a:solidFill>
                  <a:schemeClr val="accent2">
                    <a:lumMod val="50000"/>
                  </a:schemeClr>
                </a:solidFill>
                <a:cs typeface="Times New Roman" pitchFamily="18" charset="0"/>
              </a:rPr>
              <a:t>i</a:t>
            </a:r>
            <a:r>
              <a:rPr lang="en-US" sz="2400" dirty="0">
                <a:solidFill>
                  <a:schemeClr val="accent2">
                    <a:lumMod val="50000"/>
                  </a:schemeClr>
                </a:solidFill>
                <a:cs typeface="Times New Roman" pitchFamily="18" charset="0"/>
              </a:rPr>
              <a:t>++)</a:t>
            </a:r>
          </a:p>
          <a:p>
            <a:pPr>
              <a:buNone/>
              <a:defRPr/>
            </a:pPr>
            <a:r>
              <a:rPr lang="en-US" sz="2400" dirty="0">
                <a:solidFill>
                  <a:schemeClr val="accent2">
                    <a:lumMod val="50000"/>
                  </a:schemeClr>
                </a:solidFill>
                <a:cs typeface="Times New Roman" pitchFamily="18" charset="0"/>
              </a:rPr>
              <a:t>		     		{</a:t>
            </a:r>
          </a:p>
          <a:p>
            <a:pPr>
              <a:buNone/>
              <a:defRPr/>
            </a:pPr>
            <a:r>
              <a:rPr lang="en-US" sz="2400" dirty="0">
                <a:solidFill>
                  <a:schemeClr val="accent2">
                    <a:lumMod val="50000"/>
                  </a:schemeClr>
                </a:solidFill>
                <a:cs typeface="Times New Roman" pitchFamily="18" charset="0"/>
              </a:rPr>
              <a:t>		     		    </a:t>
            </a:r>
            <a:r>
              <a:rPr lang="en-US" sz="2400" dirty="0" err="1">
                <a:solidFill>
                  <a:schemeClr val="accent2">
                    <a:lumMod val="50000"/>
                  </a:schemeClr>
                </a:solidFill>
                <a:cs typeface="Times New Roman" pitchFamily="18" charset="0"/>
              </a:rPr>
              <a:t>System.out.println</a:t>
            </a:r>
            <a:r>
              <a:rPr lang="en-US" sz="2400" dirty="0">
                <a:solidFill>
                  <a:schemeClr val="accent2">
                    <a:lumMod val="50000"/>
                  </a:schemeClr>
                </a:solidFill>
                <a:cs typeface="Times New Roman" pitchFamily="18" charset="0"/>
              </a:rPr>
              <a:t>(</a:t>
            </a:r>
            <a:r>
              <a:rPr lang="en-US" sz="2400" dirty="0" err="1">
                <a:solidFill>
                  <a:schemeClr val="accent2">
                    <a:lumMod val="50000"/>
                  </a:schemeClr>
                </a:solidFill>
                <a:cs typeface="Times New Roman" pitchFamily="18" charset="0"/>
              </a:rPr>
              <a:t>i</a:t>
            </a:r>
            <a:r>
              <a:rPr lang="en-US" sz="2400" dirty="0">
                <a:solidFill>
                  <a:schemeClr val="accent2">
                    <a:lumMod val="50000"/>
                  </a:schemeClr>
                </a:solidFill>
                <a:cs typeface="Times New Roman" pitchFamily="18" charset="0"/>
              </a:rPr>
              <a:t>);</a:t>
            </a:r>
          </a:p>
          <a:p>
            <a:pPr>
              <a:buNone/>
              <a:defRPr/>
            </a:pPr>
            <a:r>
              <a:rPr lang="en-US" sz="2400" dirty="0">
                <a:solidFill>
                  <a:schemeClr val="accent2">
                    <a:lumMod val="50000"/>
                  </a:schemeClr>
                </a:solidFill>
                <a:cs typeface="Times New Roman" pitchFamily="18" charset="0"/>
              </a:rPr>
              <a:t>				}</a:t>
            </a:r>
            <a:endParaRPr lang="en-US" dirty="0">
              <a:solidFill>
                <a:srgbClr val="FF0000"/>
              </a:solidFill>
              <a:latin typeface="Times New Roman" pitchFamily="18" charset="0"/>
              <a:cs typeface="Times New Roman" pitchFamily="18" charset="0"/>
            </a:endParaRPr>
          </a:p>
          <a:p>
            <a:pPr>
              <a:defRPr/>
            </a:pPr>
            <a:r>
              <a:rPr lang="en-US" dirty="0">
                <a:solidFill>
                  <a:srgbClr val="FF0000"/>
                </a:solidFill>
                <a:latin typeface="Times New Roman" pitchFamily="18" charset="0"/>
                <a:cs typeface="Times New Roman" pitchFamily="18" charset="0"/>
              </a:rPr>
              <a:t>Note: </a:t>
            </a:r>
            <a:r>
              <a:rPr lang="en-US" dirty="0">
                <a:solidFill>
                  <a:srgbClr val="002060"/>
                </a:solidFill>
                <a:latin typeface="Times New Roman" pitchFamily="18" charset="0"/>
                <a:cs typeface="Times New Roman" pitchFamily="18" charset="0"/>
              </a:rPr>
              <a:t>The scope of this variable </a:t>
            </a:r>
            <a:r>
              <a:rPr lang="en-US" dirty="0" err="1">
                <a:solidFill>
                  <a:srgbClr val="002060"/>
                </a:solidFill>
                <a:latin typeface="Times New Roman" pitchFamily="18" charset="0"/>
                <a:cs typeface="Times New Roman" pitchFamily="18" charset="0"/>
              </a:rPr>
              <a:t>i</a:t>
            </a:r>
            <a:r>
              <a:rPr lang="en-US" dirty="0">
                <a:solidFill>
                  <a:srgbClr val="002060"/>
                </a:solidFill>
                <a:latin typeface="Times New Roman" pitchFamily="18" charset="0"/>
                <a:cs typeface="Times New Roman" pitchFamily="18" charset="0"/>
              </a:rPr>
              <a:t> is limited to the for loop and ends with the for statement.</a:t>
            </a:r>
          </a:p>
        </p:txBody>
      </p:sp>
      <p:sp>
        <p:nvSpPr>
          <p:cNvPr id="41988" name="Footer Placeholder 3">
            <a:extLst>
              <a:ext uri="{FF2B5EF4-FFF2-40B4-BE49-F238E27FC236}">
                <a16:creationId xmlns:a16="http://schemas.microsoft.com/office/drawing/2014/main" id="{32D8CC54-E2FE-4B44-434F-8DAF5F20B3EF}"/>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601C50F-2BFF-242B-8167-6E099F1306F6}"/>
              </a:ext>
            </a:extLst>
          </p:cNvPr>
          <p:cNvSpPr>
            <a:spLocks noGrp="1"/>
          </p:cNvSpPr>
          <p:nvPr>
            <p:ph type="title"/>
          </p:nvPr>
        </p:nvSpPr>
        <p:spPr>
          <a:xfrm>
            <a:off x="1981200" y="274638"/>
            <a:ext cx="8229600" cy="487362"/>
          </a:xfrm>
        </p:spPr>
        <p:txBody>
          <a:bodyPr>
            <a:normAutofit fontScale="90000"/>
          </a:bodyPr>
          <a:lstStyle/>
          <a:p>
            <a:r>
              <a:rPr lang="en-IN" altLang="en-US"/>
              <a:t>More points….</a:t>
            </a:r>
          </a:p>
        </p:txBody>
      </p:sp>
      <p:sp>
        <p:nvSpPr>
          <p:cNvPr id="43011" name="Content Placeholder 2">
            <a:extLst>
              <a:ext uri="{FF2B5EF4-FFF2-40B4-BE49-F238E27FC236}">
                <a16:creationId xmlns:a16="http://schemas.microsoft.com/office/drawing/2014/main" id="{ECEE1DE2-0B1C-3714-9887-ED2C02B2D096}"/>
              </a:ext>
            </a:extLst>
          </p:cNvPr>
          <p:cNvSpPr>
            <a:spLocks noGrp="1"/>
          </p:cNvSpPr>
          <p:nvPr>
            <p:ph idx="1"/>
          </p:nvPr>
        </p:nvSpPr>
        <p:spPr>
          <a:xfrm>
            <a:off x="1981200" y="762000"/>
            <a:ext cx="8229600" cy="5638800"/>
          </a:xfrm>
        </p:spPr>
        <p:txBody>
          <a:bodyPr>
            <a:normAutofit fontScale="92500" lnSpcReduction="20000"/>
          </a:bodyPr>
          <a:lstStyle/>
          <a:p>
            <a:pPr marL="0" indent="0" algn="just">
              <a:buNone/>
            </a:pPr>
            <a:r>
              <a:rPr lang="en-IN" altLang="en-US" sz="2000" b="1"/>
              <a:t>Interesting for loop variation. Either the initialization or the iteration</a:t>
            </a:r>
          </a:p>
          <a:p>
            <a:pPr marL="0" indent="0" algn="just">
              <a:buNone/>
            </a:pPr>
            <a:r>
              <a:rPr lang="en-IN" altLang="en-US" sz="2000" b="1"/>
              <a:t>expression or both may be absent, as in the following example:</a:t>
            </a:r>
          </a:p>
          <a:p>
            <a:pPr marL="0" indent="0" algn="just">
              <a:buNone/>
            </a:pPr>
            <a:r>
              <a:rPr lang="en-IN" altLang="en-US" sz="2000"/>
              <a:t>// Parts of the for loop can be empty.</a:t>
            </a:r>
          </a:p>
          <a:p>
            <a:pPr marL="0" indent="0" algn="just">
              <a:buNone/>
            </a:pPr>
            <a:r>
              <a:rPr lang="en-IN" altLang="en-US" sz="2000"/>
              <a:t>class ForVar {</a:t>
            </a:r>
          </a:p>
          <a:p>
            <a:pPr marL="0" indent="0" algn="just">
              <a:buNone/>
            </a:pPr>
            <a:r>
              <a:rPr lang="en-IN" altLang="en-US" sz="2000"/>
              <a:t>public static void main(String args[]) {</a:t>
            </a:r>
          </a:p>
          <a:p>
            <a:pPr marL="0" indent="0" algn="just">
              <a:buNone/>
            </a:pPr>
            <a:r>
              <a:rPr lang="en-IN" altLang="en-US" sz="2000"/>
              <a:t>int i;</a:t>
            </a:r>
          </a:p>
          <a:p>
            <a:pPr marL="0" indent="0" algn="just">
              <a:buNone/>
            </a:pPr>
            <a:r>
              <a:rPr lang="en-IN" altLang="en-US" sz="2000"/>
              <a:t>boolean done = false;</a:t>
            </a:r>
          </a:p>
          <a:p>
            <a:pPr marL="0" indent="0" algn="just">
              <a:buNone/>
            </a:pPr>
            <a:r>
              <a:rPr lang="en-IN" altLang="en-US" sz="2000"/>
              <a:t>i = 0;</a:t>
            </a:r>
          </a:p>
          <a:p>
            <a:pPr marL="0" indent="0" algn="just">
              <a:buNone/>
            </a:pPr>
            <a:r>
              <a:rPr lang="en-IN" altLang="en-US" sz="2000"/>
              <a:t>for( ; !done; ) {</a:t>
            </a:r>
          </a:p>
          <a:p>
            <a:pPr marL="0" indent="0" algn="just">
              <a:buNone/>
            </a:pPr>
            <a:r>
              <a:rPr lang="en-IN" altLang="en-US" sz="2000"/>
              <a:t>System.out.println("i is " + i);</a:t>
            </a:r>
          </a:p>
          <a:p>
            <a:pPr marL="0" indent="0" algn="just">
              <a:buNone/>
            </a:pPr>
            <a:r>
              <a:rPr lang="en-IN" altLang="en-US" sz="2000"/>
              <a:t>if(i == 10) done = true;</a:t>
            </a:r>
          </a:p>
          <a:p>
            <a:pPr marL="0" indent="0" algn="just">
              <a:buNone/>
            </a:pPr>
            <a:r>
              <a:rPr lang="en-IN" altLang="en-US" sz="2000"/>
              <a:t>i++;</a:t>
            </a:r>
          </a:p>
          <a:p>
            <a:pPr marL="0" indent="0" algn="just">
              <a:buNone/>
            </a:pPr>
            <a:r>
              <a:rPr lang="en-IN" altLang="en-US" sz="2000"/>
              <a:t>}</a:t>
            </a:r>
          </a:p>
          <a:p>
            <a:pPr marL="0" indent="0" algn="just">
              <a:buNone/>
            </a:pPr>
            <a:r>
              <a:rPr lang="en-IN" altLang="en-US" sz="2000"/>
              <a:t>}</a:t>
            </a:r>
          </a:p>
          <a:p>
            <a:pPr marL="0" indent="0" algn="just">
              <a:buNone/>
            </a:pPr>
            <a:r>
              <a:rPr lang="en-IN" altLang="en-US" sz="2000"/>
              <a:t>}</a:t>
            </a:r>
          </a:p>
          <a:p>
            <a:pPr marL="0" indent="0" algn="just">
              <a:buNone/>
            </a:pPr>
            <a:r>
              <a:rPr lang="en-IN" altLang="en-US" sz="2000"/>
              <a:t>Output: Value of I will be printed from 0 to 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935BEA7-54A7-B923-CE0E-FAC091415092}"/>
              </a:ext>
            </a:extLst>
          </p:cNvPr>
          <p:cNvSpPr>
            <a:spLocks noGrp="1"/>
          </p:cNvSpPr>
          <p:nvPr>
            <p:ph type="title"/>
          </p:nvPr>
        </p:nvSpPr>
        <p:spPr>
          <a:xfrm>
            <a:off x="1981200" y="274638"/>
            <a:ext cx="8229600" cy="182562"/>
          </a:xfrm>
        </p:spPr>
        <p:txBody>
          <a:bodyPr>
            <a:normAutofit fontScale="90000"/>
          </a:bodyPr>
          <a:lstStyle/>
          <a:p>
            <a:r>
              <a:rPr lang="en-IN" altLang="en-US" sz="2800"/>
              <a:t>More points…</a:t>
            </a:r>
          </a:p>
        </p:txBody>
      </p:sp>
      <p:sp>
        <p:nvSpPr>
          <p:cNvPr id="3" name="Content Placeholder 2">
            <a:extLst>
              <a:ext uri="{FF2B5EF4-FFF2-40B4-BE49-F238E27FC236}">
                <a16:creationId xmlns:a16="http://schemas.microsoft.com/office/drawing/2014/main" id="{3D07467B-8319-3C70-5FA0-4227F93BCD92}"/>
              </a:ext>
            </a:extLst>
          </p:cNvPr>
          <p:cNvSpPr>
            <a:spLocks noGrp="1"/>
          </p:cNvSpPr>
          <p:nvPr>
            <p:ph idx="1"/>
          </p:nvPr>
        </p:nvSpPr>
        <p:spPr>
          <a:xfrm>
            <a:off x="1981200" y="457200"/>
            <a:ext cx="8229600" cy="6248400"/>
          </a:xfrm>
        </p:spPr>
        <p:txBody>
          <a:bodyPr/>
          <a:lstStyle/>
          <a:p>
            <a:pPr algn="just">
              <a:spcBef>
                <a:spcPts val="0"/>
              </a:spcBef>
              <a:defRPr/>
            </a:pPr>
            <a:endParaRPr lang="en-IN" sz="1600" dirty="0"/>
          </a:p>
          <a:p>
            <a:pPr algn="just">
              <a:spcBef>
                <a:spcPts val="0"/>
              </a:spcBef>
              <a:defRPr/>
            </a:pPr>
            <a:r>
              <a:rPr lang="en-IN" sz="1600" dirty="0"/>
              <a:t>We can intentionally create an infinite loop (a loop that never terminates) if you leave all three parts of the </a:t>
            </a:r>
            <a:r>
              <a:rPr lang="en-IN" sz="1600" b="1" dirty="0"/>
              <a:t>for </a:t>
            </a:r>
            <a:r>
              <a:rPr lang="en-IN" sz="1600" dirty="0"/>
              <a:t>empty. For example:</a:t>
            </a:r>
          </a:p>
          <a:p>
            <a:pPr marL="0" indent="0">
              <a:spcBef>
                <a:spcPts val="0"/>
              </a:spcBef>
              <a:buNone/>
              <a:defRPr/>
            </a:pPr>
            <a:r>
              <a:rPr lang="en-IN" sz="1600" dirty="0"/>
              <a:t>for( ; ; ) {</a:t>
            </a:r>
          </a:p>
          <a:p>
            <a:pPr marL="0" indent="0">
              <a:spcBef>
                <a:spcPts val="0"/>
              </a:spcBef>
              <a:buNone/>
              <a:defRPr/>
            </a:pPr>
            <a:r>
              <a:rPr lang="en-IN" sz="1600" dirty="0"/>
              <a:t>// ...</a:t>
            </a:r>
          </a:p>
          <a:p>
            <a:pPr marL="0" indent="0">
              <a:spcBef>
                <a:spcPts val="0"/>
              </a:spcBef>
              <a:buNone/>
              <a:defRPr/>
            </a:pPr>
            <a:r>
              <a:rPr lang="en-IN" sz="1600" dirty="0"/>
              <a:t>}</a:t>
            </a:r>
          </a:p>
          <a:p>
            <a:pPr algn="just">
              <a:spcBef>
                <a:spcPts val="0"/>
              </a:spcBef>
              <a:defRPr/>
            </a:pPr>
            <a:r>
              <a:rPr lang="en-IN" sz="1600" dirty="0"/>
              <a:t>Java permits you to include multiple statements in both the initialization and iteration portions of the </a:t>
            </a:r>
            <a:r>
              <a:rPr lang="en-IN" sz="1600" b="1" dirty="0"/>
              <a:t>for</a:t>
            </a:r>
            <a:r>
              <a:rPr lang="en-IN" sz="1600" dirty="0"/>
              <a:t>. Each statement is separated from the next by a comma. Using the comma, the preceding </a:t>
            </a:r>
            <a:r>
              <a:rPr lang="en-IN" sz="1600" b="1" dirty="0"/>
              <a:t>for </a:t>
            </a:r>
            <a:r>
              <a:rPr lang="en-IN" sz="1600" dirty="0"/>
              <a:t>loop can be more efficiently coded, as shown here:</a:t>
            </a:r>
          </a:p>
          <a:p>
            <a:pPr marL="0" indent="0">
              <a:spcBef>
                <a:spcPts val="0"/>
              </a:spcBef>
              <a:buNone/>
              <a:defRPr/>
            </a:pPr>
            <a:r>
              <a:rPr lang="en-IN" sz="1600" dirty="0"/>
              <a:t>// Using the comma.</a:t>
            </a:r>
          </a:p>
          <a:p>
            <a:pPr marL="0" indent="0">
              <a:spcBef>
                <a:spcPts val="0"/>
              </a:spcBef>
              <a:buNone/>
              <a:defRPr/>
            </a:pPr>
            <a:r>
              <a:rPr lang="en-IN" sz="1600" dirty="0"/>
              <a:t>class Comma {</a:t>
            </a:r>
          </a:p>
          <a:p>
            <a:pPr marL="0" indent="0">
              <a:spcBef>
                <a:spcPts val="0"/>
              </a:spcBef>
              <a:buNone/>
              <a:defRPr/>
            </a:pPr>
            <a:r>
              <a:rPr lang="en-IN" sz="1600" dirty="0"/>
              <a:t>public static void main(String </a:t>
            </a:r>
            <a:r>
              <a:rPr lang="en-IN" sz="1600" dirty="0" err="1"/>
              <a:t>args</a:t>
            </a:r>
            <a:r>
              <a:rPr lang="en-IN" sz="1600" dirty="0"/>
              <a:t>[]) {</a:t>
            </a:r>
          </a:p>
          <a:p>
            <a:pPr marL="0" indent="0">
              <a:spcBef>
                <a:spcPts val="0"/>
              </a:spcBef>
              <a:buNone/>
              <a:defRPr/>
            </a:pPr>
            <a:r>
              <a:rPr lang="en-IN" sz="1600" dirty="0" err="1"/>
              <a:t>int</a:t>
            </a:r>
            <a:r>
              <a:rPr lang="en-IN" sz="1600" dirty="0"/>
              <a:t> a, b;</a:t>
            </a:r>
          </a:p>
          <a:p>
            <a:pPr marL="0" indent="0">
              <a:spcBef>
                <a:spcPts val="0"/>
              </a:spcBef>
              <a:buNone/>
              <a:defRPr/>
            </a:pPr>
            <a:r>
              <a:rPr lang="en-IN" sz="1600" dirty="0"/>
              <a:t>for(a=1, b=4; a&lt;b; a++, b--) {</a:t>
            </a:r>
          </a:p>
          <a:p>
            <a:pPr marL="0" indent="0">
              <a:spcBef>
                <a:spcPts val="0"/>
              </a:spcBef>
              <a:buNone/>
              <a:defRPr/>
            </a:pPr>
            <a:r>
              <a:rPr lang="en-IN" sz="1600" dirty="0" err="1"/>
              <a:t>System.out.println</a:t>
            </a:r>
            <a:r>
              <a:rPr lang="en-IN" sz="1600" dirty="0"/>
              <a:t>("a = " + a);</a:t>
            </a:r>
          </a:p>
          <a:p>
            <a:pPr marL="0" indent="0">
              <a:spcBef>
                <a:spcPts val="0"/>
              </a:spcBef>
              <a:buNone/>
              <a:defRPr/>
            </a:pPr>
            <a:r>
              <a:rPr lang="en-IN" sz="1600" dirty="0" err="1"/>
              <a:t>System.out.println</a:t>
            </a:r>
            <a:r>
              <a:rPr lang="en-IN" sz="1600" dirty="0"/>
              <a:t>("b = " + b);</a:t>
            </a:r>
          </a:p>
          <a:p>
            <a:pPr marL="0" indent="0">
              <a:spcBef>
                <a:spcPts val="0"/>
              </a:spcBef>
              <a:buNone/>
              <a:defRPr/>
            </a:pPr>
            <a:r>
              <a:rPr lang="en-IN" sz="1600" dirty="0"/>
              <a:t>}</a:t>
            </a:r>
          </a:p>
          <a:p>
            <a:pPr marL="0" indent="0">
              <a:spcBef>
                <a:spcPts val="0"/>
              </a:spcBef>
              <a:buNone/>
              <a:defRPr/>
            </a:pPr>
            <a:r>
              <a:rPr lang="en-IN" sz="1600" dirty="0"/>
              <a:t>}</a:t>
            </a:r>
          </a:p>
          <a:p>
            <a:pPr marL="0" indent="0">
              <a:spcBef>
                <a:spcPts val="0"/>
              </a:spcBef>
              <a:buNone/>
              <a:defRPr/>
            </a:pPr>
            <a:r>
              <a:rPr lang="en-IN" sz="1600" dirty="0"/>
              <a:t>}</a:t>
            </a:r>
          </a:p>
          <a:p>
            <a:pPr marL="0" indent="0">
              <a:spcBef>
                <a:spcPts val="0"/>
              </a:spcBef>
              <a:buNone/>
              <a:defRPr/>
            </a:pPr>
            <a:r>
              <a:rPr lang="en-IN" sz="1600" dirty="0"/>
              <a:t>Output:</a:t>
            </a:r>
          </a:p>
          <a:p>
            <a:pPr marL="0" indent="0">
              <a:spcBef>
                <a:spcPts val="0"/>
              </a:spcBef>
              <a:buNone/>
              <a:defRPr/>
            </a:pPr>
            <a:r>
              <a:rPr lang="en-IN" sz="1600" dirty="0"/>
              <a:t>a = 1</a:t>
            </a:r>
          </a:p>
          <a:p>
            <a:pPr marL="0" indent="0">
              <a:spcBef>
                <a:spcPts val="0"/>
              </a:spcBef>
              <a:buNone/>
              <a:defRPr/>
            </a:pPr>
            <a:r>
              <a:rPr lang="en-IN" sz="1600" dirty="0"/>
              <a:t>b = 4</a:t>
            </a:r>
          </a:p>
          <a:p>
            <a:pPr marL="0" indent="0">
              <a:spcBef>
                <a:spcPts val="0"/>
              </a:spcBef>
              <a:buNone/>
              <a:defRPr/>
            </a:pPr>
            <a:r>
              <a:rPr lang="en-IN" sz="1600" dirty="0"/>
              <a:t>a = 2</a:t>
            </a:r>
          </a:p>
          <a:p>
            <a:pPr marL="0" indent="0">
              <a:spcBef>
                <a:spcPts val="0"/>
              </a:spcBef>
              <a:buNone/>
              <a:defRPr/>
            </a:pPr>
            <a:r>
              <a:rPr lang="en-IN" sz="1600" dirty="0"/>
              <a:t>b =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0E2905BD-124F-7FB3-748E-FD854629E77E}"/>
              </a:ext>
            </a:extLst>
          </p:cNvPr>
          <p:cNvSpPr>
            <a:spLocks noGrp="1"/>
          </p:cNvSpPr>
          <p:nvPr>
            <p:ph type="title"/>
          </p:nvPr>
        </p:nvSpPr>
        <p:spPr>
          <a:xfrm>
            <a:off x="1981200" y="274638"/>
            <a:ext cx="8229600" cy="639762"/>
          </a:xfrm>
        </p:spPr>
        <p:txBody>
          <a:bodyPr>
            <a:normAutofit fontScale="90000"/>
          </a:bodyPr>
          <a:lstStyle/>
          <a:p>
            <a:r>
              <a:rPr lang="en-IN" altLang="en-US"/>
              <a:t>Q1</a:t>
            </a:r>
          </a:p>
        </p:txBody>
      </p:sp>
      <p:sp>
        <p:nvSpPr>
          <p:cNvPr id="45059" name="Content Placeholder 4">
            <a:extLst>
              <a:ext uri="{FF2B5EF4-FFF2-40B4-BE49-F238E27FC236}">
                <a16:creationId xmlns:a16="http://schemas.microsoft.com/office/drawing/2014/main" id="{A7081203-2F12-7109-ED39-484B184690E5}"/>
              </a:ext>
            </a:extLst>
          </p:cNvPr>
          <p:cNvSpPr>
            <a:spLocks noGrp="1"/>
          </p:cNvSpPr>
          <p:nvPr>
            <p:ph sz="half" idx="1"/>
          </p:nvPr>
        </p:nvSpPr>
        <p:spPr>
          <a:xfrm>
            <a:off x="1981200" y="1066801"/>
            <a:ext cx="4038600" cy="5059363"/>
          </a:xfrm>
        </p:spPr>
        <p:txBody>
          <a:bodyPr>
            <a:normAutofit lnSpcReduction="10000"/>
          </a:bodyPr>
          <a:lstStyle/>
          <a:p>
            <a:pPr marL="0" indent="0">
              <a:buNone/>
            </a:pPr>
            <a:r>
              <a:rPr lang="en-IN" altLang="en-US" sz="2000"/>
              <a:t>OUTPUT??</a:t>
            </a:r>
          </a:p>
          <a:p>
            <a:pPr marL="0" indent="0">
              <a:buNone/>
            </a:pPr>
            <a:r>
              <a:rPr lang="en-IN" altLang="en-US" sz="2000"/>
              <a:t>public class First</a:t>
            </a:r>
          </a:p>
          <a:p>
            <a:pPr marL="0" indent="0">
              <a:buNone/>
            </a:pPr>
            <a:r>
              <a:rPr lang="en-IN" altLang="en-US" sz="2000"/>
              <a:t>{</a:t>
            </a:r>
          </a:p>
          <a:p>
            <a:pPr marL="0" indent="0">
              <a:buNone/>
            </a:pPr>
            <a:r>
              <a:rPr lang="en-IN" altLang="en-US" sz="2000"/>
              <a:t>public static void main(String[] args)</a:t>
            </a:r>
          </a:p>
          <a:p>
            <a:pPr marL="0" indent="0">
              <a:buNone/>
            </a:pPr>
            <a:r>
              <a:rPr lang="en-IN" altLang="en-US" sz="2000"/>
              <a:t>{</a:t>
            </a:r>
          </a:p>
          <a:p>
            <a:pPr marL="0" indent="0">
              <a:buNone/>
            </a:pPr>
            <a:r>
              <a:rPr lang="en-IN" altLang="en-US" sz="2000"/>
              <a:t>int i=5;</a:t>
            </a:r>
          </a:p>
          <a:p>
            <a:pPr marL="0" indent="0">
              <a:buNone/>
            </a:pPr>
            <a:r>
              <a:rPr lang="en-IN" altLang="en-US" sz="2000"/>
              <a:t>while(i)</a:t>
            </a:r>
          </a:p>
          <a:p>
            <a:pPr marL="0" indent="0">
              <a:buNone/>
            </a:pPr>
            <a:r>
              <a:rPr lang="en-IN" altLang="en-US" sz="2000"/>
              <a:t>{</a:t>
            </a:r>
          </a:p>
          <a:p>
            <a:pPr marL="0" indent="0">
              <a:buNone/>
            </a:pPr>
            <a:r>
              <a:rPr lang="en-IN" altLang="en-US" sz="2000"/>
              <a:t>System.out.println("Hello");</a:t>
            </a:r>
          </a:p>
          <a:p>
            <a:pPr marL="0" indent="0">
              <a:buNone/>
            </a:pPr>
            <a:r>
              <a:rPr lang="en-IN" altLang="en-US" sz="2000"/>
              <a:t>i--;</a:t>
            </a:r>
          </a:p>
          <a:p>
            <a:pPr marL="0" indent="0">
              <a:buNone/>
            </a:pPr>
            <a:r>
              <a:rPr lang="en-IN" altLang="en-US" sz="2000"/>
              <a:t>}</a:t>
            </a:r>
          </a:p>
          <a:p>
            <a:pPr marL="0" indent="0">
              <a:buNone/>
            </a:pPr>
            <a:r>
              <a:rPr lang="en-IN" altLang="en-US" sz="2000"/>
              <a:t>}</a:t>
            </a:r>
          </a:p>
          <a:p>
            <a:pPr marL="0" indent="0">
              <a:buNone/>
            </a:pPr>
            <a:r>
              <a:rPr lang="en-IN" altLang="en-US" sz="2000"/>
              <a:t>}</a:t>
            </a:r>
          </a:p>
        </p:txBody>
      </p:sp>
      <p:sp>
        <p:nvSpPr>
          <p:cNvPr id="45060" name="Content Placeholder 5">
            <a:extLst>
              <a:ext uri="{FF2B5EF4-FFF2-40B4-BE49-F238E27FC236}">
                <a16:creationId xmlns:a16="http://schemas.microsoft.com/office/drawing/2014/main" id="{FE69A9C2-B5B5-C93A-04BB-7D93D6FFD377}"/>
              </a:ext>
            </a:extLst>
          </p:cNvPr>
          <p:cNvSpPr>
            <a:spLocks noGrp="1"/>
          </p:cNvSpPr>
          <p:nvPr>
            <p:ph sz="half" idx="2"/>
          </p:nvPr>
        </p:nvSpPr>
        <p:spPr>
          <a:xfrm>
            <a:off x="6172200" y="1066801"/>
            <a:ext cx="4038600" cy="5059363"/>
          </a:xfrm>
        </p:spPr>
        <p:txBody>
          <a:bodyPr>
            <a:normAutofit lnSpcReduction="10000"/>
          </a:bodyPr>
          <a:lstStyle/>
          <a:p>
            <a:pPr marL="514350" indent="-514350">
              <a:buFont typeface="Arial" panose="020B0604020202020204" pitchFamily="34" charset="0"/>
              <a:buAutoNum type="alphaUcPeriod"/>
            </a:pPr>
            <a:r>
              <a:rPr lang="en-IN" altLang="en-US" sz="2000"/>
              <a:t>Hello will be printed 5 times</a:t>
            </a:r>
          </a:p>
          <a:p>
            <a:pPr marL="514350" indent="-514350">
              <a:buFont typeface="Arial" panose="020B0604020202020204" pitchFamily="34" charset="0"/>
              <a:buAutoNum type="alphaUcPeriod"/>
            </a:pPr>
            <a:r>
              <a:rPr lang="en-IN" altLang="en-US" sz="2000"/>
              <a:t>Compile time error</a:t>
            </a:r>
          </a:p>
          <a:p>
            <a:pPr marL="514350" indent="-514350">
              <a:buFont typeface="Arial" panose="020B0604020202020204" pitchFamily="34" charset="0"/>
              <a:buAutoNum type="alphaUcPeriod"/>
            </a:pPr>
            <a:r>
              <a:rPr lang="en-IN" altLang="en-US" sz="2000"/>
              <a:t>Runtime error</a:t>
            </a:r>
          </a:p>
          <a:p>
            <a:pPr marL="514350" indent="-514350">
              <a:buFont typeface="Arial" panose="020B0604020202020204" pitchFamily="34" charset="0"/>
              <a:buAutoNum type="alphaUcPeriod"/>
            </a:pPr>
            <a:r>
              <a:rPr lang="en-IN" altLang="en-US" sz="2000"/>
              <a:t>Infinite loop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C4425A3-1EBD-F03B-5ECB-33C1E75B8980}"/>
              </a:ext>
            </a:extLst>
          </p:cNvPr>
          <p:cNvSpPr>
            <a:spLocks noGrp="1"/>
          </p:cNvSpPr>
          <p:nvPr>
            <p:ph type="title"/>
          </p:nvPr>
        </p:nvSpPr>
        <p:spPr>
          <a:xfrm>
            <a:off x="1981200" y="274638"/>
            <a:ext cx="8229600" cy="411162"/>
          </a:xfrm>
        </p:spPr>
        <p:txBody>
          <a:bodyPr>
            <a:normAutofit fontScale="90000"/>
          </a:bodyPr>
          <a:lstStyle/>
          <a:p>
            <a:r>
              <a:rPr lang="en-IN" altLang="en-US" sz="3200"/>
              <a:t>Q2(Output??)</a:t>
            </a:r>
          </a:p>
        </p:txBody>
      </p:sp>
      <p:sp>
        <p:nvSpPr>
          <p:cNvPr id="46083" name="Content Placeholder 2">
            <a:extLst>
              <a:ext uri="{FF2B5EF4-FFF2-40B4-BE49-F238E27FC236}">
                <a16:creationId xmlns:a16="http://schemas.microsoft.com/office/drawing/2014/main" id="{5EC0F71A-0BF6-25D3-B7CD-AEC4DA6EF303}"/>
              </a:ext>
            </a:extLst>
          </p:cNvPr>
          <p:cNvSpPr>
            <a:spLocks noGrp="1"/>
          </p:cNvSpPr>
          <p:nvPr>
            <p:ph sz="half" idx="1"/>
          </p:nvPr>
        </p:nvSpPr>
        <p:spPr>
          <a:xfrm>
            <a:off x="1981200" y="685800"/>
            <a:ext cx="4038600" cy="5867400"/>
          </a:xfrm>
        </p:spPr>
        <p:txBody>
          <a:bodyPr>
            <a:normAutofit fontScale="92500" lnSpcReduction="10000"/>
          </a:bodyPr>
          <a:lstStyle/>
          <a:p>
            <a:pPr marL="0" indent="0">
              <a:buNone/>
            </a:pPr>
            <a:r>
              <a:rPr lang="en-IN" altLang="en-US" sz="2000"/>
              <a:t>public class First</a:t>
            </a:r>
          </a:p>
          <a:p>
            <a:pPr marL="0" indent="0">
              <a:buNone/>
            </a:pPr>
            <a:r>
              <a:rPr lang="en-IN" altLang="en-US" sz="2000"/>
              <a:t>{</a:t>
            </a:r>
          </a:p>
          <a:p>
            <a:pPr marL="0" indent="0">
              <a:buNone/>
            </a:pPr>
            <a:r>
              <a:rPr lang="en-IN" altLang="en-US" sz="2000"/>
              <a:t>public static void main(String[] args)</a:t>
            </a:r>
          </a:p>
          <a:p>
            <a:pPr marL="0" indent="0">
              <a:buNone/>
            </a:pPr>
            <a:r>
              <a:rPr lang="en-IN" altLang="en-US" sz="2000"/>
              <a:t>{</a:t>
            </a:r>
          </a:p>
          <a:p>
            <a:pPr marL="0" indent="0">
              <a:buNone/>
            </a:pPr>
            <a:r>
              <a:rPr lang="en-IN" altLang="en-US" sz="2000"/>
              <a:t>int x=5,sum=0;</a:t>
            </a:r>
          </a:p>
          <a:p>
            <a:pPr marL="0" indent="0">
              <a:buNone/>
            </a:pPr>
            <a:r>
              <a:rPr lang="en-IN" altLang="en-US" sz="2000"/>
              <a:t>boolean y=true;</a:t>
            </a:r>
          </a:p>
          <a:p>
            <a:pPr marL="0" indent="0">
              <a:buNone/>
            </a:pPr>
            <a:r>
              <a:rPr lang="en-IN" altLang="en-US" sz="2000"/>
              <a:t>while(y)</a:t>
            </a:r>
          </a:p>
          <a:p>
            <a:pPr marL="0" indent="0">
              <a:buNone/>
            </a:pPr>
            <a:r>
              <a:rPr lang="en-IN" altLang="en-US" sz="2000"/>
              <a:t>{</a:t>
            </a:r>
          </a:p>
          <a:p>
            <a:pPr marL="0" indent="0">
              <a:buNone/>
            </a:pPr>
            <a:r>
              <a:rPr lang="en-IN" altLang="en-US" sz="2000"/>
              <a:t>sum=sum+x;</a:t>
            </a:r>
          </a:p>
          <a:p>
            <a:pPr marL="0" indent="0">
              <a:buNone/>
            </a:pPr>
            <a:r>
              <a:rPr lang="en-IN" altLang="en-US" sz="2000"/>
              <a:t>x--;</a:t>
            </a:r>
          </a:p>
          <a:p>
            <a:pPr marL="0" indent="0">
              <a:buNone/>
            </a:pPr>
            <a:r>
              <a:rPr lang="en-IN" altLang="en-US" sz="2000"/>
              <a:t>if(x==3)</a:t>
            </a:r>
          </a:p>
          <a:p>
            <a:pPr marL="0" indent="0">
              <a:buNone/>
            </a:pPr>
            <a:r>
              <a:rPr lang="en-IN" altLang="en-US" sz="2000"/>
              <a:t>y=!y;</a:t>
            </a:r>
          </a:p>
          <a:p>
            <a:pPr marL="0" indent="0">
              <a:buNone/>
            </a:pPr>
            <a:r>
              <a:rPr lang="en-IN" altLang="en-US" sz="2000"/>
              <a:t>}</a:t>
            </a:r>
          </a:p>
          <a:p>
            <a:pPr marL="0" indent="0">
              <a:buNone/>
            </a:pPr>
            <a:r>
              <a:rPr lang="en-IN" altLang="en-US" sz="2000"/>
              <a:t>System.out.println(sum);</a:t>
            </a:r>
          </a:p>
          <a:p>
            <a:pPr marL="0" indent="0">
              <a:buNone/>
            </a:pPr>
            <a:r>
              <a:rPr lang="en-IN" altLang="en-US" sz="2000"/>
              <a:t>}</a:t>
            </a:r>
          </a:p>
          <a:p>
            <a:pPr marL="0" indent="0">
              <a:buNone/>
            </a:pPr>
            <a:r>
              <a:rPr lang="en-IN" altLang="en-US" sz="2000"/>
              <a:t>}</a:t>
            </a:r>
          </a:p>
          <a:p>
            <a:pPr marL="0" indent="0">
              <a:buNone/>
            </a:pPr>
            <a:endParaRPr lang="en-IN" altLang="en-US"/>
          </a:p>
        </p:txBody>
      </p:sp>
      <p:sp>
        <p:nvSpPr>
          <p:cNvPr id="46084" name="Content Placeholder 3">
            <a:extLst>
              <a:ext uri="{FF2B5EF4-FFF2-40B4-BE49-F238E27FC236}">
                <a16:creationId xmlns:a16="http://schemas.microsoft.com/office/drawing/2014/main" id="{C0A5CC09-9313-F4AF-95F5-C593B77CAE01}"/>
              </a:ext>
            </a:extLst>
          </p:cNvPr>
          <p:cNvSpPr>
            <a:spLocks noGrp="1"/>
          </p:cNvSpPr>
          <p:nvPr>
            <p:ph sz="half" idx="2"/>
          </p:nvPr>
        </p:nvSpPr>
        <p:spPr>
          <a:xfrm>
            <a:off x="6172200" y="685801"/>
            <a:ext cx="4038600" cy="5440363"/>
          </a:xfrm>
        </p:spPr>
        <p:txBody>
          <a:bodyPr>
            <a:normAutofit fontScale="92500" lnSpcReduction="10000"/>
          </a:bodyPr>
          <a:lstStyle/>
          <a:p>
            <a:pPr marL="514350" indent="-514350">
              <a:buFont typeface="Arial" panose="020B0604020202020204" pitchFamily="34" charset="0"/>
              <a:buAutoNum type="alphaUcPeriod"/>
            </a:pPr>
            <a:r>
              <a:rPr lang="en-IN" altLang="en-US"/>
              <a:t>9</a:t>
            </a:r>
          </a:p>
          <a:p>
            <a:pPr marL="514350" indent="-514350">
              <a:buFont typeface="Arial" panose="020B0604020202020204" pitchFamily="34" charset="0"/>
              <a:buAutoNum type="alphaUcPeriod"/>
            </a:pPr>
            <a:r>
              <a:rPr lang="en-IN" altLang="en-US"/>
              <a:t>Compile time error</a:t>
            </a:r>
          </a:p>
          <a:p>
            <a:pPr marL="514350" indent="-514350">
              <a:buFont typeface="Arial" panose="020B0604020202020204" pitchFamily="34" charset="0"/>
              <a:buAutoNum type="alphaUcPeriod"/>
            </a:pPr>
            <a:r>
              <a:rPr lang="en-IN" altLang="en-US"/>
              <a:t>Infinite loop</a:t>
            </a:r>
          </a:p>
          <a:p>
            <a:pPr marL="514350" indent="-514350">
              <a:buFont typeface="Arial" panose="020B0604020202020204" pitchFamily="34" charset="0"/>
              <a:buAutoNum type="alphaUcPeriod"/>
            </a:pPr>
            <a:r>
              <a:rPr lang="en-IN" altLang="en-US"/>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2AA1063D-1EF3-6410-3CC1-1A072E1AEE1A}"/>
              </a:ext>
            </a:extLst>
          </p:cNvPr>
          <p:cNvSpPr>
            <a:spLocks noGrp="1"/>
          </p:cNvSpPr>
          <p:nvPr>
            <p:ph type="title"/>
          </p:nvPr>
        </p:nvSpPr>
        <p:spPr/>
        <p:txBody>
          <a:bodyPr/>
          <a:lstStyle/>
          <a:p>
            <a:r>
              <a:rPr lang="en-IN" altLang="en-US"/>
              <a:t>Q3(Output??)</a:t>
            </a:r>
          </a:p>
        </p:txBody>
      </p:sp>
      <p:sp>
        <p:nvSpPr>
          <p:cNvPr id="47107" name="Content Placeholder 2">
            <a:extLst>
              <a:ext uri="{FF2B5EF4-FFF2-40B4-BE49-F238E27FC236}">
                <a16:creationId xmlns:a16="http://schemas.microsoft.com/office/drawing/2014/main" id="{FB988B41-4CFA-7BB9-A803-6CFCF3B3D6B9}"/>
              </a:ext>
            </a:extLst>
          </p:cNvPr>
          <p:cNvSpPr>
            <a:spLocks noGrp="1"/>
          </p:cNvSpPr>
          <p:nvPr>
            <p:ph sz="half" idx="1"/>
          </p:nvPr>
        </p:nvSpPr>
        <p:spPr>
          <a:xfrm>
            <a:off x="1981200" y="1295400"/>
            <a:ext cx="4038600" cy="5105400"/>
          </a:xfrm>
        </p:spPr>
        <p:txBody>
          <a:bodyPr/>
          <a:lstStyle/>
          <a:p>
            <a:pPr marL="0" indent="0">
              <a:buNone/>
            </a:pPr>
            <a:r>
              <a:rPr lang="en-IN" altLang="en-US" sz="2000"/>
              <a:t>public class First</a:t>
            </a:r>
          </a:p>
          <a:p>
            <a:pPr marL="0" indent="0">
              <a:buNone/>
            </a:pPr>
            <a:r>
              <a:rPr lang="en-IN" altLang="en-US" sz="2000"/>
              <a:t>{</a:t>
            </a:r>
          </a:p>
          <a:p>
            <a:pPr marL="0" indent="0">
              <a:buNone/>
            </a:pPr>
            <a:r>
              <a:rPr lang="en-IN" altLang="en-US" sz="2000"/>
              <a:t>public static void main(String[] args)</a:t>
            </a:r>
          </a:p>
          <a:p>
            <a:pPr marL="0" indent="0">
              <a:buNone/>
            </a:pPr>
            <a:r>
              <a:rPr lang="en-IN" altLang="en-US" sz="2000"/>
              <a:t>{</a:t>
            </a:r>
          </a:p>
          <a:p>
            <a:pPr marL="0" indent="0">
              <a:buNone/>
            </a:pPr>
            <a:r>
              <a:rPr lang="en-IN" altLang="en-US" sz="2000"/>
              <a:t>int x=5,y=1;</a:t>
            </a:r>
          </a:p>
          <a:p>
            <a:pPr marL="0" indent="0">
              <a:buNone/>
            </a:pPr>
            <a:r>
              <a:rPr lang="en-IN" altLang="en-US" sz="2000"/>
              <a:t>while(--x!=++y);</a:t>
            </a:r>
          </a:p>
          <a:p>
            <a:pPr marL="0" indent="0">
              <a:buNone/>
            </a:pPr>
            <a:r>
              <a:rPr lang="en-IN" altLang="en-US" sz="2000"/>
              <a:t>System.out.println(x+y);</a:t>
            </a:r>
          </a:p>
          <a:p>
            <a:pPr marL="0" indent="0">
              <a:buNone/>
            </a:pPr>
            <a:r>
              <a:rPr lang="en-IN" altLang="en-US" sz="2000"/>
              <a:t>}</a:t>
            </a:r>
          </a:p>
          <a:p>
            <a:pPr marL="0" indent="0">
              <a:buNone/>
            </a:pPr>
            <a:r>
              <a:rPr lang="en-IN" altLang="en-US" sz="2000"/>
              <a:t>}</a:t>
            </a:r>
          </a:p>
          <a:p>
            <a:pPr marL="0" indent="0">
              <a:buNone/>
            </a:pPr>
            <a:endParaRPr lang="en-IN" altLang="en-US"/>
          </a:p>
        </p:txBody>
      </p:sp>
      <p:sp>
        <p:nvSpPr>
          <p:cNvPr id="47108" name="Content Placeholder 3">
            <a:extLst>
              <a:ext uri="{FF2B5EF4-FFF2-40B4-BE49-F238E27FC236}">
                <a16:creationId xmlns:a16="http://schemas.microsoft.com/office/drawing/2014/main" id="{0F71F011-159F-3EEF-FCDF-DD4B807930F8}"/>
              </a:ext>
            </a:extLst>
          </p:cNvPr>
          <p:cNvSpPr>
            <a:spLocks noGrp="1"/>
          </p:cNvSpPr>
          <p:nvPr>
            <p:ph sz="half" idx="2"/>
          </p:nvPr>
        </p:nvSpPr>
        <p:spPr>
          <a:xfrm>
            <a:off x="6172200" y="1295401"/>
            <a:ext cx="4038600" cy="4830763"/>
          </a:xfrm>
        </p:spPr>
        <p:txBody>
          <a:bodyPr/>
          <a:lstStyle/>
          <a:p>
            <a:pPr marL="514350" indent="-514350">
              <a:buFont typeface="Arial" panose="020B0604020202020204" pitchFamily="34" charset="0"/>
              <a:buAutoNum type="alphaUcPeriod"/>
            </a:pPr>
            <a:r>
              <a:rPr lang="en-IN" altLang="en-US"/>
              <a:t>Compile time error</a:t>
            </a:r>
          </a:p>
          <a:p>
            <a:pPr marL="514350" indent="-514350">
              <a:buFont typeface="Arial" panose="020B0604020202020204" pitchFamily="34" charset="0"/>
              <a:buAutoNum type="alphaUcPeriod"/>
            </a:pPr>
            <a:r>
              <a:rPr lang="en-IN" altLang="en-US"/>
              <a:t>6</a:t>
            </a:r>
          </a:p>
          <a:p>
            <a:pPr marL="514350" indent="-514350">
              <a:buFont typeface="Arial" panose="020B0604020202020204" pitchFamily="34" charset="0"/>
              <a:buAutoNum type="alphaUcPeriod"/>
            </a:pPr>
            <a:r>
              <a:rPr lang="en-IN" altLang="en-US"/>
              <a:t>4</a:t>
            </a:r>
          </a:p>
          <a:p>
            <a:pPr marL="514350" indent="-514350">
              <a:buFont typeface="Arial" panose="020B0604020202020204" pitchFamily="34" charset="0"/>
              <a:buAutoNum type="alphaUcPeriod"/>
            </a:pPr>
            <a:r>
              <a:rPr lang="en-IN" altLang="en-US"/>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54B851D-9944-C0BD-2E49-CB409FD0CC11}"/>
              </a:ext>
            </a:extLst>
          </p:cNvPr>
          <p:cNvSpPr>
            <a:spLocks noGrp="1"/>
          </p:cNvSpPr>
          <p:nvPr>
            <p:ph type="title"/>
          </p:nvPr>
        </p:nvSpPr>
        <p:spPr>
          <a:xfrm>
            <a:off x="1981200" y="0"/>
            <a:ext cx="8229600" cy="1143000"/>
          </a:xfrm>
        </p:spPr>
        <p:txBody>
          <a:bodyPr/>
          <a:lstStyle/>
          <a:p>
            <a:pPr eaLnBrk="1" hangingPunct="1"/>
            <a:r>
              <a:rPr lang="en-US" altLang="en-US">
                <a:solidFill>
                  <a:srgbClr val="C00000"/>
                </a:solidFill>
                <a:latin typeface="Times New Roman" panose="02020603050405020304" pitchFamily="18" charset="0"/>
                <a:cs typeface="Times New Roman" panose="02020603050405020304" pitchFamily="18" charset="0"/>
              </a:rPr>
              <a:t>Iteration Statements</a:t>
            </a:r>
          </a:p>
        </p:txBody>
      </p:sp>
      <p:sp>
        <p:nvSpPr>
          <p:cNvPr id="3" name="Content Placeholder 2">
            <a:extLst>
              <a:ext uri="{FF2B5EF4-FFF2-40B4-BE49-F238E27FC236}">
                <a16:creationId xmlns:a16="http://schemas.microsoft.com/office/drawing/2014/main" id="{DA79B1B1-D875-48C7-E039-B6A254480747}"/>
              </a:ext>
            </a:extLst>
          </p:cNvPr>
          <p:cNvSpPr>
            <a:spLocks noGrp="1"/>
          </p:cNvSpPr>
          <p:nvPr>
            <p:ph idx="1"/>
          </p:nvPr>
        </p:nvSpPr>
        <p:spPr>
          <a:xfrm>
            <a:off x="1981200" y="1219201"/>
            <a:ext cx="8229600" cy="4906963"/>
          </a:xfrm>
        </p:spPr>
        <p:txBody>
          <a:bodyPr/>
          <a:lstStyle/>
          <a:p>
            <a:pPr eaLnBrk="1" hangingPunct="1"/>
            <a:r>
              <a:rPr lang="en-US" altLang="en-US">
                <a:solidFill>
                  <a:srgbClr val="002060"/>
                </a:solidFill>
                <a:latin typeface="Times New Roman" panose="02020603050405020304" pitchFamily="18" charset="0"/>
                <a:cs typeface="Times New Roman" panose="02020603050405020304" pitchFamily="18" charset="0"/>
              </a:rPr>
              <a:t>In Java, iteration statements (loops) are: </a:t>
            </a:r>
          </a:p>
          <a:p>
            <a:pPr lvl="1" eaLnBrk="1" hangingPunct="1"/>
            <a:r>
              <a:rPr lang="en-US" altLang="en-US">
                <a:solidFill>
                  <a:srgbClr val="002060"/>
                </a:solidFill>
                <a:latin typeface="Times New Roman" panose="02020603050405020304" pitchFamily="18" charset="0"/>
                <a:cs typeface="Times New Roman" panose="02020603050405020304" pitchFamily="18" charset="0"/>
              </a:rPr>
              <a:t>for</a:t>
            </a:r>
          </a:p>
          <a:p>
            <a:pPr lvl="1" eaLnBrk="1" hangingPunct="1"/>
            <a:r>
              <a:rPr lang="en-US" altLang="en-US">
                <a:solidFill>
                  <a:srgbClr val="002060"/>
                </a:solidFill>
                <a:latin typeface="Times New Roman" panose="02020603050405020304" pitchFamily="18" charset="0"/>
                <a:cs typeface="Times New Roman" panose="02020603050405020304" pitchFamily="18" charset="0"/>
              </a:rPr>
              <a:t>while, and </a:t>
            </a:r>
          </a:p>
          <a:p>
            <a:pPr lvl="1" eaLnBrk="1" hangingPunct="1"/>
            <a:r>
              <a:rPr lang="en-US" altLang="en-US">
                <a:solidFill>
                  <a:srgbClr val="002060"/>
                </a:solidFill>
                <a:latin typeface="Times New Roman" panose="02020603050405020304" pitchFamily="18" charset="0"/>
                <a:cs typeface="Times New Roman" panose="02020603050405020304" pitchFamily="18" charset="0"/>
              </a:rPr>
              <a:t>do-while</a:t>
            </a:r>
          </a:p>
          <a:p>
            <a:pPr lvl="1" eaLnBrk="1" hangingPunct="1">
              <a:buFont typeface="Arial" panose="020B0604020202020204" pitchFamily="34" charset="0"/>
              <a:buNone/>
            </a:pPr>
            <a:endParaRPr lang="en-US" altLang="en-US">
              <a:solidFill>
                <a:srgbClr val="002060"/>
              </a:solidFill>
              <a:latin typeface="Times New Roman" panose="02020603050405020304" pitchFamily="18" charset="0"/>
              <a:cs typeface="Times New Roman" panose="02020603050405020304" pitchFamily="18" charset="0"/>
            </a:endParaRPr>
          </a:p>
          <a:p>
            <a:pPr eaLnBrk="1" hangingPunct="1"/>
            <a:r>
              <a:rPr lang="en-US" altLang="en-US">
                <a:solidFill>
                  <a:srgbClr val="002060"/>
                </a:solidFill>
                <a:latin typeface="Times New Roman" panose="02020603050405020304" pitchFamily="18" charset="0"/>
                <a:cs typeface="Times New Roman" panose="02020603050405020304" pitchFamily="18" charset="0"/>
              </a:rPr>
              <a:t>A loop repeatedly executes the same set of instructions until a termination condition is met.</a:t>
            </a:r>
          </a:p>
          <a:p>
            <a:pPr eaLnBrk="1" hangingPunct="1"/>
            <a:endParaRPr lang="en-US" altLang="en-US" b="1"/>
          </a:p>
          <a:p>
            <a:pPr eaLnBrk="1" hangingPunct="1"/>
            <a:endParaRPr lang="en-US" altLang="en-US"/>
          </a:p>
        </p:txBody>
      </p:sp>
      <p:sp>
        <p:nvSpPr>
          <p:cNvPr id="27652" name="Footer Placeholder 3">
            <a:extLst>
              <a:ext uri="{FF2B5EF4-FFF2-40B4-BE49-F238E27FC236}">
                <a16:creationId xmlns:a16="http://schemas.microsoft.com/office/drawing/2014/main" id="{9E400C87-88D6-013F-BB7C-80DD23AFAC14}"/>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51161F03-71EE-D4B5-965D-3A04A3075EE0}"/>
              </a:ext>
            </a:extLst>
          </p:cNvPr>
          <p:cNvSpPr>
            <a:spLocks noGrp="1"/>
          </p:cNvSpPr>
          <p:nvPr>
            <p:ph type="title"/>
          </p:nvPr>
        </p:nvSpPr>
        <p:spPr/>
        <p:txBody>
          <a:bodyPr/>
          <a:lstStyle/>
          <a:p>
            <a:r>
              <a:rPr lang="en-IN" altLang="en-US"/>
              <a:t>Q4(Output??)</a:t>
            </a:r>
          </a:p>
        </p:txBody>
      </p:sp>
      <p:sp>
        <p:nvSpPr>
          <p:cNvPr id="48131" name="Content Placeholder 2">
            <a:extLst>
              <a:ext uri="{FF2B5EF4-FFF2-40B4-BE49-F238E27FC236}">
                <a16:creationId xmlns:a16="http://schemas.microsoft.com/office/drawing/2014/main" id="{14B78D52-1556-3CB6-2BF2-AA4C0E9E48EB}"/>
              </a:ext>
            </a:extLst>
          </p:cNvPr>
          <p:cNvSpPr>
            <a:spLocks noGrp="1"/>
          </p:cNvSpPr>
          <p:nvPr>
            <p:ph sz="half" idx="1"/>
          </p:nvPr>
        </p:nvSpPr>
        <p:spPr>
          <a:xfrm>
            <a:off x="1981200" y="1219201"/>
            <a:ext cx="4038600" cy="4906963"/>
          </a:xfrm>
        </p:spPr>
        <p:txBody>
          <a:bodyPr/>
          <a:lstStyle/>
          <a:p>
            <a:pPr marL="0" indent="0">
              <a:buNone/>
            </a:pPr>
            <a:r>
              <a:rPr lang="en-IN" altLang="en-US" sz="2000"/>
              <a:t>public class First</a:t>
            </a:r>
          </a:p>
          <a:p>
            <a:pPr marL="0" indent="0">
              <a:buNone/>
            </a:pPr>
            <a:r>
              <a:rPr lang="en-IN" altLang="en-US" sz="2000"/>
              <a:t>{</a:t>
            </a:r>
          </a:p>
          <a:p>
            <a:pPr marL="0" indent="0">
              <a:buNone/>
            </a:pPr>
            <a:r>
              <a:rPr lang="en-IN" altLang="en-US" sz="2000"/>
              <a:t>public static void main(String[] args)</a:t>
            </a:r>
          </a:p>
          <a:p>
            <a:pPr marL="0" indent="0">
              <a:buNone/>
            </a:pPr>
            <a:r>
              <a:rPr lang="en-IN" altLang="en-US" sz="2000"/>
              <a:t>{</a:t>
            </a:r>
          </a:p>
          <a:p>
            <a:pPr marL="0" indent="0">
              <a:buNone/>
            </a:pPr>
            <a:r>
              <a:rPr lang="en-IN" altLang="en-US" sz="2000"/>
              <a:t>int k=1;</a:t>
            </a:r>
          </a:p>
          <a:p>
            <a:pPr marL="0" indent="0">
              <a:buNone/>
            </a:pPr>
            <a:r>
              <a:rPr lang="en-IN" altLang="en-US" sz="2000"/>
              <a:t>for(int i=1,j=2;i&gt;=1 &amp; i&lt;=3;i++,j++)</a:t>
            </a:r>
          </a:p>
          <a:p>
            <a:pPr marL="0" indent="0">
              <a:buNone/>
            </a:pPr>
            <a:r>
              <a:rPr lang="en-IN" altLang="en-US" sz="2000"/>
              <a:t>{</a:t>
            </a:r>
          </a:p>
          <a:p>
            <a:pPr marL="0" indent="0">
              <a:buNone/>
            </a:pPr>
            <a:r>
              <a:rPr lang="en-IN" altLang="en-US" sz="2000"/>
              <a:t>k=k*j;</a:t>
            </a:r>
          </a:p>
          <a:p>
            <a:pPr marL="0" indent="0">
              <a:buNone/>
            </a:pPr>
            <a:r>
              <a:rPr lang="en-IN" altLang="en-US" sz="2000"/>
              <a:t>}</a:t>
            </a:r>
          </a:p>
          <a:p>
            <a:pPr marL="0" indent="0">
              <a:buNone/>
            </a:pPr>
            <a:r>
              <a:rPr lang="en-IN" altLang="en-US" sz="2000"/>
              <a:t>System.out.println(k);</a:t>
            </a:r>
          </a:p>
          <a:p>
            <a:pPr marL="0" indent="0">
              <a:buNone/>
            </a:pPr>
            <a:r>
              <a:rPr lang="en-IN" altLang="en-US" sz="2000"/>
              <a:t>}</a:t>
            </a:r>
          </a:p>
          <a:p>
            <a:pPr marL="0" indent="0">
              <a:buNone/>
            </a:pPr>
            <a:r>
              <a:rPr lang="en-IN" altLang="en-US" sz="2000"/>
              <a:t>}</a:t>
            </a:r>
          </a:p>
        </p:txBody>
      </p:sp>
      <p:sp>
        <p:nvSpPr>
          <p:cNvPr id="48132" name="Content Placeholder 3">
            <a:extLst>
              <a:ext uri="{FF2B5EF4-FFF2-40B4-BE49-F238E27FC236}">
                <a16:creationId xmlns:a16="http://schemas.microsoft.com/office/drawing/2014/main" id="{9FCA80DB-D45B-E052-5A14-2FD0167E9758}"/>
              </a:ext>
            </a:extLst>
          </p:cNvPr>
          <p:cNvSpPr>
            <a:spLocks noGrp="1"/>
          </p:cNvSpPr>
          <p:nvPr>
            <p:ph sz="half" idx="2"/>
          </p:nvPr>
        </p:nvSpPr>
        <p:spPr>
          <a:xfrm>
            <a:off x="6172200" y="1219201"/>
            <a:ext cx="4038600" cy="4906963"/>
          </a:xfrm>
        </p:spPr>
        <p:txBody>
          <a:bodyPr/>
          <a:lstStyle/>
          <a:p>
            <a:pPr marL="514350" indent="-514350">
              <a:buFont typeface="Arial" panose="020B0604020202020204" pitchFamily="34" charset="0"/>
              <a:buAutoNum type="alphaUcPeriod"/>
            </a:pPr>
            <a:r>
              <a:rPr lang="en-IN" altLang="en-US"/>
              <a:t>24</a:t>
            </a:r>
          </a:p>
          <a:p>
            <a:pPr marL="514350" indent="-514350">
              <a:buFont typeface="Arial" panose="020B0604020202020204" pitchFamily="34" charset="0"/>
              <a:buAutoNum type="alphaUcPeriod"/>
            </a:pPr>
            <a:r>
              <a:rPr lang="en-IN" altLang="en-US"/>
              <a:t>12</a:t>
            </a:r>
          </a:p>
          <a:p>
            <a:pPr marL="514350" indent="-514350">
              <a:buFont typeface="Arial" panose="020B0604020202020204" pitchFamily="34" charset="0"/>
              <a:buAutoNum type="alphaUcPeriod"/>
            </a:pPr>
            <a:r>
              <a:rPr lang="en-IN" altLang="en-US"/>
              <a:t>Compile time error</a:t>
            </a:r>
          </a:p>
          <a:p>
            <a:pPr marL="514350" indent="-514350">
              <a:buFont typeface="Arial" panose="020B0604020202020204" pitchFamily="34" charset="0"/>
              <a:buAutoNum type="alphaUcPeriod"/>
            </a:pPr>
            <a:r>
              <a:rPr lang="en-IN" altLang="en-US"/>
              <a:t>Runtime error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06DFADA-CABB-F0A3-6128-6F98E6C11331}"/>
              </a:ext>
            </a:extLst>
          </p:cNvPr>
          <p:cNvSpPr>
            <a:spLocks noGrp="1"/>
          </p:cNvSpPr>
          <p:nvPr>
            <p:ph type="title"/>
          </p:nvPr>
        </p:nvSpPr>
        <p:spPr/>
        <p:txBody>
          <a:bodyPr/>
          <a:lstStyle/>
          <a:p>
            <a:r>
              <a:rPr lang="en-IN" altLang="en-US"/>
              <a:t>Q5</a:t>
            </a:r>
          </a:p>
        </p:txBody>
      </p:sp>
      <p:sp>
        <p:nvSpPr>
          <p:cNvPr id="49155" name="Content Placeholder 2">
            <a:extLst>
              <a:ext uri="{FF2B5EF4-FFF2-40B4-BE49-F238E27FC236}">
                <a16:creationId xmlns:a16="http://schemas.microsoft.com/office/drawing/2014/main" id="{B0986F20-72D3-E984-906C-84EFECD6D7FB}"/>
              </a:ext>
            </a:extLst>
          </p:cNvPr>
          <p:cNvSpPr>
            <a:spLocks noGrp="1"/>
          </p:cNvSpPr>
          <p:nvPr>
            <p:ph sz="half" idx="1"/>
          </p:nvPr>
        </p:nvSpPr>
        <p:spPr>
          <a:xfrm>
            <a:off x="1752600" y="1600200"/>
            <a:ext cx="4572000" cy="4724400"/>
          </a:xfrm>
        </p:spPr>
        <p:txBody>
          <a:bodyPr>
            <a:normAutofit lnSpcReduction="10000"/>
          </a:bodyPr>
          <a:lstStyle/>
          <a:p>
            <a:pPr marL="0" indent="0">
              <a:buNone/>
            </a:pPr>
            <a:r>
              <a:rPr lang="en-IN" altLang="en-US" sz="2000"/>
              <a:t>How many times “Hello” will be printed in the following code?</a:t>
            </a:r>
          </a:p>
          <a:p>
            <a:pPr marL="0" indent="0">
              <a:buNone/>
            </a:pPr>
            <a:r>
              <a:rPr lang="en-IN" altLang="en-US" sz="2000"/>
              <a:t>public class First</a:t>
            </a:r>
          </a:p>
          <a:p>
            <a:pPr marL="0" indent="0">
              <a:buNone/>
            </a:pPr>
            <a:r>
              <a:rPr lang="en-IN" altLang="en-US" sz="2000"/>
              <a:t>{</a:t>
            </a:r>
          </a:p>
          <a:p>
            <a:pPr marL="0" indent="0">
              <a:buNone/>
            </a:pPr>
            <a:r>
              <a:rPr lang="en-IN" altLang="en-US" sz="2000"/>
              <a:t>public static void main(String[] args)</a:t>
            </a:r>
          </a:p>
          <a:p>
            <a:pPr marL="0" indent="0">
              <a:buNone/>
            </a:pPr>
            <a:r>
              <a:rPr lang="en-IN" altLang="en-US" sz="2000"/>
              <a:t>{</a:t>
            </a:r>
          </a:p>
          <a:p>
            <a:pPr marL="0" indent="0">
              <a:buNone/>
            </a:pPr>
            <a:r>
              <a:rPr lang="en-IN" altLang="en-US" sz="2000"/>
              <a:t>int i=24;</a:t>
            </a:r>
          </a:p>
          <a:p>
            <a:pPr marL="0" indent="0">
              <a:buNone/>
            </a:pPr>
            <a:r>
              <a:rPr lang="en-IN" altLang="en-US" sz="2000"/>
              <a:t>for(;i&gt;1;i&gt;&gt;=2)</a:t>
            </a:r>
          </a:p>
          <a:p>
            <a:pPr marL="0" indent="0">
              <a:buNone/>
            </a:pPr>
            <a:r>
              <a:rPr lang="en-IN" altLang="en-US" sz="2000"/>
              <a:t>{</a:t>
            </a:r>
          </a:p>
          <a:p>
            <a:pPr marL="0" indent="0">
              <a:buNone/>
            </a:pPr>
            <a:r>
              <a:rPr lang="en-IN" altLang="en-US" sz="2000"/>
              <a:t>System.out.println("Hello");</a:t>
            </a:r>
          </a:p>
          <a:p>
            <a:pPr marL="0" indent="0">
              <a:buNone/>
            </a:pPr>
            <a:r>
              <a:rPr lang="en-IN" altLang="en-US" sz="2000"/>
              <a:t>}</a:t>
            </a:r>
          </a:p>
          <a:p>
            <a:pPr marL="0" indent="0">
              <a:buNone/>
            </a:pPr>
            <a:r>
              <a:rPr lang="en-IN" altLang="en-US" sz="2000"/>
              <a:t>}</a:t>
            </a:r>
          </a:p>
          <a:p>
            <a:pPr marL="0" indent="0">
              <a:buNone/>
            </a:pPr>
            <a:r>
              <a:rPr lang="en-IN" altLang="en-US" sz="2000"/>
              <a:t>} </a:t>
            </a:r>
          </a:p>
        </p:txBody>
      </p:sp>
      <p:sp>
        <p:nvSpPr>
          <p:cNvPr id="49156" name="Content Placeholder 3">
            <a:extLst>
              <a:ext uri="{FF2B5EF4-FFF2-40B4-BE49-F238E27FC236}">
                <a16:creationId xmlns:a16="http://schemas.microsoft.com/office/drawing/2014/main" id="{7637CE5A-90F1-9142-973B-C2FF4DE62DD6}"/>
              </a:ext>
            </a:extLst>
          </p:cNvPr>
          <p:cNvSpPr>
            <a:spLocks noGrp="1"/>
          </p:cNvSpPr>
          <p:nvPr>
            <p:ph sz="half" idx="2"/>
          </p:nvPr>
        </p:nvSpPr>
        <p:spPr/>
        <p:txBody>
          <a:bodyPr>
            <a:normAutofit lnSpcReduction="10000"/>
          </a:bodyPr>
          <a:lstStyle/>
          <a:p>
            <a:pPr marL="514350" indent="-514350">
              <a:buFont typeface="Arial" panose="020B0604020202020204" pitchFamily="34" charset="0"/>
              <a:buAutoNum type="alphaUcPeriod"/>
            </a:pPr>
            <a:r>
              <a:rPr lang="en-IN" altLang="en-US"/>
              <a:t>2 times</a:t>
            </a:r>
          </a:p>
          <a:p>
            <a:pPr marL="514350" indent="-514350">
              <a:buFont typeface="Arial" panose="020B0604020202020204" pitchFamily="34" charset="0"/>
              <a:buAutoNum type="alphaUcPeriod"/>
            </a:pPr>
            <a:r>
              <a:rPr lang="en-IN" altLang="en-US"/>
              <a:t>3 times</a:t>
            </a:r>
          </a:p>
          <a:p>
            <a:pPr marL="514350" indent="-514350">
              <a:buFont typeface="Arial" panose="020B0604020202020204" pitchFamily="34" charset="0"/>
              <a:buAutoNum type="alphaUcPeriod"/>
            </a:pPr>
            <a:r>
              <a:rPr lang="en-IN" altLang="en-US"/>
              <a:t>5 times</a:t>
            </a:r>
          </a:p>
          <a:p>
            <a:pPr marL="514350" indent="-514350">
              <a:buFont typeface="Arial" panose="020B0604020202020204" pitchFamily="34" charset="0"/>
              <a:buAutoNum type="alphaUcPeriod"/>
            </a:pPr>
            <a:r>
              <a:rPr lang="en-IN" altLang="en-US"/>
              <a:t>4 times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Content Placeholder 3" descr="question_mark1.jpeg">
            <a:extLst>
              <a:ext uri="{FF2B5EF4-FFF2-40B4-BE49-F238E27FC236}">
                <a16:creationId xmlns:a16="http://schemas.microsoft.com/office/drawing/2014/main" id="{AF3F4622-26E6-8E11-C95A-D7C872E24B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1" y="1143001"/>
            <a:ext cx="4525963" cy="4525963"/>
          </a:xfrm>
        </p:spPr>
      </p:pic>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BDF5640-A6F0-195E-191D-1F33F0B5E307}"/>
              </a:ext>
            </a:extLst>
          </p:cNvPr>
          <p:cNvSpPr>
            <a:spLocks noGrp="1"/>
          </p:cNvSpPr>
          <p:nvPr>
            <p:ph type="title"/>
          </p:nvPr>
        </p:nvSpPr>
        <p:spPr>
          <a:xfrm>
            <a:off x="1981200" y="0"/>
            <a:ext cx="8229600" cy="1143000"/>
          </a:xfrm>
        </p:spPr>
        <p:txBody>
          <a:bodyPr/>
          <a:lstStyle/>
          <a:p>
            <a:pPr eaLnBrk="1" hangingPunct="1"/>
            <a:r>
              <a:rPr lang="en-US" altLang="en-US">
                <a:solidFill>
                  <a:srgbClr val="C00000"/>
                </a:solidFill>
                <a:latin typeface="Times New Roman" panose="02020603050405020304" pitchFamily="18" charset="0"/>
                <a:cs typeface="Times New Roman" panose="02020603050405020304" pitchFamily="18" charset="0"/>
              </a:rPr>
              <a:t>while Loop</a:t>
            </a:r>
          </a:p>
        </p:txBody>
      </p:sp>
      <p:sp>
        <p:nvSpPr>
          <p:cNvPr id="3" name="Content Placeholder 2">
            <a:extLst>
              <a:ext uri="{FF2B5EF4-FFF2-40B4-BE49-F238E27FC236}">
                <a16:creationId xmlns:a16="http://schemas.microsoft.com/office/drawing/2014/main" id="{55BF5F43-4486-FF86-DB55-9BD991AC7E0E}"/>
              </a:ext>
            </a:extLst>
          </p:cNvPr>
          <p:cNvSpPr>
            <a:spLocks noGrp="1"/>
          </p:cNvSpPr>
          <p:nvPr>
            <p:ph idx="1"/>
          </p:nvPr>
        </p:nvSpPr>
        <p:spPr>
          <a:xfrm>
            <a:off x="1981200" y="990600"/>
            <a:ext cx="8229600" cy="5410200"/>
          </a:xfrm>
        </p:spPr>
        <p:txBody>
          <a:bodyPr/>
          <a:lstStyle/>
          <a:p>
            <a:pPr eaLnBrk="1" hangingPunct="1"/>
            <a:r>
              <a:rPr lang="en-US" altLang="en-US">
                <a:solidFill>
                  <a:srgbClr val="002060"/>
                </a:solidFill>
                <a:latin typeface="Times New Roman" panose="02020603050405020304" pitchFamily="18" charset="0"/>
                <a:cs typeface="Times New Roman" panose="02020603050405020304" pitchFamily="18" charset="0"/>
              </a:rPr>
              <a:t>while loop repeats a statement or block while its controlling expression is true.</a:t>
            </a:r>
          </a:p>
          <a:p>
            <a:pPr eaLnBrk="1" hangingPunct="1"/>
            <a:r>
              <a:rPr lang="en-US" altLang="en-US">
                <a:solidFill>
                  <a:srgbClr val="002060"/>
                </a:solidFill>
                <a:latin typeface="Times New Roman" panose="02020603050405020304" pitchFamily="18" charset="0"/>
                <a:cs typeface="Times New Roman" panose="02020603050405020304" pitchFamily="18" charset="0"/>
              </a:rPr>
              <a:t>The condition can be any Boolean expression.</a:t>
            </a:r>
          </a:p>
          <a:p>
            <a:pPr eaLnBrk="1" hangingPunct="1"/>
            <a:r>
              <a:rPr lang="en-US" altLang="en-US">
                <a:solidFill>
                  <a:srgbClr val="002060"/>
                </a:solidFill>
                <a:latin typeface="Times New Roman" panose="02020603050405020304" pitchFamily="18" charset="0"/>
                <a:cs typeface="Times New Roman" panose="02020603050405020304" pitchFamily="18" charset="0"/>
              </a:rPr>
              <a:t>The body of the loop will be executed as long as the conditional expression is true.</a:t>
            </a:r>
          </a:p>
          <a:p>
            <a:pPr eaLnBrk="1" hangingPunct="1"/>
            <a:r>
              <a:rPr lang="en-US" altLang="en-US">
                <a:solidFill>
                  <a:srgbClr val="002060"/>
                </a:solidFill>
                <a:latin typeface="Times New Roman" panose="02020603050405020304" pitchFamily="18" charset="0"/>
                <a:cs typeface="Times New Roman" panose="02020603050405020304" pitchFamily="18" charset="0"/>
              </a:rPr>
              <a:t>When condition becomes false, control passes to the next line of code immediately following the loop.</a:t>
            </a:r>
          </a:p>
          <a:p>
            <a:pPr eaLnBrk="1" hangingPunct="1">
              <a:buFont typeface="Arial" panose="020B0604020202020204" pitchFamily="34" charset="0"/>
              <a:buNone/>
            </a:pPr>
            <a:r>
              <a:rPr lang="en-US" altLang="en-US">
                <a:solidFill>
                  <a:srgbClr val="002060"/>
                </a:solidFill>
                <a:latin typeface="Times New Roman" panose="02020603050405020304" pitchFamily="18" charset="0"/>
                <a:cs typeface="Times New Roman" panose="02020603050405020304" pitchFamily="18" charset="0"/>
              </a:rPr>
              <a:t>		</a:t>
            </a:r>
            <a:r>
              <a:rPr lang="en-US" altLang="en-US">
                <a:solidFill>
                  <a:srgbClr val="FF0000"/>
                </a:solidFill>
                <a:latin typeface="Times New Roman" panose="02020603050405020304" pitchFamily="18" charset="0"/>
                <a:cs typeface="Times New Roman" panose="02020603050405020304" pitchFamily="18" charset="0"/>
              </a:rPr>
              <a:t>while(condition) </a:t>
            </a:r>
          </a:p>
          <a:p>
            <a:pPr eaLnBrk="1" hangingPunct="1">
              <a:buFont typeface="Arial" panose="020B0604020202020204" pitchFamily="34" charset="0"/>
              <a:buNone/>
            </a:pPr>
            <a:r>
              <a:rPr lang="en-US" altLang="en-US">
                <a:solidFill>
                  <a:srgbClr val="FF0000"/>
                </a:solidFill>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None/>
            </a:pPr>
            <a:r>
              <a:rPr lang="en-US" altLang="en-US">
                <a:solidFill>
                  <a:srgbClr val="FF0000"/>
                </a:solidFill>
                <a:latin typeface="Times New Roman" panose="02020603050405020304" pitchFamily="18" charset="0"/>
                <a:cs typeface="Times New Roman" panose="02020603050405020304" pitchFamily="18" charset="0"/>
              </a:rPr>
              <a:t>		     // body of loop</a:t>
            </a:r>
          </a:p>
          <a:p>
            <a:pPr eaLnBrk="1" hangingPunct="1">
              <a:buFont typeface="Arial" panose="020B0604020202020204" pitchFamily="34" charset="0"/>
              <a:buNone/>
            </a:pPr>
            <a:r>
              <a:rPr lang="en-US" altLang="en-US">
                <a:solidFill>
                  <a:srgbClr val="FF0000"/>
                </a:solidFill>
                <a:latin typeface="Times New Roman" panose="02020603050405020304" pitchFamily="18" charset="0"/>
                <a:cs typeface="Times New Roman" panose="02020603050405020304" pitchFamily="18" charset="0"/>
              </a:rPr>
              <a:t>		  }</a:t>
            </a:r>
          </a:p>
        </p:txBody>
      </p:sp>
      <p:sp>
        <p:nvSpPr>
          <p:cNvPr id="28676" name="Footer Placeholder 3">
            <a:extLst>
              <a:ext uri="{FF2B5EF4-FFF2-40B4-BE49-F238E27FC236}">
                <a16:creationId xmlns:a16="http://schemas.microsoft.com/office/drawing/2014/main" id="{98668BC3-087E-A835-7461-4CB20CE131B6}"/>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B4A22-F089-2283-67C5-90003D991D77}"/>
              </a:ext>
            </a:extLst>
          </p:cNvPr>
          <p:cNvSpPr>
            <a:spLocks noGrp="1"/>
          </p:cNvSpPr>
          <p:nvPr>
            <p:ph idx="1"/>
          </p:nvPr>
        </p:nvSpPr>
        <p:spPr>
          <a:xfrm>
            <a:off x="1981200" y="609600"/>
            <a:ext cx="8229600" cy="6248400"/>
          </a:xfrm>
        </p:spPr>
        <p:txBody>
          <a:bodyPr rtlCol="0">
            <a:normAutofit/>
          </a:bodyPr>
          <a:lstStyle/>
          <a:p>
            <a:pPr>
              <a:buNone/>
              <a:defRPr/>
            </a:pPr>
            <a:r>
              <a:rPr lang="en-US" sz="2000" dirty="0">
                <a:solidFill>
                  <a:schemeClr val="bg2">
                    <a:lumMod val="25000"/>
                  </a:schemeClr>
                </a:solidFill>
                <a:latin typeface="Times New Roman" pitchFamily="18" charset="0"/>
                <a:cs typeface="Times New Roman" pitchFamily="18" charset="0"/>
              </a:rPr>
              <a:t>class While</a:t>
            </a:r>
          </a:p>
          <a:p>
            <a:pPr>
              <a:buNone/>
              <a:defRPr/>
            </a:pP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		public static void main(String </a:t>
            </a:r>
            <a:r>
              <a:rPr lang="en-US" sz="2000" dirty="0" err="1">
                <a:solidFill>
                  <a:schemeClr val="bg2">
                    <a:lumMod val="25000"/>
                  </a:schemeClr>
                </a:solidFill>
                <a:latin typeface="Times New Roman" pitchFamily="18" charset="0"/>
                <a:cs typeface="Times New Roman" pitchFamily="18" charset="0"/>
              </a:rPr>
              <a:t>args</a:t>
            </a: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		int n = 10;</a:t>
            </a:r>
          </a:p>
          <a:p>
            <a:pPr>
              <a:buNone/>
              <a:defRPr/>
            </a:pPr>
            <a:r>
              <a:rPr lang="en-US" sz="2000" dirty="0">
                <a:solidFill>
                  <a:schemeClr val="bg2">
                    <a:lumMod val="25000"/>
                  </a:schemeClr>
                </a:solidFill>
                <a:latin typeface="Times New Roman" pitchFamily="18" charset="0"/>
                <a:cs typeface="Times New Roman" pitchFamily="18" charset="0"/>
              </a:rPr>
              <a:t>		char a = 'G';</a:t>
            </a:r>
          </a:p>
          <a:p>
            <a:pPr>
              <a:buNone/>
              <a:defRPr/>
            </a:pPr>
            <a:r>
              <a:rPr lang="en-US" sz="2000" dirty="0">
                <a:solidFill>
                  <a:schemeClr val="bg2">
                    <a:lumMod val="25000"/>
                  </a:schemeClr>
                </a:solidFill>
                <a:latin typeface="Times New Roman" pitchFamily="18" charset="0"/>
                <a:cs typeface="Times New Roman" pitchFamily="18" charset="0"/>
              </a:rPr>
              <a:t>		while(n &gt; 0)</a:t>
            </a:r>
          </a:p>
          <a:p>
            <a:pPr>
              <a:buNone/>
              <a:defRPr/>
            </a:pP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			   </a:t>
            </a:r>
            <a:r>
              <a:rPr lang="en-US" sz="2000" dirty="0" err="1">
                <a:solidFill>
                  <a:schemeClr val="bg2">
                    <a:lumMod val="25000"/>
                  </a:schemeClr>
                </a:solidFill>
                <a:latin typeface="Times New Roman" pitchFamily="18" charset="0"/>
                <a:cs typeface="Times New Roman" pitchFamily="18" charset="0"/>
              </a:rPr>
              <a:t>System.out.print</a:t>
            </a:r>
            <a:r>
              <a:rPr lang="en-US" sz="2000" dirty="0">
                <a:solidFill>
                  <a:schemeClr val="bg2">
                    <a:lumMod val="25000"/>
                  </a:schemeClr>
                </a:solidFill>
                <a:latin typeface="Times New Roman" pitchFamily="18" charset="0"/>
                <a:cs typeface="Times New Roman" pitchFamily="18" charset="0"/>
              </a:rPr>
              <a:t>(a);</a:t>
            </a:r>
          </a:p>
          <a:p>
            <a:pPr>
              <a:buNone/>
              <a:defRPr/>
            </a:pPr>
            <a:r>
              <a:rPr lang="en-US" sz="2000" dirty="0">
                <a:solidFill>
                  <a:schemeClr val="bg2">
                    <a:lumMod val="25000"/>
                  </a:schemeClr>
                </a:solidFill>
                <a:latin typeface="Times New Roman" pitchFamily="18" charset="0"/>
                <a:cs typeface="Times New Roman" pitchFamily="18" charset="0"/>
              </a:rPr>
              <a:t>			   n--;</a:t>
            </a:r>
          </a:p>
          <a:p>
            <a:pPr>
              <a:buNone/>
              <a:defRPr/>
            </a:pPr>
            <a:r>
              <a:rPr lang="en-US" sz="2000" dirty="0">
                <a:solidFill>
                  <a:schemeClr val="bg2">
                    <a:lumMod val="25000"/>
                  </a:schemeClr>
                </a:solidFill>
                <a:latin typeface="Times New Roman" pitchFamily="18" charset="0"/>
                <a:cs typeface="Times New Roman" pitchFamily="18" charset="0"/>
              </a:rPr>
              <a:t>			   a++;</a:t>
            </a:r>
          </a:p>
          <a:p>
            <a:pPr>
              <a:buNone/>
              <a:defRPr/>
            </a:pP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     }</a:t>
            </a:r>
          </a:p>
          <a:p>
            <a:pPr>
              <a:buNone/>
              <a:defRPr/>
            </a:pPr>
            <a:r>
              <a:rPr lang="en-US" sz="2000" dirty="0">
                <a:solidFill>
                  <a:schemeClr val="bg2">
                    <a:lumMod val="25000"/>
                  </a:schemeClr>
                </a:solidFill>
                <a:latin typeface="Times New Roman" pitchFamily="18" charset="0"/>
                <a:cs typeface="Times New Roman" pitchFamily="18" charset="0"/>
              </a:rPr>
              <a:t>Output:</a:t>
            </a:r>
          </a:p>
          <a:p>
            <a:pPr>
              <a:buNone/>
              <a:defRPr/>
            </a:pPr>
            <a:r>
              <a:rPr lang="en-IN" sz="2000" dirty="0">
                <a:solidFill>
                  <a:srgbClr val="FF0000"/>
                </a:solidFill>
              </a:rPr>
              <a:t>GHIJKLMNOP </a:t>
            </a:r>
            <a:endParaRPr lang="en-US" sz="2000" dirty="0">
              <a:solidFill>
                <a:srgbClr val="FF0000"/>
              </a:solidFill>
              <a:latin typeface="Times New Roman" pitchFamily="18" charset="0"/>
              <a:cs typeface="Times New Roman" pitchFamily="18" charset="0"/>
            </a:endParaRPr>
          </a:p>
        </p:txBody>
      </p:sp>
      <p:sp>
        <p:nvSpPr>
          <p:cNvPr id="29699" name="Footer Placeholder 3">
            <a:extLst>
              <a:ext uri="{FF2B5EF4-FFF2-40B4-BE49-F238E27FC236}">
                <a16:creationId xmlns:a16="http://schemas.microsoft.com/office/drawing/2014/main" id="{684E3B38-7FD4-63BC-8F54-95E6B2838D0C}"/>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BE845-6E87-81B9-AC84-EFED10DBC2E2}"/>
              </a:ext>
            </a:extLst>
          </p:cNvPr>
          <p:cNvSpPr>
            <a:spLocks noGrp="1"/>
          </p:cNvSpPr>
          <p:nvPr>
            <p:ph idx="1"/>
          </p:nvPr>
        </p:nvSpPr>
        <p:spPr>
          <a:xfrm>
            <a:off x="1981200" y="685800"/>
            <a:ext cx="8229600" cy="5715000"/>
          </a:xfrm>
        </p:spPr>
        <p:txBody>
          <a:bodyPr/>
          <a:lstStyle/>
          <a:p>
            <a:pPr algn="just" eaLnBrk="1" hangingPunct="1"/>
            <a:r>
              <a:rPr lang="en-US" altLang="en-US" sz="2000">
                <a:solidFill>
                  <a:srgbClr val="002060"/>
                </a:solidFill>
                <a:latin typeface="Times New Roman" panose="02020603050405020304" pitchFamily="18" charset="0"/>
                <a:cs typeface="Times New Roman" panose="02020603050405020304" pitchFamily="18" charset="0"/>
              </a:rPr>
              <a:t>The body of the loop will not execute even once if the condition is false.</a:t>
            </a:r>
          </a:p>
          <a:p>
            <a:pPr algn="just" eaLnBrk="1" hangingPunct="1"/>
            <a:r>
              <a:rPr lang="en-IN" altLang="en-US" sz="2000">
                <a:solidFill>
                  <a:srgbClr val="002060"/>
                </a:solidFill>
                <a:latin typeface="Times New Roman" panose="02020603050405020304" pitchFamily="18" charset="0"/>
                <a:cs typeface="Times New Roman" panose="02020603050405020304" pitchFamily="18" charset="0"/>
              </a:rPr>
              <a:t>While loop starts with the checking of condition. If it evaluated to true, then the loop body statements are executed otherwise first statement following the loop is executed. For this reason it is also called </a:t>
            </a:r>
            <a:r>
              <a:rPr lang="en-IN" altLang="en-US" sz="2000" b="1">
                <a:solidFill>
                  <a:srgbClr val="002060"/>
                </a:solidFill>
                <a:latin typeface="Times New Roman" panose="02020603050405020304" pitchFamily="18" charset="0"/>
                <a:cs typeface="Times New Roman" panose="02020603050405020304" pitchFamily="18" charset="0"/>
              </a:rPr>
              <a:t>Entry control loop</a:t>
            </a:r>
            <a:endParaRPr lang="en-US" altLang="en-US" sz="2000">
              <a:solidFill>
                <a:srgbClr val="002060"/>
              </a:solidFill>
              <a:latin typeface="Times New Roman" panose="02020603050405020304" pitchFamily="18" charset="0"/>
              <a:cs typeface="Times New Roman" panose="02020603050405020304" pitchFamily="18" charset="0"/>
            </a:endParaRPr>
          </a:p>
          <a:p>
            <a:pPr algn="just" eaLnBrk="1" hangingPunct="1"/>
            <a:r>
              <a:rPr lang="en-US" altLang="en-US" sz="2000">
                <a:solidFill>
                  <a:srgbClr val="002060"/>
                </a:solidFill>
                <a:latin typeface="Times New Roman" panose="02020603050405020304" pitchFamily="18" charset="0"/>
                <a:cs typeface="Times New Roman" panose="02020603050405020304" pitchFamily="18" charset="0"/>
              </a:rPr>
              <a:t>The body of the while (or any other of Java’s loops) can be empty. This is because a null statement (one that consists only of a semicolon) is syntactically valid in Java.</a:t>
            </a:r>
          </a:p>
          <a:p>
            <a:pPr algn="just" eaLnBrk="1" hangingPunct="1"/>
            <a:r>
              <a:rPr lang="en-US" altLang="en-US" sz="2000">
                <a:solidFill>
                  <a:srgbClr val="002060"/>
                </a:solidFill>
                <a:latin typeface="Times New Roman" panose="02020603050405020304" pitchFamily="18" charset="0"/>
                <a:cs typeface="Times New Roman" panose="02020603050405020304" pitchFamily="18" charset="0"/>
              </a:rPr>
              <a:t>Example in next slide:</a:t>
            </a:r>
          </a:p>
          <a:p>
            <a:pPr eaLnBrk="1" hangingPunct="1"/>
            <a:endParaRPr lang="en-US" altLang="en-US">
              <a:solidFill>
                <a:srgbClr val="002060"/>
              </a:solidFill>
              <a:latin typeface="Times New Roman" panose="02020603050405020304" pitchFamily="18" charset="0"/>
              <a:cs typeface="Times New Roman" panose="02020603050405020304" pitchFamily="18" charset="0"/>
            </a:endParaRPr>
          </a:p>
        </p:txBody>
      </p:sp>
      <p:sp>
        <p:nvSpPr>
          <p:cNvPr id="31747" name="Footer Placeholder 3">
            <a:extLst>
              <a:ext uri="{FF2B5EF4-FFF2-40B4-BE49-F238E27FC236}">
                <a16:creationId xmlns:a16="http://schemas.microsoft.com/office/drawing/2014/main" id="{99EAC564-391D-21ED-0C9A-4F0E0D06E9F8}"/>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1AFE4E0-8151-01C2-AEC6-DA48FD76773D}"/>
              </a:ext>
            </a:extLst>
          </p:cNvPr>
          <p:cNvSpPr>
            <a:spLocks noGrp="1"/>
          </p:cNvSpPr>
          <p:nvPr>
            <p:ph type="title"/>
          </p:nvPr>
        </p:nvSpPr>
        <p:spPr/>
        <p:txBody>
          <a:bodyPr/>
          <a:lstStyle/>
          <a:p>
            <a:r>
              <a:rPr lang="en-IN" altLang="en-US"/>
              <a:t>while loop no body of execution</a:t>
            </a:r>
          </a:p>
        </p:txBody>
      </p:sp>
      <p:sp>
        <p:nvSpPr>
          <p:cNvPr id="32771" name="Content Placeholder 2">
            <a:extLst>
              <a:ext uri="{FF2B5EF4-FFF2-40B4-BE49-F238E27FC236}">
                <a16:creationId xmlns:a16="http://schemas.microsoft.com/office/drawing/2014/main" id="{7BAF9FB6-D75A-CF50-815D-C67782EF384C}"/>
              </a:ext>
            </a:extLst>
          </p:cNvPr>
          <p:cNvSpPr>
            <a:spLocks noGrp="1"/>
          </p:cNvSpPr>
          <p:nvPr>
            <p:ph idx="1"/>
          </p:nvPr>
        </p:nvSpPr>
        <p:spPr/>
        <p:txBody>
          <a:bodyPr/>
          <a:lstStyle/>
          <a:p>
            <a:pPr marL="0" indent="0">
              <a:buNone/>
            </a:pPr>
            <a:r>
              <a:rPr lang="en-IN" altLang="en-US" sz="2000"/>
              <a:t>public class NoBody {</a:t>
            </a:r>
          </a:p>
          <a:p>
            <a:pPr marL="0" indent="0">
              <a:buNone/>
            </a:pPr>
            <a:r>
              <a:rPr lang="en-IN" altLang="en-US" sz="2000"/>
              <a:t>public static void main(String args[]) {</a:t>
            </a:r>
          </a:p>
          <a:p>
            <a:pPr marL="0" indent="0">
              <a:buNone/>
            </a:pPr>
            <a:r>
              <a:rPr lang="en-IN" altLang="en-US" sz="2000"/>
              <a:t>int i, j;</a:t>
            </a:r>
          </a:p>
          <a:p>
            <a:pPr marL="0" indent="0">
              <a:buNone/>
            </a:pPr>
            <a:r>
              <a:rPr lang="en-IN" altLang="en-US" sz="2000"/>
              <a:t>i = 100;</a:t>
            </a:r>
          </a:p>
          <a:p>
            <a:pPr marL="0" indent="0">
              <a:buNone/>
            </a:pPr>
            <a:r>
              <a:rPr lang="en-IN" altLang="en-US" sz="2000"/>
              <a:t>j = 200;</a:t>
            </a:r>
          </a:p>
          <a:p>
            <a:pPr marL="0" indent="0">
              <a:buNone/>
            </a:pPr>
            <a:r>
              <a:rPr lang="en-IN" altLang="en-US" sz="2000"/>
              <a:t>// find midpoint between i and j</a:t>
            </a:r>
          </a:p>
          <a:p>
            <a:pPr marL="0" indent="0">
              <a:buNone/>
            </a:pPr>
            <a:r>
              <a:rPr lang="en-IN" altLang="en-US" sz="2000"/>
              <a:t>while(++i &lt; --j); // no body in this loop</a:t>
            </a:r>
          </a:p>
          <a:p>
            <a:pPr marL="0" indent="0">
              <a:buNone/>
            </a:pPr>
            <a:r>
              <a:rPr lang="en-IN" altLang="en-US" sz="2000"/>
              <a:t>System.out.println("Midpoint is " + i);//150 is output[i=150,j=150]</a:t>
            </a:r>
          </a:p>
          <a:p>
            <a:pPr marL="0" indent="0">
              <a:buNone/>
            </a:pPr>
            <a:r>
              <a:rPr lang="en-IN" altLang="en-US" sz="2000"/>
              <a:t>}</a:t>
            </a:r>
          </a:p>
          <a:p>
            <a:pPr marL="0" indent="0">
              <a:buNone/>
            </a:pPr>
            <a:r>
              <a:rPr lang="en-IN" altLang="en-US" sz="20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195267C-4C9C-8790-A3C3-E7F3D95A65F5}"/>
              </a:ext>
            </a:extLst>
          </p:cNvPr>
          <p:cNvSpPr>
            <a:spLocks noGrp="1"/>
          </p:cNvSpPr>
          <p:nvPr>
            <p:ph type="title"/>
          </p:nvPr>
        </p:nvSpPr>
        <p:spPr>
          <a:xfrm>
            <a:off x="1981200" y="0"/>
            <a:ext cx="8229600" cy="1143000"/>
          </a:xfrm>
        </p:spPr>
        <p:txBody>
          <a:bodyPr/>
          <a:lstStyle/>
          <a:p>
            <a:pPr eaLnBrk="1" hangingPunct="1"/>
            <a:r>
              <a:rPr lang="en-US" altLang="en-US">
                <a:solidFill>
                  <a:srgbClr val="C00000"/>
                </a:solidFill>
                <a:latin typeface="Times New Roman" panose="02020603050405020304" pitchFamily="18" charset="0"/>
                <a:cs typeface="Times New Roman" panose="02020603050405020304" pitchFamily="18" charset="0"/>
              </a:rPr>
              <a:t>do-while</a:t>
            </a:r>
          </a:p>
        </p:txBody>
      </p:sp>
      <p:sp>
        <p:nvSpPr>
          <p:cNvPr id="3" name="Content Placeholder 2">
            <a:extLst>
              <a:ext uri="{FF2B5EF4-FFF2-40B4-BE49-F238E27FC236}">
                <a16:creationId xmlns:a16="http://schemas.microsoft.com/office/drawing/2014/main" id="{21BFD216-93E7-0E2B-4A33-D4B03C780B62}"/>
              </a:ext>
            </a:extLst>
          </p:cNvPr>
          <p:cNvSpPr>
            <a:spLocks noGrp="1"/>
          </p:cNvSpPr>
          <p:nvPr>
            <p:ph idx="1"/>
          </p:nvPr>
        </p:nvSpPr>
        <p:spPr>
          <a:xfrm>
            <a:off x="1981200" y="914400"/>
            <a:ext cx="8229600" cy="5486400"/>
          </a:xfrm>
        </p:spPr>
        <p:txBody>
          <a:bodyPr rtlCol="0">
            <a:noAutofit/>
          </a:bodyPr>
          <a:lstStyle/>
          <a:p>
            <a:pPr>
              <a:defRPr/>
            </a:pPr>
            <a:r>
              <a:rPr lang="en-US" sz="2400" dirty="0">
                <a:solidFill>
                  <a:srgbClr val="002060"/>
                </a:solidFill>
                <a:latin typeface="Times New Roman" pitchFamily="18" charset="0"/>
                <a:cs typeface="Times New Roman" pitchFamily="18" charset="0"/>
              </a:rPr>
              <a:t>The do-while loop always executes its body at least once, because its conditional expression is at the bottom of the loop.</a:t>
            </a:r>
          </a:p>
          <a:p>
            <a:pPr>
              <a:buNone/>
              <a:defRPr/>
            </a:pPr>
            <a:endParaRPr lang="en-US" sz="2400" dirty="0">
              <a:solidFill>
                <a:srgbClr val="002060"/>
              </a:solidFill>
              <a:latin typeface="Times New Roman" pitchFamily="18" charset="0"/>
              <a:cs typeface="Times New Roman" pitchFamily="18" charset="0"/>
            </a:endParaRPr>
          </a:p>
          <a:p>
            <a:pPr>
              <a:buNone/>
              <a:defRPr/>
            </a:pPr>
            <a:r>
              <a:rPr lang="en-US" sz="2400" dirty="0">
                <a:solidFill>
                  <a:srgbClr val="002060"/>
                </a:solidFill>
                <a:latin typeface="Times New Roman" pitchFamily="18" charset="0"/>
                <a:cs typeface="Times New Roman" pitchFamily="18" charset="0"/>
              </a:rPr>
              <a:t>     	</a:t>
            </a:r>
            <a:r>
              <a:rPr lang="en-US" sz="2400" dirty="0">
                <a:solidFill>
                  <a:schemeClr val="accent2">
                    <a:lumMod val="75000"/>
                  </a:schemeClr>
                </a:solidFill>
                <a:latin typeface="Times New Roman" pitchFamily="18" charset="0"/>
                <a:cs typeface="Times New Roman" pitchFamily="18" charset="0"/>
              </a:rPr>
              <a:t>do {</a:t>
            </a:r>
          </a:p>
          <a:p>
            <a:pPr>
              <a:buNone/>
              <a:defRPr/>
            </a:pPr>
            <a:r>
              <a:rPr lang="en-US" sz="2400" dirty="0">
                <a:solidFill>
                  <a:schemeClr val="accent2">
                    <a:lumMod val="75000"/>
                  </a:schemeClr>
                </a:solidFill>
                <a:latin typeface="Times New Roman" pitchFamily="18" charset="0"/>
                <a:cs typeface="Times New Roman" pitchFamily="18" charset="0"/>
              </a:rPr>
              <a:t>			// body of loop</a:t>
            </a:r>
          </a:p>
          <a:p>
            <a:pPr>
              <a:buNone/>
              <a:defRPr/>
            </a:pPr>
            <a:r>
              <a:rPr lang="en-US" sz="2400" dirty="0">
                <a:solidFill>
                  <a:schemeClr val="accent2">
                    <a:lumMod val="75000"/>
                  </a:schemeClr>
                </a:solidFill>
                <a:latin typeface="Times New Roman" pitchFamily="18" charset="0"/>
                <a:cs typeface="Times New Roman" pitchFamily="18" charset="0"/>
              </a:rPr>
              <a:t>		      } while (</a:t>
            </a:r>
            <a:r>
              <a:rPr lang="en-US" sz="2400" i="1" dirty="0">
                <a:solidFill>
                  <a:schemeClr val="accent2">
                    <a:lumMod val="75000"/>
                  </a:schemeClr>
                </a:solidFill>
                <a:latin typeface="Times New Roman" pitchFamily="18" charset="0"/>
                <a:cs typeface="Times New Roman" pitchFamily="18" charset="0"/>
              </a:rPr>
              <a:t>condition);</a:t>
            </a:r>
          </a:p>
          <a:p>
            <a:pPr>
              <a:buNone/>
              <a:defRPr/>
            </a:pPr>
            <a:endParaRPr lang="en-US" sz="2400" i="1" dirty="0">
              <a:solidFill>
                <a:schemeClr val="accent2">
                  <a:lumMod val="75000"/>
                </a:schemeClr>
              </a:solidFill>
              <a:latin typeface="Times New Roman" pitchFamily="18" charset="0"/>
              <a:cs typeface="Times New Roman" pitchFamily="18" charset="0"/>
            </a:endParaRPr>
          </a:p>
          <a:p>
            <a:pPr>
              <a:defRPr/>
            </a:pPr>
            <a:r>
              <a:rPr lang="en-US" sz="2400" dirty="0">
                <a:solidFill>
                  <a:srgbClr val="002060"/>
                </a:solidFill>
                <a:latin typeface="Times New Roman" pitchFamily="18" charset="0"/>
                <a:cs typeface="Times New Roman" pitchFamily="18" charset="0"/>
              </a:rPr>
              <a:t>Each iteration of the do-while loop first executes the body of the loop and then evaluates the conditional expression.</a:t>
            </a:r>
          </a:p>
          <a:p>
            <a:pPr>
              <a:defRPr/>
            </a:pPr>
            <a:r>
              <a:rPr lang="en-US" sz="2400" dirty="0">
                <a:solidFill>
                  <a:srgbClr val="002060"/>
                </a:solidFill>
                <a:latin typeface="Times New Roman" pitchFamily="18" charset="0"/>
                <a:cs typeface="Times New Roman" pitchFamily="18" charset="0"/>
              </a:rPr>
              <a:t>If this expression is true, the loop will repeat. Otherwise, the loop terminates.</a:t>
            </a:r>
          </a:p>
          <a:p>
            <a:pPr>
              <a:defRPr/>
            </a:pPr>
            <a:r>
              <a:rPr lang="en-US" sz="2400" dirty="0">
                <a:solidFill>
                  <a:srgbClr val="002060"/>
                </a:solidFill>
                <a:latin typeface="Times New Roman" pitchFamily="18" charset="0"/>
                <a:cs typeface="Times New Roman" pitchFamily="18" charset="0"/>
              </a:rPr>
              <a:t>It is known as </a:t>
            </a:r>
            <a:r>
              <a:rPr lang="en-US" sz="2400" b="1" dirty="0">
                <a:solidFill>
                  <a:srgbClr val="002060"/>
                </a:solidFill>
                <a:latin typeface="Times New Roman" pitchFamily="18" charset="0"/>
                <a:cs typeface="Times New Roman" pitchFamily="18" charset="0"/>
              </a:rPr>
              <a:t>exit controlled </a:t>
            </a:r>
            <a:r>
              <a:rPr lang="en-US" sz="2400" dirty="0">
                <a:solidFill>
                  <a:srgbClr val="002060"/>
                </a:solidFill>
                <a:latin typeface="Times New Roman" pitchFamily="18" charset="0"/>
                <a:cs typeface="Times New Roman" pitchFamily="18" charset="0"/>
              </a:rPr>
              <a:t>loop</a:t>
            </a:r>
          </a:p>
        </p:txBody>
      </p:sp>
      <p:sp>
        <p:nvSpPr>
          <p:cNvPr id="33796" name="Footer Placeholder 3">
            <a:extLst>
              <a:ext uri="{FF2B5EF4-FFF2-40B4-BE49-F238E27FC236}">
                <a16:creationId xmlns:a16="http://schemas.microsoft.com/office/drawing/2014/main" id="{9F06A356-F63C-C1B6-40D8-4E4D3CC417D7}"/>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442A891-53BF-273D-91B1-C20C9EB813EF}"/>
              </a:ext>
            </a:extLst>
          </p:cNvPr>
          <p:cNvSpPr>
            <a:spLocks noGrp="1"/>
          </p:cNvSpPr>
          <p:nvPr>
            <p:ph type="title"/>
          </p:nvPr>
        </p:nvSpPr>
        <p:spPr/>
        <p:txBody>
          <a:bodyPr/>
          <a:lstStyle/>
          <a:p>
            <a:r>
              <a:rPr lang="en-IN" altLang="en-US"/>
              <a:t>Example</a:t>
            </a:r>
          </a:p>
        </p:txBody>
      </p:sp>
      <p:sp>
        <p:nvSpPr>
          <p:cNvPr id="34819" name="Content Placeholder 2">
            <a:extLst>
              <a:ext uri="{FF2B5EF4-FFF2-40B4-BE49-F238E27FC236}">
                <a16:creationId xmlns:a16="http://schemas.microsoft.com/office/drawing/2014/main" id="{0A9E784B-F89A-2737-90DE-1B73A9E00CC2}"/>
              </a:ext>
            </a:extLst>
          </p:cNvPr>
          <p:cNvSpPr>
            <a:spLocks noGrp="1"/>
          </p:cNvSpPr>
          <p:nvPr>
            <p:ph idx="1"/>
          </p:nvPr>
        </p:nvSpPr>
        <p:spPr>
          <a:xfrm>
            <a:off x="1981200" y="1219200"/>
            <a:ext cx="8229600" cy="5638800"/>
          </a:xfrm>
        </p:spPr>
        <p:txBody>
          <a:bodyPr>
            <a:normAutofit lnSpcReduction="10000"/>
          </a:bodyPr>
          <a:lstStyle/>
          <a:p>
            <a:pPr marL="0" indent="0">
              <a:buNone/>
            </a:pPr>
            <a:r>
              <a:rPr lang="en-IN" altLang="en-US" sz="1600"/>
              <a:t>// Java program to illustrate do-while loop </a:t>
            </a:r>
          </a:p>
          <a:p>
            <a:pPr marL="0" indent="0">
              <a:buNone/>
            </a:pPr>
            <a:r>
              <a:rPr lang="en-IN" altLang="en-US" sz="1600"/>
              <a:t>class dowhileloopDemo </a:t>
            </a:r>
          </a:p>
          <a:p>
            <a:pPr marL="0" indent="0">
              <a:buNone/>
            </a:pPr>
            <a:r>
              <a:rPr lang="en-IN" altLang="en-US" sz="1600"/>
              <a:t>{ </a:t>
            </a:r>
          </a:p>
          <a:p>
            <a:pPr marL="0" indent="0">
              <a:buNone/>
            </a:pPr>
            <a:r>
              <a:rPr lang="en-IN" altLang="en-US" sz="1600"/>
              <a:t>	public static void main(String args[]) </a:t>
            </a:r>
          </a:p>
          <a:p>
            <a:pPr marL="0" indent="0">
              <a:buNone/>
            </a:pPr>
            <a:r>
              <a:rPr lang="en-IN" altLang="en-US" sz="1600"/>
              <a:t>	{ </a:t>
            </a:r>
          </a:p>
          <a:p>
            <a:pPr marL="0" indent="0">
              <a:buNone/>
            </a:pPr>
            <a:r>
              <a:rPr lang="en-IN" altLang="en-US" sz="1600"/>
              <a:t>		int x = 21; </a:t>
            </a:r>
          </a:p>
          <a:p>
            <a:pPr marL="0" indent="0">
              <a:buNone/>
            </a:pPr>
            <a:r>
              <a:rPr lang="en-IN" altLang="en-US" sz="1600"/>
              <a:t>		do</a:t>
            </a:r>
          </a:p>
          <a:p>
            <a:pPr marL="0" indent="0">
              <a:buNone/>
            </a:pPr>
            <a:r>
              <a:rPr lang="en-IN" altLang="en-US" sz="1600"/>
              <a:t>		{ </a:t>
            </a:r>
          </a:p>
          <a:p>
            <a:pPr marL="0" indent="0">
              <a:buNone/>
            </a:pPr>
            <a:r>
              <a:rPr lang="en-IN" altLang="en-US" sz="1600"/>
              <a:t>			// The line will be printed even </a:t>
            </a:r>
          </a:p>
          <a:p>
            <a:pPr marL="0" indent="0">
              <a:buNone/>
            </a:pPr>
            <a:r>
              <a:rPr lang="en-IN" altLang="en-US" sz="1600"/>
              <a:t>			// if the condition is false </a:t>
            </a:r>
          </a:p>
          <a:p>
            <a:pPr marL="0" indent="0">
              <a:buNone/>
            </a:pPr>
            <a:r>
              <a:rPr lang="en-IN" altLang="en-US" sz="1600"/>
              <a:t>			System.out.println("Value of x:" + x); </a:t>
            </a:r>
          </a:p>
          <a:p>
            <a:pPr marL="0" indent="0">
              <a:buNone/>
            </a:pPr>
            <a:r>
              <a:rPr lang="en-IN" altLang="en-US" sz="1600"/>
              <a:t>			x++; </a:t>
            </a:r>
          </a:p>
          <a:p>
            <a:pPr marL="0" indent="0">
              <a:buNone/>
            </a:pPr>
            <a:r>
              <a:rPr lang="en-IN" altLang="en-US" sz="1600"/>
              <a:t>		} </a:t>
            </a:r>
          </a:p>
          <a:p>
            <a:pPr marL="0" indent="0">
              <a:buNone/>
            </a:pPr>
            <a:r>
              <a:rPr lang="en-IN" altLang="en-US" sz="1600"/>
              <a:t>		while (x &lt; 20); </a:t>
            </a:r>
          </a:p>
          <a:p>
            <a:pPr marL="0" indent="0">
              <a:buNone/>
            </a:pPr>
            <a:r>
              <a:rPr lang="en-IN" altLang="en-US" sz="1600"/>
              <a:t>	} </a:t>
            </a:r>
          </a:p>
          <a:p>
            <a:pPr marL="0" indent="0">
              <a:buNone/>
            </a:pPr>
            <a:r>
              <a:rPr lang="en-IN" altLang="en-US" sz="1600"/>
              <a:t>} </a:t>
            </a:r>
          </a:p>
          <a:p>
            <a:pPr marL="0" indent="0">
              <a:buNone/>
            </a:pPr>
            <a:r>
              <a:rPr lang="en-IN" altLang="en-US" sz="1600"/>
              <a:t>Output: Value of x:21</a:t>
            </a:r>
          </a:p>
          <a:p>
            <a:pPr marL="0" indent="0">
              <a:buNone/>
            </a:pP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FD51AE5-AA8B-EF98-009C-8570F49775C8}"/>
              </a:ext>
            </a:extLst>
          </p:cNvPr>
          <p:cNvSpPr>
            <a:spLocks noGrp="1"/>
          </p:cNvSpPr>
          <p:nvPr>
            <p:ph type="title"/>
          </p:nvPr>
        </p:nvSpPr>
        <p:spPr>
          <a:xfrm>
            <a:off x="1981200" y="0"/>
            <a:ext cx="8229600" cy="1143000"/>
          </a:xfrm>
        </p:spPr>
        <p:txBody>
          <a:bodyPr/>
          <a:lstStyle/>
          <a:p>
            <a:pPr eaLnBrk="1" hangingPunct="1"/>
            <a:r>
              <a:rPr lang="en-US" altLang="en-US">
                <a:solidFill>
                  <a:srgbClr val="C00000"/>
                </a:solidFill>
                <a:latin typeface="Times New Roman" panose="02020603050405020304" pitchFamily="18" charset="0"/>
                <a:cs typeface="Times New Roman" panose="02020603050405020304" pitchFamily="18" charset="0"/>
              </a:rPr>
              <a:t>for loop</a:t>
            </a:r>
          </a:p>
        </p:txBody>
      </p:sp>
      <p:sp>
        <p:nvSpPr>
          <p:cNvPr id="3" name="Content Placeholder 2">
            <a:extLst>
              <a:ext uri="{FF2B5EF4-FFF2-40B4-BE49-F238E27FC236}">
                <a16:creationId xmlns:a16="http://schemas.microsoft.com/office/drawing/2014/main" id="{C6DD2C2B-6E6D-56DA-D11F-7FE1CA81C9AD}"/>
              </a:ext>
            </a:extLst>
          </p:cNvPr>
          <p:cNvSpPr>
            <a:spLocks noGrp="1"/>
          </p:cNvSpPr>
          <p:nvPr>
            <p:ph idx="1"/>
          </p:nvPr>
        </p:nvSpPr>
        <p:spPr>
          <a:xfrm>
            <a:off x="1752600" y="1066800"/>
            <a:ext cx="8610600" cy="5257800"/>
          </a:xfrm>
        </p:spPr>
        <p:txBody>
          <a:bodyPr rtlCol="0">
            <a:normAutofit fontScale="92500" lnSpcReduction="10000"/>
          </a:bodyPr>
          <a:lstStyle/>
          <a:p>
            <a:pPr>
              <a:buNone/>
              <a:defRPr/>
            </a:pPr>
            <a:r>
              <a:rPr lang="en-US" dirty="0"/>
              <a:t>		</a:t>
            </a:r>
            <a:r>
              <a:rPr lang="en-US" dirty="0">
                <a:solidFill>
                  <a:srgbClr val="002060"/>
                </a:solidFill>
                <a:latin typeface="Times New Roman" pitchFamily="18" charset="0"/>
                <a:cs typeface="Times New Roman" pitchFamily="18" charset="0"/>
              </a:rPr>
              <a:t>for (initialization; condition; iteration) </a:t>
            </a:r>
          </a:p>
          <a:p>
            <a:pPr>
              <a:buNone/>
              <a:defRPr/>
            </a:pPr>
            <a:r>
              <a:rPr lang="en-US" dirty="0">
                <a:solidFill>
                  <a:srgbClr val="002060"/>
                </a:solidFill>
                <a:latin typeface="Times New Roman" pitchFamily="18" charset="0"/>
                <a:cs typeface="Times New Roman" pitchFamily="18" charset="0"/>
              </a:rPr>
              <a:t>		     {</a:t>
            </a:r>
          </a:p>
          <a:p>
            <a:pPr>
              <a:buNone/>
              <a:defRPr/>
            </a:pPr>
            <a:r>
              <a:rPr lang="en-US" dirty="0">
                <a:solidFill>
                  <a:srgbClr val="002060"/>
                </a:solidFill>
                <a:latin typeface="Times New Roman" pitchFamily="18" charset="0"/>
                <a:cs typeface="Times New Roman" pitchFamily="18" charset="0"/>
              </a:rPr>
              <a:t>		       // body</a:t>
            </a:r>
          </a:p>
          <a:p>
            <a:pPr>
              <a:buNone/>
              <a:defRPr/>
            </a:pPr>
            <a:r>
              <a:rPr lang="en-US" dirty="0">
                <a:solidFill>
                  <a:srgbClr val="002060"/>
                </a:solidFill>
                <a:latin typeface="Times New Roman" pitchFamily="18" charset="0"/>
                <a:cs typeface="Times New Roman" pitchFamily="18" charset="0"/>
              </a:rPr>
              <a:t>		     }</a:t>
            </a:r>
          </a:p>
          <a:p>
            <a:pPr algn="just">
              <a:buNone/>
              <a:defRPr/>
            </a:pPr>
            <a:r>
              <a:rPr lang="en-IN"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for loop provides a concise way of writing the loop structure. Unlike a while loop, a for statement consumes the initialization, condition and increment/decrement in one line thereby providing a shorter, easy to debug structure of looping.</a:t>
            </a:r>
            <a:endParaRPr lang="en-US" sz="2400" dirty="0">
              <a:solidFill>
                <a:srgbClr val="002060"/>
              </a:solidFill>
              <a:latin typeface="Times New Roman" pitchFamily="18" charset="0"/>
              <a:cs typeface="Times New Roman" pitchFamily="18" charset="0"/>
            </a:endParaRPr>
          </a:p>
          <a:p>
            <a:pPr>
              <a:defRPr/>
            </a:pPr>
            <a:r>
              <a:rPr lang="en-US" sz="2600" dirty="0">
                <a:solidFill>
                  <a:srgbClr val="C00000"/>
                </a:solidFill>
                <a:latin typeface="Times New Roman" pitchFamily="18" charset="0"/>
                <a:cs typeface="Times New Roman" pitchFamily="18" charset="0"/>
              </a:rPr>
              <a:t>Initialization</a:t>
            </a:r>
            <a:r>
              <a:rPr lang="en-US" sz="2600" dirty="0">
                <a:solidFill>
                  <a:srgbClr val="002060"/>
                </a:solidFill>
                <a:latin typeface="Times New Roman" pitchFamily="18" charset="0"/>
                <a:cs typeface="Times New Roman" pitchFamily="18" charset="0"/>
              </a:rPr>
              <a:t> portion sets the value of loop control variable.</a:t>
            </a:r>
          </a:p>
          <a:p>
            <a:pPr>
              <a:defRPr/>
            </a:pPr>
            <a:r>
              <a:rPr lang="en-US" sz="2600" dirty="0">
                <a:solidFill>
                  <a:srgbClr val="002060"/>
                </a:solidFill>
                <a:latin typeface="Times New Roman" pitchFamily="18" charset="0"/>
                <a:cs typeface="Times New Roman" pitchFamily="18" charset="0"/>
              </a:rPr>
              <a:t>Initialization expression is only executed once.</a:t>
            </a:r>
          </a:p>
          <a:p>
            <a:pPr>
              <a:defRPr/>
            </a:pPr>
            <a:r>
              <a:rPr lang="en-US" sz="2600" dirty="0">
                <a:solidFill>
                  <a:srgbClr val="C00000"/>
                </a:solidFill>
                <a:latin typeface="Times New Roman" pitchFamily="18" charset="0"/>
                <a:cs typeface="Times New Roman" pitchFamily="18" charset="0"/>
              </a:rPr>
              <a:t>Condition</a:t>
            </a:r>
            <a:r>
              <a:rPr lang="en-US" sz="2600" dirty="0">
                <a:solidFill>
                  <a:srgbClr val="002060"/>
                </a:solidFill>
                <a:latin typeface="Times New Roman" pitchFamily="18" charset="0"/>
                <a:cs typeface="Times New Roman" pitchFamily="18" charset="0"/>
              </a:rPr>
              <a:t> must be a Boolean expression. It usually tests the loop control variable against a target value.</a:t>
            </a:r>
          </a:p>
          <a:p>
            <a:pPr>
              <a:defRPr/>
            </a:pPr>
            <a:r>
              <a:rPr lang="en-US" sz="2600" dirty="0">
                <a:solidFill>
                  <a:srgbClr val="C00000"/>
                </a:solidFill>
                <a:latin typeface="Times New Roman" pitchFamily="18" charset="0"/>
                <a:cs typeface="Times New Roman" pitchFamily="18" charset="0"/>
              </a:rPr>
              <a:t>Iteration</a:t>
            </a:r>
            <a:r>
              <a:rPr lang="en-US" sz="2600" dirty="0">
                <a:solidFill>
                  <a:srgbClr val="002060"/>
                </a:solidFill>
                <a:latin typeface="Times New Roman" pitchFamily="18" charset="0"/>
                <a:cs typeface="Times New Roman" pitchFamily="18" charset="0"/>
              </a:rPr>
              <a:t> is an expression that increments or decrements the loop control variable. </a:t>
            </a:r>
          </a:p>
          <a:p>
            <a:pPr>
              <a:defRPr/>
            </a:pPr>
            <a:endParaRPr lang="en-US" dirty="0"/>
          </a:p>
        </p:txBody>
      </p:sp>
      <p:sp>
        <p:nvSpPr>
          <p:cNvPr id="35844" name="Footer Placeholder 3">
            <a:extLst>
              <a:ext uri="{FF2B5EF4-FFF2-40B4-BE49-F238E27FC236}">
                <a16:creationId xmlns:a16="http://schemas.microsoft.com/office/drawing/2014/main" id="{37987906-6B95-2A88-07B9-8F5F1742FDCE}"/>
              </a:ext>
            </a:extLst>
          </p:cNvPr>
          <p:cNvSpPr>
            <a:spLocks noGrp="1"/>
          </p:cNvSpPr>
          <p:nvPr/>
        </p:nvSpPr>
        <p:spPr bwMode="auto">
          <a:xfrm>
            <a:off x="2303464" y="6416676"/>
            <a:ext cx="7585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1628</Words>
  <Application>Microsoft Office PowerPoint</Application>
  <PresentationFormat>Widescreen</PresentationFormat>
  <Paragraphs>272</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Calibri Light</vt:lpstr>
      <vt:lpstr>Times New Roman</vt:lpstr>
      <vt:lpstr>Office Theme</vt:lpstr>
      <vt:lpstr>PowerPoint Presentation</vt:lpstr>
      <vt:lpstr>Iteration Statements</vt:lpstr>
      <vt:lpstr>while Loop</vt:lpstr>
      <vt:lpstr>PowerPoint Presentation</vt:lpstr>
      <vt:lpstr>PowerPoint Presentation</vt:lpstr>
      <vt:lpstr>while loop no body of execution</vt:lpstr>
      <vt:lpstr>do-while</vt:lpstr>
      <vt:lpstr>Example</vt:lpstr>
      <vt:lpstr>for loop</vt:lpstr>
      <vt:lpstr>PowerPoint Presentation</vt:lpstr>
      <vt:lpstr>PowerPoint Presentation</vt:lpstr>
      <vt:lpstr>Example of for loop with no body of execution</vt:lpstr>
      <vt:lpstr>What will be the output?</vt:lpstr>
      <vt:lpstr>Declaring loop control variable inside loop</vt:lpstr>
      <vt:lpstr>More points….</vt:lpstr>
      <vt:lpstr>More points…</vt:lpstr>
      <vt:lpstr>Q1</vt:lpstr>
      <vt:lpstr>Q2(Output??)</vt:lpstr>
      <vt:lpstr>Q3(Output??)</vt:lpstr>
      <vt:lpstr>Q4(Output??)</vt:lpstr>
      <vt:lpstr>Q5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Garg</dc:creator>
  <cp:lastModifiedBy>Shrey Garg</cp:lastModifiedBy>
  <cp:revision>1</cp:revision>
  <dcterms:created xsi:type="dcterms:W3CDTF">2024-01-08T08:59:13Z</dcterms:created>
  <dcterms:modified xsi:type="dcterms:W3CDTF">2024-01-08T08:59:43Z</dcterms:modified>
</cp:coreProperties>
</file>