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30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-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2140" y="177495"/>
            <a:ext cx="7919719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5169" y="461899"/>
            <a:ext cx="1613661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41450" y="2756280"/>
            <a:ext cx="6496050" cy="1567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2/4/2024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courses?query=suffix%20array" TargetMode="External"/><Relationship Id="rId2" Type="http://schemas.openxmlformats.org/officeDocument/2006/relationships/hyperlink" Target="https://www.coursera.org/courses?query=suffix%20tree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coursera.org/learn/algorithms-on-strings" TargetMode="External"/><Relationship Id="rId4" Type="http://schemas.openxmlformats.org/officeDocument/2006/relationships/hyperlink" Target="https://www.coursera.org/learn/analysis-of-algorithm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ra.org/learn/dynamic-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ra.org/learn/dynamic-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ra.org/learn/linear-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oursera.org/learn/dynamic-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jpg"/><Relationship Id="rId7" Type="http://schemas.openxmlformats.org/officeDocument/2006/relationships/image" Target="../media/image10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ursera.org/learn/analysis-of-algorithms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9713" y="1397761"/>
            <a:ext cx="7787055" cy="2228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0"/>
              </a:spcBef>
            </a:pPr>
            <a:r>
              <a:rPr sz="4800" spc="145" dirty="0">
                <a:solidFill>
                  <a:srgbClr val="0F243E"/>
                </a:solidFill>
                <a:latin typeface="Broadway" panose="04040905080B02020502" pitchFamily="82" charset="0"/>
                <a:cs typeface="Microsoft Sans Serif"/>
              </a:rPr>
              <a:t>CSE408</a:t>
            </a:r>
            <a:endParaRPr sz="4800" dirty="0">
              <a:latin typeface="Broadway" panose="04040905080B02020502" pitchFamily="82" charset="0"/>
              <a:cs typeface="Microsoft Sans Serif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800" spc="310" dirty="0">
                <a:solidFill>
                  <a:srgbClr val="0F243E"/>
                </a:solidFill>
                <a:latin typeface="Broadway" panose="04040905080B02020502" pitchFamily="82" charset="0"/>
                <a:cs typeface="Microsoft Sans Serif"/>
              </a:rPr>
              <a:t>Design</a:t>
            </a:r>
            <a:r>
              <a:rPr sz="4800" spc="-85" dirty="0">
                <a:solidFill>
                  <a:srgbClr val="0F243E"/>
                </a:solidFill>
                <a:latin typeface="Broadway" panose="04040905080B02020502" pitchFamily="82" charset="0"/>
                <a:cs typeface="Microsoft Sans Serif"/>
              </a:rPr>
              <a:t> </a:t>
            </a:r>
            <a:r>
              <a:rPr sz="4800" spc="850" dirty="0">
                <a:solidFill>
                  <a:srgbClr val="0F243E"/>
                </a:solidFill>
                <a:latin typeface="Broadway" panose="04040905080B02020502" pitchFamily="82" charset="0"/>
                <a:cs typeface="Microsoft Sans Serif"/>
              </a:rPr>
              <a:t>and</a:t>
            </a:r>
            <a:r>
              <a:rPr sz="4800" spc="-85" dirty="0">
                <a:solidFill>
                  <a:srgbClr val="0F243E"/>
                </a:solidFill>
                <a:latin typeface="Broadway" panose="04040905080B02020502" pitchFamily="82" charset="0"/>
                <a:cs typeface="Microsoft Sans Serif"/>
              </a:rPr>
              <a:t> </a:t>
            </a:r>
            <a:r>
              <a:rPr sz="4800" spc="484" dirty="0">
                <a:solidFill>
                  <a:srgbClr val="0F243E"/>
                </a:solidFill>
                <a:latin typeface="Broadway" panose="04040905080B02020502" pitchFamily="82" charset="0"/>
                <a:cs typeface="Microsoft Sans Serif"/>
              </a:rPr>
              <a:t>analysis</a:t>
            </a:r>
            <a:r>
              <a:rPr sz="4800" spc="-90" dirty="0">
                <a:solidFill>
                  <a:srgbClr val="0F243E"/>
                </a:solidFill>
                <a:latin typeface="Broadway" panose="04040905080B02020502" pitchFamily="82" charset="0"/>
                <a:cs typeface="Microsoft Sans Serif"/>
              </a:rPr>
              <a:t> </a:t>
            </a:r>
            <a:r>
              <a:rPr sz="4800" spc="350" dirty="0">
                <a:solidFill>
                  <a:srgbClr val="0F243E"/>
                </a:solidFill>
                <a:latin typeface="Broadway" panose="04040905080B02020502" pitchFamily="82" charset="0"/>
                <a:cs typeface="Microsoft Sans Serif"/>
              </a:rPr>
              <a:t>of</a:t>
            </a:r>
            <a:endParaRPr sz="4800" dirty="0">
              <a:latin typeface="Broadway" panose="04040905080B02020502" pitchFamily="82" charset="0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0287" y="3506630"/>
            <a:ext cx="7083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37360" algn="l"/>
                <a:tab pos="7070090" algn="l"/>
              </a:tabLst>
            </a:pPr>
            <a:r>
              <a:rPr sz="4800" u="heavy" spc="-75" dirty="0">
                <a:solidFill>
                  <a:srgbClr val="0F243E"/>
                </a:solidFill>
                <a:uFill>
                  <a:solidFill>
                    <a:srgbClr val="F79546"/>
                  </a:solidFill>
                </a:uFill>
                <a:latin typeface="Britannic Bold" panose="020B0903060703020204" pitchFamily="34" charset="0"/>
                <a:cs typeface="Microsoft Sans Serif"/>
              </a:rPr>
              <a:t> 	</a:t>
            </a:r>
            <a:r>
              <a:rPr sz="4800" u="heavy" spc="635" dirty="0">
                <a:solidFill>
                  <a:srgbClr val="0F243E"/>
                </a:solidFill>
                <a:uFill>
                  <a:solidFill>
                    <a:srgbClr val="F79546"/>
                  </a:solidFill>
                </a:uFill>
                <a:latin typeface="Britannic Bold" panose="020B0903060703020204" pitchFamily="34" charset="0"/>
                <a:cs typeface="Microsoft Sans Serif"/>
              </a:rPr>
              <a:t>algorithms	</a:t>
            </a:r>
            <a:endParaRPr sz="4800" dirty="0">
              <a:latin typeface="Britannic Bold" panose="020B0903060703020204" pitchFamily="34" charset="0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2886" y="4259291"/>
            <a:ext cx="7158228" cy="11903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889375" y="4752213"/>
            <a:ext cx="1595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140" dirty="0">
                <a:solidFill>
                  <a:srgbClr val="375F92"/>
                </a:solidFill>
                <a:latin typeface="Arial MT"/>
                <a:cs typeface="Arial MT"/>
              </a:rPr>
              <a:t>Lec</a:t>
            </a:r>
            <a:r>
              <a:rPr sz="2400" spc="195" dirty="0">
                <a:solidFill>
                  <a:srgbClr val="375F92"/>
                </a:solidFill>
                <a:latin typeface="Arial MT"/>
                <a:cs typeface="Arial MT"/>
              </a:rPr>
              <a:t>tu</a:t>
            </a:r>
            <a:r>
              <a:rPr sz="2400" spc="100" dirty="0">
                <a:solidFill>
                  <a:srgbClr val="375F92"/>
                </a:solidFill>
                <a:latin typeface="Arial MT"/>
                <a:cs typeface="Arial MT"/>
              </a:rPr>
              <a:t>r</a:t>
            </a:r>
            <a:r>
              <a:rPr sz="2400" spc="90" dirty="0">
                <a:solidFill>
                  <a:srgbClr val="375F92"/>
                </a:solidFill>
                <a:latin typeface="Arial MT"/>
                <a:cs typeface="Arial MT"/>
              </a:rPr>
              <a:t>e</a:t>
            </a:r>
            <a:r>
              <a:rPr sz="2400" spc="-90" dirty="0">
                <a:solidFill>
                  <a:srgbClr val="375F92"/>
                </a:solidFill>
                <a:latin typeface="Arial MT"/>
                <a:cs typeface="Arial MT"/>
              </a:rPr>
              <a:t> </a:t>
            </a:r>
            <a:r>
              <a:rPr sz="2400" spc="40" dirty="0">
                <a:solidFill>
                  <a:srgbClr val="375F92"/>
                </a:solidFill>
                <a:latin typeface="Arial MT"/>
                <a:cs typeface="Arial MT"/>
              </a:rPr>
              <a:t>#0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451" y="1229832"/>
            <a:ext cx="7156704" cy="1190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12140" y="177495"/>
            <a:ext cx="7068820" cy="110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295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UNIT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II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75600"/>
              </a:lnSpc>
              <a:spcBef>
                <a:spcPts val="355"/>
              </a:spcBef>
              <a:tabLst>
                <a:tab pos="7055484" algn="l"/>
              </a:tabLst>
            </a:pPr>
            <a:r>
              <a:rPr sz="3200" spc="-5" dirty="0"/>
              <a:t>String</a:t>
            </a:r>
            <a:r>
              <a:rPr sz="3200" dirty="0"/>
              <a:t> </a:t>
            </a:r>
            <a:r>
              <a:rPr sz="3200" spc="-10" dirty="0"/>
              <a:t>matching</a:t>
            </a:r>
            <a:r>
              <a:rPr sz="3200" spc="10" dirty="0"/>
              <a:t> </a:t>
            </a:r>
            <a:r>
              <a:rPr sz="3200" spc="-5" dirty="0"/>
              <a:t>algorithms</a:t>
            </a:r>
            <a:r>
              <a:rPr sz="3200" spc="15" dirty="0"/>
              <a:t> </a:t>
            </a:r>
            <a:r>
              <a:rPr sz="3200" dirty="0"/>
              <a:t>and </a:t>
            </a:r>
            <a:r>
              <a:rPr sz="3200" spc="5" dirty="0"/>
              <a:t> </a:t>
            </a:r>
            <a:r>
              <a:rPr sz="3200" u="heavy" spc="-10" dirty="0">
                <a:uFill>
                  <a:solidFill>
                    <a:srgbClr val="F79546"/>
                  </a:solidFill>
                </a:uFill>
              </a:rPr>
              <a:t>computational</a:t>
            </a:r>
            <a:r>
              <a:rPr sz="3200" u="heavy" spc="-50" dirty="0">
                <a:uFill>
                  <a:solidFill>
                    <a:srgbClr val="F79546"/>
                  </a:solidFill>
                </a:uFill>
              </a:rPr>
              <a:t> </a:t>
            </a:r>
            <a:r>
              <a:rPr sz="3200" u="heavy" spc="-5" dirty="0">
                <a:uFill>
                  <a:solidFill>
                    <a:srgbClr val="F79546"/>
                  </a:solidFill>
                </a:uFill>
              </a:rPr>
              <a:t>geometry	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4836" y="2016251"/>
            <a:ext cx="5807964" cy="36987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04848"/>
            <a:ext cx="6328410" cy="33464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Strings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Tries: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Bitstrings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with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Restrictions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Languages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Tries</a:t>
            </a:r>
            <a:endParaRPr sz="1800">
              <a:latin typeface="Times New Roman"/>
              <a:cs typeface="Times New Roman"/>
            </a:endParaRPr>
          </a:p>
          <a:p>
            <a:pPr marL="355600" marR="2480310" indent="-342900">
              <a:lnSpc>
                <a:spcPct val="106700"/>
              </a:lnSpc>
              <a:spcBef>
                <a:spcPts val="1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Trie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Parameters </a:t>
            </a:r>
            <a:r>
              <a:rPr sz="1800" spc="-5" dirty="0">
                <a:latin typeface="Times New Roman"/>
                <a:cs typeface="Times New Roman"/>
              </a:rPr>
              <a:t>Key </a:t>
            </a:r>
            <a:r>
              <a:rPr sz="1800" dirty="0">
                <a:latin typeface="Times New Roman"/>
                <a:cs typeface="Times New Roman"/>
              </a:rPr>
              <a:t>pattern matching </a:t>
            </a:r>
            <a:r>
              <a:rPr sz="1800" spc="-4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concepts: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Suffix</a:t>
            </a:r>
            <a:r>
              <a:rPr sz="1800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800" u="sng" spc="-1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Tree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Su</a:t>
            </a:r>
            <a:r>
              <a:rPr sz="18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f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f</a:t>
            </a:r>
            <a:r>
              <a:rPr sz="18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i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x</a:t>
            </a:r>
            <a:r>
              <a:rPr sz="1800" u="sng" spc="-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Arr</a:t>
            </a:r>
            <a:r>
              <a:rPr sz="1800" u="sng" spc="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a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y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Knuth-Morris-Pratt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algorithm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750">
              <a:latin typeface="Times New Roman"/>
              <a:cs typeface="Times New Roman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Link</a:t>
            </a:r>
            <a:r>
              <a:rPr sz="18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of</a:t>
            </a:r>
            <a:r>
              <a:rPr sz="18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 </a:t>
            </a: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Coursera:-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UN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-</a:t>
            </a:r>
            <a:r>
              <a:rPr dirty="0"/>
              <a:t>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874261" y="4966080"/>
            <a:ext cx="4264660" cy="294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5"/>
              </a:lnSpc>
            </a:pP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https://www.coursera.org/learn/algorithms-on-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66485" y="5260213"/>
            <a:ext cx="622300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095"/>
              </a:lnSpc>
            </a:pP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strings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8406"/>
            <a:ext cx="661098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Divide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conquer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ordered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statists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7592" y="1238334"/>
            <a:ext cx="7120255" cy="102235"/>
            <a:chOff x="577592" y="1238334"/>
            <a:chExt cx="7120255" cy="102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2" y="1238334"/>
              <a:ext cx="7120143" cy="1020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1886" y="1268729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374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1000" y="1752600"/>
            <a:ext cx="8382000" cy="44196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12140" y="177495"/>
            <a:ext cx="107632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UNIT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III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UN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-</a:t>
            </a:r>
            <a:r>
              <a:rPr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51601" y="5053660"/>
            <a:ext cx="15189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Link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Coursera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68240" y="5388864"/>
            <a:ext cx="3771265" cy="27114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39"/>
              </a:lnSpc>
            </a:pPr>
            <a:r>
              <a:rPr sz="1800" spc="-5" dirty="0">
                <a:latin typeface="Times New Roman"/>
                <a:cs typeface="Times New Roman"/>
              </a:rPr>
              <a:t>https://</a:t>
            </a:r>
            <a:r>
              <a:rPr sz="1800" spc="-5" dirty="0">
                <a:latin typeface="Times New Roman"/>
                <a:cs typeface="Times New Roman"/>
                <a:hlinkClick r:id="rId2"/>
              </a:rPr>
              <a:t>www.coursera.org/learn/dynamic-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968240" y="5659663"/>
            <a:ext cx="3902075" cy="2844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25"/>
              </a:lnSpc>
            </a:pPr>
            <a:r>
              <a:rPr sz="1800" spc="-5" dirty="0">
                <a:latin typeface="Times New Roman"/>
                <a:cs typeface="Times New Roman"/>
              </a:rPr>
              <a:t>programming-greedy-algorithms#modules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323" y="1136903"/>
            <a:ext cx="4871085" cy="81915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What</a:t>
            </a:r>
            <a:r>
              <a:rPr sz="1800" spc="-1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Are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 Divide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Conquer</a:t>
            </a:r>
            <a:r>
              <a:rPr sz="1800" spc="-10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Algorithms?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5"/>
              </a:spcBef>
              <a:buFont typeface="Arial MT"/>
              <a:buChar char="•"/>
              <a:tabLst>
                <a:tab pos="299085" algn="l"/>
                <a:tab pos="299720" algn="l"/>
                <a:tab pos="926465" algn="l"/>
                <a:tab pos="1960245" algn="l"/>
                <a:tab pos="2943225" algn="l"/>
                <a:tab pos="3697604" algn="l"/>
                <a:tab pos="4528185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Max	Subarr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y	Problem	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U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ing	Divide	a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5323" y="1826514"/>
            <a:ext cx="4874895" cy="258953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60"/>
              </a:spcBef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Conquer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Kar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tsuba</a:t>
            </a:r>
            <a:r>
              <a:rPr sz="1800" spc="-95" dirty="0">
                <a:solidFill>
                  <a:srgbClr val="1F1F1F"/>
                </a:solidFill>
                <a:latin typeface="Times New Roman"/>
                <a:cs typeface="Times New Roman"/>
              </a:rPr>
              <a:t>’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Mult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pl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1800" spc="-1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Algori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hm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4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FFT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Part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1: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Introduction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Complex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Numbers</a:t>
            </a:r>
            <a:endParaRPr sz="1800">
              <a:latin typeface="Times New Roman"/>
              <a:cs typeface="Times New Roman"/>
            </a:endParaRPr>
          </a:p>
          <a:p>
            <a:pPr marL="299085" marR="8890" indent="-287020">
              <a:lnSpc>
                <a:spcPct val="1072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  <a:tab pos="299720" algn="l"/>
                <a:tab pos="829310" algn="l"/>
                <a:tab pos="1910080" algn="l"/>
                <a:tab pos="2380615" algn="l"/>
                <a:tab pos="3766185" algn="l"/>
                <a:tab pos="4097020" algn="l"/>
              </a:tabLst>
            </a:pP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FF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	Definition	and	In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erpret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on	of	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Disc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ete  Fourier</a:t>
            </a:r>
            <a:r>
              <a:rPr sz="18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Transforms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6700"/>
              </a:lnSpc>
              <a:spcBef>
                <a:spcPts val="805"/>
              </a:spcBef>
              <a:buClr>
                <a:srgbClr val="1F1F1F"/>
              </a:buClr>
              <a:buFont typeface="Arial MT"/>
              <a:buChar char="•"/>
              <a:tabLst>
                <a:tab pos="356870" algn="l"/>
                <a:tab pos="357505" algn="l"/>
              </a:tabLst>
            </a:pPr>
            <a:r>
              <a:rPr dirty="0"/>
              <a:t>	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FFT:</a:t>
            </a:r>
            <a:r>
              <a:rPr sz="1800" spc="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Divide</a:t>
            </a:r>
            <a:r>
              <a:rPr sz="180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1800" spc="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Conquer</a:t>
            </a:r>
            <a:r>
              <a:rPr sz="1800" spc="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Algorithm</a:t>
            </a:r>
            <a:r>
              <a:rPr sz="180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sz="1800" spc="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FFT </a:t>
            </a:r>
            <a:r>
              <a:rPr sz="1800" spc="-43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Application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5323" y="4511751"/>
            <a:ext cx="48723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  <a:tab pos="585470" algn="l"/>
                <a:tab pos="871855" algn="l"/>
                <a:tab pos="1106805" algn="l"/>
                <a:tab pos="1659889" algn="l"/>
                <a:tab pos="2885440" algn="l"/>
                <a:tab pos="43637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#	1	:	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F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ast	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P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800" spc="20" dirty="0">
                <a:solidFill>
                  <a:srgbClr val="1F1F1F"/>
                </a:solidFill>
                <a:latin typeface="Times New Roman"/>
                <a:cs typeface="Times New Roman"/>
              </a:rPr>
              <a:t>y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no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ial	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u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l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ipl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ion	u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ing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5323" y="4682997"/>
            <a:ext cx="2996565" cy="81788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1060"/>
              </a:spcBef>
            </a:pP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FF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spc="-1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Appli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ion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#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2: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Data</a:t>
            </a:r>
            <a:r>
              <a:rPr sz="1800" spc="-10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An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al</a:t>
            </a:r>
            <a:r>
              <a:rPr sz="1800" spc="25" dirty="0">
                <a:solidFill>
                  <a:srgbClr val="1F1F1F"/>
                </a:solidFill>
                <a:latin typeface="Times New Roman"/>
                <a:cs typeface="Times New Roman"/>
              </a:rPr>
              <a:t>y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sis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using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FFT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8406"/>
            <a:ext cx="7470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latin typeface="Calibri"/>
                <a:cs typeface="Calibri"/>
              </a:rPr>
              <a:t>Dynamic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programming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greedy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technique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7592" y="1238334"/>
            <a:ext cx="7120255" cy="102235"/>
            <a:chOff x="577592" y="1238334"/>
            <a:chExt cx="7120255" cy="102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2" y="1238334"/>
              <a:ext cx="7120143" cy="1020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1886" y="1268729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374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95800" y="1981200"/>
            <a:ext cx="4299615" cy="296534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600" y="1752600"/>
            <a:ext cx="2895600" cy="338785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870828" y="5666943"/>
            <a:ext cx="18256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Greedy</a:t>
            </a:r>
            <a:r>
              <a:rPr sz="1800" spc="-6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technique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12140" y="5743143"/>
            <a:ext cx="3543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Dynamic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programming(Knap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sack)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612140" y="177495"/>
            <a:ext cx="1109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UNIT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IV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36061" y="4115053"/>
            <a:ext cx="482600" cy="482600"/>
            <a:chOff x="3036061" y="4115053"/>
            <a:chExt cx="482600" cy="482600"/>
          </a:xfrm>
        </p:grpSpPr>
        <p:sp>
          <p:nvSpPr>
            <p:cNvPr id="3" name="object 3"/>
            <p:cNvSpPr/>
            <p:nvPr/>
          </p:nvSpPr>
          <p:spPr>
            <a:xfrm>
              <a:off x="3048761" y="4127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761" y="4127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197732" y="4190745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36061" y="2057654"/>
            <a:ext cx="482600" cy="482600"/>
            <a:chOff x="3036061" y="2057654"/>
            <a:chExt cx="482600" cy="482600"/>
          </a:xfrm>
        </p:grpSpPr>
        <p:sp>
          <p:nvSpPr>
            <p:cNvPr id="7" name="object 7"/>
            <p:cNvSpPr/>
            <p:nvPr/>
          </p:nvSpPr>
          <p:spPr>
            <a:xfrm>
              <a:off x="3048761" y="20703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761" y="20703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02051" y="2133091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26861" y="2057654"/>
            <a:ext cx="482600" cy="482600"/>
            <a:chOff x="5626861" y="2057654"/>
            <a:chExt cx="482600" cy="482600"/>
          </a:xfrm>
        </p:grpSpPr>
        <p:sp>
          <p:nvSpPr>
            <p:cNvPr id="11" name="object 11"/>
            <p:cNvSpPr/>
            <p:nvPr/>
          </p:nvSpPr>
          <p:spPr>
            <a:xfrm>
              <a:off x="5639561" y="20703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9561" y="20703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95009" y="2133091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40661" y="3124454"/>
            <a:ext cx="482600" cy="482600"/>
            <a:chOff x="1740661" y="3124454"/>
            <a:chExt cx="482600" cy="482600"/>
          </a:xfrm>
        </p:grpSpPr>
        <p:sp>
          <p:nvSpPr>
            <p:cNvPr id="15" name="object 15"/>
            <p:cNvSpPr/>
            <p:nvPr/>
          </p:nvSpPr>
          <p:spPr>
            <a:xfrm>
              <a:off x="1753361" y="31371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3361" y="31371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15795" y="320014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55461" y="4115053"/>
            <a:ext cx="482600" cy="482600"/>
            <a:chOff x="5855461" y="4115053"/>
            <a:chExt cx="482600" cy="482600"/>
          </a:xfrm>
        </p:grpSpPr>
        <p:sp>
          <p:nvSpPr>
            <p:cNvPr id="19" name="object 19"/>
            <p:cNvSpPr/>
            <p:nvPr/>
          </p:nvSpPr>
          <p:spPr>
            <a:xfrm>
              <a:off x="5868161" y="4127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8161" y="4127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28182" y="4190745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27061" y="3124454"/>
            <a:ext cx="482600" cy="482600"/>
            <a:chOff x="7227061" y="3124454"/>
            <a:chExt cx="482600" cy="482600"/>
          </a:xfrm>
        </p:grpSpPr>
        <p:sp>
          <p:nvSpPr>
            <p:cNvPr id="23" name="object 23"/>
            <p:cNvSpPr/>
            <p:nvPr/>
          </p:nvSpPr>
          <p:spPr>
            <a:xfrm>
              <a:off x="7239761" y="31371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9761" y="31371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385431" y="320014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38934" y="2246502"/>
            <a:ext cx="5166995" cy="2160905"/>
          </a:xfrm>
          <a:custGeom>
            <a:avLst/>
            <a:gdLst/>
            <a:ahLst/>
            <a:cxnLst/>
            <a:rect l="l" t="t" r="r" b="b"/>
            <a:pathLst>
              <a:path w="5166995" h="2160904">
                <a:moveTo>
                  <a:pt x="975995" y="1947418"/>
                </a:moveTo>
                <a:lnTo>
                  <a:pt x="975093" y="1945513"/>
                </a:lnTo>
                <a:lnTo>
                  <a:pt x="933577" y="1857756"/>
                </a:lnTo>
                <a:lnTo>
                  <a:pt x="932180" y="1854581"/>
                </a:lnTo>
                <a:lnTo>
                  <a:pt x="928370" y="1853184"/>
                </a:lnTo>
                <a:lnTo>
                  <a:pt x="922020" y="1856232"/>
                </a:lnTo>
                <a:lnTo>
                  <a:pt x="920623" y="1860042"/>
                </a:lnTo>
                <a:lnTo>
                  <a:pt x="922147" y="1863217"/>
                </a:lnTo>
                <a:lnTo>
                  <a:pt x="949794" y="1921713"/>
                </a:lnTo>
                <a:lnTo>
                  <a:pt x="7366" y="1274826"/>
                </a:lnTo>
                <a:lnTo>
                  <a:pt x="254" y="1285240"/>
                </a:lnTo>
                <a:lnTo>
                  <a:pt x="942632" y="1932216"/>
                </a:lnTo>
                <a:lnTo>
                  <a:pt x="874522" y="1927098"/>
                </a:lnTo>
                <a:lnTo>
                  <a:pt x="871474" y="1929765"/>
                </a:lnTo>
                <a:lnTo>
                  <a:pt x="870966" y="1936750"/>
                </a:lnTo>
                <a:lnTo>
                  <a:pt x="873633" y="1939798"/>
                </a:lnTo>
                <a:lnTo>
                  <a:pt x="975995" y="1947418"/>
                </a:lnTo>
                <a:close/>
              </a:path>
              <a:path w="5166995" h="2160904">
                <a:moveTo>
                  <a:pt x="975995" y="213233"/>
                </a:moveTo>
                <a:lnTo>
                  <a:pt x="877570" y="225552"/>
                </a:lnTo>
                <a:lnTo>
                  <a:pt x="874141" y="225933"/>
                </a:lnTo>
                <a:lnTo>
                  <a:pt x="871601" y="229108"/>
                </a:lnTo>
                <a:lnTo>
                  <a:pt x="872109" y="232664"/>
                </a:lnTo>
                <a:lnTo>
                  <a:pt x="872490" y="236093"/>
                </a:lnTo>
                <a:lnTo>
                  <a:pt x="875665" y="238633"/>
                </a:lnTo>
                <a:lnTo>
                  <a:pt x="879221" y="238125"/>
                </a:lnTo>
                <a:lnTo>
                  <a:pt x="943254" y="230136"/>
                </a:lnTo>
                <a:lnTo>
                  <a:pt x="0" y="951738"/>
                </a:lnTo>
                <a:lnTo>
                  <a:pt x="7620" y="961771"/>
                </a:lnTo>
                <a:lnTo>
                  <a:pt x="951217" y="240131"/>
                </a:lnTo>
                <a:lnTo>
                  <a:pt x="926592" y="300101"/>
                </a:lnTo>
                <a:lnTo>
                  <a:pt x="925195" y="303276"/>
                </a:lnTo>
                <a:lnTo>
                  <a:pt x="926719" y="306959"/>
                </a:lnTo>
                <a:lnTo>
                  <a:pt x="930021" y="308356"/>
                </a:lnTo>
                <a:lnTo>
                  <a:pt x="933196" y="309626"/>
                </a:lnTo>
                <a:lnTo>
                  <a:pt x="937006" y="308102"/>
                </a:lnTo>
                <a:lnTo>
                  <a:pt x="938276" y="304927"/>
                </a:lnTo>
                <a:lnTo>
                  <a:pt x="974940" y="215773"/>
                </a:lnTo>
                <a:lnTo>
                  <a:pt x="975995" y="213233"/>
                </a:lnTo>
                <a:close/>
              </a:path>
              <a:path w="5166995" h="2160904">
                <a:moveTo>
                  <a:pt x="1189355" y="368935"/>
                </a:moveTo>
                <a:lnTo>
                  <a:pt x="1144993" y="292862"/>
                </a:lnTo>
                <a:lnTo>
                  <a:pt x="1137666" y="280289"/>
                </a:lnTo>
                <a:lnTo>
                  <a:pt x="1085977" y="368935"/>
                </a:lnTo>
                <a:lnTo>
                  <a:pt x="1086993" y="372745"/>
                </a:lnTo>
                <a:lnTo>
                  <a:pt x="1093089" y="376301"/>
                </a:lnTo>
                <a:lnTo>
                  <a:pt x="1096899" y="375285"/>
                </a:lnTo>
                <a:lnTo>
                  <a:pt x="1131316" y="316293"/>
                </a:lnTo>
                <a:lnTo>
                  <a:pt x="1131316" y="1880489"/>
                </a:lnTo>
                <a:lnTo>
                  <a:pt x="1144016" y="1880489"/>
                </a:lnTo>
                <a:lnTo>
                  <a:pt x="1144016" y="316293"/>
                </a:lnTo>
                <a:lnTo>
                  <a:pt x="1178420" y="375285"/>
                </a:lnTo>
                <a:lnTo>
                  <a:pt x="1182243" y="376301"/>
                </a:lnTo>
                <a:lnTo>
                  <a:pt x="1188339" y="372745"/>
                </a:lnTo>
                <a:lnTo>
                  <a:pt x="1189355" y="368935"/>
                </a:lnTo>
                <a:close/>
              </a:path>
              <a:path w="5166995" h="2160904">
                <a:moveTo>
                  <a:pt x="3499866" y="51689"/>
                </a:moveTo>
                <a:lnTo>
                  <a:pt x="3488969" y="45339"/>
                </a:lnTo>
                <a:lnTo>
                  <a:pt x="3411220" y="0"/>
                </a:lnTo>
                <a:lnTo>
                  <a:pt x="3407410" y="1016"/>
                </a:lnTo>
                <a:lnTo>
                  <a:pt x="3403854" y="7112"/>
                </a:lnTo>
                <a:lnTo>
                  <a:pt x="3404870" y="10922"/>
                </a:lnTo>
                <a:lnTo>
                  <a:pt x="3463848" y="45339"/>
                </a:lnTo>
                <a:lnTo>
                  <a:pt x="1366266" y="45339"/>
                </a:lnTo>
                <a:lnTo>
                  <a:pt x="1366266" y="58039"/>
                </a:lnTo>
                <a:lnTo>
                  <a:pt x="3463848" y="58039"/>
                </a:lnTo>
                <a:lnTo>
                  <a:pt x="3404870" y="92456"/>
                </a:lnTo>
                <a:lnTo>
                  <a:pt x="3403854" y="96266"/>
                </a:lnTo>
                <a:lnTo>
                  <a:pt x="3407410" y="102362"/>
                </a:lnTo>
                <a:lnTo>
                  <a:pt x="3411220" y="103378"/>
                </a:lnTo>
                <a:lnTo>
                  <a:pt x="3488969" y="58039"/>
                </a:lnTo>
                <a:lnTo>
                  <a:pt x="3499866" y="51689"/>
                </a:lnTo>
                <a:close/>
              </a:path>
              <a:path w="5166995" h="2160904">
                <a:moveTo>
                  <a:pt x="3566795" y="213233"/>
                </a:moveTo>
                <a:lnTo>
                  <a:pt x="3468370" y="225552"/>
                </a:lnTo>
                <a:lnTo>
                  <a:pt x="3464941" y="225933"/>
                </a:lnTo>
                <a:lnTo>
                  <a:pt x="3462401" y="229108"/>
                </a:lnTo>
                <a:lnTo>
                  <a:pt x="3462909" y="232664"/>
                </a:lnTo>
                <a:lnTo>
                  <a:pt x="3463290" y="236093"/>
                </a:lnTo>
                <a:lnTo>
                  <a:pt x="3466465" y="238633"/>
                </a:lnTo>
                <a:lnTo>
                  <a:pt x="3470021" y="238125"/>
                </a:lnTo>
                <a:lnTo>
                  <a:pt x="3534194" y="230124"/>
                </a:lnTo>
                <a:lnTo>
                  <a:pt x="1295400" y="1942338"/>
                </a:lnTo>
                <a:lnTo>
                  <a:pt x="1303020" y="1952371"/>
                </a:lnTo>
                <a:lnTo>
                  <a:pt x="3542030" y="240080"/>
                </a:lnTo>
                <a:lnTo>
                  <a:pt x="3517392" y="300101"/>
                </a:lnTo>
                <a:lnTo>
                  <a:pt x="3515995" y="303276"/>
                </a:lnTo>
                <a:lnTo>
                  <a:pt x="3517519" y="306959"/>
                </a:lnTo>
                <a:lnTo>
                  <a:pt x="3520821" y="308356"/>
                </a:lnTo>
                <a:lnTo>
                  <a:pt x="3523996" y="309626"/>
                </a:lnTo>
                <a:lnTo>
                  <a:pt x="3527806" y="308102"/>
                </a:lnTo>
                <a:lnTo>
                  <a:pt x="3529076" y="304927"/>
                </a:lnTo>
                <a:lnTo>
                  <a:pt x="3565741" y="215773"/>
                </a:lnTo>
                <a:lnTo>
                  <a:pt x="3566795" y="213233"/>
                </a:lnTo>
                <a:close/>
              </a:path>
              <a:path w="5166995" h="2160904">
                <a:moveTo>
                  <a:pt x="3728466" y="2109089"/>
                </a:moveTo>
                <a:lnTo>
                  <a:pt x="3717569" y="2102739"/>
                </a:lnTo>
                <a:lnTo>
                  <a:pt x="3639820" y="2057400"/>
                </a:lnTo>
                <a:lnTo>
                  <a:pt x="3636010" y="2058416"/>
                </a:lnTo>
                <a:lnTo>
                  <a:pt x="3632454" y="2064512"/>
                </a:lnTo>
                <a:lnTo>
                  <a:pt x="3633470" y="2068322"/>
                </a:lnTo>
                <a:lnTo>
                  <a:pt x="3692448" y="2102739"/>
                </a:lnTo>
                <a:lnTo>
                  <a:pt x="1366266" y="2102739"/>
                </a:lnTo>
                <a:lnTo>
                  <a:pt x="1366266" y="2115439"/>
                </a:lnTo>
                <a:lnTo>
                  <a:pt x="3692448" y="2115439"/>
                </a:lnTo>
                <a:lnTo>
                  <a:pt x="3633470" y="2149856"/>
                </a:lnTo>
                <a:lnTo>
                  <a:pt x="3632454" y="2153666"/>
                </a:lnTo>
                <a:lnTo>
                  <a:pt x="3636010" y="2159762"/>
                </a:lnTo>
                <a:lnTo>
                  <a:pt x="3639820" y="2160778"/>
                </a:lnTo>
                <a:lnTo>
                  <a:pt x="3717569" y="2115439"/>
                </a:lnTo>
                <a:lnTo>
                  <a:pt x="3728466" y="2109089"/>
                </a:lnTo>
                <a:close/>
              </a:path>
              <a:path w="5166995" h="2160904">
                <a:moveTo>
                  <a:pt x="3995674" y="1785493"/>
                </a:moveTo>
                <a:lnTo>
                  <a:pt x="3994150" y="1781810"/>
                </a:lnTo>
                <a:lnTo>
                  <a:pt x="3990848" y="1780413"/>
                </a:lnTo>
                <a:lnTo>
                  <a:pt x="3987673" y="1779143"/>
                </a:lnTo>
                <a:lnTo>
                  <a:pt x="3983990" y="1780667"/>
                </a:lnTo>
                <a:lnTo>
                  <a:pt x="3982593" y="1783969"/>
                </a:lnTo>
                <a:lnTo>
                  <a:pt x="3958209" y="1844052"/>
                </a:lnTo>
                <a:lnTo>
                  <a:pt x="3734689" y="279400"/>
                </a:lnTo>
                <a:lnTo>
                  <a:pt x="3722116" y="281178"/>
                </a:lnTo>
                <a:lnTo>
                  <a:pt x="3945750" y="1845792"/>
                </a:lnTo>
                <a:lnTo>
                  <a:pt x="3905504" y="1794891"/>
                </a:lnTo>
                <a:lnTo>
                  <a:pt x="3903345" y="1792224"/>
                </a:lnTo>
                <a:lnTo>
                  <a:pt x="3899281" y="1791716"/>
                </a:lnTo>
                <a:lnTo>
                  <a:pt x="3896614" y="1793875"/>
                </a:lnTo>
                <a:lnTo>
                  <a:pt x="3893820" y="1796034"/>
                </a:lnTo>
                <a:lnTo>
                  <a:pt x="3893312" y="1800098"/>
                </a:lnTo>
                <a:lnTo>
                  <a:pt x="3895471" y="1802892"/>
                </a:lnTo>
                <a:lnTo>
                  <a:pt x="3957066" y="1880489"/>
                </a:lnTo>
                <a:lnTo>
                  <a:pt x="3961765" y="1868932"/>
                </a:lnTo>
                <a:lnTo>
                  <a:pt x="3994404" y="1788668"/>
                </a:lnTo>
                <a:lnTo>
                  <a:pt x="3995674" y="1785493"/>
                </a:lnTo>
                <a:close/>
              </a:path>
              <a:path w="5166995" h="2160904">
                <a:moveTo>
                  <a:pt x="5166995" y="1280033"/>
                </a:moveTo>
                <a:lnTo>
                  <a:pt x="5069459" y="1297051"/>
                </a:lnTo>
                <a:lnTo>
                  <a:pt x="5066030" y="1297686"/>
                </a:lnTo>
                <a:lnTo>
                  <a:pt x="5063617" y="1300988"/>
                </a:lnTo>
                <a:lnTo>
                  <a:pt x="5064887" y="1307973"/>
                </a:lnTo>
                <a:lnTo>
                  <a:pt x="5068189" y="1310259"/>
                </a:lnTo>
                <a:lnTo>
                  <a:pt x="5135397" y="1298435"/>
                </a:lnTo>
                <a:lnTo>
                  <a:pt x="4181602" y="2104136"/>
                </a:lnTo>
                <a:lnTo>
                  <a:pt x="4189730" y="2113788"/>
                </a:lnTo>
                <a:lnTo>
                  <a:pt x="5143500" y="1308214"/>
                </a:lnTo>
                <a:lnTo>
                  <a:pt x="5121910" y="1369187"/>
                </a:lnTo>
                <a:lnTo>
                  <a:pt x="5120767" y="1372489"/>
                </a:lnTo>
                <a:lnTo>
                  <a:pt x="5122418" y="1376045"/>
                </a:lnTo>
                <a:lnTo>
                  <a:pt x="5125720" y="1377315"/>
                </a:lnTo>
                <a:lnTo>
                  <a:pt x="5129022" y="1378458"/>
                </a:lnTo>
                <a:lnTo>
                  <a:pt x="5132705" y="1376680"/>
                </a:lnTo>
                <a:lnTo>
                  <a:pt x="5133848" y="1373378"/>
                </a:lnTo>
                <a:lnTo>
                  <a:pt x="5165814" y="1283335"/>
                </a:lnTo>
                <a:lnTo>
                  <a:pt x="5166995" y="1280033"/>
                </a:lnTo>
                <a:close/>
              </a:path>
              <a:path w="5166995" h="2160904">
                <a:moveTo>
                  <a:pt x="5166995" y="956818"/>
                </a:moveTo>
                <a:lnTo>
                  <a:pt x="5165966" y="954405"/>
                </a:lnTo>
                <a:lnTo>
                  <a:pt x="5126990" y="862330"/>
                </a:lnTo>
                <a:lnTo>
                  <a:pt x="5123307" y="860806"/>
                </a:lnTo>
                <a:lnTo>
                  <a:pt x="5120132" y="862203"/>
                </a:lnTo>
                <a:lnTo>
                  <a:pt x="5116830" y="863600"/>
                </a:lnTo>
                <a:lnTo>
                  <a:pt x="5115306" y="867283"/>
                </a:lnTo>
                <a:lnTo>
                  <a:pt x="5141976" y="930198"/>
                </a:lnTo>
                <a:lnTo>
                  <a:pt x="3960876" y="46609"/>
                </a:lnTo>
                <a:lnTo>
                  <a:pt x="3953256" y="56769"/>
                </a:lnTo>
                <a:lnTo>
                  <a:pt x="5134280" y="940295"/>
                </a:lnTo>
                <a:lnTo>
                  <a:pt x="5066538" y="932561"/>
                </a:lnTo>
                <a:lnTo>
                  <a:pt x="5063363" y="935101"/>
                </a:lnTo>
                <a:lnTo>
                  <a:pt x="5062601" y="941959"/>
                </a:lnTo>
                <a:lnTo>
                  <a:pt x="5065141" y="945134"/>
                </a:lnTo>
                <a:lnTo>
                  <a:pt x="5166995" y="95681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41194" y="27061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1194" y="37731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22775" y="2096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23228" y="308681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5229" y="26299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13829" y="38493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5175" y="301061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79775" y="29347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92451" y="2161920"/>
            <a:ext cx="5195570" cy="2146935"/>
          </a:xfrm>
          <a:custGeom>
            <a:avLst/>
            <a:gdLst/>
            <a:ahLst/>
            <a:cxnLst/>
            <a:rect l="l" t="t" r="r" b="b"/>
            <a:pathLst>
              <a:path w="5195570" h="2146935">
                <a:moveTo>
                  <a:pt x="0" y="983233"/>
                </a:moveTo>
                <a:lnTo>
                  <a:pt x="21855" y="970545"/>
                </a:lnTo>
                <a:lnTo>
                  <a:pt x="44450" y="958595"/>
                </a:lnTo>
                <a:lnTo>
                  <a:pt x="65615" y="945122"/>
                </a:lnTo>
                <a:lnTo>
                  <a:pt x="83185" y="927862"/>
                </a:lnTo>
                <a:lnTo>
                  <a:pt x="112476" y="888458"/>
                </a:lnTo>
                <a:lnTo>
                  <a:pt x="149780" y="840946"/>
                </a:lnTo>
                <a:lnTo>
                  <a:pt x="188394" y="798792"/>
                </a:lnTo>
                <a:lnTo>
                  <a:pt x="221615" y="775462"/>
                </a:lnTo>
                <a:lnTo>
                  <a:pt x="263271" y="761618"/>
                </a:lnTo>
                <a:lnTo>
                  <a:pt x="281296" y="734200"/>
                </a:lnTo>
                <a:lnTo>
                  <a:pt x="290002" y="721341"/>
                </a:lnTo>
                <a:lnTo>
                  <a:pt x="295814" y="715502"/>
                </a:lnTo>
                <a:lnTo>
                  <a:pt x="305162" y="709144"/>
                </a:lnTo>
                <a:lnTo>
                  <a:pt x="324472" y="694729"/>
                </a:lnTo>
                <a:lnTo>
                  <a:pt x="360172" y="664717"/>
                </a:lnTo>
                <a:lnTo>
                  <a:pt x="370770" y="654585"/>
                </a:lnTo>
                <a:lnTo>
                  <a:pt x="380857" y="643858"/>
                </a:lnTo>
                <a:lnTo>
                  <a:pt x="391015" y="633178"/>
                </a:lnTo>
                <a:lnTo>
                  <a:pt x="401828" y="623188"/>
                </a:lnTo>
                <a:lnTo>
                  <a:pt x="411906" y="615898"/>
                </a:lnTo>
                <a:lnTo>
                  <a:pt x="422640" y="609441"/>
                </a:lnTo>
                <a:lnTo>
                  <a:pt x="433349" y="602936"/>
                </a:lnTo>
                <a:lnTo>
                  <a:pt x="443356" y="595502"/>
                </a:lnTo>
                <a:lnTo>
                  <a:pt x="461262" y="578865"/>
                </a:lnTo>
                <a:lnTo>
                  <a:pt x="478488" y="561466"/>
                </a:lnTo>
                <a:lnTo>
                  <a:pt x="495452" y="543782"/>
                </a:lnTo>
                <a:lnTo>
                  <a:pt x="512572" y="526288"/>
                </a:lnTo>
                <a:lnTo>
                  <a:pt x="523384" y="516245"/>
                </a:lnTo>
                <a:lnTo>
                  <a:pt x="534495" y="506428"/>
                </a:lnTo>
                <a:lnTo>
                  <a:pt x="545058" y="496159"/>
                </a:lnTo>
                <a:lnTo>
                  <a:pt x="554228" y="484758"/>
                </a:lnTo>
                <a:lnTo>
                  <a:pt x="566844" y="465191"/>
                </a:lnTo>
                <a:lnTo>
                  <a:pt x="578866" y="447278"/>
                </a:lnTo>
                <a:lnTo>
                  <a:pt x="609600" y="415416"/>
                </a:lnTo>
                <a:lnTo>
                  <a:pt x="661130" y="380253"/>
                </a:lnTo>
                <a:lnTo>
                  <a:pt x="692658" y="360044"/>
                </a:lnTo>
                <a:lnTo>
                  <a:pt x="699075" y="349180"/>
                </a:lnTo>
                <a:lnTo>
                  <a:pt x="729888" y="313424"/>
                </a:lnTo>
                <a:lnTo>
                  <a:pt x="751582" y="308336"/>
                </a:lnTo>
                <a:lnTo>
                  <a:pt x="762000" y="304673"/>
                </a:lnTo>
                <a:lnTo>
                  <a:pt x="772810" y="298543"/>
                </a:lnTo>
                <a:lnTo>
                  <a:pt x="783145" y="291544"/>
                </a:lnTo>
                <a:lnTo>
                  <a:pt x="793289" y="284188"/>
                </a:lnTo>
                <a:lnTo>
                  <a:pt x="803529" y="276987"/>
                </a:lnTo>
                <a:lnTo>
                  <a:pt x="813839" y="244914"/>
                </a:lnTo>
                <a:lnTo>
                  <a:pt x="820784" y="229564"/>
                </a:lnTo>
                <a:lnTo>
                  <a:pt x="832277" y="220559"/>
                </a:lnTo>
                <a:lnTo>
                  <a:pt x="856230" y="207525"/>
                </a:lnTo>
                <a:lnTo>
                  <a:pt x="900557" y="180086"/>
                </a:lnTo>
                <a:lnTo>
                  <a:pt x="910671" y="172581"/>
                </a:lnTo>
                <a:lnTo>
                  <a:pt x="920607" y="164719"/>
                </a:lnTo>
                <a:lnTo>
                  <a:pt x="930900" y="157618"/>
                </a:lnTo>
                <a:lnTo>
                  <a:pt x="942086" y="152400"/>
                </a:lnTo>
                <a:lnTo>
                  <a:pt x="963334" y="146430"/>
                </a:lnTo>
                <a:lnTo>
                  <a:pt x="984916" y="141128"/>
                </a:lnTo>
                <a:lnTo>
                  <a:pt x="1005879" y="134540"/>
                </a:lnTo>
                <a:lnTo>
                  <a:pt x="1025271" y="124713"/>
                </a:lnTo>
                <a:lnTo>
                  <a:pt x="1056788" y="103116"/>
                </a:lnTo>
                <a:lnTo>
                  <a:pt x="1067958" y="96615"/>
                </a:lnTo>
                <a:lnTo>
                  <a:pt x="1122172" y="83184"/>
                </a:lnTo>
                <a:lnTo>
                  <a:pt x="1159941" y="71443"/>
                </a:lnTo>
                <a:lnTo>
                  <a:pt x="1199085" y="57769"/>
                </a:lnTo>
                <a:lnTo>
                  <a:pt x="1208152" y="54476"/>
                </a:lnTo>
                <a:lnTo>
                  <a:pt x="1215342" y="52641"/>
                </a:lnTo>
                <a:lnTo>
                  <a:pt x="1224502" y="51583"/>
                </a:lnTo>
                <a:lnTo>
                  <a:pt x="1239478" y="50622"/>
                </a:lnTo>
                <a:lnTo>
                  <a:pt x="1264115" y="49079"/>
                </a:lnTo>
                <a:lnTo>
                  <a:pt x="1302259" y="46275"/>
                </a:lnTo>
                <a:lnTo>
                  <a:pt x="1357757" y="41528"/>
                </a:lnTo>
                <a:lnTo>
                  <a:pt x="1389851" y="35106"/>
                </a:lnTo>
                <a:lnTo>
                  <a:pt x="1417243" y="29634"/>
                </a:lnTo>
                <a:lnTo>
                  <a:pt x="1460254" y="21273"/>
                </a:lnTo>
                <a:lnTo>
                  <a:pt x="1504093" y="14200"/>
                </a:lnTo>
                <a:lnTo>
                  <a:pt x="1537131" y="12105"/>
                </a:lnTo>
                <a:lnTo>
                  <a:pt x="1548468" y="12204"/>
                </a:lnTo>
                <a:lnTo>
                  <a:pt x="1560939" y="12592"/>
                </a:lnTo>
                <a:lnTo>
                  <a:pt x="1575129" y="13203"/>
                </a:lnTo>
                <a:lnTo>
                  <a:pt x="1591621" y="13970"/>
                </a:lnTo>
                <a:lnTo>
                  <a:pt x="1611000" y="14828"/>
                </a:lnTo>
                <a:lnTo>
                  <a:pt x="1660750" y="16550"/>
                </a:lnTo>
                <a:lnTo>
                  <a:pt x="1729049" y="17842"/>
                </a:lnTo>
                <a:lnTo>
                  <a:pt x="1771614" y="18161"/>
                </a:lnTo>
                <a:lnTo>
                  <a:pt x="1820568" y="18173"/>
                </a:lnTo>
                <a:lnTo>
                  <a:pt x="1876494" y="17814"/>
                </a:lnTo>
                <a:lnTo>
                  <a:pt x="1939976" y="17016"/>
                </a:lnTo>
                <a:lnTo>
                  <a:pt x="2011598" y="15715"/>
                </a:lnTo>
                <a:lnTo>
                  <a:pt x="2091944" y="13842"/>
                </a:lnTo>
                <a:lnTo>
                  <a:pt x="2507615" y="0"/>
                </a:lnTo>
                <a:lnTo>
                  <a:pt x="3269615" y="13842"/>
                </a:lnTo>
                <a:lnTo>
                  <a:pt x="3287055" y="15952"/>
                </a:lnTo>
                <a:lnTo>
                  <a:pt x="3304270" y="19954"/>
                </a:lnTo>
                <a:lnTo>
                  <a:pt x="3321460" y="24362"/>
                </a:lnTo>
                <a:lnTo>
                  <a:pt x="3338830" y="27686"/>
                </a:lnTo>
                <a:lnTo>
                  <a:pt x="3373391" y="31795"/>
                </a:lnTo>
                <a:lnTo>
                  <a:pt x="3408060" y="35131"/>
                </a:lnTo>
                <a:lnTo>
                  <a:pt x="3442753" y="38205"/>
                </a:lnTo>
                <a:lnTo>
                  <a:pt x="3477387" y="41528"/>
                </a:lnTo>
                <a:lnTo>
                  <a:pt x="3602101" y="55371"/>
                </a:lnTo>
                <a:lnTo>
                  <a:pt x="3632474" y="65563"/>
                </a:lnTo>
                <a:lnTo>
                  <a:pt x="3643627" y="69350"/>
                </a:lnTo>
                <a:lnTo>
                  <a:pt x="3643785" y="69331"/>
                </a:lnTo>
                <a:lnTo>
                  <a:pt x="3641175" y="68106"/>
                </a:lnTo>
                <a:lnTo>
                  <a:pt x="3644023" y="68273"/>
                </a:lnTo>
                <a:lnTo>
                  <a:pt x="3660557" y="72433"/>
                </a:lnTo>
                <a:lnTo>
                  <a:pt x="3699002" y="83184"/>
                </a:lnTo>
                <a:lnTo>
                  <a:pt x="3709511" y="86348"/>
                </a:lnTo>
                <a:lnTo>
                  <a:pt x="3719925" y="89820"/>
                </a:lnTo>
                <a:lnTo>
                  <a:pt x="3730291" y="93436"/>
                </a:lnTo>
                <a:lnTo>
                  <a:pt x="3740658" y="97027"/>
                </a:lnTo>
                <a:lnTo>
                  <a:pt x="3751647" y="106945"/>
                </a:lnTo>
                <a:lnTo>
                  <a:pt x="3763041" y="116554"/>
                </a:lnTo>
                <a:lnTo>
                  <a:pt x="3773626" y="126781"/>
                </a:lnTo>
                <a:lnTo>
                  <a:pt x="3782187" y="138556"/>
                </a:lnTo>
                <a:lnTo>
                  <a:pt x="3799927" y="179621"/>
                </a:lnTo>
                <a:lnTo>
                  <a:pt x="3809619" y="219995"/>
                </a:lnTo>
                <a:lnTo>
                  <a:pt x="3815976" y="261179"/>
                </a:lnTo>
                <a:lnTo>
                  <a:pt x="3823716" y="304673"/>
                </a:lnTo>
                <a:lnTo>
                  <a:pt x="3826664" y="315198"/>
                </a:lnTo>
                <a:lnTo>
                  <a:pt x="3830351" y="325532"/>
                </a:lnTo>
                <a:lnTo>
                  <a:pt x="3834181" y="335819"/>
                </a:lnTo>
                <a:lnTo>
                  <a:pt x="3837559" y="346201"/>
                </a:lnTo>
                <a:lnTo>
                  <a:pt x="3842851" y="366970"/>
                </a:lnTo>
                <a:lnTo>
                  <a:pt x="3849512" y="394144"/>
                </a:lnTo>
                <a:lnTo>
                  <a:pt x="3857150" y="421604"/>
                </a:lnTo>
                <a:lnTo>
                  <a:pt x="3865372" y="443229"/>
                </a:lnTo>
                <a:lnTo>
                  <a:pt x="3871501" y="454040"/>
                </a:lnTo>
                <a:lnTo>
                  <a:pt x="3878500" y="464375"/>
                </a:lnTo>
                <a:lnTo>
                  <a:pt x="3885856" y="474519"/>
                </a:lnTo>
                <a:lnTo>
                  <a:pt x="3893058" y="484758"/>
                </a:lnTo>
                <a:lnTo>
                  <a:pt x="3896435" y="502038"/>
                </a:lnTo>
                <a:lnTo>
                  <a:pt x="3899789" y="519366"/>
                </a:lnTo>
                <a:lnTo>
                  <a:pt x="3903237" y="536694"/>
                </a:lnTo>
                <a:lnTo>
                  <a:pt x="3906901" y="553974"/>
                </a:lnTo>
                <a:lnTo>
                  <a:pt x="3910260" y="567822"/>
                </a:lnTo>
                <a:lnTo>
                  <a:pt x="3913965" y="581612"/>
                </a:lnTo>
                <a:lnTo>
                  <a:pt x="3917598" y="595425"/>
                </a:lnTo>
                <a:lnTo>
                  <a:pt x="3920744" y="609345"/>
                </a:lnTo>
                <a:lnTo>
                  <a:pt x="3924567" y="630056"/>
                </a:lnTo>
                <a:lnTo>
                  <a:pt x="3927998" y="650827"/>
                </a:lnTo>
                <a:lnTo>
                  <a:pt x="3931263" y="671621"/>
                </a:lnTo>
                <a:lnTo>
                  <a:pt x="3934587" y="692403"/>
                </a:lnTo>
                <a:lnTo>
                  <a:pt x="3937001" y="750729"/>
                </a:lnTo>
                <a:lnTo>
                  <a:pt x="3938307" y="801848"/>
                </a:lnTo>
                <a:lnTo>
                  <a:pt x="3939455" y="847706"/>
                </a:lnTo>
                <a:lnTo>
                  <a:pt x="3941397" y="890254"/>
                </a:lnTo>
                <a:lnTo>
                  <a:pt x="3945083" y="931438"/>
                </a:lnTo>
                <a:lnTo>
                  <a:pt x="3951464" y="973206"/>
                </a:lnTo>
                <a:lnTo>
                  <a:pt x="3961491" y="1017508"/>
                </a:lnTo>
                <a:lnTo>
                  <a:pt x="3976116" y="1066291"/>
                </a:lnTo>
                <a:lnTo>
                  <a:pt x="4003802" y="1149350"/>
                </a:lnTo>
                <a:lnTo>
                  <a:pt x="4017772" y="1190878"/>
                </a:lnTo>
                <a:lnTo>
                  <a:pt x="4020899" y="1211770"/>
                </a:lnTo>
                <a:lnTo>
                  <a:pt x="4027201" y="1253458"/>
                </a:lnTo>
                <a:lnTo>
                  <a:pt x="4037584" y="1295096"/>
                </a:lnTo>
                <a:lnTo>
                  <a:pt x="4052046" y="1336446"/>
                </a:lnTo>
                <a:lnTo>
                  <a:pt x="4059301" y="1357121"/>
                </a:lnTo>
                <a:lnTo>
                  <a:pt x="4062982" y="1367432"/>
                </a:lnTo>
                <a:lnTo>
                  <a:pt x="4066841" y="1377696"/>
                </a:lnTo>
                <a:lnTo>
                  <a:pt x="4070391" y="1388054"/>
                </a:lnTo>
                <a:lnTo>
                  <a:pt x="4073144" y="1398651"/>
                </a:lnTo>
                <a:lnTo>
                  <a:pt x="4081541" y="1442225"/>
                </a:lnTo>
                <a:lnTo>
                  <a:pt x="4085272" y="1461404"/>
                </a:lnTo>
                <a:lnTo>
                  <a:pt x="4089860" y="1476892"/>
                </a:lnTo>
                <a:lnTo>
                  <a:pt x="4100830" y="1509395"/>
                </a:lnTo>
                <a:lnTo>
                  <a:pt x="4104511" y="1557859"/>
                </a:lnTo>
                <a:lnTo>
                  <a:pt x="4108370" y="1606311"/>
                </a:lnTo>
                <a:lnTo>
                  <a:pt x="4111920" y="1654788"/>
                </a:lnTo>
                <a:lnTo>
                  <a:pt x="4114673" y="1703323"/>
                </a:lnTo>
                <a:lnTo>
                  <a:pt x="4116870" y="1783555"/>
                </a:lnTo>
                <a:lnTo>
                  <a:pt x="4116036" y="1850877"/>
                </a:lnTo>
                <a:lnTo>
                  <a:pt x="4112921" y="1906598"/>
                </a:lnTo>
                <a:lnTo>
                  <a:pt x="4108272" y="1952025"/>
                </a:lnTo>
                <a:lnTo>
                  <a:pt x="4097368" y="2017231"/>
                </a:lnTo>
                <a:lnTo>
                  <a:pt x="4092611" y="2039625"/>
                </a:lnTo>
                <a:lnTo>
                  <a:pt x="4089314" y="2056958"/>
                </a:lnTo>
                <a:lnTo>
                  <a:pt x="4105715" y="2101831"/>
                </a:lnTo>
                <a:lnTo>
                  <a:pt x="4142149" y="2127904"/>
                </a:lnTo>
                <a:lnTo>
                  <a:pt x="4170045" y="2146427"/>
                </a:lnTo>
                <a:lnTo>
                  <a:pt x="4191240" y="2144103"/>
                </a:lnTo>
                <a:lnTo>
                  <a:pt x="4212637" y="2142505"/>
                </a:lnTo>
                <a:lnTo>
                  <a:pt x="4253230" y="2132584"/>
                </a:lnTo>
                <a:lnTo>
                  <a:pt x="4274179" y="2101901"/>
                </a:lnTo>
                <a:lnTo>
                  <a:pt x="4280916" y="2091054"/>
                </a:lnTo>
                <a:lnTo>
                  <a:pt x="4290958" y="2080297"/>
                </a:lnTo>
                <a:lnTo>
                  <a:pt x="4301728" y="2070242"/>
                </a:lnTo>
                <a:lnTo>
                  <a:pt x="4312473" y="2060211"/>
                </a:lnTo>
                <a:lnTo>
                  <a:pt x="4322445" y="2049526"/>
                </a:lnTo>
                <a:lnTo>
                  <a:pt x="4329630" y="2039268"/>
                </a:lnTo>
                <a:lnTo>
                  <a:pt x="4335922" y="2028332"/>
                </a:lnTo>
                <a:lnTo>
                  <a:pt x="4342429" y="2017611"/>
                </a:lnTo>
                <a:lnTo>
                  <a:pt x="4350258" y="2007996"/>
                </a:lnTo>
                <a:lnTo>
                  <a:pt x="4376757" y="1985057"/>
                </a:lnTo>
                <a:lnTo>
                  <a:pt x="4389369" y="1980205"/>
                </a:lnTo>
                <a:lnTo>
                  <a:pt x="4397038" y="1979888"/>
                </a:lnTo>
                <a:lnTo>
                  <a:pt x="4408706" y="1970555"/>
                </a:lnTo>
                <a:lnTo>
                  <a:pt x="4433316" y="1938654"/>
                </a:lnTo>
                <a:lnTo>
                  <a:pt x="4440678" y="1924984"/>
                </a:lnTo>
                <a:lnTo>
                  <a:pt x="4446206" y="1910159"/>
                </a:lnTo>
                <a:lnTo>
                  <a:pt x="4452211" y="1895738"/>
                </a:lnTo>
                <a:lnTo>
                  <a:pt x="4461002" y="1883283"/>
                </a:lnTo>
                <a:lnTo>
                  <a:pt x="4473370" y="1874331"/>
                </a:lnTo>
                <a:lnTo>
                  <a:pt x="4487656" y="1868058"/>
                </a:lnTo>
                <a:lnTo>
                  <a:pt x="4502489" y="1862476"/>
                </a:lnTo>
                <a:lnTo>
                  <a:pt x="4516501" y="1855596"/>
                </a:lnTo>
                <a:lnTo>
                  <a:pt x="4555466" y="1829387"/>
                </a:lnTo>
                <a:lnTo>
                  <a:pt x="4569047" y="1817084"/>
                </a:lnTo>
                <a:lnTo>
                  <a:pt x="4580580" y="1806733"/>
                </a:lnTo>
                <a:lnTo>
                  <a:pt x="4613402" y="1786381"/>
                </a:lnTo>
                <a:lnTo>
                  <a:pt x="4627252" y="1779395"/>
                </a:lnTo>
                <a:lnTo>
                  <a:pt x="4641532" y="1773158"/>
                </a:lnTo>
                <a:lnTo>
                  <a:pt x="4655621" y="1766611"/>
                </a:lnTo>
                <a:lnTo>
                  <a:pt x="4668901" y="1758695"/>
                </a:lnTo>
                <a:lnTo>
                  <a:pt x="4679961" y="1749153"/>
                </a:lnTo>
                <a:lnTo>
                  <a:pt x="4689951" y="1738360"/>
                </a:lnTo>
                <a:lnTo>
                  <a:pt x="4699797" y="1727352"/>
                </a:lnTo>
                <a:lnTo>
                  <a:pt x="4710430" y="1717166"/>
                </a:lnTo>
                <a:lnTo>
                  <a:pt x="4748450" y="1687037"/>
                </a:lnTo>
                <a:lnTo>
                  <a:pt x="4807458" y="1634108"/>
                </a:lnTo>
                <a:lnTo>
                  <a:pt x="4817483" y="1623298"/>
                </a:lnTo>
                <a:lnTo>
                  <a:pt x="4848987" y="1592579"/>
                </a:lnTo>
                <a:lnTo>
                  <a:pt x="4973701" y="1509395"/>
                </a:lnTo>
                <a:lnTo>
                  <a:pt x="4994656" y="1495885"/>
                </a:lnTo>
                <a:lnTo>
                  <a:pt x="5005062" y="1488981"/>
                </a:lnTo>
                <a:lnTo>
                  <a:pt x="5015230" y="1481708"/>
                </a:lnTo>
                <a:lnTo>
                  <a:pt x="5070602" y="1440179"/>
                </a:lnTo>
                <a:lnTo>
                  <a:pt x="5077088" y="1429386"/>
                </a:lnTo>
                <a:lnTo>
                  <a:pt x="5083254" y="1418320"/>
                </a:lnTo>
                <a:lnTo>
                  <a:pt x="5090015" y="1407800"/>
                </a:lnTo>
                <a:lnTo>
                  <a:pt x="5098288" y="1398651"/>
                </a:lnTo>
                <a:lnTo>
                  <a:pt x="5118572" y="1384034"/>
                </a:lnTo>
                <a:lnTo>
                  <a:pt x="5140452" y="1371536"/>
                </a:lnTo>
                <a:lnTo>
                  <a:pt x="5162045" y="1358753"/>
                </a:lnTo>
                <a:lnTo>
                  <a:pt x="5181473" y="1343278"/>
                </a:lnTo>
                <a:lnTo>
                  <a:pt x="5195316" y="1329436"/>
                </a:lnTo>
              </a:path>
            </a:pathLst>
          </a:custGeom>
          <a:ln w="9525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279775" y="4382770"/>
            <a:ext cx="2087880" cy="120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92125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Shortest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Distance=?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77592" y="1238334"/>
            <a:ext cx="7120255" cy="102235"/>
            <a:chOff x="577592" y="1238334"/>
            <a:chExt cx="7120255" cy="102235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2" y="1238334"/>
              <a:ext cx="7120143" cy="102029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611886" y="1268729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374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40" name="object 4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  <p:sp>
        <p:nvSpPr>
          <p:cNvPr id="41" name="object 41"/>
          <p:cNvSpPr txBox="1">
            <a:spLocks noGrp="1"/>
          </p:cNvSpPr>
          <p:nvPr>
            <p:ph type="title"/>
          </p:nvPr>
        </p:nvSpPr>
        <p:spPr>
          <a:xfrm>
            <a:off x="535940" y="708406"/>
            <a:ext cx="29686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Greedy</a:t>
            </a:r>
            <a:r>
              <a:rPr sz="3200" spc="-45" dirty="0"/>
              <a:t> </a:t>
            </a:r>
            <a:r>
              <a:rPr sz="3200" spc="-10" dirty="0"/>
              <a:t>technique</a:t>
            </a:r>
            <a:endParaRPr sz="3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36061" y="4115053"/>
            <a:ext cx="482600" cy="482600"/>
            <a:chOff x="3036061" y="4115053"/>
            <a:chExt cx="482600" cy="482600"/>
          </a:xfrm>
        </p:grpSpPr>
        <p:sp>
          <p:nvSpPr>
            <p:cNvPr id="3" name="object 3"/>
            <p:cNvSpPr/>
            <p:nvPr/>
          </p:nvSpPr>
          <p:spPr>
            <a:xfrm>
              <a:off x="3048761" y="4127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761" y="4127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197732" y="4190745"/>
            <a:ext cx="1581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036061" y="2057654"/>
            <a:ext cx="482600" cy="482600"/>
            <a:chOff x="3036061" y="2057654"/>
            <a:chExt cx="482600" cy="482600"/>
          </a:xfrm>
        </p:grpSpPr>
        <p:sp>
          <p:nvSpPr>
            <p:cNvPr id="7" name="object 7"/>
            <p:cNvSpPr/>
            <p:nvPr/>
          </p:nvSpPr>
          <p:spPr>
            <a:xfrm>
              <a:off x="3048761" y="20703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761" y="20703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02051" y="2133091"/>
            <a:ext cx="149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626861" y="2057654"/>
            <a:ext cx="482600" cy="482600"/>
            <a:chOff x="5626861" y="2057654"/>
            <a:chExt cx="482600" cy="482600"/>
          </a:xfrm>
        </p:grpSpPr>
        <p:sp>
          <p:nvSpPr>
            <p:cNvPr id="11" name="object 11"/>
            <p:cNvSpPr/>
            <p:nvPr/>
          </p:nvSpPr>
          <p:spPr>
            <a:xfrm>
              <a:off x="5639561" y="20703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639561" y="20703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795009" y="2133091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740661" y="3124454"/>
            <a:ext cx="482600" cy="482600"/>
            <a:chOff x="1740661" y="3124454"/>
            <a:chExt cx="482600" cy="482600"/>
          </a:xfrm>
        </p:grpSpPr>
        <p:sp>
          <p:nvSpPr>
            <p:cNvPr id="15" name="object 15"/>
            <p:cNvSpPr/>
            <p:nvPr/>
          </p:nvSpPr>
          <p:spPr>
            <a:xfrm>
              <a:off x="1753361" y="31371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753361" y="31371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15795" y="3200146"/>
            <a:ext cx="1308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55461" y="4115053"/>
            <a:ext cx="482600" cy="482600"/>
            <a:chOff x="5855461" y="4115053"/>
            <a:chExt cx="482600" cy="482600"/>
          </a:xfrm>
        </p:grpSpPr>
        <p:sp>
          <p:nvSpPr>
            <p:cNvPr id="19" name="object 19"/>
            <p:cNvSpPr/>
            <p:nvPr/>
          </p:nvSpPr>
          <p:spPr>
            <a:xfrm>
              <a:off x="5868161" y="4127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8161" y="4127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28182" y="4190745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27061" y="3124454"/>
            <a:ext cx="482600" cy="482600"/>
            <a:chOff x="7227061" y="3124454"/>
            <a:chExt cx="482600" cy="482600"/>
          </a:xfrm>
        </p:grpSpPr>
        <p:sp>
          <p:nvSpPr>
            <p:cNvPr id="23" name="object 23"/>
            <p:cNvSpPr/>
            <p:nvPr/>
          </p:nvSpPr>
          <p:spPr>
            <a:xfrm>
              <a:off x="7239761" y="31371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600" y="0"/>
                  </a:moveTo>
                  <a:lnTo>
                    <a:pt x="182533" y="4644"/>
                  </a:lnTo>
                  <a:lnTo>
                    <a:pt x="139624" y="17966"/>
                  </a:lnTo>
                  <a:lnTo>
                    <a:pt x="100793" y="39045"/>
                  </a:lnTo>
                  <a:lnTo>
                    <a:pt x="66960" y="66960"/>
                  </a:lnTo>
                  <a:lnTo>
                    <a:pt x="39045" y="100793"/>
                  </a:lnTo>
                  <a:lnTo>
                    <a:pt x="17966" y="139624"/>
                  </a:lnTo>
                  <a:lnTo>
                    <a:pt x="4644" y="182533"/>
                  </a:lnTo>
                  <a:lnTo>
                    <a:pt x="0" y="228600"/>
                  </a:lnTo>
                  <a:lnTo>
                    <a:pt x="4644" y="274666"/>
                  </a:lnTo>
                  <a:lnTo>
                    <a:pt x="17966" y="317575"/>
                  </a:lnTo>
                  <a:lnTo>
                    <a:pt x="39045" y="356406"/>
                  </a:lnTo>
                  <a:lnTo>
                    <a:pt x="66960" y="390239"/>
                  </a:lnTo>
                  <a:lnTo>
                    <a:pt x="100793" y="418154"/>
                  </a:lnTo>
                  <a:lnTo>
                    <a:pt x="139624" y="439233"/>
                  </a:lnTo>
                  <a:lnTo>
                    <a:pt x="182533" y="452555"/>
                  </a:lnTo>
                  <a:lnTo>
                    <a:pt x="228600" y="457200"/>
                  </a:lnTo>
                  <a:lnTo>
                    <a:pt x="274666" y="452555"/>
                  </a:lnTo>
                  <a:lnTo>
                    <a:pt x="317575" y="439233"/>
                  </a:lnTo>
                  <a:lnTo>
                    <a:pt x="356406" y="418154"/>
                  </a:lnTo>
                  <a:lnTo>
                    <a:pt x="390239" y="390239"/>
                  </a:lnTo>
                  <a:lnTo>
                    <a:pt x="418154" y="356406"/>
                  </a:lnTo>
                  <a:lnTo>
                    <a:pt x="439233" y="317575"/>
                  </a:lnTo>
                  <a:lnTo>
                    <a:pt x="452555" y="274666"/>
                  </a:lnTo>
                  <a:lnTo>
                    <a:pt x="457200" y="228600"/>
                  </a:lnTo>
                  <a:lnTo>
                    <a:pt x="452555" y="182533"/>
                  </a:lnTo>
                  <a:lnTo>
                    <a:pt x="439233" y="139624"/>
                  </a:lnTo>
                  <a:lnTo>
                    <a:pt x="418154" y="100793"/>
                  </a:lnTo>
                  <a:lnTo>
                    <a:pt x="390239" y="66960"/>
                  </a:lnTo>
                  <a:lnTo>
                    <a:pt x="356406" y="39045"/>
                  </a:lnTo>
                  <a:lnTo>
                    <a:pt x="317575" y="17966"/>
                  </a:lnTo>
                  <a:lnTo>
                    <a:pt x="274666" y="4644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239761" y="313715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7385431" y="3200146"/>
            <a:ext cx="1663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2138934" y="2246502"/>
            <a:ext cx="5166995" cy="2160905"/>
          </a:xfrm>
          <a:custGeom>
            <a:avLst/>
            <a:gdLst/>
            <a:ahLst/>
            <a:cxnLst/>
            <a:rect l="l" t="t" r="r" b="b"/>
            <a:pathLst>
              <a:path w="5166995" h="2160904">
                <a:moveTo>
                  <a:pt x="975995" y="1947418"/>
                </a:moveTo>
                <a:lnTo>
                  <a:pt x="975093" y="1945513"/>
                </a:lnTo>
                <a:lnTo>
                  <a:pt x="933577" y="1857756"/>
                </a:lnTo>
                <a:lnTo>
                  <a:pt x="932180" y="1854581"/>
                </a:lnTo>
                <a:lnTo>
                  <a:pt x="928370" y="1853184"/>
                </a:lnTo>
                <a:lnTo>
                  <a:pt x="922020" y="1856232"/>
                </a:lnTo>
                <a:lnTo>
                  <a:pt x="920623" y="1860042"/>
                </a:lnTo>
                <a:lnTo>
                  <a:pt x="922147" y="1863217"/>
                </a:lnTo>
                <a:lnTo>
                  <a:pt x="949794" y="1921713"/>
                </a:lnTo>
                <a:lnTo>
                  <a:pt x="7366" y="1274826"/>
                </a:lnTo>
                <a:lnTo>
                  <a:pt x="254" y="1285240"/>
                </a:lnTo>
                <a:lnTo>
                  <a:pt x="942632" y="1932216"/>
                </a:lnTo>
                <a:lnTo>
                  <a:pt x="874522" y="1927098"/>
                </a:lnTo>
                <a:lnTo>
                  <a:pt x="871474" y="1929765"/>
                </a:lnTo>
                <a:lnTo>
                  <a:pt x="870966" y="1936750"/>
                </a:lnTo>
                <a:lnTo>
                  <a:pt x="873633" y="1939798"/>
                </a:lnTo>
                <a:lnTo>
                  <a:pt x="975995" y="1947418"/>
                </a:lnTo>
                <a:close/>
              </a:path>
              <a:path w="5166995" h="2160904">
                <a:moveTo>
                  <a:pt x="975995" y="213233"/>
                </a:moveTo>
                <a:lnTo>
                  <a:pt x="877570" y="225552"/>
                </a:lnTo>
                <a:lnTo>
                  <a:pt x="874141" y="225933"/>
                </a:lnTo>
                <a:lnTo>
                  <a:pt x="871601" y="229108"/>
                </a:lnTo>
                <a:lnTo>
                  <a:pt x="872109" y="232664"/>
                </a:lnTo>
                <a:lnTo>
                  <a:pt x="872490" y="236093"/>
                </a:lnTo>
                <a:lnTo>
                  <a:pt x="875665" y="238633"/>
                </a:lnTo>
                <a:lnTo>
                  <a:pt x="879221" y="238125"/>
                </a:lnTo>
                <a:lnTo>
                  <a:pt x="943254" y="230136"/>
                </a:lnTo>
                <a:lnTo>
                  <a:pt x="0" y="951738"/>
                </a:lnTo>
                <a:lnTo>
                  <a:pt x="7620" y="961771"/>
                </a:lnTo>
                <a:lnTo>
                  <a:pt x="951217" y="240131"/>
                </a:lnTo>
                <a:lnTo>
                  <a:pt x="926592" y="300101"/>
                </a:lnTo>
                <a:lnTo>
                  <a:pt x="925195" y="303276"/>
                </a:lnTo>
                <a:lnTo>
                  <a:pt x="926719" y="306959"/>
                </a:lnTo>
                <a:lnTo>
                  <a:pt x="930021" y="308356"/>
                </a:lnTo>
                <a:lnTo>
                  <a:pt x="933196" y="309626"/>
                </a:lnTo>
                <a:lnTo>
                  <a:pt x="937006" y="308102"/>
                </a:lnTo>
                <a:lnTo>
                  <a:pt x="938276" y="304927"/>
                </a:lnTo>
                <a:lnTo>
                  <a:pt x="974940" y="215773"/>
                </a:lnTo>
                <a:lnTo>
                  <a:pt x="975995" y="213233"/>
                </a:lnTo>
                <a:close/>
              </a:path>
              <a:path w="5166995" h="2160904">
                <a:moveTo>
                  <a:pt x="1189355" y="368935"/>
                </a:moveTo>
                <a:lnTo>
                  <a:pt x="1144993" y="292862"/>
                </a:lnTo>
                <a:lnTo>
                  <a:pt x="1137666" y="280289"/>
                </a:lnTo>
                <a:lnTo>
                  <a:pt x="1085977" y="368935"/>
                </a:lnTo>
                <a:lnTo>
                  <a:pt x="1086993" y="372745"/>
                </a:lnTo>
                <a:lnTo>
                  <a:pt x="1093089" y="376301"/>
                </a:lnTo>
                <a:lnTo>
                  <a:pt x="1096899" y="375285"/>
                </a:lnTo>
                <a:lnTo>
                  <a:pt x="1131316" y="316293"/>
                </a:lnTo>
                <a:lnTo>
                  <a:pt x="1131316" y="1880489"/>
                </a:lnTo>
                <a:lnTo>
                  <a:pt x="1144016" y="1880489"/>
                </a:lnTo>
                <a:lnTo>
                  <a:pt x="1144016" y="316293"/>
                </a:lnTo>
                <a:lnTo>
                  <a:pt x="1178420" y="375285"/>
                </a:lnTo>
                <a:lnTo>
                  <a:pt x="1182243" y="376301"/>
                </a:lnTo>
                <a:lnTo>
                  <a:pt x="1188339" y="372745"/>
                </a:lnTo>
                <a:lnTo>
                  <a:pt x="1189355" y="368935"/>
                </a:lnTo>
                <a:close/>
              </a:path>
              <a:path w="5166995" h="2160904">
                <a:moveTo>
                  <a:pt x="3499866" y="51689"/>
                </a:moveTo>
                <a:lnTo>
                  <a:pt x="3488969" y="45339"/>
                </a:lnTo>
                <a:lnTo>
                  <a:pt x="3411220" y="0"/>
                </a:lnTo>
                <a:lnTo>
                  <a:pt x="3407410" y="1016"/>
                </a:lnTo>
                <a:lnTo>
                  <a:pt x="3403854" y="7112"/>
                </a:lnTo>
                <a:lnTo>
                  <a:pt x="3404870" y="10922"/>
                </a:lnTo>
                <a:lnTo>
                  <a:pt x="3463848" y="45339"/>
                </a:lnTo>
                <a:lnTo>
                  <a:pt x="1366266" y="45339"/>
                </a:lnTo>
                <a:lnTo>
                  <a:pt x="1366266" y="58039"/>
                </a:lnTo>
                <a:lnTo>
                  <a:pt x="3463848" y="58039"/>
                </a:lnTo>
                <a:lnTo>
                  <a:pt x="3404870" y="92456"/>
                </a:lnTo>
                <a:lnTo>
                  <a:pt x="3403854" y="96266"/>
                </a:lnTo>
                <a:lnTo>
                  <a:pt x="3407410" y="102362"/>
                </a:lnTo>
                <a:lnTo>
                  <a:pt x="3411220" y="103378"/>
                </a:lnTo>
                <a:lnTo>
                  <a:pt x="3488969" y="58039"/>
                </a:lnTo>
                <a:lnTo>
                  <a:pt x="3499866" y="51689"/>
                </a:lnTo>
                <a:close/>
              </a:path>
              <a:path w="5166995" h="2160904">
                <a:moveTo>
                  <a:pt x="3566795" y="213233"/>
                </a:moveTo>
                <a:lnTo>
                  <a:pt x="3468370" y="225552"/>
                </a:lnTo>
                <a:lnTo>
                  <a:pt x="3464941" y="225933"/>
                </a:lnTo>
                <a:lnTo>
                  <a:pt x="3462401" y="229108"/>
                </a:lnTo>
                <a:lnTo>
                  <a:pt x="3462909" y="232664"/>
                </a:lnTo>
                <a:lnTo>
                  <a:pt x="3463290" y="236093"/>
                </a:lnTo>
                <a:lnTo>
                  <a:pt x="3466465" y="238633"/>
                </a:lnTo>
                <a:lnTo>
                  <a:pt x="3470021" y="238125"/>
                </a:lnTo>
                <a:lnTo>
                  <a:pt x="3534194" y="230124"/>
                </a:lnTo>
                <a:lnTo>
                  <a:pt x="1295400" y="1942338"/>
                </a:lnTo>
                <a:lnTo>
                  <a:pt x="1303020" y="1952371"/>
                </a:lnTo>
                <a:lnTo>
                  <a:pt x="3542030" y="240080"/>
                </a:lnTo>
                <a:lnTo>
                  <a:pt x="3517392" y="300101"/>
                </a:lnTo>
                <a:lnTo>
                  <a:pt x="3515995" y="303276"/>
                </a:lnTo>
                <a:lnTo>
                  <a:pt x="3517519" y="306959"/>
                </a:lnTo>
                <a:lnTo>
                  <a:pt x="3520821" y="308356"/>
                </a:lnTo>
                <a:lnTo>
                  <a:pt x="3523996" y="309626"/>
                </a:lnTo>
                <a:lnTo>
                  <a:pt x="3527806" y="308102"/>
                </a:lnTo>
                <a:lnTo>
                  <a:pt x="3529076" y="304927"/>
                </a:lnTo>
                <a:lnTo>
                  <a:pt x="3565741" y="215773"/>
                </a:lnTo>
                <a:lnTo>
                  <a:pt x="3566795" y="213233"/>
                </a:lnTo>
                <a:close/>
              </a:path>
              <a:path w="5166995" h="2160904">
                <a:moveTo>
                  <a:pt x="3728466" y="2109089"/>
                </a:moveTo>
                <a:lnTo>
                  <a:pt x="3717569" y="2102739"/>
                </a:lnTo>
                <a:lnTo>
                  <a:pt x="3639820" y="2057400"/>
                </a:lnTo>
                <a:lnTo>
                  <a:pt x="3636010" y="2058416"/>
                </a:lnTo>
                <a:lnTo>
                  <a:pt x="3632454" y="2064512"/>
                </a:lnTo>
                <a:lnTo>
                  <a:pt x="3633470" y="2068322"/>
                </a:lnTo>
                <a:lnTo>
                  <a:pt x="3692448" y="2102739"/>
                </a:lnTo>
                <a:lnTo>
                  <a:pt x="1366266" y="2102739"/>
                </a:lnTo>
                <a:lnTo>
                  <a:pt x="1366266" y="2115439"/>
                </a:lnTo>
                <a:lnTo>
                  <a:pt x="3692448" y="2115439"/>
                </a:lnTo>
                <a:lnTo>
                  <a:pt x="3633470" y="2149856"/>
                </a:lnTo>
                <a:lnTo>
                  <a:pt x="3632454" y="2153666"/>
                </a:lnTo>
                <a:lnTo>
                  <a:pt x="3636010" y="2159762"/>
                </a:lnTo>
                <a:lnTo>
                  <a:pt x="3639820" y="2160778"/>
                </a:lnTo>
                <a:lnTo>
                  <a:pt x="3717569" y="2115439"/>
                </a:lnTo>
                <a:lnTo>
                  <a:pt x="3728466" y="2109089"/>
                </a:lnTo>
                <a:close/>
              </a:path>
              <a:path w="5166995" h="2160904">
                <a:moveTo>
                  <a:pt x="3995674" y="1785493"/>
                </a:moveTo>
                <a:lnTo>
                  <a:pt x="3994150" y="1781810"/>
                </a:lnTo>
                <a:lnTo>
                  <a:pt x="3990848" y="1780413"/>
                </a:lnTo>
                <a:lnTo>
                  <a:pt x="3987673" y="1779143"/>
                </a:lnTo>
                <a:lnTo>
                  <a:pt x="3983990" y="1780667"/>
                </a:lnTo>
                <a:lnTo>
                  <a:pt x="3982593" y="1783969"/>
                </a:lnTo>
                <a:lnTo>
                  <a:pt x="3958209" y="1844052"/>
                </a:lnTo>
                <a:lnTo>
                  <a:pt x="3734689" y="279400"/>
                </a:lnTo>
                <a:lnTo>
                  <a:pt x="3722116" y="281178"/>
                </a:lnTo>
                <a:lnTo>
                  <a:pt x="3945750" y="1845792"/>
                </a:lnTo>
                <a:lnTo>
                  <a:pt x="3905504" y="1794891"/>
                </a:lnTo>
                <a:lnTo>
                  <a:pt x="3903345" y="1792224"/>
                </a:lnTo>
                <a:lnTo>
                  <a:pt x="3899281" y="1791716"/>
                </a:lnTo>
                <a:lnTo>
                  <a:pt x="3896614" y="1793875"/>
                </a:lnTo>
                <a:lnTo>
                  <a:pt x="3893820" y="1796034"/>
                </a:lnTo>
                <a:lnTo>
                  <a:pt x="3893312" y="1800098"/>
                </a:lnTo>
                <a:lnTo>
                  <a:pt x="3895471" y="1802892"/>
                </a:lnTo>
                <a:lnTo>
                  <a:pt x="3957066" y="1880489"/>
                </a:lnTo>
                <a:lnTo>
                  <a:pt x="3961765" y="1868932"/>
                </a:lnTo>
                <a:lnTo>
                  <a:pt x="3994404" y="1788668"/>
                </a:lnTo>
                <a:lnTo>
                  <a:pt x="3995674" y="1785493"/>
                </a:lnTo>
                <a:close/>
              </a:path>
              <a:path w="5166995" h="2160904">
                <a:moveTo>
                  <a:pt x="5166995" y="1280033"/>
                </a:moveTo>
                <a:lnTo>
                  <a:pt x="5069459" y="1297051"/>
                </a:lnTo>
                <a:lnTo>
                  <a:pt x="5066030" y="1297686"/>
                </a:lnTo>
                <a:lnTo>
                  <a:pt x="5063617" y="1300988"/>
                </a:lnTo>
                <a:lnTo>
                  <a:pt x="5064887" y="1307973"/>
                </a:lnTo>
                <a:lnTo>
                  <a:pt x="5068189" y="1310259"/>
                </a:lnTo>
                <a:lnTo>
                  <a:pt x="5135397" y="1298435"/>
                </a:lnTo>
                <a:lnTo>
                  <a:pt x="4181602" y="2104136"/>
                </a:lnTo>
                <a:lnTo>
                  <a:pt x="4189730" y="2113788"/>
                </a:lnTo>
                <a:lnTo>
                  <a:pt x="5143500" y="1308214"/>
                </a:lnTo>
                <a:lnTo>
                  <a:pt x="5121910" y="1369187"/>
                </a:lnTo>
                <a:lnTo>
                  <a:pt x="5120767" y="1372489"/>
                </a:lnTo>
                <a:lnTo>
                  <a:pt x="5122418" y="1376045"/>
                </a:lnTo>
                <a:lnTo>
                  <a:pt x="5125720" y="1377315"/>
                </a:lnTo>
                <a:lnTo>
                  <a:pt x="5129022" y="1378458"/>
                </a:lnTo>
                <a:lnTo>
                  <a:pt x="5132705" y="1376680"/>
                </a:lnTo>
                <a:lnTo>
                  <a:pt x="5133848" y="1373378"/>
                </a:lnTo>
                <a:lnTo>
                  <a:pt x="5165814" y="1283335"/>
                </a:lnTo>
                <a:lnTo>
                  <a:pt x="5166995" y="1280033"/>
                </a:lnTo>
                <a:close/>
              </a:path>
              <a:path w="5166995" h="2160904">
                <a:moveTo>
                  <a:pt x="5166995" y="956818"/>
                </a:moveTo>
                <a:lnTo>
                  <a:pt x="5165966" y="954405"/>
                </a:lnTo>
                <a:lnTo>
                  <a:pt x="5126990" y="862330"/>
                </a:lnTo>
                <a:lnTo>
                  <a:pt x="5123307" y="860806"/>
                </a:lnTo>
                <a:lnTo>
                  <a:pt x="5120132" y="862203"/>
                </a:lnTo>
                <a:lnTo>
                  <a:pt x="5116830" y="863600"/>
                </a:lnTo>
                <a:lnTo>
                  <a:pt x="5115306" y="867283"/>
                </a:lnTo>
                <a:lnTo>
                  <a:pt x="5141976" y="930198"/>
                </a:lnTo>
                <a:lnTo>
                  <a:pt x="3960876" y="46609"/>
                </a:lnTo>
                <a:lnTo>
                  <a:pt x="3953256" y="56769"/>
                </a:lnTo>
                <a:lnTo>
                  <a:pt x="5134280" y="940295"/>
                </a:lnTo>
                <a:lnTo>
                  <a:pt x="5066538" y="932561"/>
                </a:lnTo>
                <a:lnTo>
                  <a:pt x="5063363" y="935101"/>
                </a:lnTo>
                <a:lnTo>
                  <a:pt x="5062601" y="941959"/>
                </a:lnTo>
                <a:lnTo>
                  <a:pt x="5065141" y="945134"/>
                </a:lnTo>
                <a:lnTo>
                  <a:pt x="5166995" y="956818"/>
                </a:lnTo>
                <a:close/>
              </a:path>
            </a:pathLst>
          </a:custGeom>
          <a:solidFill>
            <a:srgbClr val="497D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2441194" y="27061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441194" y="37731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5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422775" y="20965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8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023228" y="308681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2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785229" y="26299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13829" y="3849370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9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75175" y="3010611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279775" y="2934715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3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77592" y="1238334"/>
            <a:ext cx="7120255" cy="102235"/>
            <a:chOff x="577592" y="1238334"/>
            <a:chExt cx="7120255" cy="102235"/>
          </a:xfrm>
        </p:grpSpPr>
        <p:pic>
          <p:nvPicPr>
            <p:cNvPr id="36" name="object 3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2" y="1238334"/>
              <a:ext cx="7120143" cy="102029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611886" y="1268729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374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8" name="object 3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535940" y="708406"/>
            <a:ext cx="3782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Dynamic</a:t>
            </a:r>
            <a:r>
              <a:rPr sz="3200" spc="-35" dirty="0"/>
              <a:t> </a:t>
            </a:r>
            <a:r>
              <a:rPr sz="3200" spc="-15" dirty="0"/>
              <a:t>programming</a:t>
            </a:r>
            <a:endParaRPr sz="3200"/>
          </a:p>
        </p:txBody>
      </p:sp>
      <p:sp>
        <p:nvSpPr>
          <p:cNvPr id="40" name="object 40"/>
          <p:cNvSpPr/>
          <p:nvPr/>
        </p:nvSpPr>
        <p:spPr>
          <a:xfrm>
            <a:off x="2077973" y="2231135"/>
            <a:ext cx="5403850" cy="2022475"/>
          </a:xfrm>
          <a:custGeom>
            <a:avLst/>
            <a:gdLst/>
            <a:ahLst/>
            <a:cxnLst/>
            <a:rect l="l" t="t" r="r" b="b"/>
            <a:pathLst>
              <a:path w="5403850" h="2022475">
                <a:moveTo>
                  <a:pt x="0" y="1149730"/>
                </a:moveTo>
                <a:lnTo>
                  <a:pt x="34267" y="1158141"/>
                </a:lnTo>
                <a:lnTo>
                  <a:pt x="50970" y="1162077"/>
                </a:lnTo>
                <a:lnTo>
                  <a:pt x="55975" y="1163317"/>
                </a:lnTo>
                <a:lnTo>
                  <a:pt x="55149" y="1163637"/>
                </a:lnTo>
                <a:lnTo>
                  <a:pt x="54359" y="1164814"/>
                </a:lnTo>
                <a:lnTo>
                  <a:pt x="59471" y="1168626"/>
                </a:lnTo>
                <a:lnTo>
                  <a:pt x="110870" y="1191260"/>
                </a:lnTo>
                <a:lnTo>
                  <a:pt x="152161" y="1205769"/>
                </a:lnTo>
                <a:lnTo>
                  <a:pt x="173075" y="1212298"/>
                </a:lnTo>
                <a:lnTo>
                  <a:pt x="193928" y="1218946"/>
                </a:lnTo>
                <a:lnTo>
                  <a:pt x="318643" y="1260475"/>
                </a:lnTo>
                <a:lnTo>
                  <a:pt x="360171" y="1274444"/>
                </a:lnTo>
                <a:lnTo>
                  <a:pt x="370859" y="1277393"/>
                </a:lnTo>
                <a:lnTo>
                  <a:pt x="381666" y="1280032"/>
                </a:lnTo>
                <a:lnTo>
                  <a:pt x="392140" y="1283338"/>
                </a:lnTo>
                <a:lnTo>
                  <a:pt x="401827" y="1288288"/>
                </a:lnTo>
                <a:lnTo>
                  <a:pt x="484886" y="1343660"/>
                </a:lnTo>
                <a:lnTo>
                  <a:pt x="568070" y="1399032"/>
                </a:lnTo>
                <a:lnTo>
                  <a:pt x="610613" y="1441215"/>
                </a:lnTo>
                <a:lnTo>
                  <a:pt x="637286" y="1482216"/>
                </a:lnTo>
                <a:lnTo>
                  <a:pt x="658113" y="1502933"/>
                </a:lnTo>
                <a:lnTo>
                  <a:pt x="668897" y="1512988"/>
                </a:lnTo>
                <a:lnTo>
                  <a:pt x="678942" y="1523745"/>
                </a:lnTo>
                <a:lnTo>
                  <a:pt x="686214" y="1533878"/>
                </a:lnTo>
                <a:lnTo>
                  <a:pt x="692642" y="1544605"/>
                </a:lnTo>
                <a:lnTo>
                  <a:pt x="699140" y="1555285"/>
                </a:lnTo>
                <a:lnTo>
                  <a:pt x="706627" y="1565275"/>
                </a:lnTo>
                <a:lnTo>
                  <a:pt x="723961" y="1582608"/>
                </a:lnTo>
                <a:lnTo>
                  <a:pt x="742521" y="1598882"/>
                </a:lnTo>
                <a:lnTo>
                  <a:pt x="760438" y="1615656"/>
                </a:lnTo>
                <a:lnTo>
                  <a:pt x="775843" y="1634489"/>
                </a:lnTo>
                <a:lnTo>
                  <a:pt x="782294" y="1645338"/>
                </a:lnTo>
                <a:lnTo>
                  <a:pt x="788400" y="1656508"/>
                </a:lnTo>
                <a:lnTo>
                  <a:pt x="795148" y="1667083"/>
                </a:lnTo>
                <a:lnTo>
                  <a:pt x="803528" y="1676145"/>
                </a:lnTo>
                <a:lnTo>
                  <a:pt x="816397" y="1684543"/>
                </a:lnTo>
                <a:lnTo>
                  <a:pt x="830564" y="1690941"/>
                </a:lnTo>
                <a:lnTo>
                  <a:pt x="845087" y="1696862"/>
                </a:lnTo>
                <a:lnTo>
                  <a:pt x="859027" y="1703832"/>
                </a:lnTo>
                <a:lnTo>
                  <a:pt x="880167" y="1717127"/>
                </a:lnTo>
                <a:lnTo>
                  <a:pt x="900890" y="1731041"/>
                </a:lnTo>
                <a:lnTo>
                  <a:pt x="921446" y="1745194"/>
                </a:lnTo>
                <a:lnTo>
                  <a:pt x="942086" y="1759203"/>
                </a:lnTo>
                <a:lnTo>
                  <a:pt x="952148" y="1766869"/>
                </a:lnTo>
                <a:lnTo>
                  <a:pt x="962009" y="1774999"/>
                </a:lnTo>
                <a:lnTo>
                  <a:pt x="972321" y="1782153"/>
                </a:lnTo>
                <a:lnTo>
                  <a:pt x="983742" y="1786889"/>
                </a:lnTo>
                <a:lnTo>
                  <a:pt x="1019867" y="1795770"/>
                </a:lnTo>
                <a:lnTo>
                  <a:pt x="1035954" y="1799828"/>
                </a:lnTo>
                <a:lnTo>
                  <a:pt x="1050161" y="1804338"/>
                </a:lnTo>
                <a:lnTo>
                  <a:pt x="1080643" y="1814576"/>
                </a:lnTo>
                <a:lnTo>
                  <a:pt x="1100730" y="1836199"/>
                </a:lnTo>
                <a:lnTo>
                  <a:pt x="1120378" y="1858406"/>
                </a:lnTo>
                <a:lnTo>
                  <a:pt x="1140954" y="1879494"/>
                </a:lnTo>
                <a:lnTo>
                  <a:pt x="1163827" y="1897761"/>
                </a:lnTo>
                <a:lnTo>
                  <a:pt x="1174353" y="1904444"/>
                </a:lnTo>
                <a:lnTo>
                  <a:pt x="1184973" y="1911032"/>
                </a:lnTo>
                <a:lnTo>
                  <a:pt x="1195403" y="1917906"/>
                </a:lnTo>
                <a:lnTo>
                  <a:pt x="1205356" y="1925446"/>
                </a:lnTo>
                <a:lnTo>
                  <a:pt x="1215935" y="1935722"/>
                </a:lnTo>
                <a:lnTo>
                  <a:pt x="1225692" y="1946878"/>
                </a:lnTo>
                <a:lnTo>
                  <a:pt x="1235664" y="1957701"/>
                </a:lnTo>
                <a:lnTo>
                  <a:pt x="1246886" y="1966976"/>
                </a:lnTo>
                <a:lnTo>
                  <a:pt x="1256698" y="1971657"/>
                </a:lnTo>
                <a:lnTo>
                  <a:pt x="1267380" y="1974516"/>
                </a:lnTo>
                <a:lnTo>
                  <a:pt x="1278229" y="1977066"/>
                </a:lnTo>
                <a:lnTo>
                  <a:pt x="1288541" y="1980819"/>
                </a:lnTo>
                <a:lnTo>
                  <a:pt x="1321454" y="1998208"/>
                </a:lnTo>
                <a:lnTo>
                  <a:pt x="1333677" y="2006458"/>
                </a:lnTo>
                <a:lnTo>
                  <a:pt x="1333415" y="2008760"/>
                </a:lnTo>
                <a:lnTo>
                  <a:pt x="1328872" y="2008308"/>
                </a:lnTo>
                <a:lnTo>
                  <a:pt x="1328252" y="2008294"/>
                </a:lnTo>
                <a:lnTo>
                  <a:pt x="1339760" y="2011909"/>
                </a:lnTo>
                <a:lnTo>
                  <a:pt x="1371600" y="2022347"/>
                </a:lnTo>
                <a:lnTo>
                  <a:pt x="1396067" y="2017825"/>
                </a:lnTo>
                <a:lnTo>
                  <a:pt x="1456860" y="2004256"/>
                </a:lnTo>
                <a:lnTo>
                  <a:pt x="1509508" y="1978112"/>
                </a:lnTo>
                <a:lnTo>
                  <a:pt x="1558676" y="1934583"/>
                </a:lnTo>
                <a:lnTo>
                  <a:pt x="1586628" y="1901311"/>
                </a:lnTo>
                <a:lnTo>
                  <a:pt x="1592722" y="1890220"/>
                </a:lnTo>
                <a:lnTo>
                  <a:pt x="1599126" y="1879439"/>
                </a:lnTo>
                <a:lnTo>
                  <a:pt x="1607185" y="1870075"/>
                </a:lnTo>
                <a:lnTo>
                  <a:pt x="1633775" y="1847897"/>
                </a:lnTo>
                <a:lnTo>
                  <a:pt x="1661604" y="1827244"/>
                </a:lnTo>
                <a:lnTo>
                  <a:pt x="1689909" y="1807209"/>
                </a:lnTo>
                <a:lnTo>
                  <a:pt x="1717928" y="1786889"/>
                </a:lnTo>
                <a:lnTo>
                  <a:pt x="1731637" y="1776221"/>
                </a:lnTo>
                <a:lnTo>
                  <a:pt x="1745202" y="1765363"/>
                </a:lnTo>
                <a:lnTo>
                  <a:pt x="1759005" y="1754886"/>
                </a:lnTo>
                <a:lnTo>
                  <a:pt x="1773427" y="1745361"/>
                </a:lnTo>
                <a:lnTo>
                  <a:pt x="1790975" y="1735300"/>
                </a:lnTo>
                <a:lnTo>
                  <a:pt x="1808654" y="1725453"/>
                </a:lnTo>
                <a:lnTo>
                  <a:pt x="1826023" y="1715178"/>
                </a:lnTo>
                <a:lnTo>
                  <a:pt x="1842642" y="1703832"/>
                </a:lnTo>
                <a:lnTo>
                  <a:pt x="1853455" y="1693806"/>
                </a:lnTo>
                <a:lnTo>
                  <a:pt x="1863137" y="1682495"/>
                </a:lnTo>
                <a:lnTo>
                  <a:pt x="1872986" y="1671470"/>
                </a:lnTo>
                <a:lnTo>
                  <a:pt x="1884299" y="1662302"/>
                </a:lnTo>
                <a:lnTo>
                  <a:pt x="1900810" y="1653813"/>
                </a:lnTo>
                <a:lnTo>
                  <a:pt x="1918287" y="1647253"/>
                </a:lnTo>
                <a:lnTo>
                  <a:pt x="1936073" y="1641264"/>
                </a:lnTo>
                <a:lnTo>
                  <a:pt x="1953514" y="1634489"/>
                </a:lnTo>
                <a:lnTo>
                  <a:pt x="1995340" y="1614291"/>
                </a:lnTo>
                <a:lnTo>
                  <a:pt x="2029523" y="1592675"/>
                </a:lnTo>
                <a:lnTo>
                  <a:pt x="2039747" y="1585444"/>
                </a:lnTo>
                <a:lnTo>
                  <a:pt x="2050541" y="1579118"/>
                </a:lnTo>
                <a:lnTo>
                  <a:pt x="2060745" y="1575222"/>
                </a:lnTo>
                <a:lnTo>
                  <a:pt x="2071401" y="1572434"/>
                </a:lnTo>
                <a:lnTo>
                  <a:pt x="2082010" y="1569527"/>
                </a:lnTo>
                <a:lnTo>
                  <a:pt x="2092071" y="1565275"/>
                </a:lnTo>
                <a:lnTo>
                  <a:pt x="2113426" y="1552408"/>
                </a:lnTo>
                <a:lnTo>
                  <a:pt x="2134139" y="1538446"/>
                </a:lnTo>
                <a:lnTo>
                  <a:pt x="2154614" y="1524055"/>
                </a:lnTo>
                <a:lnTo>
                  <a:pt x="2175255" y="1509902"/>
                </a:lnTo>
                <a:lnTo>
                  <a:pt x="2185495" y="1502701"/>
                </a:lnTo>
                <a:lnTo>
                  <a:pt x="2195639" y="1495345"/>
                </a:lnTo>
                <a:lnTo>
                  <a:pt x="2205974" y="1488346"/>
                </a:lnTo>
                <a:lnTo>
                  <a:pt x="2216785" y="1482216"/>
                </a:lnTo>
                <a:lnTo>
                  <a:pt x="2230741" y="1475513"/>
                </a:lnTo>
                <a:lnTo>
                  <a:pt x="2244804" y="1468977"/>
                </a:lnTo>
                <a:lnTo>
                  <a:pt x="2258700" y="1462107"/>
                </a:lnTo>
                <a:lnTo>
                  <a:pt x="2272156" y="1454403"/>
                </a:lnTo>
                <a:lnTo>
                  <a:pt x="2306966" y="1431419"/>
                </a:lnTo>
                <a:lnTo>
                  <a:pt x="2321781" y="1419502"/>
                </a:lnTo>
                <a:lnTo>
                  <a:pt x="2326004" y="1414478"/>
                </a:lnTo>
                <a:lnTo>
                  <a:pt x="2329043" y="1412174"/>
                </a:lnTo>
                <a:lnTo>
                  <a:pt x="2340301" y="1408416"/>
                </a:lnTo>
                <a:lnTo>
                  <a:pt x="2369185" y="1399032"/>
                </a:lnTo>
                <a:lnTo>
                  <a:pt x="2417101" y="1361947"/>
                </a:lnTo>
                <a:lnTo>
                  <a:pt x="2444199" y="1339421"/>
                </a:lnTo>
                <a:lnTo>
                  <a:pt x="2459339" y="1326816"/>
                </a:lnTo>
                <a:lnTo>
                  <a:pt x="2471377" y="1319492"/>
                </a:lnTo>
                <a:lnTo>
                  <a:pt x="2489173" y="1312810"/>
                </a:lnTo>
                <a:lnTo>
                  <a:pt x="2521585" y="1302130"/>
                </a:lnTo>
                <a:lnTo>
                  <a:pt x="2538561" y="1281043"/>
                </a:lnTo>
                <a:lnTo>
                  <a:pt x="2572466" y="1238819"/>
                </a:lnTo>
                <a:lnTo>
                  <a:pt x="2614738" y="1195842"/>
                </a:lnTo>
                <a:lnTo>
                  <a:pt x="2634717" y="1181247"/>
                </a:lnTo>
                <a:lnTo>
                  <a:pt x="2635275" y="1184375"/>
                </a:lnTo>
                <a:lnTo>
                  <a:pt x="2632558" y="1190865"/>
                </a:lnTo>
                <a:lnTo>
                  <a:pt x="2628825" y="1198026"/>
                </a:lnTo>
                <a:lnTo>
                  <a:pt x="2626335" y="1203169"/>
                </a:lnTo>
                <a:lnTo>
                  <a:pt x="2673985" y="1149730"/>
                </a:lnTo>
                <a:lnTo>
                  <a:pt x="2694773" y="1118566"/>
                </a:lnTo>
                <a:lnTo>
                  <a:pt x="2701671" y="1108202"/>
                </a:lnTo>
                <a:lnTo>
                  <a:pt x="2739501" y="1057354"/>
                </a:lnTo>
                <a:lnTo>
                  <a:pt x="2784855" y="1011174"/>
                </a:lnTo>
                <a:lnTo>
                  <a:pt x="2815752" y="1000279"/>
                </a:lnTo>
                <a:lnTo>
                  <a:pt x="2826385" y="997330"/>
                </a:lnTo>
                <a:lnTo>
                  <a:pt x="2847988" y="977245"/>
                </a:lnTo>
                <a:lnTo>
                  <a:pt x="2870152" y="957611"/>
                </a:lnTo>
                <a:lnTo>
                  <a:pt x="2891196" y="937073"/>
                </a:lnTo>
                <a:lnTo>
                  <a:pt x="2909442" y="914273"/>
                </a:lnTo>
                <a:lnTo>
                  <a:pt x="2916324" y="903835"/>
                </a:lnTo>
                <a:lnTo>
                  <a:pt x="2923158" y="893349"/>
                </a:lnTo>
                <a:lnTo>
                  <a:pt x="2930088" y="882911"/>
                </a:lnTo>
                <a:lnTo>
                  <a:pt x="2937255" y="872616"/>
                </a:lnTo>
                <a:lnTo>
                  <a:pt x="2947566" y="858785"/>
                </a:lnTo>
                <a:lnTo>
                  <a:pt x="2958210" y="845121"/>
                </a:lnTo>
                <a:lnTo>
                  <a:pt x="2968759" y="831361"/>
                </a:lnTo>
                <a:lnTo>
                  <a:pt x="2978785" y="817244"/>
                </a:lnTo>
                <a:lnTo>
                  <a:pt x="2989274" y="800018"/>
                </a:lnTo>
                <a:lnTo>
                  <a:pt x="2999073" y="782304"/>
                </a:lnTo>
                <a:lnTo>
                  <a:pt x="3009110" y="764756"/>
                </a:lnTo>
                <a:lnTo>
                  <a:pt x="3020314" y="748029"/>
                </a:lnTo>
                <a:lnTo>
                  <a:pt x="3030035" y="737004"/>
                </a:lnTo>
                <a:lnTo>
                  <a:pt x="3040840" y="726979"/>
                </a:lnTo>
                <a:lnTo>
                  <a:pt x="3051764" y="717097"/>
                </a:lnTo>
                <a:lnTo>
                  <a:pt x="3061842" y="706501"/>
                </a:lnTo>
                <a:lnTo>
                  <a:pt x="3080051" y="681932"/>
                </a:lnTo>
                <a:lnTo>
                  <a:pt x="3087973" y="667686"/>
                </a:lnTo>
                <a:lnTo>
                  <a:pt x="3096704" y="655512"/>
                </a:lnTo>
                <a:lnTo>
                  <a:pt x="3117341" y="637159"/>
                </a:lnTo>
                <a:lnTo>
                  <a:pt x="3127634" y="630100"/>
                </a:lnTo>
                <a:lnTo>
                  <a:pt x="3138535" y="623839"/>
                </a:lnTo>
                <a:lnTo>
                  <a:pt x="3149220" y="617317"/>
                </a:lnTo>
                <a:lnTo>
                  <a:pt x="3158871" y="609473"/>
                </a:lnTo>
                <a:lnTo>
                  <a:pt x="3169985" y="596249"/>
                </a:lnTo>
                <a:lnTo>
                  <a:pt x="3179683" y="581787"/>
                </a:lnTo>
                <a:lnTo>
                  <a:pt x="3189356" y="567324"/>
                </a:lnTo>
                <a:lnTo>
                  <a:pt x="3200400" y="554101"/>
                </a:lnTo>
                <a:lnTo>
                  <a:pt x="3210052" y="546256"/>
                </a:lnTo>
                <a:lnTo>
                  <a:pt x="3220751" y="539734"/>
                </a:lnTo>
                <a:lnTo>
                  <a:pt x="3231689" y="533473"/>
                </a:lnTo>
                <a:lnTo>
                  <a:pt x="3242055" y="526414"/>
                </a:lnTo>
                <a:lnTo>
                  <a:pt x="3264925" y="507229"/>
                </a:lnTo>
                <a:lnTo>
                  <a:pt x="3270833" y="500055"/>
                </a:lnTo>
                <a:lnTo>
                  <a:pt x="3268408" y="498173"/>
                </a:lnTo>
                <a:lnTo>
                  <a:pt x="3266280" y="494862"/>
                </a:lnTo>
                <a:lnTo>
                  <a:pt x="3297428" y="457073"/>
                </a:lnTo>
                <a:lnTo>
                  <a:pt x="3328449" y="436141"/>
                </a:lnTo>
                <a:lnTo>
                  <a:pt x="3338956" y="429387"/>
                </a:lnTo>
                <a:lnTo>
                  <a:pt x="3381033" y="398793"/>
                </a:lnTo>
                <a:lnTo>
                  <a:pt x="3414982" y="366807"/>
                </a:lnTo>
                <a:lnTo>
                  <a:pt x="3425049" y="356068"/>
                </a:lnTo>
                <a:lnTo>
                  <a:pt x="3490531" y="309927"/>
                </a:lnTo>
                <a:lnTo>
                  <a:pt x="3532425" y="281981"/>
                </a:lnTo>
                <a:lnTo>
                  <a:pt x="3560699" y="263143"/>
                </a:lnTo>
                <a:lnTo>
                  <a:pt x="3643756" y="207772"/>
                </a:lnTo>
                <a:lnTo>
                  <a:pt x="3685413" y="180086"/>
                </a:lnTo>
                <a:lnTo>
                  <a:pt x="3705461" y="148602"/>
                </a:lnTo>
                <a:lnTo>
                  <a:pt x="3711477" y="138740"/>
                </a:lnTo>
                <a:lnTo>
                  <a:pt x="3714390" y="139084"/>
                </a:lnTo>
                <a:lnTo>
                  <a:pt x="3754628" y="124713"/>
                </a:lnTo>
                <a:lnTo>
                  <a:pt x="3799125" y="98659"/>
                </a:lnTo>
                <a:lnTo>
                  <a:pt x="3831728" y="74428"/>
                </a:lnTo>
                <a:lnTo>
                  <a:pt x="3835678" y="70387"/>
                </a:lnTo>
                <a:lnTo>
                  <a:pt x="3841956" y="67819"/>
                </a:lnTo>
                <a:lnTo>
                  <a:pt x="3858484" y="63791"/>
                </a:lnTo>
                <a:lnTo>
                  <a:pt x="3893185" y="55372"/>
                </a:lnTo>
                <a:lnTo>
                  <a:pt x="3903370" y="48134"/>
                </a:lnTo>
                <a:lnTo>
                  <a:pt x="3958963" y="18377"/>
                </a:lnTo>
                <a:lnTo>
                  <a:pt x="4008651" y="2665"/>
                </a:lnTo>
                <a:lnTo>
                  <a:pt x="4017899" y="0"/>
                </a:lnTo>
                <a:lnTo>
                  <a:pt x="4061217" y="8452"/>
                </a:lnTo>
                <a:lnTo>
                  <a:pt x="4083449" y="12935"/>
                </a:lnTo>
                <a:lnTo>
                  <a:pt x="4099262" y="17346"/>
                </a:lnTo>
                <a:lnTo>
                  <a:pt x="4123323" y="25578"/>
                </a:lnTo>
                <a:lnTo>
                  <a:pt x="4170299" y="41528"/>
                </a:lnTo>
                <a:lnTo>
                  <a:pt x="4211828" y="55372"/>
                </a:lnTo>
                <a:lnTo>
                  <a:pt x="4253357" y="69214"/>
                </a:lnTo>
                <a:lnTo>
                  <a:pt x="4266940" y="80099"/>
                </a:lnTo>
                <a:lnTo>
                  <a:pt x="4308856" y="110871"/>
                </a:lnTo>
                <a:lnTo>
                  <a:pt x="4360148" y="129571"/>
                </a:lnTo>
                <a:lnTo>
                  <a:pt x="4391914" y="138556"/>
                </a:lnTo>
                <a:lnTo>
                  <a:pt x="4398508" y="149225"/>
                </a:lnTo>
                <a:lnTo>
                  <a:pt x="4429252" y="187930"/>
                </a:lnTo>
                <a:lnTo>
                  <a:pt x="4450889" y="200713"/>
                </a:lnTo>
                <a:lnTo>
                  <a:pt x="4461256" y="207772"/>
                </a:lnTo>
                <a:lnTo>
                  <a:pt x="4468439" y="214383"/>
                </a:lnTo>
                <a:lnTo>
                  <a:pt x="4475099" y="221614"/>
                </a:lnTo>
                <a:lnTo>
                  <a:pt x="4481758" y="228846"/>
                </a:lnTo>
                <a:lnTo>
                  <a:pt x="4488942" y="235458"/>
                </a:lnTo>
                <a:lnTo>
                  <a:pt x="4499145" y="242623"/>
                </a:lnTo>
                <a:lnTo>
                  <a:pt x="4509897" y="249062"/>
                </a:lnTo>
                <a:lnTo>
                  <a:pt x="4520553" y="255621"/>
                </a:lnTo>
                <a:lnTo>
                  <a:pt x="4530471" y="263143"/>
                </a:lnTo>
                <a:lnTo>
                  <a:pt x="4551951" y="283231"/>
                </a:lnTo>
                <a:lnTo>
                  <a:pt x="4572682" y="304117"/>
                </a:lnTo>
                <a:lnTo>
                  <a:pt x="4593103" y="325312"/>
                </a:lnTo>
                <a:lnTo>
                  <a:pt x="4613656" y="346328"/>
                </a:lnTo>
                <a:lnTo>
                  <a:pt x="4620303" y="353494"/>
                </a:lnTo>
                <a:lnTo>
                  <a:pt x="4626832" y="360886"/>
                </a:lnTo>
                <a:lnTo>
                  <a:pt x="4633694" y="367920"/>
                </a:lnTo>
                <a:lnTo>
                  <a:pt x="4641342" y="374014"/>
                </a:lnTo>
                <a:lnTo>
                  <a:pt x="4651867" y="380751"/>
                </a:lnTo>
                <a:lnTo>
                  <a:pt x="4662487" y="387334"/>
                </a:lnTo>
                <a:lnTo>
                  <a:pt x="4672917" y="394178"/>
                </a:lnTo>
                <a:lnTo>
                  <a:pt x="4682871" y="401700"/>
                </a:lnTo>
                <a:lnTo>
                  <a:pt x="4693271" y="412261"/>
                </a:lnTo>
                <a:lnTo>
                  <a:pt x="4702730" y="423894"/>
                </a:lnTo>
                <a:lnTo>
                  <a:pt x="4712642" y="434812"/>
                </a:lnTo>
                <a:lnTo>
                  <a:pt x="4724400" y="443229"/>
                </a:lnTo>
                <a:lnTo>
                  <a:pt x="4740878" y="449197"/>
                </a:lnTo>
                <a:lnTo>
                  <a:pt x="4758308" y="452389"/>
                </a:lnTo>
                <a:lnTo>
                  <a:pt x="4776120" y="454463"/>
                </a:lnTo>
                <a:lnTo>
                  <a:pt x="4793742" y="457073"/>
                </a:lnTo>
                <a:lnTo>
                  <a:pt x="4803927" y="464363"/>
                </a:lnTo>
                <a:lnTo>
                  <a:pt x="4813982" y="471868"/>
                </a:lnTo>
                <a:lnTo>
                  <a:pt x="4824299" y="478897"/>
                </a:lnTo>
                <a:lnTo>
                  <a:pt x="4835271" y="484759"/>
                </a:lnTo>
                <a:lnTo>
                  <a:pt x="4856091" y="491855"/>
                </a:lnTo>
                <a:lnTo>
                  <a:pt x="4877720" y="497046"/>
                </a:lnTo>
                <a:lnTo>
                  <a:pt x="4898921" y="503047"/>
                </a:lnTo>
                <a:lnTo>
                  <a:pt x="4948903" y="533011"/>
                </a:lnTo>
                <a:lnTo>
                  <a:pt x="5001514" y="554101"/>
                </a:lnTo>
                <a:lnTo>
                  <a:pt x="5032928" y="574585"/>
                </a:lnTo>
                <a:lnTo>
                  <a:pt x="5043170" y="581787"/>
                </a:lnTo>
                <a:lnTo>
                  <a:pt x="5049817" y="592347"/>
                </a:lnTo>
                <a:lnTo>
                  <a:pt x="5056346" y="603027"/>
                </a:lnTo>
                <a:lnTo>
                  <a:pt x="5063208" y="613469"/>
                </a:lnTo>
                <a:lnTo>
                  <a:pt x="5070856" y="623315"/>
                </a:lnTo>
                <a:lnTo>
                  <a:pt x="5084651" y="637272"/>
                </a:lnTo>
                <a:lnTo>
                  <a:pt x="5099494" y="650287"/>
                </a:lnTo>
                <a:lnTo>
                  <a:pt x="5113861" y="663660"/>
                </a:lnTo>
                <a:lnTo>
                  <a:pt x="5126228" y="678688"/>
                </a:lnTo>
                <a:lnTo>
                  <a:pt x="5144849" y="707739"/>
                </a:lnTo>
                <a:lnTo>
                  <a:pt x="5153945" y="720312"/>
                </a:lnTo>
                <a:lnTo>
                  <a:pt x="5166518" y="729408"/>
                </a:lnTo>
                <a:lnTo>
                  <a:pt x="5195570" y="748029"/>
                </a:lnTo>
                <a:lnTo>
                  <a:pt x="5202433" y="769776"/>
                </a:lnTo>
                <a:lnTo>
                  <a:pt x="5221591" y="813698"/>
                </a:lnTo>
                <a:lnTo>
                  <a:pt x="5256958" y="839724"/>
                </a:lnTo>
                <a:lnTo>
                  <a:pt x="5267906" y="842125"/>
                </a:lnTo>
                <a:lnTo>
                  <a:pt x="5278628" y="844930"/>
                </a:lnTo>
                <a:lnTo>
                  <a:pt x="5281326" y="855815"/>
                </a:lnTo>
                <a:lnTo>
                  <a:pt x="5283454" y="867044"/>
                </a:lnTo>
                <a:lnTo>
                  <a:pt x="5286629" y="877631"/>
                </a:lnTo>
                <a:lnTo>
                  <a:pt x="5315434" y="905150"/>
                </a:lnTo>
                <a:lnTo>
                  <a:pt x="5365980" y="936611"/>
                </a:lnTo>
                <a:lnTo>
                  <a:pt x="5375656" y="941959"/>
                </a:lnTo>
                <a:lnTo>
                  <a:pt x="5382410" y="967843"/>
                </a:lnTo>
                <a:lnTo>
                  <a:pt x="5384546" y="979963"/>
                </a:lnTo>
                <a:lnTo>
                  <a:pt x="5389157" y="983464"/>
                </a:lnTo>
                <a:lnTo>
                  <a:pt x="5403342" y="983488"/>
                </a:lnTo>
              </a:path>
            </a:pathLst>
          </a:custGeom>
          <a:ln w="9524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279775" y="4382770"/>
            <a:ext cx="2087880" cy="120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492125" algn="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7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Arial MT"/>
                <a:cs typeface="Arial MT"/>
              </a:rPr>
              <a:t>Shortest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Distance=?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UN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-</a:t>
            </a:r>
            <a:r>
              <a:rPr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3988" y="1591817"/>
            <a:ext cx="4227195" cy="1787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60655" indent="-287020">
              <a:lnSpc>
                <a:spcPct val="1072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Introduction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Dynamic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Programming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+ </a:t>
            </a:r>
            <a:r>
              <a:rPr sz="1800" spc="-43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Rod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Cutting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Problem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Coin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Changing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Problem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Knapsack</a:t>
            </a:r>
            <a:r>
              <a:rPr sz="18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Problem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When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Optimal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Substructure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Fails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Dynamic</a:t>
            </a:r>
            <a:r>
              <a:rPr sz="18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Programming: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Longest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Common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73988" y="3354146"/>
            <a:ext cx="3686175" cy="23742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Subsequence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Memoization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Coin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Changing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Problem.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Introdu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to 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G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re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dy</a:t>
            </a:r>
            <a:r>
              <a:rPr sz="1800" spc="-10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Algori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h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Greedy</a:t>
            </a:r>
            <a:r>
              <a:rPr sz="18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Interval</a:t>
            </a:r>
            <a:r>
              <a:rPr sz="18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Scheduling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Prefix</a:t>
            </a:r>
            <a:r>
              <a:rPr sz="18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Codes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Huffman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Codes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Huffman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Codes: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Proof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Optimality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28259" y="3148710"/>
            <a:ext cx="15189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Link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Coursera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44771" y="3483864"/>
            <a:ext cx="3771265" cy="2705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935"/>
              </a:lnSpc>
            </a:pPr>
            <a:r>
              <a:rPr sz="1800" spc="-5" dirty="0">
                <a:latin typeface="Times New Roman"/>
                <a:cs typeface="Times New Roman"/>
              </a:rPr>
              <a:t>https://</a:t>
            </a:r>
            <a:r>
              <a:rPr sz="1800" spc="-5" dirty="0">
                <a:latin typeface="Times New Roman"/>
                <a:cs typeface="Times New Roman"/>
                <a:hlinkClick r:id="rId2"/>
              </a:rPr>
              <a:t>www.coursera.org/learn/dynamic-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4771" y="3754238"/>
            <a:ext cx="3902075" cy="2844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1800" dirty="0">
                <a:latin typeface="Times New Roman"/>
                <a:cs typeface="Times New Roman"/>
              </a:rPr>
              <a:t>progra</a:t>
            </a:r>
            <a:r>
              <a:rPr sz="1800" spc="-10" dirty="0">
                <a:latin typeface="Times New Roman"/>
                <a:cs typeface="Times New Roman"/>
              </a:rPr>
              <a:t>mm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10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-greed</a:t>
            </a:r>
            <a:r>
              <a:rPr sz="1800" spc="3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-a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gori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s#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odul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708406"/>
            <a:ext cx="71843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Calibri"/>
                <a:cs typeface="Calibri"/>
              </a:rPr>
              <a:t>Backtracking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approximation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algorithms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77592" y="1238334"/>
            <a:ext cx="7120255" cy="102235"/>
            <a:chOff x="577592" y="1238334"/>
            <a:chExt cx="7120255" cy="102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2" y="1238334"/>
              <a:ext cx="7120143" cy="1020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11886" y="1268729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374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12140" y="177495"/>
            <a:ext cx="10242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UNIT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" y="1524000"/>
            <a:ext cx="7467600" cy="50109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UN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-</a:t>
            </a:r>
            <a:r>
              <a:rPr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1367"/>
            <a:ext cx="6586855" cy="29825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Introduction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1800" spc="-1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Approximation</a:t>
            </a:r>
            <a:r>
              <a:rPr sz="1800" spc="-10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Algorithms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Introduction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Job shop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Scheduling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1800" spc="-1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Algorithm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Design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Analysis</a:t>
            </a:r>
            <a:r>
              <a:rPr sz="18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Job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 shop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Scheduling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App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ox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on</a:t>
            </a:r>
            <a:r>
              <a:rPr sz="1800" spc="-1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Alg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th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f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or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215" dirty="0">
                <a:solidFill>
                  <a:srgbClr val="1F1F1F"/>
                </a:solidFill>
                <a:latin typeface="Times New Roman"/>
                <a:cs typeface="Times New Roman"/>
              </a:rPr>
              <a:t>V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te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x Cov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r a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n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 th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ir</a:t>
            </a:r>
            <a:r>
              <a:rPr sz="1800" spc="-1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An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al</a:t>
            </a:r>
            <a:r>
              <a:rPr sz="1800" spc="25" dirty="0">
                <a:solidFill>
                  <a:srgbClr val="1F1F1F"/>
                </a:solidFill>
                <a:latin typeface="Times New Roman"/>
                <a:cs typeface="Times New Roman"/>
              </a:rPr>
              <a:t>y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sis,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Approximation</a:t>
            </a:r>
            <a:r>
              <a:rPr sz="1800" spc="-1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Algorithms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for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 Maximum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 Satisfiability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Problem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Travelling</a:t>
            </a:r>
            <a:r>
              <a:rPr sz="18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Salesman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Problem</a:t>
            </a:r>
            <a:endParaRPr sz="1800">
              <a:latin typeface="Times New Roman"/>
              <a:cs typeface="Times New Roman"/>
            </a:endParaRPr>
          </a:p>
          <a:p>
            <a:pPr marL="399415" indent="-387350">
              <a:lnSpc>
                <a:spcPct val="100000"/>
              </a:lnSpc>
              <a:spcBef>
                <a:spcPts val="434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Approximation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Schemes:</a:t>
            </a:r>
            <a:r>
              <a:rPr sz="1800" spc="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Introduction to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TSP</a:t>
            </a:r>
            <a:r>
              <a:rPr sz="1800" spc="-7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its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applications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NP-Hardness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800" spc="-4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TSPs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Hardness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800" spc="-1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Approximating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General</a:t>
            </a:r>
            <a:r>
              <a:rPr sz="18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TSPs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98975" y="5655361"/>
            <a:ext cx="1699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Link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Coursera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6640" y="5965697"/>
            <a:ext cx="3789679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80"/>
              </a:lnSpc>
            </a:pPr>
            <a:r>
              <a:rPr sz="1800" u="heavy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</a:rPr>
              <a:t>https://</a:t>
            </a:r>
            <a:r>
              <a:rPr sz="1800" u="heavy" spc="-10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  <a:hlinkClick r:id="rId2"/>
              </a:rPr>
              <a:t>www.coursera.org/learn/linear-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6640" y="6240017"/>
            <a:ext cx="3395979" cy="2743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80"/>
              </a:lnSpc>
            </a:pPr>
            <a:r>
              <a:rPr sz="1800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</a:rPr>
              <a:t>programming-and-approximation-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6640" y="6514343"/>
            <a:ext cx="2052320" cy="2565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80"/>
              </a:lnSpc>
            </a:pPr>
            <a:r>
              <a:rPr sz="1800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</a:rPr>
              <a:t>a</a:t>
            </a:r>
            <a:r>
              <a:rPr sz="1800" u="heavy" spc="-1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</a:rPr>
              <a:t>l</a:t>
            </a:r>
            <a:r>
              <a:rPr sz="1800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</a:rPr>
              <a:t>g</a:t>
            </a:r>
            <a:r>
              <a:rPr sz="1800" u="heavy" spc="-1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</a:rPr>
              <a:t>o</a:t>
            </a:r>
            <a:r>
              <a:rPr sz="1800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</a:rPr>
              <a:t>rithms</a:t>
            </a:r>
            <a:r>
              <a:rPr sz="1800" u="heavy" spc="-1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</a:rPr>
              <a:t>#</a:t>
            </a:r>
            <a:r>
              <a:rPr sz="1800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</a:rPr>
              <a:t>mo</a:t>
            </a:r>
            <a:r>
              <a:rPr sz="1800" u="heavy" spc="-1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</a:rPr>
              <a:t>d</a:t>
            </a:r>
            <a:r>
              <a:rPr sz="1800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</a:rPr>
              <a:t>u</a:t>
            </a:r>
            <a:r>
              <a:rPr sz="1800" u="heavy" spc="-1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</a:rPr>
              <a:t>l</a:t>
            </a:r>
            <a:r>
              <a:rPr sz="1800" u="heavy" spc="-5" dirty="0">
                <a:solidFill>
                  <a:srgbClr val="1F487C"/>
                </a:solidFill>
                <a:uFill>
                  <a:solidFill>
                    <a:srgbClr val="1F487C"/>
                  </a:solidFill>
                </a:uFill>
                <a:latin typeface="Arial MT"/>
                <a:cs typeface="Arial MT"/>
              </a:rPr>
              <a:t>es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8371"/>
            <a:ext cx="3502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C00000"/>
                </a:solidFill>
              </a:rPr>
              <a:t>Course</a:t>
            </a:r>
            <a:r>
              <a:rPr sz="4800" spc="-70" dirty="0">
                <a:solidFill>
                  <a:srgbClr val="C00000"/>
                </a:solidFill>
              </a:rPr>
              <a:t> </a:t>
            </a:r>
            <a:r>
              <a:rPr sz="4800" spc="-15" dirty="0">
                <a:solidFill>
                  <a:srgbClr val="C00000"/>
                </a:solidFill>
              </a:rPr>
              <a:t>details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940" y="1333969"/>
            <a:ext cx="7205345" cy="4387483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6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spc="-100" dirty="0">
                <a:latin typeface="Calibri"/>
                <a:cs typeface="Calibri"/>
              </a:rPr>
              <a:t>LTP</a:t>
            </a:r>
            <a:r>
              <a:rPr sz="4000" spc="-5" dirty="0">
                <a:latin typeface="Calibri"/>
                <a:cs typeface="Calibri"/>
              </a:rPr>
              <a:t> –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lang="en-IN" sz="4000" spc="-5" dirty="0">
                <a:latin typeface="Calibri"/>
                <a:cs typeface="Calibri"/>
              </a:rPr>
              <a:t>1</a:t>
            </a:r>
            <a:r>
              <a:rPr sz="4000" spc="-5" dirty="0">
                <a:latin typeface="Calibri"/>
                <a:cs typeface="Calibri"/>
              </a:rPr>
              <a:t> 0 0</a:t>
            </a:r>
            <a:r>
              <a:rPr sz="4000" spc="-2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[</a:t>
            </a:r>
            <a:r>
              <a:rPr lang="en-IN" sz="4000" spc="-10" dirty="0">
                <a:latin typeface="Calibri"/>
                <a:cs typeface="Calibri"/>
              </a:rPr>
              <a:t>One </a:t>
            </a:r>
            <a:r>
              <a:rPr sz="4000" spc="-10" dirty="0">
                <a:latin typeface="Calibri"/>
                <a:cs typeface="Calibri"/>
              </a:rPr>
              <a:t>lectures/week]</a:t>
            </a:r>
            <a:r>
              <a:rPr lang="en-IN" sz="4000" spc="-10" dirty="0">
                <a:latin typeface="Calibri"/>
                <a:cs typeface="Calibri"/>
              </a:rPr>
              <a:t> [Credit: 3]</a:t>
            </a:r>
            <a:endParaRPr sz="4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b="1" spc="-5" dirty="0">
                <a:latin typeface="Calibri"/>
                <a:cs typeface="Calibri"/>
              </a:rPr>
              <a:t>(Self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Learning Mode)</a:t>
            </a:r>
            <a:endParaRPr sz="4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960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b="1" spc="-105" dirty="0">
                <a:latin typeface="Calibri"/>
                <a:cs typeface="Calibri"/>
              </a:rPr>
              <a:t>Text</a:t>
            </a:r>
            <a:r>
              <a:rPr sz="4000" b="1" spc="-3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Book</a:t>
            </a:r>
            <a:endParaRPr sz="4000" dirty="0">
              <a:latin typeface="Calibri"/>
              <a:cs typeface="Calibri"/>
            </a:endParaRPr>
          </a:p>
          <a:p>
            <a:pPr marL="831215" marR="2923540" lvl="1" indent="-361315">
              <a:lnSpc>
                <a:spcPct val="120000"/>
              </a:lnSpc>
              <a:spcBef>
                <a:spcPts val="13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100" spc="-5" dirty="0">
                <a:latin typeface="Calibri"/>
                <a:cs typeface="Calibri"/>
              </a:rPr>
              <a:t>INTRODUCTION </a:t>
            </a:r>
            <a:r>
              <a:rPr sz="2100" spc="-35" dirty="0">
                <a:latin typeface="Calibri"/>
                <a:cs typeface="Calibri"/>
              </a:rPr>
              <a:t>TO </a:t>
            </a:r>
            <a:r>
              <a:rPr sz="2100" spc="-5" dirty="0">
                <a:latin typeface="Calibri"/>
                <a:cs typeface="Calibri"/>
              </a:rPr>
              <a:t>THE </a:t>
            </a:r>
            <a:r>
              <a:rPr sz="2100" spc="-10" dirty="0">
                <a:latin typeface="Calibri"/>
                <a:cs typeface="Calibri"/>
              </a:rPr>
              <a:t>DESIGN 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30" dirty="0">
                <a:latin typeface="Calibri"/>
                <a:cs typeface="Calibri"/>
              </a:rPr>
              <a:t>ANALYSIS </a:t>
            </a:r>
            <a:r>
              <a:rPr sz="2100" spc="-5" dirty="0">
                <a:latin typeface="Calibri"/>
                <a:cs typeface="Calibri"/>
              </a:rPr>
              <a:t>OF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ALGORITHMS</a:t>
            </a:r>
            <a:endParaRPr sz="21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ANANY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LEVITIN,</a:t>
            </a:r>
          </a:p>
          <a:p>
            <a:pPr marL="1898014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latin typeface="Calibri"/>
                <a:cs typeface="Calibri"/>
              </a:rPr>
              <a:t>PEARSON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EDUCATION</a:t>
            </a:r>
            <a:endParaRPr sz="20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7592" y="1238334"/>
            <a:ext cx="7120255" cy="102235"/>
            <a:chOff x="577592" y="1238334"/>
            <a:chExt cx="7120255" cy="1022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2" y="1238334"/>
              <a:ext cx="7120143" cy="1020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886" y="1268729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374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86400" y="2133598"/>
            <a:ext cx="3581400" cy="464819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7592" y="1238334"/>
            <a:ext cx="7120255" cy="102235"/>
            <a:chOff x="577592" y="1238334"/>
            <a:chExt cx="7120255" cy="10223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2" y="1238334"/>
              <a:ext cx="7120143" cy="10202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11886" y="1268729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374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940" y="108025"/>
            <a:ext cx="8547735" cy="1042035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650"/>
              </a:spcBef>
            </a:pPr>
            <a:r>
              <a:rPr sz="2400" b="1" spc="-5" dirty="0">
                <a:latin typeface="Arial"/>
                <a:cs typeface="Arial"/>
              </a:rPr>
              <a:t>UNIT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VI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3200" spc="-5" dirty="0"/>
              <a:t>Number-theoretic</a:t>
            </a:r>
            <a:r>
              <a:rPr sz="3200" spc="-25" dirty="0"/>
              <a:t> </a:t>
            </a:r>
            <a:r>
              <a:rPr sz="3200" spc="-5" dirty="0"/>
              <a:t>algorithms</a:t>
            </a:r>
            <a:r>
              <a:rPr sz="3200" spc="15" dirty="0"/>
              <a:t> </a:t>
            </a:r>
            <a:r>
              <a:rPr sz="3200" dirty="0"/>
              <a:t>and</a:t>
            </a:r>
            <a:r>
              <a:rPr sz="3200" spc="5" dirty="0"/>
              <a:t> </a:t>
            </a:r>
            <a:r>
              <a:rPr sz="3200" spc="-15" dirty="0"/>
              <a:t>complexity</a:t>
            </a:r>
            <a:r>
              <a:rPr sz="3200" spc="-5" dirty="0"/>
              <a:t> </a:t>
            </a:r>
            <a:r>
              <a:rPr sz="3200" dirty="0"/>
              <a:t>classe</a:t>
            </a:r>
            <a:endParaRPr sz="320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1778000"/>
            <a:ext cx="7531100" cy="4013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UN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-</a:t>
            </a:r>
            <a:r>
              <a:rPr dirty="0"/>
              <a:t>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1670" y="3117926"/>
            <a:ext cx="1537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37393B"/>
                </a:solidFill>
                <a:latin typeface="Times New Roman"/>
                <a:cs typeface="Times New Roman"/>
              </a:rPr>
              <a:t>Link</a:t>
            </a:r>
            <a:r>
              <a:rPr sz="1800" spc="-50" dirty="0">
                <a:solidFill>
                  <a:srgbClr val="37393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93B"/>
                </a:solidFill>
                <a:latin typeface="Times New Roman"/>
                <a:cs typeface="Times New Roman"/>
              </a:rPr>
              <a:t>of</a:t>
            </a:r>
            <a:r>
              <a:rPr sz="1800" spc="-45" dirty="0">
                <a:solidFill>
                  <a:srgbClr val="37393B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37393B"/>
                </a:solidFill>
                <a:latin typeface="Times New Roman"/>
                <a:cs typeface="Times New Roman"/>
              </a:rPr>
              <a:t>coursera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39208" y="3453384"/>
            <a:ext cx="3771265" cy="27051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1939"/>
              </a:lnSpc>
            </a:pPr>
            <a:r>
              <a:rPr sz="1800" spc="-5" dirty="0">
                <a:latin typeface="Times New Roman"/>
                <a:cs typeface="Times New Roman"/>
              </a:rPr>
              <a:t>https://</a:t>
            </a:r>
            <a:r>
              <a:rPr sz="1800" spc="-5" dirty="0">
                <a:latin typeface="Times New Roman"/>
                <a:cs typeface="Times New Roman"/>
                <a:hlinkClick r:id="rId2"/>
              </a:rPr>
              <a:t>www.coursera.org/learn/dynamic-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9208" y="3723852"/>
            <a:ext cx="3902075" cy="28448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25"/>
              </a:lnSpc>
            </a:pPr>
            <a:r>
              <a:rPr sz="1800" dirty="0">
                <a:latin typeface="Times New Roman"/>
                <a:cs typeface="Times New Roman"/>
              </a:rPr>
              <a:t>progra</a:t>
            </a:r>
            <a:r>
              <a:rPr sz="1800" spc="-10" dirty="0">
                <a:latin typeface="Times New Roman"/>
                <a:cs typeface="Times New Roman"/>
              </a:rPr>
              <a:t>mm</a:t>
            </a:r>
            <a:r>
              <a:rPr sz="1800" dirty="0">
                <a:latin typeface="Times New Roman"/>
                <a:cs typeface="Times New Roman"/>
              </a:rPr>
              <a:t>in</a:t>
            </a:r>
            <a:r>
              <a:rPr sz="1800" spc="5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-greed</a:t>
            </a:r>
            <a:r>
              <a:rPr sz="1800" spc="3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-a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gori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dirty="0">
                <a:latin typeface="Times New Roman"/>
                <a:cs typeface="Times New Roman"/>
              </a:rPr>
              <a:t>h</a:t>
            </a:r>
            <a:r>
              <a:rPr sz="1800" spc="-10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s#</a:t>
            </a:r>
            <a:r>
              <a:rPr sz="1800" spc="-15" dirty="0">
                <a:latin typeface="Times New Roman"/>
                <a:cs typeface="Times New Roman"/>
              </a:rPr>
              <a:t>m</a:t>
            </a:r>
            <a:r>
              <a:rPr sz="1800" dirty="0">
                <a:latin typeface="Times New Roman"/>
                <a:cs typeface="Times New Roman"/>
              </a:rPr>
              <a:t>odul</a:t>
            </a:r>
            <a:r>
              <a:rPr sz="1800" spc="5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1528317"/>
            <a:ext cx="3703320" cy="178752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Decision Problems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Languages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Polynomial</a:t>
            </a:r>
            <a:r>
              <a:rPr sz="1800" spc="-9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Time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Problems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NP</a:t>
            </a:r>
            <a:r>
              <a:rPr sz="1800" spc="-10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Definition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NP</a:t>
            </a:r>
            <a:r>
              <a:rPr sz="1800" spc="-8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Completeness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Reductions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NP</a:t>
            </a:r>
            <a:r>
              <a:rPr sz="1800" spc="-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Complete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Problems: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 Examples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Computation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Physics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Qubits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3290188"/>
            <a:ext cx="2766060" cy="906780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299085">
              <a:lnSpc>
                <a:spcPct val="100000"/>
              </a:lnSpc>
              <a:spcBef>
                <a:spcPts val="254"/>
              </a:spcBef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Operations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Bell's</a:t>
            </a:r>
            <a:r>
              <a:rPr sz="1800" spc="-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Inequality</a:t>
            </a:r>
            <a:endParaRPr sz="18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Grover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'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Search</a:t>
            </a:r>
            <a:r>
              <a:rPr sz="1800" spc="-1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Algori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t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hm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3111"/>
            <a:ext cx="7738745" cy="551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4000" b="1" spc="-5" dirty="0">
                <a:latin typeface="Calibri"/>
                <a:cs typeface="Calibri"/>
              </a:rPr>
              <a:t>It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is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mandatory</a:t>
            </a:r>
            <a:r>
              <a:rPr sz="4000" b="1" spc="4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to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complete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the </a:t>
            </a:r>
            <a:r>
              <a:rPr sz="4000" b="1" dirty="0">
                <a:latin typeface="Calibri"/>
                <a:cs typeface="Calibri"/>
              </a:rPr>
              <a:t> number</a:t>
            </a:r>
            <a:r>
              <a:rPr sz="4000" b="1" spc="-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of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course</a:t>
            </a:r>
            <a:r>
              <a:rPr sz="4000" b="1" spc="15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for</a:t>
            </a:r>
            <a:r>
              <a:rPr sz="4000" b="1" spc="-5" dirty="0">
                <a:latin typeface="Calibri"/>
                <a:cs typeface="Calibri"/>
              </a:rPr>
              <a:t> </a:t>
            </a:r>
            <a:r>
              <a:rPr sz="4000" b="1" dirty="0">
                <a:latin typeface="Calibri"/>
                <a:cs typeface="Calibri"/>
              </a:rPr>
              <a:t>being</a:t>
            </a:r>
            <a:r>
              <a:rPr sz="4000" b="1" spc="-5" dirty="0">
                <a:latin typeface="Calibri"/>
                <a:cs typeface="Calibri"/>
              </a:rPr>
              <a:t> eligible </a:t>
            </a:r>
            <a:r>
              <a:rPr sz="4000" b="1" spc="-89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for</a:t>
            </a:r>
            <a:r>
              <a:rPr sz="4000" b="1" spc="-5" dirty="0">
                <a:latin typeface="Calibri"/>
                <a:cs typeface="Calibri"/>
              </a:rPr>
              <a:t> End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90" dirty="0">
                <a:latin typeface="Calibri"/>
                <a:cs typeface="Calibri"/>
              </a:rPr>
              <a:t>Term</a:t>
            </a:r>
            <a:r>
              <a:rPr sz="4000" b="1" spc="-10" dirty="0">
                <a:latin typeface="Calibri"/>
                <a:cs typeface="Calibri"/>
              </a:rPr>
              <a:t> Examination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along 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with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the</a:t>
            </a:r>
            <a:r>
              <a:rPr sz="4000" b="1" spc="15" dirty="0">
                <a:latin typeface="Calibri"/>
                <a:cs typeface="Calibri"/>
              </a:rPr>
              <a:t> </a:t>
            </a:r>
            <a:r>
              <a:rPr sz="4000" b="1" spc="-20" dirty="0">
                <a:latin typeface="Calibri"/>
                <a:cs typeface="Calibri"/>
              </a:rPr>
              <a:t>attendance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criteria</a:t>
            </a:r>
            <a:r>
              <a:rPr sz="4000" b="1" spc="4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of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the 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30" dirty="0">
                <a:latin typeface="Calibri"/>
                <a:cs typeface="Calibri"/>
              </a:rPr>
              <a:t>university.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10" dirty="0">
                <a:latin typeface="Calibri"/>
                <a:cs typeface="Calibri"/>
              </a:rPr>
              <a:t>The links</a:t>
            </a:r>
            <a:r>
              <a:rPr sz="4000" b="1" spc="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of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the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courses 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as </a:t>
            </a:r>
            <a:r>
              <a:rPr sz="4000" b="1" spc="-10" dirty="0">
                <a:latin typeface="Calibri"/>
                <a:cs typeface="Calibri"/>
              </a:rPr>
              <a:t>shared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in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the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IP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should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be 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completed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on/before</a:t>
            </a:r>
            <a:r>
              <a:rPr sz="4000" b="1" spc="1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the </a:t>
            </a:r>
            <a:r>
              <a:rPr sz="4000" b="1" spc="-15" dirty="0">
                <a:latin typeface="Calibri"/>
                <a:cs typeface="Calibri"/>
              </a:rPr>
              <a:t>last </a:t>
            </a:r>
            <a:r>
              <a:rPr sz="4000" b="1" spc="-10" dirty="0">
                <a:latin typeface="Calibri"/>
                <a:cs typeface="Calibri"/>
              </a:rPr>
              <a:t> </a:t>
            </a:r>
            <a:r>
              <a:rPr sz="4000" b="1" spc="-15" dirty="0">
                <a:latin typeface="Calibri"/>
                <a:cs typeface="Calibri"/>
              </a:rPr>
              <a:t>teaching</a:t>
            </a:r>
            <a:r>
              <a:rPr sz="4000" b="1" spc="20" dirty="0">
                <a:latin typeface="Calibri"/>
                <a:cs typeface="Calibri"/>
              </a:rPr>
              <a:t> </a:t>
            </a:r>
            <a:r>
              <a:rPr sz="4000" b="1" spc="-30" dirty="0">
                <a:latin typeface="Calibri"/>
                <a:cs typeface="Calibri"/>
              </a:rPr>
              <a:t>day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as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per</a:t>
            </a:r>
            <a:r>
              <a:rPr sz="4000" b="1" spc="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the academic </a:t>
            </a:r>
            <a:r>
              <a:rPr sz="4000" b="1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calendar</a:t>
            </a:r>
            <a:r>
              <a:rPr sz="4000" b="1" spc="25" dirty="0">
                <a:latin typeface="Calibri"/>
                <a:cs typeface="Calibri"/>
              </a:rPr>
              <a:t> </a:t>
            </a:r>
            <a:r>
              <a:rPr sz="4000" b="1" spc="-5" dirty="0">
                <a:latin typeface="Calibri"/>
                <a:cs typeface="Calibri"/>
              </a:rPr>
              <a:t>of the</a:t>
            </a:r>
            <a:r>
              <a:rPr sz="4000" b="1" spc="10" dirty="0">
                <a:latin typeface="Calibri"/>
                <a:cs typeface="Calibri"/>
              </a:rPr>
              <a:t> </a:t>
            </a:r>
            <a:r>
              <a:rPr sz="4000" b="1" spc="-30" dirty="0">
                <a:latin typeface="Calibri"/>
                <a:cs typeface="Calibri"/>
              </a:rPr>
              <a:t>university.</a:t>
            </a:r>
            <a:endParaRPr sz="4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560959"/>
            <a:ext cx="6517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5" dirty="0">
                <a:solidFill>
                  <a:srgbClr val="943735"/>
                </a:solidFill>
                <a:latin typeface="Calibri"/>
                <a:cs typeface="Calibri"/>
              </a:rPr>
              <a:t>What </a:t>
            </a:r>
            <a:r>
              <a:rPr sz="3600" b="1" spc="-5" dirty="0">
                <a:solidFill>
                  <a:srgbClr val="943735"/>
                </a:solidFill>
                <a:latin typeface="Calibri"/>
                <a:cs typeface="Calibri"/>
              </a:rPr>
              <a:t>will</a:t>
            </a:r>
            <a:r>
              <a:rPr sz="3600" b="1" spc="-1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943735"/>
                </a:solidFill>
                <a:latin typeface="Calibri"/>
                <a:cs typeface="Calibri"/>
              </a:rPr>
              <a:t>be</a:t>
            </a:r>
            <a:r>
              <a:rPr sz="3600" b="1" spc="-1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943735"/>
                </a:solidFill>
                <a:latin typeface="Calibri"/>
                <a:cs typeface="Calibri"/>
              </a:rPr>
              <a:t>the</a:t>
            </a:r>
            <a:r>
              <a:rPr sz="3600" b="1" spc="-1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sz="3600" b="1" spc="-10" dirty="0">
                <a:solidFill>
                  <a:srgbClr val="943735"/>
                </a:solidFill>
                <a:latin typeface="Calibri"/>
                <a:cs typeface="Calibri"/>
              </a:rPr>
              <a:t>course outcome?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4848"/>
            <a:ext cx="8073390" cy="492760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Times New Roman"/>
                <a:cs typeface="Times New Roman"/>
              </a:rPr>
              <a:t>CO1: Understand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basic </a:t>
            </a:r>
            <a:r>
              <a:rPr sz="1800" dirty="0">
                <a:latin typeface="Times New Roman"/>
                <a:cs typeface="Times New Roman"/>
              </a:rPr>
              <a:t>techniques </a:t>
            </a:r>
            <a:r>
              <a:rPr sz="1800" spc="-5" dirty="0">
                <a:latin typeface="Times New Roman"/>
                <a:cs typeface="Times New Roman"/>
              </a:rPr>
              <a:t>of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analyzing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 </a:t>
            </a:r>
            <a:r>
              <a:rPr sz="1800" dirty="0">
                <a:latin typeface="Times New Roman"/>
                <a:cs typeface="Times New Roman"/>
              </a:rPr>
              <a:t>using space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time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sz="1800" spc="-10" dirty="0">
                <a:latin typeface="Times New Roman"/>
                <a:cs typeface="Times New Roman"/>
              </a:rPr>
              <a:t>complexity,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asymptotic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notations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Times New Roman"/>
                <a:cs typeface="Times New Roman"/>
              </a:rPr>
              <a:t>CO2: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Apply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various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string</a:t>
            </a:r>
            <a:r>
              <a:rPr sz="1800" spc="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matching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5715">
              <a:lnSpc>
                <a:spcPct val="107200"/>
              </a:lnSpc>
              <a:tabLst>
                <a:tab pos="2033270" algn="l"/>
              </a:tabLst>
            </a:pPr>
            <a:r>
              <a:rPr sz="1800" spc="-5" dirty="0">
                <a:latin typeface="Times New Roman"/>
                <a:cs typeface="Times New Roman"/>
              </a:rPr>
              <a:t>CO3:</a:t>
            </a:r>
            <a:r>
              <a:rPr sz="1800" spc="5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Analyze</a:t>
            </a:r>
            <a:r>
              <a:rPr sz="1800" spc="5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	</a:t>
            </a:r>
            <a:r>
              <a:rPr sz="1800" spc="-5" dirty="0">
                <a:latin typeface="Times New Roman"/>
                <a:cs typeface="Times New Roman"/>
              </a:rPr>
              <a:t>divide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conquer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</a:t>
            </a:r>
            <a:r>
              <a:rPr sz="1800" spc="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</a:t>
            </a:r>
            <a:r>
              <a:rPr sz="1800" spc="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technique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various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searching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sorting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000">
              <a:latin typeface="Times New Roman"/>
              <a:cs typeface="Times New Roman"/>
            </a:endParaRPr>
          </a:p>
          <a:p>
            <a:pPr marL="12700" marR="8255">
              <a:lnSpc>
                <a:spcPct val="107200"/>
              </a:lnSpc>
              <a:tabLst>
                <a:tab pos="641985" algn="l"/>
                <a:tab pos="1707514" algn="l"/>
                <a:tab pos="2120265" algn="l"/>
                <a:tab pos="2923540" algn="l"/>
                <a:tab pos="3845560" algn="l"/>
                <a:tab pos="5220970" algn="l"/>
                <a:tab pos="5685790" algn="l"/>
                <a:tab pos="6438265" algn="l"/>
                <a:tab pos="7459980" algn="l"/>
              </a:tabLst>
            </a:pPr>
            <a:r>
              <a:rPr sz="1800" spc="-10" dirty="0">
                <a:latin typeface="Times New Roman"/>
                <a:cs typeface="Times New Roman"/>
              </a:rPr>
              <a:t>CO</a:t>
            </a:r>
            <a:r>
              <a:rPr sz="1800" dirty="0">
                <a:latin typeface="Times New Roman"/>
                <a:cs typeface="Times New Roman"/>
              </a:rPr>
              <a:t>4:	E</a:t>
            </a:r>
            <a:r>
              <a:rPr sz="1800" spc="-10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u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te	t</a:t>
            </a:r>
            <a:r>
              <a:rPr sz="1800" spc="-10" dirty="0">
                <a:latin typeface="Times New Roman"/>
                <a:cs typeface="Times New Roman"/>
              </a:rPr>
              <a:t>h</a:t>
            </a:r>
            <a:r>
              <a:rPr sz="1800" dirty="0">
                <a:latin typeface="Times New Roman"/>
                <a:cs typeface="Times New Roman"/>
              </a:rPr>
              <a:t>e	</a:t>
            </a:r>
            <a:r>
              <a:rPr sz="1800" spc="-15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ar</a:t>
            </a:r>
            <a:r>
              <a:rPr sz="1800" spc="5" dirty="0">
                <a:latin typeface="Times New Roman"/>
                <a:cs typeface="Times New Roman"/>
              </a:rPr>
              <a:t>i</a:t>
            </a:r>
            <a:r>
              <a:rPr sz="1800" spc="-5" dirty="0">
                <a:latin typeface="Times New Roman"/>
                <a:cs typeface="Times New Roman"/>
              </a:rPr>
              <a:t>ous</a:t>
            </a:r>
            <a:r>
              <a:rPr sz="1800" dirty="0">
                <a:latin typeface="Times New Roman"/>
                <a:cs typeface="Times New Roman"/>
              </a:rPr>
              <a:t>	</a:t>
            </a:r>
            <a:r>
              <a:rPr sz="1800" spc="-15" dirty="0">
                <a:latin typeface="Times New Roman"/>
                <a:cs typeface="Times New Roman"/>
              </a:rPr>
              <a:t>d</a:t>
            </a:r>
            <a:r>
              <a:rPr sz="1800" spc="20" dirty="0">
                <a:latin typeface="Times New Roman"/>
                <a:cs typeface="Times New Roman"/>
              </a:rPr>
              <a:t>y</a:t>
            </a:r>
            <a:r>
              <a:rPr sz="1800" dirty="0">
                <a:latin typeface="Times New Roman"/>
                <a:cs typeface="Times New Roman"/>
              </a:rPr>
              <a:t>namic	prog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amm</a:t>
            </a:r>
            <a:r>
              <a:rPr sz="1800" dirty="0">
                <a:latin typeface="Times New Roman"/>
                <a:cs typeface="Times New Roman"/>
              </a:rPr>
              <a:t>ing	and	g</a:t>
            </a:r>
            <a:r>
              <a:rPr sz="1800" spc="-15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-10" dirty="0">
                <a:latin typeface="Times New Roman"/>
                <a:cs typeface="Times New Roman"/>
              </a:rPr>
              <a:t>d</a:t>
            </a:r>
            <a:r>
              <a:rPr sz="1800" dirty="0">
                <a:latin typeface="Times New Roman"/>
                <a:cs typeface="Times New Roman"/>
              </a:rPr>
              <a:t>y	a</a:t>
            </a:r>
            <a:r>
              <a:rPr sz="1800" spc="5" dirty="0">
                <a:latin typeface="Times New Roman"/>
                <a:cs typeface="Times New Roman"/>
              </a:rPr>
              <a:t>l</a:t>
            </a:r>
            <a:r>
              <a:rPr sz="1800" dirty="0">
                <a:latin typeface="Times New Roman"/>
                <a:cs typeface="Times New Roman"/>
              </a:rPr>
              <a:t>gor</a:t>
            </a:r>
            <a:r>
              <a:rPr sz="1800" spc="-10" dirty="0">
                <a:latin typeface="Times New Roman"/>
                <a:cs typeface="Times New Roman"/>
              </a:rPr>
              <a:t>i</a:t>
            </a:r>
            <a:r>
              <a:rPr sz="1800" dirty="0">
                <a:latin typeface="Times New Roman"/>
                <a:cs typeface="Times New Roman"/>
              </a:rPr>
              <a:t>thm	design  technique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solve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various  </a:t>
            </a:r>
            <a:r>
              <a:rPr sz="1800" spc="-5" dirty="0">
                <a:latin typeface="Times New Roman"/>
                <a:cs typeface="Times New Roman"/>
              </a:rPr>
              <a:t>problems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Times New Roman"/>
                <a:cs typeface="Times New Roman"/>
              </a:rPr>
              <a:t>CO5: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:Apply</a:t>
            </a:r>
            <a:r>
              <a:rPr sz="1800" spc="16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the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backtracking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method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solve</a:t>
            </a:r>
            <a:r>
              <a:rPr sz="1800" spc="1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some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classic</a:t>
            </a:r>
            <a:r>
              <a:rPr sz="1800" spc="16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problems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1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understand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latin typeface="Times New Roman"/>
                <a:cs typeface="Times New Roman"/>
              </a:rPr>
              <a:t>branch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44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bound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algorithm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design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technique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12700" marR="6350">
              <a:lnSpc>
                <a:spcPct val="107200"/>
              </a:lnSpc>
              <a:spcBef>
                <a:spcPts val="1614"/>
              </a:spcBef>
            </a:pPr>
            <a:r>
              <a:rPr sz="1800" spc="-5" dirty="0">
                <a:latin typeface="Times New Roman"/>
                <a:cs typeface="Times New Roman"/>
              </a:rPr>
              <a:t>CO6: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Define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Number-Theoretic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Algorithms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and</a:t>
            </a:r>
            <a:r>
              <a:rPr sz="1800" spc="31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Complexity</a:t>
            </a:r>
            <a:r>
              <a:rPr sz="1800" spc="3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Classes</a:t>
            </a:r>
            <a:r>
              <a:rPr sz="1800" spc="3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30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understand </a:t>
            </a:r>
            <a:r>
              <a:rPr sz="1800" spc="-43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basics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concepts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complexity classes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1400" y="76200"/>
            <a:ext cx="1676400" cy="673608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577592" y="1238334"/>
            <a:ext cx="7120255" cy="102235"/>
            <a:chOff x="577592" y="1238334"/>
            <a:chExt cx="7120255" cy="10223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7592" y="1238334"/>
              <a:ext cx="7120143" cy="10202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1886" y="1268729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374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557" y="126619"/>
            <a:ext cx="84080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rgbClr val="943735"/>
                </a:solidFill>
                <a:latin typeface="Calibri"/>
                <a:cs typeface="Calibri"/>
              </a:rPr>
              <a:t>What</a:t>
            </a:r>
            <a:r>
              <a:rPr b="1" spc="-5" dirty="0">
                <a:solidFill>
                  <a:srgbClr val="943735"/>
                </a:solidFill>
                <a:latin typeface="Calibri"/>
                <a:cs typeface="Calibri"/>
              </a:rPr>
              <a:t> will</a:t>
            </a:r>
            <a:r>
              <a:rPr b="1" spc="-2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943735"/>
                </a:solidFill>
                <a:latin typeface="Calibri"/>
                <a:cs typeface="Calibri"/>
              </a:rPr>
              <a:t>be</a:t>
            </a:r>
            <a:r>
              <a:rPr b="1" spc="-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943735"/>
                </a:solidFill>
                <a:latin typeface="Calibri"/>
                <a:cs typeface="Calibri"/>
              </a:rPr>
              <a:t>the</a:t>
            </a:r>
            <a:r>
              <a:rPr b="1" spc="10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b="1" spc="-25" dirty="0">
                <a:solidFill>
                  <a:srgbClr val="943735"/>
                </a:solidFill>
                <a:latin typeface="Calibri"/>
                <a:cs typeface="Calibri"/>
              </a:rPr>
              <a:t>Program</a:t>
            </a:r>
            <a:r>
              <a:rPr b="1" spc="-5" dirty="0">
                <a:solidFill>
                  <a:srgbClr val="943735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943735"/>
                </a:solidFill>
                <a:latin typeface="Calibri"/>
                <a:cs typeface="Calibri"/>
              </a:rPr>
              <a:t>outcome?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8234"/>
            <a:ext cx="8074025" cy="178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PO1::Apply</a:t>
            </a:r>
            <a:r>
              <a:rPr sz="1800" b="1" spc="1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1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knowledge</a:t>
            </a:r>
            <a:r>
              <a:rPr sz="1800" b="1" spc="1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3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mathematics,</a:t>
            </a:r>
            <a:r>
              <a:rPr sz="1800" b="1" spc="1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science,</a:t>
            </a:r>
            <a:r>
              <a:rPr sz="1800" b="1" spc="1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engineering</a:t>
            </a:r>
            <a:r>
              <a:rPr sz="1800" b="1" spc="1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fundamentals,</a:t>
            </a:r>
            <a:r>
              <a:rPr sz="1800" b="1" spc="14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an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engineering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specialization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dirty="0">
                <a:latin typeface="Calibri"/>
                <a:cs typeface="Calibri"/>
              </a:rPr>
              <a:t> the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solution</a:t>
            </a:r>
            <a:r>
              <a:rPr sz="1800" b="1" dirty="0">
                <a:latin typeface="Calibri"/>
                <a:cs typeface="Calibri"/>
              </a:rPr>
              <a:t> of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complex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engineering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problems.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15" dirty="0">
                <a:latin typeface="Calibri"/>
                <a:cs typeface="Calibri"/>
              </a:rPr>
              <a:t>PO2::Identify,</a:t>
            </a:r>
            <a:r>
              <a:rPr sz="1800" b="1" spc="-10" dirty="0">
                <a:latin typeface="Calibri"/>
                <a:cs typeface="Calibri"/>
              </a:rPr>
              <a:t> formulate,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review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research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literature,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spc="40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analyse</a:t>
            </a:r>
            <a:r>
              <a:rPr sz="1800" b="1" spc="39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complex </a:t>
            </a:r>
            <a:r>
              <a:rPr sz="1800" b="1" spc="-10" dirty="0">
                <a:latin typeface="Calibri"/>
                <a:cs typeface="Calibri"/>
              </a:rPr>
              <a:t> engineering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problems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reaching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substantiated</a:t>
            </a:r>
            <a:r>
              <a:rPr sz="1800" b="1" spc="-10" dirty="0">
                <a:latin typeface="Calibri"/>
                <a:cs typeface="Calibri"/>
              </a:rPr>
              <a:t> conclusions</a:t>
            </a:r>
            <a:r>
              <a:rPr sz="1800" b="1" spc="-5" dirty="0">
                <a:latin typeface="Calibri"/>
                <a:cs typeface="Calibri"/>
              </a:rPr>
              <a:t> using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first</a:t>
            </a:r>
            <a:r>
              <a:rPr sz="1800" b="1" spc="-10" dirty="0">
                <a:latin typeface="Calibri"/>
                <a:cs typeface="Calibri"/>
              </a:rPr>
              <a:t> principles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mathematics, </a:t>
            </a:r>
            <a:r>
              <a:rPr sz="1800" b="1" spc="-15" dirty="0">
                <a:latin typeface="Calibri"/>
                <a:cs typeface="Calibri"/>
              </a:rPr>
              <a:t>natural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sciences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engineering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sciences.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940" y="4014596"/>
            <a:ext cx="2208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32230" algn="l"/>
              </a:tabLst>
            </a:pPr>
            <a:r>
              <a:rPr sz="1800" b="1" dirty="0">
                <a:latin typeface="Calibri"/>
                <a:cs typeface="Calibri"/>
              </a:rPr>
              <a:t>P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spc="-5" dirty="0">
                <a:latin typeface="Calibri"/>
                <a:cs typeface="Calibri"/>
              </a:rPr>
              <a:t>3</a:t>
            </a:r>
            <a:r>
              <a:rPr sz="1800" b="1" spc="5" dirty="0">
                <a:latin typeface="Calibri"/>
                <a:cs typeface="Calibri"/>
              </a:rPr>
              <a:t>:</a:t>
            </a:r>
            <a:r>
              <a:rPr sz="1800" b="1" spc="-5" dirty="0">
                <a:latin typeface="Calibri"/>
                <a:cs typeface="Calibri"/>
              </a:rPr>
              <a:t>:</a:t>
            </a:r>
            <a:r>
              <a:rPr sz="1800" b="1" dirty="0">
                <a:latin typeface="Calibri"/>
                <a:cs typeface="Calibri"/>
              </a:rPr>
              <a:t>De</a:t>
            </a:r>
            <a:r>
              <a:rPr sz="1800" b="1" spc="-15" dirty="0">
                <a:latin typeface="Calibri"/>
                <a:cs typeface="Calibri"/>
              </a:rPr>
              <a:t>s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-1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n	s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l</a:t>
            </a:r>
            <a:r>
              <a:rPr sz="1800" b="1" spc="5" dirty="0">
                <a:latin typeface="Calibri"/>
                <a:cs typeface="Calibri"/>
              </a:rPr>
              <a:t>u</a:t>
            </a:r>
            <a:r>
              <a:rPr sz="1800" b="1" spc="-15" dirty="0">
                <a:latin typeface="Calibri"/>
                <a:cs typeface="Calibri"/>
              </a:rPr>
              <a:t>ti</a:t>
            </a:r>
            <a:r>
              <a:rPr sz="1800" b="1" dirty="0">
                <a:latin typeface="Calibri"/>
                <a:cs typeface="Calibri"/>
              </a:rPr>
              <a:t>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83154" y="4014596"/>
            <a:ext cx="57264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0215" algn="l"/>
                <a:tab pos="1413510" algn="l"/>
                <a:tab pos="2696845" algn="l"/>
                <a:tab pos="3751579" algn="l"/>
                <a:tab pos="4276090" algn="l"/>
                <a:tab pos="5054600" algn="l"/>
              </a:tabLst>
            </a:pPr>
            <a:r>
              <a:rPr sz="1800" b="1" spc="-30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or	</a:t>
            </a:r>
            <a:r>
              <a:rPr sz="1800" b="1" spc="-10" dirty="0">
                <a:latin typeface="Calibri"/>
                <a:cs typeface="Calibri"/>
              </a:rPr>
              <a:t>c</a:t>
            </a:r>
            <a:r>
              <a:rPr sz="1800" b="1" dirty="0">
                <a:latin typeface="Calibri"/>
                <a:cs typeface="Calibri"/>
              </a:rPr>
              <a:t>om</a:t>
            </a:r>
            <a:r>
              <a:rPr sz="1800" b="1" spc="5" dirty="0">
                <a:latin typeface="Calibri"/>
                <a:cs typeface="Calibri"/>
              </a:rPr>
              <a:t>p</a:t>
            </a: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spc="-3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x	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gi</a:t>
            </a:r>
            <a:r>
              <a:rPr sz="1800" b="1" spc="-10" dirty="0">
                <a:latin typeface="Calibri"/>
                <a:cs typeface="Calibri"/>
              </a:rPr>
              <a:t>nee</a:t>
            </a:r>
            <a:r>
              <a:rPr sz="1800" b="1" spc="-5" dirty="0">
                <a:latin typeface="Calibri"/>
                <a:cs typeface="Calibri"/>
              </a:rPr>
              <a:t>rin</a:t>
            </a:r>
            <a:r>
              <a:rPr sz="1800" b="1" dirty="0">
                <a:latin typeface="Calibri"/>
                <a:cs typeface="Calibri"/>
              </a:rPr>
              <a:t>g	p</a:t>
            </a: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o</a:t>
            </a:r>
            <a:r>
              <a:rPr sz="1800" b="1" dirty="0">
                <a:latin typeface="Calibri"/>
                <a:cs typeface="Calibri"/>
              </a:rPr>
              <a:t>b</a:t>
            </a:r>
            <a:r>
              <a:rPr sz="1800" b="1" spc="-15" dirty="0">
                <a:latin typeface="Calibri"/>
                <a:cs typeface="Calibri"/>
              </a:rPr>
              <a:t>l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5" dirty="0">
                <a:latin typeface="Calibri"/>
                <a:cs typeface="Calibri"/>
              </a:rPr>
              <a:t>m</a:t>
            </a:r>
            <a:r>
              <a:rPr sz="1800" b="1" dirty="0">
                <a:latin typeface="Calibri"/>
                <a:cs typeface="Calibri"/>
              </a:rPr>
              <a:t>s	and	</a:t>
            </a:r>
            <a:r>
              <a:rPr sz="1800" b="1" spc="-10" dirty="0">
                <a:latin typeface="Calibri"/>
                <a:cs typeface="Calibri"/>
              </a:rPr>
              <a:t>de</a:t>
            </a:r>
            <a:r>
              <a:rPr sz="1800" b="1" dirty="0">
                <a:latin typeface="Calibri"/>
                <a:cs typeface="Calibri"/>
              </a:rPr>
              <a:t>si</a:t>
            </a:r>
            <a:r>
              <a:rPr sz="1800" b="1" spc="-15" dirty="0">
                <a:latin typeface="Calibri"/>
                <a:cs typeface="Calibri"/>
              </a:rPr>
              <a:t>g</a:t>
            </a:r>
            <a:r>
              <a:rPr sz="1800" b="1" dirty="0">
                <a:latin typeface="Calibri"/>
                <a:cs typeface="Calibri"/>
              </a:rPr>
              <a:t>n	</a:t>
            </a:r>
            <a:r>
              <a:rPr sz="1800" b="1" spc="-35" dirty="0">
                <a:latin typeface="Calibri"/>
                <a:cs typeface="Calibri"/>
              </a:rPr>
              <a:t>s</a:t>
            </a:r>
            <a:r>
              <a:rPr sz="1800" b="1" spc="-15" dirty="0">
                <a:latin typeface="Calibri"/>
                <a:cs typeface="Calibri"/>
              </a:rPr>
              <a:t>y</a:t>
            </a:r>
            <a:r>
              <a:rPr sz="1800" b="1" spc="-25" dirty="0">
                <a:latin typeface="Calibri"/>
                <a:cs typeface="Calibri"/>
              </a:rPr>
              <a:t>st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dirty="0">
                <a:latin typeface="Calibri"/>
                <a:cs typeface="Calibri"/>
              </a:rPr>
              <a:t>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940" y="4288917"/>
            <a:ext cx="8073390" cy="205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715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components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processes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that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meet</a:t>
            </a:r>
            <a:r>
              <a:rPr sz="1800" b="1" spc="-5" dirty="0">
                <a:latin typeface="Calibri"/>
                <a:cs typeface="Calibri"/>
              </a:rPr>
              <a:t> the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specified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needs</a:t>
            </a:r>
            <a:r>
              <a:rPr sz="1800" b="1" spc="-5" dirty="0">
                <a:latin typeface="Calibri"/>
                <a:cs typeface="Calibri"/>
              </a:rPr>
              <a:t> with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appropriate 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consideration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for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public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health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safety,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cultural,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societal,</a:t>
            </a:r>
            <a:r>
              <a:rPr sz="1800" b="1" spc="-5" dirty="0">
                <a:latin typeface="Calibri"/>
                <a:cs typeface="Calibri"/>
              </a:rPr>
              <a:t> and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environmental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considerations.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12700" marR="5080" indent="51435" algn="just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PO4::Use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research-based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knowledge</a:t>
            </a:r>
            <a:r>
              <a:rPr sz="1800" b="1" spc="-5" dirty="0">
                <a:latin typeface="Calibri"/>
                <a:cs typeface="Calibri"/>
              </a:rPr>
              <a:t> and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research</a:t>
            </a:r>
            <a:r>
              <a:rPr sz="1800" b="1" spc="-10" dirty="0">
                <a:latin typeface="Calibri"/>
                <a:cs typeface="Calibri"/>
              </a:rPr>
              <a:t> methods</a:t>
            </a:r>
            <a:r>
              <a:rPr sz="1800" b="1" spc="-5" dirty="0">
                <a:latin typeface="Calibri"/>
                <a:cs typeface="Calibri"/>
              </a:rPr>
              <a:t> including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design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experiments, analysis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5" dirty="0">
                <a:latin typeface="Calibri"/>
                <a:cs typeface="Calibri"/>
              </a:rPr>
              <a:t>interpretation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10" dirty="0">
                <a:latin typeface="Calibri"/>
                <a:cs typeface="Calibri"/>
              </a:rPr>
              <a:t>data,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synthesis </a:t>
            </a:r>
            <a:r>
              <a:rPr sz="1800" b="1" spc="-5" dirty="0">
                <a:latin typeface="Calibri"/>
                <a:cs typeface="Calibri"/>
              </a:rPr>
              <a:t>of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information </a:t>
            </a:r>
            <a:r>
              <a:rPr sz="1800" b="1" spc="-25" dirty="0">
                <a:latin typeface="Calibri"/>
                <a:cs typeface="Calibri"/>
              </a:rPr>
              <a:t>to 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provide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valid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conclusions.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8234"/>
            <a:ext cx="8074025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alibri"/>
                <a:cs typeface="Calibri"/>
              </a:rPr>
              <a:t>PO5::Create,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select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,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apply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appropriate</a:t>
            </a:r>
            <a:r>
              <a:rPr sz="1800" b="1" spc="-10" dirty="0">
                <a:latin typeface="Calibri"/>
                <a:cs typeface="Calibri"/>
              </a:rPr>
              <a:t> techniques,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resources,</a:t>
            </a:r>
            <a:r>
              <a:rPr sz="1800" b="1" spc="-10" dirty="0">
                <a:latin typeface="Calibri"/>
                <a:cs typeface="Calibri"/>
              </a:rPr>
              <a:t> 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modern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engineering </a:t>
            </a:r>
            <a:r>
              <a:rPr sz="1800" b="1" spc="-5" dirty="0">
                <a:latin typeface="Calibri"/>
                <a:cs typeface="Calibri"/>
              </a:rPr>
              <a:t>and IT </a:t>
            </a:r>
            <a:r>
              <a:rPr sz="1800" b="1" spc="-10" dirty="0">
                <a:latin typeface="Calibri"/>
                <a:cs typeface="Calibri"/>
              </a:rPr>
              <a:t>tools </a:t>
            </a:r>
            <a:r>
              <a:rPr sz="1800" b="1" spc="-5" dirty="0">
                <a:latin typeface="Calibri"/>
                <a:cs typeface="Calibri"/>
              </a:rPr>
              <a:t>including </a:t>
            </a:r>
            <a:r>
              <a:rPr sz="1800" b="1" spc="-10" dirty="0">
                <a:latin typeface="Calibri"/>
                <a:cs typeface="Calibri"/>
              </a:rPr>
              <a:t>prediction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modelling </a:t>
            </a:r>
            <a:r>
              <a:rPr sz="1800" b="1" spc="-15" dirty="0">
                <a:latin typeface="Calibri"/>
                <a:cs typeface="Calibri"/>
              </a:rPr>
              <a:t>to </a:t>
            </a:r>
            <a:r>
              <a:rPr sz="1800" b="1" spc="-10" dirty="0">
                <a:latin typeface="Calibri"/>
                <a:cs typeface="Calibri"/>
              </a:rPr>
              <a:t>complex engineering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activities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understanding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limitations.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12700" marR="5080" indent="51435" algn="just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PO6::Apply </a:t>
            </a:r>
            <a:r>
              <a:rPr sz="1800" b="1" spc="-10" dirty="0">
                <a:latin typeface="Calibri"/>
                <a:cs typeface="Calibri"/>
              </a:rPr>
              <a:t>reasoning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informed</a:t>
            </a:r>
            <a:r>
              <a:rPr sz="1800" b="1" spc="-5" dirty="0">
                <a:latin typeface="Calibri"/>
                <a:cs typeface="Calibri"/>
              </a:rPr>
              <a:t> by the </a:t>
            </a:r>
            <a:r>
              <a:rPr sz="1800" b="1" spc="-15" dirty="0">
                <a:latin typeface="Calibri"/>
                <a:cs typeface="Calibri"/>
              </a:rPr>
              <a:t>contextual</a:t>
            </a:r>
            <a:r>
              <a:rPr sz="1800" b="1" spc="-10" dirty="0">
                <a:latin typeface="Calibri"/>
                <a:cs typeface="Calibri"/>
              </a:rPr>
              <a:t> knowledge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to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assess </a:t>
            </a:r>
            <a:r>
              <a:rPr sz="1800" b="1" spc="-10" dirty="0">
                <a:latin typeface="Calibri"/>
                <a:cs typeface="Calibri"/>
              </a:rPr>
              <a:t>societal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,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health,</a:t>
            </a:r>
            <a:r>
              <a:rPr sz="1800" b="1" spc="15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safety,</a:t>
            </a:r>
            <a:r>
              <a:rPr sz="1800" b="1" spc="15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legal</a:t>
            </a:r>
            <a:r>
              <a:rPr sz="1800" b="1" spc="1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and</a:t>
            </a:r>
            <a:r>
              <a:rPr sz="1800" b="1" spc="1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cultural</a:t>
            </a:r>
            <a:r>
              <a:rPr sz="1800" b="1" spc="14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issues</a:t>
            </a:r>
            <a:r>
              <a:rPr sz="1800" b="1" spc="1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spc="16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spc="1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consequent</a:t>
            </a:r>
            <a:r>
              <a:rPr sz="1800" b="1" spc="1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responsibilities</a:t>
            </a:r>
            <a:r>
              <a:rPr sz="1800" b="1" spc="15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relevant </a:t>
            </a:r>
            <a:r>
              <a:rPr sz="1800" b="1" spc="-39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professional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engineering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practice.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PO7::Understand </a:t>
            </a:r>
            <a:r>
              <a:rPr sz="1800" b="1" spc="-5" dirty="0">
                <a:latin typeface="Calibri"/>
                <a:cs typeface="Calibri"/>
              </a:rPr>
              <a:t>the impact </a:t>
            </a:r>
            <a:r>
              <a:rPr sz="1800" b="1" dirty="0">
                <a:latin typeface="Calibri"/>
                <a:cs typeface="Calibri"/>
              </a:rPr>
              <a:t>of </a:t>
            </a: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spc="-15" dirty="0">
                <a:latin typeface="Calibri"/>
                <a:cs typeface="Calibri"/>
              </a:rPr>
              <a:t>professional </a:t>
            </a:r>
            <a:r>
              <a:rPr sz="1800" b="1" spc="-10" dirty="0">
                <a:latin typeface="Calibri"/>
                <a:cs typeface="Calibri"/>
              </a:rPr>
              <a:t>engineering solutions in </a:t>
            </a:r>
            <a:r>
              <a:rPr sz="1800" b="1" spc="-15" dirty="0">
                <a:latin typeface="Calibri"/>
                <a:cs typeface="Calibri"/>
              </a:rPr>
              <a:t>societal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environmental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contexts,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demonstrate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knowledge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30" dirty="0">
                <a:latin typeface="Calibri"/>
                <a:cs typeface="Calibri"/>
              </a:rPr>
              <a:t>of,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need</a:t>
            </a:r>
            <a:r>
              <a:rPr sz="1800" b="1" spc="39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for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sustainable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development.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12700" marR="5715" indent="51435" algn="just">
              <a:lnSpc>
                <a:spcPct val="100000"/>
              </a:lnSpc>
            </a:pPr>
            <a:r>
              <a:rPr sz="1800" b="1" spc="-5" dirty="0">
                <a:latin typeface="Calibri"/>
                <a:cs typeface="Calibri"/>
              </a:rPr>
              <a:t>PO8::Apply </a:t>
            </a:r>
            <a:r>
              <a:rPr sz="1800" b="1" spc="-10" dirty="0">
                <a:latin typeface="Calibri"/>
                <a:cs typeface="Calibri"/>
              </a:rPr>
              <a:t>ethical principles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commit </a:t>
            </a:r>
            <a:r>
              <a:rPr sz="1800" b="1" spc="-15" dirty="0">
                <a:latin typeface="Calibri"/>
                <a:cs typeface="Calibri"/>
              </a:rPr>
              <a:t>to </a:t>
            </a:r>
            <a:r>
              <a:rPr sz="1800" b="1" spc="-10" dirty="0">
                <a:latin typeface="Calibri"/>
                <a:cs typeface="Calibri"/>
              </a:rPr>
              <a:t>professional ethics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responsibilities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norms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5" dirty="0">
                <a:latin typeface="Calibri"/>
                <a:cs typeface="Calibri"/>
              </a:rPr>
              <a:t> engineering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practice.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618234"/>
            <a:ext cx="8072755" cy="470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Calibri"/>
                <a:cs typeface="Calibri"/>
              </a:rPr>
              <a:t>PO9::Function</a:t>
            </a:r>
            <a:r>
              <a:rPr sz="1800" b="1" spc="350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effectively</a:t>
            </a:r>
            <a:r>
              <a:rPr sz="1800" b="1" spc="36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as</a:t>
            </a:r>
            <a:r>
              <a:rPr sz="1800" b="1" spc="3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</a:t>
            </a:r>
            <a:r>
              <a:rPr sz="1800" b="1" spc="35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individual,</a:t>
            </a:r>
            <a:r>
              <a:rPr sz="1800" b="1" spc="35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and</a:t>
            </a:r>
            <a:r>
              <a:rPr sz="1800" b="1" spc="34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as</a:t>
            </a:r>
            <a:r>
              <a:rPr sz="1800" b="1" spc="35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3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member</a:t>
            </a:r>
            <a:r>
              <a:rPr sz="1800" b="1" spc="33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or</a:t>
            </a:r>
            <a:r>
              <a:rPr sz="1800" b="1" spc="3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leader</a:t>
            </a:r>
            <a:r>
              <a:rPr sz="1800" b="1" spc="35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</a:t>
            </a:r>
            <a:r>
              <a:rPr sz="1800" b="1" spc="34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diverse</a:t>
            </a:r>
            <a:endParaRPr sz="18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teams,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multidisciplinary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settings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PO10::Communicate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effectively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on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complex</a:t>
            </a:r>
            <a:r>
              <a:rPr sz="1800" b="1" spc="-10" dirty="0">
                <a:latin typeface="Calibri"/>
                <a:cs typeface="Calibri"/>
              </a:rPr>
              <a:t> engineering</a:t>
            </a:r>
            <a:r>
              <a:rPr sz="1800" b="1" spc="-5" dirty="0">
                <a:latin typeface="Calibri"/>
                <a:cs typeface="Calibri"/>
              </a:rPr>
              <a:t> activities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with</a:t>
            </a:r>
            <a:r>
              <a:rPr sz="1800" b="1" dirty="0">
                <a:latin typeface="Calibri"/>
                <a:cs typeface="Calibri"/>
              </a:rPr>
              <a:t> the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engineering </a:t>
            </a:r>
            <a:r>
              <a:rPr sz="1800" b="1" spc="-5" dirty="0">
                <a:latin typeface="Calibri"/>
                <a:cs typeface="Calibri"/>
              </a:rPr>
              <a:t>community and </a:t>
            </a:r>
            <a:r>
              <a:rPr sz="1800" b="1" spc="-10" dirty="0">
                <a:latin typeface="Calibri"/>
                <a:cs typeface="Calibri"/>
              </a:rPr>
              <a:t>with society at large, such </a:t>
            </a:r>
            <a:r>
              <a:rPr sz="1800" b="1" spc="-5" dirty="0">
                <a:latin typeface="Calibri"/>
                <a:cs typeface="Calibri"/>
              </a:rPr>
              <a:t>as, </a:t>
            </a:r>
            <a:r>
              <a:rPr sz="1800" b="1" spc="-10" dirty="0">
                <a:latin typeface="Calibri"/>
                <a:cs typeface="Calibri"/>
              </a:rPr>
              <a:t>being </a:t>
            </a:r>
            <a:r>
              <a:rPr sz="1800" b="1" spc="-5" dirty="0">
                <a:latin typeface="Calibri"/>
                <a:cs typeface="Calibri"/>
              </a:rPr>
              <a:t>able </a:t>
            </a:r>
            <a:r>
              <a:rPr sz="1800" b="1" spc="-10" dirty="0">
                <a:latin typeface="Calibri"/>
                <a:cs typeface="Calibri"/>
              </a:rPr>
              <a:t>to comprehend </a:t>
            </a:r>
            <a:r>
              <a:rPr sz="1800" b="1" spc="-5" dirty="0">
                <a:latin typeface="Calibri"/>
                <a:cs typeface="Calibri"/>
              </a:rPr>
              <a:t> and </a:t>
            </a:r>
            <a:r>
              <a:rPr sz="1800" b="1" spc="-10" dirty="0">
                <a:latin typeface="Calibri"/>
                <a:cs typeface="Calibri"/>
              </a:rPr>
              <a:t>write </a:t>
            </a:r>
            <a:r>
              <a:rPr sz="1800" b="1" spc="-15" dirty="0">
                <a:latin typeface="Calibri"/>
                <a:cs typeface="Calibri"/>
              </a:rPr>
              <a:t>effective </a:t>
            </a:r>
            <a:r>
              <a:rPr sz="1800" b="1" spc="-10" dirty="0">
                <a:latin typeface="Calibri"/>
                <a:cs typeface="Calibri"/>
              </a:rPr>
              <a:t>reports </a:t>
            </a:r>
            <a:r>
              <a:rPr sz="1800" b="1" spc="-5" dirty="0">
                <a:latin typeface="Calibri"/>
                <a:cs typeface="Calibri"/>
              </a:rPr>
              <a:t>and </a:t>
            </a:r>
            <a:r>
              <a:rPr sz="1800" b="1" spc="-10" dirty="0">
                <a:latin typeface="Calibri"/>
                <a:cs typeface="Calibri"/>
              </a:rPr>
              <a:t>design documentation, </a:t>
            </a:r>
            <a:r>
              <a:rPr sz="1800" b="1" spc="-20" dirty="0">
                <a:latin typeface="Calibri"/>
                <a:cs typeface="Calibri"/>
              </a:rPr>
              <a:t>make </a:t>
            </a:r>
            <a:r>
              <a:rPr sz="1800" b="1" spc="-15" dirty="0">
                <a:latin typeface="Calibri"/>
                <a:cs typeface="Calibri"/>
              </a:rPr>
              <a:t>effective presentations, 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give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receive</a:t>
            </a:r>
            <a:r>
              <a:rPr sz="1800" b="1" spc="-4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clear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instructions.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300">
              <a:latin typeface="Calibri"/>
              <a:cs typeface="Calibri"/>
            </a:endParaRPr>
          </a:p>
          <a:p>
            <a:pPr marL="12700" marR="5080" algn="just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PO11::Demonstrate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spc="-15" dirty="0">
                <a:latin typeface="Calibri"/>
                <a:cs typeface="Calibri"/>
              </a:rPr>
              <a:t>knowledge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and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understanding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the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engineering</a:t>
            </a:r>
            <a:r>
              <a:rPr sz="1800" b="1" spc="-5" dirty="0">
                <a:latin typeface="Calibri"/>
                <a:cs typeface="Calibri"/>
              </a:rPr>
              <a:t> and 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management principles and </a:t>
            </a:r>
            <a:r>
              <a:rPr sz="1800" b="1" spc="-5" dirty="0">
                <a:latin typeface="Calibri"/>
                <a:cs typeface="Calibri"/>
              </a:rPr>
              <a:t>apply </a:t>
            </a:r>
            <a:r>
              <a:rPr sz="1800" b="1" spc="-10" dirty="0">
                <a:latin typeface="Calibri"/>
                <a:cs typeface="Calibri"/>
              </a:rPr>
              <a:t>these </a:t>
            </a:r>
            <a:r>
              <a:rPr sz="1800" b="1" spc="-15" dirty="0">
                <a:latin typeface="Calibri"/>
                <a:cs typeface="Calibri"/>
              </a:rPr>
              <a:t>to </a:t>
            </a:r>
            <a:r>
              <a:rPr sz="1800" b="1" spc="-25" dirty="0">
                <a:latin typeface="Calibri"/>
                <a:cs typeface="Calibri"/>
              </a:rPr>
              <a:t>one’s </a:t>
            </a:r>
            <a:r>
              <a:rPr sz="1800" b="1" spc="-5" dirty="0">
                <a:latin typeface="Calibri"/>
                <a:cs typeface="Calibri"/>
              </a:rPr>
              <a:t>own work, </a:t>
            </a:r>
            <a:r>
              <a:rPr sz="1800" b="1" spc="-10" dirty="0">
                <a:latin typeface="Calibri"/>
                <a:cs typeface="Calibri"/>
              </a:rPr>
              <a:t>as </a:t>
            </a:r>
            <a:r>
              <a:rPr sz="1800" b="1" dirty="0">
                <a:latin typeface="Calibri"/>
                <a:cs typeface="Calibri"/>
              </a:rPr>
              <a:t>a </a:t>
            </a:r>
            <a:r>
              <a:rPr sz="1800" b="1" spc="-5" dirty="0">
                <a:latin typeface="Calibri"/>
                <a:cs typeface="Calibri"/>
              </a:rPr>
              <a:t>member and </a:t>
            </a:r>
            <a:r>
              <a:rPr sz="1800" b="1" spc="-10" dirty="0">
                <a:latin typeface="Calibri"/>
                <a:cs typeface="Calibri"/>
              </a:rPr>
              <a:t>leader 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</a:t>
            </a:r>
            <a:r>
              <a:rPr sz="1800" b="1" spc="-5" dirty="0">
                <a:latin typeface="Calibri"/>
                <a:cs typeface="Calibri"/>
              </a:rPr>
              <a:t> team,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to</a:t>
            </a:r>
            <a:r>
              <a:rPr sz="1800" b="1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manage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projects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multidisciplinary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environments.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450">
              <a:latin typeface="Calibri"/>
              <a:cs typeface="Calibri"/>
            </a:endParaRPr>
          </a:p>
          <a:p>
            <a:pPr marL="12700" marR="5715" indent="51435" algn="just">
              <a:lnSpc>
                <a:spcPct val="100000"/>
              </a:lnSpc>
            </a:pPr>
            <a:r>
              <a:rPr sz="1800" b="1" spc="-10" dirty="0">
                <a:latin typeface="Calibri"/>
                <a:cs typeface="Calibri"/>
              </a:rPr>
              <a:t>PO12::Recognize </a:t>
            </a: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spc="-10" dirty="0">
                <a:latin typeface="Calibri"/>
                <a:cs typeface="Calibri"/>
              </a:rPr>
              <a:t>need </a:t>
            </a:r>
            <a:r>
              <a:rPr sz="1800" b="1" spc="-45" dirty="0">
                <a:latin typeface="Calibri"/>
                <a:cs typeface="Calibri"/>
              </a:rPr>
              <a:t>for,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-20" dirty="0">
                <a:latin typeface="Calibri"/>
                <a:cs typeface="Calibri"/>
              </a:rPr>
              <a:t>have </a:t>
            </a:r>
            <a:r>
              <a:rPr sz="1800" b="1" spc="-5" dirty="0">
                <a:latin typeface="Calibri"/>
                <a:cs typeface="Calibri"/>
              </a:rPr>
              <a:t>the </a:t>
            </a:r>
            <a:r>
              <a:rPr sz="1800" b="1" spc="-15" dirty="0">
                <a:latin typeface="Calibri"/>
                <a:cs typeface="Calibri"/>
              </a:rPr>
              <a:t>preparation </a:t>
            </a:r>
            <a:r>
              <a:rPr sz="1800" b="1" spc="-5" dirty="0">
                <a:latin typeface="Calibri"/>
                <a:cs typeface="Calibri"/>
              </a:rPr>
              <a:t>and ability </a:t>
            </a:r>
            <a:r>
              <a:rPr sz="1800" b="1" spc="-10" dirty="0">
                <a:latin typeface="Calibri"/>
                <a:cs typeface="Calibri"/>
              </a:rPr>
              <a:t>to </a:t>
            </a:r>
            <a:r>
              <a:rPr sz="1800" b="1" spc="-15" dirty="0">
                <a:latin typeface="Calibri"/>
                <a:cs typeface="Calibri"/>
              </a:rPr>
              <a:t>engage </a:t>
            </a:r>
            <a:r>
              <a:rPr sz="1800" b="1" dirty="0">
                <a:latin typeface="Calibri"/>
                <a:cs typeface="Calibri"/>
              </a:rPr>
              <a:t>in </a:t>
            </a:r>
            <a:r>
              <a:rPr sz="1800" b="1" spc="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independent</a:t>
            </a:r>
            <a:r>
              <a:rPr sz="1800" b="1" spc="-1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 </a:t>
            </a:r>
            <a:r>
              <a:rPr sz="1800" b="1" spc="-5" dirty="0">
                <a:latin typeface="Calibri"/>
                <a:cs typeface="Calibri"/>
              </a:rPr>
              <a:t>lifelong</a:t>
            </a:r>
            <a:r>
              <a:rPr sz="1800" b="1" spc="-1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learning</a:t>
            </a:r>
            <a:r>
              <a:rPr sz="1800" b="1" spc="-5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in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the</a:t>
            </a:r>
            <a:r>
              <a:rPr sz="1800" b="1" spc="-10" dirty="0">
                <a:latin typeface="Calibri"/>
                <a:cs typeface="Calibri"/>
              </a:rPr>
              <a:t> broadest</a:t>
            </a:r>
            <a:r>
              <a:rPr sz="1800" b="1" spc="-2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context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of</a:t>
            </a:r>
            <a:r>
              <a:rPr sz="1800" b="1" spc="10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technological</a:t>
            </a:r>
            <a:r>
              <a:rPr sz="1800" b="1" spc="-3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change.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814715"/>
            <a:ext cx="7696200" cy="576896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63064" y="126619"/>
            <a:ext cx="581469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11630" marR="5080" indent="-1599565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OER(OPEN </a:t>
            </a:r>
            <a:r>
              <a:rPr spc="-40" dirty="0"/>
              <a:t>EDUCATIONAL </a:t>
            </a:r>
            <a:r>
              <a:rPr spc="-980" dirty="0"/>
              <a:t> </a:t>
            </a:r>
            <a:r>
              <a:rPr spc="-15" dirty="0"/>
              <a:t>RESOURCE)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5753" y="1600200"/>
            <a:ext cx="671089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9664" y="12191"/>
            <a:ext cx="8756632" cy="6583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514600"/>
            <a:ext cx="3169031" cy="376300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solidFill>
                  <a:srgbClr val="C00000"/>
                </a:solidFill>
              </a:rPr>
              <a:t>(Course Assessment Model)</a:t>
            </a:r>
            <a:endParaRPr lang="en-IN" sz="20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6184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US" sz="4000" b="1" dirty="0">
                <a:solidFill>
                  <a:srgbClr val="002060"/>
                </a:solidFill>
              </a:rPr>
              <a:t>Marks break up*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Attendance</a:t>
            </a:r>
            <a:r>
              <a:rPr lang="en-US" sz="4000" dirty="0">
                <a:solidFill>
                  <a:srgbClr val="C00000"/>
                </a:solidFill>
              </a:rPr>
              <a:t>						  5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CA</a:t>
            </a:r>
            <a:r>
              <a:rPr lang="en-US" sz="4000" dirty="0">
                <a:solidFill>
                  <a:srgbClr val="C00000"/>
                </a:solidFill>
              </a:rPr>
              <a:t> 								25</a:t>
            </a:r>
            <a:endParaRPr lang="en-US" sz="3900" dirty="0">
              <a:solidFill>
                <a:srgbClr val="C00000"/>
              </a:solidFill>
            </a:endParaRPr>
          </a:p>
          <a:p>
            <a:pPr lvl="1"/>
            <a:r>
              <a:rPr lang="en-US" sz="3500" dirty="0"/>
              <a:t>3 Code Based Tests</a:t>
            </a:r>
            <a:r>
              <a:rPr lang="en-US" sz="3600" dirty="0"/>
              <a:t> (Total 3 tasks, 2 best out of 3 to be considered)	</a:t>
            </a:r>
            <a:r>
              <a:rPr lang="en-US" sz="3600" dirty="0">
                <a:solidFill>
                  <a:srgbClr val="C00000"/>
                </a:solidFill>
              </a:rPr>
              <a:t>		</a:t>
            </a:r>
            <a:endParaRPr lang="en-US" sz="3900" dirty="0">
              <a:solidFill>
                <a:srgbClr val="C00000"/>
              </a:solidFill>
            </a:endParaRPr>
          </a:p>
          <a:p>
            <a:r>
              <a:rPr lang="en-US" sz="4000" b="1" dirty="0">
                <a:solidFill>
                  <a:srgbClr val="C00000"/>
                </a:solidFill>
              </a:rPr>
              <a:t>MTE (MCQ)						20</a:t>
            </a:r>
          </a:p>
          <a:p>
            <a:r>
              <a:rPr lang="en-US" sz="4000" b="1" dirty="0">
                <a:solidFill>
                  <a:srgbClr val="C00000"/>
                </a:solidFill>
              </a:rPr>
              <a:t>ETE (MCQ)	</a:t>
            </a:r>
            <a:r>
              <a:rPr lang="en-US" sz="4000" dirty="0">
                <a:solidFill>
                  <a:srgbClr val="C00000"/>
                </a:solidFill>
              </a:rPr>
              <a:t>					50</a:t>
            </a:r>
          </a:p>
          <a:p>
            <a:endParaRPr lang="en-US" sz="4000" dirty="0">
              <a:solidFill>
                <a:srgbClr val="C00000"/>
              </a:solidFill>
            </a:endParaRPr>
          </a:p>
          <a:p>
            <a:r>
              <a:rPr lang="en-US" sz="4000" b="1" dirty="0">
                <a:solidFill>
                  <a:srgbClr val="002060"/>
                </a:solidFill>
              </a:rPr>
              <a:t>Total					     100</a:t>
            </a: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11560" y="1268760"/>
            <a:ext cx="7056784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7391400" y="85725"/>
          <a:ext cx="16764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937020" imgH="5409524" progId="">
                  <p:embed/>
                </p:oleObj>
              </mc:Choice>
              <mc:Fallback>
                <p:oleObj r:id="rId2" imgW="13937020" imgH="5409524" progId="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85725"/>
                        <a:ext cx="1676400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Connector 6"/>
          <p:cNvCxnSpPr/>
          <p:nvPr/>
        </p:nvCxnSpPr>
        <p:spPr>
          <a:xfrm>
            <a:off x="6477000" y="5486400"/>
            <a:ext cx="108012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48616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0"/>
            <a:ext cx="891540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468" y="0"/>
            <a:ext cx="8502125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79" y="0"/>
            <a:ext cx="8729420" cy="6857996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5539" y="0"/>
            <a:ext cx="8676060" cy="685799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154" y="4066413"/>
            <a:ext cx="6771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solidFill>
                  <a:srgbClr val="C00000"/>
                </a:solidFill>
              </a:rPr>
              <a:t>Let’s</a:t>
            </a:r>
            <a:r>
              <a:rPr sz="3600" spc="-5" dirty="0">
                <a:solidFill>
                  <a:srgbClr val="C00000"/>
                </a:solidFill>
              </a:rPr>
              <a:t> </a:t>
            </a:r>
            <a:r>
              <a:rPr sz="3600" spc="-10" dirty="0">
                <a:solidFill>
                  <a:srgbClr val="C00000"/>
                </a:solidFill>
              </a:rPr>
              <a:t>Start:</a:t>
            </a:r>
            <a:r>
              <a:rPr sz="3600" spc="-25" dirty="0">
                <a:solidFill>
                  <a:srgbClr val="C00000"/>
                </a:solidFill>
              </a:rPr>
              <a:t> </a:t>
            </a:r>
            <a:r>
              <a:rPr sz="3600" spc="-10" dirty="0">
                <a:solidFill>
                  <a:srgbClr val="C00000"/>
                </a:solidFill>
              </a:rPr>
              <a:t>Foundations</a:t>
            </a:r>
            <a:r>
              <a:rPr sz="3600" spc="-45" dirty="0">
                <a:solidFill>
                  <a:srgbClr val="C00000"/>
                </a:solidFill>
              </a:rPr>
              <a:t> </a:t>
            </a:r>
            <a:r>
              <a:rPr sz="3600" spc="-5" dirty="0">
                <a:solidFill>
                  <a:srgbClr val="C00000"/>
                </a:solidFill>
              </a:rPr>
              <a:t>of</a:t>
            </a:r>
            <a:r>
              <a:rPr sz="3600" spc="-10" dirty="0">
                <a:solidFill>
                  <a:srgbClr val="C00000"/>
                </a:solidFill>
              </a:rPr>
              <a:t> algorithm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722372" y="4047066"/>
            <a:ext cx="7120255" cy="102235"/>
            <a:chOff x="722372" y="4047066"/>
            <a:chExt cx="7120255" cy="102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372" y="4047066"/>
              <a:ext cx="7120143" cy="1020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56665" y="4077462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501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5903" y="676264"/>
            <a:ext cx="1751362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28371"/>
            <a:ext cx="60845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0" dirty="0">
                <a:solidFill>
                  <a:srgbClr val="C00000"/>
                </a:solidFill>
              </a:rPr>
              <a:t>Detail</a:t>
            </a:r>
            <a:r>
              <a:rPr sz="4800" spc="-25" dirty="0">
                <a:solidFill>
                  <a:srgbClr val="C00000"/>
                </a:solidFill>
              </a:rPr>
              <a:t> </a:t>
            </a:r>
            <a:r>
              <a:rPr sz="4800" spc="-5" dirty="0">
                <a:solidFill>
                  <a:srgbClr val="C00000"/>
                </a:solidFill>
              </a:rPr>
              <a:t>of</a:t>
            </a:r>
            <a:r>
              <a:rPr sz="4800" spc="-25" dirty="0">
                <a:solidFill>
                  <a:srgbClr val="C00000"/>
                </a:solidFill>
              </a:rPr>
              <a:t> </a:t>
            </a:r>
            <a:r>
              <a:rPr sz="4800" spc="-5" dirty="0">
                <a:solidFill>
                  <a:srgbClr val="C00000"/>
                </a:solidFill>
              </a:rPr>
              <a:t>Academic</a:t>
            </a:r>
            <a:r>
              <a:rPr sz="4800" spc="-20" dirty="0">
                <a:solidFill>
                  <a:srgbClr val="C00000"/>
                </a:solidFill>
              </a:rPr>
              <a:t> </a:t>
            </a:r>
            <a:r>
              <a:rPr sz="4800" spc="-90" dirty="0">
                <a:solidFill>
                  <a:srgbClr val="C00000"/>
                </a:solidFill>
              </a:rPr>
              <a:t>Tasks</a:t>
            </a:r>
            <a:endParaRPr sz="48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16890" y="1856041"/>
          <a:ext cx="5644514" cy="28113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75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9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0123">
                <a:tc>
                  <a:txBody>
                    <a:bodyPr/>
                    <a:lstStyle/>
                    <a:p>
                      <a:pPr marL="374650" indent="-342900">
                        <a:lnSpc>
                          <a:spcPts val="3540"/>
                        </a:lnSpc>
                        <a:buFont typeface="Arial MT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3200" spc="-70" dirty="0">
                          <a:latin typeface="Calibri"/>
                          <a:cs typeface="Calibri"/>
                        </a:rPr>
                        <a:t>AT1: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ts val="3540"/>
                        </a:lnSpc>
                      </a:pPr>
                      <a:r>
                        <a:rPr sz="3200" spc="-70" dirty="0">
                          <a:latin typeface="Calibri"/>
                          <a:cs typeface="Calibri"/>
                        </a:rPr>
                        <a:t>Test1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ts val="3540"/>
                        </a:lnSpc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32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MTE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0798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2455"/>
                        </a:spcBef>
                        <a:buFont typeface="Arial MT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3200" spc="-70" dirty="0">
                          <a:latin typeface="Calibri"/>
                          <a:cs typeface="Calibri"/>
                        </a:rPr>
                        <a:t>AT2: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311785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2455"/>
                        </a:spcBef>
                      </a:pPr>
                      <a:r>
                        <a:rPr sz="3200" spc="-65" dirty="0">
                          <a:latin typeface="Calibri"/>
                          <a:cs typeface="Calibri"/>
                        </a:rPr>
                        <a:t>Test2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311785" marB="0"/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2455"/>
                        </a:spcBef>
                      </a:pPr>
                      <a:r>
                        <a:rPr sz="3200" spc="-25" dirty="0">
                          <a:latin typeface="Calibri"/>
                          <a:cs typeface="Calibri"/>
                        </a:rPr>
                        <a:t>Before</a:t>
                      </a:r>
                      <a:r>
                        <a:rPr sz="3200" spc="-8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MTE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31178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0413">
                <a:tc>
                  <a:txBody>
                    <a:bodyPr/>
                    <a:lstStyle/>
                    <a:p>
                      <a:pPr marL="374650" indent="-342900">
                        <a:lnSpc>
                          <a:spcPct val="100000"/>
                        </a:lnSpc>
                        <a:spcBef>
                          <a:spcPts val="2455"/>
                        </a:spcBef>
                        <a:buFont typeface="Arial MT"/>
                        <a:buChar char="•"/>
                        <a:tabLst>
                          <a:tab pos="374015" algn="l"/>
                          <a:tab pos="374650" algn="l"/>
                        </a:tabLst>
                      </a:pPr>
                      <a:r>
                        <a:rPr sz="3200" spc="-70" dirty="0">
                          <a:latin typeface="Calibri"/>
                          <a:cs typeface="Calibri"/>
                        </a:rPr>
                        <a:t>AT3: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311785" marB="0"/>
                </a:tc>
                <a:tc>
                  <a:txBody>
                    <a:bodyPr/>
                    <a:lstStyle/>
                    <a:p>
                      <a:pPr marL="384175">
                        <a:lnSpc>
                          <a:spcPct val="100000"/>
                        </a:lnSpc>
                        <a:spcBef>
                          <a:spcPts val="2455"/>
                        </a:spcBef>
                      </a:pPr>
                      <a:r>
                        <a:rPr sz="3200" spc="-70" dirty="0">
                          <a:latin typeface="Calibri"/>
                          <a:cs typeface="Calibri"/>
                        </a:rPr>
                        <a:t>Test3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311785" marB="0"/>
                </a:tc>
                <a:tc>
                  <a:txBody>
                    <a:bodyPr/>
                    <a:lstStyle/>
                    <a:p>
                      <a:pPr marL="483870">
                        <a:lnSpc>
                          <a:spcPct val="100000"/>
                        </a:lnSpc>
                        <a:spcBef>
                          <a:spcPts val="2455"/>
                        </a:spcBef>
                      </a:pPr>
                      <a:r>
                        <a:rPr sz="3200" spc="-15" dirty="0">
                          <a:latin typeface="Calibri"/>
                          <a:cs typeface="Calibri"/>
                        </a:rPr>
                        <a:t>After</a:t>
                      </a:r>
                      <a:r>
                        <a:rPr sz="32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3200" dirty="0">
                          <a:latin typeface="Calibri"/>
                          <a:cs typeface="Calibri"/>
                        </a:rPr>
                        <a:t>MTE</a:t>
                      </a:r>
                      <a:endParaRPr sz="3200">
                        <a:latin typeface="Calibri"/>
                        <a:cs typeface="Calibri"/>
                      </a:endParaRPr>
                    </a:p>
                  </a:txBody>
                  <a:tcPr marL="0" marR="0" marT="31178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577592" y="1238334"/>
            <a:ext cx="7120255" cy="102235"/>
            <a:chOff x="577592" y="1238334"/>
            <a:chExt cx="7120255" cy="1022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592" y="1238334"/>
              <a:ext cx="7120143" cy="1020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886" y="1268729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374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72" y="2302890"/>
            <a:ext cx="660082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2665" marR="5080" indent="-2260600">
              <a:lnSpc>
                <a:spcPct val="100000"/>
              </a:lnSpc>
              <a:spcBef>
                <a:spcPts val="100"/>
              </a:spcBef>
              <a:tabLst>
                <a:tab pos="5684520" algn="l"/>
              </a:tabLst>
            </a:pPr>
            <a:r>
              <a:rPr sz="4800" dirty="0">
                <a:solidFill>
                  <a:srgbClr val="C00000"/>
                </a:solidFill>
              </a:rPr>
              <a:t>W</a:t>
            </a:r>
            <a:r>
              <a:rPr sz="4800" spc="-85" dirty="0">
                <a:solidFill>
                  <a:srgbClr val="C00000"/>
                </a:solidFill>
              </a:rPr>
              <a:t>h</a:t>
            </a:r>
            <a:r>
              <a:rPr sz="4800" dirty="0">
                <a:solidFill>
                  <a:srgbClr val="C00000"/>
                </a:solidFill>
              </a:rPr>
              <a:t>y </a:t>
            </a:r>
            <a:r>
              <a:rPr sz="4800" spc="-35" dirty="0">
                <a:solidFill>
                  <a:srgbClr val="C00000"/>
                </a:solidFill>
              </a:rPr>
              <a:t>w</a:t>
            </a:r>
            <a:r>
              <a:rPr sz="4800" dirty="0">
                <a:solidFill>
                  <a:srgbClr val="C00000"/>
                </a:solidFill>
              </a:rPr>
              <a:t>e </a:t>
            </a:r>
            <a:r>
              <a:rPr sz="4800" spc="-5" dirty="0">
                <a:solidFill>
                  <a:srgbClr val="C00000"/>
                </a:solidFill>
              </a:rPr>
              <a:t>nee</a:t>
            </a:r>
            <a:r>
              <a:rPr sz="4800" dirty="0">
                <a:solidFill>
                  <a:srgbClr val="C00000"/>
                </a:solidFill>
              </a:rPr>
              <a:t>d</a:t>
            </a:r>
            <a:r>
              <a:rPr sz="4800" spc="-5" dirty="0">
                <a:solidFill>
                  <a:srgbClr val="C00000"/>
                </a:solidFill>
              </a:rPr>
              <a:t> </a:t>
            </a:r>
            <a:r>
              <a:rPr sz="4800" spc="-45" dirty="0">
                <a:solidFill>
                  <a:srgbClr val="C00000"/>
                </a:solidFill>
              </a:rPr>
              <a:t>t</a:t>
            </a:r>
            <a:r>
              <a:rPr sz="4800" dirty="0">
                <a:solidFill>
                  <a:srgbClr val="C00000"/>
                </a:solidFill>
              </a:rPr>
              <a:t>o</a:t>
            </a:r>
            <a:r>
              <a:rPr sz="4800" spc="10" dirty="0">
                <a:solidFill>
                  <a:srgbClr val="C00000"/>
                </a:solidFill>
              </a:rPr>
              <a:t> </a:t>
            </a:r>
            <a:r>
              <a:rPr sz="4800" spc="-55" dirty="0">
                <a:solidFill>
                  <a:srgbClr val="C00000"/>
                </a:solidFill>
              </a:rPr>
              <a:t>s</a:t>
            </a:r>
            <a:r>
              <a:rPr sz="4800" dirty="0">
                <a:solidFill>
                  <a:srgbClr val="C00000"/>
                </a:solidFill>
              </a:rPr>
              <a:t>tudy	this  </a:t>
            </a:r>
            <a:r>
              <a:rPr sz="4800" spc="-25" dirty="0">
                <a:solidFill>
                  <a:srgbClr val="C00000"/>
                </a:solidFill>
              </a:rPr>
              <a:t>course</a:t>
            </a:r>
            <a:r>
              <a:rPr sz="4800" spc="-15" dirty="0">
                <a:solidFill>
                  <a:srgbClr val="C00000"/>
                </a:solidFill>
              </a:rPr>
              <a:t> </a:t>
            </a:r>
            <a:r>
              <a:rPr sz="4800" dirty="0">
                <a:solidFill>
                  <a:srgbClr val="C00000"/>
                </a:solidFill>
              </a:rPr>
              <a:t>?</a:t>
            </a:r>
            <a:endParaRPr sz="4800"/>
          </a:p>
        </p:txBody>
      </p:sp>
      <p:grpSp>
        <p:nvGrpSpPr>
          <p:cNvPr id="3" name="object 3"/>
          <p:cNvGrpSpPr/>
          <p:nvPr/>
        </p:nvGrpSpPr>
        <p:grpSpPr>
          <a:xfrm>
            <a:off x="1063748" y="3856566"/>
            <a:ext cx="7120255" cy="102235"/>
            <a:chOff x="1063748" y="3856566"/>
            <a:chExt cx="7120255" cy="10223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3748" y="3856566"/>
              <a:ext cx="7120143" cy="10202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098042" y="3886962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374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763270"/>
            <a:ext cx="88157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20" dirty="0">
                <a:solidFill>
                  <a:srgbClr val="C00000"/>
                </a:solidFill>
                <a:latin typeface="Calibri"/>
                <a:cs typeface="Calibri"/>
              </a:rPr>
              <a:t>W</a:t>
            </a:r>
            <a:r>
              <a:rPr sz="3000" b="1" u="heavy" spc="-20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hy</a:t>
            </a:r>
            <a:r>
              <a:rPr sz="3000" b="1" u="heavy" spc="-5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heavy" spc="-15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are</a:t>
            </a:r>
            <a:r>
              <a:rPr sz="3000" b="1" u="heavy" spc="-10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heavy" spc="-20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we</a:t>
            </a:r>
            <a:r>
              <a:rPr sz="3000" b="1" u="heavy" spc="-10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heavy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learning</a:t>
            </a:r>
            <a:r>
              <a:rPr sz="3000" b="1" u="heavy" spc="-5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Design</a:t>
            </a:r>
            <a:r>
              <a:rPr sz="3000" b="1" u="heavy" spc="-10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heavy" spc="-5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and </a:t>
            </a:r>
            <a:r>
              <a:rPr sz="3000" b="1" u="heavy" spc="-10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analysis</a:t>
            </a:r>
            <a:r>
              <a:rPr sz="3000" b="1" u="heavy" spc="20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heavy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of</a:t>
            </a:r>
            <a:r>
              <a:rPr sz="3000" b="1" u="heavy" spc="-10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</a:t>
            </a:r>
            <a:r>
              <a:rPr sz="3000" b="1" u="heavy" spc="-5" dirty="0">
                <a:solidFill>
                  <a:srgbClr val="C00000"/>
                </a:solidFill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algorithms?</a:t>
            </a:r>
            <a:endParaRPr sz="300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327" y="1229832"/>
            <a:ext cx="8633460" cy="11903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35940" y="1613661"/>
            <a:ext cx="8073390" cy="4196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985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Algorithms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almost</a:t>
            </a:r>
            <a:r>
              <a:rPr sz="2400" spc="-5" dirty="0">
                <a:latin typeface="Calibri"/>
                <a:cs typeface="Calibri"/>
              </a:rPr>
              <a:t> 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program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355600" marR="5715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Once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design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5" dirty="0">
                <a:latin typeface="Calibri"/>
                <a:cs typeface="Calibri"/>
              </a:rPr>
              <a:t>algorithm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need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know </a:t>
            </a:r>
            <a:r>
              <a:rPr sz="2400" spc="-10" dirty="0">
                <a:latin typeface="Calibri"/>
                <a:cs typeface="Calibri"/>
              </a:rPr>
              <a:t>how well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performs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input.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In particular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would </a:t>
            </a:r>
            <a:r>
              <a:rPr sz="2400" spc="-20" dirty="0">
                <a:latin typeface="Calibri"/>
                <a:cs typeface="Calibri"/>
              </a:rPr>
              <a:t>like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know whether </a:t>
            </a:r>
            <a:r>
              <a:rPr sz="2400" spc="-10" dirty="0">
                <a:latin typeface="Calibri"/>
                <a:cs typeface="Calibri"/>
              </a:rPr>
              <a:t>there </a:t>
            </a:r>
            <a:r>
              <a:rPr sz="2400" spc="-15" dirty="0">
                <a:latin typeface="Calibri"/>
                <a:cs typeface="Calibri"/>
              </a:rPr>
              <a:t>are better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algorithms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problem,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answer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5" dirty="0">
                <a:latin typeface="Calibri"/>
                <a:cs typeface="Calibri"/>
              </a:rPr>
              <a:t>demands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way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analyze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algorithm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machine-independent </a:t>
            </a:r>
            <a:r>
              <a:rPr sz="2400" spc="-60" dirty="0">
                <a:latin typeface="Calibri"/>
                <a:cs typeface="Calibri"/>
              </a:rPr>
              <a:t>way.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1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latin typeface="Calibri"/>
                <a:cs typeface="Calibri"/>
              </a:rPr>
              <a:t>Some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spc="3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design</a:t>
            </a:r>
            <a:r>
              <a:rPr sz="2400" spc="3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techniques</a:t>
            </a:r>
            <a:r>
              <a:rPr sz="2400" spc="3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3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essential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ingredients</a:t>
            </a:r>
            <a:r>
              <a:rPr sz="2400" spc="3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458470"/>
            <a:ext cx="71132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70500" algn="l"/>
              </a:tabLst>
            </a:pPr>
            <a:r>
              <a:rPr sz="4800" spc="-5" dirty="0">
                <a:solidFill>
                  <a:srgbClr val="C00000"/>
                </a:solidFill>
              </a:rPr>
              <a:t>Th</a:t>
            </a:r>
            <a:r>
              <a:rPr sz="4800" dirty="0">
                <a:solidFill>
                  <a:srgbClr val="C00000"/>
                </a:solidFill>
              </a:rPr>
              <a:t>e</a:t>
            </a:r>
            <a:r>
              <a:rPr sz="4800" spc="-5" dirty="0">
                <a:solidFill>
                  <a:srgbClr val="C00000"/>
                </a:solidFill>
              </a:rPr>
              <a:t> </a:t>
            </a:r>
            <a:r>
              <a:rPr sz="4800" spc="-35" dirty="0">
                <a:solidFill>
                  <a:srgbClr val="C00000"/>
                </a:solidFill>
              </a:rPr>
              <a:t>c</a:t>
            </a:r>
            <a:r>
              <a:rPr sz="4800" spc="-5" dirty="0">
                <a:solidFill>
                  <a:srgbClr val="C00000"/>
                </a:solidFill>
              </a:rPr>
              <a:t>ou</a:t>
            </a:r>
            <a:r>
              <a:rPr sz="4800" spc="-90" dirty="0">
                <a:solidFill>
                  <a:srgbClr val="C00000"/>
                </a:solidFill>
              </a:rPr>
              <a:t>r</a:t>
            </a:r>
            <a:r>
              <a:rPr sz="4800" spc="-5" dirty="0">
                <a:solidFill>
                  <a:srgbClr val="C00000"/>
                </a:solidFill>
              </a:rPr>
              <a:t>s</a:t>
            </a:r>
            <a:r>
              <a:rPr sz="4800" dirty="0">
                <a:solidFill>
                  <a:srgbClr val="C00000"/>
                </a:solidFill>
              </a:rPr>
              <a:t>e</a:t>
            </a:r>
            <a:r>
              <a:rPr sz="4800" spc="-5" dirty="0">
                <a:solidFill>
                  <a:srgbClr val="C00000"/>
                </a:solidFill>
              </a:rPr>
              <a:t> </a:t>
            </a:r>
            <a:r>
              <a:rPr sz="4800" spc="-25" dirty="0">
                <a:solidFill>
                  <a:srgbClr val="C00000"/>
                </a:solidFill>
              </a:rPr>
              <a:t>c</a:t>
            </a:r>
            <a:r>
              <a:rPr sz="4800" spc="-5" dirty="0">
                <a:solidFill>
                  <a:srgbClr val="C00000"/>
                </a:solidFill>
              </a:rPr>
              <a:t>o</a:t>
            </a:r>
            <a:r>
              <a:rPr sz="4800" spc="-50" dirty="0">
                <a:solidFill>
                  <a:srgbClr val="C00000"/>
                </a:solidFill>
              </a:rPr>
              <a:t>nt</a:t>
            </a:r>
            <a:r>
              <a:rPr sz="4800" dirty="0">
                <a:solidFill>
                  <a:srgbClr val="C00000"/>
                </a:solidFill>
              </a:rPr>
              <a:t>e</a:t>
            </a:r>
            <a:r>
              <a:rPr sz="4800" spc="-50" dirty="0">
                <a:solidFill>
                  <a:srgbClr val="C00000"/>
                </a:solidFill>
              </a:rPr>
              <a:t>n</a:t>
            </a:r>
            <a:r>
              <a:rPr sz="4800" dirty="0">
                <a:solidFill>
                  <a:srgbClr val="C00000"/>
                </a:solidFill>
              </a:rPr>
              <a:t>ts	</a:t>
            </a:r>
            <a:r>
              <a:rPr sz="4800" spc="-5" dirty="0">
                <a:solidFill>
                  <a:srgbClr val="C00000"/>
                </a:solidFill>
              </a:rPr>
              <a:t>CSE408</a:t>
            </a:r>
            <a:endParaRPr sz="4800"/>
          </a:p>
        </p:txBody>
      </p:sp>
      <p:sp>
        <p:nvSpPr>
          <p:cNvPr id="3" name="object 3"/>
          <p:cNvSpPr txBox="1"/>
          <p:nvPr/>
        </p:nvSpPr>
        <p:spPr>
          <a:xfrm>
            <a:off x="535940" y="1465910"/>
            <a:ext cx="7461884" cy="5299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Foundations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</a:t>
            </a:r>
            <a:r>
              <a:rPr sz="2800" spc="-10" dirty="0">
                <a:latin typeface="Calibri"/>
                <a:cs typeface="Calibri"/>
              </a:rPr>
              <a:t>algorithm</a:t>
            </a:r>
            <a:endParaRPr sz="2800">
              <a:latin typeface="Calibri"/>
              <a:cs typeface="Calibri"/>
            </a:endParaRPr>
          </a:p>
          <a:p>
            <a:pPr marL="355600" marR="1347470" indent="-342900">
              <a:lnSpc>
                <a:spcPct val="100000"/>
              </a:lnSpc>
              <a:spcBef>
                <a:spcPts val="2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dirty="0">
                <a:latin typeface="Calibri"/>
                <a:cs typeface="Calibri"/>
              </a:rPr>
              <a:t> II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matching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computational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geometry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2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III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Divide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conquer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ordered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statists</a:t>
            </a:r>
            <a:endParaRPr sz="2800">
              <a:latin typeface="Calibri"/>
              <a:cs typeface="Calibri"/>
            </a:endParaRPr>
          </a:p>
          <a:p>
            <a:pPr marL="355600" marR="761365" indent="-342900">
              <a:lnSpc>
                <a:spcPct val="100000"/>
              </a:lnSpc>
              <a:spcBef>
                <a:spcPts val="2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dirty="0">
                <a:latin typeface="Calibri"/>
                <a:cs typeface="Calibri"/>
              </a:rPr>
              <a:t> IV</a:t>
            </a:r>
            <a:r>
              <a:rPr sz="2800" spc="-5" dirty="0">
                <a:latin typeface="Calibri"/>
                <a:cs typeface="Calibri"/>
              </a:rPr>
              <a:t> 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Dynamic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programming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greedy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techniques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2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Approximation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endParaRPr sz="2800">
              <a:latin typeface="Calibri"/>
              <a:cs typeface="Calibri"/>
            </a:endParaRPr>
          </a:p>
          <a:p>
            <a:pPr marL="355600" marR="880744" indent="-342900">
              <a:lnSpc>
                <a:spcPct val="100000"/>
              </a:lnSpc>
              <a:spcBef>
                <a:spcPts val="22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Calibri"/>
                <a:cs typeface="Calibri"/>
              </a:rPr>
              <a:t>UNIT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VI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Number-theoretic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algorithms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complexity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classes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8451" y="1229832"/>
            <a:ext cx="7157084" cy="119380"/>
            <a:chOff x="568451" y="1229832"/>
            <a:chExt cx="7157084" cy="1193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451" y="1229832"/>
              <a:ext cx="7156704" cy="11903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1885" y="1268729"/>
              <a:ext cx="7056755" cy="0"/>
            </a:xfrm>
            <a:custGeom>
              <a:avLst/>
              <a:gdLst/>
              <a:ahLst/>
              <a:cxnLst/>
              <a:rect l="l" t="t" r="r" b="b"/>
              <a:pathLst>
                <a:path w="7056755">
                  <a:moveTo>
                    <a:pt x="0" y="0"/>
                  </a:moveTo>
                  <a:lnTo>
                    <a:pt x="7056374" y="0"/>
                  </a:lnTo>
                </a:path>
              </a:pathLst>
            </a:custGeom>
            <a:ln w="381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8451" y="1229832"/>
            <a:ext cx="7156704" cy="11903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1400" y="85343"/>
            <a:ext cx="1676400" cy="67970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12140" y="712978"/>
            <a:ext cx="736727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055484" algn="l"/>
              </a:tabLst>
            </a:pPr>
            <a:r>
              <a:rPr sz="3600" u="heavy" spc="-10" dirty="0"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Foundations</a:t>
            </a:r>
            <a:r>
              <a:rPr sz="3600" u="heavy" spc="-55" dirty="0"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5" dirty="0"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of</a:t>
            </a:r>
            <a:r>
              <a:rPr sz="3600" u="heavy" spc="-20" dirty="0"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 </a:t>
            </a:r>
            <a:r>
              <a:rPr sz="3600" u="heavy" spc="-10" dirty="0">
                <a:uFill>
                  <a:solidFill>
                    <a:srgbClr val="F79546"/>
                  </a:solidFill>
                </a:uFill>
                <a:latin typeface="Calibri"/>
                <a:cs typeface="Calibri"/>
              </a:rPr>
              <a:t>algorithm	</a:t>
            </a:r>
            <a:endParaRPr sz="3600">
              <a:latin typeface="Calibri"/>
              <a:cs typeface="Calibri"/>
            </a:endParaRPr>
          </a:p>
          <a:p>
            <a:pPr marR="5080" algn="r">
              <a:lnSpc>
                <a:spcPts val="1980"/>
              </a:lnSpc>
              <a:spcBef>
                <a:spcPts val="2280"/>
              </a:spcBef>
            </a:pPr>
            <a:r>
              <a:rPr sz="1800" spc="-5" dirty="0">
                <a:latin typeface="Arial MT"/>
                <a:cs typeface="Arial MT"/>
              </a:rPr>
              <a:t>Basic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DS</a:t>
            </a:r>
            <a:endParaRPr sz="1800">
              <a:latin typeface="Arial MT"/>
              <a:cs typeface="Arial MT"/>
            </a:endParaRPr>
          </a:p>
          <a:p>
            <a:pPr marL="774700">
              <a:lnSpc>
                <a:spcPts val="1980"/>
              </a:lnSpc>
            </a:pPr>
            <a:r>
              <a:rPr sz="1800" spc="-10" dirty="0">
                <a:latin typeface="Arial MT"/>
                <a:cs typeface="Arial MT"/>
              </a:rPr>
              <a:t>Analysis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and</a:t>
            </a:r>
            <a:r>
              <a:rPr sz="1800" spc="-10" dirty="0">
                <a:latin typeface="Arial MT"/>
                <a:cs typeface="Arial MT"/>
              </a:rPr>
              <a:t> growth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1400" y="3352800"/>
            <a:ext cx="1290827" cy="141427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481536" y="3424109"/>
            <a:ext cx="1605063" cy="114096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05600" y="2133600"/>
            <a:ext cx="1905000" cy="96773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0800" y="5105400"/>
            <a:ext cx="1981200" cy="121615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612140" y="177495"/>
            <a:ext cx="905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Arial"/>
                <a:cs typeface="Arial"/>
              </a:rPr>
              <a:t>UNIT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00645" y="2331051"/>
            <a:ext cx="4983360" cy="35900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dirty="0"/>
              <a:t>UN</a:t>
            </a:r>
            <a:r>
              <a:rPr spc="-15" dirty="0"/>
              <a:t>I</a:t>
            </a:r>
            <a:r>
              <a:rPr dirty="0"/>
              <a:t>T</a:t>
            </a:r>
            <a:r>
              <a:rPr spc="-5" dirty="0"/>
              <a:t>-</a:t>
            </a:r>
            <a:r>
              <a:rPr dirty="0"/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4848"/>
            <a:ext cx="4399280" cy="472313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411480" indent="-399415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Analysis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b="1" u="heavy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algorithm: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History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Motivation</a:t>
            </a:r>
            <a:endParaRPr sz="1800">
              <a:latin typeface="Times New Roman"/>
              <a:cs typeface="Times New Roman"/>
            </a:endParaRPr>
          </a:p>
          <a:p>
            <a:pPr marL="399415" indent="-38735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spc="-9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Sc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nti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f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ic</a:t>
            </a:r>
            <a:r>
              <a:rPr sz="1800" spc="-1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App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r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ac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h, 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x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a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m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pl</a:t>
            </a:r>
            <a:r>
              <a:rPr sz="1800" spc="5" dirty="0">
                <a:solidFill>
                  <a:srgbClr val="1F1F1F"/>
                </a:solidFill>
                <a:latin typeface="Times New Roman"/>
                <a:cs typeface="Times New Roman"/>
              </a:rPr>
              <a:t>e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: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Qui</a:t>
            </a:r>
            <a:r>
              <a:rPr sz="1800" spc="10" dirty="0">
                <a:solidFill>
                  <a:srgbClr val="1F1F1F"/>
                </a:solidFill>
                <a:latin typeface="Times New Roman"/>
                <a:cs typeface="Times New Roman"/>
              </a:rPr>
              <a:t>c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ksort</a:t>
            </a:r>
            <a:endParaRPr sz="1800">
              <a:latin typeface="Times New Roman"/>
              <a:cs typeface="Times New Roman"/>
            </a:endParaRPr>
          </a:p>
          <a:p>
            <a:pPr marL="355600" marR="487045" indent="-342900">
              <a:lnSpc>
                <a:spcPts val="2320"/>
              </a:lnSpc>
              <a:spcBef>
                <a:spcPts val="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Introductions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to</a:t>
            </a:r>
            <a:r>
              <a:rPr sz="1800" spc="4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"big-oh"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notation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 </a:t>
            </a:r>
            <a:r>
              <a:rPr sz="1800" spc="-434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asymptotic</a:t>
            </a:r>
            <a:r>
              <a:rPr sz="1800" spc="-3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analysis.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Recurrence</a:t>
            </a:r>
            <a:r>
              <a:rPr sz="1800" b="1" u="heavy" spc="-2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relations</a:t>
            </a:r>
            <a:r>
              <a:rPr sz="1800" b="1" u="heavy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Computing</a:t>
            </a:r>
            <a:r>
              <a:rPr sz="1800" spc="-7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Values</a:t>
            </a:r>
            <a:endParaRPr sz="1800">
              <a:latin typeface="Times New Roman"/>
              <a:cs typeface="Times New Roman"/>
            </a:endParaRPr>
          </a:p>
          <a:p>
            <a:pPr marL="408940" indent="-39624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408305" algn="l"/>
                <a:tab pos="408940" algn="l"/>
              </a:tabLst>
            </a:pP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Telescoping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Types</a:t>
            </a:r>
            <a:r>
              <a:rPr sz="18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Recurrences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Mergesort</a:t>
            </a:r>
            <a:endParaRPr sz="1800">
              <a:latin typeface="Times New Roman"/>
              <a:cs typeface="Times New Roman"/>
            </a:endParaRPr>
          </a:p>
          <a:p>
            <a:pPr marL="469900" indent="-457834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469900" algn="l"/>
                <a:tab pos="470534" algn="l"/>
              </a:tabLst>
            </a:pP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Master</a:t>
            </a:r>
            <a:r>
              <a:rPr sz="1800" spc="-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Theorem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b="1" u="heavy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Overview</a:t>
            </a:r>
            <a:r>
              <a:rPr sz="1800" b="1" u="heavy" spc="-25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b="1" u="heavy" spc="-5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generating</a:t>
            </a:r>
            <a:r>
              <a:rPr sz="1800" b="1" u="heavy" spc="-5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 functions: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Ordinary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Generating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Counting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with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Generating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Catalan</a:t>
            </a:r>
            <a:r>
              <a:rPr sz="18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Numbers,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Solving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Recurrences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61228" y="1715897"/>
            <a:ext cx="3505200" cy="325564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Exponential</a:t>
            </a:r>
            <a:r>
              <a:rPr sz="18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Generating</a:t>
            </a:r>
            <a:r>
              <a:rPr sz="1800" spc="-2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Functions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1800" b="1" u="heavy" spc="-5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Asymptotics: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Standard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Scale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Manipulating</a:t>
            </a:r>
            <a:r>
              <a:rPr sz="1800" spc="-5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Expansions</a:t>
            </a:r>
            <a:endParaRPr sz="1800">
              <a:latin typeface="Times New Roman"/>
              <a:cs typeface="Times New Roman"/>
            </a:endParaRPr>
          </a:p>
          <a:p>
            <a:pPr marL="399415" indent="-38735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Asymptotics</a:t>
            </a:r>
            <a:r>
              <a:rPr sz="18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Finite</a:t>
            </a:r>
            <a:r>
              <a:rPr sz="18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Sums</a:t>
            </a:r>
            <a:endParaRPr sz="1800">
              <a:latin typeface="Times New Roman"/>
              <a:cs typeface="Times New Roman"/>
            </a:endParaRPr>
          </a:p>
          <a:p>
            <a:pPr marL="399415" indent="-387350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399415" algn="l"/>
                <a:tab pos="40005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Asymptotics</a:t>
            </a:r>
            <a:r>
              <a:rPr sz="1800" spc="-5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Finite</a:t>
            </a:r>
            <a:r>
              <a:rPr sz="18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Sums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1800" b="1" u="heavy" spc="-30" dirty="0">
                <a:solidFill>
                  <a:srgbClr val="1F1F1F"/>
                </a:solidFill>
                <a:uFill>
                  <a:solidFill>
                    <a:srgbClr val="1F1F1F"/>
                  </a:solidFill>
                </a:uFill>
                <a:latin typeface="Times New Roman"/>
                <a:cs typeface="Times New Roman"/>
              </a:rPr>
              <a:t>Trees: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Trees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and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1F1F1F"/>
                </a:solidFill>
                <a:latin typeface="Times New Roman"/>
                <a:cs typeface="Times New Roman"/>
              </a:rPr>
              <a:t>Forests</a:t>
            </a:r>
            <a:endParaRPr sz="1800">
              <a:latin typeface="Times New Roman"/>
              <a:cs typeface="Times New Roman"/>
            </a:endParaRPr>
          </a:p>
          <a:p>
            <a:pPr marL="411480" indent="-399415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411480" algn="l"/>
                <a:tab pos="412115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Binary</a:t>
            </a:r>
            <a:r>
              <a:rPr sz="1800" spc="-3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Search</a:t>
            </a:r>
            <a:r>
              <a:rPr sz="1800" spc="-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15" dirty="0">
                <a:solidFill>
                  <a:srgbClr val="1F1F1F"/>
                </a:solidFill>
                <a:latin typeface="Times New Roman"/>
                <a:cs typeface="Times New Roman"/>
              </a:rPr>
              <a:t>Trees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Path</a:t>
            </a:r>
            <a:r>
              <a:rPr sz="18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Length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Other</a:t>
            </a:r>
            <a:r>
              <a:rPr sz="1800" spc="-60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1F1F1F"/>
                </a:solidFill>
                <a:latin typeface="Times New Roman"/>
                <a:cs typeface="Times New Roman"/>
              </a:rPr>
              <a:t>Types</a:t>
            </a:r>
            <a:r>
              <a:rPr sz="18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1F1F"/>
                </a:solidFill>
                <a:latin typeface="Times New Roman"/>
                <a:cs typeface="Times New Roman"/>
              </a:rPr>
              <a:t>of</a:t>
            </a:r>
            <a:r>
              <a:rPr sz="1800" spc="-45" dirty="0">
                <a:solidFill>
                  <a:srgbClr val="1F1F1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Times New Roman"/>
                <a:cs typeface="Times New Roman"/>
              </a:rPr>
              <a:t>Trees.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79641" y="5811723"/>
            <a:ext cx="172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Link</a:t>
            </a:r>
            <a:r>
              <a:rPr sz="1800" u="sng" spc="-5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of</a:t>
            </a:r>
            <a:r>
              <a:rPr sz="1800" u="sng" spc="-4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 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Coursera:-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55946" y="6126416"/>
            <a:ext cx="3985895" cy="2946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0"/>
              </a:lnSpc>
            </a:pP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https://www.coursera.org/learn/analysis-of-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54038" y="6420548"/>
            <a:ext cx="991235" cy="28067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100"/>
              </a:lnSpc>
            </a:pP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a</a:t>
            </a:r>
            <a:r>
              <a:rPr sz="18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l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gori</a:t>
            </a:r>
            <a:r>
              <a:rPr sz="1800" u="sng" spc="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t</a:t>
            </a:r>
            <a:r>
              <a:rPr sz="180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</a:t>
            </a:r>
            <a:r>
              <a:rPr sz="1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m</a:t>
            </a:r>
            <a:r>
              <a:rPr sz="1800" u="sng" spc="-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1363</Words>
  <Application>Microsoft Office PowerPoint</Application>
  <PresentationFormat>On-screen Show (4:3)</PresentationFormat>
  <Paragraphs>246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Arial MT</vt:lpstr>
      <vt:lpstr>Britannic Bold</vt:lpstr>
      <vt:lpstr>Broadway</vt:lpstr>
      <vt:lpstr>Calibri</vt:lpstr>
      <vt:lpstr>Times New Roman</vt:lpstr>
      <vt:lpstr>Office Theme</vt:lpstr>
      <vt:lpstr>CSE408 Design and analysis of</vt:lpstr>
      <vt:lpstr>Course details</vt:lpstr>
      <vt:lpstr>(Course Assessment Model)</vt:lpstr>
      <vt:lpstr>Detail of Academic Tasks</vt:lpstr>
      <vt:lpstr>Why we need to study this  course ?</vt:lpstr>
      <vt:lpstr>Why are we learning Design and analysis of algorithms?</vt:lpstr>
      <vt:lpstr>The course contents CSE408</vt:lpstr>
      <vt:lpstr>UNIT I</vt:lpstr>
      <vt:lpstr>UNIT-1</vt:lpstr>
      <vt:lpstr>UNIT II String matching algorithms and  computational geometry </vt:lpstr>
      <vt:lpstr>UNIT-2</vt:lpstr>
      <vt:lpstr>PowerPoint Presentation</vt:lpstr>
      <vt:lpstr>UNIT-3</vt:lpstr>
      <vt:lpstr>UNIT IV</vt:lpstr>
      <vt:lpstr>Greedy technique</vt:lpstr>
      <vt:lpstr>Dynamic programming</vt:lpstr>
      <vt:lpstr>UNIT-4</vt:lpstr>
      <vt:lpstr>PowerPoint Presentation</vt:lpstr>
      <vt:lpstr>UNIT-5</vt:lpstr>
      <vt:lpstr>UNIT VI Number-theoretic algorithms and complexity classe</vt:lpstr>
      <vt:lpstr>UNIT-6</vt:lpstr>
      <vt:lpstr>PowerPoint Presentation</vt:lpstr>
      <vt:lpstr>What will be the course outcome?</vt:lpstr>
      <vt:lpstr>What will be the Program outcome?</vt:lpstr>
      <vt:lpstr>PowerPoint Presentation</vt:lpstr>
      <vt:lpstr>PowerPoint Presentation</vt:lpstr>
      <vt:lpstr>PowerPoint Presentation</vt:lpstr>
      <vt:lpstr>OER(OPEN EDUCATIONAL  RESOURCE)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Start: Foundations of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SHREY GARG</cp:lastModifiedBy>
  <cp:revision>4</cp:revision>
  <dcterms:created xsi:type="dcterms:W3CDTF">2024-01-16T05:26:26Z</dcterms:created>
  <dcterms:modified xsi:type="dcterms:W3CDTF">2024-02-04T11:15:01Z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2024-01-15T00:00:00Z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2024-01-16T00:00:00Z</vt:filetime>
  </property>
</Properties>
</file>