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380" r:id="rId2"/>
    <p:sldId id="414" r:id="rId3"/>
    <p:sldId id="427" r:id="rId4"/>
    <p:sldId id="428" r:id="rId5"/>
    <p:sldId id="429" r:id="rId6"/>
    <p:sldId id="431" r:id="rId7"/>
    <p:sldId id="432" r:id="rId8"/>
    <p:sldId id="434" r:id="rId9"/>
    <p:sldId id="436" r:id="rId10"/>
    <p:sldId id="447" r:id="rId11"/>
    <p:sldId id="446" r:id="rId12"/>
    <p:sldId id="445" r:id="rId13"/>
    <p:sldId id="444" r:id="rId14"/>
    <p:sldId id="443" r:id="rId15"/>
    <p:sldId id="442" r:id="rId16"/>
    <p:sldId id="33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2375" autoAdjust="0"/>
  </p:normalViewPr>
  <p:slideViewPr>
    <p:cSldViewPr snapToGrid="0">
      <p:cViewPr>
        <p:scale>
          <a:sx n="66" d="100"/>
          <a:sy n="66" d="100"/>
        </p:scale>
        <p:origin x="-900"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646A4F-F976-47AD-9E0B-DEB8B87FF1C7}" type="datetimeFigureOut">
              <a:rPr lang="en-US" smtClean="0"/>
              <a:pPr/>
              <a:t>10/14/2022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E5F1C-18F0-46A8-B179-598C90B80A18}" type="slidenum">
              <a:rPr lang="en-US" smtClean="0"/>
              <a:pPr/>
              <a:t>‹#›</a:t>
            </a:fld>
            <a:endParaRPr lang="en-US"/>
          </a:p>
        </p:txBody>
      </p:sp>
    </p:spTree>
    <p:extLst>
      <p:ext uri="{BB962C8B-B14F-4D97-AF65-F5344CB8AC3E}">
        <p14:creationId xmlns:p14="http://schemas.microsoft.com/office/powerpoint/2010/main" val="4008983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Option 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Option 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Option 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Option 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Option 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 option 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C</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B</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200" b="1" kern="1200" dirty="0">
                <a:solidFill>
                  <a:schemeClr val="tx1"/>
                </a:solidFill>
                <a:latin typeface="+mn-lt"/>
                <a:ea typeface="+mn-ea"/>
                <a:cs typeface="+mn-cs"/>
              </a:rPr>
              <a:t>Answer: Option D</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Option A</a:t>
            </a:r>
            <a:endParaRPr lang="en-US" dirty="0"/>
          </a:p>
        </p:txBody>
      </p:sp>
      <p:sp>
        <p:nvSpPr>
          <p:cNvPr id="4" name="Slide Number Placeholder 3"/>
          <p:cNvSpPr>
            <a:spLocks noGrp="1"/>
          </p:cNvSpPr>
          <p:nvPr>
            <p:ph type="sldNum" sz="quarter" idx="10"/>
          </p:nvPr>
        </p:nvSpPr>
        <p:spPr/>
        <p:txBody>
          <a:bodyPr/>
          <a:lstStyle/>
          <a:p>
            <a:fld id="{1C4E5F1C-18F0-46A8-B179-598C90B80A1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C7B6E1B-5CD6-457E-B12E-40DB70920123}" type="datetimeFigureOut">
              <a:rPr lang="en-US" smtClean="0"/>
              <a:pPr/>
              <a:t>10/14/2022</a:t>
            </a:fld>
            <a:endParaRPr lang="en-US"/>
          </a:p>
        </p:txBody>
      </p:sp>
      <p:sp>
        <p:nvSpPr>
          <p:cNvPr id="8" name="Slide Number Placeholder 7"/>
          <p:cNvSpPr>
            <a:spLocks noGrp="1"/>
          </p:cNvSpPr>
          <p:nvPr>
            <p:ph type="sldNum" sz="quarter" idx="11"/>
          </p:nvPr>
        </p:nvSpPr>
        <p:spPr/>
        <p:txBody>
          <a:bodyPr/>
          <a:lstStyle/>
          <a:p>
            <a:fld id="{4E6FD98F-884B-4231-90DD-78567DD4FAE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7B6E1B-5CD6-457E-B12E-40DB70920123}"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7B6E1B-5CD6-457E-B12E-40DB70920123}"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7B6E1B-5CD6-457E-B12E-40DB70920123}" type="datetimeFigureOut">
              <a:rPr lang="en-US" smtClean="0"/>
              <a:pPr/>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FD98F-884B-4231-90DD-78567DD4FAEB}" type="slidenum">
              <a:rPr lang="en-US" smtClean="0"/>
              <a:pPr/>
              <a:t>‹#›</a:t>
            </a:fld>
            <a:endParaRPr lang="en-US"/>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7B6E1B-5CD6-457E-B12E-40DB70920123}"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C7B6E1B-5CD6-457E-B12E-40DB70920123}" type="datetimeFigureOut">
              <a:rPr lang="en-US" smtClean="0"/>
              <a:pPr/>
              <a:t>10/14/2022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FD98F-884B-4231-90DD-78567DD4FAEB}" type="slidenum">
              <a:rPr lang="en-US" smtClean="0"/>
              <a:pPr/>
              <a:t>‹#›</a:t>
            </a:fld>
            <a:endParaRPr lang="en-US"/>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7B6E1B-5CD6-457E-B12E-40DB70920123}" type="datetimeFigureOut">
              <a:rPr lang="en-US" smtClean="0"/>
              <a:pPr/>
              <a:t>10/14/2022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B6E1B-5CD6-457E-B12E-40DB70920123}" type="datetimeFigureOut">
              <a:rPr lang="en-US" smtClean="0"/>
              <a:pPr/>
              <a:t>10/14/2022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B6E1B-5CD6-457E-B12E-40DB70920123}" type="datetimeFigureOut">
              <a:rPr lang="en-US" smtClean="0"/>
              <a:pPr/>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FD98F-884B-4231-90DD-78567DD4FA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C7B6E1B-5CD6-457E-B12E-40DB70920123}" type="datetimeFigureOut">
              <a:rPr lang="en-US" smtClean="0"/>
              <a:pPr/>
              <a:t>10/14/2022</a:t>
            </a:fld>
            <a:endParaRPr lang="en-US"/>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4E6FD98F-884B-4231-90DD-78567DD4FAEB}" type="slidenum">
              <a:rPr lang="en-US" smtClean="0"/>
              <a:pPr/>
              <a:t>‹#›</a:t>
            </a:fld>
            <a:endParaRPr lang="en-US"/>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81263" y="2544680"/>
            <a:ext cx="11229474" cy="1082842"/>
          </a:xfrm>
        </p:spPr>
        <p:txBody>
          <a:bodyPr>
            <a:normAutofit/>
          </a:bodyPr>
          <a:lstStyle/>
          <a:p>
            <a:r>
              <a:rPr lang="en-US" sz="6600" b="1" dirty="0">
                <a:solidFill>
                  <a:srgbClr val="C00000"/>
                </a:solidFill>
                <a:effectLst/>
              </a:rPr>
              <a:t>PROBLEM ON AGES</a:t>
            </a:r>
            <a:endParaRPr lang="en-US" sz="6600" dirty="0">
              <a:solidFill>
                <a:srgbClr val="C00000"/>
              </a:solidFill>
              <a:effectLst/>
            </a:endParaRPr>
          </a:p>
        </p:txBody>
      </p:sp>
    </p:spTree>
    <p:extLst>
      <p:ext uri="{BB962C8B-B14F-4D97-AF65-F5344CB8AC3E}">
        <p14:creationId xmlns:p14="http://schemas.microsoft.com/office/powerpoint/2010/main" val="4012029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xmlns="" id="{FE5CDCF2-31E5-4F7E-A9DE-0ECC6ACB0659}"/>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4" name="Rectangle 3"/>
          <p:cNvSpPr/>
          <p:nvPr/>
        </p:nvSpPr>
        <p:spPr>
          <a:xfrm>
            <a:off x="488732" y="1069879"/>
            <a:ext cx="10893972" cy="2954655"/>
          </a:xfrm>
          <a:prstGeom prst="rect">
            <a:avLst/>
          </a:prstGeom>
        </p:spPr>
        <p:txBody>
          <a:bodyPr wrap="square">
            <a:spAutoFit/>
          </a:bodyPr>
          <a:lstStyle/>
          <a:p>
            <a:r>
              <a:rPr lang="en-US" sz="2400" dirty="0" smtClean="0"/>
              <a:t>10. </a:t>
            </a:r>
            <a:r>
              <a:rPr lang="en-US" sz="2400" dirty="0" err="1" smtClean="0"/>
              <a:t>Karthik’s</a:t>
            </a:r>
            <a:r>
              <a:rPr lang="en-US" sz="2400" dirty="0" smtClean="0"/>
              <a:t> brother is 4 years elder to him. His mother was 28 years of age when he was born, while his father was 30 years of age when his sister was born. If his sister was 5 years of age when his brother was born, what were the respective age of </a:t>
            </a:r>
            <a:r>
              <a:rPr lang="en-US" sz="2400" dirty="0" err="1" smtClean="0"/>
              <a:t>Karthik’s</a:t>
            </a:r>
            <a:r>
              <a:rPr lang="en-US" sz="2400" dirty="0" smtClean="0"/>
              <a:t> mother and father when his brother was born?</a:t>
            </a:r>
          </a:p>
          <a:p>
            <a:r>
              <a:rPr lang="en-US" sz="2400" dirty="0" smtClean="0"/>
              <a:t>A] 24 yrs and 35 yrs		B] 24 yrs and 30 yrs		C] 32 yrs and 35 yrs	</a:t>
            </a:r>
          </a:p>
          <a:p>
            <a:r>
              <a:rPr lang="en-US" sz="2400" dirty="0" smtClean="0"/>
              <a:t>D] 24 yrs and 32 yrs</a:t>
            </a:r>
          </a:p>
          <a:p>
            <a:endParaRPr lang="en-US" sz="2400"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xmlns="" id="{FE5CDCF2-31E5-4F7E-A9DE-0ECC6ACB0659}"/>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5" name="Rectangle 4"/>
          <p:cNvSpPr/>
          <p:nvPr/>
        </p:nvSpPr>
        <p:spPr>
          <a:xfrm>
            <a:off x="520262" y="1082254"/>
            <a:ext cx="10972800" cy="2492990"/>
          </a:xfrm>
          <a:prstGeom prst="rect">
            <a:avLst/>
          </a:prstGeom>
        </p:spPr>
        <p:txBody>
          <a:bodyPr wrap="square">
            <a:spAutoFit/>
          </a:bodyPr>
          <a:lstStyle/>
          <a:p>
            <a:r>
              <a:rPr lang="en-US" sz="2400" dirty="0" smtClean="0"/>
              <a:t>11. Difference between the ages of </a:t>
            </a:r>
            <a:r>
              <a:rPr lang="en-US" sz="2400" dirty="0" err="1" smtClean="0"/>
              <a:t>anitha</a:t>
            </a:r>
            <a:r>
              <a:rPr lang="en-US" sz="2400" dirty="0" smtClean="0"/>
              <a:t> and </a:t>
            </a:r>
            <a:r>
              <a:rPr lang="en-US" sz="2400" dirty="0" err="1" smtClean="0"/>
              <a:t>rahul</a:t>
            </a:r>
            <a:r>
              <a:rPr lang="en-US" sz="2400" dirty="0" smtClean="0"/>
              <a:t> is same as the difference between the ages of </a:t>
            </a:r>
            <a:r>
              <a:rPr lang="en-US" sz="2400" dirty="0" err="1" smtClean="0"/>
              <a:t>rahul</a:t>
            </a:r>
            <a:r>
              <a:rPr lang="en-US" sz="2400" dirty="0" smtClean="0"/>
              <a:t> and </a:t>
            </a:r>
            <a:r>
              <a:rPr lang="en-US" sz="2400" dirty="0" err="1" smtClean="0"/>
              <a:t>karthik</a:t>
            </a:r>
            <a:r>
              <a:rPr lang="en-US" sz="2400" dirty="0" smtClean="0"/>
              <a:t>. If the difference between the ages of </a:t>
            </a:r>
            <a:r>
              <a:rPr lang="en-US" sz="2400" dirty="0" err="1" smtClean="0"/>
              <a:t>anitha</a:t>
            </a:r>
            <a:r>
              <a:rPr lang="en-US" sz="2400" dirty="0" smtClean="0"/>
              <a:t> and </a:t>
            </a:r>
            <a:r>
              <a:rPr lang="en-US" sz="2400" dirty="0" err="1" smtClean="0"/>
              <a:t>karthik</a:t>
            </a:r>
            <a:r>
              <a:rPr lang="en-US" sz="2400" dirty="0" smtClean="0"/>
              <a:t> is 8 years. if their sum of age 48, then what are the ratio of ages of three people?</a:t>
            </a:r>
          </a:p>
          <a:p>
            <a:r>
              <a:rPr lang="en-US" sz="2400" dirty="0" smtClean="0"/>
              <a:t>A] 5:3:5	B] 5:3:3		C] 5:3:4	D] 5:6:4</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xmlns="" id="{FE5CDCF2-31E5-4F7E-A9DE-0ECC6ACB0659}"/>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4" name="Rectangle 3"/>
          <p:cNvSpPr/>
          <p:nvPr/>
        </p:nvSpPr>
        <p:spPr>
          <a:xfrm>
            <a:off x="425669" y="1031567"/>
            <a:ext cx="11146220" cy="1846659"/>
          </a:xfrm>
          <a:prstGeom prst="rect">
            <a:avLst/>
          </a:prstGeom>
        </p:spPr>
        <p:txBody>
          <a:bodyPr wrap="square">
            <a:spAutoFit/>
          </a:bodyPr>
          <a:lstStyle/>
          <a:p>
            <a:r>
              <a:rPr lang="en-US" sz="2400" dirty="0" smtClean="0"/>
              <a:t>12. Four years ago, the age of father is twice the ages of his 4 daughters and four years </a:t>
            </a:r>
            <a:r>
              <a:rPr lang="en-US" sz="2400" dirty="0" err="1" smtClean="0"/>
              <a:t>hence,the</a:t>
            </a:r>
            <a:r>
              <a:rPr lang="en-US" sz="2400" dirty="0" smtClean="0"/>
              <a:t> age of the father is sum of ages of 4 daughters. What is the present age of father?</a:t>
            </a:r>
          </a:p>
          <a:p>
            <a:r>
              <a:rPr lang="en-US" sz="2400" dirty="0" smtClean="0"/>
              <a:t>A] 54		B] 52		C] 55		D] 48</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xmlns="" id="{FE5CDCF2-31E5-4F7E-A9DE-0ECC6ACB0659}"/>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4" name="Rectangle 3"/>
          <p:cNvSpPr/>
          <p:nvPr/>
        </p:nvSpPr>
        <p:spPr>
          <a:xfrm>
            <a:off x="536027" y="1047333"/>
            <a:ext cx="10673255" cy="1846659"/>
          </a:xfrm>
          <a:prstGeom prst="rect">
            <a:avLst/>
          </a:prstGeom>
        </p:spPr>
        <p:txBody>
          <a:bodyPr wrap="square">
            <a:spAutoFit/>
          </a:bodyPr>
          <a:lstStyle/>
          <a:p>
            <a:r>
              <a:rPr lang="en-US" sz="2400" dirty="0" smtClean="0"/>
              <a:t>13. </a:t>
            </a:r>
            <a:r>
              <a:rPr lang="en-US" sz="2400" dirty="0" err="1" smtClean="0"/>
              <a:t>Suba</a:t>
            </a:r>
            <a:r>
              <a:rPr lang="en-US" sz="2400" dirty="0" smtClean="0"/>
              <a:t> got married 7 years ago. Her present age is 8/7 times of her age at the time of marriage. At the time of her marriage, her brother 5 years younger to her. What is the age of her brother after 10 years?</a:t>
            </a:r>
          </a:p>
          <a:p>
            <a:r>
              <a:rPr lang="en-US" sz="2400" dirty="0" smtClean="0"/>
              <a:t>A] 61 years		B] 53 years		C] 55 years		D] 50 years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xmlns="" id="{FE5CDCF2-31E5-4F7E-A9DE-0ECC6ACB0659}"/>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4" name="Rectangle 3"/>
          <p:cNvSpPr/>
          <p:nvPr/>
        </p:nvSpPr>
        <p:spPr>
          <a:xfrm>
            <a:off x="472964" y="1094629"/>
            <a:ext cx="11319641" cy="2308324"/>
          </a:xfrm>
          <a:prstGeom prst="rect">
            <a:avLst/>
          </a:prstGeom>
        </p:spPr>
        <p:txBody>
          <a:bodyPr wrap="square">
            <a:spAutoFit/>
          </a:bodyPr>
          <a:lstStyle/>
          <a:p>
            <a:r>
              <a:rPr lang="en-US" sz="2400" dirty="0" smtClean="0"/>
              <a:t>14. Average age of 20 boys and 40 girls is 12 . If the number of boys decreased by half and the number of girls increased by half the average remains same. Then the total number of ages of one boy and one girl is?</a:t>
            </a:r>
          </a:p>
          <a:p>
            <a:r>
              <a:rPr lang="en-US" sz="2400" dirty="0" smtClean="0"/>
              <a:t>A] 12 years		B] 13 years		C] 24 years		D] 15 years</a:t>
            </a:r>
          </a:p>
          <a:p>
            <a:r>
              <a:rPr lang="en-US" sz="2400" dirty="0" smtClean="0"/>
              <a:t> </a:t>
            </a:r>
          </a:p>
          <a:p>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xmlns="" id="{FE5CDCF2-31E5-4F7E-A9DE-0ECC6ACB0659}"/>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sp>
        <p:nvSpPr>
          <p:cNvPr id="4" name="Rectangle 3"/>
          <p:cNvSpPr/>
          <p:nvPr/>
        </p:nvSpPr>
        <p:spPr>
          <a:xfrm>
            <a:off x="472965" y="1057503"/>
            <a:ext cx="11209283" cy="2862322"/>
          </a:xfrm>
          <a:prstGeom prst="rect">
            <a:avLst/>
          </a:prstGeom>
        </p:spPr>
        <p:txBody>
          <a:bodyPr wrap="square">
            <a:spAutoFit/>
          </a:bodyPr>
          <a:lstStyle/>
          <a:p>
            <a:r>
              <a:rPr lang="en-US" sz="2400" dirty="0" smtClean="0"/>
              <a:t>15. At the time of birth of Harish , his Grandfather’s age was 48 years older than his cousin Krishna and his Grandmother was 45 years older than his brother. Difference between the ages of his brother and his cousin is 5 years. After 10 years, the average ages of these people is 49. At the time of his birth, what is the age of Harish grandmother?</a:t>
            </a:r>
          </a:p>
          <a:p>
            <a:r>
              <a:rPr lang="en-US" sz="2400" dirty="0" smtClean="0"/>
              <a:t>A] 58 years		B] 60years		C] 71 years		D] 65 years</a:t>
            </a:r>
          </a:p>
          <a:p>
            <a:endParaRPr lang="en-US" dirty="0" smtClean="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5BA204F-4364-415F-9D65-FF2DC7C3AD91}" type="slidenum">
              <a:rPr lang="en-US" smtClean="0"/>
              <a:pPr/>
              <a:t>16</a:t>
            </a:fld>
            <a:endParaRPr lang="en-US"/>
          </a:p>
        </p:txBody>
      </p:sp>
      <p:sp>
        <p:nvSpPr>
          <p:cNvPr id="3" name="Rectangle 2"/>
          <p:cNvSpPr/>
          <p:nvPr/>
        </p:nvSpPr>
        <p:spPr>
          <a:xfrm>
            <a:off x="3724201" y="2967335"/>
            <a:ext cx="4743606"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Any </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Doubts</a:t>
            </a: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a:t>
            </a:r>
          </a:p>
        </p:txBody>
      </p:sp>
    </p:spTree>
    <p:extLst>
      <p:ext uri="{BB962C8B-B14F-4D97-AF65-F5344CB8AC3E}">
        <p14:creationId xmlns:p14="http://schemas.microsoft.com/office/powerpoint/2010/main" val="276186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545432" y="994156"/>
                <a:ext cx="11085094" cy="2124684"/>
              </a:xfrm>
              <a:prstGeom prst="rect">
                <a:avLst/>
              </a:prstGeom>
            </p:spPr>
            <p:txBody>
              <a:bodyPr wrap="square">
                <a:spAutoFit/>
              </a:bodyPr>
              <a:lstStyle/>
              <a:p>
                <a:pPr lvl="0"/>
                <a:r>
                  <a:rPr lang="en-US" sz="2400" dirty="0">
                    <a:latin typeface="Times New Roman" pitchFamily="18" charset="0"/>
                    <a:cs typeface="Times New Roman" pitchFamily="18" charset="0"/>
                  </a:rPr>
                  <a:t>1.</a:t>
                </a:r>
                <a:r>
                  <a:rPr lang="en-US" sz="2400" dirty="0"/>
                  <a:t> Father is aged three times more than his son Ronit. After 8 years, he would be two and a half times of Ronit’s age. After further 8 years, how many times would he be of Ronit’s age ?</a:t>
                </a:r>
              </a:p>
              <a:p>
                <a:r>
                  <a:rPr lang="en-US" sz="2400" dirty="0"/>
                  <a:t>A] 2 times		B] 2</a:t>
                </a:r>
                <a14:m>
                  <m:oMath xmlns:m="http://schemas.openxmlformats.org/officeDocument/2006/math">
                    <m:f>
                      <m:fPr>
                        <m:ctrlPr>
                          <a:rPr lang="en-US" sz="2400" i="1" dirty="0" smtClean="0">
                            <a:latin typeface="Cambria Math"/>
                          </a:rPr>
                        </m:ctrlPr>
                      </m:fPr>
                      <m:num>
                        <m:r>
                          <a:rPr lang="en-US" sz="2400" b="0" i="1" dirty="0" smtClean="0">
                            <a:latin typeface="Cambria Math" panose="02040503050406030204" pitchFamily="18" charset="0"/>
                          </a:rPr>
                          <m:t>1</m:t>
                        </m:r>
                      </m:num>
                      <m:den>
                        <m:r>
                          <a:rPr lang="en-US" sz="2400" b="0" i="1" dirty="0" smtClean="0">
                            <a:latin typeface="Cambria Math" panose="02040503050406030204" pitchFamily="18" charset="0"/>
                          </a:rPr>
                          <m:t>2</m:t>
                        </m:r>
                      </m:den>
                    </m:f>
                    <m:r>
                      <a:rPr lang="en-US" sz="2400" b="0" i="0" dirty="0" smtClean="0">
                        <a:latin typeface="Cambria Math" panose="02040503050406030204" pitchFamily="18" charset="0"/>
                      </a:rPr>
                      <m:t> </m:t>
                    </m:r>
                  </m:oMath>
                </a14:m>
                <a:r>
                  <a:rPr lang="en-US" sz="2400" dirty="0"/>
                  <a:t>times		C] 2</a:t>
                </a:r>
                <a14:m>
                  <m:oMath xmlns:m="http://schemas.openxmlformats.org/officeDocument/2006/math">
                    <m:f>
                      <m:fPr>
                        <m:ctrlPr>
                          <a:rPr lang="en-US" sz="2400" i="1" dirty="0">
                            <a:latin typeface="Cambria Math"/>
                          </a:rPr>
                        </m:ctrlPr>
                      </m:fPr>
                      <m:num>
                        <m:r>
                          <a:rPr lang="en-US" sz="2400" b="0" i="1" dirty="0" smtClean="0">
                            <a:latin typeface="Cambria Math" panose="02040503050406030204" pitchFamily="18" charset="0"/>
                          </a:rPr>
                          <m:t>3</m:t>
                        </m:r>
                      </m:num>
                      <m:den>
                        <m:r>
                          <a:rPr lang="en-US" sz="2400" i="1" dirty="0">
                            <a:latin typeface="Cambria Math" panose="02040503050406030204" pitchFamily="18" charset="0"/>
                          </a:rPr>
                          <m:t>2</m:t>
                        </m:r>
                      </m:den>
                    </m:f>
                    <m:r>
                      <a:rPr lang="en-US" sz="2400" dirty="0">
                        <a:latin typeface="Cambria Math" panose="02040503050406030204" pitchFamily="18" charset="0"/>
                      </a:rPr>
                      <m:t> </m:t>
                    </m:r>
                  </m:oMath>
                </a14:m>
                <a:r>
                  <a:rPr lang="en-US" sz="2400" dirty="0"/>
                  <a:t>times 		D] 3 times</a:t>
                </a:r>
              </a:p>
              <a:p>
                <a:pPr lvl="0"/>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545432" y="994156"/>
                <a:ext cx="11085094" cy="2124684"/>
              </a:xfrm>
              <a:prstGeom prst="rect">
                <a:avLst/>
              </a:prstGeom>
              <a:blipFill>
                <a:blip r:embed="rId3"/>
                <a:stretch>
                  <a:fillRect l="-825" t="-2579" r="-440"/>
                </a:stretch>
              </a:blipFill>
            </p:spPr>
            <p:txBody>
              <a:bodyPr/>
              <a:lstStyle/>
              <a:p>
                <a:r>
                  <a:rPr lang="en-US">
                    <a:noFill/>
                  </a:rPr>
                  <a:t> </a:t>
                </a:r>
              </a:p>
            </p:txBody>
          </p:sp>
        </mc:Fallback>
      </mc:AlternateContent>
      <p:sp>
        <p:nvSpPr>
          <p:cNvPr id="4" name="Rounded Rectangle 3"/>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spTree>
    <p:extLst>
      <p:ext uri="{BB962C8B-B14F-4D97-AF65-F5344CB8AC3E}">
        <p14:creationId xmlns:p14="http://schemas.microsoft.com/office/powerpoint/2010/main" val="3819975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1200329"/>
          </a:xfrm>
          <a:prstGeom prst="rect">
            <a:avLst/>
          </a:prstGeom>
        </p:spPr>
        <p:txBody>
          <a:bodyPr wrap="square">
            <a:spAutoFit/>
          </a:bodyPr>
          <a:lstStyle/>
          <a:p>
            <a:pPr lvl="0"/>
            <a:r>
              <a:rPr lang="en-US" sz="2400" dirty="0">
                <a:latin typeface="Times New Roman" pitchFamily="18" charset="0"/>
                <a:cs typeface="Times New Roman" pitchFamily="18" charset="0"/>
              </a:rPr>
              <a:t>2.</a:t>
            </a:r>
            <a:r>
              <a:rPr lang="en-US" sz="2400" dirty="0"/>
              <a:t> A is two years older than B who is twice as old as C. If the total of the ages of A, B and C be 27, than how old is B?</a:t>
            </a:r>
          </a:p>
          <a:p>
            <a:r>
              <a:rPr lang="en-US" sz="2400" dirty="0"/>
              <a:t>A] 7 years		B] 8 years		C] 9 years		D] 10 years</a:t>
            </a:r>
            <a:r>
              <a:rPr lang="en-US" sz="2400" dirty="0">
                <a:latin typeface="Times New Roman" pitchFamily="18" charset="0"/>
                <a:cs typeface="Times New Roman" pitchFamily="18" charset="0"/>
              </a:rPr>
              <a:t> </a:t>
            </a:r>
          </a:p>
        </p:txBody>
      </p:sp>
      <p:sp>
        <p:nvSpPr>
          <p:cNvPr id="4" name="Rounded Rectangle 3">
            <a:extLst>
              <a:ext uri="{FF2B5EF4-FFF2-40B4-BE49-F238E27FC236}">
                <a16:creationId xmlns:a16="http://schemas.microsoft.com/office/drawing/2014/main" xmlns="" id="{29F0ACDE-5D99-4987-8354-E80F7B10E0C5}"/>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spTree>
    <p:extLst>
      <p:ext uri="{BB962C8B-B14F-4D97-AF65-F5344CB8AC3E}">
        <p14:creationId xmlns:p14="http://schemas.microsoft.com/office/powerpoint/2010/main" val="381997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1569660"/>
          </a:xfrm>
          <a:prstGeom prst="rect">
            <a:avLst/>
          </a:prstGeom>
        </p:spPr>
        <p:txBody>
          <a:bodyPr wrap="square">
            <a:spAutoFit/>
          </a:bodyPr>
          <a:lstStyle/>
          <a:p>
            <a:pPr lvl="0"/>
            <a:r>
              <a:rPr lang="en-US" sz="2400" dirty="0">
                <a:latin typeface="Times New Roman" pitchFamily="18" charset="0"/>
                <a:cs typeface="Times New Roman" pitchFamily="18" charset="0"/>
              </a:rPr>
              <a:t>3.</a:t>
            </a:r>
            <a:r>
              <a:rPr lang="en-US" sz="2400" dirty="0"/>
              <a:t> The age of father 10 years ago was thrice the age of his son. Ten years hence, father’s age will be twice that of his son. The ratio of their present ages is: </a:t>
            </a:r>
          </a:p>
          <a:p>
            <a:r>
              <a:rPr lang="en-US" sz="2400" dirty="0"/>
              <a:t>A] 5 : 2		B] 7 : 3			C] 9 : 2		D] 13 : 4</a:t>
            </a:r>
          </a:p>
          <a:p>
            <a:pPr lvl="0"/>
            <a:r>
              <a:rPr lang="en-US" sz="2400" dirty="0">
                <a:latin typeface="Times New Roman" pitchFamily="18" charset="0"/>
                <a:cs typeface="Times New Roman" pitchFamily="18" charset="0"/>
              </a:rPr>
              <a:t> </a:t>
            </a:r>
          </a:p>
        </p:txBody>
      </p:sp>
      <p:sp>
        <p:nvSpPr>
          <p:cNvPr id="4" name="Rounded Rectangle 3">
            <a:extLst>
              <a:ext uri="{FF2B5EF4-FFF2-40B4-BE49-F238E27FC236}">
                <a16:creationId xmlns:a16="http://schemas.microsoft.com/office/drawing/2014/main" xmlns="" id="{EAC52815-8C7C-43DD-A8C6-DFAB5377CF7B}"/>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1569660"/>
          </a:xfrm>
          <a:prstGeom prst="rect">
            <a:avLst/>
          </a:prstGeom>
        </p:spPr>
        <p:txBody>
          <a:bodyPr wrap="square">
            <a:spAutoFit/>
          </a:bodyPr>
          <a:lstStyle/>
          <a:p>
            <a:pPr lvl="0"/>
            <a:r>
              <a:rPr lang="en-US" sz="2400" dirty="0">
                <a:latin typeface="Times New Roman" pitchFamily="18" charset="0"/>
                <a:cs typeface="Times New Roman" pitchFamily="18" charset="0"/>
              </a:rPr>
              <a:t>4.</a:t>
            </a:r>
            <a:r>
              <a:rPr lang="en-US" sz="2400" dirty="0"/>
              <a:t> The ratio of ages of a father and son is 17 : 7 respectively. 6 years ago the ratio of their ages was 3 : 1 respectively. What is the father’s present age ( in years)?</a:t>
            </a:r>
          </a:p>
          <a:p>
            <a:r>
              <a:rPr lang="en-US" sz="2400" dirty="0"/>
              <a:t>A] 64			B] 51			C] 48			D] 54</a:t>
            </a:r>
          </a:p>
          <a:p>
            <a:pPr lvl="0"/>
            <a:r>
              <a:rPr lang="en-US" sz="2400" dirty="0">
                <a:latin typeface="Times New Roman" pitchFamily="18" charset="0"/>
                <a:cs typeface="Times New Roman" pitchFamily="18" charset="0"/>
              </a:rPr>
              <a:t> </a:t>
            </a:r>
          </a:p>
        </p:txBody>
      </p:sp>
      <p:sp>
        <p:nvSpPr>
          <p:cNvPr id="4" name="Rounded Rectangle 3">
            <a:extLst>
              <a:ext uri="{FF2B5EF4-FFF2-40B4-BE49-F238E27FC236}">
                <a16:creationId xmlns:a16="http://schemas.microsoft.com/office/drawing/2014/main" xmlns="" id="{8B00BF3F-FC93-4010-827F-B4791F5FE296}"/>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1938992"/>
          </a:xfrm>
          <a:prstGeom prst="rect">
            <a:avLst/>
          </a:prstGeom>
        </p:spPr>
        <p:txBody>
          <a:bodyPr wrap="square">
            <a:spAutoFit/>
          </a:bodyPr>
          <a:lstStyle/>
          <a:p>
            <a:pPr lvl="0"/>
            <a:r>
              <a:rPr lang="en-US" sz="2400" dirty="0">
                <a:latin typeface="Times New Roman" pitchFamily="18" charset="0"/>
                <a:cs typeface="Times New Roman" pitchFamily="18" charset="0"/>
              </a:rPr>
              <a:t>6.</a:t>
            </a:r>
            <a:r>
              <a:rPr lang="en-US" sz="2400" dirty="0"/>
              <a:t> The ages of Ram and </a:t>
            </a:r>
            <a:r>
              <a:rPr lang="en-US" sz="2400" dirty="0" err="1"/>
              <a:t>Shyam</a:t>
            </a:r>
            <a:r>
              <a:rPr lang="en-US" sz="2400" dirty="0"/>
              <a:t> differ by 16 years. 6 years ago, </a:t>
            </a:r>
            <a:r>
              <a:rPr lang="en-US" sz="2400" dirty="0" err="1"/>
              <a:t>Shyam’s</a:t>
            </a:r>
            <a:r>
              <a:rPr lang="en-US" sz="2400" dirty="0"/>
              <a:t> age was thrice as that of Ram’s. Find their present ages?</a:t>
            </a:r>
          </a:p>
          <a:p>
            <a:r>
              <a:rPr lang="en-US" sz="2400" dirty="0"/>
              <a:t>A] 14 years, 30 years		B] 12 years, 28 years		</a:t>
            </a:r>
            <a:br>
              <a:rPr lang="en-US" sz="2400" dirty="0"/>
            </a:br>
            <a:r>
              <a:rPr lang="en-US" sz="2400" dirty="0"/>
              <a:t>C] 16 years, 34 years 		D] 18 years, 38 years</a:t>
            </a:r>
          </a:p>
          <a:p>
            <a:pPr lvl="0"/>
            <a:r>
              <a:rPr lang="en-US" sz="2400" dirty="0">
                <a:latin typeface="Times New Roman" pitchFamily="18" charset="0"/>
                <a:cs typeface="Times New Roman" pitchFamily="18" charset="0"/>
              </a:rPr>
              <a:t> </a:t>
            </a:r>
          </a:p>
        </p:txBody>
      </p:sp>
      <p:sp>
        <p:nvSpPr>
          <p:cNvPr id="4" name="Rounded Rectangle 3">
            <a:extLst>
              <a:ext uri="{FF2B5EF4-FFF2-40B4-BE49-F238E27FC236}">
                <a16:creationId xmlns:a16="http://schemas.microsoft.com/office/drawing/2014/main" xmlns="" id="{3D4E6164-F4D8-4693-8EF3-12D813397662}"/>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p:cNvSpPr/>
              <p:nvPr/>
            </p:nvSpPr>
            <p:spPr>
              <a:xfrm>
                <a:off x="545432" y="994156"/>
                <a:ext cx="11085094" cy="1938992"/>
              </a:xfrm>
              <a:prstGeom prst="rect">
                <a:avLst/>
              </a:prstGeom>
            </p:spPr>
            <p:txBody>
              <a:bodyPr wrap="square">
                <a:spAutoFit/>
              </a:bodyPr>
              <a:lstStyle/>
              <a:p>
                <a:pPr lvl="0"/>
                <a:r>
                  <a:rPr lang="en-US" sz="2400" dirty="0">
                    <a:latin typeface="Times New Roman" pitchFamily="18" charset="0"/>
                    <a:cs typeface="Times New Roman" pitchFamily="18" charset="0"/>
                  </a:rPr>
                  <a:t>7.</a:t>
                </a:r>
                <a:r>
                  <a:rPr lang="en-US" sz="2400" dirty="0"/>
                  <a:t> One year ago, the ratio between Samir and Ashok’s ago was 4: 3. One year hence the ratio of their ages will be 5 : 4. What is the sum of their present ages (in years)?</a:t>
                </a:r>
              </a:p>
              <a:p>
                <a:r>
                  <a:rPr lang="en-US" sz="2400" dirty="0"/>
                  <a:t>A]</a:t>
                </a:r>
                <a14:m>
                  <m:oMath xmlns:m="http://schemas.openxmlformats.org/officeDocument/2006/math">
                    <m:r>
                      <a:rPr lang="en-US" sz="2400" i="1" smtClean="0">
                        <a:latin typeface="Cambria Math" panose="02040503050406030204" pitchFamily="18" charset="0"/>
                      </a:rPr>
                      <m:t> </m:t>
                    </m:r>
                  </m:oMath>
                </a14:m>
                <a:r>
                  <a:rPr lang="en-US" sz="2400" dirty="0"/>
                  <a:t>12 years		B] 15 years		C]</a:t>
                </a:r>
                <a14:m>
                  <m:oMath xmlns:m="http://schemas.openxmlformats.org/officeDocument/2006/math">
                    <m:r>
                      <a:rPr lang="en-US" sz="2400">
                        <a:latin typeface="Cambria Math" panose="02040503050406030204" pitchFamily="18" charset="0"/>
                      </a:rPr>
                      <m:t> </m:t>
                    </m:r>
                  </m:oMath>
                </a14:m>
                <a:r>
                  <a:rPr lang="en-US" sz="2400" dirty="0"/>
                  <a:t>16 years		D] 14 years</a:t>
                </a:r>
              </a:p>
              <a:p>
                <a:pPr lvl="0"/>
                <a:endParaRPr lang="en-US" sz="2400" dirty="0"/>
              </a:p>
            </p:txBody>
          </p:sp>
        </mc:Choice>
        <mc:Fallback xmlns="">
          <p:sp>
            <p:nvSpPr>
              <p:cNvPr id="3" name="Rectangle 2"/>
              <p:cNvSpPr>
                <a:spLocks noRot="1" noChangeAspect="1" noMove="1" noResize="1" noEditPoints="1" noAdjustHandles="1" noChangeArrowheads="1" noChangeShapeType="1" noTextEdit="1"/>
              </p:cNvSpPr>
              <p:nvPr/>
            </p:nvSpPr>
            <p:spPr>
              <a:xfrm>
                <a:off x="545432" y="994156"/>
                <a:ext cx="11085094" cy="1938992"/>
              </a:xfrm>
              <a:prstGeom prst="rect">
                <a:avLst/>
              </a:prstGeom>
              <a:blipFill>
                <a:blip r:embed="rId3"/>
                <a:stretch>
                  <a:fillRect l="-825" t="-2830" r="-1539"/>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xmlns="" id="{95B0AC74-9C85-4AEE-B7F0-C3A0DF2C7B97}"/>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432" y="994156"/>
            <a:ext cx="11085094" cy="1938992"/>
          </a:xfrm>
          <a:prstGeom prst="rect">
            <a:avLst/>
          </a:prstGeom>
        </p:spPr>
        <p:txBody>
          <a:bodyPr wrap="square">
            <a:spAutoFit/>
          </a:bodyPr>
          <a:lstStyle/>
          <a:p>
            <a:pPr lvl="0"/>
            <a:r>
              <a:rPr lang="en-US" sz="2400" dirty="0">
                <a:latin typeface="Times New Roman" pitchFamily="18" charset="0"/>
                <a:cs typeface="Times New Roman" pitchFamily="18" charset="0"/>
              </a:rPr>
              <a:t>8</a:t>
            </a:r>
            <a:r>
              <a:rPr lang="en-US" sz="2400" dirty="0" smtClean="0">
                <a:latin typeface="Times New Roman" pitchFamily="18" charset="0"/>
                <a:cs typeface="Times New Roman" pitchFamily="18" charset="0"/>
              </a:rPr>
              <a:t>.</a:t>
            </a:r>
            <a:r>
              <a:rPr lang="en-US" sz="2400" dirty="0" smtClean="0"/>
              <a:t> </a:t>
            </a:r>
            <a:r>
              <a:rPr lang="en-US" sz="2400" dirty="0"/>
              <a:t>The average age of a husband and wife was 23 years at the time of their marriage. After 5 years they have a one year old child. The average age of the family now is: </a:t>
            </a:r>
          </a:p>
          <a:p>
            <a:r>
              <a:rPr lang="en-US" sz="2400" dirty="0"/>
              <a:t>A] 28.5 years			B] 19 years		C] 29.9 years		D] 23 years</a:t>
            </a:r>
          </a:p>
          <a:p>
            <a:pPr lvl="0"/>
            <a:r>
              <a:rPr lang="en-US" sz="2400" dirty="0">
                <a:latin typeface="Times New Roman" pitchFamily="18" charset="0"/>
                <a:cs typeface="Times New Roman" pitchFamily="18" charset="0"/>
              </a:rPr>
              <a:t> </a:t>
            </a:r>
          </a:p>
        </p:txBody>
      </p:sp>
      <p:sp>
        <p:nvSpPr>
          <p:cNvPr id="4" name="Rounded Rectangle 3">
            <a:extLst>
              <a:ext uri="{FF2B5EF4-FFF2-40B4-BE49-F238E27FC236}">
                <a16:creationId xmlns:a16="http://schemas.microsoft.com/office/drawing/2014/main" xmlns="" id="{D81F44CF-4E03-4D6F-AA1B-6D8A7174A568}"/>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2369" y="994156"/>
            <a:ext cx="11085094" cy="1938992"/>
          </a:xfrm>
          <a:prstGeom prst="rect">
            <a:avLst/>
          </a:prstGeom>
        </p:spPr>
        <p:txBody>
          <a:bodyPr wrap="square">
            <a:spAutoFit/>
          </a:bodyPr>
          <a:lstStyle/>
          <a:p>
            <a:pPr lvl="0"/>
            <a:r>
              <a:rPr lang="en-US" sz="2400" dirty="0" smtClean="0">
                <a:latin typeface="Times New Roman" pitchFamily="18" charset="0"/>
                <a:cs typeface="Times New Roman" pitchFamily="18" charset="0"/>
              </a:rPr>
              <a:t>9.</a:t>
            </a:r>
            <a:r>
              <a:rPr lang="en-US" sz="2400" dirty="0" smtClean="0"/>
              <a:t> </a:t>
            </a:r>
            <a:r>
              <a:rPr lang="en-US" sz="2400" dirty="0"/>
              <a:t>The ratio of the present ages of Anju and Sandhya is 13 : 17. Four years ago, the ratio of their ages was 11 : 15. What will be the ratio of their ages 6 years hence?</a:t>
            </a:r>
          </a:p>
          <a:p>
            <a:r>
              <a:rPr lang="en-US" sz="2400" dirty="0"/>
              <a:t>A] 3 : 4		B] 7 : 8			C] 5 : 4		D] None of these</a:t>
            </a:r>
          </a:p>
          <a:p>
            <a:pPr lvl="0"/>
            <a:r>
              <a:rPr lang="en-US" sz="2400" dirty="0">
                <a:latin typeface="Times New Roman" pitchFamily="18" charset="0"/>
                <a:cs typeface="Times New Roman" pitchFamily="18" charset="0"/>
              </a:rPr>
              <a:t> </a:t>
            </a:r>
          </a:p>
        </p:txBody>
      </p:sp>
      <p:sp>
        <p:nvSpPr>
          <p:cNvPr id="4" name="Rounded Rectangle 3">
            <a:extLst>
              <a:ext uri="{FF2B5EF4-FFF2-40B4-BE49-F238E27FC236}">
                <a16:creationId xmlns:a16="http://schemas.microsoft.com/office/drawing/2014/main" xmlns="" id="{FE5CDCF2-31E5-4F7E-A9DE-0ECC6ACB0659}"/>
              </a:ext>
            </a:extLst>
          </p:cNvPr>
          <p:cNvSpPr/>
          <p:nvPr/>
        </p:nvSpPr>
        <p:spPr>
          <a:xfrm>
            <a:off x="2243890" y="430223"/>
            <a:ext cx="6934200" cy="381000"/>
          </a:xfrm>
          <a:prstGeom prst="roundRect">
            <a:avLst/>
          </a:prstGeom>
          <a:solidFill>
            <a:srgbClr val="C0000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defRPr/>
            </a:pPr>
            <a:r>
              <a:rPr lang="en-US" dirty="0"/>
              <a:t>Problem on Ages</a:t>
            </a:r>
            <a:endParaRPr kumimoji="0" lang="en-US" sz="1800" b="1" i="0" u="none" strike="noStrike" kern="1200" cap="none" spc="0" normalizeH="0" baseline="0" noProof="0" dirty="0">
              <a:ln>
                <a:noFill/>
              </a:ln>
              <a:solidFill>
                <a:sysClr val="window" lastClr="FFFFFF"/>
              </a:solidFill>
              <a:effectLst/>
              <a:uLnTx/>
              <a:uFillTx/>
              <a:latin typeface="Calibri"/>
              <a:ea typeface="+mn-ea"/>
              <a:cs typeface="+mn-cs"/>
            </a:endParaRPr>
          </a:p>
        </p:txBody>
      </p:sp>
    </p:spTree>
    <p:extLst>
      <p:ext uri="{BB962C8B-B14F-4D97-AF65-F5344CB8AC3E}">
        <p14:creationId xmlns:p14="http://schemas.microsoft.com/office/powerpoint/2010/main" val="38199755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1929</TotalTime>
  <Words>824</Words>
  <Application>Microsoft Office PowerPoint</Application>
  <PresentationFormat>Custom</PresentationFormat>
  <Paragraphs>81</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PROBLEM ON 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dc:creator>
  <cp:lastModifiedBy>Dell</cp:lastModifiedBy>
  <cp:revision>341</cp:revision>
  <dcterms:created xsi:type="dcterms:W3CDTF">2017-07-13T07:57:18Z</dcterms:created>
  <dcterms:modified xsi:type="dcterms:W3CDTF">2022-10-14T05:23:43Z</dcterms:modified>
</cp:coreProperties>
</file>