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69519" y="2175763"/>
            <a:ext cx="8204961" cy="678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3366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3366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3366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92582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81580" y="534035"/>
            <a:ext cx="4180839" cy="518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3366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2637" y="1127660"/>
            <a:ext cx="7578725" cy="47104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hyperlink" Target="https://www.tutorialspoint.com/operating_system/os_types.ht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164715">
              <a:lnSpc>
                <a:spcPct val="100000"/>
              </a:lnSpc>
              <a:spcBef>
                <a:spcPts val="130"/>
              </a:spcBef>
            </a:pPr>
            <a:r>
              <a:rPr spc="20" dirty="0"/>
              <a:t>Chapter</a:t>
            </a:r>
            <a:r>
              <a:rPr spc="-15" dirty="0"/>
              <a:t> </a:t>
            </a:r>
            <a:r>
              <a:rPr spc="25" dirty="0"/>
              <a:t>1:</a:t>
            </a:r>
            <a:r>
              <a:rPr dirty="0"/>
              <a:t> </a:t>
            </a:r>
            <a:r>
              <a:rPr spc="15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60496" y="3492182"/>
            <a:ext cx="52177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006699"/>
                </a:solidFill>
                <a:latin typeface="Arial"/>
                <a:cs typeface="Arial"/>
              </a:rPr>
              <a:t>(OS</a:t>
            </a:r>
            <a:r>
              <a:rPr sz="2400" b="1" spc="6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6699"/>
                </a:solidFill>
                <a:latin typeface="Arial"/>
                <a:cs typeface="Arial"/>
              </a:rPr>
              <a:t>Structure,</a:t>
            </a:r>
            <a:r>
              <a:rPr sz="2400" b="1" spc="-55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2400" b="1" spc="-15" dirty="0">
                <a:solidFill>
                  <a:srgbClr val="006699"/>
                </a:solidFill>
                <a:latin typeface="Arial"/>
                <a:cs typeface="Arial"/>
              </a:rPr>
              <a:t>Modes</a:t>
            </a:r>
            <a:r>
              <a:rPr sz="2400" b="1" spc="3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2400" b="1" spc="-15" dirty="0">
                <a:solidFill>
                  <a:srgbClr val="006699"/>
                </a:solidFill>
                <a:latin typeface="Arial"/>
                <a:cs typeface="Arial"/>
              </a:rPr>
              <a:t>and</a:t>
            </a:r>
            <a:r>
              <a:rPr sz="2400" b="1" spc="-3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2400" b="1" spc="5" dirty="0">
                <a:solidFill>
                  <a:srgbClr val="006699"/>
                </a:solidFill>
                <a:latin typeface="Arial"/>
                <a:cs typeface="Arial"/>
              </a:rPr>
              <a:t>Services)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5925" y="1514475"/>
            <a:ext cx="6000750" cy="44862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3299" y="642556"/>
            <a:ext cx="6118860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>
                <a:solidFill>
                  <a:srgbClr val="006699"/>
                </a:solidFill>
              </a:rPr>
              <a:t>Computer</a:t>
            </a:r>
            <a:r>
              <a:rPr spc="-60" dirty="0">
                <a:solidFill>
                  <a:srgbClr val="006699"/>
                </a:solidFill>
              </a:rPr>
              <a:t> </a:t>
            </a:r>
            <a:r>
              <a:rPr spc="15" dirty="0">
                <a:solidFill>
                  <a:srgbClr val="006699"/>
                </a:solidFill>
              </a:rPr>
              <a:t>System</a:t>
            </a:r>
            <a:r>
              <a:rPr spc="-85" dirty="0">
                <a:solidFill>
                  <a:srgbClr val="006699"/>
                </a:solidFill>
              </a:rPr>
              <a:t> </a:t>
            </a:r>
            <a:r>
              <a:rPr spc="5" dirty="0">
                <a:solidFill>
                  <a:srgbClr val="006699"/>
                </a:solidFill>
              </a:rPr>
              <a:t>Organization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8842" y="1271587"/>
            <a:ext cx="266700" cy="27654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6360" y="1681416"/>
            <a:ext cx="229234" cy="23844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6360" y="2330132"/>
            <a:ext cx="229234" cy="23844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229360" y="1161859"/>
            <a:ext cx="7374890" cy="169418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800" dirty="0">
                <a:latin typeface="Arial MT"/>
                <a:cs typeface="Arial MT"/>
              </a:rPr>
              <a:t>Computer-system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operation</a:t>
            </a:r>
            <a:endParaRPr sz="1800">
              <a:latin typeface="Arial MT"/>
              <a:cs typeface="Arial MT"/>
            </a:endParaRPr>
          </a:p>
          <a:p>
            <a:pPr marL="412750" marR="5080">
              <a:lnSpc>
                <a:spcPct val="100800"/>
              </a:lnSpc>
              <a:spcBef>
                <a:spcPts val="750"/>
              </a:spcBef>
            </a:pPr>
            <a:r>
              <a:rPr sz="1800" spc="20" dirty="0">
                <a:latin typeface="Arial MT"/>
                <a:cs typeface="Arial MT"/>
              </a:rPr>
              <a:t>One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or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more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CPUs,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device</a:t>
            </a:r>
            <a:r>
              <a:rPr sz="1800" spc="7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controllers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connect</a:t>
            </a:r>
            <a:r>
              <a:rPr sz="1800" spc="-95" dirty="0">
                <a:latin typeface="Arial MT"/>
                <a:cs typeface="Arial MT"/>
              </a:rPr>
              <a:t> </a:t>
            </a:r>
            <a:r>
              <a:rPr sz="1800" spc="20" dirty="0">
                <a:latin typeface="Arial MT"/>
                <a:cs typeface="Arial MT"/>
              </a:rPr>
              <a:t>through</a:t>
            </a:r>
            <a:r>
              <a:rPr sz="1800" spc="-15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common</a:t>
            </a:r>
            <a:r>
              <a:rPr sz="1800" spc="70" dirty="0">
                <a:latin typeface="Arial MT"/>
                <a:cs typeface="Arial MT"/>
              </a:rPr>
              <a:t> </a:t>
            </a:r>
            <a:r>
              <a:rPr sz="1800" spc="30" dirty="0">
                <a:latin typeface="Arial MT"/>
                <a:cs typeface="Arial MT"/>
              </a:rPr>
              <a:t>bus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providing </a:t>
            </a:r>
            <a:r>
              <a:rPr sz="1800" spc="-10" dirty="0">
                <a:latin typeface="Arial MT"/>
                <a:cs typeface="Arial MT"/>
              </a:rPr>
              <a:t>access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10" dirty="0">
                <a:latin typeface="Arial MT"/>
                <a:cs typeface="Arial MT"/>
              </a:rPr>
              <a:t>to</a:t>
            </a:r>
            <a:r>
              <a:rPr sz="1800" dirty="0">
                <a:latin typeface="Arial MT"/>
                <a:cs typeface="Arial MT"/>
              </a:rPr>
              <a:t> shared </a:t>
            </a:r>
            <a:r>
              <a:rPr sz="1800" spc="-10" dirty="0">
                <a:latin typeface="Arial MT"/>
                <a:cs typeface="Arial MT"/>
              </a:rPr>
              <a:t>memory</a:t>
            </a:r>
            <a:endParaRPr sz="1800">
              <a:latin typeface="Arial MT"/>
              <a:cs typeface="Arial MT"/>
            </a:endParaRPr>
          </a:p>
          <a:p>
            <a:pPr marL="412750" marR="243204">
              <a:lnSpc>
                <a:spcPct val="100800"/>
              </a:lnSpc>
              <a:spcBef>
                <a:spcPts val="750"/>
              </a:spcBef>
            </a:pPr>
            <a:r>
              <a:rPr sz="1800" spc="5" dirty="0">
                <a:latin typeface="Arial MT"/>
                <a:cs typeface="Arial MT"/>
              </a:rPr>
              <a:t>Concurrent</a:t>
            </a:r>
            <a:r>
              <a:rPr sz="1800" spc="-10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execution</a:t>
            </a:r>
            <a:r>
              <a:rPr sz="1800" spc="14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of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CPUs</a:t>
            </a:r>
            <a:r>
              <a:rPr sz="1800" spc="10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and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devices</a:t>
            </a:r>
            <a:r>
              <a:rPr sz="1800" spc="10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competing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for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memory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cycles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39203" y="3191917"/>
            <a:ext cx="6655235" cy="326683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6529" y="0"/>
            <a:ext cx="2737485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20" dirty="0">
                <a:solidFill>
                  <a:srgbClr val="006699"/>
                </a:solidFill>
              </a:rPr>
              <a:t>TYPES</a:t>
            </a:r>
            <a:r>
              <a:rPr spc="-155" dirty="0">
                <a:solidFill>
                  <a:srgbClr val="006699"/>
                </a:solidFill>
              </a:rPr>
              <a:t> </a:t>
            </a:r>
            <a:r>
              <a:rPr dirty="0">
                <a:solidFill>
                  <a:srgbClr val="006699"/>
                </a:solidFill>
              </a:rPr>
              <a:t>OF</a:t>
            </a:r>
            <a:r>
              <a:rPr spc="-50" dirty="0">
                <a:solidFill>
                  <a:srgbClr val="006699"/>
                </a:solidFill>
              </a:rPr>
              <a:t> </a:t>
            </a:r>
            <a:r>
              <a:rPr dirty="0">
                <a:solidFill>
                  <a:srgbClr val="006699"/>
                </a:solidFill>
              </a:rPr>
              <a:t>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237649"/>
            <a:ext cx="8745220" cy="3230245"/>
          </a:xfrm>
          <a:prstGeom prst="rect">
            <a:avLst/>
          </a:prstGeom>
        </p:spPr>
        <p:txBody>
          <a:bodyPr vert="horz" wrap="square" lIns="0" tIns="206375" rIns="0" bIns="0" rtlCol="0">
            <a:spAutoFit/>
          </a:bodyPr>
          <a:lstStyle/>
          <a:p>
            <a:pPr marL="265430" algn="ctr">
              <a:lnSpc>
                <a:spcPct val="100000"/>
              </a:lnSpc>
              <a:spcBef>
                <a:spcPts val="1625"/>
              </a:spcBef>
            </a:pPr>
            <a:r>
              <a:rPr sz="2750" b="1" spc="20" dirty="0">
                <a:solidFill>
                  <a:srgbClr val="006699"/>
                </a:solidFill>
                <a:latin typeface="Arial"/>
                <a:cs typeface="Arial"/>
              </a:rPr>
              <a:t>Batch</a:t>
            </a:r>
            <a:r>
              <a:rPr sz="2750" b="1" spc="-25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2750" b="1" spc="15" dirty="0">
                <a:solidFill>
                  <a:srgbClr val="006699"/>
                </a:solidFill>
                <a:latin typeface="Arial"/>
                <a:cs typeface="Arial"/>
              </a:rPr>
              <a:t>Systems</a:t>
            </a:r>
            <a:endParaRPr sz="27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400" spc="-10" dirty="0">
                <a:latin typeface="Arial MT"/>
                <a:cs typeface="Arial MT"/>
              </a:rPr>
              <a:t>“Batch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operating</a:t>
            </a:r>
            <a:r>
              <a:rPr sz="2400" spc="250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system.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The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users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of</a:t>
            </a:r>
            <a:r>
              <a:rPr sz="2400" spc="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batch</a:t>
            </a:r>
            <a:r>
              <a:rPr sz="2400" spc="10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operating</a:t>
            </a:r>
            <a:r>
              <a:rPr sz="2400" spc="17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system</a:t>
            </a:r>
            <a:endParaRPr sz="2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400" spc="-35" dirty="0">
                <a:latin typeface="Arial MT"/>
                <a:cs typeface="Arial MT"/>
              </a:rPr>
              <a:t>do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not</a:t>
            </a:r>
            <a:r>
              <a:rPr sz="2400" spc="95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interact</a:t>
            </a:r>
            <a:r>
              <a:rPr sz="2400" spc="9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with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5" dirty="0">
                <a:latin typeface="Arial MT"/>
                <a:cs typeface="Arial MT"/>
              </a:rPr>
              <a:t>the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computer</a:t>
            </a:r>
            <a:r>
              <a:rPr sz="2400" spc="110" dirty="0">
                <a:latin typeface="Arial MT"/>
                <a:cs typeface="Arial MT"/>
              </a:rPr>
              <a:t> </a:t>
            </a:r>
            <a:r>
              <a:rPr sz="2400" spc="-40" dirty="0">
                <a:latin typeface="Arial MT"/>
                <a:cs typeface="Arial MT"/>
              </a:rPr>
              <a:t>directly.</a:t>
            </a:r>
            <a:endParaRPr sz="2400" dirty="0">
              <a:latin typeface="Arial MT"/>
              <a:cs typeface="Arial MT"/>
            </a:endParaRPr>
          </a:p>
          <a:p>
            <a:pPr marL="12700" marR="5080">
              <a:lnSpc>
                <a:spcPts val="2850"/>
              </a:lnSpc>
              <a:spcBef>
                <a:spcPts val="994"/>
              </a:spcBef>
            </a:pPr>
            <a:r>
              <a:rPr sz="2400" spc="-20" dirty="0">
                <a:latin typeface="Arial MT"/>
                <a:cs typeface="Arial MT"/>
              </a:rPr>
              <a:t>Each</a:t>
            </a:r>
            <a:r>
              <a:rPr sz="2400" spc="95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user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35" dirty="0">
                <a:latin typeface="Arial MT"/>
                <a:cs typeface="Arial MT"/>
              </a:rPr>
              <a:t>prepares</a:t>
            </a:r>
            <a:r>
              <a:rPr sz="2400" spc="2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his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job</a:t>
            </a:r>
            <a:r>
              <a:rPr sz="2400" spc="100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on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an</a:t>
            </a:r>
            <a:r>
              <a:rPr sz="2400" spc="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off-line</a:t>
            </a:r>
            <a:r>
              <a:rPr sz="2400" spc="-125" dirty="0">
                <a:latin typeface="Arial MT"/>
                <a:cs typeface="Arial MT"/>
              </a:rPr>
              <a:t> </a:t>
            </a:r>
            <a:r>
              <a:rPr sz="2400" spc="-40" dirty="0">
                <a:latin typeface="Arial MT"/>
                <a:cs typeface="Arial MT"/>
              </a:rPr>
              <a:t>device</a:t>
            </a:r>
            <a:r>
              <a:rPr sz="2400" spc="24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like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punch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cards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and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submits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it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5" dirty="0">
                <a:latin typeface="Arial MT"/>
                <a:cs typeface="Arial MT"/>
              </a:rPr>
              <a:t>the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computer</a:t>
            </a:r>
            <a:r>
              <a:rPr sz="2400" spc="105" dirty="0">
                <a:latin typeface="Arial MT"/>
                <a:cs typeface="Arial MT"/>
              </a:rPr>
              <a:t> </a:t>
            </a:r>
            <a:r>
              <a:rPr sz="2400" spc="-45" dirty="0">
                <a:latin typeface="Arial MT"/>
                <a:cs typeface="Arial MT"/>
              </a:rPr>
              <a:t>operator.</a:t>
            </a:r>
            <a:endParaRPr sz="2400" dirty="0">
              <a:latin typeface="Arial MT"/>
              <a:cs typeface="Arial MT"/>
            </a:endParaRPr>
          </a:p>
          <a:p>
            <a:pPr marL="12700">
              <a:lnSpc>
                <a:spcPts val="2870"/>
              </a:lnSpc>
              <a:spcBef>
                <a:spcPts val="865"/>
              </a:spcBef>
            </a:pPr>
            <a:r>
              <a:rPr sz="2400" spc="-170" dirty="0">
                <a:latin typeface="Arial MT"/>
                <a:cs typeface="Arial MT"/>
              </a:rPr>
              <a:t>To</a:t>
            </a:r>
            <a:r>
              <a:rPr sz="2400" spc="95" dirty="0">
                <a:latin typeface="Arial MT"/>
                <a:cs typeface="Arial MT"/>
              </a:rPr>
              <a:t> </a:t>
            </a:r>
            <a:r>
              <a:rPr sz="2400" spc="-40" dirty="0">
                <a:latin typeface="Arial MT"/>
                <a:cs typeface="Arial MT"/>
              </a:rPr>
              <a:t>speed</a:t>
            </a:r>
            <a:r>
              <a:rPr sz="2400" spc="170" dirty="0">
                <a:latin typeface="Arial MT"/>
                <a:cs typeface="Arial MT"/>
              </a:rPr>
              <a:t> </a:t>
            </a:r>
            <a:r>
              <a:rPr sz="2400" spc="5" dirty="0">
                <a:latin typeface="Arial MT"/>
                <a:cs typeface="Arial MT"/>
              </a:rPr>
              <a:t>up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processing,</a:t>
            </a:r>
            <a:r>
              <a:rPr sz="2400" spc="235" dirty="0">
                <a:latin typeface="Arial MT"/>
                <a:cs typeface="Arial MT"/>
              </a:rPr>
              <a:t> </a:t>
            </a:r>
            <a:r>
              <a:rPr sz="2400" spc="-35" dirty="0">
                <a:latin typeface="Arial MT"/>
                <a:cs typeface="Arial MT"/>
              </a:rPr>
              <a:t>jobs</a:t>
            </a:r>
            <a:r>
              <a:rPr sz="2400" spc="1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with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similar</a:t>
            </a:r>
            <a:r>
              <a:rPr sz="2400" spc="105" dirty="0">
                <a:latin typeface="Arial MT"/>
                <a:cs typeface="Arial MT"/>
              </a:rPr>
              <a:t> </a:t>
            </a:r>
            <a:r>
              <a:rPr sz="2400" spc="-35" dirty="0">
                <a:latin typeface="Arial MT"/>
                <a:cs typeface="Arial MT"/>
              </a:rPr>
              <a:t>needs</a:t>
            </a:r>
            <a:r>
              <a:rPr sz="2400" spc="155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are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batched</a:t>
            </a:r>
            <a:endParaRPr sz="2400" dirty="0">
              <a:latin typeface="Arial MT"/>
              <a:cs typeface="Arial MT"/>
            </a:endParaRPr>
          </a:p>
          <a:p>
            <a:pPr marL="12700">
              <a:lnSpc>
                <a:spcPts val="2870"/>
              </a:lnSpc>
            </a:pPr>
            <a:r>
              <a:rPr sz="2400" spc="-30" dirty="0">
                <a:latin typeface="Arial MT"/>
                <a:cs typeface="Arial MT"/>
              </a:rPr>
              <a:t>together</a:t>
            </a:r>
            <a:r>
              <a:rPr sz="2400" spc="17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and</a:t>
            </a:r>
            <a:r>
              <a:rPr sz="2400" spc="90" dirty="0">
                <a:latin typeface="Arial MT"/>
                <a:cs typeface="Arial MT"/>
              </a:rPr>
              <a:t> </a:t>
            </a:r>
            <a:r>
              <a:rPr sz="2400" spc="10" dirty="0">
                <a:latin typeface="Arial MT"/>
                <a:cs typeface="Arial MT"/>
              </a:rPr>
              <a:t>run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as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group”.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8415" y="6080125"/>
            <a:ext cx="433006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Arial MT"/>
                <a:cs typeface="Arial MT"/>
              </a:rPr>
              <a:t>*[</a:t>
            </a:r>
            <a:r>
              <a:rPr sz="1200" u="sng" spc="-10" dirty="0">
                <a:solidFill>
                  <a:srgbClr val="FFCC00"/>
                </a:solidFill>
                <a:uFill>
                  <a:solidFill>
                    <a:srgbClr val="FFCC00"/>
                  </a:solidFill>
                </a:uFill>
                <a:latin typeface="Arial MT"/>
                <a:cs typeface="Arial MT"/>
                <a:hlinkClick r:id="rId2"/>
              </a:rPr>
              <a:t>https://www.tutorialspoint.com/operating_system/os_types.htm</a:t>
            </a:r>
            <a:r>
              <a:rPr sz="1200" spc="-10" dirty="0">
                <a:latin typeface="Arial MT"/>
                <a:cs typeface="Arial MT"/>
              </a:rPr>
              <a:t>]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19425" y="3810000"/>
            <a:ext cx="5724525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859" y="11049"/>
            <a:ext cx="591439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0" dirty="0">
                <a:solidFill>
                  <a:srgbClr val="006699"/>
                </a:solidFill>
              </a:rPr>
              <a:t>TYPES</a:t>
            </a:r>
            <a:r>
              <a:rPr spc="-135" dirty="0">
                <a:solidFill>
                  <a:srgbClr val="006699"/>
                </a:solidFill>
              </a:rPr>
              <a:t> </a:t>
            </a:r>
            <a:r>
              <a:rPr dirty="0">
                <a:solidFill>
                  <a:srgbClr val="006699"/>
                </a:solidFill>
              </a:rPr>
              <a:t>OF</a:t>
            </a:r>
            <a:r>
              <a:rPr spc="-25" dirty="0">
                <a:solidFill>
                  <a:srgbClr val="006699"/>
                </a:solidFill>
              </a:rPr>
              <a:t> </a:t>
            </a:r>
            <a:r>
              <a:rPr spc="10" dirty="0">
                <a:solidFill>
                  <a:srgbClr val="006699"/>
                </a:solidFill>
              </a:rPr>
              <a:t>OS:</a:t>
            </a:r>
            <a:r>
              <a:rPr spc="-100" dirty="0">
                <a:solidFill>
                  <a:srgbClr val="006699"/>
                </a:solidFill>
              </a:rPr>
              <a:t> </a:t>
            </a:r>
            <a:r>
              <a:rPr spc="10" dirty="0">
                <a:solidFill>
                  <a:srgbClr val="006699"/>
                </a:solidFill>
              </a:rPr>
              <a:t>Batch</a:t>
            </a:r>
            <a:r>
              <a:rPr spc="-15" dirty="0">
                <a:solidFill>
                  <a:srgbClr val="006699"/>
                </a:solidFill>
              </a:rPr>
              <a:t> </a:t>
            </a:r>
            <a:r>
              <a:rPr spc="10" dirty="0">
                <a:solidFill>
                  <a:srgbClr val="006699"/>
                </a:solidFill>
              </a:rPr>
              <a:t>Systems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2895" y="1080706"/>
            <a:ext cx="305435" cy="31464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2895" y="1509966"/>
            <a:ext cx="305435" cy="31464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2895" y="2263457"/>
            <a:ext cx="305435" cy="31464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2895" y="3016885"/>
            <a:ext cx="305435" cy="3149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2895" y="3446145"/>
            <a:ext cx="305435" cy="31495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2895" y="4199254"/>
            <a:ext cx="305435" cy="3149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2895" y="5392102"/>
            <a:ext cx="305435" cy="31464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2895" y="5820727"/>
            <a:ext cx="305435" cy="31495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90195" y="959167"/>
            <a:ext cx="8597265" cy="519557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960"/>
              </a:spcBef>
            </a:pPr>
            <a:r>
              <a:rPr sz="2100" spc="-25" dirty="0">
                <a:latin typeface="Arial MT"/>
                <a:cs typeface="Arial MT"/>
              </a:rPr>
              <a:t>There</a:t>
            </a:r>
            <a:r>
              <a:rPr sz="2100" spc="114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is</a:t>
            </a:r>
            <a:r>
              <a:rPr sz="2100" spc="15" dirty="0">
                <a:latin typeface="Arial MT"/>
                <a:cs typeface="Arial MT"/>
              </a:rPr>
              <a:t> no</a:t>
            </a:r>
            <a:r>
              <a:rPr sz="2100" spc="-30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direct</a:t>
            </a:r>
            <a:r>
              <a:rPr sz="2100" spc="25" dirty="0">
                <a:latin typeface="Arial MT"/>
                <a:cs typeface="Arial MT"/>
              </a:rPr>
              <a:t> </a:t>
            </a:r>
            <a:r>
              <a:rPr sz="2100" spc="-15" dirty="0">
                <a:latin typeface="Arial MT"/>
                <a:cs typeface="Arial MT"/>
              </a:rPr>
              <a:t>interaction</a:t>
            </a:r>
            <a:r>
              <a:rPr sz="2100" spc="45" dirty="0">
                <a:latin typeface="Arial MT"/>
                <a:cs typeface="Arial MT"/>
              </a:rPr>
              <a:t> </a:t>
            </a:r>
            <a:r>
              <a:rPr sz="2100" spc="-30" dirty="0">
                <a:latin typeface="Arial MT"/>
                <a:cs typeface="Arial MT"/>
              </a:rPr>
              <a:t>between</a:t>
            </a:r>
            <a:r>
              <a:rPr sz="2100" spc="19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user</a:t>
            </a:r>
            <a:r>
              <a:rPr sz="2100" spc="-1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and</a:t>
            </a:r>
            <a:r>
              <a:rPr sz="2100" spc="-30" dirty="0">
                <a:latin typeface="Arial MT"/>
                <a:cs typeface="Arial MT"/>
              </a:rPr>
              <a:t> </a:t>
            </a:r>
            <a:r>
              <a:rPr sz="2100" spc="10" dirty="0">
                <a:latin typeface="Arial MT"/>
                <a:cs typeface="Arial MT"/>
              </a:rPr>
              <a:t>the</a:t>
            </a:r>
            <a:r>
              <a:rPr sz="2100" spc="-3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computer.</a:t>
            </a:r>
            <a:endParaRPr sz="2100">
              <a:latin typeface="Arial MT"/>
              <a:cs typeface="Arial MT"/>
            </a:endParaRPr>
          </a:p>
          <a:p>
            <a:pPr marL="355600" marR="123189">
              <a:lnSpc>
                <a:spcPct val="101299"/>
              </a:lnSpc>
              <a:spcBef>
                <a:spcPts val="825"/>
              </a:spcBef>
            </a:pPr>
            <a:r>
              <a:rPr sz="2100" spc="-20" dirty="0">
                <a:latin typeface="Arial MT"/>
                <a:cs typeface="Arial MT"/>
              </a:rPr>
              <a:t>The</a:t>
            </a:r>
            <a:r>
              <a:rPr sz="2100" spc="4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user</a:t>
            </a:r>
            <a:r>
              <a:rPr sz="2100" spc="-1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has</a:t>
            </a:r>
            <a:r>
              <a:rPr sz="2100" spc="20" dirty="0">
                <a:latin typeface="Arial MT"/>
                <a:cs typeface="Arial MT"/>
              </a:rPr>
              <a:t> </a:t>
            </a:r>
            <a:r>
              <a:rPr sz="2100" spc="5" dirty="0">
                <a:latin typeface="Arial MT"/>
                <a:cs typeface="Arial MT"/>
              </a:rPr>
              <a:t>to</a:t>
            </a:r>
            <a:r>
              <a:rPr sz="2100" spc="-30" dirty="0">
                <a:latin typeface="Arial MT"/>
                <a:cs typeface="Arial MT"/>
              </a:rPr>
              <a:t> </a:t>
            </a:r>
            <a:r>
              <a:rPr sz="2100" spc="15" dirty="0">
                <a:latin typeface="Arial MT"/>
                <a:cs typeface="Arial MT"/>
              </a:rPr>
              <a:t>submit</a:t>
            </a:r>
            <a:r>
              <a:rPr sz="2100" spc="-12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a</a:t>
            </a:r>
            <a:r>
              <a:rPr sz="2100" spc="50" dirty="0">
                <a:latin typeface="Arial MT"/>
                <a:cs typeface="Arial MT"/>
              </a:rPr>
              <a:t> </a:t>
            </a:r>
            <a:r>
              <a:rPr sz="2100" spc="-25" dirty="0">
                <a:latin typeface="Arial MT"/>
                <a:cs typeface="Arial MT"/>
              </a:rPr>
              <a:t>job</a:t>
            </a:r>
            <a:r>
              <a:rPr sz="2100" spc="45" dirty="0">
                <a:latin typeface="Arial MT"/>
                <a:cs typeface="Arial MT"/>
              </a:rPr>
              <a:t> </a:t>
            </a:r>
            <a:r>
              <a:rPr sz="2100" spc="-25" dirty="0">
                <a:latin typeface="Arial MT"/>
                <a:cs typeface="Arial MT"/>
              </a:rPr>
              <a:t>(written</a:t>
            </a:r>
            <a:r>
              <a:rPr sz="2100" spc="125" dirty="0">
                <a:latin typeface="Arial MT"/>
                <a:cs typeface="Arial MT"/>
              </a:rPr>
              <a:t> </a:t>
            </a:r>
            <a:r>
              <a:rPr sz="2100" spc="-25" dirty="0">
                <a:latin typeface="Arial MT"/>
                <a:cs typeface="Arial MT"/>
              </a:rPr>
              <a:t>on</a:t>
            </a:r>
            <a:r>
              <a:rPr sz="2100" spc="45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cards</a:t>
            </a:r>
            <a:r>
              <a:rPr sz="2100" spc="20" dirty="0">
                <a:latin typeface="Arial MT"/>
                <a:cs typeface="Arial MT"/>
              </a:rPr>
              <a:t> </a:t>
            </a:r>
            <a:r>
              <a:rPr sz="2100" spc="-25" dirty="0">
                <a:latin typeface="Arial MT"/>
                <a:cs typeface="Arial MT"/>
              </a:rPr>
              <a:t>or</a:t>
            </a:r>
            <a:r>
              <a:rPr sz="2100" spc="60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tape)</a:t>
            </a:r>
            <a:r>
              <a:rPr sz="2100" spc="-15" dirty="0">
                <a:latin typeface="Arial MT"/>
                <a:cs typeface="Arial MT"/>
              </a:rPr>
              <a:t> </a:t>
            </a:r>
            <a:r>
              <a:rPr sz="2100" spc="5" dirty="0">
                <a:latin typeface="Arial MT"/>
                <a:cs typeface="Arial MT"/>
              </a:rPr>
              <a:t>to</a:t>
            </a:r>
            <a:r>
              <a:rPr sz="2100" spc="-2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a</a:t>
            </a:r>
            <a:r>
              <a:rPr sz="2100" spc="4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computer </a:t>
            </a:r>
            <a:r>
              <a:rPr sz="2100" spc="-570" dirty="0">
                <a:latin typeface="Arial MT"/>
                <a:cs typeface="Arial MT"/>
              </a:rPr>
              <a:t> </a:t>
            </a:r>
            <a:r>
              <a:rPr sz="2100" spc="-25" dirty="0">
                <a:latin typeface="Arial MT"/>
                <a:cs typeface="Arial MT"/>
              </a:rPr>
              <a:t>operator.</a:t>
            </a:r>
            <a:endParaRPr sz="21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860"/>
              </a:spcBef>
            </a:pPr>
            <a:r>
              <a:rPr sz="2100" spc="-25" dirty="0">
                <a:latin typeface="Arial MT"/>
                <a:cs typeface="Arial MT"/>
              </a:rPr>
              <a:t>Then</a:t>
            </a:r>
            <a:r>
              <a:rPr sz="2100" spc="5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computer</a:t>
            </a:r>
            <a:r>
              <a:rPr sz="2100" spc="-10" dirty="0">
                <a:latin typeface="Arial MT"/>
                <a:cs typeface="Arial MT"/>
              </a:rPr>
              <a:t> </a:t>
            </a:r>
            <a:r>
              <a:rPr sz="2100" spc="-25" dirty="0">
                <a:latin typeface="Arial MT"/>
                <a:cs typeface="Arial MT"/>
              </a:rPr>
              <a:t>operator</a:t>
            </a:r>
            <a:r>
              <a:rPr sz="2100" spc="140" dirty="0">
                <a:latin typeface="Arial MT"/>
                <a:cs typeface="Arial MT"/>
              </a:rPr>
              <a:t> </a:t>
            </a:r>
            <a:r>
              <a:rPr sz="2100" spc="-15" dirty="0">
                <a:latin typeface="Arial MT"/>
                <a:cs typeface="Arial MT"/>
              </a:rPr>
              <a:t>places</a:t>
            </a:r>
            <a:r>
              <a:rPr sz="2100" spc="2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a</a:t>
            </a:r>
            <a:r>
              <a:rPr sz="2100" spc="-2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batch</a:t>
            </a:r>
            <a:r>
              <a:rPr sz="2100" spc="50" dirty="0">
                <a:latin typeface="Arial MT"/>
                <a:cs typeface="Arial MT"/>
              </a:rPr>
              <a:t> </a:t>
            </a:r>
            <a:r>
              <a:rPr sz="2100" spc="-25" dirty="0">
                <a:latin typeface="Arial MT"/>
                <a:cs typeface="Arial MT"/>
              </a:rPr>
              <a:t>of</a:t>
            </a:r>
            <a:r>
              <a:rPr sz="2100" spc="35" dirty="0">
                <a:latin typeface="Arial MT"/>
                <a:cs typeface="Arial MT"/>
              </a:rPr>
              <a:t> </a:t>
            </a:r>
            <a:r>
              <a:rPr sz="2100" spc="-35" dirty="0">
                <a:latin typeface="Arial MT"/>
                <a:cs typeface="Arial MT"/>
              </a:rPr>
              <a:t>several</a:t>
            </a:r>
            <a:r>
              <a:rPr sz="2100" spc="229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jobs</a:t>
            </a:r>
            <a:r>
              <a:rPr sz="2100" spc="20" dirty="0">
                <a:latin typeface="Arial MT"/>
                <a:cs typeface="Arial MT"/>
              </a:rPr>
              <a:t> </a:t>
            </a:r>
            <a:r>
              <a:rPr sz="2100" spc="-25" dirty="0">
                <a:latin typeface="Arial MT"/>
                <a:cs typeface="Arial MT"/>
              </a:rPr>
              <a:t>on an</a:t>
            </a:r>
            <a:r>
              <a:rPr sz="2100" spc="50" dirty="0">
                <a:latin typeface="Arial MT"/>
                <a:cs typeface="Arial MT"/>
              </a:rPr>
              <a:t> </a:t>
            </a:r>
            <a:r>
              <a:rPr sz="2100" spc="10" dirty="0">
                <a:latin typeface="Arial MT"/>
                <a:cs typeface="Arial MT"/>
              </a:rPr>
              <a:t>input</a:t>
            </a:r>
            <a:endParaRPr sz="21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35"/>
              </a:spcBef>
            </a:pPr>
            <a:r>
              <a:rPr sz="2100" spc="-25" dirty="0">
                <a:latin typeface="Arial MT"/>
                <a:cs typeface="Arial MT"/>
              </a:rPr>
              <a:t>device.</a:t>
            </a:r>
            <a:endParaRPr sz="21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860"/>
              </a:spcBef>
            </a:pPr>
            <a:r>
              <a:rPr sz="2100" spc="-5" dirty="0">
                <a:latin typeface="Arial MT"/>
                <a:cs typeface="Arial MT"/>
              </a:rPr>
              <a:t>Jobs</a:t>
            </a:r>
            <a:r>
              <a:rPr sz="2100" spc="15" dirty="0">
                <a:latin typeface="Arial MT"/>
                <a:cs typeface="Arial MT"/>
              </a:rPr>
              <a:t> </a:t>
            </a:r>
            <a:r>
              <a:rPr sz="2100" spc="-25" dirty="0">
                <a:latin typeface="Arial MT"/>
                <a:cs typeface="Arial MT"/>
              </a:rPr>
              <a:t>are</a:t>
            </a:r>
            <a:r>
              <a:rPr sz="2100" spc="4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batched</a:t>
            </a:r>
            <a:r>
              <a:rPr sz="2100" spc="-25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together</a:t>
            </a:r>
            <a:r>
              <a:rPr sz="2100" spc="-15" dirty="0">
                <a:latin typeface="Arial MT"/>
                <a:cs typeface="Arial MT"/>
              </a:rPr>
              <a:t> </a:t>
            </a:r>
            <a:r>
              <a:rPr sz="2100" spc="15" dirty="0">
                <a:latin typeface="Arial MT"/>
                <a:cs typeface="Arial MT"/>
              </a:rPr>
              <a:t>by</a:t>
            </a:r>
            <a:r>
              <a:rPr sz="2100" spc="20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type</a:t>
            </a:r>
            <a:r>
              <a:rPr sz="2100" spc="-30" dirty="0">
                <a:latin typeface="Arial MT"/>
                <a:cs typeface="Arial MT"/>
              </a:rPr>
              <a:t> </a:t>
            </a:r>
            <a:r>
              <a:rPr sz="2100" spc="-25" dirty="0">
                <a:latin typeface="Arial MT"/>
                <a:cs typeface="Arial MT"/>
              </a:rPr>
              <a:t>of</a:t>
            </a:r>
            <a:r>
              <a:rPr sz="2100" spc="11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languages</a:t>
            </a:r>
            <a:r>
              <a:rPr sz="2100" spc="-6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and</a:t>
            </a:r>
            <a:r>
              <a:rPr sz="2100" spc="-2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requirements.</a:t>
            </a:r>
            <a:endParaRPr sz="2100">
              <a:latin typeface="Arial MT"/>
              <a:cs typeface="Arial MT"/>
            </a:endParaRPr>
          </a:p>
          <a:p>
            <a:pPr marL="355600" marR="5080">
              <a:lnSpc>
                <a:spcPct val="101400"/>
              </a:lnSpc>
              <a:spcBef>
                <a:spcPts val="819"/>
              </a:spcBef>
            </a:pPr>
            <a:r>
              <a:rPr sz="2100" spc="-25" dirty="0">
                <a:latin typeface="Arial MT"/>
                <a:cs typeface="Arial MT"/>
              </a:rPr>
              <a:t>Then</a:t>
            </a:r>
            <a:r>
              <a:rPr sz="2100" spc="4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a</a:t>
            </a:r>
            <a:r>
              <a:rPr sz="2100" spc="45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special</a:t>
            </a:r>
            <a:r>
              <a:rPr sz="210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program,</a:t>
            </a:r>
            <a:r>
              <a:rPr sz="2100" spc="25" dirty="0">
                <a:latin typeface="Arial MT"/>
                <a:cs typeface="Arial MT"/>
              </a:rPr>
              <a:t> </a:t>
            </a:r>
            <a:r>
              <a:rPr sz="2100" spc="10" dirty="0">
                <a:latin typeface="Arial MT"/>
                <a:cs typeface="Arial MT"/>
              </a:rPr>
              <a:t>the</a:t>
            </a:r>
            <a:r>
              <a:rPr sz="2100" spc="-3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monitor</a:t>
            </a:r>
            <a:r>
              <a:rPr sz="2100" spc="-1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program,</a:t>
            </a:r>
            <a:r>
              <a:rPr sz="2100" spc="-5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manages</a:t>
            </a:r>
            <a:r>
              <a:rPr sz="2100" spc="15" dirty="0">
                <a:latin typeface="Arial MT"/>
                <a:cs typeface="Arial MT"/>
              </a:rPr>
              <a:t> </a:t>
            </a:r>
            <a:r>
              <a:rPr sz="2100" spc="10" dirty="0">
                <a:latin typeface="Arial MT"/>
                <a:cs typeface="Arial MT"/>
              </a:rPr>
              <a:t>the</a:t>
            </a:r>
            <a:r>
              <a:rPr sz="2100" spc="-25" dirty="0">
                <a:latin typeface="Arial MT"/>
                <a:cs typeface="Arial MT"/>
              </a:rPr>
              <a:t> execution </a:t>
            </a:r>
            <a:r>
              <a:rPr sz="2100" spc="-570" dirty="0">
                <a:latin typeface="Arial MT"/>
                <a:cs typeface="Arial MT"/>
              </a:rPr>
              <a:t> </a:t>
            </a:r>
            <a:r>
              <a:rPr sz="2100" spc="-25" dirty="0">
                <a:latin typeface="Arial MT"/>
                <a:cs typeface="Arial MT"/>
              </a:rPr>
              <a:t>of</a:t>
            </a:r>
            <a:r>
              <a:rPr sz="2100" spc="25" dirty="0">
                <a:latin typeface="Arial MT"/>
                <a:cs typeface="Arial MT"/>
              </a:rPr>
              <a:t> </a:t>
            </a:r>
            <a:r>
              <a:rPr sz="2100" spc="-25" dirty="0">
                <a:latin typeface="Arial MT"/>
                <a:cs typeface="Arial MT"/>
              </a:rPr>
              <a:t>each</a:t>
            </a:r>
            <a:r>
              <a:rPr sz="2100" spc="45" dirty="0">
                <a:latin typeface="Arial MT"/>
                <a:cs typeface="Arial MT"/>
              </a:rPr>
              <a:t> </a:t>
            </a:r>
            <a:r>
              <a:rPr sz="2100" spc="-15" dirty="0">
                <a:latin typeface="Arial MT"/>
                <a:cs typeface="Arial MT"/>
              </a:rPr>
              <a:t>program</a:t>
            </a:r>
            <a:r>
              <a:rPr sz="2100" spc="60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in</a:t>
            </a:r>
            <a:r>
              <a:rPr sz="2100" spc="45" dirty="0">
                <a:latin typeface="Arial MT"/>
                <a:cs typeface="Arial MT"/>
              </a:rPr>
              <a:t> </a:t>
            </a:r>
            <a:r>
              <a:rPr sz="2100" spc="10" dirty="0">
                <a:latin typeface="Arial MT"/>
                <a:cs typeface="Arial MT"/>
              </a:rPr>
              <a:t>the</a:t>
            </a:r>
            <a:r>
              <a:rPr sz="2100" spc="-100" dirty="0">
                <a:latin typeface="Arial MT"/>
                <a:cs typeface="Arial MT"/>
              </a:rPr>
              <a:t> </a:t>
            </a:r>
            <a:r>
              <a:rPr sz="2100" spc="5" dirty="0">
                <a:latin typeface="Arial MT"/>
                <a:cs typeface="Arial MT"/>
              </a:rPr>
              <a:t>batch.</a:t>
            </a:r>
            <a:endParaRPr sz="21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860"/>
              </a:spcBef>
            </a:pPr>
            <a:r>
              <a:rPr sz="2100" spc="-20" dirty="0">
                <a:latin typeface="Arial MT"/>
                <a:cs typeface="Arial MT"/>
              </a:rPr>
              <a:t>The</a:t>
            </a:r>
            <a:r>
              <a:rPr sz="2100" spc="5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monitor</a:t>
            </a:r>
            <a:r>
              <a:rPr sz="2100" spc="-10" dirty="0">
                <a:latin typeface="Arial MT"/>
                <a:cs typeface="Arial MT"/>
              </a:rPr>
              <a:t> </a:t>
            </a:r>
            <a:r>
              <a:rPr sz="2100" spc="-15" dirty="0">
                <a:latin typeface="Arial MT"/>
                <a:cs typeface="Arial MT"/>
              </a:rPr>
              <a:t>program</a:t>
            </a:r>
            <a:r>
              <a:rPr sz="2100" spc="65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is</a:t>
            </a:r>
            <a:r>
              <a:rPr sz="2100" spc="15" dirty="0">
                <a:latin typeface="Arial MT"/>
                <a:cs typeface="Arial MT"/>
              </a:rPr>
              <a:t> </a:t>
            </a:r>
            <a:r>
              <a:rPr sz="2100" spc="-50" dirty="0">
                <a:latin typeface="Arial MT"/>
                <a:cs typeface="Arial MT"/>
              </a:rPr>
              <a:t>always</a:t>
            </a:r>
            <a:r>
              <a:rPr sz="2100" spc="240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in</a:t>
            </a:r>
            <a:r>
              <a:rPr sz="2100" spc="-25" dirty="0">
                <a:latin typeface="Arial MT"/>
                <a:cs typeface="Arial MT"/>
              </a:rPr>
              <a:t> </a:t>
            </a:r>
            <a:r>
              <a:rPr sz="2100" spc="10" dirty="0">
                <a:latin typeface="Arial MT"/>
                <a:cs typeface="Arial MT"/>
              </a:rPr>
              <a:t>the</a:t>
            </a:r>
            <a:r>
              <a:rPr sz="2100" spc="-2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main</a:t>
            </a:r>
            <a:r>
              <a:rPr sz="2100" spc="-2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memory</a:t>
            </a:r>
            <a:r>
              <a:rPr sz="2100" spc="1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and</a:t>
            </a:r>
            <a:r>
              <a:rPr sz="2100" spc="45" dirty="0">
                <a:latin typeface="Arial MT"/>
                <a:cs typeface="Arial MT"/>
              </a:rPr>
              <a:t> </a:t>
            </a:r>
            <a:r>
              <a:rPr sz="2100" spc="-30" dirty="0">
                <a:latin typeface="Arial MT"/>
                <a:cs typeface="Arial MT"/>
              </a:rPr>
              <a:t>available</a:t>
            </a:r>
            <a:r>
              <a:rPr sz="2100" spc="125" dirty="0">
                <a:latin typeface="Arial MT"/>
                <a:cs typeface="Arial MT"/>
              </a:rPr>
              <a:t> </a:t>
            </a:r>
            <a:r>
              <a:rPr sz="2100" spc="-35" dirty="0">
                <a:latin typeface="Arial MT"/>
                <a:cs typeface="Arial MT"/>
              </a:rPr>
              <a:t>for</a:t>
            </a:r>
            <a:endParaRPr sz="21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35"/>
              </a:spcBef>
            </a:pPr>
            <a:r>
              <a:rPr sz="2100" spc="-15" dirty="0">
                <a:latin typeface="Arial MT"/>
                <a:cs typeface="Arial MT"/>
              </a:rPr>
              <a:t>execution.</a:t>
            </a:r>
            <a:endParaRPr sz="2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2100" b="1" spc="-5" dirty="0">
                <a:latin typeface="Arial"/>
                <a:cs typeface="Arial"/>
              </a:rPr>
              <a:t>Disadvantages:</a:t>
            </a:r>
            <a:endParaRPr sz="21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935"/>
              </a:spcBef>
            </a:pPr>
            <a:r>
              <a:rPr sz="2100" spc="-10" dirty="0">
                <a:latin typeface="Arial MT"/>
                <a:cs typeface="Arial MT"/>
              </a:rPr>
              <a:t>No</a:t>
            </a:r>
            <a:r>
              <a:rPr sz="2100" spc="-35" dirty="0">
                <a:latin typeface="Arial MT"/>
                <a:cs typeface="Arial MT"/>
              </a:rPr>
              <a:t> </a:t>
            </a:r>
            <a:r>
              <a:rPr sz="2100" spc="-15" dirty="0">
                <a:latin typeface="Arial MT"/>
                <a:cs typeface="Arial MT"/>
              </a:rPr>
              <a:t>interaction</a:t>
            </a:r>
            <a:r>
              <a:rPr sz="2100" spc="114" dirty="0">
                <a:latin typeface="Arial MT"/>
                <a:cs typeface="Arial MT"/>
              </a:rPr>
              <a:t> </a:t>
            </a:r>
            <a:r>
              <a:rPr sz="2100" spc="-30" dirty="0">
                <a:latin typeface="Arial MT"/>
                <a:cs typeface="Arial MT"/>
              </a:rPr>
              <a:t>between</a:t>
            </a:r>
            <a:r>
              <a:rPr sz="2100" spc="12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user</a:t>
            </a:r>
            <a:r>
              <a:rPr sz="2100" spc="5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and</a:t>
            </a:r>
            <a:r>
              <a:rPr sz="2100" spc="-3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computer.</a:t>
            </a:r>
            <a:endParaRPr sz="21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855"/>
              </a:spcBef>
            </a:pPr>
            <a:r>
              <a:rPr sz="2100" spc="-10" dirty="0">
                <a:latin typeface="Arial MT"/>
                <a:cs typeface="Arial MT"/>
              </a:rPr>
              <a:t>No</a:t>
            </a:r>
            <a:r>
              <a:rPr sz="2100" spc="-3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mechanism</a:t>
            </a:r>
            <a:r>
              <a:rPr sz="2100" spc="-15" dirty="0">
                <a:latin typeface="Arial MT"/>
                <a:cs typeface="Arial MT"/>
              </a:rPr>
              <a:t> </a:t>
            </a:r>
            <a:r>
              <a:rPr sz="2100" spc="5" dirty="0">
                <a:latin typeface="Arial MT"/>
                <a:cs typeface="Arial MT"/>
              </a:rPr>
              <a:t>to</a:t>
            </a:r>
            <a:r>
              <a:rPr sz="2100" spc="-35" dirty="0">
                <a:latin typeface="Arial MT"/>
                <a:cs typeface="Arial MT"/>
              </a:rPr>
              <a:t> </a:t>
            </a:r>
            <a:r>
              <a:rPr sz="2100" spc="-15" dirty="0">
                <a:latin typeface="Arial MT"/>
                <a:cs typeface="Arial MT"/>
              </a:rPr>
              <a:t>prioritize</a:t>
            </a:r>
            <a:r>
              <a:rPr sz="2100" spc="114" dirty="0">
                <a:latin typeface="Arial MT"/>
                <a:cs typeface="Arial MT"/>
              </a:rPr>
              <a:t> </a:t>
            </a:r>
            <a:r>
              <a:rPr sz="2100" spc="10" dirty="0">
                <a:latin typeface="Arial MT"/>
                <a:cs typeface="Arial MT"/>
              </a:rPr>
              <a:t>the</a:t>
            </a:r>
            <a:r>
              <a:rPr sz="2100" spc="-105" dirty="0">
                <a:latin typeface="Arial MT"/>
                <a:cs typeface="Arial MT"/>
              </a:rPr>
              <a:t> </a:t>
            </a:r>
            <a:r>
              <a:rPr sz="2100" spc="-15" dirty="0">
                <a:latin typeface="Arial MT"/>
                <a:cs typeface="Arial MT"/>
              </a:rPr>
              <a:t>processes</a:t>
            </a:r>
            <a:endParaRPr sz="2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4075" y="561086"/>
            <a:ext cx="591693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0" dirty="0">
                <a:solidFill>
                  <a:srgbClr val="006699"/>
                </a:solidFill>
              </a:rPr>
              <a:t>TYPES</a:t>
            </a:r>
            <a:r>
              <a:rPr spc="-135" dirty="0">
                <a:solidFill>
                  <a:srgbClr val="006699"/>
                </a:solidFill>
              </a:rPr>
              <a:t> </a:t>
            </a:r>
            <a:r>
              <a:rPr dirty="0">
                <a:solidFill>
                  <a:srgbClr val="006699"/>
                </a:solidFill>
              </a:rPr>
              <a:t>OF</a:t>
            </a:r>
            <a:r>
              <a:rPr spc="-30" dirty="0">
                <a:solidFill>
                  <a:srgbClr val="006699"/>
                </a:solidFill>
              </a:rPr>
              <a:t> </a:t>
            </a:r>
            <a:r>
              <a:rPr spc="10" dirty="0">
                <a:solidFill>
                  <a:srgbClr val="006699"/>
                </a:solidFill>
              </a:rPr>
              <a:t>OS:</a:t>
            </a:r>
            <a:r>
              <a:rPr spc="-95" dirty="0">
                <a:solidFill>
                  <a:srgbClr val="006699"/>
                </a:solidFill>
              </a:rPr>
              <a:t> </a:t>
            </a:r>
            <a:r>
              <a:rPr spc="10" dirty="0">
                <a:solidFill>
                  <a:srgbClr val="006699"/>
                </a:solidFill>
              </a:rPr>
              <a:t>Batch</a:t>
            </a:r>
            <a:r>
              <a:rPr spc="-20" dirty="0">
                <a:solidFill>
                  <a:srgbClr val="006699"/>
                </a:solidFill>
              </a:rPr>
              <a:t> </a:t>
            </a:r>
            <a:r>
              <a:rPr spc="15" dirty="0">
                <a:solidFill>
                  <a:srgbClr val="006699"/>
                </a:solidFill>
              </a:rPr>
              <a:t>Systems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8842" y="1281112"/>
            <a:ext cx="285750" cy="30511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8842" y="1690623"/>
            <a:ext cx="285750" cy="30543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8842" y="2101214"/>
            <a:ext cx="285750" cy="30543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8842" y="2826004"/>
            <a:ext cx="285750" cy="30543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86142" y="1158490"/>
            <a:ext cx="8086725" cy="310578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915"/>
              </a:spcBef>
            </a:pPr>
            <a:r>
              <a:rPr sz="2000" spc="10" dirty="0">
                <a:latin typeface="Arial MT"/>
                <a:cs typeface="Arial MT"/>
              </a:rPr>
              <a:t>Early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computers</a:t>
            </a:r>
            <a:r>
              <a:rPr sz="2000" spc="-1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were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machines</a:t>
            </a:r>
            <a:r>
              <a:rPr sz="2000" spc="-150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run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from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a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20" dirty="0">
                <a:latin typeface="Arial MT"/>
                <a:cs typeface="Arial MT"/>
              </a:rPr>
              <a:t>console</a:t>
            </a:r>
            <a:endParaRPr sz="20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830"/>
              </a:spcBef>
            </a:pP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common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b="1" spc="35" dirty="0">
                <a:latin typeface="Arial"/>
                <a:cs typeface="Arial"/>
              </a:rPr>
              <a:t>input</a:t>
            </a:r>
            <a:r>
              <a:rPr sz="2000" b="1" spc="-170" dirty="0">
                <a:latin typeface="Arial"/>
                <a:cs typeface="Arial"/>
              </a:rPr>
              <a:t> </a:t>
            </a:r>
            <a:r>
              <a:rPr sz="2000" b="1" spc="20" dirty="0">
                <a:latin typeface="Arial"/>
                <a:cs typeface="Arial"/>
              </a:rPr>
              <a:t>devices</a:t>
            </a:r>
            <a:r>
              <a:rPr sz="2000" b="1" spc="-190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were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b="1" spc="20" dirty="0">
                <a:latin typeface="Arial"/>
                <a:cs typeface="Arial"/>
              </a:rPr>
              <a:t>card</a:t>
            </a:r>
            <a:r>
              <a:rPr sz="2000" b="1" spc="-135" dirty="0">
                <a:latin typeface="Arial"/>
                <a:cs typeface="Arial"/>
              </a:rPr>
              <a:t> </a:t>
            </a:r>
            <a:r>
              <a:rPr sz="2000" b="1" spc="25" dirty="0">
                <a:latin typeface="Arial"/>
                <a:cs typeface="Arial"/>
              </a:rPr>
              <a:t>readers</a:t>
            </a:r>
            <a:r>
              <a:rPr sz="2000" b="1" spc="-170" dirty="0">
                <a:latin typeface="Arial"/>
                <a:cs typeface="Arial"/>
              </a:rPr>
              <a:t> </a:t>
            </a:r>
            <a:r>
              <a:rPr sz="2000" b="1" spc="25" dirty="0">
                <a:latin typeface="Arial"/>
                <a:cs typeface="Arial"/>
              </a:rPr>
              <a:t>and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20" dirty="0">
                <a:latin typeface="Arial"/>
                <a:cs typeface="Arial"/>
              </a:rPr>
              <a:t>tape</a:t>
            </a:r>
            <a:r>
              <a:rPr sz="2000" b="1" spc="-100" dirty="0">
                <a:latin typeface="Arial"/>
                <a:cs typeface="Arial"/>
              </a:rPr>
              <a:t> </a:t>
            </a:r>
            <a:r>
              <a:rPr sz="2000" b="1" spc="25" dirty="0">
                <a:latin typeface="Arial"/>
                <a:cs typeface="Arial"/>
              </a:rPr>
              <a:t>drives</a:t>
            </a:r>
            <a:r>
              <a:rPr sz="2000" spc="25" dirty="0">
                <a:latin typeface="Arial MT"/>
                <a:cs typeface="Arial MT"/>
              </a:rPr>
              <a:t>.</a:t>
            </a:r>
            <a:endParaRPr sz="2000">
              <a:latin typeface="Arial MT"/>
              <a:cs typeface="Arial MT"/>
            </a:endParaRPr>
          </a:p>
          <a:p>
            <a:pPr marL="355600" marR="5080" indent="76200">
              <a:lnSpc>
                <a:spcPct val="100000"/>
              </a:lnSpc>
              <a:spcBef>
                <a:spcPts val="830"/>
              </a:spcBef>
            </a:pPr>
            <a:r>
              <a:rPr sz="2000" dirty="0">
                <a:latin typeface="Arial MT"/>
                <a:cs typeface="Arial MT"/>
              </a:rPr>
              <a:t>The</a:t>
            </a:r>
            <a:r>
              <a:rPr sz="2000" spc="120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common</a:t>
            </a:r>
            <a:r>
              <a:rPr sz="2000" spc="45" dirty="0">
                <a:latin typeface="Arial MT"/>
                <a:cs typeface="Arial MT"/>
              </a:rPr>
              <a:t> </a:t>
            </a:r>
            <a:r>
              <a:rPr sz="2000" b="1" spc="10" dirty="0">
                <a:latin typeface="Arial"/>
                <a:cs typeface="Arial"/>
              </a:rPr>
              <a:t>output</a:t>
            </a:r>
            <a:r>
              <a:rPr sz="2000" b="1" spc="50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devices</a:t>
            </a:r>
            <a:r>
              <a:rPr sz="2000" spc="1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were</a:t>
            </a:r>
            <a:r>
              <a:rPr sz="2000" spc="45" dirty="0">
                <a:latin typeface="Arial MT"/>
                <a:cs typeface="Arial MT"/>
              </a:rPr>
              <a:t> </a:t>
            </a:r>
            <a:r>
              <a:rPr sz="2000" b="1" spc="15" dirty="0">
                <a:latin typeface="Arial"/>
                <a:cs typeface="Arial"/>
              </a:rPr>
              <a:t>line</a:t>
            </a:r>
            <a:r>
              <a:rPr sz="2000" b="1" spc="4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printers,</a:t>
            </a:r>
            <a:r>
              <a:rPr sz="2000" b="1" spc="17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tape</a:t>
            </a:r>
            <a:r>
              <a:rPr sz="2000" b="1" spc="12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drives,</a:t>
            </a:r>
            <a:r>
              <a:rPr sz="2000" b="1" spc="17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and </a:t>
            </a:r>
            <a:r>
              <a:rPr sz="2000" b="1" spc="-540" dirty="0">
                <a:latin typeface="Arial"/>
                <a:cs typeface="Arial"/>
              </a:rPr>
              <a:t> </a:t>
            </a:r>
            <a:r>
              <a:rPr sz="2000" b="1" spc="20" dirty="0">
                <a:latin typeface="Arial"/>
                <a:cs typeface="Arial"/>
              </a:rPr>
              <a:t>card</a:t>
            </a:r>
            <a:r>
              <a:rPr sz="2000" b="1" spc="-75" dirty="0">
                <a:latin typeface="Arial"/>
                <a:cs typeface="Arial"/>
              </a:rPr>
              <a:t> </a:t>
            </a:r>
            <a:r>
              <a:rPr sz="2000" b="1" spc="20" dirty="0">
                <a:latin typeface="Arial"/>
                <a:cs typeface="Arial"/>
              </a:rPr>
              <a:t>punches.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905"/>
              </a:spcBef>
            </a:pPr>
            <a:r>
              <a:rPr sz="2000" spc="-5" dirty="0">
                <a:latin typeface="Arial MT"/>
                <a:cs typeface="Arial MT"/>
              </a:rPr>
              <a:t>To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20" dirty="0">
                <a:latin typeface="Arial MT"/>
                <a:cs typeface="Arial MT"/>
              </a:rPr>
              <a:t>speed</a:t>
            </a:r>
            <a:r>
              <a:rPr sz="2000" spc="-114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up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20" dirty="0">
                <a:latin typeface="Arial MT"/>
                <a:cs typeface="Arial MT"/>
              </a:rPr>
              <a:t>processing,</a:t>
            </a:r>
            <a:r>
              <a:rPr sz="2000" spc="-150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operators</a:t>
            </a:r>
            <a:r>
              <a:rPr sz="2000" spc="-150" dirty="0">
                <a:latin typeface="Arial MT"/>
                <a:cs typeface="Arial MT"/>
              </a:rPr>
              <a:t> </a:t>
            </a:r>
            <a:r>
              <a:rPr sz="2000" spc="20" dirty="0">
                <a:latin typeface="Arial MT"/>
                <a:cs typeface="Arial MT"/>
              </a:rPr>
              <a:t>batched</a:t>
            </a:r>
            <a:r>
              <a:rPr sz="2000" spc="-185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jobs</a:t>
            </a:r>
            <a:r>
              <a:rPr sz="2000" spc="-145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with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similar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needs</a:t>
            </a:r>
            <a:endParaRPr sz="20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000" spc="35" dirty="0">
                <a:latin typeface="Arial MT"/>
                <a:cs typeface="Arial MT"/>
              </a:rPr>
              <a:t>t</a:t>
            </a:r>
            <a:r>
              <a:rPr sz="2000" spc="15" dirty="0">
                <a:latin typeface="Arial MT"/>
                <a:cs typeface="Arial MT"/>
              </a:rPr>
              <a:t>oge</a:t>
            </a:r>
            <a:r>
              <a:rPr sz="2000" spc="35" dirty="0">
                <a:latin typeface="Arial MT"/>
                <a:cs typeface="Arial MT"/>
              </a:rPr>
              <a:t>t</a:t>
            </a:r>
            <a:r>
              <a:rPr sz="2000" spc="10" dirty="0">
                <a:latin typeface="Arial MT"/>
                <a:cs typeface="Arial MT"/>
              </a:rPr>
              <a:t>her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140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and</a:t>
            </a:r>
            <a:r>
              <a:rPr sz="2000" spc="-110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ran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35" dirty="0">
                <a:latin typeface="Arial MT"/>
                <a:cs typeface="Arial MT"/>
              </a:rPr>
              <a:t>t</a:t>
            </a:r>
            <a:r>
              <a:rPr sz="2000" spc="15" dirty="0">
                <a:latin typeface="Arial MT"/>
                <a:cs typeface="Arial MT"/>
              </a:rPr>
              <a:t>hem</a:t>
            </a:r>
            <a:r>
              <a:rPr sz="2000" spc="-145" dirty="0">
                <a:latin typeface="Arial MT"/>
                <a:cs typeface="Arial MT"/>
              </a:rPr>
              <a:t> </a:t>
            </a:r>
            <a:r>
              <a:rPr sz="2000" spc="35" dirty="0">
                <a:latin typeface="Arial MT"/>
                <a:cs typeface="Arial MT"/>
              </a:rPr>
              <a:t>t</a:t>
            </a:r>
            <a:r>
              <a:rPr sz="2000" spc="10" dirty="0">
                <a:latin typeface="Arial MT"/>
                <a:cs typeface="Arial MT"/>
              </a:rPr>
              <a:t>hrough</a:t>
            </a:r>
            <a:r>
              <a:rPr sz="2000" spc="-110" dirty="0">
                <a:latin typeface="Arial MT"/>
                <a:cs typeface="Arial MT"/>
              </a:rPr>
              <a:t> </a:t>
            </a:r>
            <a:r>
              <a:rPr sz="2000" spc="35" dirty="0">
                <a:latin typeface="Arial MT"/>
                <a:cs typeface="Arial MT"/>
              </a:rPr>
              <a:t>t</a:t>
            </a:r>
            <a:r>
              <a:rPr sz="2000" spc="15" dirty="0">
                <a:latin typeface="Arial MT"/>
                <a:cs typeface="Arial MT"/>
              </a:rPr>
              <a:t>he</a:t>
            </a:r>
            <a:r>
              <a:rPr sz="2000" spc="-110" dirty="0">
                <a:latin typeface="Arial MT"/>
                <a:cs typeface="Arial MT"/>
              </a:rPr>
              <a:t> </a:t>
            </a:r>
            <a:r>
              <a:rPr sz="2000" spc="45" dirty="0">
                <a:latin typeface="Arial MT"/>
                <a:cs typeface="Arial MT"/>
              </a:rPr>
              <a:t>c</a:t>
            </a:r>
            <a:r>
              <a:rPr sz="2000" spc="15" dirty="0">
                <a:latin typeface="Arial MT"/>
                <a:cs typeface="Arial MT"/>
              </a:rPr>
              <a:t>o</a:t>
            </a:r>
            <a:r>
              <a:rPr sz="2000" spc="-20" dirty="0">
                <a:latin typeface="Arial MT"/>
                <a:cs typeface="Arial MT"/>
              </a:rPr>
              <a:t>m</a:t>
            </a:r>
            <a:r>
              <a:rPr sz="2000" spc="15" dirty="0">
                <a:latin typeface="Arial MT"/>
                <a:cs typeface="Arial MT"/>
              </a:rPr>
              <a:t>pu</a:t>
            </a:r>
            <a:r>
              <a:rPr sz="2000" spc="35" dirty="0">
                <a:latin typeface="Arial MT"/>
                <a:cs typeface="Arial MT"/>
              </a:rPr>
              <a:t>t</a:t>
            </a:r>
            <a:r>
              <a:rPr sz="2000" spc="10" dirty="0">
                <a:latin typeface="Arial MT"/>
                <a:cs typeface="Arial MT"/>
              </a:rPr>
              <a:t>er</a:t>
            </a:r>
            <a:r>
              <a:rPr sz="2000" spc="-110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as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a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group.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2000" b="1" spc="20" dirty="0">
                <a:solidFill>
                  <a:srgbClr val="001F5F"/>
                </a:solidFill>
                <a:latin typeface="Arial"/>
                <a:cs typeface="Arial"/>
              </a:rPr>
              <a:t>User</a:t>
            </a:r>
            <a:r>
              <a:rPr sz="2000" b="1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b="1" spc="25" dirty="0">
                <a:solidFill>
                  <a:srgbClr val="001F5F"/>
                </a:solidFill>
                <a:latin typeface="Arial"/>
                <a:cs typeface="Arial"/>
              </a:rPr>
              <a:t>Prepares</a:t>
            </a:r>
            <a:r>
              <a:rPr sz="2000" b="1" spc="-1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2000" b="1" spc="-1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b="1" spc="20" dirty="0">
                <a:solidFill>
                  <a:srgbClr val="001F5F"/>
                </a:solidFill>
                <a:latin typeface="Arial"/>
                <a:cs typeface="Arial"/>
              </a:rPr>
              <a:t>JOB</a:t>
            </a:r>
            <a:r>
              <a:rPr sz="2000" b="1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b="1" spc="25" dirty="0">
                <a:solidFill>
                  <a:srgbClr val="001F5F"/>
                </a:solidFill>
                <a:latin typeface="Arial"/>
                <a:cs typeface="Arial"/>
              </a:rPr>
              <a:t>(Program)</a:t>
            </a:r>
            <a:r>
              <a:rPr sz="2000" b="1" spc="-1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b="1" spc="30" dirty="0">
                <a:solidFill>
                  <a:srgbClr val="001F5F"/>
                </a:solidFill>
                <a:latin typeface="Arial"/>
                <a:cs typeface="Arial"/>
              </a:rPr>
              <a:t>using</a:t>
            </a:r>
            <a:r>
              <a:rPr sz="2000" b="1" spc="-2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b="1" spc="30" dirty="0">
                <a:solidFill>
                  <a:srgbClr val="001F5F"/>
                </a:solidFill>
                <a:latin typeface="Arial"/>
                <a:cs typeface="Arial"/>
              </a:rPr>
              <a:t>Punch</a:t>
            </a:r>
            <a:r>
              <a:rPr sz="2000" b="1" spc="-15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b="1" spc="30" dirty="0">
                <a:solidFill>
                  <a:srgbClr val="001F5F"/>
                </a:solidFill>
                <a:latin typeface="Arial"/>
                <a:cs typeface="Arial"/>
              </a:rPr>
              <a:t>Cards</a:t>
            </a:r>
            <a:r>
              <a:rPr sz="2000" b="1" spc="-1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spc="25" dirty="0">
                <a:solidFill>
                  <a:srgbClr val="001F5F"/>
                </a:solidFill>
                <a:latin typeface="Wingdings"/>
                <a:cs typeface="Wingdings"/>
              </a:rPr>
              <a:t></a:t>
            </a:r>
            <a:r>
              <a:rPr sz="20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b="1" spc="30" dirty="0">
                <a:solidFill>
                  <a:srgbClr val="001F5F"/>
                </a:solidFill>
                <a:latin typeface="Arial"/>
                <a:cs typeface="Arial"/>
              </a:rPr>
              <a:t>Computer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2000" b="1" spc="20" dirty="0">
                <a:solidFill>
                  <a:srgbClr val="001F5F"/>
                </a:solidFill>
                <a:latin typeface="Arial"/>
                <a:cs typeface="Arial"/>
              </a:rPr>
              <a:t>O</a:t>
            </a:r>
            <a:r>
              <a:rPr sz="2000" b="1" spc="45" dirty="0">
                <a:solidFill>
                  <a:srgbClr val="001F5F"/>
                </a:solidFill>
                <a:latin typeface="Arial"/>
                <a:cs typeface="Arial"/>
              </a:rPr>
              <a:t>p</a:t>
            </a:r>
            <a:r>
              <a:rPr sz="2000" b="1" spc="10" dirty="0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sz="2000" b="1" spc="40" dirty="0">
                <a:solidFill>
                  <a:srgbClr val="001F5F"/>
                </a:solidFill>
                <a:latin typeface="Arial"/>
                <a:cs typeface="Arial"/>
              </a:rPr>
              <a:t>r</a:t>
            </a:r>
            <a:r>
              <a:rPr sz="2000" b="1" spc="10" dirty="0">
                <a:solidFill>
                  <a:srgbClr val="001F5F"/>
                </a:solidFill>
                <a:latin typeface="Arial"/>
                <a:cs typeface="Arial"/>
              </a:rPr>
              <a:t>at</a:t>
            </a:r>
            <a:r>
              <a:rPr sz="2000" b="1" spc="45" dirty="0">
                <a:solidFill>
                  <a:srgbClr val="001F5F"/>
                </a:solidFill>
                <a:latin typeface="Arial"/>
                <a:cs typeface="Arial"/>
              </a:rPr>
              <a:t>o</a:t>
            </a:r>
            <a:r>
              <a:rPr sz="2000" b="1" spc="-20" dirty="0">
                <a:solidFill>
                  <a:srgbClr val="001F5F"/>
                </a:solidFill>
                <a:latin typeface="Arial"/>
                <a:cs typeface="Arial"/>
              </a:rPr>
              <a:t>r</a:t>
            </a:r>
            <a:r>
              <a:rPr sz="2000" spc="25" dirty="0">
                <a:solidFill>
                  <a:srgbClr val="001F5F"/>
                </a:solidFill>
                <a:latin typeface="Wingdings"/>
                <a:cs typeface="Wingdings"/>
              </a:rPr>
              <a:t></a:t>
            </a:r>
            <a:r>
              <a:rPr sz="2000" spc="-8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b="1" spc="-15" dirty="0">
                <a:solidFill>
                  <a:srgbClr val="001F5F"/>
                </a:solidFill>
                <a:latin typeface="Arial"/>
                <a:cs typeface="Arial"/>
              </a:rPr>
              <a:t>W</a:t>
            </a:r>
            <a:r>
              <a:rPr sz="2000" b="1" spc="15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2000" b="1" spc="35" dirty="0">
                <a:solidFill>
                  <a:srgbClr val="001F5F"/>
                </a:solidFill>
                <a:latin typeface="Arial"/>
                <a:cs typeface="Arial"/>
              </a:rPr>
              <a:t>i</a:t>
            </a:r>
            <a:r>
              <a:rPr sz="2000" b="1" spc="5" dirty="0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sz="2000" b="1" spc="-1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b="1" spc="5" dirty="0">
                <a:solidFill>
                  <a:srgbClr val="001F5F"/>
                </a:solidFill>
                <a:latin typeface="Arial"/>
                <a:cs typeface="Arial"/>
              </a:rPr>
              <a:t>f</a:t>
            </a:r>
            <a:r>
              <a:rPr sz="2000" b="1" spc="45" dirty="0">
                <a:solidFill>
                  <a:srgbClr val="001F5F"/>
                </a:solidFill>
                <a:latin typeface="Arial"/>
                <a:cs typeface="Arial"/>
              </a:rPr>
              <a:t>o</a:t>
            </a:r>
            <a:r>
              <a:rPr sz="2000" b="1" spc="10" dirty="0">
                <a:solidFill>
                  <a:srgbClr val="001F5F"/>
                </a:solidFill>
                <a:latin typeface="Arial"/>
                <a:cs typeface="Arial"/>
              </a:rPr>
              <a:t>r</a:t>
            </a:r>
            <a:r>
              <a:rPr sz="2000" b="1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b="1" spc="20" dirty="0">
                <a:solidFill>
                  <a:srgbClr val="001F5F"/>
                </a:solidFill>
                <a:latin typeface="Arial"/>
                <a:cs typeface="Arial"/>
              </a:rPr>
              <a:t>O</a:t>
            </a:r>
            <a:r>
              <a:rPr sz="2000" b="1" spc="45" dirty="0">
                <a:solidFill>
                  <a:srgbClr val="001F5F"/>
                </a:solidFill>
                <a:latin typeface="Arial"/>
                <a:cs typeface="Arial"/>
              </a:rPr>
              <a:t>u</a:t>
            </a:r>
            <a:r>
              <a:rPr sz="2000" b="1" spc="5" dirty="0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sz="2000" b="1" spc="45" dirty="0">
                <a:solidFill>
                  <a:srgbClr val="001F5F"/>
                </a:solidFill>
                <a:latin typeface="Arial"/>
                <a:cs typeface="Arial"/>
              </a:rPr>
              <a:t>pu</a:t>
            </a:r>
            <a:r>
              <a:rPr sz="2000" b="1" spc="5" dirty="0">
                <a:solidFill>
                  <a:srgbClr val="001F5F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57675" y="3886199"/>
            <a:ext cx="4714875" cy="29718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0050" y="4476750"/>
            <a:ext cx="3200400" cy="20669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30"/>
              </a:spcBef>
            </a:pPr>
            <a:r>
              <a:rPr spc="105" dirty="0"/>
              <a:t>M</a:t>
            </a:r>
            <a:r>
              <a:rPr spc="-10" dirty="0"/>
              <a:t>u</a:t>
            </a:r>
            <a:r>
              <a:rPr spc="5" dirty="0"/>
              <a:t>l</a:t>
            </a:r>
            <a:r>
              <a:rPr spc="-10" dirty="0"/>
              <a:t>t</a:t>
            </a:r>
            <a:r>
              <a:rPr spc="5" dirty="0"/>
              <a:t>i</a:t>
            </a:r>
            <a:r>
              <a:rPr spc="-5" dirty="0"/>
              <a:t>p</a:t>
            </a:r>
            <a:r>
              <a:rPr spc="25" dirty="0"/>
              <a:t>r</a:t>
            </a:r>
            <a:r>
              <a:rPr spc="-10" dirty="0"/>
              <a:t>og</a:t>
            </a:r>
            <a:r>
              <a:rPr spc="25" dirty="0"/>
              <a:t>r</a:t>
            </a:r>
            <a:r>
              <a:rPr spc="15" dirty="0"/>
              <a:t>a</a:t>
            </a:r>
            <a:r>
              <a:rPr spc="10" dirty="0"/>
              <a:t>m</a:t>
            </a:r>
            <a:r>
              <a:rPr spc="5" dirty="0"/>
              <a:t>m</a:t>
            </a:r>
            <a:r>
              <a:rPr spc="15" dirty="0"/>
              <a:t>ed</a:t>
            </a:r>
            <a:r>
              <a:rPr spc="-225" dirty="0"/>
              <a:t> </a:t>
            </a:r>
            <a:r>
              <a:rPr spc="-20" dirty="0"/>
              <a:t>O</a:t>
            </a:r>
            <a:r>
              <a:rPr spc="20" dirty="0"/>
              <a:t>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837" y="2005901"/>
            <a:ext cx="286384" cy="29559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837" y="2721292"/>
            <a:ext cx="286384" cy="29559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837" y="3446081"/>
            <a:ext cx="286384" cy="29559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1837" y="4171060"/>
            <a:ext cx="286384" cy="29591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837" y="4590732"/>
            <a:ext cx="286384" cy="29559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19137" y="1230312"/>
            <a:ext cx="8024495" cy="366712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98450" marR="574040" indent="-286385">
              <a:lnSpc>
                <a:spcPts val="2400"/>
              </a:lnSpc>
              <a:spcBef>
                <a:spcPts val="355"/>
              </a:spcBef>
            </a:pPr>
            <a:r>
              <a:rPr sz="2150" b="1" spc="20" dirty="0">
                <a:solidFill>
                  <a:srgbClr val="C00000"/>
                </a:solidFill>
                <a:latin typeface="Arial"/>
                <a:cs typeface="Arial"/>
              </a:rPr>
              <a:t>Multiprogramming:</a:t>
            </a:r>
            <a:r>
              <a:rPr sz="2150" b="1" spc="10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150" b="1" spc="10" dirty="0">
                <a:latin typeface="Arial"/>
                <a:cs typeface="Arial"/>
              </a:rPr>
              <a:t>When</a:t>
            </a:r>
            <a:r>
              <a:rPr sz="2150" b="1" spc="95" dirty="0">
                <a:latin typeface="Arial"/>
                <a:cs typeface="Arial"/>
              </a:rPr>
              <a:t> </a:t>
            </a:r>
            <a:r>
              <a:rPr sz="2150" b="1" spc="15" dirty="0">
                <a:latin typeface="Arial"/>
                <a:cs typeface="Arial"/>
              </a:rPr>
              <a:t>2</a:t>
            </a:r>
            <a:r>
              <a:rPr sz="2150" b="1" spc="-5" dirty="0">
                <a:latin typeface="Arial"/>
                <a:cs typeface="Arial"/>
              </a:rPr>
              <a:t> </a:t>
            </a:r>
            <a:r>
              <a:rPr sz="2150" b="1" spc="20" dirty="0">
                <a:latin typeface="Arial"/>
                <a:cs typeface="Arial"/>
              </a:rPr>
              <a:t>or</a:t>
            </a:r>
            <a:r>
              <a:rPr sz="2150" b="1" spc="50" dirty="0">
                <a:latin typeface="Arial"/>
                <a:cs typeface="Arial"/>
              </a:rPr>
              <a:t> </a:t>
            </a:r>
            <a:r>
              <a:rPr sz="2150" b="1" spc="15" dirty="0">
                <a:latin typeface="Arial"/>
                <a:cs typeface="Arial"/>
              </a:rPr>
              <a:t>more</a:t>
            </a:r>
            <a:r>
              <a:rPr sz="2150" b="1" spc="65" dirty="0">
                <a:latin typeface="Arial"/>
                <a:cs typeface="Arial"/>
              </a:rPr>
              <a:t> </a:t>
            </a:r>
            <a:r>
              <a:rPr sz="2150" b="1" spc="5" dirty="0">
                <a:latin typeface="Arial"/>
                <a:cs typeface="Arial"/>
              </a:rPr>
              <a:t>processes</a:t>
            </a:r>
            <a:r>
              <a:rPr sz="2150" b="1" spc="135" dirty="0">
                <a:latin typeface="Arial"/>
                <a:cs typeface="Arial"/>
              </a:rPr>
              <a:t> </a:t>
            </a:r>
            <a:r>
              <a:rPr sz="2150" b="1" spc="5" dirty="0">
                <a:latin typeface="Arial"/>
                <a:cs typeface="Arial"/>
              </a:rPr>
              <a:t>reside</a:t>
            </a:r>
            <a:r>
              <a:rPr sz="2150" b="1" spc="135" dirty="0">
                <a:latin typeface="Arial"/>
                <a:cs typeface="Arial"/>
              </a:rPr>
              <a:t> </a:t>
            </a:r>
            <a:r>
              <a:rPr sz="2150" b="1" spc="10" dirty="0">
                <a:latin typeface="Arial"/>
                <a:cs typeface="Arial"/>
              </a:rPr>
              <a:t>in </a:t>
            </a:r>
            <a:r>
              <a:rPr sz="2150" b="1" spc="-580" dirty="0">
                <a:latin typeface="Arial"/>
                <a:cs typeface="Arial"/>
              </a:rPr>
              <a:t> </a:t>
            </a:r>
            <a:r>
              <a:rPr sz="2150" b="1" spc="20" dirty="0">
                <a:latin typeface="Arial"/>
                <a:cs typeface="Arial"/>
              </a:rPr>
              <a:t>memory</a:t>
            </a:r>
            <a:r>
              <a:rPr sz="2150" b="1" spc="60" dirty="0">
                <a:latin typeface="Arial"/>
                <a:cs typeface="Arial"/>
              </a:rPr>
              <a:t> </a:t>
            </a:r>
            <a:r>
              <a:rPr sz="2150" b="1" spc="5" dirty="0">
                <a:latin typeface="Arial"/>
                <a:cs typeface="Arial"/>
              </a:rPr>
              <a:t>at</a:t>
            </a:r>
            <a:r>
              <a:rPr sz="2150" b="1" spc="30" dirty="0">
                <a:latin typeface="Arial"/>
                <a:cs typeface="Arial"/>
              </a:rPr>
              <a:t> </a:t>
            </a:r>
            <a:r>
              <a:rPr sz="2150" b="1" spc="25" dirty="0">
                <a:latin typeface="Arial"/>
                <a:cs typeface="Arial"/>
              </a:rPr>
              <a:t>the</a:t>
            </a:r>
            <a:r>
              <a:rPr sz="2150" b="1" spc="65" dirty="0">
                <a:latin typeface="Arial"/>
                <a:cs typeface="Arial"/>
              </a:rPr>
              <a:t> </a:t>
            </a:r>
            <a:r>
              <a:rPr sz="2150" b="1" spc="15" dirty="0">
                <a:latin typeface="Arial"/>
                <a:cs typeface="Arial"/>
              </a:rPr>
              <a:t>same</a:t>
            </a:r>
            <a:r>
              <a:rPr sz="2150" b="1" spc="60" dirty="0">
                <a:latin typeface="Arial"/>
                <a:cs typeface="Arial"/>
              </a:rPr>
              <a:t> </a:t>
            </a:r>
            <a:r>
              <a:rPr sz="2150" b="1" spc="20" dirty="0">
                <a:latin typeface="Arial"/>
                <a:cs typeface="Arial"/>
              </a:rPr>
              <a:t>time</a:t>
            </a:r>
            <a:endParaRPr sz="2150">
              <a:latin typeface="Arial"/>
              <a:cs typeface="Arial"/>
            </a:endParaRPr>
          </a:p>
          <a:p>
            <a:pPr marL="298450" marR="5080">
              <a:lnSpc>
                <a:spcPts val="2330"/>
              </a:lnSpc>
              <a:spcBef>
                <a:spcPts val="965"/>
              </a:spcBef>
            </a:pPr>
            <a:r>
              <a:rPr sz="2150" spc="15" dirty="0">
                <a:latin typeface="Arial MT"/>
                <a:cs typeface="Arial MT"/>
              </a:rPr>
              <a:t>Single</a:t>
            </a:r>
            <a:r>
              <a:rPr sz="2150" spc="65" dirty="0">
                <a:latin typeface="Arial MT"/>
                <a:cs typeface="Arial MT"/>
              </a:rPr>
              <a:t> </a:t>
            </a:r>
            <a:r>
              <a:rPr sz="2150" spc="15" dirty="0">
                <a:latin typeface="Arial MT"/>
                <a:cs typeface="Arial MT"/>
              </a:rPr>
              <a:t>user</a:t>
            </a:r>
            <a:r>
              <a:rPr sz="2150" spc="35" dirty="0">
                <a:latin typeface="Arial MT"/>
                <a:cs typeface="Arial MT"/>
              </a:rPr>
              <a:t> </a:t>
            </a:r>
            <a:r>
              <a:rPr sz="2150" spc="20" dirty="0">
                <a:latin typeface="Arial MT"/>
                <a:cs typeface="Arial MT"/>
              </a:rPr>
              <a:t>processes</a:t>
            </a:r>
            <a:r>
              <a:rPr sz="2150" spc="50" dirty="0">
                <a:latin typeface="Arial MT"/>
                <a:cs typeface="Arial MT"/>
              </a:rPr>
              <a:t> </a:t>
            </a:r>
            <a:r>
              <a:rPr sz="2150" spc="10" dirty="0">
                <a:latin typeface="Arial MT"/>
                <a:cs typeface="Arial MT"/>
              </a:rPr>
              <a:t>cannot</a:t>
            </a:r>
            <a:r>
              <a:rPr sz="2150" spc="80" dirty="0">
                <a:latin typeface="Arial MT"/>
                <a:cs typeface="Arial MT"/>
              </a:rPr>
              <a:t> </a:t>
            </a:r>
            <a:r>
              <a:rPr sz="2150" spc="-5" dirty="0">
                <a:latin typeface="Arial MT"/>
                <a:cs typeface="Arial MT"/>
              </a:rPr>
              <a:t>keep</a:t>
            </a:r>
            <a:r>
              <a:rPr sz="2150" spc="150" dirty="0">
                <a:latin typeface="Arial MT"/>
                <a:cs typeface="Arial MT"/>
              </a:rPr>
              <a:t> </a:t>
            </a:r>
            <a:r>
              <a:rPr sz="2150" spc="10" dirty="0">
                <a:latin typeface="Arial MT"/>
                <a:cs typeface="Arial MT"/>
              </a:rPr>
              <a:t>CPU</a:t>
            </a:r>
            <a:r>
              <a:rPr sz="2150" spc="85" dirty="0">
                <a:latin typeface="Arial MT"/>
                <a:cs typeface="Arial MT"/>
              </a:rPr>
              <a:t> </a:t>
            </a:r>
            <a:r>
              <a:rPr sz="2150" spc="5" dirty="0">
                <a:latin typeface="Arial MT"/>
                <a:cs typeface="Arial MT"/>
              </a:rPr>
              <a:t>and</a:t>
            </a:r>
            <a:r>
              <a:rPr sz="2150" spc="70" dirty="0">
                <a:latin typeface="Arial MT"/>
                <a:cs typeface="Arial MT"/>
              </a:rPr>
              <a:t> </a:t>
            </a:r>
            <a:r>
              <a:rPr sz="2150" spc="-15" dirty="0">
                <a:latin typeface="Arial MT"/>
                <a:cs typeface="Arial MT"/>
              </a:rPr>
              <a:t>I/O</a:t>
            </a:r>
            <a:r>
              <a:rPr sz="2150" spc="18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devices</a:t>
            </a:r>
            <a:r>
              <a:rPr sz="2150" spc="114" dirty="0">
                <a:latin typeface="Arial MT"/>
                <a:cs typeface="Arial MT"/>
              </a:rPr>
              <a:t> </a:t>
            </a:r>
            <a:r>
              <a:rPr sz="2150" spc="15" dirty="0">
                <a:latin typeface="Arial MT"/>
                <a:cs typeface="Arial MT"/>
              </a:rPr>
              <a:t>busy </a:t>
            </a:r>
            <a:r>
              <a:rPr sz="2150" spc="-585" dirty="0">
                <a:latin typeface="Arial MT"/>
                <a:cs typeface="Arial MT"/>
              </a:rPr>
              <a:t> </a:t>
            </a:r>
            <a:r>
              <a:rPr sz="2150" spc="5" dirty="0">
                <a:latin typeface="Arial MT"/>
                <a:cs typeface="Arial MT"/>
              </a:rPr>
              <a:t>at</a:t>
            </a:r>
            <a:r>
              <a:rPr sz="2150" spc="70" dirty="0">
                <a:latin typeface="Arial MT"/>
                <a:cs typeface="Arial MT"/>
              </a:rPr>
              <a:t> </a:t>
            </a:r>
            <a:r>
              <a:rPr sz="2150" spc="15" dirty="0">
                <a:latin typeface="Arial MT"/>
                <a:cs typeface="Arial MT"/>
              </a:rPr>
              <a:t>all</a:t>
            </a:r>
            <a:r>
              <a:rPr sz="2150" spc="-30" dirty="0">
                <a:latin typeface="Arial MT"/>
                <a:cs typeface="Arial MT"/>
              </a:rPr>
              <a:t> </a:t>
            </a:r>
            <a:r>
              <a:rPr sz="2150" spc="30" dirty="0">
                <a:latin typeface="Arial MT"/>
                <a:cs typeface="Arial MT"/>
              </a:rPr>
              <a:t>times</a:t>
            </a:r>
            <a:endParaRPr sz="2150">
              <a:latin typeface="Arial MT"/>
              <a:cs typeface="Arial MT"/>
            </a:endParaRPr>
          </a:p>
          <a:p>
            <a:pPr marL="298450" marR="5080">
              <a:lnSpc>
                <a:spcPts val="2400"/>
              </a:lnSpc>
              <a:spcBef>
                <a:spcPts val="915"/>
              </a:spcBef>
            </a:pPr>
            <a:r>
              <a:rPr sz="2150" b="1" spc="20" dirty="0">
                <a:latin typeface="Arial"/>
                <a:cs typeface="Arial"/>
              </a:rPr>
              <a:t>Multiprogramming</a:t>
            </a:r>
            <a:r>
              <a:rPr sz="2150" b="1" spc="95" dirty="0">
                <a:latin typeface="Arial"/>
                <a:cs typeface="Arial"/>
              </a:rPr>
              <a:t> </a:t>
            </a:r>
            <a:r>
              <a:rPr sz="2150" b="1" spc="15" dirty="0">
                <a:latin typeface="Arial"/>
                <a:cs typeface="Arial"/>
              </a:rPr>
              <a:t>organizes</a:t>
            </a:r>
            <a:r>
              <a:rPr sz="2150" b="1" spc="70" dirty="0">
                <a:latin typeface="Arial"/>
                <a:cs typeface="Arial"/>
              </a:rPr>
              <a:t> </a:t>
            </a:r>
            <a:r>
              <a:rPr sz="2150" b="1" spc="20" dirty="0">
                <a:latin typeface="Arial"/>
                <a:cs typeface="Arial"/>
              </a:rPr>
              <a:t>jobs</a:t>
            </a:r>
            <a:r>
              <a:rPr sz="2150" b="1" spc="70" dirty="0">
                <a:latin typeface="Arial"/>
                <a:cs typeface="Arial"/>
              </a:rPr>
              <a:t> </a:t>
            </a:r>
            <a:r>
              <a:rPr sz="2150" b="1" spc="20" dirty="0">
                <a:latin typeface="Arial"/>
                <a:cs typeface="Arial"/>
              </a:rPr>
              <a:t>(code</a:t>
            </a:r>
            <a:r>
              <a:rPr sz="2150" b="1" spc="70" dirty="0">
                <a:latin typeface="Arial"/>
                <a:cs typeface="Arial"/>
              </a:rPr>
              <a:t> </a:t>
            </a:r>
            <a:r>
              <a:rPr sz="2150" b="1" spc="15" dirty="0">
                <a:latin typeface="Arial"/>
                <a:cs typeface="Arial"/>
              </a:rPr>
              <a:t>and</a:t>
            </a:r>
            <a:r>
              <a:rPr sz="2150" b="1" spc="25" dirty="0">
                <a:latin typeface="Arial"/>
                <a:cs typeface="Arial"/>
              </a:rPr>
              <a:t> </a:t>
            </a:r>
            <a:r>
              <a:rPr sz="2150" b="1" spc="15" dirty="0">
                <a:latin typeface="Arial"/>
                <a:cs typeface="Arial"/>
              </a:rPr>
              <a:t>data)</a:t>
            </a:r>
            <a:r>
              <a:rPr sz="2150" b="1" spc="105" dirty="0">
                <a:latin typeface="Arial"/>
                <a:cs typeface="Arial"/>
              </a:rPr>
              <a:t> </a:t>
            </a:r>
            <a:r>
              <a:rPr sz="2150" b="1" spc="10" dirty="0">
                <a:latin typeface="Arial"/>
                <a:cs typeface="Arial"/>
              </a:rPr>
              <a:t>so</a:t>
            </a:r>
            <a:r>
              <a:rPr sz="2150" b="1" spc="30" dirty="0">
                <a:latin typeface="Arial"/>
                <a:cs typeface="Arial"/>
              </a:rPr>
              <a:t> </a:t>
            </a:r>
            <a:r>
              <a:rPr sz="2150" b="1" spc="10" dirty="0">
                <a:latin typeface="Arial"/>
                <a:cs typeface="Arial"/>
              </a:rPr>
              <a:t>CPU </a:t>
            </a:r>
            <a:r>
              <a:rPr sz="2150" b="1" spc="-585" dirty="0">
                <a:latin typeface="Arial"/>
                <a:cs typeface="Arial"/>
              </a:rPr>
              <a:t> </a:t>
            </a:r>
            <a:r>
              <a:rPr sz="2150" b="1" spc="10" dirty="0">
                <a:latin typeface="Arial"/>
                <a:cs typeface="Arial"/>
              </a:rPr>
              <a:t>always</a:t>
            </a:r>
            <a:r>
              <a:rPr sz="2150" b="1" spc="60" dirty="0">
                <a:latin typeface="Arial"/>
                <a:cs typeface="Arial"/>
              </a:rPr>
              <a:t> </a:t>
            </a:r>
            <a:r>
              <a:rPr sz="2150" b="1" spc="15" dirty="0">
                <a:latin typeface="Arial"/>
                <a:cs typeface="Arial"/>
              </a:rPr>
              <a:t>has</a:t>
            </a:r>
            <a:r>
              <a:rPr sz="2150" b="1" spc="65" dirty="0">
                <a:latin typeface="Arial"/>
                <a:cs typeface="Arial"/>
              </a:rPr>
              <a:t> </a:t>
            </a:r>
            <a:r>
              <a:rPr sz="2150" b="1" spc="25" dirty="0">
                <a:latin typeface="Arial"/>
                <a:cs typeface="Arial"/>
              </a:rPr>
              <a:t>one</a:t>
            </a:r>
            <a:r>
              <a:rPr sz="2150" b="1" spc="65" dirty="0">
                <a:latin typeface="Arial"/>
                <a:cs typeface="Arial"/>
              </a:rPr>
              <a:t> </a:t>
            </a:r>
            <a:r>
              <a:rPr sz="2150" b="1" spc="25" dirty="0">
                <a:latin typeface="Arial"/>
                <a:cs typeface="Arial"/>
              </a:rPr>
              <a:t>to </a:t>
            </a:r>
            <a:r>
              <a:rPr sz="2150" b="1" spc="10" dirty="0">
                <a:latin typeface="Arial"/>
                <a:cs typeface="Arial"/>
              </a:rPr>
              <a:t>execute</a:t>
            </a:r>
            <a:endParaRPr sz="2150">
              <a:latin typeface="Arial"/>
              <a:cs typeface="Arial"/>
            </a:endParaRPr>
          </a:p>
          <a:p>
            <a:pPr marL="298450">
              <a:lnSpc>
                <a:spcPts val="2490"/>
              </a:lnSpc>
              <a:spcBef>
                <a:spcPts val="680"/>
              </a:spcBef>
            </a:pPr>
            <a:r>
              <a:rPr sz="2150" spc="20" dirty="0">
                <a:latin typeface="Arial MT"/>
                <a:cs typeface="Arial MT"/>
              </a:rPr>
              <a:t>Multiprogramming</a:t>
            </a:r>
            <a:r>
              <a:rPr sz="2150" spc="65" dirty="0">
                <a:latin typeface="Arial MT"/>
                <a:cs typeface="Arial MT"/>
              </a:rPr>
              <a:t> </a:t>
            </a:r>
            <a:r>
              <a:rPr sz="2150" spc="25" dirty="0">
                <a:latin typeface="Arial MT"/>
                <a:cs typeface="Arial MT"/>
              </a:rPr>
              <a:t>assumes</a:t>
            </a:r>
            <a:r>
              <a:rPr sz="2150" spc="50" dirty="0">
                <a:latin typeface="Arial MT"/>
                <a:cs typeface="Arial MT"/>
              </a:rPr>
              <a:t> </a:t>
            </a:r>
            <a:r>
              <a:rPr sz="2150" spc="15" dirty="0">
                <a:latin typeface="Arial MT"/>
                <a:cs typeface="Arial MT"/>
              </a:rPr>
              <a:t>a</a:t>
            </a:r>
            <a:r>
              <a:rPr sz="2150" spc="-10" dirty="0">
                <a:latin typeface="Arial MT"/>
                <a:cs typeface="Arial MT"/>
              </a:rPr>
              <a:t> </a:t>
            </a:r>
            <a:r>
              <a:rPr sz="2150" b="1" spc="10" dirty="0">
                <a:latin typeface="Arial"/>
                <a:cs typeface="Arial"/>
              </a:rPr>
              <a:t>single</a:t>
            </a:r>
            <a:r>
              <a:rPr sz="2150" b="1" spc="135" dirty="0">
                <a:latin typeface="Arial"/>
                <a:cs typeface="Arial"/>
              </a:rPr>
              <a:t> </a:t>
            </a:r>
            <a:r>
              <a:rPr sz="2150" b="1" spc="5" dirty="0">
                <a:latin typeface="Arial"/>
                <a:cs typeface="Arial"/>
              </a:rPr>
              <a:t>shared</a:t>
            </a:r>
            <a:r>
              <a:rPr sz="2150" b="1" spc="95" dirty="0">
                <a:latin typeface="Arial"/>
                <a:cs typeface="Arial"/>
              </a:rPr>
              <a:t> </a:t>
            </a:r>
            <a:r>
              <a:rPr sz="2150" b="1" spc="5" dirty="0">
                <a:latin typeface="Arial"/>
                <a:cs typeface="Arial"/>
              </a:rPr>
              <a:t>processor.</a:t>
            </a:r>
            <a:r>
              <a:rPr sz="2150" b="1" spc="200" dirty="0">
                <a:latin typeface="Arial"/>
                <a:cs typeface="Arial"/>
              </a:rPr>
              <a:t> </a:t>
            </a:r>
            <a:r>
              <a:rPr sz="2150" spc="20" dirty="0">
                <a:latin typeface="Arial MT"/>
                <a:cs typeface="Arial MT"/>
              </a:rPr>
              <a:t>One</a:t>
            </a:r>
            <a:endParaRPr sz="2150">
              <a:latin typeface="Arial MT"/>
              <a:cs typeface="Arial MT"/>
            </a:endParaRPr>
          </a:p>
          <a:p>
            <a:pPr marL="298450">
              <a:lnSpc>
                <a:spcPts val="2490"/>
              </a:lnSpc>
            </a:pPr>
            <a:r>
              <a:rPr sz="2150" spc="20" dirty="0">
                <a:latin typeface="Arial MT"/>
                <a:cs typeface="Arial MT"/>
              </a:rPr>
              <a:t>job</a:t>
            </a:r>
            <a:r>
              <a:rPr sz="2150" spc="-5" dirty="0">
                <a:latin typeface="Arial MT"/>
                <a:cs typeface="Arial MT"/>
              </a:rPr>
              <a:t> </a:t>
            </a:r>
            <a:r>
              <a:rPr sz="2150" spc="20" dirty="0">
                <a:latin typeface="Arial MT"/>
                <a:cs typeface="Arial MT"/>
              </a:rPr>
              <a:t>selected</a:t>
            </a:r>
            <a:r>
              <a:rPr sz="2150" spc="65" dirty="0">
                <a:latin typeface="Arial MT"/>
                <a:cs typeface="Arial MT"/>
              </a:rPr>
              <a:t> </a:t>
            </a:r>
            <a:r>
              <a:rPr sz="2150" spc="5" dirty="0">
                <a:latin typeface="Arial MT"/>
                <a:cs typeface="Arial MT"/>
              </a:rPr>
              <a:t>and</a:t>
            </a:r>
            <a:r>
              <a:rPr sz="2150" spc="60" dirty="0">
                <a:latin typeface="Arial MT"/>
                <a:cs typeface="Arial MT"/>
              </a:rPr>
              <a:t> </a:t>
            </a:r>
            <a:r>
              <a:rPr sz="2150" spc="15" dirty="0">
                <a:latin typeface="Arial MT"/>
                <a:cs typeface="Arial MT"/>
              </a:rPr>
              <a:t>run</a:t>
            </a:r>
            <a:r>
              <a:rPr sz="2150" spc="65" dirty="0">
                <a:latin typeface="Arial MT"/>
                <a:cs typeface="Arial MT"/>
              </a:rPr>
              <a:t> </a:t>
            </a:r>
            <a:r>
              <a:rPr sz="2150" spc="-15" dirty="0">
                <a:latin typeface="Arial MT"/>
                <a:cs typeface="Arial MT"/>
              </a:rPr>
              <a:t>via</a:t>
            </a:r>
            <a:r>
              <a:rPr sz="2150" spc="40" dirty="0">
                <a:latin typeface="Arial MT"/>
                <a:cs typeface="Arial MT"/>
              </a:rPr>
              <a:t> </a:t>
            </a:r>
            <a:r>
              <a:rPr sz="2150" b="1" spc="15" dirty="0">
                <a:solidFill>
                  <a:srgbClr val="3366FF"/>
                </a:solidFill>
                <a:latin typeface="Arial"/>
                <a:cs typeface="Arial"/>
              </a:rPr>
              <a:t>job</a:t>
            </a:r>
            <a:r>
              <a:rPr sz="2150" b="1" spc="85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2150" b="1" spc="15" dirty="0">
                <a:solidFill>
                  <a:srgbClr val="3366FF"/>
                </a:solidFill>
                <a:latin typeface="Arial"/>
                <a:cs typeface="Arial"/>
              </a:rPr>
              <a:t>scheduling</a:t>
            </a:r>
            <a:endParaRPr sz="2150">
              <a:latin typeface="Arial"/>
              <a:cs typeface="Arial"/>
            </a:endParaRPr>
          </a:p>
          <a:p>
            <a:pPr marL="298450">
              <a:lnSpc>
                <a:spcPct val="100000"/>
              </a:lnSpc>
              <a:spcBef>
                <a:spcPts val="725"/>
              </a:spcBef>
            </a:pPr>
            <a:r>
              <a:rPr sz="2150" spc="20" dirty="0">
                <a:latin typeface="Arial MT"/>
                <a:cs typeface="Arial MT"/>
              </a:rPr>
              <a:t>Multiprogramming</a:t>
            </a:r>
            <a:r>
              <a:rPr sz="2150" spc="55" dirty="0">
                <a:latin typeface="Arial MT"/>
                <a:cs typeface="Arial MT"/>
              </a:rPr>
              <a:t> </a:t>
            </a:r>
            <a:r>
              <a:rPr sz="2150" spc="20" dirty="0">
                <a:latin typeface="Arial MT"/>
                <a:cs typeface="Arial MT"/>
              </a:rPr>
              <a:t>increases</a:t>
            </a:r>
            <a:r>
              <a:rPr sz="2150" spc="40" dirty="0">
                <a:latin typeface="Arial MT"/>
                <a:cs typeface="Arial MT"/>
              </a:rPr>
              <a:t> </a:t>
            </a:r>
            <a:r>
              <a:rPr sz="2150" spc="10" dirty="0">
                <a:latin typeface="Arial MT"/>
                <a:cs typeface="Arial MT"/>
              </a:rPr>
              <a:t>CPU</a:t>
            </a:r>
            <a:r>
              <a:rPr sz="2150" spc="75" dirty="0">
                <a:latin typeface="Arial MT"/>
                <a:cs typeface="Arial MT"/>
              </a:rPr>
              <a:t> </a:t>
            </a:r>
            <a:r>
              <a:rPr sz="2150" spc="15" dirty="0">
                <a:latin typeface="Arial MT"/>
                <a:cs typeface="Arial MT"/>
              </a:rPr>
              <a:t>utilization.</a:t>
            </a:r>
            <a:endParaRPr sz="2150">
              <a:latin typeface="Arial MT"/>
              <a:cs typeface="Arial MT"/>
            </a:endParaRPr>
          </a:p>
          <a:p>
            <a:pPr marL="298450">
              <a:lnSpc>
                <a:spcPct val="100000"/>
              </a:lnSpc>
              <a:spcBef>
                <a:spcPts val="725"/>
              </a:spcBef>
            </a:pPr>
            <a:r>
              <a:rPr sz="2150" b="1" spc="5" dirty="0">
                <a:latin typeface="Arial"/>
                <a:cs typeface="Arial"/>
              </a:rPr>
              <a:t>It</a:t>
            </a:r>
            <a:r>
              <a:rPr sz="2150" b="1" spc="25" dirty="0">
                <a:latin typeface="Arial"/>
                <a:cs typeface="Arial"/>
              </a:rPr>
              <a:t> </a:t>
            </a:r>
            <a:r>
              <a:rPr sz="2150" b="1" spc="10" dirty="0">
                <a:latin typeface="Arial"/>
                <a:cs typeface="Arial"/>
              </a:rPr>
              <a:t>is</a:t>
            </a:r>
            <a:r>
              <a:rPr sz="2150" b="1" spc="60" dirty="0">
                <a:latin typeface="Arial"/>
                <a:cs typeface="Arial"/>
              </a:rPr>
              <a:t> </a:t>
            </a:r>
            <a:r>
              <a:rPr sz="2150" b="1" spc="15" dirty="0">
                <a:latin typeface="Arial"/>
                <a:cs typeface="Arial"/>
              </a:rPr>
              <a:t>mixture</a:t>
            </a:r>
            <a:r>
              <a:rPr sz="2150" b="1" spc="65" dirty="0">
                <a:latin typeface="Arial"/>
                <a:cs typeface="Arial"/>
              </a:rPr>
              <a:t> </a:t>
            </a:r>
            <a:r>
              <a:rPr sz="2150" b="1" spc="20" dirty="0">
                <a:latin typeface="Arial"/>
                <a:cs typeface="Arial"/>
              </a:rPr>
              <a:t>of</a:t>
            </a:r>
            <a:r>
              <a:rPr sz="2150" b="1" spc="30" dirty="0">
                <a:latin typeface="Arial"/>
                <a:cs typeface="Arial"/>
              </a:rPr>
              <a:t> </a:t>
            </a:r>
            <a:r>
              <a:rPr sz="2150" b="1" spc="5" dirty="0">
                <a:latin typeface="Arial"/>
                <a:cs typeface="Arial"/>
              </a:rPr>
              <a:t>I/O</a:t>
            </a:r>
            <a:r>
              <a:rPr sz="2150" b="1" spc="30" dirty="0">
                <a:latin typeface="Arial"/>
                <a:cs typeface="Arial"/>
              </a:rPr>
              <a:t> </a:t>
            </a:r>
            <a:r>
              <a:rPr sz="2150" b="1" spc="25" dirty="0">
                <a:latin typeface="Arial"/>
                <a:cs typeface="Arial"/>
              </a:rPr>
              <a:t>bound </a:t>
            </a:r>
            <a:r>
              <a:rPr sz="2150" b="1" spc="15" dirty="0">
                <a:latin typeface="Arial"/>
                <a:cs typeface="Arial"/>
              </a:rPr>
              <a:t>and</a:t>
            </a:r>
            <a:r>
              <a:rPr sz="2150" b="1" spc="95" dirty="0">
                <a:latin typeface="Arial"/>
                <a:cs typeface="Arial"/>
              </a:rPr>
              <a:t> </a:t>
            </a:r>
            <a:r>
              <a:rPr sz="2150" b="1" spc="10" dirty="0">
                <a:latin typeface="Arial"/>
                <a:cs typeface="Arial"/>
              </a:rPr>
              <a:t>CPU</a:t>
            </a:r>
            <a:r>
              <a:rPr sz="2150" b="1" spc="80" dirty="0">
                <a:latin typeface="Arial"/>
                <a:cs typeface="Arial"/>
              </a:rPr>
              <a:t> </a:t>
            </a:r>
            <a:r>
              <a:rPr sz="2150" b="1" spc="25" dirty="0">
                <a:latin typeface="Arial"/>
                <a:cs typeface="Arial"/>
              </a:rPr>
              <a:t>bound</a:t>
            </a:r>
            <a:r>
              <a:rPr sz="2150" b="1" spc="20" dirty="0">
                <a:latin typeface="Arial"/>
                <a:cs typeface="Arial"/>
              </a:rPr>
              <a:t> </a:t>
            </a:r>
            <a:r>
              <a:rPr sz="2150" b="1" spc="10" dirty="0">
                <a:latin typeface="Arial"/>
                <a:cs typeface="Arial"/>
              </a:rPr>
              <a:t>processes</a:t>
            </a:r>
            <a:endParaRPr sz="2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30"/>
              </a:spcBef>
            </a:pPr>
            <a:r>
              <a:rPr spc="105" dirty="0"/>
              <a:t>M</a:t>
            </a:r>
            <a:r>
              <a:rPr spc="-10" dirty="0"/>
              <a:t>u</a:t>
            </a:r>
            <a:r>
              <a:rPr spc="5" dirty="0"/>
              <a:t>l</a:t>
            </a:r>
            <a:r>
              <a:rPr spc="-10" dirty="0"/>
              <a:t>t</a:t>
            </a:r>
            <a:r>
              <a:rPr spc="5" dirty="0"/>
              <a:t>i</a:t>
            </a:r>
            <a:r>
              <a:rPr spc="-5" dirty="0"/>
              <a:t>p</a:t>
            </a:r>
            <a:r>
              <a:rPr spc="25" dirty="0"/>
              <a:t>r</a:t>
            </a:r>
            <a:r>
              <a:rPr spc="-10" dirty="0"/>
              <a:t>og</a:t>
            </a:r>
            <a:r>
              <a:rPr spc="25" dirty="0"/>
              <a:t>r</a:t>
            </a:r>
            <a:r>
              <a:rPr spc="15" dirty="0"/>
              <a:t>a</a:t>
            </a:r>
            <a:r>
              <a:rPr spc="10" dirty="0"/>
              <a:t>m</a:t>
            </a:r>
            <a:r>
              <a:rPr spc="5" dirty="0"/>
              <a:t>m</a:t>
            </a:r>
            <a:r>
              <a:rPr spc="15" dirty="0"/>
              <a:t>ed</a:t>
            </a:r>
            <a:r>
              <a:rPr spc="-225" dirty="0"/>
              <a:t> </a:t>
            </a:r>
            <a:r>
              <a:rPr spc="-20" dirty="0"/>
              <a:t>O</a:t>
            </a:r>
            <a:r>
              <a:rPr spc="20" dirty="0"/>
              <a:t>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5607" y="1271524"/>
            <a:ext cx="362585" cy="37211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5607" y="2626042"/>
            <a:ext cx="362585" cy="37179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5607" y="3980497"/>
            <a:ext cx="362585" cy="37179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46442" y="1258887"/>
            <a:ext cx="8211820" cy="3472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In</a:t>
            </a:r>
            <a:r>
              <a:rPr sz="2400" spc="1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this</a:t>
            </a:r>
            <a:r>
              <a:rPr sz="2400" spc="165" dirty="0">
                <a:latin typeface="Arial MT"/>
                <a:cs typeface="Arial MT"/>
              </a:rPr>
              <a:t> </a:t>
            </a:r>
            <a:r>
              <a:rPr sz="2400" spc="5" dirty="0">
                <a:latin typeface="Arial MT"/>
                <a:cs typeface="Arial MT"/>
              </a:rPr>
              <a:t>the</a:t>
            </a:r>
            <a:r>
              <a:rPr sz="2400" spc="10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operating</a:t>
            </a:r>
            <a:r>
              <a:rPr sz="2400" spc="100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system</a:t>
            </a:r>
            <a:r>
              <a:rPr sz="2400" spc="270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picks</a:t>
            </a:r>
            <a:r>
              <a:rPr sz="2400" spc="160" dirty="0">
                <a:latin typeface="Arial MT"/>
                <a:cs typeface="Arial MT"/>
              </a:rPr>
              <a:t> </a:t>
            </a:r>
            <a:r>
              <a:rPr sz="2400" spc="5" dirty="0">
                <a:latin typeface="Arial MT"/>
                <a:cs typeface="Arial MT"/>
              </a:rPr>
              <a:t>up</a:t>
            </a:r>
            <a:r>
              <a:rPr sz="2400" spc="175" dirty="0">
                <a:latin typeface="Arial MT"/>
                <a:cs typeface="Arial MT"/>
              </a:rPr>
              <a:t> </a:t>
            </a:r>
            <a:r>
              <a:rPr sz="2400" spc="5" dirty="0">
                <a:latin typeface="Arial MT"/>
                <a:cs typeface="Arial MT"/>
              </a:rPr>
              <a:t>and</a:t>
            </a:r>
            <a:r>
              <a:rPr sz="2400" spc="10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begins</a:t>
            </a:r>
            <a:r>
              <a:rPr sz="2400" spc="1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17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execute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400" spc="-20" dirty="0">
                <a:latin typeface="Arial MT"/>
                <a:cs typeface="Arial MT"/>
              </a:rPr>
              <a:t>one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of</a:t>
            </a:r>
            <a:r>
              <a:rPr sz="2400" spc="80" dirty="0">
                <a:latin typeface="Arial MT"/>
                <a:cs typeface="Arial MT"/>
              </a:rPr>
              <a:t> </a:t>
            </a:r>
            <a:r>
              <a:rPr sz="2400" spc="5" dirty="0">
                <a:latin typeface="Arial MT"/>
                <a:cs typeface="Arial MT"/>
              </a:rPr>
              <a:t>the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35" dirty="0">
                <a:latin typeface="Arial MT"/>
                <a:cs typeface="Arial MT"/>
              </a:rPr>
              <a:t>jobs</a:t>
            </a:r>
            <a:r>
              <a:rPr sz="2400" spc="145" dirty="0">
                <a:latin typeface="Arial MT"/>
                <a:cs typeface="Arial MT"/>
              </a:rPr>
              <a:t> </a:t>
            </a:r>
            <a:r>
              <a:rPr sz="2400" spc="10" dirty="0">
                <a:latin typeface="Arial MT"/>
                <a:cs typeface="Arial MT"/>
              </a:rPr>
              <a:t>from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memory.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750"/>
              </a:spcBef>
              <a:tabLst>
                <a:tab pos="927735" algn="l"/>
                <a:tab pos="1595120" algn="l"/>
                <a:tab pos="2176780" algn="l"/>
                <a:tab pos="3196590" algn="l"/>
                <a:tab pos="3721735" algn="l"/>
                <a:tab pos="4322445" algn="l"/>
                <a:tab pos="5780405" algn="l"/>
                <a:tab pos="7230109" algn="l"/>
              </a:tabLst>
            </a:pPr>
            <a:r>
              <a:rPr sz="2400" dirty="0">
                <a:latin typeface="Arial MT"/>
                <a:cs typeface="Arial MT"/>
              </a:rPr>
              <a:t>O</a:t>
            </a:r>
            <a:r>
              <a:rPr sz="2400" spc="15" dirty="0">
                <a:latin typeface="Arial MT"/>
                <a:cs typeface="Arial MT"/>
              </a:rPr>
              <a:t>n</a:t>
            </a:r>
            <a:r>
              <a:rPr sz="2400" dirty="0">
                <a:latin typeface="Arial MT"/>
                <a:cs typeface="Arial MT"/>
              </a:rPr>
              <a:t>ce	</a:t>
            </a:r>
            <a:r>
              <a:rPr sz="2400" spc="5" dirty="0">
                <a:latin typeface="Arial MT"/>
                <a:cs typeface="Arial MT"/>
              </a:rPr>
              <a:t>t</a:t>
            </a:r>
            <a:r>
              <a:rPr sz="2400" spc="10" dirty="0">
                <a:latin typeface="Arial MT"/>
                <a:cs typeface="Arial MT"/>
              </a:rPr>
              <a:t>h</a:t>
            </a:r>
            <a:r>
              <a:rPr sz="2400" dirty="0">
                <a:latin typeface="Arial MT"/>
                <a:cs typeface="Arial MT"/>
              </a:rPr>
              <a:t>is	</a:t>
            </a:r>
            <a:r>
              <a:rPr sz="2400" spc="-10" dirty="0">
                <a:latin typeface="Arial MT"/>
                <a:cs typeface="Arial MT"/>
              </a:rPr>
              <a:t>j</a:t>
            </a:r>
            <a:r>
              <a:rPr sz="2400" spc="-65" dirty="0">
                <a:latin typeface="Arial MT"/>
                <a:cs typeface="Arial MT"/>
              </a:rPr>
              <a:t>o</a:t>
            </a:r>
            <a:r>
              <a:rPr sz="2400" dirty="0">
                <a:latin typeface="Arial MT"/>
                <a:cs typeface="Arial MT"/>
              </a:rPr>
              <a:t>b	</a:t>
            </a:r>
            <a:r>
              <a:rPr sz="2400" spc="10" dirty="0">
                <a:latin typeface="Arial MT"/>
                <a:cs typeface="Arial MT"/>
              </a:rPr>
              <a:t>nee</a:t>
            </a:r>
            <a:r>
              <a:rPr sz="2400" spc="-65" dirty="0">
                <a:latin typeface="Arial MT"/>
                <a:cs typeface="Arial MT"/>
              </a:rPr>
              <a:t>d</a:t>
            </a:r>
            <a:r>
              <a:rPr sz="2400" dirty="0">
                <a:latin typeface="Arial MT"/>
                <a:cs typeface="Arial MT"/>
              </a:rPr>
              <a:t>s	</a:t>
            </a:r>
            <a:r>
              <a:rPr sz="2400" spc="-65" dirty="0">
                <a:latin typeface="Arial MT"/>
                <a:cs typeface="Arial MT"/>
              </a:rPr>
              <a:t>a</a:t>
            </a:r>
            <a:r>
              <a:rPr sz="2400" dirty="0">
                <a:latin typeface="Arial MT"/>
                <a:cs typeface="Arial MT"/>
              </a:rPr>
              <a:t>n	</a:t>
            </a:r>
            <a:r>
              <a:rPr sz="2400" spc="5" dirty="0">
                <a:latin typeface="Arial MT"/>
                <a:cs typeface="Arial MT"/>
              </a:rPr>
              <a:t>I/</a:t>
            </a:r>
            <a:r>
              <a:rPr sz="2400" dirty="0">
                <a:latin typeface="Arial MT"/>
                <a:cs typeface="Arial MT"/>
              </a:rPr>
              <a:t>O	</a:t>
            </a:r>
            <a:r>
              <a:rPr sz="2400" spc="-65" dirty="0">
                <a:latin typeface="Arial MT"/>
                <a:cs typeface="Arial MT"/>
              </a:rPr>
              <a:t>o</a:t>
            </a:r>
            <a:r>
              <a:rPr sz="2400" spc="10" dirty="0">
                <a:latin typeface="Arial MT"/>
                <a:cs typeface="Arial MT"/>
              </a:rPr>
              <a:t>p</a:t>
            </a:r>
            <a:r>
              <a:rPr sz="2400" spc="-65" dirty="0">
                <a:latin typeface="Arial MT"/>
                <a:cs typeface="Arial MT"/>
              </a:rPr>
              <a:t>e</a:t>
            </a:r>
            <a:r>
              <a:rPr sz="2400" spc="95" dirty="0">
                <a:latin typeface="Arial MT"/>
                <a:cs typeface="Arial MT"/>
              </a:rPr>
              <a:t>r</a:t>
            </a:r>
            <a:r>
              <a:rPr sz="2400" spc="-65" dirty="0">
                <a:latin typeface="Arial MT"/>
                <a:cs typeface="Arial MT"/>
              </a:rPr>
              <a:t>a</a:t>
            </a:r>
            <a:r>
              <a:rPr sz="2400" dirty="0">
                <a:latin typeface="Arial MT"/>
                <a:cs typeface="Arial MT"/>
              </a:rPr>
              <a:t>ti</a:t>
            </a:r>
            <a:r>
              <a:rPr sz="2400" spc="-65" dirty="0">
                <a:latin typeface="Arial MT"/>
                <a:cs typeface="Arial MT"/>
              </a:rPr>
              <a:t>o</a:t>
            </a:r>
            <a:r>
              <a:rPr sz="2400" dirty="0">
                <a:latin typeface="Arial MT"/>
                <a:cs typeface="Arial MT"/>
              </a:rPr>
              <a:t>n	</a:t>
            </a:r>
            <a:r>
              <a:rPr sz="2400" spc="-60" dirty="0">
                <a:latin typeface="Arial MT"/>
                <a:cs typeface="Arial MT"/>
              </a:rPr>
              <a:t>o</a:t>
            </a:r>
            <a:r>
              <a:rPr sz="2400" spc="10" dirty="0">
                <a:latin typeface="Arial MT"/>
                <a:cs typeface="Arial MT"/>
              </a:rPr>
              <a:t>p</a:t>
            </a:r>
            <a:r>
              <a:rPr sz="2400" spc="-60" dirty="0">
                <a:latin typeface="Arial MT"/>
                <a:cs typeface="Arial MT"/>
              </a:rPr>
              <a:t>e</a:t>
            </a:r>
            <a:r>
              <a:rPr sz="2400" spc="100" dirty="0">
                <a:latin typeface="Arial MT"/>
                <a:cs typeface="Arial MT"/>
              </a:rPr>
              <a:t>r</a:t>
            </a:r>
            <a:r>
              <a:rPr sz="2400" spc="-60" dirty="0">
                <a:latin typeface="Arial MT"/>
                <a:cs typeface="Arial MT"/>
              </a:rPr>
              <a:t>a</a:t>
            </a:r>
            <a:r>
              <a:rPr sz="2400" spc="5" dirty="0">
                <a:latin typeface="Arial MT"/>
                <a:cs typeface="Arial MT"/>
              </a:rPr>
              <a:t>t</a:t>
            </a:r>
            <a:r>
              <a:rPr sz="2400" spc="-10" dirty="0">
                <a:latin typeface="Arial MT"/>
                <a:cs typeface="Arial MT"/>
              </a:rPr>
              <a:t>i</a:t>
            </a:r>
            <a:r>
              <a:rPr sz="2400" spc="10" dirty="0">
                <a:latin typeface="Arial MT"/>
                <a:cs typeface="Arial MT"/>
              </a:rPr>
              <a:t>n</a:t>
            </a:r>
            <a:r>
              <a:rPr sz="2400" dirty="0">
                <a:latin typeface="Arial MT"/>
                <a:cs typeface="Arial MT"/>
              </a:rPr>
              <a:t>g	</a:t>
            </a:r>
            <a:r>
              <a:rPr sz="2400" spc="70" dirty="0">
                <a:latin typeface="Arial MT"/>
                <a:cs typeface="Arial MT"/>
              </a:rPr>
              <a:t>s</a:t>
            </a:r>
            <a:r>
              <a:rPr sz="2400" spc="-80" dirty="0">
                <a:latin typeface="Arial MT"/>
                <a:cs typeface="Arial MT"/>
              </a:rPr>
              <a:t>y</a:t>
            </a:r>
            <a:r>
              <a:rPr sz="2400" dirty="0">
                <a:latin typeface="Arial MT"/>
                <a:cs typeface="Arial MT"/>
              </a:rPr>
              <a:t>s</a:t>
            </a:r>
            <a:r>
              <a:rPr sz="2400" spc="75" dirty="0">
                <a:latin typeface="Arial MT"/>
                <a:cs typeface="Arial MT"/>
              </a:rPr>
              <a:t>t</a:t>
            </a:r>
            <a:r>
              <a:rPr sz="2400" spc="-65" dirty="0">
                <a:latin typeface="Arial MT"/>
                <a:cs typeface="Arial MT"/>
              </a:rPr>
              <a:t>e</a:t>
            </a:r>
            <a:r>
              <a:rPr sz="2400" dirty="0">
                <a:latin typeface="Arial MT"/>
                <a:cs typeface="Arial MT"/>
              </a:rPr>
              <a:t>m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400" spc="-10" dirty="0">
                <a:latin typeface="Arial MT"/>
                <a:cs typeface="Arial MT"/>
              </a:rPr>
              <a:t>switches</a:t>
            </a:r>
            <a:r>
              <a:rPr sz="2400" spc="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another</a:t>
            </a:r>
            <a:r>
              <a:rPr sz="2400" spc="20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job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(CPU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and</a:t>
            </a:r>
            <a:r>
              <a:rPr sz="2400" spc="10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40" dirty="0">
                <a:latin typeface="Arial MT"/>
                <a:cs typeface="Arial MT"/>
              </a:rPr>
              <a:t>always</a:t>
            </a:r>
            <a:r>
              <a:rPr sz="2400" spc="229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busy).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750"/>
              </a:spcBef>
            </a:pPr>
            <a:r>
              <a:rPr sz="2400" spc="-15" dirty="0">
                <a:latin typeface="Arial MT"/>
                <a:cs typeface="Arial MT"/>
              </a:rPr>
              <a:t>Jobs</a:t>
            </a:r>
            <a:r>
              <a:rPr sz="2400" spc="8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</a:t>
            </a:r>
            <a:r>
              <a:rPr sz="2400" spc="105" dirty="0">
                <a:latin typeface="Arial MT"/>
                <a:cs typeface="Arial MT"/>
              </a:rPr>
              <a:t> </a:t>
            </a:r>
            <a:r>
              <a:rPr sz="2400" spc="5" dirty="0">
                <a:latin typeface="Arial MT"/>
                <a:cs typeface="Arial MT"/>
              </a:rPr>
              <a:t>the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memory</a:t>
            </a:r>
            <a:r>
              <a:rPr sz="2400" spc="100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are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always</a:t>
            </a:r>
            <a:r>
              <a:rPr sz="2400" spc="9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less</a:t>
            </a:r>
            <a:r>
              <a:rPr sz="2400" spc="90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than</a:t>
            </a:r>
            <a:r>
              <a:rPr sz="2400" spc="100" dirty="0">
                <a:latin typeface="Arial MT"/>
                <a:cs typeface="Arial MT"/>
              </a:rPr>
              <a:t> </a:t>
            </a:r>
            <a:r>
              <a:rPr sz="2400" spc="5" dirty="0">
                <a:latin typeface="Arial MT"/>
                <a:cs typeface="Arial MT"/>
              </a:rPr>
              <a:t>the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number</a:t>
            </a:r>
            <a:r>
              <a:rPr sz="2400" spc="125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of</a:t>
            </a:r>
            <a:r>
              <a:rPr sz="2400" spc="165" dirty="0">
                <a:latin typeface="Arial MT"/>
                <a:cs typeface="Arial MT"/>
              </a:rPr>
              <a:t> </a:t>
            </a:r>
            <a:r>
              <a:rPr sz="2400" spc="-35" dirty="0">
                <a:latin typeface="Arial MT"/>
                <a:cs typeface="Arial MT"/>
              </a:rPr>
              <a:t>jobs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400" spc="-35" dirty="0">
                <a:latin typeface="Arial MT"/>
                <a:cs typeface="Arial MT"/>
              </a:rPr>
              <a:t>on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disk(Job</a:t>
            </a:r>
            <a:r>
              <a:rPr sz="2400" spc="16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Pool).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30"/>
              </a:spcBef>
            </a:pPr>
            <a:r>
              <a:rPr spc="105" dirty="0"/>
              <a:t>M</a:t>
            </a:r>
            <a:r>
              <a:rPr spc="-10" dirty="0"/>
              <a:t>u</a:t>
            </a:r>
            <a:r>
              <a:rPr spc="5" dirty="0"/>
              <a:t>l</a:t>
            </a:r>
            <a:r>
              <a:rPr spc="-10" dirty="0"/>
              <a:t>t</a:t>
            </a:r>
            <a:r>
              <a:rPr spc="5" dirty="0"/>
              <a:t>i</a:t>
            </a:r>
            <a:r>
              <a:rPr spc="-5" dirty="0"/>
              <a:t>p</a:t>
            </a:r>
            <a:r>
              <a:rPr spc="25" dirty="0"/>
              <a:t>r</a:t>
            </a:r>
            <a:r>
              <a:rPr spc="-10" dirty="0"/>
              <a:t>og</a:t>
            </a:r>
            <a:r>
              <a:rPr spc="25" dirty="0"/>
              <a:t>r</a:t>
            </a:r>
            <a:r>
              <a:rPr spc="15" dirty="0"/>
              <a:t>a</a:t>
            </a:r>
            <a:r>
              <a:rPr spc="10" dirty="0"/>
              <a:t>m</a:t>
            </a:r>
            <a:r>
              <a:rPr spc="5" dirty="0"/>
              <a:t>m</a:t>
            </a:r>
            <a:r>
              <a:rPr spc="15" dirty="0"/>
              <a:t>ed</a:t>
            </a:r>
            <a:r>
              <a:rPr spc="-225" dirty="0"/>
              <a:t> </a:t>
            </a:r>
            <a:r>
              <a:rPr spc="-20" dirty="0"/>
              <a:t>O</a:t>
            </a:r>
            <a:r>
              <a:rPr spc="20" dirty="0"/>
              <a:t>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5607" y="1271524"/>
            <a:ext cx="362585" cy="37211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5607" y="2997580"/>
            <a:ext cx="362585" cy="37211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5607" y="4352035"/>
            <a:ext cx="362585" cy="37211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46442" y="1258887"/>
            <a:ext cx="8213725" cy="38347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400"/>
              </a:lnSpc>
              <a:spcBef>
                <a:spcPts val="90"/>
              </a:spcBef>
            </a:pPr>
            <a:r>
              <a:rPr sz="2400" dirty="0">
                <a:latin typeface="Arial MT"/>
                <a:cs typeface="Arial MT"/>
              </a:rPr>
              <a:t>If </a:t>
            </a:r>
            <a:r>
              <a:rPr sz="2400" spc="-25" dirty="0">
                <a:latin typeface="Arial MT"/>
                <a:cs typeface="Arial MT"/>
              </a:rPr>
              <a:t>several </a:t>
            </a:r>
            <a:r>
              <a:rPr sz="2400" dirty="0">
                <a:latin typeface="Arial MT"/>
                <a:cs typeface="Arial MT"/>
              </a:rPr>
              <a:t>jobs </a:t>
            </a:r>
            <a:r>
              <a:rPr sz="2400" spc="10" dirty="0">
                <a:latin typeface="Arial MT"/>
                <a:cs typeface="Arial MT"/>
              </a:rPr>
              <a:t>are ready </a:t>
            </a:r>
            <a:r>
              <a:rPr sz="2400" dirty="0">
                <a:latin typeface="Arial MT"/>
                <a:cs typeface="Arial MT"/>
              </a:rPr>
              <a:t>to </a:t>
            </a:r>
            <a:r>
              <a:rPr sz="2400" spc="10" dirty="0">
                <a:latin typeface="Arial MT"/>
                <a:cs typeface="Arial MT"/>
              </a:rPr>
              <a:t>run </a:t>
            </a:r>
            <a:r>
              <a:rPr sz="2400" spc="-30" dirty="0">
                <a:latin typeface="Arial MT"/>
                <a:cs typeface="Arial MT"/>
              </a:rPr>
              <a:t>at </a:t>
            </a:r>
            <a:r>
              <a:rPr sz="2400" spc="5" dirty="0">
                <a:latin typeface="Arial MT"/>
                <a:cs typeface="Arial MT"/>
              </a:rPr>
              <a:t>the </a:t>
            </a:r>
            <a:r>
              <a:rPr sz="2400" spc="25" dirty="0">
                <a:latin typeface="Arial MT"/>
                <a:cs typeface="Arial MT"/>
              </a:rPr>
              <a:t>same </a:t>
            </a:r>
            <a:r>
              <a:rPr sz="2400" spc="-10" dirty="0">
                <a:latin typeface="Arial MT"/>
                <a:cs typeface="Arial MT"/>
              </a:rPr>
              <a:t>time, </a:t>
            </a:r>
            <a:r>
              <a:rPr sz="2400" spc="-15" dirty="0">
                <a:latin typeface="Arial MT"/>
                <a:cs typeface="Arial MT"/>
              </a:rPr>
              <a:t>then </a:t>
            </a:r>
            <a:r>
              <a:rPr sz="2400" spc="5" dirty="0">
                <a:latin typeface="Arial MT"/>
                <a:cs typeface="Arial MT"/>
              </a:rPr>
              <a:t>the 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system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chooses </a:t>
            </a:r>
            <a:r>
              <a:rPr sz="2400" dirty="0">
                <a:latin typeface="Arial MT"/>
                <a:cs typeface="Arial MT"/>
              </a:rPr>
              <a:t>which </a:t>
            </a:r>
            <a:r>
              <a:rPr sz="2400" spc="-20" dirty="0">
                <a:latin typeface="Arial MT"/>
                <a:cs typeface="Arial MT"/>
              </a:rPr>
              <a:t>one </a:t>
            </a:r>
            <a:r>
              <a:rPr sz="2400" dirty="0">
                <a:latin typeface="Arial MT"/>
                <a:cs typeface="Arial MT"/>
              </a:rPr>
              <a:t>to </a:t>
            </a:r>
            <a:r>
              <a:rPr sz="2400" spc="10" dirty="0">
                <a:latin typeface="Arial MT"/>
                <a:cs typeface="Arial MT"/>
              </a:rPr>
              <a:t>run </a:t>
            </a:r>
            <a:r>
              <a:rPr sz="2400" spc="-15" dirty="0">
                <a:latin typeface="Arial MT"/>
                <a:cs typeface="Arial MT"/>
              </a:rPr>
              <a:t>through</a:t>
            </a:r>
            <a:r>
              <a:rPr sz="2400" spc="635" dirty="0">
                <a:latin typeface="Arial MT"/>
                <a:cs typeface="Arial MT"/>
              </a:rPr>
              <a:t> </a:t>
            </a:r>
            <a:r>
              <a:rPr sz="2400" spc="5" dirty="0">
                <a:latin typeface="Arial MT"/>
                <a:cs typeface="Arial MT"/>
              </a:rPr>
              <a:t>the </a:t>
            </a:r>
            <a:r>
              <a:rPr sz="2400" spc="-25" dirty="0">
                <a:latin typeface="Arial MT"/>
                <a:cs typeface="Arial MT"/>
              </a:rPr>
              <a:t>process </a:t>
            </a:r>
            <a:r>
              <a:rPr sz="2400" spc="-60" dirty="0">
                <a:latin typeface="Arial MT"/>
                <a:cs typeface="Arial MT"/>
              </a:rPr>
              <a:t>of 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b="1" spc="-40" dirty="0">
                <a:latin typeface="Arial"/>
                <a:cs typeface="Arial"/>
              </a:rPr>
              <a:t>CPU</a:t>
            </a:r>
            <a:r>
              <a:rPr sz="2400" b="1" spc="7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Scheduling</a:t>
            </a:r>
            <a:r>
              <a:rPr sz="2400" spc="-5" dirty="0"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700">
              <a:latin typeface="Arial MT"/>
              <a:cs typeface="Arial MT"/>
            </a:endParaRPr>
          </a:p>
          <a:p>
            <a:pPr marL="12700">
              <a:lnSpc>
                <a:spcPts val="2865"/>
              </a:lnSpc>
              <a:spcBef>
                <a:spcPts val="1825"/>
              </a:spcBef>
            </a:pPr>
            <a:r>
              <a:rPr sz="2400" dirty="0">
                <a:latin typeface="Arial MT"/>
                <a:cs typeface="Arial MT"/>
              </a:rPr>
              <a:t>In</a:t>
            </a:r>
            <a:r>
              <a:rPr sz="2400" spc="3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Non-multiprogrammed</a:t>
            </a:r>
            <a:r>
              <a:rPr sz="2400" spc="28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system,</a:t>
            </a:r>
            <a:r>
              <a:rPr sz="2400" spc="325" dirty="0">
                <a:latin typeface="Arial MT"/>
                <a:cs typeface="Arial MT"/>
              </a:rPr>
              <a:t> </a:t>
            </a:r>
            <a:r>
              <a:rPr sz="2400" spc="10" dirty="0">
                <a:latin typeface="Arial MT"/>
                <a:cs typeface="Arial MT"/>
              </a:rPr>
              <a:t>there</a:t>
            </a:r>
            <a:r>
              <a:rPr sz="2400" spc="250" dirty="0">
                <a:latin typeface="Arial MT"/>
                <a:cs typeface="Arial MT"/>
              </a:rPr>
              <a:t> </a:t>
            </a:r>
            <a:r>
              <a:rPr sz="2400" spc="10" dirty="0">
                <a:latin typeface="Arial MT"/>
                <a:cs typeface="Arial MT"/>
              </a:rPr>
              <a:t>are</a:t>
            </a:r>
            <a:r>
              <a:rPr sz="2400" spc="24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moments</a:t>
            </a:r>
            <a:r>
              <a:rPr sz="2400" spc="31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when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ts val="2865"/>
              </a:lnSpc>
            </a:pPr>
            <a:r>
              <a:rPr sz="2400" spc="-15" dirty="0">
                <a:latin typeface="Arial MT"/>
                <a:cs typeface="Arial MT"/>
              </a:rPr>
              <a:t>CPU</a:t>
            </a:r>
            <a:r>
              <a:rPr sz="2400" spc="-5" dirty="0">
                <a:latin typeface="Arial MT"/>
                <a:cs typeface="Arial MT"/>
              </a:rPr>
              <a:t> sits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idle</a:t>
            </a:r>
            <a:r>
              <a:rPr sz="2400" spc="9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and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45" dirty="0">
                <a:latin typeface="Arial MT"/>
                <a:cs typeface="Arial MT"/>
              </a:rPr>
              <a:t>does</a:t>
            </a:r>
            <a:r>
              <a:rPr sz="2400" spc="229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not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do</a:t>
            </a:r>
            <a:r>
              <a:rPr sz="2400" spc="9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any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work.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700">
              <a:latin typeface="Arial MT"/>
              <a:cs typeface="Arial MT"/>
            </a:endParaRPr>
          </a:p>
          <a:p>
            <a:pPr marL="12700">
              <a:lnSpc>
                <a:spcPts val="2865"/>
              </a:lnSpc>
              <a:spcBef>
                <a:spcPts val="1825"/>
              </a:spcBef>
              <a:tabLst>
                <a:tab pos="431800" algn="l"/>
                <a:tab pos="3025140" algn="l"/>
                <a:tab pos="4236085" algn="l"/>
                <a:tab pos="5037455" algn="l"/>
                <a:tab pos="5628640" algn="l"/>
                <a:tab pos="6553200" algn="l"/>
                <a:tab pos="7048500" algn="l"/>
                <a:tab pos="7697470" algn="l"/>
              </a:tabLst>
            </a:pPr>
            <a:r>
              <a:rPr sz="2400" spc="5" dirty="0">
                <a:latin typeface="Arial MT"/>
                <a:cs typeface="Arial MT"/>
              </a:rPr>
              <a:t>I</a:t>
            </a:r>
            <a:r>
              <a:rPr sz="2400" dirty="0">
                <a:latin typeface="Arial MT"/>
                <a:cs typeface="Arial MT"/>
              </a:rPr>
              <a:t>n	</a:t>
            </a:r>
            <a:r>
              <a:rPr sz="2400" spc="20" dirty="0">
                <a:latin typeface="Arial MT"/>
                <a:cs typeface="Arial MT"/>
              </a:rPr>
              <a:t>M</a:t>
            </a:r>
            <a:r>
              <a:rPr sz="2400" spc="5" dirty="0">
                <a:latin typeface="Arial MT"/>
                <a:cs typeface="Arial MT"/>
              </a:rPr>
              <a:t>u</a:t>
            </a:r>
            <a:r>
              <a:rPr sz="2400" spc="-10" dirty="0">
                <a:latin typeface="Arial MT"/>
                <a:cs typeface="Arial MT"/>
              </a:rPr>
              <a:t>l</a:t>
            </a:r>
            <a:r>
              <a:rPr sz="2400" dirty="0">
                <a:latin typeface="Arial MT"/>
                <a:cs typeface="Arial MT"/>
              </a:rPr>
              <a:t>ti</a:t>
            </a:r>
            <a:r>
              <a:rPr sz="2400" spc="-65" dirty="0">
                <a:latin typeface="Arial MT"/>
                <a:cs typeface="Arial MT"/>
              </a:rPr>
              <a:t>p</a:t>
            </a:r>
            <a:r>
              <a:rPr sz="2400" spc="20" dirty="0">
                <a:latin typeface="Arial MT"/>
                <a:cs typeface="Arial MT"/>
              </a:rPr>
              <a:t>r</a:t>
            </a:r>
            <a:r>
              <a:rPr sz="2400" spc="-65" dirty="0">
                <a:latin typeface="Arial MT"/>
                <a:cs typeface="Arial MT"/>
              </a:rPr>
              <a:t>og</a:t>
            </a:r>
            <a:r>
              <a:rPr sz="2400" spc="95" dirty="0">
                <a:latin typeface="Arial MT"/>
                <a:cs typeface="Arial MT"/>
              </a:rPr>
              <a:t>r</a:t>
            </a:r>
            <a:r>
              <a:rPr sz="2400" spc="-65" dirty="0">
                <a:latin typeface="Arial MT"/>
                <a:cs typeface="Arial MT"/>
              </a:rPr>
              <a:t>a</a:t>
            </a:r>
            <a:r>
              <a:rPr sz="2400" spc="20" dirty="0">
                <a:latin typeface="Arial MT"/>
                <a:cs typeface="Arial MT"/>
              </a:rPr>
              <a:t>mm</a:t>
            </a:r>
            <a:r>
              <a:rPr sz="2400" spc="-10" dirty="0">
                <a:latin typeface="Arial MT"/>
                <a:cs typeface="Arial MT"/>
              </a:rPr>
              <a:t>i</a:t>
            </a:r>
            <a:r>
              <a:rPr sz="2400" spc="5" dirty="0">
                <a:latin typeface="Arial MT"/>
                <a:cs typeface="Arial MT"/>
              </a:rPr>
              <a:t>n</a:t>
            </a:r>
            <a:r>
              <a:rPr sz="2400" dirty="0">
                <a:latin typeface="Arial MT"/>
                <a:cs typeface="Arial MT"/>
              </a:rPr>
              <a:t>g	</a:t>
            </a:r>
            <a:r>
              <a:rPr sz="2400" spc="70" dirty="0">
                <a:latin typeface="Arial MT"/>
                <a:cs typeface="Arial MT"/>
              </a:rPr>
              <a:t>s</a:t>
            </a:r>
            <a:r>
              <a:rPr sz="2400" spc="-75" dirty="0">
                <a:latin typeface="Arial MT"/>
                <a:cs typeface="Arial MT"/>
              </a:rPr>
              <a:t>y</a:t>
            </a:r>
            <a:r>
              <a:rPr sz="2400" dirty="0">
                <a:latin typeface="Arial MT"/>
                <a:cs typeface="Arial MT"/>
              </a:rPr>
              <a:t>s</a:t>
            </a:r>
            <a:r>
              <a:rPr sz="2400" spc="5" dirty="0">
                <a:latin typeface="Arial MT"/>
                <a:cs typeface="Arial MT"/>
              </a:rPr>
              <a:t>t</a:t>
            </a:r>
            <a:r>
              <a:rPr sz="2400" spc="-65" dirty="0">
                <a:latin typeface="Arial MT"/>
                <a:cs typeface="Arial MT"/>
              </a:rPr>
              <a:t>e</a:t>
            </a:r>
            <a:r>
              <a:rPr sz="2400" spc="20" dirty="0">
                <a:latin typeface="Arial MT"/>
                <a:cs typeface="Arial MT"/>
              </a:rPr>
              <a:t>m</a:t>
            </a:r>
            <a:r>
              <a:rPr sz="2400" dirty="0">
                <a:latin typeface="Arial MT"/>
                <a:cs typeface="Arial MT"/>
              </a:rPr>
              <a:t>,	</a:t>
            </a:r>
            <a:r>
              <a:rPr sz="2400" spc="-10" dirty="0">
                <a:latin typeface="Arial MT"/>
                <a:cs typeface="Arial MT"/>
              </a:rPr>
              <a:t>C</a:t>
            </a:r>
            <a:r>
              <a:rPr sz="2400" spc="-30" dirty="0">
                <a:latin typeface="Arial MT"/>
                <a:cs typeface="Arial MT"/>
              </a:rPr>
              <a:t>P</a:t>
            </a:r>
            <a:r>
              <a:rPr sz="2400" dirty="0">
                <a:latin typeface="Arial MT"/>
                <a:cs typeface="Arial MT"/>
              </a:rPr>
              <a:t>U	</a:t>
            </a:r>
            <a:r>
              <a:rPr sz="2400" spc="60" dirty="0">
                <a:latin typeface="Arial MT"/>
                <a:cs typeface="Arial MT"/>
              </a:rPr>
              <a:t>w</a:t>
            </a:r>
            <a:r>
              <a:rPr sz="2400" spc="-10" dirty="0">
                <a:latin typeface="Arial MT"/>
                <a:cs typeface="Arial MT"/>
              </a:rPr>
              <a:t>il</a:t>
            </a:r>
            <a:r>
              <a:rPr sz="2400" dirty="0">
                <a:latin typeface="Arial MT"/>
                <a:cs typeface="Arial MT"/>
              </a:rPr>
              <a:t>l	</a:t>
            </a:r>
            <a:r>
              <a:rPr sz="2400" spc="5" dirty="0">
                <a:latin typeface="Arial MT"/>
                <a:cs typeface="Arial MT"/>
              </a:rPr>
              <a:t>ne</a:t>
            </a:r>
            <a:r>
              <a:rPr sz="2400" dirty="0">
                <a:latin typeface="Arial MT"/>
                <a:cs typeface="Arial MT"/>
              </a:rPr>
              <a:t>v</a:t>
            </a:r>
            <a:r>
              <a:rPr sz="2400" spc="-65" dirty="0">
                <a:latin typeface="Arial MT"/>
                <a:cs typeface="Arial MT"/>
              </a:rPr>
              <a:t>e</a:t>
            </a:r>
            <a:r>
              <a:rPr sz="2400" dirty="0">
                <a:latin typeface="Arial MT"/>
                <a:cs typeface="Arial MT"/>
              </a:rPr>
              <a:t>r	</a:t>
            </a:r>
            <a:r>
              <a:rPr sz="2400" spc="10" dirty="0">
                <a:latin typeface="Arial MT"/>
                <a:cs typeface="Arial MT"/>
              </a:rPr>
              <a:t>b</a:t>
            </a:r>
            <a:r>
              <a:rPr sz="2400" dirty="0">
                <a:latin typeface="Arial MT"/>
                <a:cs typeface="Arial MT"/>
              </a:rPr>
              <a:t>e	</a:t>
            </a:r>
            <a:r>
              <a:rPr sz="2400" spc="65" dirty="0">
                <a:latin typeface="Arial MT"/>
                <a:cs typeface="Arial MT"/>
              </a:rPr>
              <a:t>i</a:t>
            </a:r>
            <a:r>
              <a:rPr sz="2400" spc="-65" dirty="0">
                <a:latin typeface="Arial MT"/>
                <a:cs typeface="Arial MT"/>
              </a:rPr>
              <a:t>d</a:t>
            </a:r>
            <a:r>
              <a:rPr sz="2400" spc="65" dirty="0">
                <a:latin typeface="Arial MT"/>
                <a:cs typeface="Arial MT"/>
              </a:rPr>
              <a:t>l</a:t>
            </a:r>
            <a:r>
              <a:rPr sz="2400" dirty="0">
                <a:latin typeface="Arial MT"/>
                <a:cs typeface="Arial MT"/>
              </a:rPr>
              <a:t>e	</a:t>
            </a:r>
            <a:r>
              <a:rPr sz="2400" spc="-65" dirty="0">
                <a:latin typeface="Arial MT"/>
                <a:cs typeface="Arial MT"/>
              </a:rPr>
              <a:t>a</a:t>
            </a:r>
            <a:r>
              <a:rPr sz="2400" spc="5" dirty="0">
                <a:latin typeface="Arial MT"/>
                <a:cs typeface="Arial MT"/>
              </a:rPr>
              <a:t>n</a:t>
            </a:r>
            <a:r>
              <a:rPr sz="2400" dirty="0">
                <a:latin typeface="Arial MT"/>
                <a:cs typeface="Arial MT"/>
              </a:rPr>
              <a:t>d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ts val="2865"/>
              </a:lnSpc>
            </a:pPr>
            <a:r>
              <a:rPr sz="2400" spc="-40" dirty="0">
                <a:latin typeface="Arial MT"/>
                <a:cs typeface="Arial MT"/>
              </a:rPr>
              <a:t>keeps</a:t>
            </a:r>
            <a:r>
              <a:rPr sz="2400" spc="130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on</a:t>
            </a:r>
            <a:r>
              <a:rPr sz="2400" spc="7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processing.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6729" y="570611"/>
            <a:ext cx="561721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5" dirty="0"/>
              <a:t>M</a:t>
            </a:r>
            <a:r>
              <a:rPr spc="-10" dirty="0"/>
              <a:t>u</a:t>
            </a:r>
            <a:r>
              <a:rPr spc="5" dirty="0"/>
              <a:t>l</a:t>
            </a:r>
            <a:r>
              <a:rPr spc="-15" dirty="0"/>
              <a:t>t</a:t>
            </a:r>
            <a:r>
              <a:rPr spc="5" dirty="0"/>
              <a:t>i</a:t>
            </a:r>
            <a:r>
              <a:rPr spc="-15" dirty="0"/>
              <a:t>t</a:t>
            </a:r>
            <a:r>
              <a:rPr spc="15" dirty="0"/>
              <a:t>a</a:t>
            </a:r>
            <a:r>
              <a:rPr spc="20" dirty="0"/>
              <a:t>s</a:t>
            </a:r>
            <a:r>
              <a:rPr spc="10" dirty="0"/>
              <a:t>ki</a:t>
            </a:r>
            <a:r>
              <a:rPr dirty="0"/>
              <a:t>n</a:t>
            </a:r>
            <a:r>
              <a:rPr spc="-10" dirty="0"/>
              <a:t>g</a:t>
            </a:r>
            <a:r>
              <a:rPr spc="5" dirty="0"/>
              <a:t>/</a:t>
            </a:r>
            <a:r>
              <a:rPr spc="-5" dirty="0"/>
              <a:t>T</a:t>
            </a:r>
            <a:r>
              <a:rPr spc="5" dirty="0"/>
              <a:t>im</a:t>
            </a:r>
            <a:r>
              <a:rPr spc="15" dirty="0"/>
              <a:t>e</a:t>
            </a:r>
            <a:r>
              <a:rPr spc="-50" dirty="0"/>
              <a:t>s</a:t>
            </a:r>
            <a:r>
              <a:rPr spc="-10" dirty="0"/>
              <a:t>h</a:t>
            </a:r>
            <a:r>
              <a:rPr spc="15" dirty="0"/>
              <a:t>a</a:t>
            </a:r>
            <a:r>
              <a:rPr spc="30" dirty="0"/>
              <a:t>r</a:t>
            </a:r>
            <a:r>
              <a:rPr spc="-70" dirty="0"/>
              <a:t>i</a:t>
            </a:r>
            <a:r>
              <a:rPr spc="-10" dirty="0"/>
              <a:t>n</a:t>
            </a:r>
            <a:r>
              <a:rPr spc="15" dirty="0"/>
              <a:t>g</a:t>
            </a:r>
            <a:r>
              <a:rPr spc="-240" dirty="0"/>
              <a:t> </a:t>
            </a:r>
            <a:r>
              <a:rPr spc="-20" dirty="0"/>
              <a:t>O</a:t>
            </a:r>
            <a:r>
              <a:rPr spc="20" dirty="0"/>
              <a:t>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8842" y="1233487"/>
            <a:ext cx="362584" cy="37179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29360" y="1220787"/>
            <a:ext cx="2026920" cy="105029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90"/>
              </a:spcBef>
              <a:tabLst>
                <a:tab pos="1499870" algn="l"/>
              </a:tabLst>
            </a:pPr>
            <a:r>
              <a:rPr sz="2400" b="1" spc="-5" dirty="0">
                <a:solidFill>
                  <a:srgbClr val="3366FF"/>
                </a:solidFill>
                <a:latin typeface="Arial"/>
                <a:cs typeface="Arial"/>
              </a:rPr>
              <a:t>Timesharing </a:t>
            </a:r>
            <a:r>
              <a:rPr sz="2400" b="1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2400" spc="-5" dirty="0">
                <a:latin typeface="Arial MT"/>
                <a:cs typeface="Arial MT"/>
              </a:rPr>
              <a:t>executed	</a:t>
            </a:r>
            <a:r>
              <a:rPr sz="2400" spc="10" dirty="0">
                <a:latin typeface="Arial MT"/>
                <a:cs typeface="Arial MT"/>
              </a:rPr>
              <a:t>by 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35" dirty="0">
                <a:latin typeface="Arial MT"/>
                <a:cs typeface="Arial MT"/>
              </a:rPr>
              <a:t>between</a:t>
            </a:r>
            <a:r>
              <a:rPr sz="2400" spc="17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them.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60471" y="1220787"/>
            <a:ext cx="5706110" cy="72517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1750" marR="5080" indent="-19050">
              <a:lnSpc>
                <a:spcPts val="2630"/>
              </a:lnSpc>
              <a:spcBef>
                <a:spcPts val="395"/>
              </a:spcBef>
              <a:tabLst>
                <a:tab pos="698500" algn="l"/>
                <a:tab pos="1585595" algn="l"/>
                <a:tab pos="2243455" algn="l"/>
                <a:tab pos="3187065" algn="l"/>
                <a:tab pos="3863975" algn="l"/>
                <a:tab pos="4426585" algn="l"/>
                <a:tab pos="4455160" algn="l"/>
                <a:tab pos="5247005" algn="l"/>
              </a:tabLst>
            </a:pPr>
            <a:r>
              <a:rPr sz="2400" b="1" spc="20" dirty="0">
                <a:solidFill>
                  <a:srgbClr val="3366FF"/>
                </a:solidFill>
                <a:latin typeface="Arial"/>
                <a:cs typeface="Arial"/>
              </a:rPr>
              <a:t>(</a:t>
            </a:r>
            <a:r>
              <a:rPr sz="2400" b="1" spc="-35" dirty="0">
                <a:solidFill>
                  <a:srgbClr val="3366FF"/>
                </a:solidFill>
                <a:latin typeface="Arial"/>
                <a:cs typeface="Arial"/>
              </a:rPr>
              <a:t>m</a:t>
            </a:r>
            <a:r>
              <a:rPr sz="2400" b="1" spc="-45" dirty="0">
                <a:solidFill>
                  <a:srgbClr val="3366FF"/>
                </a:solidFill>
                <a:latin typeface="Arial"/>
                <a:cs typeface="Arial"/>
              </a:rPr>
              <a:t>u</a:t>
            </a:r>
            <a:r>
              <a:rPr sz="2400" b="1" spc="75" dirty="0">
                <a:solidFill>
                  <a:srgbClr val="3366FF"/>
                </a:solidFill>
                <a:latin typeface="Arial"/>
                <a:cs typeface="Arial"/>
              </a:rPr>
              <a:t>l</a:t>
            </a:r>
            <a:r>
              <a:rPr sz="2400" b="1" spc="-55" dirty="0">
                <a:solidFill>
                  <a:srgbClr val="3366FF"/>
                </a:solidFill>
                <a:latin typeface="Arial"/>
                <a:cs typeface="Arial"/>
              </a:rPr>
              <a:t>t</a:t>
            </a:r>
            <a:r>
              <a:rPr sz="2400" b="1" spc="75" dirty="0">
                <a:solidFill>
                  <a:srgbClr val="3366FF"/>
                </a:solidFill>
                <a:latin typeface="Arial"/>
                <a:cs typeface="Arial"/>
              </a:rPr>
              <a:t>i</a:t>
            </a:r>
            <a:r>
              <a:rPr sz="2400" b="1" spc="20" dirty="0">
                <a:solidFill>
                  <a:srgbClr val="3366FF"/>
                </a:solidFill>
                <a:latin typeface="Arial"/>
                <a:cs typeface="Arial"/>
              </a:rPr>
              <a:t>t</a:t>
            </a:r>
            <a:r>
              <a:rPr sz="2400" b="1" spc="10" dirty="0">
                <a:solidFill>
                  <a:srgbClr val="3366FF"/>
                </a:solidFill>
                <a:latin typeface="Arial"/>
                <a:cs typeface="Arial"/>
              </a:rPr>
              <a:t>as</a:t>
            </a:r>
            <a:r>
              <a:rPr sz="2400" b="1" spc="-65" dirty="0">
                <a:solidFill>
                  <a:srgbClr val="3366FF"/>
                </a:solidFill>
                <a:latin typeface="Arial"/>
                <a:cs typeface="Arial"/>
              </a:rPr>
              <a:t>k</a:t>
            </a:r>
            <a:r>
              <a:rPr sz="2400" b="1" spc="75" dirty="0">
                <a:solidFill>
                  <a:srgbClr val="3366FF"/>
                </a:solidFill>
                <a:latin typeface="Arial"/>
                <a:cs typeface="Arial"/>
              </a:rPr>
              <a:t>i</a:t>
            </a:r>
            <a:r>
              <a:rPr sz="2400" b="1" spc="-45" dirty="0">
                <a:solidFill>
                  <a:srgbClr val="3366FF"/>
                </a:solidFill>
                <a:latin typeface="Arial"/>
                <a:cs typeface="Arial"/>
              </a:rPr>
              <a:t>ng</a:t>
            </a:r>
            <a:r>
              <a:rPr sz="2400" b="1" dirty="0">
                <a:solidFill>
                  <a:srgbClr val="3366FF"/>
                </a:solidFill>
                <a:latin typeface="Arial"/>
                <a:cs typeface="Arial"/>
              </a:rPr>
              <a:t>)	</a:t>
            </a:r>
            <a:r>
              <a:rPr sz="2400" dirty="0">
                <a:latin typeface="Arial MT"/>
                <a:cs typeface="Arial MT"/>
              </a:rPr>
              <a:t>w</a:t>
            </a:r>
            <a:r>
              <a:rPr sz="2400" spc="5" dirty="0">
                <a:latin typeface="Arial MT"/>
                <a:cs typeface="Arial MT"/>
              </a:rPr>
              <a:t>h</a:t>
            </a:r>
            <a:r>
              <a:rPr sz="2400" spc="-65" dirty="0">
                <a:latin typeface="Arial MT"/>
                <a:cs typeface="Arial MT"/>
              </a:rPr>
              <a:t>e</a:t>
            </a:r>
            <a:r>
              <a:rPr sz="2400" dirty="0">
                <a:latin typeface="Arial MT"/>
                <a:cs typeface="Arial MT"/>
              </a:rPr>
              <a:t>n	</a:t>
            </a:r>
            <a:r>
              <a:rPr sz="2400" spc="20" dirty="0">
                <a:latin typeface="Arial MT"/>
                <a:cs typeface="Arial MT"/>
              </a:rPr>
              <a:t>m</a:t>
            </a:r>
            <a:r>
              <a:rPr sz="2400" spc="10" dirty="0">
                <a:latin typeface="Arial MT"/>
                <a:cs typeface="Arial MT"/>
              </a:rPr>
              <a:t>u</a:t>
            </a:r>
            <a:r>
              <a:rPr sz="2400" spc="-10" dirty="0">
                <a:latin typeface="Arial MT"/>
                <a:cs typeface="Arial MT"/>
              </a:rPr>
              <a:t>l</a:t>
            </a:r>
            <a:r>
              <a:rPr sz="2400" dirty="0">
                <a:latin typeface="Arial MT"/>
                <a:cs typeface="Arial MT"/>
              </a:rPr>
              <a:t>ti</a:t>
            </a:r>
            <a:r>
              <a:rPr sz="2400" spc="-65" dirty="0">
                <a:latin typeface="Arial MT"/>
                <a:cs typeface="Arial MT"/>
              </a:rPr>
              <a:t>p</a:t>
            </a:r>
            <a:r>
              <a:rPr sz="2400" spc="60" dirty="0">
                <a:latin typeface="Arial MT"/>
                <a:cs typeface="Arial MT"/>
              </a:rPr>
              <a:t>l</a:t>
            </a:r>
            <a:r>
              <a:rPr sz="2400" dirty="0">
                <a:latin typeface="Arial MT"/>
                <a:cs typeface="Arial MT"/>
              </a:rPr>
              <a:t>e		</a:t>
            </a:r>
            <a:r>
              <a:rPr sz="2400" spc="60" dirty="0">
                <a:latin typeface="Arial MT"/>
                <a:cs typeface="Arial MT"/>
              </a:rPr>
              <a:t>j</a:t>
            </a:r>
            <a:r>
              <a:rPr sz="2400" spc="10" dirty="0">
                <a:latin typeface="Arial MT"/>
                <a:cs typeface="Arial MT"/>
              </a:rPr>
              <a:t>o</a:t>
            </a:r>
            <a:r>
              <a:rPr sz="2400" spc="-60" dirty="0">
                <a:latin typeface="Arial MT"/>
                <a:cs typeface="Arial MT"/>
              </a:rPr>
              <a:t>b</a:t>
            </a:r>
            <a:r>
              <a:rPr sz="2400" dirty="0">
                <a:latin typeface="Arial MT"/>
                <a:cs typeface="Arial MT"/>
              </a:rPr>
              <a:t>s	</a:t>
            </a:r>
            <a:r>
              <a:rPr sz="2400" spc="-65" dirty="0">
                <a:latin typeface="Arial MT"/>
                <a:cs typeface="Arial MT"/>
              </a:rPr>
              <a:t>a</a:t>
            </a:r>
            <a:r>
              <a:rPr sz="2400" spc="95" dirty="0">
                <a:latin typeface="Arial MT"/>
                <a:cs typeface="Arial MT"/>
              </a:rPr>
              <a:t>r</a:t>
            </a:r>
            <a:r>
              <a:rPr sz="2400" dirty="0">
                <a:latin typeface="Arial MT"/>
                <a:cs typeface="Arial MT"/>
              </a:rPr>
              <a:t>e  t</a:t>
            </a:r>
            <a:r>
              <a:rPr sz="2400" spc="15" dirty="0">
                <a:latin typeface="Arial MT"/>
                <a:cs typeface="Arial MT"/>
              </a:rPr>
              <a:t>h</a:t>
            </a:r>
            <a:r>
              <a:rPr sz="2400" dirty="0">
                <a:latin typeface="Arial MT"/>
                <a:cs typeface="Arial MT"/>
              </a:rPr>
              <a:t>e	C</a:t>
            </a:r>
            <a:r>
              <a:rPr sz="2400" spc="-35" dirty="0">
                <a:latin typeface="Arial MT"/>
                <a:cs typeface="Arial MT"/>
              </a:rPr>
              <a:t>P</a:t>
            </a:r>
            <a:r>
              <a:rPr sz="2400" dirty="0">
                <a:latin typeface="Arial MT"/>
                <a:cs typeface="Arial MT"/>
              </a:rPr>
              <a:t>U	s</a:t>
            </a:r>
            <a:r>
              <a:rPr sz="2400" spc="-10" dirty="0">
                <a:latin typeface="Arial MT"/>
                <a:cs typeface="Arial MT"/>
              </a:rPr>
              <a:t>i</a:t>
            </a:r>
            <a:r>
              <a:rPr sz="2400" spc="20" dirty="0">
                <a:latin typeface="Arial MT"/>
                <a:cs typeface="Arial MT"/>
              </a:rPr>
              <a:t>m</a:t>
            </a:r>
            <a:r>
              <a:rPr sz="2400" spc="10" dirty="0">
                <a:latin typeface="Arial MT"/>
                <a:cs typeface="Arial MT"/>
              </a:rPr>
              <a:t>u</a:t>
            </a:r>
            <a:r>
              <a:rPr sz="2400" spc="-10" dirty="0">
                <a:latin typeface="Arial MT"/>
                <a:cs typeface="Arial MT"/>
              </a:rPr>
              <a:t>l</a:t>
            </a:r>
            <a:r>
              <a:rPr sz="2400" spc="75" dirty="0">
                <a:latin typeface="Arial MT"/>
                <a:cs typeface="Arial MT"/>
              </a:rPr>
              <a:t>t</a:t>
            </a:r>
            <a:r>
              <a:rPr sz="2400" spc="-65" dirty="0">
                <a:latin typeface="Arial MT"/>
                <a:cs typeface="Arial MT"/>
              </a:rPr>
              <a:t>a</a:t>
            </a:r>
            <a:r>
              <a:rPr sz="2400" spc="10" dirty="0">
                <a:latin typeface="Arial MT"/>
                <a:cs typeface="Arial MT"/>
              </a:rPr>
              <a:t>ne</a:t>
            </a:r>
            <a:r>
              <a:rPr sz="2400" spc="-65" dirty="0">
                <a:latin typeface="Arial MT"/>
                <a:cs typeface="Arial MT"/>
              </a:rPr>
              <a:t>o</a:t>
            </a:r>
            <a:r>
              <a:rPr sz="2400" spc="10" dirty="0">
                <a:latin typeface="Arial MT"/>
                <a:cs typeface="Arial MT"/>
              </a:rPr>
              <a:t>u</a:t>
            </a:r>
            <a:r>
              <a:rPr sz="2400" dirty="0">
                <a:latin typeface="Arial MT"/>
                <a:cs typeface="Arial MT"/>
              </a:rPr>
              <a:t>s</a:t>
            </a:r>
            <a:r>
              <a:rPr sz="2400" spc="60" dirty="0">
                <a:latin typeface="Arial MT"/>
                <a:cs typeface="Arial MT"/>
              </a:rPr>
              <a:t>l</a:t>
            </a:r>
            <a:r>
              <a:rPr sz="2400" dirty="0">
                <a:latin typeface="Arial MT"/>
                <a:cs typeface="Arial MT"/>
              </a:rPr>
              <a:t>y	</a:t>
            </a:r>
            <a:r>
              <a:rPr sz="2400" spc="15" dirty="0">
                <a:latin typeface="Arial MT"/>
                <a:cs typeface="Arial MT"/>
              </a:rPr>
              <a:t>b</a:t>
            </a:r>
            <a:r>
              <a:rPr sz="2400" dirty="0">
                <a:latin typeface="Arial MT"/>
                <a:cs typeface="Arial MT"/>
              </a:rPr>
              <a:t>y	sw</a:t>
            </a:r>
            <a:r>
              <a:rPr sz="2400" spc="-15" dirty="0">
                <a:latin typeface="Arial MT"/>
                <a:cs typeface="Arial MT"/>
              </a:rPr>
              <a:t>i</a:t>
            </a:r>
            <a:r>
              <a:rPr sz="2400" dirty="0">
                <a:latin typeface="Arial MT"/>
                <a:cs typeface="Arial MT"/>
              </a:rPr>
              <a:t>tc</a:t>
            </a:r>
            <a:r>
              <a:rPr sz="2400" spc="10" dirty="0">
                <a:latin typeface="Arial MT"/>
                <a:cs typeface="Arial MT"/>
              </a:rPr>
              <a:t>h</a:t>
            </a:r>
            <a:r>
              <a:rPr sz="2400" spc="-10" dirty="0">
                <a:latin typeface="Arial MT"/>
                <a:cs typeface="Arial MT"/>
              </a:rPr>
              <a:t>i</a:t>
            </a:r>
            <a:r>
              <a:rPr sz="2400" spc="85" dirty="0">
                <a:latin typeface="Arial MT"/>
                <a:cs typeface="Arial MT"/>
              </a:rPr>
              <a:t>n</a:t>
            </a:r>
            <a:r>
              <a:rPr sz="2400" dirty="0">
                <a:latin typeface="Arial MT"/>
                <a:cs typeface="Arial MT"/>
              </a:rPr>
              <a:t>g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6360" y="2378138"/>
            <a:ext cx="305434" cy="33369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6360" y="3169602"/>
            <a:ext cx="305434" cy="33369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56360" y="3960876"/>
            <a:ext cx="305434" cy="33401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6360" y="4743386"/>
            <a:ext cx="305434" cy="33369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629791" y="2336863"/>
            <a:ext cx="7339965" cy="3749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55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There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spc="155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at</a:t>
            </a:r>
            <a:r>
              <a:rPr sz="2400" spc="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least</a:t>
            </a:r>
            <a:r>
              <a:rPr sz="2400" spc="16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one</a:t>
            </a:r>
            <a:r>
              <a:rPr sz="2400" spc="10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program</a:t>
            </a:r>
            <a:r>
              <a:rPr sz="2400" spc="1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spc="1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executing</a:t>
            </a:r>
            <a:r>
              <a:rPr sz="2400" spc="4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</a:t>
            </a:r>
            <a:r>
              <a:rPr sz="2400" spc="95" dirty="0">
                <a:latin typeface="Arial MT"/>
                <a:cs typeface="Arial MT"/>
              </a:rPr>
              <a:t> </a:t>
            </a:r>
            <a:r>
              <a:rPr sz="2400" spc="10" dirty="0">
                <a:latin typeface="Arial MT"/>
                <a:cs typeface="Arial MT"/>
              </a:rPr>
              <a:t>memory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ts val="2755"/>
              </a:lnSpc>
            </a:pPr>
            <a:r>
              <a:rPr sz="2400" spc="-10" dirty="0">
                <a:latin typeface="Microsoft Sans Serif"/>
                <a:cs typeface="Microsoft Sans Serif"/>
              </a:rPr>
              <a:t>🢡</a:t>
            </a:r>
            <a:r>
              <a:rPr sz="2400" b="1" spc="-10" dirty="0">
                <a:solidFill>
                  <a:srgbClr val="3366FF"/>
                </a:solidFill>
                <a:latin typeface="Arial"/>
                <a:cs typeface="Arial"/>
              </a:rPr>
              <a:t>process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55"/>
              </a:lnSpc>
              <a:spcBef>
                <a:spcPts val="725"/>
              </a:spcBef>
            </a:pPr>
            <a:r>
              <a:rPr sz="2400" dirty="0">
                <a:latin typeface="Arial MT"/>
                <a:cs typeface="Arial MT"/>
              </a:rPr>
              <a:t>If</a:t>
            </a:r>
            <a:r>
              <a:rPr sz="2400" spc="23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several</a:t>
            </a:r>
            <a:r>
              <a:rPr sz="2400" spc="2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jobs</a:t>
            </a:r>
            <a:r>
              <a:rPr sz="2400" spc="2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ready</a:t>
            </a:r>
            <a:r>
              <a:rPr sz="2400" spc="1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170" dirty="0">
                <a:latin typeface="Arial MT"/>
                <a:cs typeface="Arial MT"/>
              </a:rPr>
              <a:t> </a:t>
            </a:r>
            <a:r>
              <a:rPr sz="2400" spc="10" dirty="0">
                <a:latin typeface="Arial MT"/>
                <a:cs typeface="Arial MT"/>
              </a:rPr>
              <a:t>run</a:t>
            </a:r>
            <a:r>
              <a:rPr sz="2400" spc="254" dirty="0">
                <a:latin typeface="Arial MT"/>
                <a:cs typeface="Arial MT"/>
              </a:rPr>
              <a:t> </a:t>
            </a:r>
            <a:r>
              <a:rPr sz="2400" spc="-35" dirty="0">
                <a:latin typeface="Arial MT"/>
                <a:cs typeface="Arial MT"/>
              </a:rPr>
              <a:t>at</a:t>
            </a:r>
            <a:r>
              <a:rPr sz="2400" spc="240" dirty="0">
                <a:latin typeface="Arial MT"/>
                <a:cs typeface="Arial MT"/>
              </a:rPr>
              <a:t> </a:t>
            </a:r>
            <a:r>
              <a:rPr sz="2400" spc="5" dirty="0">
                <a:latin typeface="Arial MT"/>
                <a:cs typeface="Arial MT"/>
              </a:rPr>
              <a:t>the</a:t>
            </a:r>
            <a:r>
              <a:rPr sz="2400" spc="17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same</a:t>
            </a:r>
            <a:r>
              <a:rPr sz="2400" spc="1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time</a:t>
            </a:r>
            <a:r>
              <a:rPr sz="2400" spc="180" dirty="0">
                <a:latin typeface="Arial MT"/>
                <a:cs typeface="Arial MT"/>
              </a:rPr>
              <a:t> </a:t>
            </a:r>
            <a:r>
              <a:rPr sz="2400" spc="-40" dirty="0">
                <a:latin typeface="Microsoft Sans Serif"/>
                <a:cs typeface="Microsoft Sans Serif"/>
              </a:rPr>
              <a:t>🢡</a:t>
            </a:r>
            <a:r>
              <a:rPr sz="2400" spc="250" dirty="0">
                <a:latin typeface="Microsoft Sans Serif"/>
                <a:cs typeface="Microsoft Sans Serif"/>
              </a:rPr>
              <a:t> </a:t>
            </a:r>
            <a:r>
              <a:rPr sz="2400" b="1" spc="10" dirty="0">
                <a:solidFill>
                  <a:srgbClr val="3366FF"/>
                </a:solidFill>
                <a:latin typeface="Arial"/>
                <a:cs typeface="Arial"/>
              </a:rPr>
              <a:t>CPU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55"/>
              </a:lnSpc>
            </a:pPr>
            <a:r>
              <a:rPr sz="2400" b="1" dirty="0">
                <a:solidFill>
                  <a:srgbClr val="3366FF"/>
                </a:solidFill>
                <a:latin typeface="Arial"/>
                <a:cs typeface="Arial"/>
              </a:rPr>
              <a:t>scheduling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15"/>
              </a:lnSpc>
              <a:spcBef>
                <a:spcPts val="725"/>
              </a:spcBef>
              <a:tabLst>
                <a:tab pos="346075" algn="l"/>
                <a:tab pos="1890395" algn="l"/>
                <a:tab pos="2710815" algn="l"/>
                <a:tab pos="3120390" algn="l"/>
                <a:tab pos="3521075" algn="l"/>
                <a:tab pos="4855845" algn="l"/>
                <a:tab pos="6419850" algn="l"/>
              </a:tabLst>
            </a:pPr>
            <a:r>
              <a:rPr sz="2400" dirty="0">
                <a:latin typeface="Arial MT"/>
                <a:cs typeface="Arial MT"/>
              </a:rPr>
              <a:t>If	</a:t>
            </a:r>
            <a:r>
              <a:rPr sz="2400" spc="-20" dirty="0">
                <a:latin typeface="Arial MT"/>
                <a:cs typeface="Arial MT"/>
              </a:rPr>
              <a:t>processes	</a:t>
            </a:r>
            <a:r>
              <a:rPr sz="2400" spc="-10" dirty="0">
                <a:latin typeface="Arial MT"/>
                <a:cs typeface="Arial MT"/>
              </a:rPr>
              <a:t>don’t	</a:t>
            </a:r>
            <a:r>
              <a:rPr sz="2400" spc="20" dirty="0">
                <a:latin typeface="Arial MT"/>
                <a:cs typeface="Arial MT"/>
              </a:rPr>
              <a:t>fit	</a:t>
            </a:r>
            <a:r>
              <a:rPr sz="2400" spc="-5" dirty="0">
                <a:latin typeface="Arial MT"/>
                <a:cs typeface="Arial MT"/>
              </a:rPr>
              <a:t>in	</a:t>
            </a:r>
            <a:r>
              <a:rPr sz="2400" spc="-20" dirty="0">
                <a:latin typeface="Arial MT"/>
                <a:cs typeface="Arial MT"/>
              </a:rPr>
              <a:t>memory,	</a:t>
            </a:r>
            <a:r>
              <a:rPr sz="2400" b="1" spc="-5" dirty="0">
                <a:solidFill>
                  <a:srgbClr val="3366FF"/>
                </a:solidFill>
                <a:latin typeface="Arial"/>
                <a:cs typeface="Arial"/>
              </a:rPr>
              <a:t>swapping	</a:t>
            </a:r>
            <a:r>
              <a:rPr sz="2400" spc="-5" dirty="0">
                <a:latin typeface="Arial MT"/>
                <a:cs typeface="Arial MT"/>
              </a:rPr>
              <a:t>moves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ts val="2715"/>
              </a:lnSpc>
            </a:pPr>
            <a:r>
              <a:rPr sz="2400" spc="-10" dirty="0">
                <a:latin typeface="Arial MT"/>
                <a:cs typeface="Arial MT"/>
              </a:rPr>
              <a:t>them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and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out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10" dirty="0">
                <a:latin typeface="Arial MT"/>
                <a:cs typeface="Arial MT"/>
              </a:rPr>
              <a:t> run</a:t>
            </a:r>
            <a:endParaRPr sz="2400">
              <a:latin typeface="Arial MT"/>
              <a:cs typeface="Arial MT"/>
            </a:endParaRPr>
          </a:p>
          <a:p>
            <a:pPr marL="12700" marR="8255" algn="just">
              <a:lnSpc>
                <a:spcPct val="90400"/>
              </a:lnSpc>
              <a:spcBef>
                <a:spcPts val="1005"/>
              </a:spcBef>
            </a:pPr>
            <a:r>
              <a:rPr sz="2400" b="1" spc="-10" dirty="0">
                <a:latin typeface="Arial"/>
                <a:cs typeface="Arial"/>
              </a:rPr>
              <a:t>Only one </a:t>
            </a:r>
            <a:r>
              <a:rPr sz="2400" b="1" spc="10" dirty="0">
                <a:latin typeface="Arial"/>
                <a:cs typeface="Arial"/>
              </a:rPr>
              <a:t>CPU </a:t>
            </a:r>
            <a:r>
              <a:rPr sz="2400" b="1" spc="40" dirty="0">
                <a:latin typeface="Arial"/>
                <a:cs typeface="Arial"/>
              </a:rPr>
              <a:t>is </a:t>
            </a:r>
            <a:r>
              <a:rPr sz="2400" b="1" spc="-10" dirty="0">
                <a:latin typeface="Arial"/>
                <a:cs typeface="Arial"/>
              </a:rPr>
              <a:t>involved</a:t>
            </a:r>
            <a:r>
              <a:rPr sz="2400" spc="-10" dirty="0">
                <a:latin typeface="Arial MT"/>
                <a:cs typeface="Arial MT"/>
              </a:rPr>
              <a:t>, </a:t>
            </a:r>
            <a:r>
              <a:rPr sz="2400" spc="-20" dirty="0">
                <a:latin typeface="Arial MT"/>
                <a:cs typeface="Arial MT"/>
              </a:rPr>
              <a:t>but </a:t>
            </a:r>
            <a:r>
              <a:rPr sz="2400" b="1" spc="40" dirty="0">
                <a:latin typeface="Arial"/>
                <a:cs typeface="Arial"/>
              </a:rPr>
              <a:t>it </a:t>
            </a:r>
            <a:r>
              <a:rPr sz="2400" b="1" spc="-10" dirty="0">
                <a:latin typeface="Arial"/>
                <a:cs typeface="Arial"/>
              </a:rPr>
              <a:t>switches </a:t>
            </a:r>
            <a:r>
              <a:rPr sz="2400" spc="10" dirty="0">
                <a:latin typeface="Arial MT"/>
                <a:cs typeface="Arial MT"/>
              </a:rPr>
              <a:t>from </a:t>
            </a:r>
            <a:r>
              <a:rPr sz="2400" spc="-20" dirty="0">
                <a:latin typeface="Arial MT"/>
                <a:cs typeface="Arial MT"/>
              </a:rPr>
              <a:t>one </a:t>
            </a:r>
            <a:r>
              <a:rPr sz="2400" spc="-15" dirty="0">
                <a:latin typeface="Arial MT"/>
                <a:cs typeface="Arial MT"/>
              </a:rPr>
              <a:t> process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40" dirty="0">
                <a:latin typeface="Arial MT"/>
                <a:cs typeface="Arial MT"/>
              </a:rPr>
              <a:t>to</a:t>
            </a:r>
            <a:r>
              <a:rPr sz="2400" spc="4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another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b="1" spc="10" dirty="0">
                <a:latin typeface="Arial"/>
                <a:cs typeface="Arial"/>
              </a:rPr>
              <a:t>so</a:t>
            </a:r>
            <a:r>
              <a:rPr sz="2400" b="1" spc="15" dirty="0">
                <a:latin typeface="Arial"/>
                <a:cs typeface="Arial"/>
              </a:rPr>
              <a:t> </a:t>
            </a:r>
            <a:r>
              <a:rPr sz="2400" b="1" spc="10" dirty="0">
                <a:latin typeface="Arial"/>
                <a:cs typeface="Arial"/>
              </a:rPr>
              <a:t>quickly</a:t>
            </a:r>
            <a:r>
              <a:rPr sz="2400" b="1" spc="15" dirty="0">
                <a:latin typeface="Arial"/>
                <a:cs typeface="Arial"/>
              </a:rPr>
              <a:t> </a:t>
            </a:r>
            <a:r>
              <a:rPr sz="2400" spc="-15" dirty="0">
                <a:latin typeface="Arial MT"/>
                <a:cs typeface="Arial MT"/>
              </a:rPr>
              <a:t>that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it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gives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30" dirty="0">
                <a:latin typeface="Arial MT"/>
                <a:cs typeface="Arial MT"/>
              </a:rPr>
              <a:t>the 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appearance </a:t>
            </a:r>
            <a:r>
              <a:rPr sz="2400" spc="-35" dirty="0">
                <a:latin typeface="Arial MT"/>
                <a:cs typeface="Arial MT"/>
              </a:rPr>
              <a:t>of </a:t>
            </a:r>
            <a:r>
              <a:rPr sz="2400" b="1" spc="-5" dirty="0">
                <a:latin typeface="Arial"/>
                <a:cs typeface="Arial"/>
              </a:rPr>
              <a:t>executing </a:t>
            </a:r>
            <a:r>
              <a:rPr sz="2400" b="1" dirty="0">
                <a:latin typeface="Arial"/>
                <a:cs typeface="Arial"/>
              </a:rPr>
              <a:t>all </a:t>
            </a:r>
            <a:r>
              <a:rPr sz="2400" b="1" spc="-25" dirty="0">
                <a:latin typeface="Arial"/>
                <a:cs typeface="Arial"/>
              </a:rPr>
              <a:t>of </a:t>
            </a:r>
            <a:r>
              <a:rPr sz="2400" b="1" spc="-10" dirty="0">
                <a:latin typeface="Arial"/>
                <a:cs typeface="Arial"/>
              </a:rPr>
              <a:t>the </a:t>
            </a:r>
            <a:r>
              <a:rPr sz="2400" b="1" dirty="0">
                <a:latin typeface="Arial"/>
                <a:cs typeface="Arial"/>
              </a:rPr>
              <a:t>processes </a:t>
            </a:r>
            <a:r>
              <a:rPr sz="2400" b="1" spc="5" dirty="0">
                <a:latin typeface="Arial"/>
                <a:cs typeface="Arial"/>
              </a:rPr>
              <a:t>at </a:t>
            </a:r>
            <a:r>
              <a:rPr sz="2400" b="1" spc="-10" dirty="0">
                <a:latin typeface="Arial"/>
                <a:cs typeface="Arial"/>
              </a:rPr>
              <a:t>the </a:t>
            </a:r>
            <a:r>
              <a:rPr sz="2400" b="1" spc="-65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same</a:t>
            </a:r>
            <a:r>
              <a:rPr sz="2400" b="1" spc="20" dirty="0">
                <a:latin typeface="Arial"/>
                <a:cs typeface="Arial"/>
              </a:rPr>
              <a:t> </a:t>
            </a:r>
            <a:r>
              <a:rPr sz="2400" b="1" spc="15" dirty="0">
                <a:latin typeface="Arial"/>
                <a:cs typeface="Arial"/>
              </a:rPr>
              <a:t>time.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8869" y="502285"/>
            <a:ext cx="520319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5" dirty="0">
                <a:solidFill>
                  <a:srgbClr val="006699"/>
                </a:solidFill>
              </a:rPr>
              <a:t>M</a:t>
            </a:r>
            <a:r>
              <a:rPr spc="-10" dirty="0">
                <a:solidFill>
                  <a:srgbClr val="006699"/>
                </a:solidFill>
              </a:rPr>
              <a:t>u</a:t>
            </a:r>
            <a:r>
              <a:rPr spc="5" dirty="0">
                <a:solidFill>
                  <a:srgbClr val="006699"/>
                </a:solidFill>
              </a:rPr>
              <a:t>l</a:t>
            </a:r>
            <a:r>
              <a:rPr spc="-15" dirty="0">
                <a:solidFill>
                  <a:srgbClr val="006699"/>
                </a:solidFill>
              </a:rPr>
              <a:t>t</a:t>
            </a:r>
            <a:r>
              <a:rPr spc="5" dirty="0">
                <a:solidFill>
                  <a:srgbClr val="006699"/>
                </a:solidFill>
              </a:rPr>
              <a:t>i</a:t>
            </a:r>
            <a:r>
              <a:rPr spc="-15" dirty="0">
                <a:solidFill>
                  <a:srgbClr val="006699"/>
                </a:solidFill>
              </a:rPr>
              <a:t>t</a:t>
            </a:r>
            <a:r>
              <a:rPr spc="15" dirty="0">
                <a:solidFill>
                  <a:srgbClr val="006699"/>
                </a:solidFill>
              </a:rPr>
              <a:t>a</a:t>
            </a:r>
            <a:r>
              <a:rPr spc="20" dirty="0">
                <a:solidFill>
                  <a:srgbClr val="006699"/>
                </a:solidFill>
              </a:rPr>
              <a:t>s</a:t>
            </a:r>
            <a:r>
              <a:rPr spc="10" dirty="0">
                <a:solidFill>
                  <a:srgbClr val="006699"/>
                </a:solidFill>
              </a:rPr>
              <a:t>ki</a:t>
            </a:r>
            <a:r>
              <a:rPr dirty="0">
                <a:solidFill>
                  <a:srgbClr val="006699"/>
                </a:solidFill>
              </a:rPr>
              <a:t>n</a:t>
            </a:r>
            <a:r>
              <a:rPr spc="-10" dirty="0">
                <a:solidFill>
                  <a:srgbClr val="006699"/>
                </a:solidFill>
              </a:rPr>
              <a:t>g</a:t>
            </a:r>
            <a:r>
              <a:rPr spc="5" dirty="0">
                <a:solidFill>
                  <a:srgbClr val="006699"/>
                </a:solidFill>
              </a:rPr>
              <a:t>/</a:t>
            </a:r>
            <a:r>
              <a:rPr spc="-215" dirty="0">
                <a:solidFill>
                  <a:srgbClr val="006699"/>
                </a:solidFill>
              </a:rPr>
              <a:t> </a:t>
            </a:r>
            <a:r>
              <a:rPr spc="65" dirty="0">
                <a:solidFill>
                  <a:srgbClr val="006699"/>
                </a:solidFill>
              </a:rPr>
              <a:t>T</a:t>
            </a:r>
            <a:r>
              <a:rPr spc="5" dirty="0">
                <a:solidFill>
                  <a:srgbClr val="006699"/>
                </a:solidFill>
              </a:rPr>
              <a:t>im</a:t>
            </a:r>
            <a:r>
              <a:rPr spc="15" dirty="0">
                <a:solidFill>
                  <a:srgbClr val="006699"/>
                </a:solidFill>
              </a:rPr>
              <a:t>e</a:t>
            </a:r>
            <a:r>
              <a:rPr spc="-135" dirty="0">
                <a:solidFill>
                  <a:srgbClr val="006699"/>
                </a:solidFill>
              </a:rPr>
              <a:t> </a:t>
            </a:r>
            <a:r>
              <a:rPr spc="35" dirty="0">
                <a:solidFill>
                  <a:srgbClr val="006699"/>
                </a:solidFill>
              </a:rPr>
              <a:t>S</a:t>
            </a:r>
            <a:r>
              <a:rPr spc="-10" dirty="0">
                <a:solidFill>
                  <a:srgbClr val="006699"/>
                </a:solidFill>
              </a:rPr>
              <a:t>h</a:t>
            </a:r>
            <a:r>
              <a:rPr spc="15" dirty="0">
                <a:solidFill>
                  <a:srgbClr val="006699"/>
                </a:solidFill>
              </a:rPr>
              <a:t>a</a:t>
            </a:r>
            <a:r>
              <a:rPr spc="30" dirty="0">
                <a:solidFill>
                  <a:srgbClr val="006699"/>
                </a:solidFill>
              </a:rPr>
              <a:t>r</a:t>
            </a:r>
            <a:r>
              <a:rPr spc="5" dirty="0">
                <a:solidFill>
                  <a:srgbClr val="006699"/>
                </a:solidFill>
              </a:rPr>
              <a:t>i</a:t>
            </a:r>
            <a:r>
              <a:rPr spc="-5" dirty="0">
                <a:solidFill>
                  <a:srgbClr val="006699"/>
                </a:solidFill>
              </a:rPr>
              <a:t>n</a:t>
            </a:r>
            <a:r>
              <a:rPr spc="15" dirty="0">
                <a:solidFill>
                  <a:srgbClr val="006699"/>
                </a:solidFill>
              </a:rPr>
              <a:t>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39" y="1271524"/>
            <a:ext cx="362585" cy="37211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8739" y="1129093"/>
            <a:ext cx="8867775" cy="5080635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1125"/>
              </a:spcBef>
            </a:pPr>
            <a:r>
              <a:rPr sz="2400" spc="-50" dirty="0">
                <a:latin typeface="Arial MT"/>
                <a:cs typeface="Arial MT"/>
              </a:rPr>
              <a:t>Types</a:t>
            </a:r>
            <a:r>
              <a:rPr sz="2400" spc="220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of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Multitasking:</a:t>
            </a:r>
            <a:endParaRPr sz="2400">
              <a:latin typeface="Arial MT"/>
              <a:cs typeface="Arial MT"/>
            </a:endParaRPr>
          </a:p>
          <a:p>
            <a:pPr marL="470534" marR="77470" indent="-457834">
              <a:lnSpc>
                <a:spcPts val="2850"/>
              </a:lnSpc>
              <a:spcBef>
                <a:spcPts val="1145"/>
              </a:spcBef>
              <a:buClr>
                <a:srgbClr val="993300"/>
              </a:buClr>
              <a:buSzPct val="89583"/>
              <a:buAutoNum type="arabicPeriod"/>
              <a:tabLst>
                <a:tab pos="469900" algn="l"/>
                <a:tab pos="470534" algn="l"/>
              </a:tabLst>
            </a:pPr>
            <a:r>
              <a:rPr sz="2400" b="1" spc="-10" dirty="0">
                <a:latin typeface="Arial"/>
                <a:cs typeface="Arial"/>
              </a:rPr>
              <a:t>Preemptive:</a:t>
            </a:r>
            <a:r>
              <a:rPr sz="2400" b="1" spc="60" dirty="0">
                <a:latin typeface="Arial"/>
                <a:cs typeface="Arial"/>
              </a:rPr>
              <a:t> </a:t>
            </a:r>
            <a:r>
              <a:rPr sz="2400" spc="5" dirty="0">
                <a:latin typeface="Arial MT"/>
                <a:cs typeface="Arial MT"/>
              </a:rPr>
              <a:t>the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operating</a:t>
            </a:r>
            <a:r>
              <a:rPr sz="2400" spc="24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system</a:t>
            </a:r>
            <a:r>
              <a:rPr sz="2400" spc="100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parcels</a:t>
            </a:r>
            <a:r>
              <a:rPr sz="2400" spc="155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CPU</a:t>
            </a:r>
            <a:r>
              <a:rPr sz="2400" spc="120" dirty="0">
                <a:latin typeface="Arial MT"/>
                <a:cs typeface="Arial MT"/>
              </a:rPr>
              <a:t> </a:t>
            </a:r>
            <a:r>
              <a:rPr sz="2400" i="1" spc="5" dirty="0">
                <a:latin typeface="Arial"/>
                <a:cs typeface="Arial"/>
              </a:rPr>
              <a:t>time</a:t>
            </a:r>
            <a:r>
              <a:rPr sz="2400" i="1" spc="-5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slices</a:t>
            </a:r>
            <a:r>
              <a:rPr sz="2400" i="1" spc="10" dirty="0"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to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35" dirty="0">
                <a:latin typeface="Arial MT"/>
                <a:cs typeface="Arial MT"/>
              </a:rPr>
              <a:t>each</a:t>
            </a:r>
            <a:r>
              <a:rPr sz="2400" spc="8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program.</a:t>
            </a:r>
            <a:endParaRPr sz="2400">
              <a:latin typeface="Arial MT"/>
              <a:cs typeface="Arial MT"/>
            </a:endParaRPr>
          </a:p>
          <a:p>
            <a:pPr marL="470534" indent="-457834">
              <a:lnSpc>
                <a:spcPct val="100000"/>
              </a:lnSpc>
              <a:spcBef>
                <a:spcPts val="940"/>
              </a:spcBef>
              <a:buClr>
                <a:srgbClr val="993300"/>
              </a:buClr>
              <a:buSzPct val="89583"/>
              <a:buAutoNum type="arabicPeriod"/>
              <a:tabLst>
                <a:tab pos="469900" algn="l"/>
                <a:tab pos="470534" algn="l"/>
              </a:tabLst>
            </a:pPr>
            <a:r>
              <a:rPr sz="2400" b="1" spc="-5" dirty="0">
                <a:latin typeface="Arial"/>
                <a:cs typeface="Arial"/>
              </a:rPr>
              <a:t>Cooperative: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spc="-30" dirty="0">
                <a:latin typeface="Arial MT"/>
                <a:cs typeface="Arial MT"/>
              </a:rPr>
              <a:t>each</a:t>
            </a:r>
            <a:r>
              <a:rPr sz="2400" spc="165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program</a:t>
            </a:r>
            <a:r>
              <a:rPr sz="2400" spc="17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can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control</a:t>
            </a:r>
            <a:r>
              <a:rPr sz="2400" spc="70" dirty="0">
                <a:latin typeface="Arial MT"/>
                <a:cs typeface="Arial MT"/>
              </a:rPr>
              <a:t> </a:t>
            </a:r>
            <a:r>
              <a:rPr sz="2400" spc="5" dirty="0">
                <a:latin typeface="Arial MT"/>
                <a:cs typeface="Arial MT"/>
              </a:rPr>
              <a:t>the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CPU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5" dirty="0">
                <a:latin typeface="Arial MT"/>
                <a:cs typeface="Arial MT"/>
              </a:rPr>
              <a:t>for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as</a:t>
            </a:r>
            <a:r>
              <a:rPr sz="2400" spc="85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long</a:t>
            </a:r>
            <a:endParaRPr sz="2400">
              <a:latin typeface="Arial MT"/>
              <a:cs typeface="Arial MT"/>
            </a:endParaRPr>
          </a:p>
          <a:p>
            <a:pPr marL="470534">
              <a:lnSpc>
                <a:spcPct val="100000"/>
              </a:lnSpc>
              <a:spcBef>
                <a:spcPts val="45"/>
              </a:spcBef>
            </a:pPr>
            <a:r>
              <a:rPr sz="2400" spc="-30" dirty="0">
                <a:latin typeface="Arial MT"/>
                <a:cs typeface="Arial MT"/>
              </a:rPr>
              <a:t>as</a:t>
            </a:r>
            <a:r>
              <a:rPr sz="2400" spc="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it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spc="-40" dirty="0">
                <a:latin typeface="Arial MT"/>
                <a:cs typeface="Arial MT"/>
              </a:rPr>
              <a:t>needs</a:t>
            </a:r>
            <a:r>
              <a:rPr sz="2400" spc="204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it.</a:t>
            </a:r>
            <a:endParaRPr sz="2400">
              <a:latin typeface="Arial MT"/>
              <a:cs typeface="Arial MT"/>
            </a:endParaRPr>
          </a:p>
          <a:p>
            <a:pPr marL="413384">
              <a:lnSpc>
                <a:spcPct val="100000"/>
              </a:lnSpc>
              <a:spcBef>
                <a:spcPts val="950"/>
              </a:spcBef>
            </a:pPr>
            <a:r>
              <a:rPr sz="2400" dirty="0">
                <a:latin typeface="Arial MT"/>
                <a:cs typeface="Arial MT"/>
              </a:rPr>
              <a:t>If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program</a:t>
            </a:r>
            <a:r>
              <a:rPr sz="2400" spc="17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 </a:t>
            </a:r>
            <a:r>
              <a:rPr sz="2400" spc="-20" dirty="0">
                <a:latin typeface="Arial MT"/>
                <a:cs typeface="Arial MT"/>
              </a:rPr>
              <a:t>not</a:t>
            </a:r>
            <a:r>
              <a:rPr sz="2400" spc="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using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5" dirty="0">
                <a:latin typeface="Arial MT"/>
                <a:cs typeface="Arial MT"/>
              </a:rPr>
              <a:t>the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CPU,</a:t>
            </a:r>
            <a:r>
              <a:rPr sz="2400" spc="85" dirty="0">
                <a:latin typeface="Arial MT"/>
                <a:cs typeface="Arial MT"/>
              </a:rPr>
              <a:t> </a:t>
            </a:r>
            <a:r>
              <a:rPr sz="2400" spc="-35" dirty="0">
                <a:latin typeface="Arial MT"/>
                <a:cs typeface="Arial MT"/>
              </a:rPr>
              <a:t>however,</a:t>
            </a:r>
            <a:r>
              <a:rPr sz="2400" spc="229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it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can</a:t>
            </a:r>
            <a:r>
              <a:rPr sz="2400" spc="90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allow</a:t>
            </a:r>
            <a:endParaRPr sz="2400">
              <a:latin typeface="Arial MT"/>
              <a:cs typeface="Arial MT"/>
            </a:endParaRPr>
          </a:p>
          <a:p>
            <a:pPr marL="870585">
              <a:lnSpc>
                <a:spcPct val="100000"/>
              </a:lnSpc>
              <a:spcBef>
                <a:spcPts val="50"/>
              </a:spcBef>
            </a:pPr>
            <a:r>
              <a:rPr sz="2400" spc="-25" dirty="0">
                <a:latin typeface="Arial MT"/>
                <a:cs typeface="Arial MT"/>
              </a:rPr>
              <a:t>another</a:t>
            </a:r>
            <a:r>
              <a:rPr sz="2400" spc="100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program</a:t>
            </a:r>
            <a:r>
              <a:rPr sz="2400" spc="254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5" dirty="0">
                <a:latin typeface="Arial MT"/>
                <a:cs typeface="Arial MT"/>
              </a:rPr>
              <a:t>use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it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temporarily.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400">
              <a:latin typeface="Arial MT"/>
              <a:cs typeface="Arial MT"/>
            </a:endParaRPr>
          </a:p>
          <a:p>
            <a:pPr marL="413384" marR="5080">
              <a:lnSpc>
                <a:spcPct val="134300"/>
              </a:lnSpc>
            </a:pPr>
            <a:r>
              <a:rPr sz="2400" dirty="0">
                <a:latin typeface="Arial MT"/>
                <a:cs typeface="Arial MT"/>
              </a:rPr>
              <a:t>In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5" dirty="0">
                <a:latin typeface="Arial MT"/>
                <a:cs typeface="Arial MT"/>
              </a:rPr>
              <a:t>time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sharing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systems</a:t>
            </a:r>
            <a:r>
              <a:rPr sz="2400" spc="75" dirty="0">
                <a:latin typeface="Arial MT"/>
                <a:cs typeface="Arial MT"/>
              </a:rPr>
              <a:t> </a:t>
            </a:r>
            <a:r>
              <a:rPr sz="2400" spc="5" dirty="0">
                <a:latin typeface="Arial MT"/>
                <a:cs typeface="Arial MT"/>
              </a:rPr>
              <a:t>the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prime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5" dirty="0">
                <a:latin typeface="Arial MT"/>
                <a:cs typeface="Arial MT"/>
              </a:rPr>
              <a:t>focus</a:t>
            </a:r>
            <a:r>
              <a:rPr sz="2400" dirty="0">
                <a:latin typeface="Arial MT"/>
                <a:cs typeface="Arial MT"/>
              </a:rPr>
              <a:t> is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on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minimizing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5" dirty="0">
                <a:latin typeface="Arial MT"/>
                <a:cs typeface="Arial MT"/>
              </a:rPr>
              <a:t>the 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response</a:t>
            </a:r>
            <a:r>
              <a:rPr sz="2400" spc="16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time,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while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multiprogramming</a:t>
            </a:r>
            <a:r>
              <a:rPr sz="2400" spc="85" dirty="0">
                <a:latin typeface="Arial MT"/>
                <a:cs typeface="Arial MT"/>
              </a:rPr>
              <a:t> </a:t>
            </a:r>
            <a:r>
              <a:rPr sz="2400" spc="5" dirty="0">
                <a:latin typeface="Arial MT"/>
                <a:cs typeface="Arial MT"/>
              </a:rPr>
              <a:t>the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prime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focus is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35" dirty="0">
                <a:latin typeface="Arial MT"/>
                <a:cs typeface="Arial MT"/>
              </a:rPr>
              <a:t>maximize</a:t>
            </a:r>
            <a:r>
              <a:rPr sz="2400" spc="240" dirty="0">
                <a:latin typeface="Arial MT"/>
                <a:cs typeface="Arial MT"/>
              </a:rPr>
              <a:t> </a:t>
            </a:r>
            <a:r>
              <a:rPr sz="2400" spc="5" dirty="0">
                <a:latin typeface="Arial MT"/>
                <a:cs typeface="Arial MT"/>
              </a:rPr>
              <a:t>the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CPU</a:t>
            </a:r>
            <a:r>
              <a:rPr sz="2400" spc="70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usage.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1479" y="502285"/>
            <a:ext cx="449326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i="1" spc="5" dirty="0">
                <a:solidFill>
                  <a:srgbClr val="006FC0"/>
                </a:solidFill>
                <a:latin typeface="Arial"/>
                <a:cs typeface="Arial"/>
              </a:rPr>
              <a:t>OPERATING</a:t>
            </a:r>
            <a:r>
              <a:rPr i="1" spc="-19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i="1" spc="25" dirty="0">
                <a:solidFill>
                  <a:srgbClr val="006FC0"/>
                </a:solidFill>
                <a:latin typeface="Arial"/>
                <a:cs typeface="Arial"/>
              </a:rPr>
              <a:t>SYSTEM?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8600" y="0"/>
            <a:ext cx="1295400" cy="67627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39284" y="2716148"/>
            <a:ext cx="419735" cy="4292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39284" y="4728845"/>
            <a:ext cx="419735" cy="42925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770120" y="2703449"/>
            <a:ext cx="4072254" cy="33108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algn="just">
              <a:lnSpc>
                <a:spcPct val="102400"/>
              </a:lnSpc>
              <a:spcBef>
                <a:spcPts val="50"/>
              </a:spcBef>
            </a:pPr>
            <a:r>
              <a:rPr sz="2750" spc="10" dirty="0">
                <a:latin typeface="Arial MT"/>
                <a:cs typeface="Arial MT"/>
              </a:rPr>
              <a:t>Abstract: </a:t>
            </a:r>
            <a:r>
              <a:rPr sz="2750" spc="30" dirty="0">
                <a:latin typeface="Arial MT"/>
                <a:cs typeface="Arial MT"/>
              </a:rPr>
              <a:t>To </a:t>
            </a:r>
            <a:r>
              <a:rPr sz="2750" spc="20" dirty="0">
                <a:latin typeface="Arial MT"/>
                <a:cs typeface="Arial MT"/>
              </a:rPr>
              <a:t>simplify </a:t>
            </a:r>
            <a:r>
              <a:rPr sz="2750" spc="40" dirty="0">
                <a:latin typeface="Arial MT"/>
                <a:cs typeface="Arial MT"/>
              </a:rPr>
              <a:t>how </a:t>
            </a:r>
            <a:r>
              <a:rPr sz="2750" spc="-750" dirty="0">
                <a:latin typeface="Arial MT"/>
                <a:cs typeface="Arial MT"/>
              </a:rPr>
              <a:t> </a:t>
            </a:r>
            <a:r>
              <a:rPr sz="2750" spc="20" dirty="0">
                <a:latin typeface="Arial MT"/>
                <a:cs typeface="Arial MT"/>
              </a:rPr>
              <a:t>hardware</a:t>
            </a:r>
            <a:r>
              <a:rPr sz="2750" spc="25" dirty="0">
                <a:latin typeface="Arial MT"/>
                <a:cs typeface="Arial MT"/>
              </a:rPr>
              <a:t> </a:t>
            </a:r>
            <a:r>
              <a:rPr sz="2750" spc="20" dirty="0">
                <a:latin typeface="Arial MT"/>
                <a:cs typeface="Arial MT"/>
              </a:rPr>
              <a:t>actually</a:t>
            </a:r>
            <a:r>
              <a:rPr sz="2750" spc="25" dirty="0">
                <a:latin typeface="Arial MT"/>
                <a:cs typeface="Arial MT"/>
              </a:rPr>
              <a:t> looks </a:t>
            </a:r>
            <a:r>
              <a:rPr sz="2750" spc="30" dirty="0">
                <a:latin typeface="Arial MT"/>
                <a:cs typeface="Arial MT"/>
              </a:rPr>
              <a:t> </a:t>
            </a:r>
            <a:r>
              <a:rPr sz="2750" spc="-35" dirty="0">
                <a:latin typeface="Arial MT"/>
                <a:cs typeface="Arial MT"/>
              </a:rPr>
              <a:t>like.</a:t>
            </a:r>
            <a:endParaRPr sz="27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3100">
              <a:latin typeface="Arial MT"/>
              <a:cs typeface="Arial MT"/>
            </a:endParaRPr>
          </a:p>
          <a:p>
            <a:pPr marL="12700" marR="5080" algn="just">
              <a:lnSpc>
                <a:spcPct val="101299"/>
              </a:lnSpc>
              <a:spcBef>
                <a:spcPts val="2180"/>
              </a:spcBef>
            </a:pPr>
            <a:r>
              <a:rPr sz="2750" spc="15" dirty="0">
                <a:latin typeface="Arial MT"/>
                <a:cs typeface="Arial MT"/>
              </a:rPr>
              <a:t>Arbitrate: </a:t>
            </a:r>
            <a:r>
              <a:rPr sz="2750" spc="30" dirty="0">
                <a:latin typeface="Arial MT"/>
                <a:cs typeface="Arial MT"/>
              </a:rPr>
              <a:t>To </a:t>
            </a:r>
            <a:r>
              <a:rPr sz="2750" spc="35" dirty="0">
                <a:latin typeface="Arial MT"/>
                <a:cs typeface="Arial MT"/>
              </a:rPr>
              <a:t>manage </a:t>
            </a:r>
            <a:r>
              <a:rPr sz="2750" spc="5" dirty="0">
                <a:latin typeface="Arial MT"/>
                <a:cs typeface="Arial MT"/>
              </a:rPr>
              <a:t>, </a:t>
            </a:r>
            <a:r>
              <a:rPr sz="2750" spc="-15" dirty="0">
                <a:latin typeface="Arial MT"/>
                <a:cs typeface="Arial MT"/>
              </a:rPr>
              <a:t>to </a:t>
            </a:r>
            <a:r>
              <a:rPr sz="2750" spc="-10" dirty="0">
                <a:latin typeface="Arial MT"/>
                <a:cs typeface="Arial MT"/>
              </a:rPr>
              <a:t> </a:t>
            </a:r>
            <a:r>
              <a:rPr sz="2750" spc="20" dirty="0">
                <a:latin typeface="Arial MT"/>
                <a:cs typeface="Arial MT"/>
              </a:rPr>
              <a:t>oversee</a:t>
            </a:r>
            <a:r>
              <a:rPr sz="2750" spc="25" dirty="0">
                <a:latin typeface="Arial MT"/>
                <a:cs typeface="Arial MT"/>
              </a:rPr>
              <a:t> </a:t>
            </a:r>
            <a:r>
              <a:rPr sz="2750" spc="35" dirty="0">
                <a:latin typeface="Arial MT"/>
                <a:cs typeface="Arial MT"/>
              </a:rPr>
              <a:t>the</a:t>
            </a:r>
            <a:r>
              <a:rPr sz="2750" spc="835" dirty="0">
                <a:latin typeface="Arial MT"/>
                <a:cs typeface="Arial MT"/>
              </a:rPr>
              <a:t> </a:t>
            </a:r>
            <a:r>
              <a:rPr sz="2750" spc="40" dirty="0">
                <a:latin typeface="Arial MT"/>
                <a:cs typeface="Arial MT"/>
              </a:rPr>
              <a:t>hardware </a:t>
            </a:r>
            <a:r>
              <a:rPr sz="2750" spc="-750" dirty="0">
                <a:latin typeface="Arial MT"/>
                <a:cs typeface="Arial MT"/>
              </a:rPr>
              <a:t> </a:t>
            </a:r>
            <a:r>
              <a:rPr sz="2750" spc="5" dirty="0">
                <a:latin typeface="Arial MT"/>
                <a:cs typeface="Arial MT"/>
              </a:rPr>
              <a:t>use</a:t>
            </a:r>
            <a:endParaRPr sz="275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6225" y="2343150"/>
            <a:ext cx="3600450" cy="33909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4520" y="434086"/>
            <a:ext cx="38334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5" dirty="0">
                <a:solidFill>
                  <a:srgbClr val="006699"/>
                </a:solidFill>
              </a:rPr>
              <a:t>M</a:t>
            </a:r>
            <a:r>
              <a:rPr spc="-10" dirty="0">
                <a:solidFill>
                  <a:srgbClr val="006699"/>
                </a:solidFill>
              </a:rPr>
              <a:t>u</a:t>
            </a:r>
            <a:r>
              <a:rPr spc="5" dirty="0">
                <a:solidFill>
                  <a:srgbClr val="006699"/>
                </a:solidFill>
              </a:rPr>
              <a:t>l</a:t>
            </a:r>
            <a:r>
              <a:rPr spc="-15" dirty="0">
                <a:solidFill>
                  <a:srgbClr val="006699"/>
                </a:solidFill>
              </a:rPr>
              <a:t>t</a:t>
            </a:r>
            <a:r>
              <a:rPr spc="5" dirty="0">
                <a:solidFill>
                  <a:srgbClr val="006699"/>
                </a:solidFill>
              </a:rPr>
              <a:t>i</a:t>
            </a:r>
            <a:r>
              <a:rPr spc="-10" dirty="0">
                <a:solidFill>
                  <a:srgbClr val="006699"/>
                </a:solidFill>
              </a:rPr>
              <a:t>p</a:t>
            </a:r>
            <a:r>
              <a:rPr spc="25" dirty="0">
                <a:solidFill>
                  <a:srgbClr val="006699"/>
                </a:solidFill>
              </a:rPr>
              <a:t>r</a:t>
            </a:r>
            <a:r>
              <a:rPr spc="-10" dirty="0">
                <a:solidFill>
                  <a:srgbClr val="006699"/>
                </a:solidFill>
              </a:rPr>
              <a:t>o</a:t>
            </a:r>
            <a:r>
              <a:rPr spc="15" dirty="0">
                <a:solidFill>
                  <a:srgbClr val="006699"/>
                </a:solidFill>
              </a:rPr>
              <a:t>ce</a:t>
            </a:r>
            <a:r>
              <a:rPr spc="20" dirty="0">
                <a:solidFill>
                  <a:srgbClr val="006699"/>
                </a:solidFill>
              </a:rPr>
              <a:t>s</a:t>
            </a:r>
            <a:r>
              <a:rPr spc="15" dirty="0">
                <a:solidFill>
                  <a:srgbClr val="006699"/>
                </a:solidFill>
              </a:rPr>
              <a:t>s</a:t>
            </a:r>
            <a:r>
              <a:rPr spc="-65" dirty="0">
                <a:solidFill>
                  <a:srgbClr val="006699"/>
                </a:solidFill>
              </a:rPr>
              <a:t>i</a:t>
            </a:r>
            <a:r>
              <a:rPr spc="-10" dirty="0">
                <a:solidFill>
                  <a:srgbClr val="006699"/>
                </a:solidFill>
              </a:rPr>
              <a:t>n</a:t>
            </a:r>
            <a:r>
              <a:rPr spc="15" dirty="0">
                <a:solidFill>
                  <a:srgbClr val="006699"/>
                </a:solidFill>
              </a:rPr>
              <a:t>g</a:t>
            </a:r>
            <a:r>
              <a:rPr spc="-240" dirty="0">
                <a:solidFill>
                  <a:srgbClr val="006699"/>
                </a:solidFill>
              </a:rPr>
              <a:t> </a:t>
            </a:r>
            <a:r>
              <a:rPr spc="-20" dirty="0">
                <a:solidFill>
                  <a:srgbClr val="006699"/>
                </a:solidFill>
              </a:rPr>
              <a:t>O</a:t>
            </a:r>
            <a:r>
              <a:rPr spc="20" dirty="0">
                <a:solidFill>
                  <a:srgbClr val="006699"/>
                </a:solidFill>
              </a:rPr>
              <a:t>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39" y="1271269"/>
            <a:ext cx="419734" cy="4292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39" y="2282189"/>
            <a:ext cx="419734" cy="4292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39" y="3284220"/>
            <a:ext cx="419734" cy="42925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21957" y="1258569"/>
            <a:ext cx="8541385" cy="289115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2400"/>
              </a:lnSpc>
              <a:spcBef>
                <a:spcPts val="50"/>
              </a:spcBef>
              <a:tabLst>
                <a:tab pos="670560" algn="l"/>
                <a:tab pos="3406775" algn="l"/>
                <a:tab pos="4942205" algn="l"/>
                <a:tab pos="6648450" algn="l"/>
                <a:tab pos="7372984" algn="l"/>
              </a:tabLst>
            </a:pPr>
            <a:r>
              <a:rPr sz="2750" spc="20" dirty="0">
                <a:latin typeface="Arial MT"/>
                <a:cs typeface="Arial MT"/>
              </a:rPr>
              <a:t>A	</a:t>
            </a:r>
            <a:r>
              <a:rPr sz="2750" spc="30" dirty="0">
                <a:latin typeface="Arial MT"/>
                <a:cs typeface="Arial MT"/>
              </a:rPr>
              <a:t>m</a:t>
            </a:r>
            <a:r>
              <a:rPr sz="2750" spc="40" dirty="0">
                <a:latin typeface="Arial MT"/>
                <a:cs typeface="Arial MT"/>
              </a:rPr>
              <a:t>u</a:t>
            </a:r>
            <a:r>
              <a:rPr sz="2750" spc="-90" dirty="0">
                <a:latin typeface="Arial MT"/>
                <a:cs typeface="Arial MT"/>
              </a:rPr>
              <a:t>l</a:t>
            </a:r>
            <a:r>
              <a:rPr sz="2750" spc="55" dirty="0">
                <a:latin typeface="Arial MT"/>
                <a:cs typeface="Arial MT"/>
              </a:rPr>
              <a:t>t</a:t>
            </a:r>
            <a:r>
              <a:rPr sz="2750" spc="-15" dirty="0">
                <a:latin typeface="Arial MT"/>
                <a:cs typeface="Arial MT"/>
              </a:rPr>
              <a:t>i</a:t>
            </a:r>
            <a:r>
              <a:rPr sz="2750" spc="40" dirty="0">
                <a:latin typeface="Arial MT"/>
                <a:cs typeface="Arial MT"/>
              </a:rPr>
              <a:t>p</a:t>
            </a:r>
            <a:r>
              <a:rPr sz="2750" spc="-15" dirty="0">
                <a:latin typeface="Arial MT"/>
                <a:cs typeface="Arial MT"/>
              </a:rPr>
              <a:t>r</a:t>
            </a:r>
            <a:r>
              <a:rPr sz="2750" spc="40" dirty="0">
                <a:latin typeface="Arial MT"/>
                <a:cs typeface="Arial MT"/>
              </a:rPr>
              <a:t>o</a:t>
            </a:r>
            <a:r>
              <a:rPr sz="2750" spc="45" dirty="0">
                <a:latin typeface="Arial MT"/>
                <a:cs typeface="Arial MT"/>
              </a:rPr>
              <a:t>c</a:t>
            </a:r>
            <a:r>
              <a:rPr sz="2750" spc="40" dirty="0">
                <a:latin typeface="Arial MT"/>
                <a:cs typeface="Arial MT"/>
              </a:rPr>
              <a:t>e</a:t>
            </a:r>
            <a:r>
              <a:rPr sz="2750" spc="45" dirty="0">
                <a:latin typeface="Arial MT"/>
                <a:cs typeface="Arial MT"/>
              </a:rPr>
              <a:t>s</a:t>
            </a:r>
            <a:r>
              <a:rPr sz="2750" spc="-25" dirty="0">
                <a:latin typeface="Arial MT"/>
                <a:cs typeface="Arial MT"/>
              </a:rPr>
              <a:t>s</a:t>
            </a:r>
            <a:r>
              <a:rPr sz="2750" spc="40" dirty="0">
                <a:latin typeface="Arial MT"/>
                <a:cs typeface="Arial MT"/>
              </a:rPr>
              <a:t>o</a:t>
            </a:r>
            <a:r>
              <a:rPr sz="2750" spc="10" dirty="0">
                <a:latin typeface="Arial MT"/>
                <a:cs typeface="Arial MT"/>
              </a:rPr>
              <a:t>r</a:t>
            </a:r>
            <a:r>
              <a:rPr sz="2750" dirty="0">
                <a:latin typeface="Arial MT"/>
                <a:cs typeface="Arial MT"/>
              </a:rPr>
              <a:t>	</a:t>
            </a:r>
            <a:r>
              <a:rPr sz="2750" spc="45" dirty="0">
                <a:latin typeface="Arial MT"/>
                <a:cs typeface="Arial MT"/>
              </a:rPr>
              <a:t>s</a:t>
            </a:r>
            <a:r>
              <a:rPr sz="2750" spc="-25" dirty="0">
                <a:latin typeface="Arial MT"/>
                <a:cs typeface="Arial MT"/>
              </a:rPr>
              <a:t>ys</a:t>
            </a:r>
            <a:r>
              <a:rPr sz="2750" spc="55" dirty="0">
                <a:latin typeface="Arial MT"/>
                <a:cs typeface="Arial MT"/>
              </a:rPr>
              <a:t>t</a:t>
            </a:r>
            <a:r>
              <a:rPr sz="2750" spc="-30" dirty="0">
                <a:latin typeface="Arial MT"/>
                <a:cs typeface="Arial MT"/>
              </a:rPr>
              <a:t>e</a:t>
            </a:r>
            <a:r>
              <a:rPr sz="2750" spc="25" dirty="0">
                <a:latin typeface="Arial MT"/>
                <a:cs typeface="Arial MT"/>
              </a:rPr>
              <a:t>m</a:t>
            </a:r>
            <a:r>
              <a:rPr sz="2750" dirty="0">
                <a:latin typeface="Arial MT"/>
                <a:cs typeface="Arial MT"/>
              </a:rPr>
              <a:t>	</a:t>
            </a:r>
            <a:r>
              <a:rPr sz="2750" spc="45" dirty="0">
                <a:latin typeface="Arial MT"/>
                <a:cs typeface="Arial MT"/>
              </a:rPr>
              <a:t>c</a:t>
            </a:r>
            <a:r>
              <a:rPr sz="2750" spc="40" dirty="0">
                <a:latin typeface="Arial MT"/>
                <a:cs typeface="Arial MT"/>
              </a:rPr>
              <a:t>on</a:t>
            </a:r>
            <a:r>
              <a:rPr sz="2750" spc="45" dirty="0">
                <a:latin typeface="Arial MT"/>
                <a:cs typeface="Arial MT"/>
              </a:rPr>
              <a:t>s</a:t>
            </a:r>
            <a:r>
              <a:rPr sz="2750" spc="-10" dirty="0">
                <a:latin typeface="Arial MT"/>
                <a:cs typeface="Arial MT"/>
              </a:rPr>
              <a:t>i</a:t>
            </a:r>
            <a:r>
              <a:rPr sz="2750" spc="45" dirty="0">
                <a:latin typeface="Arial MT"/>
                <a:cs typeface="Arial MT"/>
              </a:rPr>
              <a:t>s</a:t>
            </a:r>
            <a:r>
              <a:rPr sz="2750" spc="-15" dirty="0">
                <a:latin typeface="Arial MT"/>
                <a:cs typeface="Arial MT"/>
              </a:rPr>
              <a:t>t</a:t>
            </a:r>
            <a:r>
              <a:rPr sz="2750" spc="15" dirty="0">
                <a:latin typeface="Arial MT"/>
                <a:cs typeface="Arial MT"/>
              </a:rPr>
              <a:t>s</a:t>
            </a:r>
            <a:r>
              <a:rPr sz="2750" dirty="0">
                <a:latin typeface="Arial MT"/>
                <a:cs typeface="Arial MT"/>
              </a:rPr>
              <a:t>	</a:t>
            </a:r>
            <a:r>
              <a:rPr sz="2750" spc="120" dirty="0">
                <a:latin typeface="Arial MT"/>
                <a:cs typeface="Arial MT"/>
              </a:rPr>
              <a:t>o</a:t>
            </a:r>
            <a:r>
              <a:rPr sz="2750" spc="5" dirty="0">
                <a:latin typeface="Arial MT"/>
                <a:cs typeface="Arial MT"/>
              </a:rPr>
              <a:t>f</a:t>
            </a:r>
            <a:r>
              <a:rPr sz="2750" dirty="0">
                <a:latin typeface="Arial MT"/>
                <a:cs typeface="Arial MT"/>
              </a:rPr>
              <a:t>	</a:t>
            </a:r>
            <a:r>
              <a:rPr sz="2750" spc="45" dirty="0">
                <a:latin typeface="Arial MT"/>
                <a:cs typeface="Arial MT"/>
              </a:rPr>
              <a:t>s</a:t>
            </a:r>
            <a:r>
              <a:rPr sz="2750" spc="40" dirty="0">
                <a:latin typeface="Arial MT"/>
                <a:cs typeface="Arial MT"/>
              </a:rPr>
              <a:t>e</a:t>
            </a:r>
            <a:r>
              <a:rPr sz="2750" spc="-25" dirty="0">
                <a:latin typeface="Arial MT"/>
                <a:cs typeface="Arial MT"/>
              </a:rPr>
              <a:t>v</a:t>
            </a:r>
            <a:r>
              <a:rPr sz="2750" spc="40" dirty="0">
                <a:latin typeface="Arial MT"/>
                <a:cs typeface="Arial MT"/>
              </a:rPr>
              <a:t>e</a:t>
            </a:r>
            <a:r>
              <a:rPr sz="2750" spc="60" dirty="0">
                <a:latin typeface="Arial MT"/>
                <a:cs typeface="Arial MT"/>
              </a:rPr>
              <a:t>r</a:t>
            </a:r>
            <a:r>
              <a:rPr sz="2750" spc="40" dirty="0">
                <a:latin typeface="Arial MT"/>
                <a:cs typeface="Arial MT"/>
              </a:rPr>
              <a:t>a</a:t>
            </a:r>
            <a:r>
              <a:rPr sz="2750" spc="5" dirty="0">
                <a:latin typeface="Arial MT"/>
                <a:cs typeface="Arial MT"/>
              </a:rPr>
              <a:t>l  processors</a:t>
            </a:r>
            <a:r>
              <a:rPr sz="2750" spc="170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that</a:t>
            </a:r>
            <a:r>
              <a:rPr sz="2750" spc="114" dirty="0">
                <a:latin typeface="Arial MT"/>
                <a:cs typeface="Arial MT"/>
              </a:rPr>
              <a:t> </a:t>
            </a:r>
            <a:r>
              <a:rPr sz="2750" spc="-5" dirty="0">
                <a:latin typeface="Arial MT"/>
                <a:cs typeface="Arial MT"/>
              </a:rPr>
              <a:t>share</a:t>
            </a:r>
            <a:r>
              <a:rPr sz="2750" spc="170" dirty="0">
                <a:latin typeface="Arial MT"/>
                <a:cs typeface="Arial MT"/>
              </a:rPr>
              <a:t> </a:t>
            </a:r>
            <a:r>
              <a:rPr sz="2750" spc="15" dirty="0">
                <a:latin typeface="Arial MT"/>
                <a:cs typeface="Arial MT"/>
              </a:rPr>
              <a:t>a </a:t>
            </a:r>
            <a:r>
              <a:rPr sz="2750" spc="30" dirty="0">
                <a:latin typeface="Arial MT"/>
                <a:cs typeface="Arial MT"/>
              </a:rPr>
              <a:t>common </a:t>
            </a:r>
            <a:r>
              <a:rPr sz="2750" spc="-15" dirty="0">
                <a:latin typeface="Arial MT"/>
                <a:cs typeface="Arial MT"/>
              </a:rPr>
              <a:t>physical</a:t>
            </a:r>
            <a:r>
              <a:rPr sz="2750" spc="270" dirty="0">
                <a:latin typeface="Arial MT"/>
                <a:cs typeface="Arial MT"/>
              </a:rPr>
              <a:t> </a:t>
            </a:r>
            <a:r>
              <a:rPr sz="2750" spc="-5" dirty="0">
                <a:latin typeface="Arial MT"/>
                <a:cs typeface="Arial MT"/>
              </a:rPr>
              <a:t>memory.</a:t>
            </a:r>
            <a:endParaRPr sz="2750">
              <a:latin typeface="Arial MT"/>
              <a:cs typeface="Arial MT"/>
            </a:endParaRPr>
          </a:p>
          <a:p>
            <a:pPr marL="12700" marR="12065">
              <a:lnSpc>
                <a:spcPct val="100000"/>
              </a:lnSpc>
              <a:spcBef>
                <a:spcPts val="1280"/>
              </a:spcBef>
              <a:tabLst>
                <a:tab pos="2596515" algn="l"/>
                <a:tab pos="3988435" algn="l"/>
                <a:tab pos="5609590" algn="l"/>
                <a:tab pos="6877684" algn="l"/>
              </a:tabLst>
            </a:pPr>
            <a:r>
              <a:rPr sz="2750" spc="30" dirty="0">
                <a:latin typeface="Arial MT"/>
                <a:cs typeface="Arial MT"/>
              </a:rPr>
              <a:t>M</a:t>
            </a:r>
            <a:r>
              <a:rPr sz="2750" spc="40" dirty="0">
                <a:latin typeface="Arial MT"/>
                <a:cs typeface="Arial MT"/>
              </a:rPr>
              <a:t>u</a:t>
            </a:r>
            <a:r>
              <a:rPr sz="2750" spc="-10" dirty="0">
                <a:latin typeface="Arial MT"/>
                <a:cs typeface="Arial MT"/>
              </a:rPr>
              <a:t>l</a:t>
            </a:r>
            <a:r>
              <a:rPr sz="2750" spc="55" dirty="0">
                <a:latin typeface="Arial MT"/>
                <a:cs typeface="Arial MT"/>
              </a:rPr>
              <a:t>t</a:t>
            </a:r>
            <a:r>
              <a:rPr sz="2750" spc="-85" dirty="0">
                <a:latin typeface="Arial MT"/>
                <a:cs typeface="Arial MT"/>
              </a:rPr>
              <a:t>i</a:t>
            </a:r>
            <a:r>
              <a:rPr sz="2750" spc="40" dirty="0">
                <a:latin typeface="Arial MT"/>
                <a:cs typeface="Arial MT"/>
              </a:rPr>
              <a:t>p</a:t>
            </a:r>
            <a:r>
              <a:rPr sz="2750" spc="-15" dirty="0">
                <a:latin typeface="Arial MT"/>
                <a:cs typeface="Arial MT"/>
              </a:rPr>
              <a:t>r</a:t>
            </a:r>
            <a:r>
              <a:rPr sz="2750" spc="40" dirty="0">
                <a:latin typeface="Arial MT"/>
                <a:cs typeface="Arial MT"/>
              </a:rPr>
              <a:t>o</a:t>
            </a:r>
            <a:r>
              <a:rPr sz="2750" spc="120" dirty="0">
                <a:latin typeface="Arial MT"/>
                <a:cs typeface="Arial MT"/>
              </a:rPr>
              <a:t>c</a:t>
            </a:r>
            <a:r>
              <a:rPr sz="2750" spc="-30" dirty="0">
                <a:latin typeface="Arial MT"/>
                <a:cs typeface="Arial MT"/>
              </a:rPr>
              <a:t>e</a:t>
            </a:r>
            <a:r>
              <a:rPr sz="2750" spc="45" dirty="0">
                <a:latin typeface="Arial MT"/>
                <a:cs typeface="Arial MT"/>
              </a:rPr>
              <a:t>s</a:t>
            </a:r>
            <a:r>
              <a:rPr sz="2750" spc="-25" dirty="0">
                <a:latin typeface="Arial MT"/>
                <a:cs typeface="Arial MT"/>
              </a:rPr>
              <a:t>s</a:t>
            </a:r>
            <a:r>
              <a:rPr sz="2750" spc="40" dirty="0">
                <a:latin typeface="Arial MT"/>
                <a:cs typeface="Arial MT"/>
              </a:rPr>
              <a:t>o</a:t>
            </a:r>
            <a:r>
              <a:rPr sz="2750" spc="10" dirty="0">
                <a:latin typeface="Arial MT"/>
                <a:cs typeface="Arial MT"/>
              </a:rPr>
              <a:t>r</a:t>
            </a:r>
            <a:r>
              <a:rPr sz="2750" dirty="0">
                <a:latin typeface="Arial MT"/>
                <a:cs typeface="Arial MT"/>
              </a:rPr>
              <a:t>	</a:t>
            </a:r>
            <a:r>
              <a:rPr sz="2750" spc="45" dirty="0">
                <a:latin typeface="Arial MT"/>
                <a:cs typeface="Arial MT"/>
              </a:rPr>
              <a:t>s</a:t>
            </a:r>
            <a:r>
              <a:rPr sz="2750" spc="-25" dirty="0">
                <a:latin typeface="Arial MT"/>
                <a:cs typeface="Arial MT"/>
              </a:rPr>
              <a:t>y</a:t>
            </a:r>
            <a:r>
              <a:rPr sz="2750" spc="45" dirty="0">
                <a:latin typeface="Arial MT"/>
                <a:cs typeface="Arial MT"/>
              </a:rPr>
              <a:t>s</a:t>
            </a:r>
            <a:r>
              <a:rPr sz="2750" spc="55" dirty="0">
                <a:latin typeface="Arial MT"/>
                <a:cs typeface="Arial MT"/>
              </a:rPr>
              <a:t>t</a:t>
            </a:r>
            <a:r>
              <a:rPr sz="2750" spc="-30" dirty="0">
                <a:latin typeface="Arial MT"/>
                <a:cs typeface="Arial MT"/>
              </a:rPr>
              <a:t>e</a:t>
            </a:r>
            <a:r>
              <a:rPr sz="2750" spc="25" dirty="0">
                <a:latin typeface="Arial MT"/>
                <a:cs typeface="Arial MT"/>
              </a:rPr>
              <a:t>m</a:t>
            </a:r>
            <a:r>
              <a:rPr sz="2750" dirty="0">
                <a:latin typeface="Arial MT"/>
                <a:cs typeface="Arial MT"/>
              </a:rPr>
              <a:t>	</a:t>
            </a:r>
            <a:r>
              <a:rPr sz="2750" spc="114" dirty="0">
                <a:latin typeface="Arial MT"/>
                <a:cs typeface="Arial MT"/>
              </a:rPr>
              <a:t>p</a:t>
            </a:r>
            <a:r>
              <a:rPr sz="2750" spc="-15" dirty="0">
                <a:latin typeface="Arial MT"/>
                <a:cs typeface="Arial MT"/>
              </a:rPr>
              <a:t>r</a:t>
            </a:r>
            <a:r>
              <a:rPr sz="2750" spc="114" dirty="0">
                <a:latin typeface="Arial MT"/>
                <a:cs typeface="Arial MT"/>
              </a:rPr>
              <a:t>o</a:t>
            </a:r>
            <a:r>
              <a:rPr sz="2750" spc="-25" dirty="0">
                <a:latin typeface="Arial MT"/>
                <a:cs typeface="Arial MT"/>
              </a:rPr>
              <a:t>v</a:t>
            </a:r>
            <a:r>
              <a:rPr sz="2750" spc="-85" dirty="0">
                <a:latin typeface="Arial MT"/>
                <a:cs typeface="Arial MT"/>
              </a:rPr>
              <a:t>i</a:t>
            </a:r>
            <a:r>
              <a:rPr sz="2750" spc="114" dirty="0">
                <a:latin typeface="Arial MT"/>
                <a:cs typeface="Arial MT"/>
              </a:rPr>
              <a:t>d</a:t>
            </a:r>
            <a:r>
              <a:rPr sz="2750" spc="40" dirty="0">
                <a:latin typeface="Arial MT"/>
                <a:cs typeface="Arial MT"/>
              </a:rPr>
              <a:t>e</a:t>
            </a:r>
            <a:r>
              <a:rPr sz="2750" spc="15" dirty="0">
                <a:latin typeface="Arial MT"/>
                <a:cs typeface="Arial MT"/>
              </a:rPr>
              <a:t>s</a:t>
            </a:r>
            <a:r>
              <a:rPr sz="2750" dirty="0">
                <a:latin typeface="Arial MT"/>
                <a:cs typeface="Arial MT"/>
              </a:rPr>
              <a:t>	</a:t>
            </a:r>
            <a:r>
              <a:rPr sz="2750" spc="114" dirty="0">
                <a:latin typeface="Arial MT"/>
                <a:cs typeface="Arial MT"/>
              </a:rPr>
              <a:t>h</a:t>
            </a:r>
            <a:r>
              <a:rPr sz="2750" spc="-90" dirty="0">
                <a:latin typeface="Arial MT"/>
                <a:cs typeface="Arial MT"/>
              </a:rPr>
              <a:t>i</a:t>
            </a:r>
            <a:r>
              <a:rPr sz="2750" spc="40" dirty="0">
                <a:latin typeface="Arial MT"/>
                <a:cs typeface="Arial MT"/>
              </a:rPr>
              <a:t>g</a:t>
            </a:r>
            <a:r>
              <a:rPr sz="2750" spc="114" dirty="0">
                <a:latin typeface="Arial MT"/>
                <a:cs typeface="Arial MT"/>
              </a:rPr>
              <a:t>h</a:t>
            </a:r>
            <a:r>
              <a:rPr sz="2750" spc="-30" dirty="0">
                <a:latin typeface="Arial MT"/>
                <a:cs typeface="Arial MT"/>
              </a:rPr>
              <a:t>e</a:t>
            </a:r>
            <a:r>
              <a:rPr sz="2750" spc="10" dirty="0">
                <a:latin typeface="Arial MT"/>
                <a:cs typeface="Arial MT"/>
              </a:rPr>
              <a:t>r</a:t>
            </a:r>
            <a:r>
              <a:rPr sz="2750" dirty="0">
                <a:latin typeface="Arial MT"/>
                <a:cs typeface="Arial MT"/>
              </a:rPr>
              <a:t>	</a:t>
            </a:r>
            <a:r>
              <a:rPr sz="2750" spc="45" dirty="0">
                <a:latin typeface="Arial MT"/>
                <a:cs typeface="Arial MT"/>
              </a:rPr>
              <a:t>c</a:t>
            </a:r>
            <a:r>
              <a:rPr sz="2750" spc="40" dirty="0">
                <a:latin typeface="Arial MT"/>
                <a:cs typeface="Arial MT"/>
              </a:rPr>
              <a:t>o</a:t>
            </a:r>
            <a:r>
              <a:rPr sz="2750" spc="30" dirty="0">
                <a:latin typeface="Arial MT"/>
                <a:cs typeface="Arial MT"/>
              </a:rPr>
              <a:t>m</a:t>
            </a:r>
            <a:r>
              <a:rPr sz="2750" spc="40" dirty="0">
                <a:latin typeface="Arial MT"/>
                <a:cs typeface="Arial MT"/>
              </a:rPr>
              <a:t>pu</a:t>
            </a:r>
            <a:r>
              <a:rPr sz="2750" spc="55" dirty="0">
                <a:latin typeface="Arial MT"/>
                <a:cs typeface="Arial MT"/>
              </a:rPr>
              <a:t>t</a:t>
            </a:r>
            <a:r>
              <a:rPr sz="2750" spc="-90" dirty="0">
                <a:latin typeface="Arial MT"/>
                <a:cs typeface="Arial MT"/>
              </a:rPr>
              <a:t>i</a:t>
            </a:r>
            <a:r>
              <a:rPr sz="2750" spc="40" dirty="0">
                <a:latin typeface="Arial MT"/>
                <a:cs typeface="Arial MT"/>
              </a:rPr>
              <a:t>n</a:t>
            </a:r>
            <a:r>
              <a:rPr sz="2750" spc="10" dirty="0">
                <a:latin typeface="Arial MT"/>
                <a:cs typeface="Arial MT"/>
              </a:rPr>
              <a:t>g  </a:t>
            </a:r>
            <a:r>
              <a:rPr sz="2750" spc="20" dirty="0">
                <a:latin typeface="Arial MT"/>
                <a:cs typeface="Arial MT"/>
              </a:rPr>
              <a:t>power</a:t>
            </a:r>
            <a:r>
              <a:rPr sz="2750" spc="40" dirty="0">
                <a:latin typeface="Arial MT"/>
                <a:cs typeface="Arial MT"/>
              </a:rPr>
              <a:t> </a:t>
            </a:r>
            <a:r>
              <a:rPr sz="2750" spc="5" dirty="0">
                <a:latin typeface="Arial MT"/>
                <a:cs typeface="Arial MT"/>
              </a:rPr>
              <a:t>and</a:t>
            </a:r>
            <a:r>
              <a:rPr sz="2750" spc="9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speed.</a:t>
            </a:r>
            <a:endParaRPr sz="2750">
              <a:latin typeface="Arial MT"/>
              <a:cs typeface="Arial MT"/>
            </a:endParaRPr>
          </a:p>
          <a:p>
            <a:pPr marL="12700" marR="10160">
              <a:lnSpc>
                <a:spcPct val="102499"/>
              </a:lnSpc>
              <a:spcBef>
                <a:spcPts val="1205"/>
              </a:spcBef>
              <a:tabLst>
                <a:tab pos="593725" algn="l"/>
                <a:tab pos="3206750" algn="l"/>
                <a:tab pos="4627245" algn="l"/>
                <a:tab pos="5276215" algn="l"/>
                <a:tab pos="7306945" algn="l"/>
              </a:tabLst>
            </a:pPr>
            <a:r>
              <a:rPr sz="2750" spc="-90" dirty="0">
                <a:latin typeface="Arial MT"/>
                <a:cs typeface="Arial MT"/>
              </a:rPr>
              <a:t>I</a:t>
            </a:r>
            <a:r>
              <a:rPr sz="2750" spc="15" dirty="0">
                <a:latin typeface="Arial MT"/>
                <a:cs typeface="Arial MT"/>
              </a:rPr>
              <a:t>n</a:t>
            </a:r>
            <a:r>
              <a:rPr sz="2750" dirty="0">
                <a:latin typeface="Arial MT"/>
                <a:cs typeface="Arial MT"/>
              </a:rPr>
              <a:t>	</a:t>
            </a:r>
            <a:r>
              <a:rPr sz="2750" spc="30" dirty="0">
                <a:latin typeface="Arial MT"/>
                <a:cs typeface="Arial MT"/>
              </a:rPr>
              <a:t>m</a:t>
            </a:r>
            <a:r>
              <a:rPr sz="2750" spc="114" dirty="0">
                <a:latin typeface="Arial MT"/>
                <a:cs typeface="Arial MT"/>
              </a:rPr>
              <a:t>u</a:t>
            </a:r>
            <a:r>
              <a:rPr sz="2750" spc="-85" dirty="0">
                <a:latin typeface="Arial MT"/>
                <a:cs typeface="Arial MT"/>
              </a:rPr>
              <a:t>l</a:t>
            </a:r>
            <a:r>
              <a:rPr sz="2750" spc="55" dirty="0">
                <a:latin typeface="Arial MT"/>
                <a:cs typeface="Arial MT"/>
              </a:rPr>
              <a:t>t</a:t>
            </a:r>
            <a:r>
              <a:rPr sz="2750" spc="-10" dirty="0">
                <a:latin typeface="Arial MT"/>
                <a:cs typeface="Arial MT"/>
              </a:rPr>
              <a:t>i</a:t>
            </a:r>
            <a:r>
              <a:rPr sz="2750" spc="40" dirty="0">
                <a:latin typeface="Arial MT"/>
                <a:cs typeface="Arial MT"/>
              </a:rPr>
              <a:t>p</a:t>
            </a:r>
            <a:r>
              <a:rPr sz="2750" spc="-20" dirty="0">
                <a:latin typeface="Arial MT"/>
                <a:cs typeface="Arial MT"/>
              </a:rPr>
              <a:t>r</a:t>
            </a:r>
            <a:r>
              <a:rPr sz="2750" spc="40" dirty="0">
                <a:latin typeface="Arial MT"/>
                <a:cs typeface="Arial MT"/>
              </a:rPr>
              <a:t>o</a:t>
            </a:r>
            <a:r>
              <a:rPr sz="2750" spc="45" dirty="0">
                <a:latin typeface="Arial MT"/>
                <a:cs typeface="Arial MT"/>
              </a:rPr>
              <a:t>c</a:t>
            </a:r>
            <a:r>
              <a:rPr sz="2750" spc="40" dirty="0">
                <a:latin typeface="Arial MT"/>
                <a:cs typeface="Arial MT"/>
              </a:rPr>
              <a:t>e</a:t>
            </a:r>
            <a:r>
              <a:rPr sz="2750" spc="45" dirty="0">
                <a:latin typeface="Arial MT"/>
                <a:cs typeface="Arial MT"/>
              </a:rPr>
              <a:t>s</a:t>
            </a:r>
            <a:r>
              <a:rPr sz="2750" spc="-30" dirty="0">
                <a:latin typeface="Arial MT"/>
                <a:cs typeface="Arial MT"/>
              </a:rPr>
              <a:t>s</a:t>
            </a:r>
            <a:r>
              <a:rPr sz="2750" spc="40" dirty="0">
                <a:latin typeface="Arial MT"/>
                <a:cs typeface="Arial MT"/>
              </a:rPr>
              <a:t>o</a:t>
            </a:r>
            <a:r>
              <a:rPr sz="2750" spc="5" dirty="0">
                <a:latin typeface="Arial MT"/>
                <a:cs typeface="Arial MT"/>
              </a:rPr>
              <a:t>r</a:t>
            </a:r>
            <a:r>
              <a:rPr sz="2750" dirty="0">
                <a:latin typeface="Arial MT"/>
                <a:cs typeface="Arial MT"/>
              </a:rPr>
              <a:t>	</a:t>
            </a:r>
            <a:r>
              <a:rPr sz="2750" spc="40" dirty="0">
                <a:latin typeface="Arial MT"/>
                <a:cs typeface="Arial MT"/>
              </a:rPr>
              <a:t>s</a:t>
            </a:r>
            <a:r>
              <a:rPr sz="2750" spc="-30" dirty="0">
                <a:latin typeface="Arial MT"/>
                <a:cs typeface="Arial MT"/>
              </a:rPr>
              <a:t>y</a:t>
            </a:r>
            <a:r>
              <a:rPr sz="2750" spc="40" dirty="0">
                <a:latin typeface="Arial MT"/>
                <a:cs typeface="Arial MT"/>
              </a:rPr>
              <a:t>s</a:t>
            </a:r>
            <a:r>
              <a:rPr sz="2750" spc="55" dirty="0">
                <a:latin typeface="Arial MT"/>
                <a:cs typeface="Arial MT"/>
              </a:rPr>
              <a:t>t</a:t>
            </a:r>
            <a:r>
              <a:rPr sz="2750" spc="-35" dirty="0">
                <a:latin typeface="Arial MT"/>
                <a:cs typeface="Arial MT"/>
              </a:rPr>
              <a:t>e</a:t>
            </a:r>
            <a:r>
              <a:rPr sz="2750" spc="20" dirty="0">
                <a:latin typeface="Arial MT"/>
                <a:cs typeface="Arial MT"/>
              </a:rPr>
              <a:t>m</a:t>
            </a:r>
            <a:r>
              <a:rPr sz="2750" dirty="0">
                <a:latin typeface="Arial MT"/>
                <a:cs typeface="Arial MT"/>
              </a:rPr>
              <a:t>	</a:t>
            </a:r>
            <a:r>
              <a:rPr sz="2750" spc="40" dirty="0">
                <a:latin typeface="Arial MT"/>
                <a:cs typeface="Arial MT"/>
              </a:rPr>
              <a:t>a</a:t>
            </a:r>
            <a:r>
              <a:rPr sz="2750" spc="-10" dirty="0">
                <a:latin typeface="Arial MT"/>
                <a:cs typeface="Arial MT"/>
              </a:rPr>
              <a:t>l</a:t>
            </a:r>
            <a:r>
              <a:rPr sz="2750" spc="5" dirty="0">
                <a:latin typeface="Arial MT"/>
                <a:cs typeface="Arial MT"/>
              </a:rPr>
              <a:t>l</a:t>
            </a:r>
            <a:r>
              <a:rPr sz="2750" dirty="0">
                <a:latin typeface="Arial MT"/>
                <a:cs typeface="Arial MT"/>
              </a:rPr>
              <a:t>	</a:t>
            </a:r>
            <a:r>
              <a:rPr sz="2750" spc="35" dirty="0">
                <a:latin typeface="Arial MT"/>
                <a:cs typeface="Arial MT"/>
              </a:rPr>
              <a:t>p</a:t>
            </a:r>
            <a:r>
              <a:rPr sz="2750" spc="-20" dirty="0">
                <a:latin typeface="Arial MT"/>
                <a:cs typeface="Arial MT"/>
              </a:rPr>
              <a:t>r</a:t>
            </a:r>
            <a:r>
              <a:rPr sz="2750" spc="35" dirty="0">
                <a:latin typeface="Arial MT"/>
                <a:cs typeface="Arial MT"/>
              </a:rPr>
              <a:t>o</a:t>
            </a:r>
            <a:r>
              <a:rPr sz="2750" spc="40" dirty="0">
                <a:latin typeface="Arial MT"/>
                <a:cs typeface="Arial MT"/>
              </a:rPr>
              <a:t>c</a:t>
            </a:r>
            <a:r>
              <a:rPr sz="2750" spc="35" dirty="0">
                <a:latin typeface="Arial MT"/>
                <a:cs typeface="Arial MT"/>
              </a:rPr>
              <a:t>e</a:t>
            </a:r>
            <a:r>
              <a:rPr sz="2750" spc="40" dirty="0">
                <a:latin typeface="Arial MT"/>
                <a:cs typeface="Arial MT"/>
              </a:rPr>
              <a:t>s</a:t>
            </a:r>
            <a:r>
              <a:rPr sz="2750" spc="-30" dirty="0">
                <a:latin typeface="Arial MT"/>
                <a:cs typeface="Arial MT"/>
              </a:rPr>
              <a:t>s</a:t>
            </a:r>
            <a:r>
              <a:rPr sz="2750" spc="35" dirty="0">
                <a:latin typeface="Arial MT"/>
                <a:cs typeface="Arial MT"/>
              </a:rPr>
              <a:t>o</a:t>
            </a:r>
            <a:r>
              <a:rPr sz="2750" spc="50" dirty="0">
                <a:latin typeface="Arial MT"/>
                <a:cs typeface="Arial MT"/>
              </a:rPr>
              <a:t>r</a:t>
            </a:r>
            <a:r>
              <a:rPr sz="2750" spc="10" dirty="0">
                <a:latin typeface="Arial MT"/>
                <a:cs typeface="Arial MT"/>
              </a:rPr>
              <a:t>s</a:t>
            </a:r>
            <a:r>
              <a:rPr sz="2750" dirty="0">
                <a:latin typeface="Arial MT"/>
                <a:cs typeface="Arial MT"/>
              </a:rPr>
              <a:t>	</a:t>
            </a:r>
            <a:r>
              <a:rPr sz="2750" spc="40" dirty="0">
                <a:latin typeface="Arial MT"/>
                <a:cs typeface="Arial MT"/>
              </a:rPr>
              <a:t>o</a:t>
            </a:r>
            <a:r>
              <a:rPr sz="2750" spc="114" dirty="0">
                <a:latin typeface="Arial MT"/>
                <a:cs typeface="Arial MT"/>
              </a:rPr>
              <a:t>p</a:t>
            </a:r>
            <a:r>
              <a:rPr sz="2750" spc="-35" dirty="0">
                <a:latin typeface="Arial MT"/>
                <a:cs typeface="Arial MT"/>
              </a:rPr>
              <a:t>e</a:t>
            </a:r>
            <a:r>
              <a:rPr sz="2750" spc="55" dirty="0">
                <a:latin typeface="Arial MT"/>
                <a:cs typeface="Arial MT"/>
              </a:rPr>
              <a:t>r</a:t>
            </a:r>
            <a:r>
              <a:rPr sz="2750" spc="-35" dirty="0">
                <a:latin typeface="Arial MT"/>
                <a:cs typeface="Arial MT"/>
              </a:rPr>
              <a:t>a</a:t>
            </a:r>
            <a:r>
              <a:rPr sz="2750" spc="55" dirty="0">
                <a:latin typeface="Arial MT"/>
                <a:cs typeface="Arial MT"/>
              </a:rPr>
              <a:t>t</a:t>
            </a:r>
            <a:r>
              <a:rPr sz="2750" spc="5" dirty="0">
                <a:latin typeface="Arial MT"/>
                <a:cs typeface="Arial MT"/>
              </a:rPr>
              <a:t>e  </a:t>
            </a:r>
            <a:r>
              <a:rPr sz="2750" spc="20" dirty="0">
                <a:latin typeface="Arial MT"/>
                <a:cs typeface="Arial MT"/>
              </a:rPr>
              <a:t>under</a:t>
            </a:r>
            <a:r>
              <a:rPr sz="2750" spc="35" dirty="0">
                <a:latin typeface="Arial MT"/>
                <a:cs typeface="Arial MT"/>
              </a:rPr>
              <a:t> </a:t>
            </a:r>
            <a:r>
              <a:rPr sz="2750" spc="-20" dirty="0">
                <a:latin typeface="Arial MT"/>
                <a:cs typeface="Arial MT"/>
              </a:rPr>
              <a:t>single</a:t>
            </a:r>
            <a:r>
              <a:rPr sz="2750" spc="250" dirty="0">
                <a:latin typeface="Arial MT"/>
                <a:cs typeface="Arial MT"/>
              </a:rPr>
              <a:t> </a:t>
            </a:r>
            <a:r>
              <a:rPr sz="2750" spc="-5" dirty="0">
                <a:latin typeface="Arial MT"/>
                <a:cs typeface="Arial MT"/>
              </a:rPr>
              <a:t>operating</a:t>
            </a:r>
            <a:r>
              <a:rPr sz="2750" spc="325" dirty="0">
                <a:latin typeface="Arial MT"/>
                <a:cs typeface="Arial MT"/>
              </a:rPr>
              <a:t> </a:t>
            </a:r>
            <a:r>
              <a:rPr sz="2750" spc="-25" dirty="0">
                <a:latin typeface="Arial MT"/>
                <a:cs typeface="Arial MT"/>
              </a:rPr>
              <a:t>system.</a:t>
            </a:r>
            <a:endParaRPr sz="27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4520" y="434086"/>
            <a:ext cx="38334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5" dirty="0">
                <a:solidFill>
                  <a:srgbClr val="006699"/>
                </a:solidFill>
              </a:rPr>
              <a:t>M</a:t>
            </a:r>
            <a:r>
              <a:rPr spc="-10" dirty="0">
                <a:solidFill>
                  <a:srgbClr val="006699"/>
                </a:solidFill>
              </a:rPr>
              <a:t>u</a:t>
            </a:r>
            <a:r>
              <a:rPr spc="5" dirty="0">
                <a:solidFill>
                  <a:srgbClr val="006699"/>
                </a:solidFill>
              </a:rPr>
              <a:t>l</a:t>
            </a:r>
            <a:r>
              <a:rPr spc="-15" dirty="0">
                <a:solidFill>
                  <a:srgbClr val="006699"/>
                </a:solidFill>
              </a:rPr>
              <a:t>t</a:t>
            </a:r>
            <a:r>
              <a:rPr spc="5" dirty="0">
                <a:solidFill>
                  <a:srgbClr val="006699"/>
                </a:solidFill>
              </a:rPr>
              <a:t>i</a:t>
            </a:r>
            <a:r>
              <a:rPr spc="-10" dirty="0">
                <a:solidFill>
                  <a:srgbClr val="006699"/>
                </a:solidFill>
              </a:rPr>
              <a:t>p</a:t>
            </a:r>
            <a:r>
              <a:rPr spc="25" dirty="0">
                <a:solidFill>
                  <a:srgbClr val="006699"/>
                </a:solidFill>
              </a:rPr>
              <a:t>r</a:t>
            </a:r>
            <a:r>
              <a:rPr spc="-10" dirty="0">
                <a:solidFill>
                  <a:srgbClr val="006699"/>
                </a:solidFill>
              </a:rPr>
              <a:t>o</a:t>
            </a:r>
            <a:r>
              <a:rPr spc="15" dirty="0">
                <a:solidFill>
                  <a:srgbClr val="006699"/>
                </a:solidFill>
              </a:rPr>
              <a:t>ce</a:t>
            </a:r>
            <a:r>
              <a:rPr spc="20" dirty="0">
                <a:solidFill>
                  <a:srgbClr val="006699"/>
                </a:solidFill>
              </a:rPr>
              <a:t>s</a:t>
            </a:r>
            <a:r>
              <a:rPr spc="15" dirty="0">
                <a:solidFill>
                  <a:srgbClr val="006699"/>
                </a:solidFill>
              </a:rPr>
              <a:t>s</a:t>
            </a:r>
            <a:r>
              <a:rPr spc="-65" dirty="0">
                <a:solidFill>
                  <a:srgbClr val="006699"/>
                </a:solidFill>
              </a:rPr>
              <a:t>i</a:t>
            </a:r>
            <a:r>
              <a:rPr spc="-10" dirty="0">
                <a:solidFill>
                  <a:srgbClr val="006699"/>
                </a:solidFill>
              </a:rPr>
              <a:t>n</a:t>
            </a:r>
            <a:r>
              <a:rPr spc="15" dirty="0">
                <a:solidFill>
                  <a:srgbClr val="006699"/>
                </a:solidFill>
              </a:rPr>
              <a:t>g</a:t>
            </a:r>
            <a:r>
              <a:rPr spc="-240" dirty="0">
                <a:solidFill>
                  <a:srgbClr val="006699"/>
                </a:solidFill>
              </a:rPr>
              <a:t> </a:t>
            </a:r>
            <a:r>
              <a:rPr spc="-20" dirty="0">
                <a:solidFill>
                  <a:srgbClr val="006699"/>
                </a:solidFill>
              </a:rPr>
              <a:t>O</a:t>
            </a:r>
            <a:r>
              <a:rPr spc="20" dirty="0">
                <a:solidFill>
                  <a:srgbClr val="006699"/>
                </a:solidFill>
              </a:rPr>
              <a:t>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8842" y="1271524"/>
            <a:ext cx="362584" cy="37211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29360" y="1258887"/>
            <a:ext cx="7746365" cy="1670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91080" algn="l"/>
                <a:tab pos="3692525" algn="l"/>
                <a:tab pos="4398010" algn="l"/>
                <a:tab pos="4903470" algn="l"/>
                <a:tab pos="5666105" algn="l"/>
                <a:tab pos="6553200" algn="l"/>
              </a:tabLst>
            </a:pPr>
            <a:r>
              <a:rPr sz="2400" spc="-10" dirty="0">
                <a:latin typeface="Arial MT"/>
                <a:cs typeface="Arial MT"/>
              </a:rPr>
              <a:t>Multi-processor	</a:t>
            </a:r>
            <a:r>
              <a:rPr sz="2400" spc="-5" dirty="0">
                <a:latin typeface="Arial MT"/>
                <a:cs typeface="Arial MT"/>
              </a:rPr>
              <a:t>systems;	</a:t>
            </a:r>
            <a:r>
              <a:rPr sz="2400" spc="-10" dirty="0">
                <a:latin typeface="Arial MT"/>
                <a:cs typeface="Arial MT"/>
              </a:rPr>
              <a:t>that	</a:t>
            </a:r>
            <a:r>
              <a:rPr sz="2400" dirty="0">
                <a:latin typeface="Arial MT"/>
                <a:cs typeface="Arial MT"/>
              </a:rPr>
              <a:t>is,	</a:t>
            </a:r>
            <a:r>
              <a:rPr sz="2400" spc="-15" dirty="0">
                <a:latin typeface="Arial MT"/>
                <a:cs typeface="Arial MT"/>
              </a:rPr>
              <a:t>they	</a:t>
            </a:r>
            <a:r>
              <a:rPr sz="2400" b="1" spc="-25" dirty="0">
                <a:latin typeface="Arial"/>
                <a:cs typeface="Arial"/>
              </a:rPr>
              <a:t>have	</a:t>
            </a:r>
            <a:r>
              <a:rPr sz="2400" b="1" spc="5" dirty="0">
                <a:latin typeface="Arial"/>
                <a:cs typeface="Arial"/>
              </a:rPr>
              <a:t>multiple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400" b="1" spc="-50" dirty="0">
                <a:latin typeface="Arial"/>
                <a:cs typeface="Arial"/>
              </a:rPr>
              <a:t>CPU.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25"/>
              </a:spcBef>
            </a:pPr>
            <a:r>
              <a:rPr sz="2000" b="1" spc="10" dirty="0">
                <a:latin typeface="Arial"/>
                <a:cs typeface="Arial"/>
              </a:rPr>
              <a:t>Also</a:t>
            </a:r>
            <a:r>
              <a:rPr sz="2000" b="1" spc="-70" dirty="0">
                <a:latin typeface="Arial"/>
                <a:cs typeface="Arial"/>
              </a:rPr>
              <a:t> </a:t>
            </a:r>
            <a:r>
              <a:rPr sz="2000" b="1" spc="30" dirty="0">
                <a:latin typeface="Arial"/>
                <a:cs typeface="Arial"/>
              </a:rPr>
              <a:t>known</a:t>
            </a:r>
            <a:r>
              <a:rPr sz="2000" b="1" spc="-145" dirty="0">
                <a:latin typeface="Arial"/>
                <a:cs typeface="Arial"/>
              </a:rPr>
              <a:t> </a:t>
            </a:r>
            <a:r>
              <a:rPr sz="2000" b="1" spc="10" dirty="0">
                <a:latin typeface="Arial"/>
                <a:cs typeface="Arial"/>
              </a:rPr>
              <a:t>as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spc="25" dirty="0">
                <a:latin typeface="Arial"/>
                <a:cs typeface="Arial"/>
              </a:rPr>
              <a:t>parallel</a:t>
            </a:r>
            <a:r>
              <a:rPr sz="2000" b="1" spc="-215" dirty="0">
                <a:latin typeface="Arial"/>
                <a:cs typeface="Arial"/>
              </a:rPr>
              <a:t> </a:t>
            </a:r>
            <a:r>
              <a:rPr sz="2000" b="1" spc="25" dirty="0">
                <a:latin typeface="Arial"/>
                <a:cs typeface="Arial"/>
              </a:rPr>
              <a:t>systems</a:t>
            </a:r>
            <a:r>
              <a:rPr sz="2000" b="1" spc="-180" dirty="0">
                <a:latin typeface="Arial"/>
                <a:cs typeface="Arial"/>
              </a:rPr>
              <a:t> </a:t>
            </a:r>
            <a:r>
              <a:rPr sz="2000" spc="10" dirty="0">
                <a:latin typeface="Arial MT"/>
                <a:cs typeface="Arial MT"/>
              </a:rPr>
              <a:t>or</a:t>
            </a:r>
            <a:r>
              <a:rPr sz="2000" spc="-100" dirty="0">
                <a:latin typeface="Arial MT"/>
                <a:cs typeface="Arial MT"/>
              </a:rPr>
              <a:t> </a:t>
            </a:r>
            <a:r>
              <a:rPr sz="2000" b="1" spc="25" dirty="0">
                <a:latin typeface="Arial"/>
                <a:cs typeface="Arial"/>
              </a:rPr>
              <a:t>tightly</a:t>
            </a:r>
            <a:r>
              <a:rPr sz="2000" b="1" spc="-165" dirty="0">
                <a:latin typeface="Arial"/>
                <a:cs typeface="Arial"/>
              </a:rPr>
              <a:t> </a:t>
            </a:r>
            <a:r>
              <a:rPr sz="2000" b="1" spc="30" dirty="0">
                <a:latin typeface="Arial"/>
                <a:cs typeface="Arial"/>
              </a:rPr>
              <a:t>coupled</a:t>
            </a:r>
            <a:r>
              <a:rPr sz="2000" b="1" spc="-215" dirty="0">
                <a:latin typeface="Arial"/>
                <a:cs typeface="Arial"/>
              </a:rPr>
              <a:t> </a:t>
            </a:r>
            <a:r>
              <a:rPr sz="2000" b="1" spc="20" dirty="0">
                <a:latin typeface="Arial"/>
                <a:cs typeface="Arial"/>
              </a:rPr>
              <a:t>systems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8842" y="2615819"/>
            <a:ext cx="285750" cy="30543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8842" y="3436556"/>
            <a:ext cx="285750" cy="30511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229360" y="3414331"/>
            <a:ext cx="190373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870585" algn="l"/>
              </a:tabLst>
            </a:pPr>
            <a:r>
              <a:rPr sz="2000" b="1" spc="15" dirty="0">
                <a:latin typeface="Arial"/>
                <a:cs typeface="Arial"/>
              </a:rPr>
              <a:t>S</a:t>
            </a:r>
            <a:r>
              <a:rPr sz="2000" b="1" spc="50" dirty="0">
                <a:latin typeface="Arial"/>
                <a:cs typeface="Arial"/>
              </a:rPr>
              <a:t>u</a:t>
            </a:r>
            <a:r>
              <a:rPr sz="2000" b="1" spc="-60" dirty="0">
                <a:latin typeface="Arial"/>
                <a:cs typeface="Arial"/>
              </a:rPr>
              <a:t>c</a:t>
            </a:r>
            <a:r>
              <a:rPr sz="2000" b="1" spc="15" dirty="0">
                <a:latin typeface="Arial"/>
                <a:cs typeface="Arial"/>
              </a:rPr>
              <a:t>h</a:t>
            </a:r>
            <a:r>
              <a:rPr sz="2000" b="1" dirty="0">
                <a:latin typeface="Arial"/>
                <a:cs typeface="Arial"/>
              </a:rPr>
              <a:t>	</a:t>
            </a:r>
            <a:r>
              <a:rPr sz="2000" b="1" spc="15" dirty="0">
                <a:latin typeface="Arial"/>
                <a:cs typeface="Arial"/>
              </a:rPr>
              <a:t>sy</a:t>
            </a:r>
            <a:r>
              <a:rPr sz="2000" b="1" spc="5" dirty="0">
                <a:latin typeface="Arial"/>
                <a:cs typeface="Arial"/>
              </a:rPr>
              <a:t>st</a:t>
            </a:r>
            <a:r>
              <a:rPr sz="2000" b="1" spc="-140" dirty="0">
                <a:latin typeface="Arial"/>
                <a:cs typeface="Arial"/>
              </a:rPr>
              <a:t>e</a:t>
            </a:r>
            <a:r>
              <a:rPr sz="2000" b="1" spc="90" dirty="0">
                <a:latin typeface="Arial"/>
                <a:cs typeface="Arial"/>
              </a:rPr>
              <a:t>m</a:t>
            </a:r>
            <a:r>
              <a:rPr sz="2000" b="1" spc="15" dirty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54521" y="3414331"/>
            <a:ext cx="252412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480820" algn="l"/>
                <a:tab pos="1909445" algn="l"/>
              </a:tabLst>
            </a:pPr>
            <a:r>
              <a:rPr sz="2000" b="1" spc="-25" dirty="0">
                <a:latin typeface="Arial"/>
                <a:cs typeface="Arial"/>
              </a:rPr>
              <a:t>p</a:t>
            </a:r>
            <a:r>
              <a:rPr sz="2000" b="1" spc="40" dirty="0">
                <a:latin typeface="Arial"/>
                <a:cs typeface="Arial"/>
              </a:rPr>
              <a:t>r</a:t>
            </a:r>
            <a:r>
              <a:rPr sz="2000" b="1" spc="50" dirty="0">
                <a:latin typeface="Arial"/>
                <a:cs typeface="Arial"/>
              </a:rPr>
              <a:t>o</a:t>
            </a:r>
            <a:r>
              <a:rPr sz="2000" b="1" spc="-60" dirty="0">
                <a:latin typeface="Arial"/>
                <a:cs typeface="Arial"/>
              </a:rPr>
              <a:t>c</a:t>
            </a:r>
            <a:r>
              <a:rPr sz="2000" b="1" spc="15" dirty="0">
                <a:latin typeface="Arial"/>
                <a:cs typeface="Arial"/>
              </a:rPr>
              <a:t>es</a:t>
            </a:r>
            <a:r>
              <a:rPr sz="2000" b="1" spc="-60" dirty="0">
                <a:latin typeface="Arial"/>
                <a:cs typeface="Arial"/>
              </a:rPr>
              <a:t>s</a:t>
            </a:r>
            <a:r>
              <a:rPr sz="2000" b="1" spc="50" dirty="0">
                <a:latin typeface="Arial"/>
                <a:cs typeface="Arial"/>
              </a:rPr>
              <a:t>o</a:t>
            </a:r>
            <a:r>
              <a:rPr sz="2000" b="1" spc="10" dirty="0">
                <a:latin typeface="Arial"/>
                <a:cs typeface="Arial"/>
              </a:rPr>
              <a:t>r</a:t>
            </a:r>
            <a:r>
              <a:rPr sz="2000" b="1" dirty="0">
                <a:latin typeface="Arial"/>
                <a:cs typeface="Arial"/>
              </a:rPr>
              <a:t>	</a:t>
            </a:r>
            <a:r>
              <a:rPr sz="2000" dirty="0">
                <a:latin typeface="Arial MT"/>
                <a:cs typeface="Arial MT"/>
              </a:rPr>
              <a:t>i</a:t>
            </a:r>
            <a:r>
              <a:rPr sz="2000" spc="10" dirty="0">
                <a:latin typeface="Arial MT"/>
                <a:cs typeface="Arial MT"/>
              </a:rPr>
              <a:t>n</a:t>
            </a:r>
            <a:r>
              <a:rPr sz="2000" dirty="0">
                <a:latin typeface="Arial MT"/>
                <a:cs typeface="Arial MT"/>
              </a:rPr>
              <a:t>	</a:t>
            </a:r>
            <a:r>
              <a:rPr sz="2000" spc="45" dirty="0">
                <a:latin typeface="Arial MT"/>
                <a:cs typeface="Arial MT"/>
              </a:rPr>
              <a:t>c</a:t>
            </a:r>
            <a:r>
              <a:rPr sz="2000" spc="-70" dirty="0">
                <a:latin typeface="Arial MT"/>
                <a:cs typeface="Arial MT"/>
              </a:rPr>
              <a:t>l</a:t>
            </a:r>
            <a:r>
              <a:rPr sz="2000" spc="15" dirty="0">
                <a:latin typeface="Arial MT"/>
                <a:cs typeface="Arial MT"/>
              </a:rPr>
              <a:t>o</a:t>
            </a:r>
            <a:r>
              <a:rPr sz="2000" spc="45" dirty="0">
                <a:latin typeface="Arial MT"/>
                <a:cs typeface="Arial MT"/>
              </a:rPr>
              <a:t>s</a:t>
            </a:r>
            <a:r>
              <a:rPr sz="2000" spc="15" dirty="0">
                <a:latin typeface="Arial MT"/>
                <a:cs typeface="Arial MT"/>
              </a:rPr>
              <a:t>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29360" y="3719512"/>
            <a:ext cx="181419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latin typeface="Arial MT"/>
                <a:cs typeface="Arial MT"/>
              </a:rPr>
              <a:t>communication,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69996" y="3414331"/>
            <a:ext cx="864235" cy="6400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125"/>
              </a:spcBef>
            </a:pPr>
            <a:r>
              <a:rPr sz="2000" b="1" dirty="0">
                <a:latin typeface="Arial"/>
                <a:cs typeface="Arial"/>
              </a:rPr>
              <a:t>have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30" dirty="0">
                <a:latin typeface="Arial MT"/>
                <a:cs typeface="Arial MT"/>
              </a:rPr>
              <a:t>s</a:t>
            </a:r>
            <a:r>
              <a:rPr sz="2000" spc="10" dirty="0">
                <a:latin typeface="Arial MT"/>
                <a:cs typeface="Arial MT"/>
              </a:rPr>
              <a:t>hari</a:t>
            </a:r>
            <a:r>
              <a:rPr sz="2000" spc="5" dirty="0">
                <a:latin typeface="Arial MT"/>
                <a:cs typeface="Arial MT"/>
              </a:rPr>
              <a:t>n</a:t>
            </a:r>
            <a:r>
              <a:rPr sz="2000" spc="15" dirty="0">
                <a:latin typeface="Arial MT"/>
                <a:cs typeface="Arial MT"/>
              </a:rPr>
              <a:t>g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37659" y="3414331"/>
            <a:ext cx="4839970" cy="6400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879475" algn="l"/>
                <a:tab pos="1642745" algn="l"/>
              </a:tabLst>
            </a:pPr>
            <a:r>
              <a:rPr sz="2000" b="1" spc="30" dirty="0">
                <a:latin typeface="Arial"/>
                <a:cs typeface="Arial"/>
              </a:rPr>
              <a:t>more	</a:t>
            </a:r>
            <a:r>
              <a:rPr sz="2000" b="1" dirty="0">
                <a:latin typeface="Arial"/>
                <a:cs typeface="Arial"/>
              </a:rPr>
              <a:t>than	</a:t>
            </a:r>
            <a:r>
              <a:rPr sz="2000" b="1" spc="10" dirty="0">
                <a:latin typeface="Arial"/>
                <a:cs typeface="Arial"/>
              </a:rPr>
              <a:t>one</a:t>
            </a:r>
            <a:endParaRPr sz="2000">
              <a:latin typeface="Arial"/>
              <a:cs typeface="Arial"/>
            </a:endParaRPr>
          </a:p>
          <a:p>
            <a:pPr marL="231775">
              <a:lnSpc>
                <a:spcPct val="100000"/>
              </a:lnSpc>
              <a:spcBef>
                <a:spcPts val="5"/>
              </a:spcBef>
              <a:tabLst>
                <a:tab pos="831850" algn="l"/>
                <a:tab pos="2157730" algn="l"/>
                <a:tab pos="2882265" algn="l"/>
                <a:tab pos="3492500" algn="l"/>
                <a:tab pos="4398010" algn="l"/>
              </a:tabLst>
            </a:pPr>
            <a:r>
              <a:rPr sz="2000" spc="40" dirty="0">
                <a:latin typeface="Arial MT"/>
                <a:cs typeface="Arial MT"/>
              </a:rPr>
              <a:t>t</a:t>
            </a:r>
            <a:r>
              <a:rPr sz="2000" spc="-60" dirty="0">
                <a:latin typeface="Arial MT"/>
                <a:cs typeface="Arial MT"/>
              </a:rPr>
              <a:t>h</a:t>
            </a:r>
            <a:r>
              <a:rPr sz="2000" spc="15" dirty="0">
                <a:latin typeface="Arial MT"/>
                <a:cs typeface="Arial MT"/>
              </a:rPr>
              <a:t>e</a:t>
            </a:r>
            <a:r>
              <a:rPr sz="2000" dirty="0">
                <a:latin typeface="Arial MT"/>
                <a:cs typeface="Arial MT"/>
              </a:rPr>
              <a:t>	</a:t>
            </a:r>
            <a:r>
              <a:rPr sz="2000" spc="45" dirty="0">
                <a:latin typeface="Arial MT"/>
                <a:cs typeface="Arial MT"/>
              </a:rPr>
              <a:t>c</a:t>
            </a:r>
            <a:r>
              <a:rPr sz="2000" spc="15" dirty="0">
                <a:latin typeface="Arial MT"/>
                <a:cs typeface="Arial MT"/>
              </a:rPr>
              <a:t>o</a:t>
            </a:r>
            <a:r>
              <a:rPr sz="2000" spc="-20" dirty="0">
                <a:latin typeface="Arial MT"/>
                <a:cs typeface="Arial MT"/>
              </a:rPr>
              <a:t>m</a:t>
            </a:r>
            <a:r>
              <a:rPr sz="2000" spc="15" dirty="0">
                <a:latin typeface="Arial MT"/>
                <a:cs typeface="Arial MT"/>
              </a:rPr>
              <a:t>p</a:t>
            </a:r>
            <a:r>
              <a:rPr sz="2000" spc="-60" dirty="0">
                <a:latin typeface="Arial MT"/>
                <a:cs typeface="Arial MT"/>
              </a:rPr>
              <a:t>u</a:t>
            </a:r>
            <a:r>
              <a:rPr sz="2000" spc="35" dirty="0">
                <a:latin typeface="Arial MT"/>
                <a:cs typeface="Arial MT"/>
              </a:rPr>
              <a:t>t</a:t>
            </a:r>
            <a:r>
              <a:rPr sz="2000" spc="10" dirty="0">
                <a:latin typeface="Arial MT"/>
                <a:cs typeface="Arial MT"/>
              </a:rPr>
              <a:t>er</a:t>
            </a:r>
            <a:r>
              <a:rPr sz="2000" dirty="0">
                <a:latin typeface="Arial MT"/>
                <a:cs typeface="Arial MT"/>
              </a:rPr>
              <a:t>	</a:t>
            </a:r>
            <a:r>
              <a:rPr sz="2000" spc="-65" dirty="0">
                <a:latin typeface="Arial MT"/>
                <a:cs typeface="Arial MT"/>
              </a:rPr>
              <a:t>b</a:t>
            </a:r>
            <a:r>
              <a:rPr sz="2000" spc="15" dirty="0">
                <a:latin typeface="Arial MT"/>
                <a:cs typeface="Arial MT"/>
              </a:rPr>
              <a:t>u</a:t>
            </a:r>
            <a:r>
              <a:rPr sz="2000" spc="-35" dirty="0">
                <a:latin typeface="Arial MT"/>
                <a:cs typeface="Arial MT"/>
              </a:rPr>
              <a:t>s</a:t>
            </a:r>
            <a:r>
              <a:rPr sz="2000" spc="5" dirty="0">
                <a:latin typeface="Arial MT"/>
                <a:cs typeface="Arial MT"/>
              </a:rPr>
              <a:t>,</a:t>
            </a:r>
            <a:r>
              <a:rPr sz="2000" dirty="0">
                <a:latin typeface="Arial MT"/>
                <a:cs typeface="Arial MT"/>
              </a:rPr>
              <a:t>	</a:t>
            </a:r>
            <a:r>
              <a:rPr sz="2000" spc="35" dirty="0">
                <a:latin typeface="Arial MT"/>
                <a:cs typeface="Arial MT"/>
              </a:rPr>
              <a:t>t</a:t>
            </a:r>
            <a:r>
              <a:rPr sz="2000" spc="15" dirty="0">
                <a:latin typeface="Arial MT"/>
                <a:cs typeface="Arial MT"/>
              </a:rPr>
              <a:t>he</a:t>
            </a:r>
            <a:r>
              <a:rPr sz="2000" dirty="0">
                <a:latin typeface="Arial MT"/>
                <a:cs typeface="Arial MT"/>
              </a:rPr>
              <a:t>	</a:t>
            </a:r>
            <a:r>
              <a:rPr sz="2000" spc="40" dirty="0">
                <a:latin typeface="Arial MT"/>
                <a:cs typeface="Arial MT"/>
              </a:rPr>
              <a:t>c</a:t>
            </a:r>
            <a:r>
              <a:rPr sz="2000" spc="5" dirty="0">
                <a:latin typeface="Arial MT"/>
                <a:cs typeface="Arial MT"/>
              </a:rPr>
              <a:t>l</a:t>
            </a:r>
            <a:r>
              <a:rPr sz="2000" spc="-70" dirty="0">
                <a:latin typeface="Arial MT"/>
                <a:cs typeface="Arial MT"/>
              </a:rPr>
              <a:t>o</a:t>
            </a:r>
            <a:r>
              <a:rPr sz="2000" spc="-30" dirty="0">
                <a:latin typeface="Arial MT"/>
                <a:cs typeface="Arial MT"/>
              </a:rPr>
              <a:t>c</a:t>
            </a:r>
            <a:r>
              <a:rPr sz="2000" spc="40" dirty="0">
                <a:latin typeface="Arial MT"/>
                <a:cs typeface="Arial MT"/>
              </a:rPr>
              <a:t>k</a:t>
            </a:r>
            <a:r>
              <a:rPr sz="2000" spc="5" dirty="0">
                <a:latin typeface="Arial MT"/>
                <a:cs typeface="Arial MT"/>
              </a:rPr>
              <a:t>,</a:t>
            </a:r>
            <a:r>
              <a:rPr sz="2000" dirty="0">
                <a:latin typeface="Arial MT"/>
                <a:cs typeface="Arial MT"/>
              </a:rPr>
              <a:t>	</a:t>
            </a:r>
            <a:r>
              <a:rPr sz="2000" spc="10" dirty="0">
                <a:latin typeface="Arial MT"/>
                <a:cs typeface="Arial MT"/>
              </a:rPr>
              <a:t>and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29360" y="4024947"/>
            <a:ext cx="495046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45" dirty="0">
                <a:latin typeface="Arial MT"/>
                <a:cs typeface="Arial MT"/>
              </a:rPr>
              <a:t>s</a:t>
            </a:r>
            <a:r>
              <a:rPr sz="2000" spc="15" dirty="0">
                <a:latin typeface="Arial MT"/>
                <a:cs typeface="Arial MT"/>
              </a:rPr>
              <a:t>o</a:t>
            </a:r>
            <a:r>
              <a:rPr sz="2000" spc="-20" dirty="0">
                <a:latin typeface="Arial MT"/>
                <a:cs typeface="Arial MT"/>
              </a:rPr>
              <a:t>m</a:t>
            </a:r>
            <a:r>
              <a:rPr sz="2000" spc="15" dirty="0">
                <a:latin typeface="Arial MT"/>
                <a:cs typeface="Arial MT"/>
              </a:rPr>
              <a:t>e</a:t>
            </a:r>
            <a:r>
              <a:rPr sz="2000" spc="35" dirty="0">
                <a:latin typeface="Arial MT"/>
                <a:cs typeface="Arial MT"/>
              </a:rPr>
              <a:t>t</a:t>
            </a:r>
            <a:r>
              <a:rPr sz="2000" spc="5" dirty="0">
                <a:latin typeface="Arial MT"/>
                <a:cs typeface="Arial MT"/>
              </a:rPr>
              <a:t>i</a:t>
            </a:r>
            <a:r>
              <a:rPr sz="2000" spc="-20" dirty="0">
                <a:latin typeface="Arial MT"/>
                <a:cs typeface="Arial MT"/>
              </a:rPr>
              <a:t>m</a:t>
            </a:r>
            <a:r>
              <a:rPr sz="2000" spc="10" dirty="0">
                <a:latin typeface="Arial MT"/>
                <a:cs typeface="Arial MT"/>
              </a:rPr>
              <a:t>es</a:t>
            </a:r>
            <a:r>
              <a:rPr sz="2000" spc="-145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m</a:t>
            </a:r>
            <a:r>
              <a:rPr sz="2000" spc="15" dirty="0">
                <a:latin typeface="Arial MT"/>
                <a:cs typeface="Arial MT"/>
              </a:rPr>
              <a:t>e</a:t>
            </a:r>
            <a:r>
              <a:rPr sz="2000" spc="-20" dirty="0">
                <a:latin typeface="Arial MT"/>
                <a:cs typeface="Arial MT"/>
              </a:rPr>
              <a:t>m</a:t>
            </a:r>
            <a:r>
              <a:rPr sz="2000" spc="10" dirty="0">
                <a:latin typeface="Arial MT"/>
                <a:cs typeface="Arial MT"/>
              </a:rPr>
              <a:t>ory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an</a:t>
            </a:r>
            <a:r>
              <a:rPr sz="2000" spc="15" dirty="0">
                <a:latin typeface="Arial MT"/>
                <a:cs typeface="Arial MT"/>
              </a:rPr>
              <a:t>d</a:t>
            </a:r>
            <a:r>
              <a:rPr sz="2000" spc="-110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peripheral</a:t>
            </a:r>
            <a:r>
              <a:rPr sz="2000" spc="-114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de</a:t>
            </a:r>
            <a:r>
              <a:rPr sz="2000" spc="-35" dirty="0">
                <a:latin typeface="Arial MT"/>
                <a:cs typeface="Arial MT"/>
              </a:rPr>
              <a:t>v</a:t>
            </a:r>
            <a:r>
              <a:rPr sz="2000" spc="5" dirty="0">
                <a:latin typeface="Arial MT"/>
                <a:cs typeface="Arial MT"/>
              </a:rPr>
              <a:t>i</a:t>
            </a:r>
            <a:r>
              <a:rPr sz="2000" spc="40" dirty="0">
                <a:latin typeface="Arial MT"/>
                <a:cs typeface="Arial MT"/>
              </a:rPr>
              <a:t>c</a:t>
            </a:r>
            <a:r>
              <a:rPr sz="2000" spc="15" dirty="0">
                <a:latin typeface="Arial MT"/>
                <a:cs typeface="Arial MT"/>
              </a:rPr>
              <a:t>e</a:t>
            </a:r>
            <a:r>
              <a:rPr sz="2000" spc="50" dirty="0">
                <a:latin typeface="Arial MT"/>
                <a:cs typeface="Arial MT"/>
              </a:rPr>
              <a:t>s</a:t>
            </a:r>
            <a:r>
              <a:rPr sz="2000" spc="5" dirty="0">
                <a:latin typeface="Arial MT"/>
                <a:cs typeface="Arial MT"/>
              </a:rPr>
              <a:t>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9591" y="551561"/>
            <a:ext cx="3973829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>
                <a:solidFill>
                  <a:srgbClr val="006699"/>
                </a:solidFill>
              </a:rPr>
              <a:t>Distributed</a:t>
            </a:r>
            <a:r>
              <a:rPr spc="-155" dirty="0">
                <a:solidFill>
                  <a:srgbClr val="006699"/>
                </a:solidFill>
              </a:rPr>
              <a:t> </a:t>
            </a:r>
            <a:r>
              <a:rPr spc="15" dirty="0">
                <a:solidFill>
                  <a:srgbClr val="006699"/>
                </a:solidFill>
              </a:rPr>
              <a:t>Systems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8842" y="1271524"/>
            <a:ext cx="362584" cy="37211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8842" y="2130107"/>
            <a:ext cx="362584" cy="37179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8842" y="3856354"/>
            <a:ext cx="362584" cy="37211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8842" y="4352035"/>
            <a:ext cx="362584" cy="37211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229360" y="1258887"/>
            <a:ext cx="7736840" cy="3472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A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network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spc="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communication</a:t>
            </a:r>
            <a:r>
              <a:rPr sz="2400" spc="114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path</a:t>
            </a:r>
            <a:r>
              <a:rPr sz="2400" spc="1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between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20" dirty="0">
                <a:latin typeface="Arial MT"/>
                <a:cs typeface="Arial MT"/>
              </a:rPr>
              <a:t>two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35" dirty="0">
                <a:latin typeface="Arial MT"/>
                <a:cs typeface="Arial MT"/>
              </a:rPr>
              <a:t>or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10" dirty="0">
                <a:latin typeface="Arial MT"/>
                <a:cs typeface="Arial MT"/>
              </a:rPr>
              <a:t>more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400" spc="-15" dirty="0">
                <a:latin typeface="Arial MT"/>
                <a:cs typeface="Arial MT"/>
              </a:rPr>
              <a:t>systems.</a:t>
            </a:r>
            <a:endParaRPr sz="2400">
              <a:latin typeface="Arial MT"/>
              <a:cs typeface="Arial MT"/>
            </a:endParaRPr>
          </a:p>
          <a:p>
            <a:pPr marL="12700" marR="13335" algn="just">
              <a:lnSpc>
                <a:spcPct val="100400"/>
              </a:lnSpc>
              <a:spcBef>
                <a:spcPts val="940"/>
              </a:spcBef>
            </a:pPr>
            <a:r>
              <a:rPr sz="2400" spc="-20" dirty="0">
                <a:latin typeface="Arial MT"/>
                <a:cs typeface="Arial MT"/>
              </a:rPr>
              <a:t>Each </a:t>
            </a:r>
            <a:r>
              <a:rPr sz="2400" dirty="0">
                <a:latin typeface="Arial MT"/>
                <a:cs typeface="Arial MT"/>
              </a:rPr>
              <a:t>system </a:t>
            </a:r>
            <a:r>
              <a:rPr sz="2400" spc="-15" dirty="0">
                <a:latin typeface="Arial MT"/>
                <a:cs typeface="Arial MT"/>
              </a:rPr>
              <a:t>over </a:t>
            </a:r>
            <a:r>
              <a:rPr sz="2400" spc="5" dirty="0">
                <a:latin typeface="Arial MT"/>
                <a:cs typeface="Arial MT"/>
              </a:rPr>
              <a:t>the network </a:t>
            </a:r>
            <a:r>
              <a:rPr sz="2400" spc="-10" dirty="0">
                <a:latin typeface="Arial MT"/>
                <a:cs typeface="Arial MT"/>
              </a:rPr>
              <a:t>keeps </a:t>
            </a:r>
            <a:r>
              <a:rPr sz="2400" spc="5" dirty="0">
                <a:latin typeface="Arial MT"/>
                <a:cs typeface="Arial MT"/>
              </a:rPr>
              <a:t>copy </a:t>
            </a:r>
            <a:r>
              <a:rPr sz="2400" spc="-35" dirty="0">
                <a:latin typeface="Arial MT"/>
                <a:cs typeface="Arial MT"/>
              </a:rPr>
              <a:t>of </a:t>
            </a:r>
            <a:r>
              <a:rPr sz="2400" spc="5" dirty="0">
                <a:latin typeface="Arial MT"/>
                <a:cs typeface="Arial MT"/>
              </a:rPr>
              <a:t>the </a:t>
            </a:r>
            <a:r>
              <a:rPr sz="2400" spc="-10" dirty="0">
                <a:latin typeface="Arial MT"/>
                <a:cs typeface="Arial MT"/>
              </a:rPr>
              <a:t>data, 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and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this</a:t>
            </a:r>
            <a:r>
              <a:rPr sz="2400" spc="5" dirty="0">
                <a:latin typeface="Arial MT"/>
                <a:cs typeface="Arial MT"/>
              </a:rPr>
              <a:t> leads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Reliability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(Because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if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5" dirty="0">
                <a:latin typeface="Arial MT"/>
                <a:cs typeface="Arial MT"/>
              </a:rPr>
              <a:t>one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system 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crashes</a:t>
            </a:r>
            <a:r>
              <a:rPr sz="2400" spc="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,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data</a:t>
            </a:r>
            <a:r>
              <a:rPr sz="2400" spc="9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not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lost).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700">
              <a:latin typeface="Arial MT"/>
              <a:cs typeface="Arial MT"/>
            </a:endParaRPr>
          </a:p>
          <a:p>
            <a:pPr marL="12700" algn="just">
              <a:lnSpc>
                <a:spcPct val="100000"/>
              </a:lnSpc>
              <a:spcBef>
                <a:spcPts val="1825"/>
              </a:spcBef>
            </a:pPr>
            <a:r>
              <a:rPr sz="2400" spc="-5" dirty="0">
                <a:latin typeface="Arial MT"/>
                <a:cs typeface="Arial MT"/>
              </a:rPr>
              <a:t>CLIENT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SERVER</a:t>
            </a:r>
            <a:r>
              <a:rPr sz="2400" spc="5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SYSTEMS</a:t>
            </a:r>
            <a:endParaRPr sz="2400">
              <a:latin typeface="Arial MT"/>
              <a:cs typeface="Arial MT"/>
            </a:endParaRPr>
          </a:p>
          <a:p>
            <a:pPr marL="12700" algn="just">
              <a:lnSpc>
                <a:spcPct val="100000"/>
              </a:lnSpc>
              <a:spcBef>
                <a:spcPts val="1025"/>
              </a:spcBef>
            </a:pPr>
            <a:r>
              <a:rPr sz="2400" spc="-20" dirty="0">
                <a:latin typeface="Arial MT"/>
                <a:cs typeface="Arial MT"/>
              </a:rPr>
              <a:t>PEER</a:t>
            </a:r>
            <a:r>
              <a:rPr sz="2400" spc="5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TO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PEER</a:t>
            </a:r>
            <a:r>
              <a:rPr sz="2400" spc="5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SYSTEMS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8842" y="1281112"/>
            <a:ext cx="285750" cy="30511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8842" y="1690623"/>
            <a:ext cx="285750" cy="30543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8842" y="2521013"/>
            <a:ext cx="285750" cy="30511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8842" y="4361878"/>
            <a:ext cx="285750" cy="30511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86142" y="1158490"/>
            <a:ext cx="8045450" cy="4126229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915"/>
              </a:spcBef>
            </a:pPr>
            <a:r>
              <a:rPr sz="2000" b="1" spc="125" dirty="0">
                <a:latin typeface="Arial"/>
                <a:cs typeface="Arial"/>
              </a:rPr>
              <a:t>T</a:t>
            </a:r>
            <a:r>
              <a:rPr sz="2000" b="1" spc="-35" dirty="0">
                <a:latin typeface="Arial"/>
                <a:cs typeface="Arial"/>
              </a:rPr>
              <a:t>i</a:t>
            </a:r>
            <a:r>
              <a:rPr sz="2000" b="1" spc="90" dirty="0">
                <a:latin typeface="Arial"/>
                <a:cs typeface="Arial"/>
              </a:rPr>
              <a:t>m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185" dirty="0">
                <a:latin typeface="Arial"/>
                <a:cs typeface="Arial"/>
              </a:rPr>
              <a:t> </a:t>
            </a:r>
            <a:r>
              <a:rPr sz="2000" b="1" spc="50" dirty="0">
                <a:latin typeface="Arial"/>
                <a:cs typeface="Arial"/>
              </a:rPr>
              <a:t>boun</a:t>
            </a:r>
            <a:r>
              <a:rPr sz="2000" b="1" spc="15" dirty="0">
                <a:latin typeface="Arial"/>
                <a:cs typeface="Arial"/>
              </a:rPr>
              <a:t>d</a:t>
            </a:r>
            <a:r>
              <a:rPr sz="2000" b="1" spc="-220" dirty="0">
                <a:latin typeface="Arial"/>
                <a:cs typeface="Arial"/>
              </a:rPr>
              <a:t> </a:t>
            </a:r>
            <a:r>
              <a:rPr sz="2000" b="1" spc="10" dirty="0">
                <a:latin typeface="Arial"/>
                <a:cs typeface="Arial"/>
              </a:rPr>
              <a:t>syste</a:t>
            </a:r>
            <a:r>
              <a:rPr sz="2000" b="1" spc="90" dirty="0">
                <a:latin typeface="Arial"/>
                <a:cs typeface="Arial"/>
              </a:rPr>
              <a:t>m</a:t>
            </a:r>
            <a:r>
              <a:rPr sz="2000" b="1" spc="15" dirty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830"/>
              </a:spcBef>
            </a:pPr>
            <a:r>
              <a:rPr sz="2000" spc="50" dirty="0">
                <a:latin typeface="Arial MT"/>
                <a:cs typeface="Arial MT"/>
              </a:rPr>
              <a:t>R</a:t>
            </a:r>
            <a:r>
              <a:rPr sz="2000" spc="10" dirty="0">
                <a:latin typeface="Arial MT"/>
                <a:cs typeface="Arial MT"/>
              </a:rPr>
              <a:t>eal</a:t>
            </a:r>
            <a:r>
              <a:rPr sz="2000" spc="-110" dirty="0">
                <a:latin typeface="Arial MT"/>
                <a:cs typeface="Arial MT"/>
              </a:rPr>
              <a:t> </a:t>
            </a:r>
            <a:r>
              <a:rPr sz="2000" spc="35" dirty="0">
                <a:latin typeface="Arial MT"/>
                <a:cs typeface="Arial MT"/>
              </a:rPr>
              <a:t>t</a:t>
            </a:r>
            <a:r>
              <a:rPr sz="2000" spc="5" dirty="0">
                <a:latin typeface="Arial MT"/>
                <a:cs typeface="Arial MT"/>
              </a:rPr>
              <a:t>i</a:t>
            </a:r>
            <a:r>
              <a:rPr sz="2000" spc="-20" dirty="0">
                <a:latin typeface="Arial MT"/>
                <a:cs typeface="Arial MT"/>
              </a:rPr>
              <a:t>m</a:t>
            </a:r>
            <a:r>
              <a:rPr sz="2000" spc="15" dirty="0">
                <a:latin typeface="Arial MT"/>
                <a:cs typeface="Arial MT"/>
              </a:rPr>
              <a:t>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45" dirty="0">
                <a:latin typeface="Arial MT"/>
                <a:cs typeface="Arial MT"/>
              </a:rPr>
              <a:t>sys</a:t>
            </a:r>
            <a:r>
              <a:rPr sz="2000" spc="35" dirty="0">
                <a:latin typeface="Arial MT"/>
                <a:cs typeface="Arial MT"/>
              </a:rPr>
              <a:t>t</a:t>
            </a:r>
            <a:r>
              <a:rPr sz="2000" spc="15" dirty="0">
                <a:latin typeface="Arial MT"/>
                <a:cs typeface="Arial MT"/>
              </a:rPr>
              <a:t>e</a:t>
            </a:r>
            <a:r>
              <a:rPr sz="2000" spc="-25" dirty="0">
                <a:latin typeface="Arial MT"/>
                <a:cs typeface="Arial MT"/>
              </a:rPr>
              <a:t>m</a:t>
            </a:r>
            <a:r>
              <a:rPr sz="2000" spc="15" dirty="0">
                <a:latin typeface="Arial MT"/>
                <a:cs typeface="Arial MT"/>
              </a:rPr>
              <a:t>s</a:t>
            </a:r>
            <a:r>
              <a:rPr sz="2000" spc="-150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are</a:t>
            </a:r>
            <a:r>
              <a:rPr sz="2000" spc="-110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of</a:t>
            </a:r>
            <a:r>
              <a:rPr sz="2000" spc="-75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2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35" dirty="0">
                <a:latin typeface="Arial MT"/>
                <a:cs typeface="Arial MT"/>
              </a:rPr>
              <a:t>t</a:t>
            </a:r>
            <a:r>
              <a:rPr sz="2000" spc="45" dirty="0">
                <a:latin typeface="Arial MT"/>
                <a:cs typeface="Arial MT"/>
              </a:rPr>
              <a:t>y</a:t>
            </a:r>
            <a:r>
              <a:rPr sz="2000" spc="15" dirty="0">
                <a:latin typeface="Arial MT"/>
                <a:cs typeface="Arial MT"/>
              </a:rPr>
              <a:t>pe</a:t>
            </a:r>
            <a:r>
              <a:rPr sz="2000" spc="40" dirty="0">
                <a:latin typeface="Arial MT"/>
                <a:cs typeface="Arial MT"/>
              </a:rPr>
              <a:t>s</a:t>
            </a:r>
            <a:r>
              <a:rPr sz="2000" spc="5" dirty="0">
                <a:latin typeface="Arial MT"/>
                <a:cs typeface="Arial MT"/>
              </a:rPr>
              <a:t>: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200">
              <a:latin typeface="Arial MT"/>
              <a:cs typeface="Arial MT"/>
            </a:endParaRPr>
          </a:p>
          <a:p>
            <a:pPr marL="355600" marR="5080">
              <a:lnSpc>
                <a:spcPct val="100000"/>
              </a:lnSpc>
              <a:spcBef>
                <a:spcPts val="1605"/>
              </a:spcBef>
              <a:buAutoNum type="arabicPeriod"/>
              <a:tabLst>
                <a:tab pos="632460" algn="l"/>
              </a:tabLst>
            </a:pPr>
            <a:r>
              <a:rPr sz="2000" b="1" spc="20" dirty="0">
                <a:latin typeface="Arial"/>
                <a:cs typeface="Arial"/>
              </a:rPr>
              <a:t>Soft Real </a:t>
            </a:r>
            <a:r>
              <a:rPr sz="2000" b="1" spc="55" dirty="0">
                <a:latin typeface="Arial"/>
                <a:cs typeface="Arial"/>
              </a:rPr>
              <a:t>time </a:t>
            </a:r>
            <a:r>
              <a:rPr sz="2000" b="1" spc="20" dirty="0">
                <a:latin typeface="Arial"/>
                <a:cs typeface="Arial"/>
              </a:rPr>
              <a:t>Systems: </a:t>
            </a:r>
            <a:r>
              <a:rPr sz="2000" spc="10" dirty="0">
                <a:latin typeface="Arial MT"/>
                <a:cs typeface="Arial MT"/>
              </a:rPr>
              <a:t>Process </a:t>
            </a:r>
            <a:r>
              <a:rPr sz="2000" spc="15" dirty="0">
                <a:latin typeface="Arial MT"/>
                <a:cs typeface="Arial MT"/>
              </a:rPr>
              <a:t>should complete </a:t>
            </a:r>
            <a:r>
              <a:rPr sz="2000" spc="10" dirty="0">
                <a:latin typeface="Arial MT"/>
                <a:cs typeface="Arial MT"/>
              </a:rPr>
              <a:t>in specific 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time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but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spc="25" dirty="0">
                <a:latin typeface="Arial MT"/>
                <a:cs typeface="Arial MT"/>
              </a:rPr>
              <a:t>May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have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some</a:t>
            </a:r>
            <a:r>
              <a:rPr sz="2000" spc="-110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delay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(Positive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delay)</a:t>
            </a:r>
            <a:r>
              <a:rPr sz="2000" spc="-110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and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will</a:t>
            </a:r>
            <a:r>
              <a:rPr sz="2000" spc="45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not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harm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spc="20" dirty="0">
                <a:latin typeface="Arial MT"/>
                <a:cs typeface="Arial MT"/>
              </a:rPr>
              <a:t>the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spc="25" dirty="0">
                <a:latin typeface="Arial MT"/>
                <a:cs typeface="Arial MT"/>
              </a:rPr>
              <a:t>system.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2000" b="1" spc="20" dirty="0">
                <a:latin typeface="Arial"/>
                <a:cs typeface="Arial"/>
              </a:rPr>
              <a:t>Exp:</a:t>
            </a:r>
            <a:r>
              <a:rPr sz="2000" b="1" spc="-110" dirty="0">
                <a:latin typeface="Arial"/>
                <a:cs typeface="Arial"/>
              </a:rPr>
              <a:t> </a:t>
            </a:r>
            <a:r>
              <a:rPr sz="2000" b="1" spc="20" dirty="0">
                <a:latin typeface="Arial"/>
                <a:cs typeface="Arial"/>
              </a:rPr>
              <a:t>Session</a:t>
            </a:r>
            <a:r>
              <a:rPr sz="2000" b="1" spc="-150" dirty="0">
                <a:latin typeface="Arial"/>
                <a:cs typeface="Arial"/>
              </a:rPr>
              <a:t> </a:t>
            </a:r>
            <a:r>
              <a:rPr sz="2000" b="1" spc="25" dirty="0">
                <a:latin typeface="Arial"/>
                <a:cs typeface="Arial"/>
              </a:rPr>
              <a:t>expires</a:t>
            </a:r>
            <a:r>
              <a:rPr sz="2000" b="1" spc="-190" dirty="0">
                <a:latin typeface="Arial"/>
                <a:cs typeface="Arial"/>
              </a:rPr>
              <a:t> </a:t>
            </a:r>
            <a:r>
              <a:rPr sz="2000" b="1" spc="35" dirty="0">
                <a:latin typeface="Arial"/>
                <a:cs typeface="Arial"/>
              </a:rPr>
              <a:t>but</a:t>
            </a:r>
            <a:r>
              <a:rPr sz="2000" b="1" spc="-185" dirty="0">
                <a:latin typeface="Arial"/>
                <a:cs typeface="Arial"/>
              </a:rPr>
              <a:t> </a:t>
            </a:r>
            <a:r>
              <a:rPr sz="2000" b="1" spc="10" dirty="0">
                <a:latin typeface="Arial"/>
                <a:cs typeface="Arial"/>
              </a:rPr>
              <a:t>can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30" dirty="0">
                <a:latin typeface="Arial"/>
                <a:cs typeface="Arial"/>
              </a:rPr>
              <a:t>be</a:t>
            </a:r>
            <a:r>
              <a:rPr sz="2000" b="1" spc="-110" dirty="0">
                <a:latin typeface="Arial"/>
                <a:cs typeface="Arial"/>
              </a:rPr>
              <a:t> </a:t>
            </a:r>
            <a:r>
              <a:rPr sz="2000" b="1" spc="25" dirty="0">
                <a:latin typeface="Arial"/>
                <a:cs typeface="Arial"/>
              </a:rPr>
              <a:t>re-logged</a:t>
            </a:r>
            <a:r>
              <a:rPr sz="2000" b="1" spc="-155" dirty="0">
                <a:latin typeface="Arial"/>
                <a:cs typeface="Arial"/>
              </a:rPr>
              <a:t> </a:t>
            </a:r>
            <a:r>
              <a:rPr sz="2000" b="1" spc="30" dirty="0">
                <a:latin typeface="Arial"/>
                <a:cs typeface="Arial"/>
              </a:rPr>
              <a:t>in.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 marL="355600" marR="257810">
              <a:lnSpc>
                <a:spcPct val="100000"/>
              </a:lnSpc>
              <a:spcBef>
                <a:spcPts val="1530"/>
              </a:spcBef>
              <a:buAutoNum type="arabicPeriod" startAt="2"/>
              <a:tabLst>
                <a:tab pos="632460" algn="l"/>
              </a:tabLst>
            </a:pPr>
            <a:r>
              <a:rPr sz="2000" b="1" spc="30" dirty="0">
                <a:latin typeface="Arial"/>
                <a:cs typeface="Arial"/>
              </a:rPr>
              <a:t>Hard</a:t>
            </a:r>
            <a:r>
              <a:rPr sz="2000" b="1" spc="-70" dirty="0">
                <a:latin typeface="Arial"/>
                <a:cs typeface="Arial"/>
              </a:rPr>
              <a:t> </a:t>
            </a:r>
            <a:r>
              <a:rPr sz="2000" b="1" spc="20" dirty="0">
                <a:latin typeface="Arial"/>
                <a:cs typeface="Arial"/>
              </a:rPr>
              <a:t>Real</a:t>
            </a:r>
            <a:r>
              <a:rPr sz="2000" b="1" spc="-145" dirty="0">
                <a:latin typeface="Arial"/>
                <a:cs typeface="Arial"/>
              </a:rPr>
              <a:t> </a:t>
            </a:r>
            <a:r>
              <a:rPr sz="2000" b="1" spc="65" dirty="0">
                <a:latin typeface="Arial"/>
                <a:cs typeface="Arial"/>
              </a:rPr>
              <a:t>Time</a:t>
            </a:r>
            <a:r>
              <a:rPr sz="2000" b="1" spc="-254" dirty="0">
                <a:latin typeface="Arial"/>
                <a:cs typeface="Arial"/>
              </a:rPr>
              <a:t> </a:t>
            </a:r>
            <a:r>
              <a:rPr sz="2000" b="1" spc="20" dirty="0">
                <a:latin typeface="Arial"/>
                <a:cs typeface="Arial"/>
              </a:rPr>
              <a:t>Systems:</a:t>
            </a:r>
            <a:r>
              <a:rPr sz="2000" b="1" spc="-175" dirty="0">
                <a:latin typeface="Arial"/>
                <a:cs typeface="Arial"/>
              </a:rPr>
              <a:t> </a:t>
            </a:r>
            <a:r>
              <a:rPr sz="2000" spc="20" dirty="0">
                <a:latin typeface="Arial MT"/>
                <a:cs typeface="Arial MT"/>
              </a:rPr>
              <a:t>Each</a:t>
            </a:r>
            <a:r>
              <a:rPr sz="2000" spc="-105" dirty="0">
                <a:latin typeface="Arial MT"/>
                <a:cs typeface="Arial MT"/>
              </a:rPr>
              <a:t> </a:t>
            </a:r>
            <a:r>
              <a:rPr sz="2000" spc="20" dirty="0">
                <a:latin typeface="Arial MT"/>
                <a:cs typeface="Arial MT"/>
              </a:rPr>
              <a:t>process</a:t>
            </a:r>
            <a:r>
              <a:rPr sz="2000" spc="-140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is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spc="20" dirty="0">
                <a:latin typeface="Arial MT"/>
                <a:cs typeface="Arial MT"/>
              </a:rPr>
              <a:t>assigned</a:t>
            </a:r>
            <a:r>
              <a:rPr sz="2000" spc="-185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a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specific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time </a:t>
            </a:r>
            <a:r>
              <a:rPr sz="2000" spc="20" dirty="0">
                <a:latin typeface="Arial MT"/>
                <a:cs typeface="Arial MT"/>
              </a:rPr>
              <a:t>instance, </a:t>
            </a:r>
            <a:r>
              <a:rPr sz="2000" spc="15" dirty="0">
                <a:latin typeface="Arial MT"/>
                <a:cs typeface="Arial MT"/>
              </a:rPr>
              <a:t>and </a:t>
            </a:r>
            <a:r>
              <a:rPr sz="2000" spc="10" dirty="0">
                <a:latin typeface="Arial MT"/>
                <a:cs typeface="Arial MT"/>
              </a:rPr>
              <a:t>Process must </a:t>
            </a:r>
            <a:r>
              <a:rPr sz="2000" spc="15" dirty="0">
                <a:latin typeface="Arial MT"/>
                <a:cs typeface="Arial MT"/>
              </a:rPr>
              <a:t>complete </a:t>
            </a:r>
            <a:r>
              <a:rPr sz="2000" spc="10" dirty="0">
                <a:latin typeface="Arial MT"/>
                <a:cs typeface="Arial MT"/>
              </a:rPr>
              <a:t>in </a:t>
            </a:r>
            <a:r>
              <a:rPr sz="2000" spc="20" dirty="0">
                <a:latin typeface="Arial MT"/>
                <a:cs typeface="Arial MT"/>
              </a:rPr>
              <a:t>that </a:t>
            </a:r>
            <a:r>
              <a:rPr sz="2000" spc="10" dirty="0">
                <a:latin typeface="Arial MT"/>
                <a:cs typeface="Arial MT"/>
              </a:rPr>
              <a:t>time </a:t>
            </a:r>
            <a:r>
              <a:rPr sz="2000" spc="15" dirty="0">
                <a:latin typeface="Arial MT"/>
                <a:cs typeface="Arial MT"/>
              </a:rPr>
              <a:t>otherwise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spc="35" dirty="0">
                <a:latin typeface="Arial MT"/>
                <a:cs typeface="Arial MT"/>
              </a:rPr>
              <a:t>system</a:t>
            </a:r>
            <a:r>
              <a:rPr sz="2000" spc="-2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will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20" dirty="0">
                <a:latin typeface="Arial MT"/>
                <a:cs typeface="Arial MT"/>
              </a:rPr>
              <a:t>crash.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36545" y="704215"/>
            <a:ext cx="374396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>
                <a:solidFill>
                  <a:srgbClr val="006699"/>
                </a:solidFill>
              </a:rPr>
              <a:t>Real</a:t>
            </a:r>
            <a:r>
              <a:rPr spc="-100" dirty="0">
                <a:solidFill>
                  <a:srgbClr val="006699"/>
                </a:solidFill>
              </a:rPr>
              <a:t> </a:t>
            </a:r>
            <a:r>
              <a:rPr spc="25" dirty="0">
                <a:solidFill>
                  <a:srgbClr val="006699"/>
                </a:solidFill>
              </a:rPr>
              <a:t>Time</a:t>
            </a:r>
            <a:r>
              <a:rPr spc="-170" dirty="0">
                <a:solidFill>
                  <a:srgbClr val="006699"/>
                </a:solidFill>
              </a:rPr>
              <a:t> </a:t>
            </a:r>
            <a:r>
              <a:rPr spc="15" dirty="0">
                <a:solidFill>
                  <a:srgbClr val="006699"/>
                </a:solidFill>
              </a:rPr>
              <a:t>Systems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772488"/>
            <a:ext cx="5935345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" dirty="0">
                <a:solidFill>
                  <a:srgbClr val="006699"/>
                </a:solidFill>
              </a:rPr>
              <a:t>Real</a:t>
            </a:r>
            <a:r>
              <a:rPr spc="-90" dirty="0">
                <a:solidFill>
                  <a:srgbClr val="006699"/>
                </a:solidFill>
              </a:rPr>
              <a:t> </a:t>
            </a:r>
            <a:r>
              <a:rPr spc="20" dirty="0">
                <a:solidFill>
                  <a:srgbClr val="006699"/>
                </a:solidFill>
              </a:rPr>
              <a:t>Time</a:t>
            </a:r>
            <a:r>
              <a:rPr spc="-155" dirty="0">
                <a:solidFill>
                  <a:srgbClr val="006699"/>
                </a:solidFill>
              </a:rPr>
              <a:t> </a:t>
            </a:r>
            <a:r>
              <a:rPr spc="10" dirty="0">
                <a:solidFill>
                  <a:srgbClr val="006699"/>
                </a:solidFill>
              </a:rPr>
              <a:t>Embedded</a:t>
            </a:r>
            <a:r>
              <a:rPr spc="-105" dirty="0">
                <a:solidFill>
                  <a:srgbClr val="006699"/>
                </a:solidFill>
              </a:rPr>
              <a:t> </a:t>
            </a:r>
            <a:r>
              <a:rPr spc="15" dirty="0">
                <a:solidFill>
                  <a:srgbClr val="006699"/>
                </a:solidFill>
              </a:rPr>
              <a:t>Systems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8842" y="1840229"/>
            <a:ext cx="362584" cy="37211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8842" y="3194685"/>
            <a:ext cx="362584" cy="37211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8842" y="4187126"/>
            <a:ext cx="362584" cy="37179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8842" y="5179123"/>
            <a:ext cx="362584" cy="37179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229360" y="1827530"/>
            <a:ext cx="7524750" cy="37306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dirty="0">
                <a:latin typeface="Arial MT"/>
                <a:cs typeface="Arial MT"/>
              </a:rPr>
              <a:t> a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computing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environment</a:t>
            </a:r>
            <a:r>
              <a:rPr sz="2400" spc="160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that</a:t>
            </a:r>
            <a:r>
              <a:rPr sz="2400" spc="110" dirty="0">
                <a:latin typeface="Arial MT"/>
                <a:cs typeface="Arial MT"/>
              </a:rPr>
              <a:t> </a:t>
            </a:r>
            <a:r>
              <a:rPr sz="2400" b="1" spc="15" dirty="0">
                <a:latin typeface="Arial"/>
                <a:cs typeface="Arial"/>
              </a:rPr>
              <a:t>reacts</a:t>
            </a:r>
            <a:r>
              <a:rPr sz="2400" b="1" spc="-130" dirty="0">
                <a:latin typeface="Arial"/>
                <a:cs typeface="Arial"/>
              </a:rPr>
              <a:t> </a:t>
            </a:r>
            <a:r>
              <a:rPr sz="2400" b="1" spc="10" dirty="0">
                <a:latin typeface="Arial"/>
                <a:cs typeface="Arial"/>
              </a:rPr>
              <a:t>to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input</a:t>
            </a:r>
            <a:r>
              <a:rPr sz="2400" b="1" spc="30" dirty="0">
                <a:latin typeface="Arial"/>
                <a:cs typeface="Arial"/>
              </a:rPr>
              <a:t> </a:t>
            </a:r>
            <a:r>
              <a:rPr sz="2400" b="1" spc="25" dirty="0">
                <a:latin typeface="Arial"/>
                <a:cs typeface="Arial"/>
              </a:rPr>
              <a:t>within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15" dirty="0">
                <a:latin typeface="Arial"/>
                <a:cs typeface="Arial"/>
              </a:rPr>
              <a:t> </a:t>
            </a:r>
            <a:r>
              <a:rPr sz="2400" b="1" spc="20" dirty="0">
                <a:latin typeface="Arial"/>
                <a:cs typeface="Arial"/>
              </a:rPr>
              <a:t>s</a:t>
            </a:r>
            <a:r>
              <a:rPr sz="2400" b="1" spc="-45" dirty="0">
                <a:latin typeface="Arial"/>
                <a:cs typeface="Arial"/>
              </a:rPr>
              <a:t>p</a:t>
            </a:r>
            <a:r>
              <a:rPr sz="2400" b="1" spc="10" dirty="0">
                <a:latin typeface="Arial"/>
                <a:cs typeface="Arial"/>
              </a:rPr>
              <a:t>ec</a:t>
            </a:r>
            <a:r>
              <a:rPr sz="2400" b="1" spc="75" dirty="0">
                <a:latin typeface="Arial"/>
                <a:cs typeface="Arial"/>
              </a:rPr>
              <a:t>i</a:t>
            </a:r>
            <a:r>
              <a:rPr sz="2400" b="1" spc="20" dirty="0">
                <a:latin typeface="Arial"/>
                <a:cs typeface="Arial"/>
              </a:rPr>
              <a:t>f</a:t>
            </a:r>
            <a:r>
              <a:rPr sz="2400" b="1" spc="75" dirty="0">
                <a:latin typeface="Arial"/>
                <a:cs typeface="Arial"/>
              </a:rPr>
              <a:t>i</a:t>
            </a:r>
            <a:r>
              <a:rPr sz="2400" b="1" dirty="0">
                <a:latin typeface="Arial"/>
                <a:cs typeface="Arial"/>
              </a:rPr>
              <a:t>c</a:t>
            </a:r>
            <a:r>
              <a:rPr sz="2400" b="1" spc="-204" dirty="0">
                <a:latin typeface="Arial"/>
                <a:cs typeface="Arial"/>
              </a:rPr>
              <a:t> </a:t>
            </a:r>
            <a:r>
              <a:rPr sz="2400" b="1" spc="20" dirty="0">
                <a:latin typeface="Arial"/>
                <a:cs typeface="Arial"/>
              </a:rPr>
              <a:t>t</a:t>
            </a:r>
            <a:r>
              <a:rPr sz="2400" b="1" spc="75" dirty="0">
                <a:latin typeface="Arial"/>
                <a:cs typeface="Arial"/>
              </a:rPr>
              <a:t>i</a:t>
            </a:r>
            <a:r>
              <a:rPr sz="2400" b="1" spc="-35" dirty="0">
                <a:latin typeface="Arial"/>
                <a:cs typeface="Arial"/>
              </a:rPr>
              <a:t>m</a:t>
            </a:r>
            <a:r>
              <a:rPr sz="2400" b="1" dirty="0">
                <a:latin typeface="Arial"/>
                <a:cs typeface="Arial"/>
              </a:rPr>
              <a:t>e</a:t>
            </a:r>
            <a:r>
              <a:rPr sz="2400" b="1" spc="-130" dirty="0">
                <a:latin typeface="Arial"/>
                <a:cs typeface="Arial"/>
              </a:rPr>
              <a:t> </a:t>
            </a:r>
            <a:r>
              <a:rPr sz="2400" b="1" spc="-45" dirty="0">
                <a:latin typeface="Arial"/>
                <a:cs typeface="Arial"/>
              </a:rPr>
              <a:t>p</a:t>
            </a:r>
            <a:r>
              <a:rPr sz="2400" b="1" spc="10" dirty="0">
                <a:latin typeface="Arial"/>
                <a:cs typeface="Arial"/>
              </a:rPr>
              <a:t>e</a:t>
            </a:r>
            <a:r>
              <a:rPr sz="2400" b="1" spc="35" dirty="0">
                <a:latin typeface="Arial"/>
                <a:cs typeface="Arial"/>
              </a:rPr>
              <a:t>r</a:t>
            </a:r>
            <a:r>
              <a:rPr sz="2400" b="1" spc="75" dirty="0">
                <a:latin typeface="Arial"/>
                <a:cs typeface="Arial"/>
              </a:rPr>
              <a:t>i</a:t>
            </a:r>
            <a:r>
              <a:rPr sz="2400" b="1" spc="-45" dirty="0">
                <a:latin typeface="Arial"/>
                <a:cs typeface="Arial"/>
              </a:rPr>
              <a:t>od</a:t>
            </a:r>
            <a:r>
              <a:rPr sz="2400" b="1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50"/>
              </a:spcBef>
            </a:pPr>
            <a:r>
              <a:rPr sz="2400" spc="-10" dirty="0">
                <a:latin typeface="Arial MT"/>
                <a:cs typeface="Arial MT"/>
              </a:rPr>
              <a:t>Time </a:t>
            </a:r>
            <a:r>
              <a:rPr sz="2400" spc="-25" dirty="0">
                <a:latin typeface="Arial MT"/>
                <a:cs typeface="Arial MT"/>
              </a:rPr>
              <a:t>Driven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-25" dirty="0">
                <a:latin typeface="Arial MT"/>
                <a:cs typeface="Arial MT"/>
              </a:rPr>
              <a:t>Task</a:t>
            </a:r>
            <a:r>
              <a:rPr sz="2400" spc="4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specific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-60" dirty="0">
                <a:latin typeface="Arial MT"/>
                <a:cs typeface="Arial MT"/>
              </a:rPr>
              <a:t>Exp:</a:t>
            </a:r>
            <a:r>
              <a:rPr sz="2400" spc="22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Microwave,</a:t>
            </a:r>
            <a:r>
              <a:rPr sz="2400" spc="220" dirty="0">
                <a:latin typeface="Arial MT"/>
                <a:cs typeface="Arial MT"/>
              </a:rPr>
              <a:t> </a:t>
            </a:r>
            <a:r>
              <a:rPr sz="2400" spc="10" dirty="0">
                <a:latin typeface="Arial MT"/>
                <a:cs typeface="Arial MT"/>
              </a:rPr>
              <a:t>Washing</a:t>
            </a:r>
            <a:r>
              <a:rPr sz="2400" spc="-13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Machine…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749" y="819150"/>
            <a:ext cx="8705850" cy="55816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828675"/>
            <a:ext cx="5905500" cy="55530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9175" y="1390650"/>
            <a:ext cx="7115175" cy="391477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7033" y="413702"/>
            <a:ext cx="4791710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5" dirty="0">
                <a:solidFill>
                  <a:srgbClr val="006699"/>
                </a:solidFill>
              </a:rPr>
              <a:t>Operating</a:t>
            </a:r>
            <a:r>
              <a:rPr spc="-114" dirty="0">
                <a:solidFill>
                  <a:srgbClr val="006699"/>
                </a:solidFill>
              </a:rPr>
              <a:t> </a:t>
            </a:r>
            <a:r>
              <a:rPr spc="15" dirty="0">
                <a:solidFill>
                  <a:srgbClr val="006699"/>
                </a:solidFill>
              </a:rPr>
              <a:t>System</a:t>
            </a:r>
            <a:r>
              <a:rPr spc="-175" dirty="0">
                <a:solidFill>
                  <a:srgbClr val="006699"/>
                </a:solidFill>
              </a:rPr>
              <a:t> </a:t>
            </a:r>
            <a:r>
              <a:rPr spc="40" dirty="0">
                <a:solidFill>
                  <a:srgbClr val="006699"/>
                </a:solidFill>
              </a:rPr>
              <a:t>Views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2835" y="2250757"/>
            <a:ext cx="304800" cy="33369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2835" y="3109277"/>
            <a:ext cx="304800" cy="33369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22300" y="1087818"/>
            <a:ext cx="8100695" cy="3469004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sz="2400" b="1" spc="-35" dirty="0">
                <a:latin typeface="Arial"/>
                <a:cs typeface="Arial"/>
              </a:rPr>
              <a:t>OS</a:t>
            </a:r>
            <a:r>
              <a:rPr sz="2400" b="1" spc="50" dirty="0">
                <a:latin typeface="Arial"/>
                <a:cs typeface="Arial"/>
              </a:rPr>
              <a:t> </a:t>
            </a:r>
            <a:r>
              <a:rPr sz="2400" b="1" spc="5" dirty="0">
                <a:latin typeface="Arial"/>
                <a:cs typeface="Arial"/>
              </a:rPr>
              <a:t>can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20" dirty="0">
                <a:latin typeface="Arial"/>
                <a:cs typeface="Arial"/>
              </a:rPr>
              <a:t>be</a:t>
            </a:r>
            <a:r>
              <a:rPr sz="2400" b="1" spc="15" dirty="0">
                <a:latin typeface="Arial"/>
                <a:cs typeface="Arial"/>
              </a:rPr>
              <a:t> </a:t>
            </a:r>
            <a:r>
              <a:rPr sz="2400" b="1" spc="5" dirty="0">
                <a:latin typeface="Arial"/>
                <a:cs typeface="Arial"/>
              </a:rPr>
              <a:t>explored</a:t>
            </a:r>
            <a:r>
              <a:rPr sz="2400" b="1" spc="-1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from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2</a:t>
            </a:r>
            <a:r>
              <a:rPr sz="2400" b="1" spc="15" dirty="0">
                <a:latin typeface="Arial"/>
                <a:cs typeface="Arial"/>
              </a:rPr>
              <a:t> </a:t>
            </a:r>
            <a:r>
              <a:rPr sz="2400" b="1" spc="5" dirty="0">
                <a:latin typeface="Arial"/>
                <a:cs typeface="Arial"/>
              </a:rPr>
              <a:t>view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points: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2400" b="1" spc="5" dirty="0">
                <a:latin typeface="Arial"/>
                <a:cs typeface="Arial"/>
              </a:rPr>
              <a:t>1.</a:t>
            </a:r>
            <a:r>
              <a:rPr sz="2400" b="1" spc="-85" dirty="0">
                <a:latin typeface="Arial"/>
                <a:cs typeface="Arial"/>
              </a:rPr>
              <a:t> </a:t>
            </a:r>
            <a:r>
              <a:rPr sz="2400" b="1" spc="-20" dirty="0">
                <a:latin typeface="Arial"/>
                <a:cs typeface="Arial"/>
              </a:rPr>
              <a:t>User</a:t>
            </a:r>
            <a:r>
              <a:rPr sz="2400" b="1" spc="90" dirty="0">
                <a:latin typeface="Arial"/>
                <a:cs typeface="Arial"/>
              </a:rPr>
              <a:t> </a:t>
            </a:r>
            <a:r>
              <a:rPr sz="2400" b="1" spc="10" dirty="0">
                <a:latin typeface="Arial"/>
                <a:cs typeface="Arial"/>
              </a:rPr>
              <a:t>view</a:t>
            </a:r>
            <a:r>
              <a:rPr sz="2400" spc="10" dirty="0">
                <a:latin typeface="Arial MT"/>
                <a:cs typeface="Arial MT"/>
              </a:rPr>
              <a:t>:</a:t>
            </a:r>
            <a:endParaRPr sz="2400">
              <a:latin typeface="Arial MT"/>
              <a:cs typeface="Arial MT"/>
            </a:endParaRPr>
          </a:p>
          <a:p>
            <a:pPr marL="756285" marR="133350">
              <a:lnSpc>
                <a:spcPts val="2850"/>
              </a:lnSpc>
              <a:spcBef>
                <a:spcPts val="1145"/>
              </a:spcBef>
            </a:pPr>
            <a:r>
              <a:rPr sz="2400" spc="-15" dirty="0">
                <a:latin typeface="Arial MT"/>
                <a:cs typeface="Arial MT"/>
              </a:rPr>
              <a:t>The </a:t>
            </a:r>
            <a:r>
              <a:rPr sz="2400" spc="-50" dirty="0">
                <a:latin typeface="Arial MT"/>
                <a:cs typeface="Arial MT"/>
              </a:rPr>
              <a:t>goal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35" dirty="0">
                <a:latin typeface="Arial MT"/>
                <a:cs typeface="Arial MT"/>
              </a:rPr>
              <a:t>of </a:t>
            </a:r>
            <a:r>
              <a:rPr sz="2400" spc="5" dirty="0">
                <a:latin typeface="Arial MT"/>
                <a:cs typeface="Arial MT"/>
              </a:rPr>
              <a:t>the </a:t>
            </a:r>
            <a:r>
              <a:rPr sz="2400" spc="-20" dirty="0">
                <a:latin typeface="Arial MT"/>
                <a:cs typeface="Arial MT"/>
              </a:rPr>
              <a:t>Operating </a:t>
            </a:r>
            <a:r>
              <a:rPr sz="2400" spc="-30" dirty="0">
                <a:latin typeface="Arial MT"/>
                <a:cs typeface="Arial MT"/>
              </a:rPr>
              <a:t>System </a:t>
            </a:r>
            <a:r>
              <a:rPr sz="2400" spc="-5" dirty="0">
                <a:latin typeface="Arial MT"/>
                <a:cs typeface="Arial MT"/>
              </a:rPr>
              <a:t>is </a:t>
            </a:r>
            <a:r>
              <a:rPr sz="2400" dirty="0">
                <a:latin typeface="Arial MT"/>
                <a:cs typeface="Arial MT"/>
              </a:rPr>
              <a:t>to </a:t>
            </a:r>
            <a:r>
              <a:rPr sz="2400" b="1" spc="10" dirty="0">
                <a:latin typeface="Arial"/>
                <a:cs typeface="Arial"/>
              </a:rPr>
              <a:t>maximize </a:t>
            </a:r>
            <a:r>
              <a:rPr sz="2400" b="1" spc="-10" dirty="0">
                <a:latin typeface="Arial"/>
                <a:cs typeface="Arial"/>
              </a:rPr>
              <a:t>the </a:t>
            </a:r>
            <a:r>
              <a:rPr sz="2400" b="1" spc="-6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work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-15" dirty="0">
                <a:latin typeface="Arial"/>
                <a:cs typeface="Arial"/>
              </a:rPr>
              <a:t>and</a:t>
            </a:r>
            <a:r>
              <a:rPr sz="2400" b="1" spc="35" dirty="0">
                <a:latin typeface="Arial"/>
                <a:cs typeface="Arial"/>
              </a:rPr>
              <a:t> </a:t>
            </a:r>
            <a:r>
              <a:rPr sz="2400" b="1" spc="10" dirty="0">
                <a:latin typeface="Arial"/>
                <a:cs typeface="Arial"/>
              </a:rPr>
              <a:t>minimize</a:t>
            </a:r>
            <a:r>
              <a:rPr sz="2400" b="1" spc="-13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the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spc="5" dirty="0">
                <a:latin typeface="Arial"/>
                <a:cs typeface="Arial"/>
              </a:rPr>
              <a:t>effort</a:t>
            </a:r>
            <a:r>
              <a:rPr sz="2400" b="1" spc="-12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of</a:t>
            </a:r>
            <a:r>
              <a:rPr sz="2400" b="1" spc="2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the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spc="25" dirty="0">
                <a:latin typeface="Arial"/>
                <a:cs typeface="Arial"/>
              </a:rPr>
              <a:t>user</a:t>
            </a:r>
            <a:r>
              <a:rPr sz="2400" spc="25" dirty="0"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  <a:p>
            <a:pPr marL="756285" marR="5080">
              <a:lnSpc>
                <a:spcPct val="100000"/>
              </a:lnSpc>
              <a:spcBef>
                <a:spcPts val="940"/>
              </a:spcBef>
            </a:pPr>
            <a:r>
              <a:rPr sz="2400" spc="-20" dirty="0">
                <a:latin typeface="Arial MT"/>
                <a:cs typeface="Arial MT"/>
              </a:rPr>
              <a:t>Operating </a:t>
            </a:r>
            <a:r>
              <a:rPr sz="2400" spc="-30" dirty="0">
                <a:latin typeface="Arial MT"/>
                <a:cs typeface="Arial MT"/>
              </a:rPr>
              <a:t>System </a:t>
            </a:r>
            <a:r>
              <a:rPr sz="2400" spc="-45" dirty="0">
                <a:latin typeface="Arial MT"/>
                <a:cs typeface="Arial MT"/>
              </a:rPr>
              <a:t>gives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35" dirty="0">
                <a:latin typeface="Arial MT"/>
                <a:cs typeface="Arial MT"/>
              </a:rPr>
              <a:t>an </a:t>
            </a:r>
            <a:r>
              <a:rPr sz="2400" spc="5" dirty="0">
                <a:latin typeface="Arial MT"/>
                <a:cs typeface="Arial MT"/>
              </a:rPr>
              <a:t>effect </a:t>
            </a:r>
            <a:r>
              <a:rPr sz="2400" dirty="0">
                <a:latin typeface="Arial MT"/>
                <a:cs typeface="Arial MT"/>
              </a:rPr>
              <a:t>to </a:t>
            </a:r>
            <a:r>
              <a:rPr sz="2400" spc="5" dirty="0">
                <a:latin typeface="Arial MT"/>
                <a:cs typeface="Arial MT"/>
              </a:rPr>
              <a:t>the </a:t>
            </a:r>
            <a:r>
              <a:rPr sz="2400" b="1" spc="-10" dirty="0">
                <a:latin typeface="Arial"/>
                <a:cs typeface="Arial"/>
              </a:rPr>
              <a:t>user </a:t>
            </a:r>
            <a:r>
              <a:rPr sz="2400" b="1" spc="5" dirty="0">
                <a:latin typeface="Arial"/>
                <a:cs typeface="Arial"/>
              </a:rPr>
              <a:t>as </a:t>
            </a:r>
            <a:r>
              <a:rPr sz="2400" b="1" spc="40" dirty="0">
                <a:latin typeface="Arial"/>
                <a:cs typeface="Arial"/>
              </a:rPr>
              <a:t>if </a:t>
            </a:r>
            <a:r>
              <a:rPr sz="2400" b="1" spc="-10" dirty="0">
                <a:latin typeface="Arial"/>
                <a:cs typeface="Arial"/>
              </a:rPr>
              <a:t>the </a:t>
            </a:r>
            <a:r>
              <a:rPr sz="2400" b="1" spc="-65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processor</a:t>
            </a:r>
            <a:r>
              <a:rPr sz="2400" b="1" spc="40" dirty="0">
                <a:latin typeface="Arial"/>
                <a:cs typeface="Arial"/>
              </a:rPr>
              <a:t> is</a:t>
            </a:r>
            <a:r>
              <a:rPr sz="2400" b="1" spc="-130" dirty="0">
                <a:latin typeface="Arial"/>
                <a:cs typeface="Arial"/>
              </a:rPr>
              <a:t> </a:t>
            </a:r>
            <a:r>
              <a:rPr sz="2400" b="1" spc="10" dirty="0">
                <a:latin typeface="Arial"/>
                <a:cs typeface="Arial"/>
              </a:rPr>
              <a:t>dealing</a:t>
            </a:r>
            <a:r>
              <a:rPr sz="2400" b="1" spc="-1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only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25" dirty="0">
                <a:latin typeface="Arial"/>
                <a:cs typeface="Arial"/>
              </a:rPr>
              <a:t>with</a:t>
            </a:r>
            <a:r>
              <a:rPr sz="2400" b="1" spc="-11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the</a:t>
            </a:r>
            <a:r>
              <a:rPr sz="2400" b="1" spc="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current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spc="30" dirty="0">
                <a:latin typeface="Arial"/>
                <a:cs typeface="Arial"/>
              </a:rPr>
              <a:t>task</a:t>
            </a:r>
            <a:r>
              <a:rPr sz="2400" spc="30" dirty="0">
                <a:latin typeface="Arial MT"/>
                <a:cs typeface="Arial MT"/>
              </a:rPr>
              <a:t>,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but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 </a:t>
            </a:r>
            <a:r>
              <a:rPr sz="2400" spc="-20" dirty="0">
                <a:latin typeface="Arial MT"/>
                <a:cs typeface="Arial MT"/>
              </a:rPr>
              <a:t>background </a:t>
            </a:r>
            <a:r>
              <a:rPr sz="2400" spc="-30" dirty="0">
                <a:latin typeface="Arial MT"/>
                <a:cs typeface="Arial MT"/>
              </a:rPr>
              <a:t>processor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 </a:t>
            </a:r>
            <a:r>
              <a:rPr sz="2400" spc="-30" dirty="0">
                <a:latin typeface="Arial MT"/>
                <a:cs typeface="Arial MT"/>
              </a:rPr>
              <a:t>dealing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with </a:t>
            </a:r>
            <a:r>
              <a:rPr sz="2400" spc="-35" dirty="0">
                <a:latin typeface="Arial MT"/>
                <a:cs typeface="Arial MT"/>
              </a:rPr>
              <a:t>several 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processes.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7033" y="413702"/>
            <a:ext cx="4791710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5" dirty="0">
                <a:solidFill>
                  <a:srgbClr val="006699"/>
                </a:solidFill>
              </a:rPr>
              <a:t>Operating</a:t>
            </a:r>
            <a:r>
              <a:rPr spc="-114" dirty="0">
                <a:solidFill>
                  <a:srgbClr val="006699"/>
                </a:solidFill>
              </a:rPr>
              <a:t> </a:t>
            </a:r>
            <a:r>
              <a:rPr spc="15" dirty="0">
                <a:solidFill>
                  <a:srgbClr val="006699"/>
                </a:solidFill>
              </a:rPr>
              <a:t>System</a:t>
            </a:r>
            <a:r>
              <a:rPr spc="-175" dirty="0">
                <a:solidFill>
                  <a:srgbClr val="006699"/>
                </a:solidFill>
              </a:rPr>
              <a:t> </a:t>
            </a:r>
            <a:r>
              <a:rPr spc="40" dirty="0">
                <a:solidFill>
                  <a:srgbClr val="006699"/>
                </a:solidFill>
              </a:rPr>
              <a:t>Views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5000" y="2536825"/>
            <a:ext cx="324484" cy="33401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2835" y="3023235"/>
            <a:ext cx="285750" cy="29591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2835" y="3481070"/>
            <a:ext cx="285750" cy="29590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5000" y="4225353"/>
            <a:ext cx="324484" cy="33369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92835" y="4721161"/>
            <a:ext cx="285750" cy="29559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92835" y="5512752"/>
            <a:ext cx="285750" cy="29559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22300" y="1113325"/>
            <a:ext cx="7838440" cy="5039995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sz="1800" b="1" spc="-30" dirty="0">
                <a:latin typeface="Arial"/>
                <a:cs typeface="Arial"/>
              </a:rPr>
              <a:t>OS</a:t>
            </a:r>
            <a:r>
              <a:rPr sz="1800" b="1" spc="15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can</a:t>
            </a:r>
            <a:r>
              <a:rPr sz="1800" b="1" spc="40" dirty="0">
                <a:latin typeface="Arial"/>
                <a:cs typeface="Arial"/>
              </a:rPr>
              <a:t> </a:t>
            </a:r>
            <a:r>
              <a:rPr sz="1800" b="1" spc="10" dirty="0">
                <a:latin typeface="Arial"/>
                <a:cs typeface="Arial"/>
              </a:rPr>
              <a:t>be</a:t>
            </a:r>
            <a:r>
              <a:rPr sz="1800" b="1" spc="-10" dirty="0">
                <a:latin typeface="Arial"/>
                <a:cs typeface="Arial"/>
              </a:rPr>
              <a:t> explored</a:t>
            </a:r>
            <a:r>
              <a:rPr sz="1800" b="1" spc="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from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2</a:t>
            </a:r>
            <a:r>
              <a:rPr sz="1800" b="1" spc="-10" dirty="0">
                <a:latin typeface="Arial"/>
                <a:cs typeface="Arial"/>
              </a:rPr>
              <a:t> view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10" dirty="0">
                <a:latin typeface="Arial"/>
                <a:cs typeface="Arial"/>
              </a:rPr>
              <a:t>points: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2150" b="1" spc="5" dirty="0">
                <a:latin typeface="Arial"/>
                <a:cs typeface="Arial"/>
              </a:rPr>
              <a:t>2.</a:t>
            </a:r>
            <a:r>
              <a:rPr sz="2150" b="1" spc="40" dirty="0">
                <a:latin typeface="Arial"/>
                <a:cs typeface="Arial"/>
              </a:rPr>
              <a:t> </a:t>
            </a:r>
            <a:r>
              <a:rPr sz="2150" b="1" spc="10" dirty="0">
                <a:latin typeface="Arial"/>
                <a:cs typeface="Arial"/>
              </a:rPr>
              <a:t>System</a:t>
            </a:r>
            <a:r>
              <a:rPr sz="2150" b="1" spc="55" dirty="0">
                <a:latin typeface="Arial"/>
                <a:cs typeface="Arial"/>
              </a:rPr>
              <a:t> </a:t>
            </a:r>
            <a:r>
              <a:rPr sz="2150" b="1" spc="10" dirty="0">
                <a:latin typeface="Arial"/>
                <a:cs typeface="Arial"/>
              </a:rPr>
              <a:t>View:</a:t>
            </a:r>
            <a:endParaRPr sz="2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2150" spc="15" dirty="0">
                <a:latin typeface="Arial MT"/>
                <a:cs typeface="Arial MT"/>
              </a:rPr>
              <a:t>Operating</a:t>
            </a:r>
            <a:r>
              <a:rPr sz="2150" spc="65" dirty="0">
                <a:latin typeface="Arial MT"/>
                <a:cs typeface="Arial MT"/>
              </a:rPr>
              <a:t> </a:t>
            </a:r>
            <a:r>
              <a:rPr sz="2150" spc="-5" dirty="0">
                <a:latin typeface="Arial MT"/>
                <a:cs typeface="Arial MT"/>
              </a:rPr>
              <a:t>System</a:t>
            </a:r>
            <a:r>
              <a:rPr sz="2150" spc="215" dirty="0">
                <a:latin typeface="Arial MT"/>
                <a:cs typeface="Arial MT"/>
              </a:rPr>
              <a:t> </a:t>
            </a:r>
            <a:r>
              <a:rPr sz="2150" spc="25" dirty="0">
                <a:latin typeface="Arial MT"/>
                <a:cs typeface="Arial MT"/>
              </a:rPr>
              <a:t>is</a:t>
            </a:r>
            <a:r>
              <a:rPr sz="2150" spc="-35" dirty="0">
                <a:latin typeface="Arial MT"/>
                <a:cs typeface="Arial MT"/>
              </a:rPr>
              <a:t> </a:t>
            </a:r>
            <a:r>
              <a:rPr sz="2150" spc="15" dirty="0">
                <a:latin typeface="Arial MT"/>
                <a:cs typeface="Arial MT"/>
              </a:rPr>
              <a:t>a</a:t>
            </a:r>
            <a:r>
              <a:rPr sz="2150" spc="70" dirty="0">
                <a:latin typeface="Arial MT"/>
                <a:cs typeface="Arial MT"/>
              </a:rPr>
              <a:t> </a:t>
            </a:r>
            <a:r>
              <a:rPr sz="2150" spc="10" dirty="0">
                <a:latin typeface="Arial MT"/>
                <a:cs typeface="Arial MT"/>
              </a:rPr>
              <a:t>program</a:t>
            </a:r>
            <a:r>
              <a:rPr sz="2150" spc="140" dirty="0">
                <a:latin typeface="Arial MT"/>
                <a:cs typeface="Arial MT"/>
              </a:rPr>
              <a:t> </a:t>
            </a:r>
            <a:r>
              <a:rPr sz="2150" spc="-15" dirty="0">
                <a:latin typeface="Arial MT"/>
                <a:cs typeface="Arial MT"/>
              </a:rPr>
              <a:t>involved</a:t>
            </a:r>
            <a:r>
              <a:rPr sz="2150" spc="215" dirty="0">
                <a:latin typeface="Arial MT"/>
                <a:cs typeface="Arial MT"/>
              </a:rPr>
              <a:t> </a:t>
            </a:r>
            <a:r>
              <a:rPr sz="2150" spc="20" dirty="0">
                <a:latin typeface="Arial MT"/>
                <a:cs typeface="Arial MT"/>
              </a:rPr>
              <a:t>with</a:t>
            </a:r>
            <a:r>
              <a:rPr sz="2150" spc="65" dirty="0">
                <a:latin typeface="Arial MT"/>
                <a:cs typeface="Arial MT"/>
              </a:rPr>
              <a:t> </a:t>
            </a:r>
            <a:r>
              <a:rPr sz="2150" spc="5" dirty="0">
                <a:latin typeface="Arial MT"/>
                <a:cs typeface="Arial MT"/>
              </a:rPr>
              <a:t>the</a:t>
            </a:r>
            <a:r>
              <a:rPr sz="2150" spc="70" dirty="0">
                <a:latin typeface="Arial MT"/>
                <a:cs typeface="Arial MT"/>
              </a:rPr>
              <a:t> </a:t>
            </a:r>
            <a:r>
              <a:rPr sz="2150" spc="10" dirty="0">
                <a:latin typeface="Arial MT"/>
                <a:cs typeface="Arial MT"/>
              </a:rPr>
              <a:t>hardware.</a:t>
            </a:r>
            <a:endParaRPr sz="215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1025"/>
              </a:spcBef>
            </a:pPr>
            <a:r>
              <a:rPr sz="2150" spc="35" dirty="0">
                <a:latin typeface="Arial MT"/>
                <a:cs typeface="Arial MT"/>
              </a:rPr>
              <a:t>OS</a:t>
            </a:r>
            <a:r>
              <a:rPr sz="2150" spc="-30" dirty="0">
                <a:latin typeface="Arial MT"/>
                <a:cs typeface="Arial MT"/>
              </a:rPr>
              <a:t> </a:t>
            </a:r>
            <a:r>
              <a:rPr sz="2150" spc="20" dirty="0">
                <a:latin typeface="Arial MT"/>
                <a:cs typeface="Arial MT"/>
              </a:rPr>
              <a:t>is</a:t>
            </a:r>
            <a:r>
              <a:rPr sz="2150" spc="35" dirty="0">
                <a:latin typeface="Arial MT"/>
                <a:cs typeface="Arial MT"/>
              </a:rPr>
              <a:t> </a:t>
            </a:r>
            <a:r>
              <a:rPr sz="2150" spc="15" dirty="0">
                <a:latin typeface="Arial MT"/>
                <a:cs typeface="Arial MT"/>
              </a:rPr>
              <a:t>a</a:t>
            </a:r>
            <a:r>
              <a:rPr sz="2150" spc="-20" dirty="0">
                <a:latin typeface="Arial MT"/>
                <a:cs typeface="Arial MT"/>
              </a:rPr>
              <a:t> </a:t>
            </a:r>
            <a:r>
              <a:rPr sz="2150" b="1" spc="5" dirty="0">
                <a:solidFill>
                  <a:srgbClr val="3366FF"/>
                </a:solidFill>
                <a:latin typeface="Arial"/>
                <a:cs typeface="Arial"/>
              </a:rPr>
              <a:t>resource</a:t>
            </a:r>
            <a:r>
              <a:rPr sz="2150" b="1" spc="130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2150" b="1" spc="15" dirty="0">
                <a:solidFill>
                  <a:srgbClr val="3366FF"/>
                </a:solidFill>
                <a:latin typeface="Arial"/>
                <a:cs typeface="Arial"/>
              </a:rPr>
              <a:t>allocator</a:t>
            </a:r>
            <a:endParaRPr sz="215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  <a:spcBef>
                <a:spcPts val="950"/>
              </a:spcBef>
            </a:pPr>
            <a:r>
              <a:rPr sz="2150" spc="10" dirty="0">
                <a:latin typeface="Arial MT"/>
                <a:cs typeface="Arial MT"/>
              </a:rPr>
              <a:t>Allocates</a:t>
            </a:r>
            <a:r>
              <a:rPr sz="2150" spc="4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and</a:t>
            </a:r>
            <a:r>
              <a:rPr sz="2150" spc="65" dirty="0">
                <a:latin typeface="Arial MT"/>
                <a:cs typeface="Arial MT"/>
              </a:rPr>
              <a:t> </a:t>
            </a:r>
            <a:r>
              <a:rPr sz="2150" spc="-10" dirty="0">
                <a:latin typeface="Arial MT"/>
                <a:cs typeface="Arial MT"/>
              </a:rPr>
              <a:t>Manages</a:t>
            </a:r>
            <a:r>
              <a:rPr sz="2150" spc="265" dirty="0">
                <a:latin typeface="Arial MT"/>
                <a:cs typeface="Arial MT"/>
              </a:rPr>
              <a:t> </a:t>
            </a:r>
            <a:r>
              <a:rPr sz="2150" spc="15" dirty="0">
                <a:latin typeface="Arial MT"/>
                <a:cs typeface="Arial MT"/>
              </a:rPr>
              <a:t>all</a:t>
            </a:r>
            <a:r>
              <a:rPr sz="2150" spc="50" dirty="0">
                <a:latin typeface="Arial MT"/>
                <a:cs typeface="Arial MT"/>
              </a:rPr>
              <a:t> </a:t>
            </a:r>
            <a:r>
              <a:rPr sz="2150" spc="15" dirty="0">
                <a:latin typeface="Arial MT"/>
                <a:cs typeface="Arial MT"/>
              </a:rPr>
              <a:t>resources</a:t>
            </a:r>
            <a:r>
              <a:rPr sz="2150" spc="4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and</a:t>
            </a:r>
            <a:r>
              <a:rPr sz="2150" spc="65" dirty="0">
                <a:latin typeface="Arial MT"/>
                <a:cs typeface="Arial MT"/>
              </a:rPr>
              <a:t> </a:t>
            </a:r>
            <a:r>
              <a:rPr sz="2150" spc="10" dirty="0">
                <a:latin typeface="Arial MT"/>
                <a:cs typeface="Arial MT"/>
              </a:rPr>
              <a:t>their</a:t>
            </a:r>
            <a:r>
              <a:rPr sz="2150" spc="30" dirty="0">
                <a:latin typeface="Arial MT"/>
                <a:cs typeface="Arial MT"/>
              </a:rPr>
              <a:t> </a:t>
            </a:r>
            <a:r>
              <a:rPr sz="2150" spc="10" dirty="0">
                <a:latin typeface="Arial MT"/>
                <a:cs typeface="Arial MT"/>
              </a:rPr>
              <a:t>sharing.</a:t>
            </a:r>
            <a:endParaRPr sz="2150">
              <a:latin typeface="Arial MT"/>
              <a:cs typeface="Arial MT"/>
            </a:endParaRPr>
          </a:p>
          <a:p>
            <a:pPr marL="756285" marR="5080">
              <a:lnSpc>
                <a:spcPct val="102000"/>
              </a:lnSpc>
              <a:spcBef>
                <a:spcPts val="975"/>
              </a:spcBef>
            </a:pPr>
            <a:r>
              <a:rPr sz="2150" spc="15" dirty="0">
                <a:latin typeface="Arial MT"/>
                <a:cs typeface="Arial MT"/>
              </a:rPr>
              <a:t>Decides</a:t>
            </a:r>
            <a:r>
              <a:rPr sz="2150" spc="40" dirty="0">
                <a:latin typeface="Arial MT"/>
                <a:cs typeface="Arial MT"/>
              </a:rPr>
              <a:t> </a:t>
            </a:r>
            <a:r>
              <a:rPr sz="2150" spc="5" dirty="0">
                <a:latin typeface="Arial MT"/>
                <a:cs typeface="Arial MT"/>
              </a:rPr>
              <a:t>between</a:t>
            </a:r>
            <a:r>
              <a:rPr sz="2150" spc="135" dirty="0">
                <a:latin typeface="Arial MT"/>
                <a:cs typeface="Arial MT"/>
              </a:rPr>
              <a:t> </a:t>
            </a:r>
            <a:r>
              <a:rPr sz="2150" spc="20" dirty="0">
                <a:latin typeface="Arial MT"/>
                <a:cs typeface="Arial MT"/>
              </a:rPr>
              <a:t>conflicting</a:t>
            </a:r>
            <a:r>
              <a:rPr sz="2150" spc="-5" dirty="0">
                <a:latin typeface="Arial MT"/>
                <a:cs typeface="Arial MT"/>
              </a:rPr>
              <a:t> </a:t>
            </a:r>
            <a:r>
              <a:rPr sz="2150" spc="10" dirty="0">
                <a:latin typeface="Arial MT"/>
                <a:cs typeface="Arial MT"/>
              </a:rPr>
              <a:t>requests</a:t>
            </a:r>
            <a:r>
              <a:rPr sz="2150" spc="10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for</a:t>
            </a:r>
            <a:r>
              <a:rPr sz="2150" spc="25" dirty="0">
                <a:latin typeface="Arial MT"/>
                <a:cs typeface="Arial MT"/>
              </a:rPr>
              <a:t> </a:t>
            </a:r>
            <a:r>
              <a:rPr sz="2150" spc="10" dirty="0">
                <a:latin typeface="Arial MT"/>
                <a:cs typeface="Arial MT"/>
              </a:rPr>
              <a:t>efficient</a:t>
            </a:r>
            <a:r>
              <a:rPr sz="2150" spc="70" dirty="0">
                <a:latin typeface="Arial MT"/>
                <a:cs typeface="Arial MT"/>
              </a:rPr>
              <a:t> </a:t>
            </a:r>
            <a:r>
              <a:rPr sz="2150" spc="5" dirty="0">
                <a:latin typeface="Arial MT"/>
                <a:cs typeface="Arial MT"/>
              </a:rPr>
              <a:t>and</a:t>
            </a:r>
            <a:r>
              <a:rPr sz="2150" spc="60" dirty="0">
                <a:latin typeface="Arial MT"/>
                <a:cs typeface="Arial MT"/>
              </a:rPr>
              <a:t> </a:t>
            </a:r>
            <a:r>
              <a:rPr sz="2150" spc="10" dirty="0">
                <a:latin typeface="Arial MT"/>
                <a:cs typeface="Arial MT"/>
              </a:rPr>
              <a:t>fair </a:t>
            </a:r>
            <a:r>
              <a:rPr sz="2150" spc="-580" dirty="0">
                <a:latin typeface="Arial MT"/>
                <a:cs typeface="Arial MT"/>
              </a:rPr>
              <a:t> </a:t>
            </a:r>
            <a:r>
              <a:rPr sz="2150" spc="20" dirty="0">
                <a:latin typeface="Arial MT"/>
                <a:cs typeface="Arial MT"/>
              </a:rPr>
              <a:t>resource</a:t>
            </a:r>
            <a:r>
              <a:rPr sz="2150" spc="-10" dirty="0">
                <a:latin typeface="Arial MT"/>
                <a:cs typeface="Arial MT"/>
              </a:rPr>
              <a:t> </a:t>
            </a:r>
            <a:r>
              <a:rPr sz="2150" spc="15" dirty="0">
                <a:latin typeface="Arial MT"/>
                <a:cs typeface="Arial MT"/>
              </a:rPr>
              <a:t>use</a:t>
            </a:r>
            <a:endParaRPr sz="215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950"/>
              </a:spcBef>
            </a:pPr>
            <a:r>
              <a:rPr sz="2150" spc="35" dirty="0">
                <a:latin typeface="Arial MT"/>
                <a:cs typeface="Arial MT"/>
              </a:rPr>
              <a:t>OS</a:t>
            </a:r>
            <a:r>
              <a:rPr sz="2150" spc="-35" dirty="0">
                <a:latin typeface="Arial MT"/>
                <a:cs typeface="Arial MT"/>
              </a:rPr>
              <a:t> </a:t>
            </a:r>
            <a:r>
              <a:rPr sz="2150" spc="20" dirty="0">
                <a:latin typeface="Arial MT"/>
                <a:cs typeface="Arial MT"/>
              </a:rPr>
              <a:t>is</a:t>
            </a:r>
            <a:r>
              <a:rPr sz="2150" spc="35" dirty="0">
                <a:latin typeface="Arial MT"/>
                <a:cs typeface="Arial MT"/>
              </a:rPr>
              <a:t> </a:t>
            </a:r>
            <a:r>
              <a:rPr sz="2150" spc="15" dirty="0">
                <a:latin typeface="Arial MT"/>
                <a:cs typeface="Arial MT"/>
              </a:rPr>
              <a:t>a</a:t>
            </a:r>
            <a:r>
              <a:rPr sz="2150" spc="-25" dirty="0">
                <a:latin typeface="Arial MT"/>
                <a:cs typeface="Arial MT"/>
              </a:rPr>
              <a:t> </a:t>
            </a:r>
            <a:r>
              <a:rPr sz="2150" b="1" spc="15" dirty="0">
                <a:solidFill>
                  <a:srgbClr val="3366FF"/>
                </a:solidFill>
                <a:latin typeface="Arial"/>
                <a:cs typeface="Arial"/>
              </a:rPr>
              <a:t>control</a:t>
            </a:r>
            <a:r>
              <a:rPr sz="2150" b="1" spc="65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2150" b="1" spc="15" dirty="0">
                <a:solidFill>
                  <a:srgbClr val="3366FF"/>
                </a:solidFill>
                <a:latin typeface="Arial"/>
                <a:cs typeface="Arial"/>
              </a:rPr>
              <a:t>program</a:t>
            </a:r>
            <a:endParaRPr sz="2150">
              <a:latin typeface="Arial"/>
              <a:cs typeface="Arial"/>
            </a:endParaRPr>
          </a:p>
          <a:p>
            <a:pPr marL="756285" marR="45085">
              <a:lnSpc>
                <a:spcPct val="101899"/>
              </a:lnSpc>
              <a:spcBef>
                <a:spcPts val="975"/>
              </a:spcBef>
            </a:pPr>
            <a:r>
              <a:rPr sz="2150" spc="10" dirty="0">
                <a:latin typeface="Arial MT"/>
                <a:cs typeface="Arial MT"/>
              </a:rPr>
              <a:t>Controls</a:t>
            </a:r>
            <a:r>
              <a:rPr sz="2150" spc="45" dirty="0">
                <a:latin typeface="Arial MT"/>
                <a:cs typeface="Arial MT"/>
              </a:rPr>
              <a:t> </a:t>
            </a:r>
            <a:r>
              <a:rPr sz="2150" b="1" spc="15" dirty="0">
                <a:latin typeface="Arial"/>
                <a:cs typeface="Arial"/>
              </a:rPr>
              <a:t>execution</a:t>
            </a:r>
            <a:r>
              <a:rPr sz="2150" b="1" spc="160" dirty="0">
                <a:latin typeface="Arial"/>
                <a:cs typeface="Arial"/>
              </a:rPr>
              <a:t> </a:t>
            </a:r>
            <a:r>
              <a:rPr sz="2150" b="1" spc="20" dirty="0">
                <a:latin typeface="Arial"/>
                <a:cs typeface="Arial"/>
              </a:rPr>
              <a:t>of </a:t>
            </a:r>
            <a:r>
              <a:rPr sz="2150" b="1" spc="15" dirty="0">
                <a:latin typeface="Arial"/>
                <a:cs typeface="Arial"/>
              </a:rPr>
              <a:t>programs</a:t>
            </a:r>
            <a:r>
              <a:rPr sz="2150" b="1" spc="60" dirty="0">
                <a:latin typeface="Arial"/>
                <a:cs typeface="Arial"/>
              </a:rPr>
              <a:t> </a:t>
            </a:r>
            <a:r>
              <a:rPr sz="2150" b="1" spc="20" dirty="0">
                <a:latin typeface="Arial"/>
                <a:cs typeface="Arial"/>
              </a:rPr>
              <a:t>to prevent</a:t>
            </a:r>
            <a:r>
              <a:rPr sz="2150" b="1" spc="90" dirty="0">
                <a:latin typeface="Arial"/>
                <a:cs typeface="Arial"/>
              </a:rPr>
              <a:t> </a:t>
            </a:r>
            <a:r>
              <a:rPr sz="2150" b="1" dirty="0">
                <a:latin typeface="Arial"/>
                <a:cs typeface="Arial"/>
              </a:rPr>
              <a:t>errors</a:t>
            </a:r>
            <a:r>
              <a:rPr sz="2150" b="1" spc="140" dirty="0">
                <a:latin typeface="Arial"/>
                <a:cs typeface="Arial"/>
              </a:rPr>
              <a:t> </a:t>
            </a:r>
            <a:r>
              <a:rPr sz="2150" b="1" spc="15" dirty="0">
                <a:latin typeface="Arial"/>
                <a:cs typeface="Arial"/>
              </a:rPr>
              <a:t>and </a:t>
            </a:r>
            <a:r>
              <a:rPr sz="2150" b="1" spc="-585" dirty="0">
                <a:latin typeface="Arial"/>
                <a:cs typeface="Arial"/>
              </a:rPr>
              <a:t> </a:t>
            </a:r>
            <a:r>
              <a:rPr sz="2150" b="1" spc="15" dirty="0">
                <a:latin typeface="Arial"/>
                <a:cs typeface="Arial"/>
              </a:rPr>
              <a:t>improper</a:t>
            </a:r>
            <a:r>
              <a:rPr sz="2150" b="1" spc="45" dirty="0">
                <a:latin typeface="Arial"/>
                <a:cs typeface="Arial"/>
              </a:rPr>
              <a:t> </a:t>
            </a:r>
            <a:r>
              <a:rPr sz="2150" b="1" spc="15" dirty="0">
                <a:latin typeface="Arial"/>
                <a:cs typeface="Arial"/>
              </a:rPr>
              <a:t>use</a:t>
            </a:r>
            <a:r>
              <a:rPr sz="2150" b="1" spc="60" dirty="0">
                <a:latin typeface="Arial"/>
                <a:cs typeface="Arial"/>
              </a:rPr>
              <a:t> </a:t>
            </a:r>
            <a:r>
              <a:rPr sz="2150" b="1" spc="20" dirty="0">
                <a:latin typeface="Arial"/>
                <a:cs typeface="Arial"/>
              </a:rPr>
              <a:t>of the</a:t>
            </a:r>
            <a:r>
              <a:rPr sz="2150" b="1" spc="-5" dirty="0">
                <a:latin typeface="Arial"/>
                <a:cs typeface="Arial"/>
              </a:rPr>
              <a:t> </a:t>
            </a:r>
            <a:r>
              <a:rPr sz="2150" b="1" spc="20" dirty="0">
                <a:latin typeface="Arial"/>
                <a:cs typeface="Arial"/>
              </a:rPr>
              <a:t>computer</a:t>
            </a:r>
            <a:endParaRPr sz="215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  <a:spcBef>
                <a:spcPts val="1025"/>
              </a:spcBef>
            </a:pPr>
            <a:r>
              <a:rPr sz="2150" b="1" spc="5" dirty="0">
                <a:latin typeface="Arial"/>
                <a:cs typeface="Arial"/>
              </a:rPr>
              <a:t>It</a:t>
            </a:r>
            <a:r>
              <a:rPr sz="2150" b="1" spc="25" dirty="0">
                <a:latin typeface="Arial"/>
                <a:cs typeface="Arial"/>
              </a:rPr>
              <a:t> </a:t>
            </a:r>
            <a:r>
              <a:rPr sz="2150" b="1" spc="20" dirty="0">
                <a:latin typeface="Arial"/>
                <a:cs typeface="Arial"/>
              </a:rPr>
              <a:t>prevents</a:t>
            </a:r>
            <a:r>
              <a:rPr sz="2150" b="1" spc="85" dirty="0">
                <a:latin typeface="Arial"/>
                <a:cs typeface="Arial"/>
              </a:rPr>
              <a:t> </a:t>
            </a:r>
            <a:r>
              <a:rPr sz="2150" spc="20" dirty="0">
                <a:latin typeface="Arial MT"/>
                <a:cs typeface="Arial MT"/>
              </a:rPr>
              <a:t>improper</a:t>
            </a:r>
            <a:r>
              <a:rPr sz="2150" spc="30" dirty="0">
                <a:latin typeface="Arial MT"/>
                <a:cs typeface="Arial MT"/>
              </a:rPr>
              <a:t> </a:t>
            </a:r>
            <a:r>
              <a:rPr sz="2150" spc="10" dirty="0">
                <a:latin typeface="Arial MT"/>
                <a:cs typeface="Arial MT"/>
              </a:rPr>
              <a:t>usage,</a:t>
            </a:r>
            <a:r>
              <a:rPr sz="2150" spc="75" dirty="0">
                <a:latin typeface="Arial MT"/>
                <a:cs typeface="Arial MT"/>
              </a:rPr>
              <a:t> </a:t>
            </a:r>
            <a:r>
              <a:rPr sz="2150" spc="15" dirty="0">
                <a:latin typeface="Arial MT"/>
                <a:cs typeface="Arial MT"/>
              </a:rPr>
              <a:t>error</a:t>
            </a:r>
            <a:r>
              <a:rPr sz="2150" spc="105" dirty="0">
                <a:latin typeface="Arial MT"/>
                <a:cs typeface="Arial MT"/>
              </a:rPr>
              <a:t> </a:t>
            </a:r>
            <a:r>
              <a:rPr sz="2150" spc="5" dirty="0">
                <a:latin typeface="Arial MT"/>
                <a:cs typeface="Arial MT"/>
              </a:rPr>
              <a:t>and</a:t>
            </a:r>
            <a:r>
              <a:rPr sz="2150" spc="65" dirty="0">
                <a:latin typeface="Arial MT"/>
                <a:cs typeface="Arial MT"/>
              </a:rPr>
              <a:t> </a:t>
            </a:r>
            <a:r>
              <a:rPr sz="2150" spc="10" dirty="0">
                <a:latin typeface="Arial MT"/>
                <a:cs typeface="Arial MT"/>
              </a:rPr>
              <a:t>handle</a:t>
            </a:r>
            <a:r>
              <a:rPr sz="2150" spc="55" dirty="0">
                <a:latin typeface="Arial MT"/>
                <a:cs typeface="Arial MT"/>
              </a:rPr>
              <a:t> </a:t>
            </a:r>
            <a:r>
              <a:rPr sz="2150" b="1" spc="15" dirty="0">
                <a:latin typeface="Arial"/>
                <a:cs typeface="Arial"/>
              </a:rPr>
              <a:t>deadlock</a:t>
            </a:r>
            <a:endParaRPr sz="215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  <a:spcBef>
                <a:spcPts val="45"/>
              </a:spcBef>
            </a:pPr>
            <a:r>
              <a:rPr sz="2150" spc="15" dirty="0">
                <a:latin typeface="Arial MT"/>
                <a:cs typeface="Arial MT"/>
              </a:rPr>
              <a:t>conditions.</a:t>
            </a:r>
            <a:endParaRPr sz="21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4075" y="486410"/>
            <a:ext cx="591248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0" dirty="0">
                <a:solidFill>
                  <a:srgbClr val="006699"/>
                </a:solidFill>
              </a:rPr>
              <a:t>What</a:t>
            </a:r>
            <a:r>
              <a:rPr spc="50" dirty="0">
                <a:solidFill>
                  <a:srgbClr val="006699"/>
                </a:solidFill>
              </a:rPr>
              <a:t> </a:t>
            </a:r>
            <a:r>
              <a:rPr spc="10" dirty="0">
                <a:solidFill>
                  <a:srgbClr val="006699"/>
                </a:solidFill>
              </a:rPr>
              <a:t>is</a:t>
            </a:r>
            <a:r>
              <a:rPr spc="-70" dirty="0">
                <a:solidFill>
                  <a:srgbClr val="006699"/>
                </a:solidFill>
              </a:rPr>
              <a:t> </a:t>
            </a:r>
            <a:r>
              <a:rPr spc="15" dirty="0">
                <a:solidFill>
                  <a:srgbClr val="006699"/>
                </a:solidFill>
              </a:rPr>
              <a:t>an</a:t>
            </a:r>
            <a:r>
              <a:rPr spc="-20" dirty="0">
                <a:solidFill>
                  <a:srgbClr val="006699"/>
                </a:solidFill>
              </a:rPr>
              <a:t> </a:t>
            </a:r>
            <a:r>
              <a:rPr spc="5" dirty="0">
                <a:solidFill>
                  <a:srgbClr val="006699"/>
                </a:solidFill>
              </a:rPr>
              <a:t>Operating</a:t>
            </a:r>
            <a:r>
              <a:rPr spc="-95" dirty="0">
                <a:solidFill>
                  <a:srgbClr val="006699"/>
                </a:solidFill>
              </a:rPr>
              <a:t> </a:t>
            </a:r>
            <a:r>
              <a:rPr spc="15" dirty="0">
                <a:solidFill>
                  <a:srgbClr val="006699"/>
                </a:solidFill>
              </a:rPr>
              <a:t>System?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1987" y="1296669"/>
            <a:ext cx="419734" cy="4292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9822" y="1917001"/>
            <a:ext cx="361950" cy="38131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9822" y="2918460"/>
            <a:ext cx="361950" cy="38163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9822" y="3500437"/>
            <a:ext cx="361950" cy="38131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92505" y="1125267"/>
            <a:ext cx="7658100" cy="3192780"/>
          </a:xfrm>
          <a:prstGeom prst="rect">
            <a:avLst/>
          </a:prstGeom>
        </p:spPr>
        <p:txBody>
          <a:bodyPr vert="horz" wrap="square" lIns="0" tIns="175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sz="2750" spc="-45" dirty="0">
                <a:latin typeface="Arial MT"/>
                <a:cs typeface="Arial MT"/>
              </a:rPr>
              <a:t>It</a:t>
            </a:r>
            <a:r>
              <a:rPr sz="2750" spc="105" dirty="0">
                <a:latin typeface="Arial MT"/>
                <a:cs typeface="Arial MT"/>
              </a:rPr>
              <a:t> </a:t>
            </a:r>
            <a:r>
              <a:rPr sz="2750" spc="-40" dirty="0">
                <a:latin typeface="Arial MT"/>
                <a:cs typeface="Arial MT"/>
              </a:rPr>
              <a:t>is</a:t>
            </a:r>
            <a:r>
              <a:rPr sz="2750" spc="95" dirty="0">
                <a:latin typeface="Arial MT"/>
                <a:cs typeface="Arial MT"/>
              </a:rPr>
              <a:t> </a:t>
            </a:r>
            <a:r>
              <a:rPr sz="2750" spc="15" dirty="0">
                <a:latin typeface="Arial MT"/>
                <a:cs typeface="Arial MT"/>
              </a:rPr>
              <a:t>a </a:t>
            </a:r>
            <a:r>
              <a:rPr sz="2750" spc="-35" dirty="0">
                <a:latin typeface="Arial MT"/>
                <a:cs typeface="Arial MT"/>
              </a:rPr>
              <a:t>layer</a:t>
            </a:r>
            <a:r>
              <a:rPr sz="2750" spc="335" dirty="0">
                <a:latin typeface="Arial MT"/>
                <a:cs typeface="Arial MT"/>
              </a:rPr>
              <a:t> </a:t>
            </a:r>
            <a:r>
              <a:rPr sz="2750" spc="25" dirty="0">
                <a:latin typeface="Arial MT"/>
                <a:cs typeface="Arial MT"/>
              </a:rPr>
              <a:t>of</a:t>
            </a:r>
            <a:r>
              <a:rPr sz="2750" spc="-40" dirty="0">
                <a:latin typeface="Arial MT"/>
                <a:cs typeface="Arial MT"/>
              </a:rPr>
              <a:t> </a:t>
            </a:r>
            <a:r>
              <a:rPr sz="2750" spc="-30" dirty="0">
                <a:latin typeface="Arial MT"/>
                <a:cs typeface="Arial MT"/>
              </a:rPr>
              <a:t>system</a:t>
            </a:r>
            <a:r>
              <a:rPr sz="2750" spc="375" dirty="0">
                <a:latin typeface="Arial MT"/>
                <a:cs typeface="Arial MT"/>
              </a:rPr>
              <a:t> </a:t>
            </a:r>
            <a:r>
              <a:rPr sz="2750" spc="-5" dirty="0">
                <a:latin typeface="Arial MT"/>
                <a:cs typeface="Arial MT"/>
              </a:rPr>
              <a:t>software</a:t>
            </a:r>
            <a:r>
              <a:rPr sz="2750" spc="250" dirty="0">
                <a:latin typeface="Arial MT"/>
                <a:cs typeface="Arial MT"/>
              </a:rPr>
              <a:t> </a:t>
            </a:r>
            <a:r>
              <a:rPr sz="2750" spc="-5" dirty="0">
                <a:latin typeface="Arial MT"/>
                <a:cs typeface="Arial MT"/>
              </a:rPr>
              <a:t>that:</a:t>
            </a:r>
            <a:endParaRPr sz="2750">
              <a:latin typeface="Arial MT"/>
              <a:cs typeface="Arial MT"/>
            </a:endParaRPr>
          </a:p>
          <a:p>
            <a:pPr marL="413384" marR="16510">
              <a:lnSpc>
                <a:spcPct val="102400"/>
              </a:lnSpc>
              <a:spcBef>
                <a:spcPts val="1200"/>
              </a:spcBef>
              <a:tabLst>
                <a:tab pos="1718945" algn="l"/>
                <a:tab pos="2481580" algn="l"/>
                <a:tab pos="4207510" algn="l"/>
                <a:tab pos="5494655" algn="l"/>
                <a:tab pos="5971540" algn="l"/>
              </a:tabLst>
            </a:pPr>
            <a:r>
              <a:rPr sz="2750" spc="35" dirty="0">
                <a:latin typeface="Arial MT"/>
                <a:cs typeface="Arial MT"/>
              </a:rPr>
              <a:t>d</a:t>
            </a:r>
            <a:r>
              <a:rPr sz="2750" spc="-15" dirty="0">
                <a:latin typeface="Arial MT"/>
                <a:cs typeface="Arial MT"/>
              </a:rPr>
              <a:t>i</a:t>
            </a:r>
            <a:r>
              <a:rPr sz="2750" spc="-20" dirty="0">
                <a:latin typeface="Arial MT"/>
                <a:cs typeface="Arial MT"/>
              </a:rPr>
              <a:t>r</a:t>
            </a:r>
            <a:r>
              <a:rPr sz="2750" spc="-35" dirty="0">
                <a:latin typeface="Arial MT"/>
                <a:cs typeface="Arial MT"/>
              </a:rPr>
              <a:t>e</a:t>
            </a:r>
            <a:r>
              <a:rPr sz="2750" spc="40" dirty="0">
                <a:latin typeface="Arial MT"/>
                <a:cs typeface="Arial MT"/>
              </a:rPr>
              <a:t>c</a:t>
            </a:r>
            <a:r>
              <a:rPr sz="2750" spc="55" dirty="0">
                <a:latin typeface="Arial MT"/>
                <a:cs typeface="Arial MT"/>
              </a:rPr>
              <a:t>t</a:t>
            </a:r>
            <a:r>
              <a:rPr sz="2750" spc="-15" dirty="0">
                <a:latin typeface="Arial MT"/>
                <a:cs typeface="Arial MT"/>
              </a:rPr>
              <a:t>l</a:t>
            </a:r>
            <a:r>
              <a:rPr sz="2750" spc="10" dirty="0">
                <a:latin typeface="Arial MT"/>
                <a:cs typeface="Arial MT"/>
              </a:rPr>
              <a:t>y</a:t>
            </a:r>
            <a:r>
              <a:rPr sz="2750" dirty="0">
                <a:latin typeface="Arial MT"/>
                <a:cs typeface="Arial MT"/>
              </a:rPr>
              <a:t>	</a:t>
            </a:r>
            <a:r>
              <a:rPr sz="2750" spc="114" dirty="0">
                <a:latin typeface="Arial MT"/>
                <a:cs typeface="Arial MT"/>
              </a:rPr>
              <a:t>h</a:t>
            </a:r>
            <a:r>
              <a:rPr sz="2750" spc="-35" dirty="0">
                <a:latin typeface="Arial MT"/>
                <a:cs typeface="Arial MT"/>
              </a:rPr>
              <a:t>a</a:t>
            </a:r>
            <a:r>
              <a:rPr sz="2750" spc="10" dirty="0">
                <a:latin typeface="Arial MT"/>
                <a:cs typeface="Arial MT"/>
              </a:rPr>
              <a:t>s</a:t>
            </a:r>
            <a:r>
              <a:rPr sz="2750" dirty="0">
                <a:latin typeface="Arial MT"/>
                <a:cs typeface="Arial MT"/>
              </a:rPr>
              <a:t>	</a:t>
            </a:r>
            <a:r>
              <a:rPr sz="2750" spc="40" dirty="0">
                <a:latin typeface="Arial MT"/>
                <a:cs typeface="Arial MT"/>
              </a:rPr>
              <a:t>p</a:t>
            </a:r>
            <a:r>
              <a:rPr sz="2750" spc="55" dirty="0">
                <a:latin typeface="Arial MT"/>
                <a:cs typeface="Arial MT"/>
              </a:rPr>
              <a:t>r</a:t>
            </a:r>
            <a:r>
              <a:rPr sz="2750" spc="-10" dirty="0">
                <a:latin typeface="Arial MT"/>
                <a:cs typeface="Arial MT"/>
              </a:rPr>
              <a:t>i</a:t>
            </a:r>
            <a:r>
              <a:rPr sz="2750" spc="45" dirty="0">
                <a:latin typeface="Arial MT"/>
                <a:cs typeface="Arial MT"/>
              </a:rPr>
              <a:t>v</a:t>
            </a:r>
            <a:r>
              <a:rPr sz="2750" spc="-10" dirty="0">
                <a:latin typeface="Arial MT"/>
                <a:cs typeface="Arial MT"/>
              </a:rPr>
              <a:t>il</a:t>
            </a:r>
            <a:r>
              <a:rPr sz="2750" spc="40" dirty="0">
                <a:latin typeface="Arial MT"/>
                <a:cs typeface="Arial MT"/>
              </a:rPr>
              <a:t>eg</a:t>
            </a:r>
            <a:r>
              <a:rPr sz="2750" spc="-35" dirty="0">
                <a:latin typeface="Arial MT"/>
                <a:cs typeface="Arial MT"/>
              </a:rPr>
              <a:t>e</a:t>
            </a:r>
            <a:r>
              <a:rPr sz="2750" spc="10" dirty="0">
                <a:latin typeface="Arial MT"/>
                <a:cs typeface="Arial MT"/>
              </a:rPr>
              <a:t>d</a:t>
            </a:r>
            <a:r>
              <a:rPr sz="2750" dirty="0">
                <a:latin typeface="Arial MT"/>
                <a:cs typeface="Arial MT"/>
              </a:rPr>
              <a:t>	</a:t>
            </a:r>
            <a:r>
              <a:rPr sz="2750" spc="-35" dirty="0">
                <a:latin typeface="Arial MT"/>
                <a:cs typeface="Arial MT"/>
              </a:rPr>
              <a:t>a</a:t>
            </a:r>
            <a:r>
              <a:rPr sz="2750" spc="45" dirty="0">
                <a:latin typeface="Arial MT"/>
                <a:cs typeface="Arial MT"/>
              </a:rPr>
              <a:t>cc</a:t>
            </a:r>
            <a:r>
              <a:rPr sz="2750" spc="-35" dirty="0">
                <a:latin typeface="Arial MT"/>
                <a:cs typeface="Arial MT"/>
              </a:rPr>
              <a:t>e</a:t>
            </a:r>
            <a:r>
              <a:rPr sz="2750" spc="45" dirty="0">
                <a:latin typeface="Arial MT"/>
                <a:cs typeface="Arial MT"/>
              </a:rPr>
              <a:t>s</a:t>
            </a:r>
            <a:r>
              <a:rPr sz="2750" spc="10" dirty="0">
                <a:latin typeface="Arial MT"/>
                <a:cs typeface="Arial MT"/>
              </a:rPr>
              <a:t>s</a:t>
            </a:r>
            <a:r>
              <a:rPr sz="2750" dirty="0">
                <a:latin typeface="Arial MT"/>
                <a:cs typeface="Arial MT"/>
              </a:rPr>
              <a:t>	</a:t>
            </a:r>
            <a:r>
              <a:rPr sz="2750" spc="-20" dirty="0">
                <a:latin typeface="Arial MT"/>
                <a:cs typeface="Arial MT"/>
              </a:rPr>
              <a:t>t</a:t>
            </a:r>
            <a:r>
              <a:rPr sz="2750" spc="15" dirty="0">
                <a:latin typeface="Arial MT"/>
                <a:cs typeface="Arial MT"/>
              </a:rPr>
              <a:t>o</a:t>
            </a:r>
            <a:r>
              <a:rPr sz="2750" dirty="0">
                <a:latin typeface="Arial MT"/>
                <a:cs typeface="Arial MT"/>
              </a:rPr>
              <a:t>	</a:t>
            </a:r>
            <a:r>
              <a:rPr sz="2750" spc="35" dirty="0">
                <a:latin typeface="Arial MT"/>
                <a:cs typeface="Arial MT"/>
              </a:rPr>
              <a:t>un</a:t>
            </a:r>
            <a:r>
              <a:rPr sz="2750" spc="110" dirty="0">
                <a:latin typeface="Arial MT"/>
                <a:cs typeface="Arial MT"/>
              </a:rPr>
              <a:t>d</a:t>
            </a:r>
            <a:r>
              <a:rPr sz="2750" spc="-35" dirty="0">
                <a:latin typeface="Arial MT"/>
                <a:cs typeface="Arial MT"/>
              </a:rPr>
              <a:t>e</a:t>
            </a:r>
            <a:r>
              <a:rPr sz="2750" spc="50" dirty="0">
                <a:latin typeface="Arial MT"/>
                <a:cs typeface="Arial MT"/>
              </a:rPr>
              <a:t>r</a:t>
            </a:r>
            <a:r>
              <a:rPr sz="2750" spc="-15" dirty="0">
                <a:latin typeface="Arial MT"/>
                <a:cs typeface="Arial MT"/>
              </a:rPr>
              <a:t>li</a:t>
            </a:r>
            <a:r>
              <a:rPr sz="2750" spc="35" dirty="0">
                <a:latin typeface="Arial MT"/>
                <a:cs typeface="Arial MT"/>
              </a:rPr>
              <a:t>n</a:t>
            </a:r>
            <a:r>
              <a:rPr sz="2750" spc="-35" dirty="0">
                <a:latin typeface="Arial MT"/>
                <a:cs typeface="Arial MT"/>
              </a:rPr>
              <a:t>e</a:t>
            </a:r>
            <a:r>
              <a:rPr sz="2750" spc="5" dirty="0">
                <a:latin typeface="Arial MT"/>
                <a:cs typeface="Arial MT"/>
              </a:rPr>
              <a:t>d  </a:t>
            </a:r>
            <a:r>
              <a:rPr sz="2750" dirty="0">
                <a:latin typeface="Arial MT"/>
                <a:cs typeface="Arial MT"/>
              </a:rPr>
              <a:t>hardware</a:t>
            </a:r>
            <a:endParaRPr sz="2750">
              <a:latin typeface="Arial MT"/>
              <a:cs typeface="Arial MT"/>
            </a:endParaRPr>
          </a:p>
          <a:p>
            <a:pPr marL="413384">
              <a:lnSpc>
                <a:spcPct val="100000"/>
              </a:lnSpc>
              <a:spcBef>
                <a:spcPts val="1205"/>
              </a:spcBef>
            </a:pPr>
            <a:r>
              <a:rPr sz="2750" spc="-5" dirty="0">
                <a:latin typeface="Arial MT"/>
                <a:cs typeface="Arial MT"/>
              </a:rPr>
              <a:t>hides</a:t>
            </a:r>
            <a:r>
              <a:rPr sz="2750" spc="150" dirty="0">
                <a:latin typeface="Arial MT"/>
                <a:cs typeface="Arial MT"/>
              </a:rPr>
              <a:t> </a:t>
            </a:r>
            <a:r>
              <a:rPr sz="2750" spc="5" dirty="0">
                <a:latin typeface="Arial MT"/>
                <a:cs typeface="Arial MT"/>
              </a:rPr>
              <a:t>hardware</a:t>
            </a:r>
            <a:r>
              <a:rPr sz="2750" spc="155" dirty="0">
                <a:latin typeface="Arial MT"/>
                <a:cs typeface="Arial MT"/>
              </a:rPr>
              <a:t> </a:t>
            </a:r>
            <a:r>
              <a:rPr sz="2750" spc="-10" dirty="0">
                <a:latin typeface="Arial MT"/>
                <a:cs typeface="Arial MT"/>
              </a:rPr>
              <a:t>complexity</a:t>
            </a:r>
            <a:endParaRPr sz="2750">
              <a:latin typeface="Arial MT"/>
              <a:cs typeface="Arial MT"/>
            </a:endParaRPr>
          </a:p>
          <a:p>
            <a:pPr marL="413384" marR="5080">
              <a:lnSpc>
                <a:spcPct val="100000"/>
              </a:lnSpc>
              <a:spcBef>
                <a:spcPts val="1285"/>
              </a:spcBef>
            </a:pPr>
            <a:r>
              <a:rPr sz="2750" spc="25" dirty="0">
                <a:latin typeface="Arial MT"/>
                <a:cs typeface="Arial MT"/>
              </a:rPr>
              <a:t>manages</a:t>
            </a:r>
            <a:r>
              <a:rPr sz="2750" spc="185" dirty="0">
                <a:latin typeface="Arial MT"/>
                <a:cs typeface="Arial MT"/>
              </a:rPr>
              <a:t> </a:t>
            </a:r>
            <a:r>
              <a:rPr sz="2750" spc="30" dirty="0">
                <a:latin typeface="Arial MT"/>
                <a:cs typeface="Arial MT"/>
              </a:rPr>
              <a:t>hardware</a:t>
            </a:r>
            <a:r>
              <a:rPr sz="2750" spc="254" dirty="0">
                <a:latin typeface="Arial MT"/>
                <a:cs typeface="Arial MT"/>
              </a:rPr>
              <a:t> </a:t>
            </a:r>
            <a:r>
              <a:rPr sz="2750" spc="25" dirty="0">
                <a:latin typeface="Arial MT"/>
                <a:cs typeface="Arial MT"/>
              </a:rPr>
              <a:t>on</a:t>
            </a:r>
            <a:r>
              <a:rPr sz="2750" spc="240" dirty="0">
                <a:latin typeface="Arial MT"/>
                <a:cs typeface="Arial MT"/>
              </a:rPr>
              <a:t> </a:t>
            </a:r>
            <a:r>
              <a:rPr sz="2750" spc="25" dirty="0">
                <a:latin typeface="Arial MT"/>
                <a:cs typeface="Arial MT"/>
              </a:rPr>
              <a:t>behalf</a:t>
            </a:r>
            <a:r>
              <a:rPr sz="2750" spc="200" dirty="0">
                <a:latin typeface="Arial MT"/>
                <a:cs typeface="Arial MT"/>
              </a:rPr>
              <a:t> </a:t>
            </a:r>
            <a:r>
              <a:rPr sz="2750" spc="25" dirty="0">
                <a:latin typeface="Arial MT"/>
                <a:cs typeface="Arial MT"/>
              </a:rPr>
              <a:t>of</a:t>
            </a:r>
            <a:r>
              <a:rPr sz="2750" spc="265" dirty="0">
                <a:latin typeface="Arial MT"/>
                <a:cs typeface="Arial MT"/>
              </a:rPr>
              <a:t> </a:t>
            </a:r>
            <a:r>
              <a:rPr sz="2750" spc="30" dirty="0">
                <a:latin typeface="Arial MT"/>
                <a:cs typeface="Arial MT"/>
              </a:rPr>
              <a:t>one</a:t>
            </a:r>
            <a:r>
              <a:rPr sz="2750" spc="165" dirty="0">
                <a:latin typeface="Arial MT"/>
                <a:cs typeface="Arial MT"/>
              </a:rPr>
              <a:t> </a:t>
            </a:r>
            <a:r>
              <a:rPr sz="2750" spc="60" dirty="0">
                <a:latin typeface="Arial MT"/>
                <a:cs typeface="Arial MT"/>
              </a:rPr>
              <a:t>or</a:t>
            </a:r>
            <a:r>
              <a:rPr sz="2750" spc="180" dirty="0">
                <a:latin typeface="Arial MT"/>
                <a:cs typeface="Arial MT"/>
              </a:rPr>
              <a:t> </a:t>
            </a:r>
            <a:r>
              <a:rPr sz="2750" spc="35" dirty="0">
                <a:latin typeface="Arial MT"/>
                <a:cs typeface="Arial MT"/>
              </a:rPr>
              <a:t>more </a:t>
            </a:r>
            <a:r>
              <a:rPr sz="2750" spc="-745" dirty="0">
                <a:latin typeface="Arial MT"/>
                <a:cs typeface="Arial MT"/>
              </a:rPr>
              <a:t> </a:t>
            </a:r>
            <a:r>
              <a:rPr sz="2750" spc="-5" dirty="0">
                <a:latin typeface="Arial MT"/>
                <a:cs typeface="Arial MT"/>
              </a:rPr>
              <a:t>applications</a:t>
            </a:r>
            <a:r>
              <a:rPr sz="2750" spc="330" dirty="0">
                <a:latin typeface="Arial MT"/>
                <a:cs typeface="Arial MT"/>
              </a:rPr>
              <a:t> </a:t>
            </a:r>
            <a:r>
              <a:rPr sz="2750" spc="10" dirty="0">
                <a:latin typeface="Arial MT"/>
                <a:cs typeface="Arial MT"/>
              </a:rPr>
              <a:t>according</a:t>
            </a:r>
            <a:r>
              <a:rPr sz="2750" spc="17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to</a:t>
            </a:r>
            <a:r>
              <a:rPr sz="2750" spc="10" dirty="0">
                <a:latin typeface="Arial MT"/>
                <a:cs typeface="Arial MT"/>
              </a:rPr>
              <a:t> </a:t>
            </a:r>
            <a:r>
              <a:rPr sz="2750" spc="-20" dirty="0">
                <a:latin typeface="Arial MT"/>
                <a:cs typeface="Arial MT"/>
              </a:rPr>
              <a:t>policies.</a:t>
            </a:r>
            <a:endParaRPr sz="27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8842" y="479396"/>
            <a:ext cx="57892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>
                <a:solidFill>
                  <a:srgbClr val="006699"/>
                </a:solidFill>
              </a:rPr>
              <a:t>Operating-System</a:t>
            </a:r>
            <a:r>
              <a:rPr spc="-185" dirty="0">
                <a:solidFill>
                  <a:srgbClr val="006699"/>
                </a:solidFill>
              </a:rPr>
              <a:t> </a:t>
            </a:r>
            <a:r>
              <a:rPr dirty="0">
                <a:solidFill>
                  <a:srgbClr val="006699"/>
                </a:solidFill>
              </a:rPr>
              <a:t>Operations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8842" y="1233487"/>
            <a:ext cx="362584" cy="37179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8842" y="2807398"/>
            <a:ext cx="362584" cy="37179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6360" y="3960876"/>
            <a:ext cx="305434" cy="33401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8842" y="4847971"/>
            <a:ext cx="362584" cy="37211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229360" y="1220787"/>
            <a:ext cx="7608570" cy="466471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90"/>
              </a:spcBef>
            </a:pPr>
            <a:r>
              <a:rPr sz="2400" b="1" spc="-25" dirty="0">
                <a:latin typeface="Arial"/>
                <a:cs typeface="Arial"/>
              </a:rPr>
              <a:t>OS’s</a:t>
            </a:r>
            <a:r>
              <a:rPr sz="2400" b="1" spc="100" dirty="0">
                <a:latin typeface="Arial"/>
                <a:cs typeface="Arial"/>
              </a:rPr>
              <a:t> </a:t>
            </a:r>
            <a:r>
              <a:rPr sz="2400" b="1" spc="15" dirty="0">
                <a:latin typeface="Arial"/>
                <a:cs typeface="Arial"/>
              </a:rPr>
              <a:t>are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15" dirty="0">
                <a:latin typeface="Arial"/>
                <a:cs typeface="Arial"/>
              </a:rPr>
              <a:t>Interrupt</a:t>
            </a:r>
            <a:r>
              <a:rPr sz="2400" b="1" spc="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driven</a:t>
            </a:r>
            <a:r>
              <a:rPr sz="2400" dirty="0">
                <a:latin typeface="Arial MT"/>
                <a:cs typeface="Arial MT"/>
              </a:rPr>
              <a:t>.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If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5" dirty="0">
                <a:latin typeface="Arial MT"/>
                <a:cs typeface="Arial MT"/>
              </a:rPr>
              <a:t>no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process,</a:t>
            </a:r>
            <a:r>
              <a:rPr sz="2400" spc="90" dirty="0">
                <a:latin typeface="Arial MT"/>
                <a:cs typeface="Arial MT"/>
              </a:rPr>
              <a:t> </a:t>
            </a:r>
            <a:r>
              <a:rPr sz="2400" spc="5" dirty="0">
                <a:latin typeface="Arial MT"/>
                <a:cs typeface="Arial MT"/>
              </a:rPr>
              <a:t>no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I/o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35" dirty="0">
                <a:latin typeface="Arial MT"/>
                <a:cs typeface="Arial MT"/>
              </a:rPr>
              <a:t>devices,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No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users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then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5" dirty="0">
                <a:latin typeface="Arial MT"/>
                <a:cs typeface="Arial MT"/>
              </a:rPr>
              <a:t>OS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will</a:t>
            </a:r>
            <a:r>
              <a:rPr sz="2400" spc="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sit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quietly</a:t>
            </a:r>
            <a:r>
              <a:rPr sz="2400" spc="15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waiting</a:t>
            </a:r>
            <a:r>
              <a:rPr sz="2400" spc="95" dirty="0">
                <a:latin typeface="Arial MT"/>
                <a:cs typeface="Arial MT"/>
              </a:rPr>
              <a:t> </a:t>
            </a:r>
            <a:r>
              <a:rPr sz="2400" spc="5" dirty="0">
                <a:latin typeface="Arial MT"/>
                <a:cs typeface="Arial MT"/>
              </a:rPr>
              <a:t>for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some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40" dirty="0">
                <a:latin typeface="Arial MT"/>
                <a:cs typeface="Arial MT"/>
              </a:rPr>
              <a:t>event 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occur.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0">
              <a:latin typeface="Arial MT"/>
              <a:cs typeface="Arial MT"/>
            </a:endParaRPr>
          </a:p>
          <a:p>
            <a:pPr marL="12700" marR="14604">
              <a:lnSpc>
                <a:spcPts val="2630"/>
              </a:lnSpc>
            </a:pPr>
            <a:r>
              <a:rPr sz="2400" spc="-25" dirty="0">
                <a:latin typeface="Arial MT"/>
                <a:cs typeface="Arial MT"/>
              </a:rPr>
              <a:t>Program</a:t>
            </a:r>
            <a:r>
              <a:rPr sz="2400" spc="175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or</a:t>
            </a:r>
            <a:r>
              <a:rPr sz="2400" spc="40" dirty="0">
                <a:latin typeface="Arial MT"/>
                <a:cs typeface="Arial MT"/>
              </a:rPr>
              <a:t> </a:t>
            </a:r>
            <a:r>
              <a:rPr sz="2400" b="1" spc="5" dirty="0">
                <a:latin typeface="Arial"/>
                <a:cs typeface="Arial"/>
              </a:rPr>
              <a:t>software</a:t>
            </a:r>
            <a:r>
              <a:rPr sz="2400" b="1" spc="-125" dirty="0">
                <a:latin typeface="Arial"/>
                <a:cs typeface="Arial"/>
              </a:rPr>
              <a:t> </a:t>
            </a:r>
            <a:r>
              <a:rPr sz="2400" b="1" spc="-15" dirty="0">
                <a:latin typeface="Arial"/>
                <a:cs typeface="Arial"/>
              </a:rPr>
              <a:t>send,</a:t>
            </a:r>
            <a:r>
              <a:rPr sz="2400" b="1" spc="95" dirty="0">
                <a:latin typeface="Arial"/>
                <a:cs typeface="Arial"/>
              </a:rPr>
              <a:t> </a:t>
            </a:r>
            <a:r>
              <a:rPr sz="2400" b="1" spc="5" dirty="0">
                <a:latin typeface="Arial"/>
                <a:cs typeface="Arial"/>
              </a:rPr>
              <a:t>Generate</a:t>
            </a:r>
            <a:r>
              <a:rPr sz="2400" b="1" spc="-125" dirty="0">
                <a:latin typeface="Arial"/>
                <a:cs typeface="Arial"/>
              </a:rPr>
              <a:t> </a:t>
            </a:r>
            <a:r>
              <a:rPr sz="2400" b="1" spc="-20" dirty="0">
                <a:latin typeface="Arial"/>
                <a:cs typeface="Arial"/>
              </a:rPr>
              <a:t>Events</a:t>
            </a:r>
            <a:r>
              <a:rPr sz="2400" b="1" spc="10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by</a:t>
            </a:r>
            <a:r>
              <a:rPr sz="2400" b="1" spc="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using </a:t>
            </a:r>
            <a:r>
              <a:rPr sz="2400" b="1" spc="-65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system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35" dirty="0">
                <a:latin typeface="Arial"/>
                <a:cs typeface="Arial"/>
              </a:rPr>
              <a:t>calls</a:t>
            </a:r>
            <a:r>
              <a:rPr sz="2400" spc="35" dirty="0">
                <a:latin typeface="Arial MT"/>
                <a:cs typeface="Arial MT"/>
              </a:rPr>
              <a:t>.</a:t>
            </a:r>
            <a:r>
              <a:rPr sz="2400" spc="-21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Error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or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request</a:t>
            </a:r>
            <a:r>
              <a:rPr sz="2400" spc="155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by</a:t>
            </a:r>
            <a:r>
              <a:rPr sz="2400" spc="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software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creates 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b="1" spc="5" dirty="0">
                <a:solidFill>
                  <a:srgbClr val="3366FF"/>
                </a:solidFill>
                <a:latin typeface="Arial"/>
                <a:cs typeface="Arial"/>
              </a:rPr>
              <a:t>exception</a:t>
            </a:r>
            <a:r>
              <a:rPr sz="2400" b="1" spc="-105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2400" spc="-35" dirty="0">
                <a:latin typeface="Arial MT"/>
                <a:cs typeface="Arial MT"/>
              </a:rPr>
              <a:t>or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b="1" spc="15" dirty="0">
                <a:solidFill>
                  <a:srgbClr val="3366FF"/>
                </a:solidFill>
                <a:latin typeface="Arial"/>
                <a:cs typeface="Arial"/>
              </a:rPr>
              <a:t>trap</a:t>
            </a:r>
            <a:endParaRPr sz="2400">
              <a:latin typeface="Arial"/>
              <a:cs typeface="Arial"/>
            </a:endParaRPr>
          </a:p>
          <a:p>
            <a:pPr marL="412750">
              <a:lnSpc>
                <a:spcPct val="100000"/>
              </a:lnSpc>
              <a:spcBef>
                <a:spcPts val="675"/>
              </a:spcBef>
            </a:pPr>
            <a:r>
              <a:rPr sz="2400" spc="-25" dirty="0">
                <a:latin typeface="Arial MT"/>
                <a:cs typeface="Arial MT"/>
              </a:rPr>
              <a:t>E.g.</a:t>
            </a:r>
            <a:r>
              <a:rPr sz="2400" spc="7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Division</a:t>
            </a:r>
            <a:r>
              <a:rPr sz="2400" spc="150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by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zero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000">
              <a:latin typeface="Arial MT"/>
              <a:cs typeface="Arial MT"/>
            </a:endParaRPr>
          </a:p>
          <a:p>
            <a:pPr marL="12700" marR="114300">
              <a:lnSpc>
                <a:spcPct val="90000"/>
              </a:lnSpc>
              <a:spcBef>
                <a:spcPts val="5"/>
              </a:spcBef>
            </a:pPr>
            <a:r>
              <a:rPr sz="2400" b="1" spc="15" dirty="0">
                <a:latin typeface="Arial"/>
                <a:cs typeface="Arial"/>
              </a:rPr>
              <a:t>To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ensure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spc="-15" dirty="0">
                <a:latin typeface="Arial"/>
                <a:cs typeface="Arial"/>
              </a:rPr>
              <a:t>proper</a:t>
            </a:r>
            <a:r>
              <a:rPr sz="2400" b="1" spc="35" dirty="0">
                <a:latin typeface="Arial"/>
                <a:cs typeface="Arial"/>
              </a:rPr>
              <a:t> </a:t>
            </a:r>
            <a:r>
              <a:rPr sz="2400" b="1" spc="5" dirty="0">
                <a:latin typeface="Arial"/>
                <a:cs typeface="Arial"/>
              </a:rPr>
              <a:t>execution</a:t>
            </a:r>
            <a:r>
              <a:rPr sz="2400" b="1" spc="-11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of</a:t>
            </a:r>
            <a:r>
              <a:rPr sz="2400" b="1" spc="20" dirty="0">
                <a:latin typeface="Arial"/>
                <a:cs typeface="Arial"/>
              </a:rPr>
              <a:t> </a:t>
            </a:r>
            <a:r>
              <a:rPr sz="2400" b="1" spc="-30" dirty="0">
                <a:latin typeface="Arial"/>
                <a:cs typeface="Arial"/>
              </a:rPr>
              <a:t>OS,</a:t>
            </a:r>
            <a:r>
              <a:rPr sz="2400" b="1" spc="8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we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20" dirty="0">
                <a:latin typeface="Arial"/>
                <a:cs typeface="Arial"/>
              </a:rPr>
              <a:t>must 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5" dirty="0">
                <a:latin typeface="Arial"/>
                <a:cs typeface="Arial"/>
              </a:rPr>
              <a:t>distinguish </a:t>
            </a:r>
            <a:r>
              <a:rPr sz="2400" b="1" dirty="0">
                <a:latin typeface="Arial"/>
                <a:cs typeface="Arial"/>
              </a:rPr>
              <a:t>between </a:t>
            </a:r>
            <a:r>
              <a:rPr sz="2400" b="1" spc="5" dirty="0">
                <a:latin typeface="Arial"/>
                <a:cs typeface="Arial"/>
              </a:rPr>
              <a:t>execution </a:t>
            </a:r>
            <a:r>
              <a:rPr sz="2400" b="1" spc="-25" dirty="0">
                <a:latin typeface="Arial"/>
                <a:cs typeface="Arial"/>
              </a:rPr>
              <a:t>of </a:t>
            </a:r>
            <a:r>
              <a:rPr sz="2400" b="1" spc="-30" dirty="0">
                <a:latin typeface="Arial"/>
                <a:cs typeface="Arial"/>
              </a:rPr>
              <a:t>OS </a:t>
            </a:r>
            <a:r>
              <a:rPr sz="2400" b="1" spc="-20" dirty="0">
                <a:latin typeface="Arial"/>
                <a:cs typeface="Arial"/>
              </a:rPr>
              <a:t>code </a:t>
            </a:r>
            <a:r>
              <a:rPr sz="2400" b="1" spc="-15" dirty="0">
                <a:latin typeface="Arial"/>
                <a:cs typeface="Arial"/>
              </a:rPr>
              <a:t>and </a:t>
            </a:r>
            <a:r>
              <a:rPr sz="2400" b="1" spc="-5" dirty="0">
                <a:latin typeface="Arial"/>
                <a:cs typeface="Arial"/>
              </a:rPr>
              <a:t>user </a:t>
            </a:r>
            <a:r>
              <a:rPr sz="2400" b="1" spc="-655" dirty="0">
                <a:latin typeface="Arial"/>
                <a:cs typeface="Arial"/>
              </a:rPr>
              <a:t> </a:t>
            </a:r>
            <a:r>
              <a:rPr sz="2400" b="1" spc="5" dirty="0">
                <a:latin typeface="Arial"/>
                <a:cs typeface="Arial"/>
              </a:rPr>
              <a:t>defined</a:t>
            </a:r>
            <a:r>
              <a:rPr sz="2400" b="1" spc="-114" dirty="0">
                <a:latin typeface="Arial"/>
                <a:cs typeface="Arial"/>
              </a:rPr>
              <a:t> </a:t>
            </a:r>
            <a:r>
              <a:rPr sz="2400" b="1" spc="-15" dirty="0">
                <a:latin typeface="Arial"/>
                <a:cs typeface="Arial"/>
              </a:rPr>
              <a:t>code.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8842" y="513830"/>
            <a:ext cx="57892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>
                <a:solidFill>
                  <a:srgbClr val="006699"/>
                </a:solidFill>
              </a:rPr>
              <a:t>Operating-System</a:t>
            </a:r>
            <a:r>
              <a:rPr spc="-185" dirty="0">
                <a:solidFill>
                  <a:srgbClr val="006699"/>
                </a:solidFill>
              </a:rPr>
              <a:t> </a:t>
            </a:r>
            <a:r>
              <a:rPr dirty="0">
                <a:solidFill>
                  <a:srgbClr val="006699"/>
                </a:solidFill>
              </a:rPr>
              <a:t>Operations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8842" y="1233487"/>
            <a:ext cx="362584" cy="37179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6360" y="1719897"/>
            <a:ext cx="305434" cy="33369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6360" y="2177732"/>
            <a:ext cx="305434" cy="33369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261426" y="1143000"/>
            <a:ext cx="7337425" cy="388874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400" b="1" spc="15" dirty="0">
                <a:solidFill>
                  <a:srgbClr val="3366FF"/>
                </a:solidFill>
                <a:latin typeface="Arial"/>
                <a:cs typeface="Arial"/>
              </a:rPr>
              <a:t>To</a:t>
            </a:r>
            <a:r>
              <a:rPr sz="2400" b="1" spc="-45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366FF"/>
                </a:solidFill>
                <a:latin typeface="Arial"/>
                <a:cs typeface="Arial"/>
              </a:rPr>
              <a:t>protect</a:t>
            </a:r>
            <a:r>
              <a:rPr sz="2400" b="1" spc="-50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2400" b="1" spc="-35" dirty="0">
                <a:solidFill>
                  <a:srgbClr val="3366FF"/>
                </a:solidFill>
                <a:latin typeface="Arial"/>
                <a:cs typeface="Arial"/>
              </a:rPr>
              <a:t>OS,</a:t>
            </a:r>
            <a:r>
              <a:rPr sz="2400" b="1" spc="75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366FF"/>
                </a:solidFill>
                <a:latin typeface="Arial"/>
                <a:cs typeface="Arial"/>
              </a:rPr>
              <a:t>Dual-mode</a:t>
            </a:r>
            <a:r>
              <a:rPr sz="2400" b="1" spc="20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2400" spc="-30" dirty="0">
                <a:latin typeface="Arial MT"/>
                <a:cs typeface="Arial MT"/>
              </a:rPr>
              <a:t>operations</a:t>
            </a:r>
            <a:r>
              <a:rPr sz="2400" spc="295" dirty="0">
                <a:latin typeface="Arial MT"/>
                <a:cs typeface="Arial MT"/>
              </a:rPr>
              <a:t> </a:t>
            </a:r>
            <a:r>
              <a:rPr sz="2400" spc="-40" dirty="0">
                <a:latin typeface="Arial MT"/>
                <a:cs typeface="Arial MT"/>
              </a:rPr>
              <a:t>exist:</a:t>
            </a:r>
            <a:endParaRPr sz="2400" dirty="0">
              <a:latin typeface="Arial MT"/>
              <a:cs typeface="Arial MT"/>
            </a:endParaRPr>
          </a:p>
          <a:p>
            <a:pPr marL="412750">
              <a:lnSpc>
                <a:spcPct val="100000"/>
              </a:lnSpc>
              <a:spcBef>
                <a:spcPts val="725"/>
              </a:spcBef>
            </a:pPr>
            <a:r>
              <a:rPr sz="2400" b="1" spc="-20" dirty="0">
                <a:solidFill>
                  <a:srgbClr val="3366FF"/>
                </a:solidFill>
                <a:latin typeface="Arial"/>
                <a:cs typeface="Arial"/>
              </a:rPr>
              <a:t>User</a:t>
            </a:r>
            <a:r>
              <a:rPr sz="2400" b="1" spc="35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2400" b="1" spc="-30" dirty="0">
                <a:solidFill>
                  <a:srgbClr val="3366FF"/>
                </a:solidFill>
                <a:latin typeface="Arial"/>
                <a:cs typeface="Arial"/>
              </a:rPr>
              <a:t>mode</a:t>
            </a:r>
            <a:r>
              <a:rPr sz="2400" b="1" spc="85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2400" b="1" spc="10" dirty="0">
                <a:solidFill>
                  <a:srgbClr val="3366FF"/>
                </a:solidFill>
                <a:latin typeface="Arial"/>
                <a:cs typeface="Arial"/>
              </a:rPr>
              <a:t>(1)</a:t>
            </a:r>
            <a:r>
              <a:rPr sz="2400" b="1" spc="-40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2400" spc="-20" dirty="0">
                <a:latin typeface="Arial MT"/>
                <a:cs typeface="Arial MT"/>
              </a:rPr>
              <a:t>and</a:t>
            </a:r>
            <a:r>
              <a:rPr sz="2400" spc="85" dirty="0">
                <a:latin typeface="Arial MT"/>
                <a:cs typeface="Arial MT"/>
              </a:rPr>
              <a:t> </a:t>
            </a:r>
            <a:r>
              <a:rPr sz="2400" b="1" spc="5" dirty="0">
                <a:solidFill>
                  <a:srgbClr val="3366FF"/>
                </a:solidFill>
                <a:latin typeface="Arial"/>
                <a:cs typeface="Arial"/>
              </a:rPr>
              <a:t>kernel</a:t>
            </a:r>
            <a:r>
              <a:rPr sz="2400" b="1" spc="-70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2400" b="1" spc="-30" dirty="0">
                <a:solidFill>
                  <a:srgbClr val="3366FF"/>
                </a:solidFill>
                <a:latin typeface="Arial"/>
                <a:cs typeface="Arial"/>
              </a:rPr>
              <a:t>mode</a:t>
            </a:r>
            <a:r>
              <a:rPr sz="2400" b="1" spc="85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2400" b="1" spc="10" dirty="0">
                <a:solidFill>
                  <a:srgbClr val="3366FF"/>
                </a:solidFill>
                <a:latin typeface="Arial"/>
                <a:cs typeface="Arial"/>
              </a:rPr>
              <a:t>(0)</a:t>
            </a:r>
            <a:endParaRPr sz="2400" dirty="0">
              <a:latin typeface="Arial"/>
              <a:cs typeface="Arial"/>
            </a:endParaRPr>
          </a:p>
          <a:p>
            <a:pPr marL="412750">
              <a:lnSpc>
                <a:spcPct val="100000"/>
              </a:lnSpc>
              <a:spcBef>
                <a:spcPts val="725"/>
              </a:spcBef>
            </a:pPr>
            <a:r>
              <a:rPr sz="2400" dirty="0">
                <a:latin typeface="Arial MT"/>
                <a:cs typeface="Arial MT"/>
              </a:rPr>
              <a:t>A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b="1" spc="-20" dirty="0">
                <a:solidFill>
                  <a:srgbClr val="3366FF"/>
                </a:solidFill>
                <a:latin typeface="Arial"/>
                <a:cs typeface="Arial"/>
              </a:rPr>
              <a:t>Mode</a:t>
            </a:r>
            <a:r>
              <a:rPr sz="2400" b="1" spc="20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2400" b="1" spc="10" dirty="0">
                <a:solidFill>
                  <a:srgbClr val="3366FF"/>
                </a:solidFill>
                <a:latin typeface="Arial"/>
                <a:cs typeface="Arial"/>
              </a:rPr>
              <a:t>bit</a:t>
            </a:r>
            <a:r>
              <a:rPr sz="2400" b="1" spc="-35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2400" b="1" spc="40" dirty="0">
                <a:solidFill>
                  <a:srgbClr val="3366FF"/>
                </a:solidFill>
                <a:latin typeface="Arial"/>
                <a:cs typeface="Arial"/>
              </a:rPr>
              <a:t>is</a:t>
            </a:r>
            <a:r>
              <a:rPr sz="2400" b="1" spc="-50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2400" b="1" spc="-15" dirty="0">
                <a:solidFill>
                  <a:srgbClr val="3366FF"/>
                </a:solidFill>
                <a:latin typeface="Arial"/>
                <a:cs typeface="Arial"/>
              </a:rPr>
              <a:t>added</a:t>
            </a:r>
            <a:r>
              <a:rPr sz="2400" b="1" spc="40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2400" b="1" spc="10" dirty="0">
                <a:solidFill>
                  <a:srgbClr val="3366FF"/>
                </a:solidFill>
                <a:latin typeface="Arial"/>
                <a:cs typeface="Arial"/>
              </a:rPr>
              <a:t>to</a:t>
            </a:r>
            <a:r>
              <a:rPr sz="2400" b="1" spc="-20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2400" spc="-20" dirty="0">
                <a:latin typeface="Arial MT"/>
                <a:cs typeface="Arial MT"/>
              </a:rPr>
              <a:t>hardware</a:t>
            </a:r>
            <a:r>
              <a:rPr sz="2400" spc="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indicate</a:t>
            </a:r>
            <a:r>
              <a:rPr sz="2400" spc="10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mode</a:t>
            </a:r>
            <a:endParaRPr sz="2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0" dirty="0">
              <a:latin typeface="Arial MT"/>
              <a:cs typeface="Arial MT"/>
            </a:endParaRPr>
          </a:p>
          <a:p>
            <a:pPr marL="756285" marR="474980" indent="-228600">
              <a:lnSpc>
                <a:spcPts val="2630"/>
              </a:lnSpc>
            </a:pPr>
            <a:r>
              <a:rPr sz="1800" spc="-30" dirty="0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sz="2400" spc="-30" dirty="0">
                <a:latin typeface="Arial MT"/>
                <a:cs typeface="Arial MT"/>
              </a:rPr>
              <a:t>Provides</a:t>
            </a:r>
            <a:r>
              <a:rPr sz="2400" spc="22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ability</a:t>
            </a:r>
            <a:r>
              <a:rPr sz="2400" spc="1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distinguish</a:t>
            </a:r>
            <a:r>
              <a:rPr sz="2400" spc="90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when</a:t>
            </a:r>
            <a:r>
              <a:rPr sz="2400" spc="9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system</a:t>
            </a:r>
            <a:r>
              <a:rPr sz="2400" spc="10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5" dirty="0">
                <a:latin typeface="Arial MT"/>
                <a:cs typeface="Arial MT"/>
              </a:rPr>
              <a:t>running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user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mode</a:t>
            </a:r>
            <a:r>
              <a:rPr sz="2400" spc="90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or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kernel</a:t>
            </a:r>
            <a:r>
              <a:rPr sz="2400" spc="7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mode</a:t>
            </a:r>
            <a:endParaRPr sz="2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0" dirty="0">
              <a:latin typeface="Arial MT"/>
              <a:cs typeface="Arial MT"/>
            </a:endParaRPr>
          </a:p>
          <a:p>
            <a:pPr marL="756285" marR="5080" indent="-228600">
              <a:lnSpc>
                <a:spcPts val="2560"/>
              </a:lnSpc>
              <a:spcBef>
                <a:spcPts val="5"/>
              </a:spcBef>
            </a:pPr>
            <a:r>
              <a:rPr sz="1800" spc="-25" dirty="0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sz="2400" spc="-25" dirty="0">
                <a:latin typeface="Arial MT"/>
                <a:cs typeface="Arial MT"/>
              </a:rPr>
              <a:t>System</a:t>
            </a:r>
            <a:r>
              <a:rPr sz="2400" spc="100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call</a:t>
            </a:r>
            <a:r>
              <a:rPr sz="2400" spc="7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changes</a:t>
            </a:r>
            <a:r>
              <a:rPr sz="2400" spc="15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mode</a:t>
            </a:r>
            <a:r>
              <a:rPr sz="2400" spc="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kernel,</a:t>
            </a:r>
            <a:r>
              <a:rPr sz="2400" spc="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return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10" dirty="0">
                <a:latin typeface="Arial MT"/>
                <a:cs typeface="Arial MT"/>
              </a:rPr>
              <a:t>from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call</a:t>
            </a:r>
            <a:r>
              <a:rPr sz="2400" spc="65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resets</a:t>
            </a:r>
            <a:r>
              <a:rPr sz="2400" spc="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it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user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875" y="533400"/>
            <a:ext cx="644715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>
                <a:solidFill>
                  <a:srgbClr val="006699"/>
                </a:solidFill>
              </a:rPr>
              <a:t>Use</a:t>
            </a:r>
            <a:r>
              <a:rPr spc="30" dirty="0">
                <a:solidFill>
                  <a:srgbClr val="006699"/>
                </a:solidFill>
              </a:rPr>
              <a:t>r</a:t>
            </a:r>
            <a:r>
              <a:rPr spc="15" dirty="0">
                <a:solidFill>
                  <a:srgbClr val="006699"/>
                </a:solidFill>
              </a:rPr>
              <a:t>/Ke</a:t>
            </a:r>
            <a:r>
              <a:rPr spc="25" dirty="0">
                <a:solidFill>
                  <a:srgbClr val="006699"/>
                </a:solidFill>
              </a:rPr>
              <a:t>r</a:t>
            </a:r>
            <a:r>
              <a:rPr spc="-10" dirty="0">
                <a:solidFill>
                  <a:srgbClr val="006699"/>
                </a:solidFill>
              </a:rPr>
              <a:t>n</a:t>
            </a:r>
            <a:r>
              <a:rPr spc="10" dirty="0">
                <a:solidFill>
                  <a:srgbClr val="006699"/>
                </a:solidFill>
              </a:rPr>
              <a:t>el</a:t>
            </a:r>
            <a:r>
              <a:rPr spc="-204" dirty="0">
                <a:solidFill>
                  <a:srgbClr val="006699"/>
                </a:solidFill>
              </a:rPr>
              <a:t> </a:t>
            </a:r>
            <a:r>
              <a:rPr spc="35" dirty="0">
                <a:solidFill>
                  <a:srgbClr val="006699"/>
                </a:solidFill>
              </a:rPr>
              <a:t>P</a:t>
            </a:r>
            <a:r>
              <a:rPr spc="25" dirty="0">
                <a:solidFill>
                  <a:srgbClr val="006699"/>
                </a:solidFill>
              </a:rPr>
              <a:t>r</a:t>
            </a:r>
            <a:r>
              <a:rPr spc="-10" dirty="0">
                <a:solidFill>
                  <a:srgbClr val="006699"/>
                </a:solidFill>
              </a:rPr>
              <a:t>o</a:t>
            </a:r>
            <a:r>
              <a:rPr spc="-20" dirty="0">
                <a:solidFill>
                  <a:srgbClr val="006699"/>
                </a:solidFill>
              </a:rPr>
              <a:t>t</a:t>
            </a:r>
            <a:r>
              <a:rPr spc="15" dirty="0">
                <a:solidFill>
                  <a:srgbClr val="006699"/>
                </a:solidFill>
              </a:rPr>
              <a:t>e</a:t>
            </a:r>
            <a:r>
              <a:rPr spc="20" dirty="0">
                <a:solidFill>
                  <a:srgbClr val="006699"/>
                </a:solidFill>
              </a:rPr>
              <a:t>c</a:t>
            </a:r>
            <a:r>
              <a:rPr spc="-20" dirty="0">
                <a:solidFill>
                  <a:srgbClr val="006699"/>
                </a:solidFill>
              </a:rPr>
              <a:t>t</a:t>
            </a:r>
            <a:r>
              <a:rPr spc="5" dirty="0">
                <a:solidFill>
                  <a:srgbClr val="006699"/>
                </a:solidFill>
              </a:rPr>
              <a:t>i</a:t>
            </a:r>
            <a:r>
              <a:rPr spc="-5" dirty="0">
                <a:solidFill>
                  <a:srgbClr val="006699"/>
                </a:solidFill>
              </a:rPr>
              <a:t>o</a:t>
            </a:r>
            <a:r>
              <a:rPr spc="15" dirty="0">
                <a:solidFill>
                  <a:srgbClr val="006699"/>
                </a:solidFill>
              </a:rPr>
              <a:t>n</a:t>
            </a:r>
            <a:r>
              <a:rPr spc="-90" dirty="0">
                <a:solidFill>
                  <a:srgbClr val="006699"/>
                </a:solidFill>
              </a:rPr>
              <a:t> </a:t>
            </a:r>
            <a:r>
              <a:rPr spc="20" dirty="0">
                <a:solidFill>
                  <a:srgbClr val="006699"/>
                </a:solidFill>
              </a:rPr>
              <a:t>B</a:t>
            </a:r>
            <a:r>
              <a:rPr spc="-15" dirty="0">
                <a:solidFill>
                  <a:srgbClr val="006699"/>
                </a:solidFill>
              </a:rPr>
              <a:t>o</a:t>
            </a:r>
            <a:r>
              <a:rPr spc="-10" dirty="0">
                <a:solidFill>
                  <a:srgbClr val="006699"/>
                </a:solidFill>
              </a:rPr>
              <a:t>und</a:t>
            </a:r>
            <a:r>
              <a:rPr spc="15" dirty="0">
                <a:solidFill>
                  <a:srgbClr val="006699"/>
                </a:solidFill>
              </a:rPr>
              <a:t>a</a:t>
            </a:r>
            <a:r>
              <a:rPr spc="30" dirty="0">
                <a:solidFill>
                  <a:srgbClr val="006699"/>
                </a:solidFill>
              </a:rPr>
              <a:t>r</a:t>
            </a:r>
            <a:r>
              <a:rPr spc="15" dirty="0">
                <a:solidFill>
                  <a:srgbClr val="006699"/>
                </a:solidFill>
              </a:rPr>
              <a:t>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3875" y="1200150"/>
            <a:ext cx="8477250" cy="53244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6250" y="457200"/>
            <a:ext cx="644715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>
                <a:solidFill>
                  <a:srgbClr val="006699"/>
                </a:solidFill>
              </a:rPr>
              <a:t>Use</a:t>
            </a:r>
            <a:r>
              <a:rPr spc="30" dirty="0">
                <a:solidFill>
                  <a:srgbClr val="006699"/>
                </a:solidFill>
              </a:rPr>
              <a:t>r</a:t>
            </a:r>
            <a:r>
              <a:rPr spc="15" dirty="0">
                <a:solidFill>
                  <a:srgbClr val="006699"/>
                </a:solidFill>
              </a:rPr>
              <a:t>/Ke</a:t>
            </a:r>
            <a:r>
              <a:rPr spc="25" dirty="0">
                <a:solidFill>
                  <a:srgbClr val="006699"/>
                </a:solidFill>
              </a:rPr>
              <a:t>r</a:t>
            </a:r>
            <a:r>
              <a:rPr spc="-10" dirty="0">
                <a:solidFill>
                  <a:srgbClr val="006699"/>
                </a:solidFill>
              </a:rPr>
              <a:t>n</a:t>
            </a:r>
            <a:r>
              <a:rPr spc="10" dirty="0">
                <a:solidFill>
                  <a:srgbClr val="006699"/>
                </a:solidFill>
              </a:rPr>
              <a:t>el</a:t>
            </a:r>
            <a:r>
              <a:rPr spc="-204" dirty="0">
                <a:solidFill>
                  <a:srgbClr val="006699"/>
                </a:solidFill>
              </a:rPr>
              <a:t> </a:t>
            </a:r>
            <a:r>
              <a:rPr spc="35" dirty="0">
                <a:solidFill>
                  <a:srgbClr val="006699"/>
                </a:solidFill>
              </a:rPr>
              <a:t>P</a:t>
            </a:r>
            <a:r>
              <a:rPr spc="25" dirty="0">
                <a:solidFill>
                  <a:srgbClr val="006699"/>
                </a:solidFill>
              </a:rPr>
              <a:t>r</a:t>
            </a:r>
            <a:r>
              <a:rPr spc="-10" dirty="0">
                <a:solidFill>
                  <a:srgbClr val="006699"/>
                </a:solidFill>
              </a:rPr>
              <a:t>o</a:t>
            </a:r>
            <a:r>
              <a:rPr spc="-20" dirty="0">
                <a:solidFill>
                  <a:srgbClr val="006699"/>
                </a:solidFill>
              </a:rPr>
              <a:t>t</a:t>
            </a:r>
            <a:r>
              <a:rPr spc="15" dirty="0">
                <a:solidFill>
                  <a:srgbClr val="006699"/>
                </a:solidFill>
              </a:rPr>
              <a:t>e</a:t>
            </a:r>
            <a:r>
              <a:rPr spc="20" dirty="0">
                <a:solidFill>
                  <a:srgbClr val="006699"/>
                </a:solidFill>
              </a:rPr>
              <a:t>c</a:t>
            </a:r>
            <a:r>
              <a:rPr spc="-20" dirty="0">
                <a:solidFill>
                  <a:srgbClr val="006699"/>
                </a:solidFill>
              </a:rPr>
              <a:t>t</a:t>
            </a:r>
            <a:r>
              <a:rPr spc="5" dirty="0">
                <a:solidFill>
                  <a:srgbClr val="006699"/>
                </a:solidFill>
              </a:rPr>
              <a:t>i</a:t>
            </a:r>
            <a:r>
              <a:rPr spc="-5" dirty="0">
                <a:solidFill>
                  <a:srgbClr val="006699"/>
                </a:solidFill>
              </a:rPr>
              <a:t>o</a:t>
            </a:r>
            <a:r>
              <a:rPr spc="15" dirty="0">
                <a:solidFill>
                  <a:srgbClr val="006699"/>
                </a:solidFill>
              </a:rPr>
              <a:t>n</a:t>
            </a:r>
            <a:r>
              <a:rPr spc="-90" dirty="0">
                <a:solidFill>
                  <a:srgbClr val="006699"/>
                </a:solidFill>
              </a:rPr>
              <a:t> </a:t>
            </a:r>
            <a:r>
              <a:rPr spc="20" dirty="0">
                <a:solidFill>
                  <a:srgbClr val="006699"/>
                </a:solidFill>
              </a:rPr>
              <a:t>B</a:t>
            </a:r>
            <a:r>
              <a:rPr spc="-15" dirty="0">
                <a:solidFill>
                  <a:srgbClr val="006699"/>
                </a:solidFill>
              </a:rPr>
              <a:t>o</a:t>
            </a:r>
            <a:r>
              <a:rPr spc="-10" dirty="0">
                <a:solidFill>
                  <a:srgbClr val="006699"/>
                </a:solidFill>
              </a:rPr>
              <a:t>und</a:t>
            </a:r>
            <a:r>
              <a:rPr spc="15" dirty="0">
                <a:solidFill>
                  <a:srgbClr val="006699"/>
                </a:solidFill>
              </a:rPr>
              <a:t>a</a:t>
            </a:r>
            <a:r>
              <a:rPr spc="30" dirty="0">
                <a:solidFill>
                  <a:srgbClr val="006699"/>
                </a:solidFill>
              </a:rPr>
              <a:t>r</a:t>
            </a:r>
            <a:r>
              <a:rPr spc="15" dirty="0">
                <a:solidFill>
                  <a:srgbClr val="006699"/>
                </a:solidFill>
              </a:rPr>
              <a:t>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6250" y="1362075"/>
            <a:ext cx="80962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7000" y="815339"/>
            <a:ext cx="707263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>
                <a:solidFill>
                  <a:srgbClr val="006699"/>
                </a:solidFill>
              </a:rPr>
              <a:t>Transition</a:t>
            </a:r>
            <a:r>
              <a:rPr spc="-170" dirty="0">
                <a:solidFill>
                  <a:srgbClr val="006699"/>
                </a:solidFill>
              </a:rPr>
              <a:t> </a:t>
            </a:r>
            <a:r>
              <a:rPr spc="5" dirty="0">
                <a:solidFill>
                  <a:srgbClr val="006699"/>
                </a:solidFill>
              </a:rPr>
              <a:t>from</a:t>
            </a:r>
            <a:r>
              <a:rPr spc="-85" dirty="0">
                <a:solidFill>
                  <a:srgbClr val="006699"/>
                </a:solidFill>
              </a:rPr>
              <a:t> </a:t>
            </a:r>
            <a:r>
              <a:rPr spc="15" dirty="0">
                <a:solidFill>
                  <a:srgbClr val="006699"/>
                </a:solidFill>
              </a:rPr>
              <a:t>User</a:t>
            </a:r>
            <a:r>
              <a:rPr spc="-50" dirty="0">
                <a:solidFill>
                  <a:srgbClr val="006699"/>
                </a:solidFill>
              </a:rPr>
              <a:t> </a:t>
            </a:r>
            <a:r>
              <a:rPr spc="-5" dirty="0">
                <a:solidFill>
                  <a:srgbClr val="006699"/>
                </a:solidFill>
              </a:rPr>
              <a:t>to</a:t>
            </a:r>
            <a:r>
              <a:rPr spc="-20" dirty="0">
                <a:solidFill>
                  <a:srgbClr val="006699"/>
                </a:solidFill>
              </a:rPr>
              <a:t> </a:t>
            </a:r>
            <a:r>
              <a:rPr spc="10" dirty="0">
                <a:solidFill>
                  <a:srgbClr val="006699"/>
                </a:solidFill>
              </a:rPr>
              <a:t>Kernel</a:t>
            </a:r>
            <a:r>
              <a:rPr spc="-135" dirty="0">
                <a:solidFill>
                  <a:srgbClr val="006699"/>
                </a:solidFill>
              </a:rPr>
              <a:t> </a:t>
            </a:r>
            <a:r>
              <a:rPr spc="25" dirty="0">
                <a:solidFill>
                  <a:srgbClr val="006699"/>
                </a:solidFill>
              </a:rPr>
              <a:t>Mode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4300" y="1562100"/>
            <a:ext cx="9029700" cy="3867150"/>
            <a:chOff x="114300" y="1562100"/>
            <a:chExt cx="9029700" cy="3867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300" y="1562100"/>
              <a:ext cx="6029325" cy="386715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72200" y="1828800"/>
              <a:ext cx="2971800" cy="29432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7000" y="815339"/>
            <a:ext cx="707263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>
                <a:solidFill>
                  <a:srgbClr val="006699"/>
                </a:solidFill>
              </a:rPr>
              <a:t>Transition</a:t>
            </a:r>
            <a:r>
              <a:rPr spc="-170" dirty="0">
                <a:solidFill>
                  <a:srgbClr val="006699"/>
                </a:solidFill>
              </a:rPr>
              <a:t> </a:t>
            </a:r>
            <a:r>
              <a:rPr spc="5" dirty="0">
                <a:solidFill>
                  <a:srgbClr val="006699"/>
                </a:solidFill>
              </a:rPr>
              <a:t>from</a:t>
            </a:r>
            <a:r>
              <a:rPr spc="-85" dirty="0">
                <a:solidFill>
                  <a:srgbClr val="006699"/>
                </a:solidFill>
              </a:rPr>
              <a:t> </a:t>
            </a:r>
            <a:r>
              <a:rPr spc="15" dirty="0">
                <a:solidFill>
                  <a:srgbClr val="006699"/>
                </a:solidFill>
              </a:rPr>
              <a:t>User</a:t>
            </a:r>
            <a:r>
              <a:rPr spc="-50" dirty="0">
                <a:solidFill>
                  <a:srgbClr val="006699"/>
                </a:solidFill>
              </a:rPr>
              <a:t> </a:t>
            </a:r>
            <a:r>
              <a:rPr spc="-5" dirty="0">
                <a:solidFill>
                  <a:srgbClr val="006699"/>
                </a:solidFill>
              </a:rPr>
              <a:t>to</a:t>
            </a:r>
            <a:r>
              <a:rPr spc="-20" dirty="0">
                <a:solidFill>
                  <a:srgbClr val="006699"/>
                </a:solidFill>
              </a:rPr>
              <a:t> </a:t>
            </a:r>
            <a:r>
              <a:rPr spc="10" dirty="0">
                <a:solidFill>
                  <a:srgbClr val="006699"/>
                </a:solidFill>
              </a:rPr>
              <a:t>Kernel</a:t>
            </a:r>
            <a:r>
              <a:rPr spc="-135" dirty="0">
                <a:solidFill>
                  <a:srgbClr val="006699"/>
                </a:solidFill>
              </a:rPr>
              <a:t> </a:t>
            </a:r>
            <a:r>
              <a:rPr spc="25" dirty="0">
                <a:solidFill>
                  <a:srgbClr val="006699"/>
                </a:solidFill>
              </a:rPr>
              <a:t>Mode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2066925"/>
            <a:ext cx="7639050" cy="27813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6494" y="511810"/>
            <a:ext cx="542671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5" dirty="0">
                <a:solidFill>
                  <a:srgbClr val="006699"/>
                </a:solidFill>
                <a:latin typeface="Arial"/>
                <a:cs typeface="Arial"/>
              </a:rPr>
              <a:t>Operating</a:t>
            </a:r>
            <a:r>
              <a:rPr sz="3200" b="1" spc="-12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3200" b="1" spc="15" dirty="0">
                <a:solidFill>
                  <a:srgbClr val="006699"/>
                </a:solidFill>
                <a:latin typeface="Arial"/>
                <a:cs typeface="Arial"/>
              </a:rPr>
              <a:t>System</a:t>
            </a:r>
            <a:r>
              <a:rPr sz="3200" b="1" spc="-18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3200" b="1" spc="5" dirty="0">
                <a:solidFill>
                  <a:srgbClr val="006699"/>
                </a:solidFill>
                <a:latin typeface="Arial"/>
                <a:cs typeface="Arial"/>
              </a:rPr>
              <a:t>Structure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8842" y="1840928"/>
            <a:ext cx="419734" cy="42894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29360" y="1828228"/>
            <a:ext cx="5598795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204970" algn="l"/>
              </a:tabLst>
            </a:pPr>
            <a:r>
              <a:rPr sz="2750" dirty="0">
                <a:latin typeface="Arial MT"/>
                <a:cs typeface="Arial MT"/>
              </a:rPr>
              <a:t>Various</a:t>
            </a:r>
            <a:r>
              <a:rPr sz="2750" spc="180" dirty="0">
                <a:latin typeface="Arial MT"/>
                <a:cs typeface="Arial MT"/>
              </a:rPr>
              <a:t> </a:t>
            </a:r>
            <a:r>
              <a:rPr sz="2750" spc="-25" dirty="0">
                <a:latin typeface="Arial MT"/>
                <a:cs typeface="Arial MT"/>
              </a:rPr>
              <a:t>ways</a:t>
            </a:r>
            <a:r>
              <a:rPr sz="2750" spc="254" dirty="0">
                <a:latin typeface="Arial MT"/>
                <a:cs typeface="Arial MT"/>
              </a:rPr>
              <a:t> </a:t>
            </a:r>
            <a:r>
              <a:rPr sz="2750" spc="-5" dirty="0">
                <a:latin typeface="Arial MT"/>
                <a:cs typeface="Arial MT"/>
              </a:rPr>
              <a:t>to</a:t>
            </a:r>
            <a:r>
              <a:rPr sz="2750" spc="25" dirty="0">
                <a:latin typeface="Arial MT"/>
                <a:cs typeface="Arial MT"/>
              </a:rPr>
              <a:t> </a:t>
            </a:r>
            <a:r>
              <a:rPr sz="2750" spc="5" dirty="0">
                <a:latin typeface="Arial MT"/>
                <a:cs typeface="Arial MT"/>
              </a:rPr>
              <a:t>structure	</a:t>
            </a:r>
            <a:r>
              <a:rPr sz="2750" spc="10" dirty="0">
                <a:latin typeface="Arial MT"/>
                <a:cs typeface="Arial MT"/>
              </a:rPr>
              <a:t>a</a:t>
            </a:r>
            <a:r>
              <a:rPr sz="2750" spc="-70" dirty="0">
                <a:latin typeface="Arial MT"/>
                <a:cs typeface="Arial MT"/>
              </a:rPr>
              <a:t> </a:t>
            </a:r>
            <a:r>
              <a:rPr sz="2750" spc="-30" dirty="0">
                <a:latin typeface="Arial MT"/>
                <a:cs typeface="Arial MT"/>
              </a:rPr>
              <a:t>system</a:t>
            </a:r>
            <a:endParaRPr sz="27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5649" y="533400"/>
            <a:ext cx="553402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492500" algn="l"/>
              </a:tabLst>
            </a:pPr>
            <a:r>
              <a:rPr spc="10" dirty="0">
                <a:solidFill>
                  <a:srgbClr val="006699"/>
                </a:solidFill>
              </a:rPr>
              <a:t>Simple</a:t>
            </a:r>
            <a:r>
              <a:rPr spc="-50" dirty="0">
                <a:solidFill>
                  <a:srgbClr val="006699"/>
                </a:solidFill>
              </a:rPr>
              <a:t> </a:t>
            </a:r>
            <a:r>
              <a:rPr spc="5" dirty="0">
                <a:solidFill>
                  <a:srgbClr val="006699"/>
                </a:solidFill>
              </a:rPr>
              <a:t>Structure	</a:t>
            </a:r>
            <a:r>
              <a:rPr spc="-5" dirty="0">
                <a:solidFill>
                  <a:srgbClr val="006699"/>
                </a:solidFill>
              </a:rPr>
              <a:t>--</a:t>
            </a:r>
            <a:r>
              <a:rPr spc="-105" dirty="0">
                <a:solidFill>
                  <a:srgbClr val="006699"/>
                </a:solidFill>
              </a:rPr>
              <a:t> </a:t>
            </a:r>
            <a:r>
              <a:rPr spc="25" dirty="0">
                <a:solidFill>
                  <a:srgbClr val="006699"/>
                </a:solidFill>
              </a:rPr>
              <a:t>MS-DOS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8842" y="1271524"/>
            <a:ext cx="362584" cy="37211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6360" y="2874073"/>
            <a:ext cx="267334" cy="26701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6360" y="3283902"/>
            <a:ext cx="267334" cy="26701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229360" y="1258887"/>
            <a:ext cx="3218180" cy="3539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3815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latin typeface="Arial MT"/>
                <a:cs typeface="Arial MT"/>
              </a:rPr>
              <a:t>MS-DOS </a:t>
            </a:r>
            <a:r>
              <a:rPr sz="2400" dirty="0">
                <a:latin typeface="Arial MT"/>
                <a:cs typeface="Arial MT"/>
              </a:rPr>
              <a:t>– </a:t>
            </a:r>
            <a:r>
              <a:rPr sz="2400" spc="-10" dirty="0">
                <a:latin typeface="Arial MT"/>
                <a:cs typeface="Arial MT"/>
              </a:rPr>
              <a:t>written </a:t>
            </a:r>
            <a:r>
              <a:rPr sz="2400" dirty="0">
                <a:latin typeface="Arial MT"/>
                <a:cs typeface="Arial MT"/>
              </a:rPr>
              <a:t>to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40" dirty="0">
                <a:latin typeface="Arial MT"/>
                <a:cs typeface="Arial MT"/>
              </a:rPr>
              <a:t>provide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5" dirty="0">
                <a:latin typeface="Arial MT"/>
                <a:cs typeface="Arial MT"/>
              </a:rPr>
              <a:t>the </a:t>
            </a:r>
            <a:r>
              <a:rPr sz="2400" spc="-10" dirty="0">
                <a:latin typeface="Arial MT"/>
                <a:cs typeface="Arial MT"/>
              </a:rPr>
              <a:t>most </a:t>
            </a:r>
            <a:r>
              <a:rPr sz="2400" spc="-5" dirty="0">
                <a:latin typeface="Arial MT"/>
                <a:cs typeface="Arial MT"/>
              </a:rPr>
              <a:t> functionality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 </a:t>
            </a:r>
            <a:r>
              <a:rPr sz="2400" spc="5" dirty="0">
                <a:latin typeface="Arial MT"/>
                <a:cs typeface="Arial MT"/>
              </a:rPr>
              <a:t>the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least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space</a:t>
            </a:r>
            <a:endParaRPr sz="2400">
              <a:latin typeface="Arial MT"/>
              <a:cs typeface="Arial MT"/>
            </a:endParaRPr>
          </a:p>
          <a:p>
            <a:pPr marL="412750">
              <a:lnSpc>
                <a:spcPct val="100000"/>
              </a:lnSpc>
              <a:spcBef>
                <a:spcPts val="900"/>
              </a:spcBef>
            </a:pPr>
            <a:r>
              <a:rPr sz="2000" dirty="0">
                <a:latin typeface="Arial MT"/>
                <a:cs typeface="Arial MT"/>
              </a:rPr>
              <a:t>Not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divided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into</a:t>
            </a:r>
            <a:r>
              <a:rPr sz="2000" spc="-114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modules</a:t>
            </a:r>
            <a:endParaRPr sz="2000">
              <a:latin typeface="Arial MT"/>
              <a:cs typeface="Arial MT"/>
            </a:endParaRPr>
          </a:p>
          <a:p>
            <a:pPr marL="412750" marR="86360">
              <a:lnSpc>
                <a:spcPct val="100000"/>
              </a:lnSpc>
              <a:spcBef>
                <a:spcPts val="830"/>
              </a:spcBef>
            </a:pPr>
            <a:r>
              <a:rPr sz="2000" spc="10" dirty="0">
                <a:latin typeface="Arial MT"/>
                <a:cs typeface="Arial MT"/>
              </a:rPr>
              <a:t>Al</a:t>
            </a:r>
            <a:r>
              <a:rPr sz="2000" spc="40" dirty="0">
                <a:latin typeface="Arial MT"/>
                <a:cs typeface="Arial MT"/>
              </a:rPr>
              <a:t>t</a:t>
            </a:r>
            <a:r>
              <a:rPr sz="2000" spc="15" dirty="0">
                <a:latin typeface="Arial MT"/>
                <a:cs typeface="Arial MT"/>
              </a:rPr>
              <a:t>hough</a:t>
            </a:r>
            <a:r>
              <a:rPr sz="2000" spc="-105" dirty="0">
                <a:latin typeface="Arial MT"/>
                <a:cs typeface="Arial MT"/>
              </a:rPr>
              <a:t> </a:t>
            </a:r>
            <a:r>
              <a:rPr sz="2000" spc="55" dirty="0">
                <a:latin typeface="Arial MT"/>
                <a:cs typeface="Arial MT"/>
              </a:rPr>
              <a:t>M</a:t>
            </a:r>
            <a:r>
              <a:rPr sz="2000" dirty="0">
                <a:latin typeface="Arial MT"/>
                <a:cs typeface="Arial MT"/>
              </a:rPr>
              <a:t>S-</a:t>
            </a:r>
            <a:r>
              <a:rPr sz="2000" spc="50" dirty="0">
                <a:latin typeface="Arial MT"/>
                <a:cs typeface="Arial MT"/>
              </a:rPr>
              <a:t>D</a:t>
            </a:r>
            <a:r>
              <a:rPr sz="2000" spc="20" dirty="0">
                <a:latin typeface="Arial MT"/>
                <a:cs typeface="Arial MT"/>
              </a:rPr>
              <a:t>OS</a:t>
            </a:r>
            <a:r>
              <a:rPr sz="2000" spc="-180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has  </a:t>
            </a:r>
            <a:r>
              <a:rPr sz="2000" spc="45" dirty="0">
                <a:latin typeface="Arial MT"/>
                <a:cs typeface="Arial MT"/>
              </a:rPr>
              <a:t>s</a:t>
            </a:r>
            <a:r>
              <a:rPr sz="2000" spc="15" dirty="0">
                <a:latin typeface="Arial MT"/>
                <a:cs typeface="Arial MT"/>
              </a:rPr>
              <a:t>o</a:t>
            </a:r>
            <a:r>
              <a:rPr sz="2000" spc="-20" dirty="0">
                <a:latin typeface="Arial MT"/>
                <a:cs typeface="Arial MT"/>
              </a:rPr>
              <a:t>m</a:t>
            </a:r>
            <a:r>
              <a:rPr sz="2000" spc="15" dirty="0">
                <a:latin typeface="Arial MT"/>
                <a:cs typeface="Arial MT"/>
              </a:rPr>
              <a:t>e</a:t>
            </a:r>
            <a:r>
              <a:rPr sz="2000" spc="-105" dirty="0">
                <a:latin typeface="Arial MT"/>
                <a:cs typeface="Arial MT"/>
              </a:rPr>
              <a:t> </a:t>
            </a:r>
            <a:r>
              <a:rPr sz="2000" spc="45" dirty="0">
                <a:latin typeface="Arial MT"/>
                <a:cs typeface="Arial MT"/>
              </a:rPr>
              <a:t>s</a:t>
            </a:r>
            <a:r>
              <a:rPr sz="2000" spc="40" dirty="0">
                <a:latin typeface="Arial MT"/>
                <a:cs typeface="Arial MT"/>
              </a:rPr>
              <a:t>t</a:t>
            </a:r>
            <a:r>
              <a:rPr sz="2000" spc="10" dirty="0">
                <a:latin typeface="Arial MT"/>
                <a:cs typeface="Arial MT"/>
              </a:rPr>
              <a:t>ru</a:t>
            </a:r>
            <a:r>
              <a:rPr sz="2000" spc="45" dirty="0">
                <a:latin typeface="Arial MT"/>
                <a:cs typeface="Arial MT"/>
              </a:rPr>
              <a:t>c</a:t>
            </a:r>
            <a:r>
              <a:rPr sz="2000" spc="40" dirty="0">
                <a:latin typeface="Arial MT"/>
                <a:cs typeface="Arial MT"/>
              </a:rPr>
              <a:t>t</a:t>
            </a:r>
            <a:r>
              <a:rPr sz="2000" spc="10" dirty="0">
                <a:latin typeface="Arial MT"/>
                <a:cs typeface="Arial MT"/>
              </a:rPr>
              <a:t>ure,</a:t>
            </a:r>
            <a:r>
              <a:rPr sz="2000" spc="-215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i</a:t>
            </a:r>
            <a:r>
              <a:rPr sz="2000" spc="40" dirty="0">
                <a:latin typeface="Arial MT"/>
                <a:cs typeface="Arial MT"/>
              </a:rPr>
              <a:t>t</a:t>
            </a:r>
            <a:r>
              <a:rPr sz="2000" spc="5" dirty="0">
                <a:latin typeface="Arial MT"/>
                <a:cs typeface="Arial MT"/>
              </a:rPr>
              <a:t>s  </a:t>
            </a:r>
            <a:r>
              <a:rPr sz="2000" spc="10" dirty="0">
                <a:latin typeface="Arial MT"/>
                <a:cs typeface="Arial MT"/>
              </a:rPr>
              <a:t>in</a:t>
            </a:r>
            <a:r>
              <a:rPr sz="2000" spc="40" dirty="0">
                <a:latin typeface="Arial MT"/>
                <a:cs typeface="Arial MT"/>
              </a:rPr>
              <a:t>t</a:t>
            </a:r>
            <a:r>
              <a:rPr sz="2000" spc="10" dirty="0">
                <a:latin typeface="Arial MT"/>
                <a:cs typeface="Arial MT"/>
              </a:rPr>
              <a:t>er</a:t>
            </a:r>
            <a:r>
              <a:rPr sz="2000" spc="-30" dirty="0">
                <a:latin typeface="Arial MT"/>
                <a:cs typeface="Arial MT"/>
              </a:rPr>
              <a:t>f</a:t>
            </a:r>
            <a:r>
              <a:rPr sz="2000" spc="15" dirty="0">
                <a:latin typeface="Arial MT"/>
                <a:cs typeface="Arial MT"/>
              </a:rPr>
              <a:t>a</a:t>
            </a:r>
            <a:r>
              <a:rPr sz="2000" spc="45" dirty="0">
                <a:latin typeface="Arial MT"/>
                <a:cs typeface="Arial MT"/>
              </a:rPr>
              <a:t>c</a:t>
            </a:r>
            <a:r>
              <a:rPr sz="2000" spc="10" dirty="0">
                <a:latin typeface="Arial MT"/>
                <a:cs typeface="Arial MT"/>
              </a:rPr>
              <a:t>es</a:t>
            </a:r>
            <a:r>
              <a:rPr sz="2000" spc="-145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and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le</a:t>
            </a:r>
            <a:r>
              <a:rPr sz="2000" spc="-25" dirty="0">
                <a:latin typeface="Arial MT"/>
                <a:cs typeface="Arial MT"/>
              </a:rPr>
              <a:t>v</a:t>
            </a:r>
            <a:r>
              <a:rPr sz="2000" spc="10" dirty="0">
                <a:latin typeface="Arial MT"/>
                <a:cs typeface="Arial MT"/>
              </a:rPr>
              <a:t>els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of  </a:t>
            </a:r>
            <a:r>
              <a:rPr sz="2000" spc="-35" dirty="0">
                <a:latin typeface="Arial MT"/>
                <a:cs typeface="Arial MT"/>
              </a:rPr>
              <a:t>f</a:t>
            </a:r>
            <a:r>
              <a:rPr sz="2000" spc="15" dirty="0">
                <a:latin typeface="Arial MT"/>
                <a:cs typeface="Arial MT"/>
              </a:rPr>
              <a:t>un</a:t>
            </a:r>
            <a:r>
              <a:rPr sz="2000" spc="45" dirty="0">
                <a:latin typeface="Arial MT"/>
                <a:cs typeface="Arial MT"/>
              </a:rPr>
              <a:t>c</a:t>
            </a:r>
            <a:r>
              <a:rPr sz="2000" spc="40" dirty="0">
                <a:latin typeface="Arial MT"/>
                <a:cs typeface="Arial MT"/>
              </a:rPr>
              <a:t>t</a:t>
            </a:r>
            <a:r>
              <a:rPr sz="2000" spc="10" dirty="0">
                <a:latin typeface="Arial MT"/>
                <a:cs typeface="Arial MT"/>
              </a:rPr>
              <a:t>ionali</a:t>
            </a:r>
            <a:r>
              <a:rPr sz="2000" spc="40" dirty="0">
                <a:latin typeface="Arial MT"/>
                <a:cs typeface="Arial MT"/>
              </a:rPr>
              <a:t>t</a:t>
            </a:r>
            <a:r>
              <a:rPr sz="2000" spc="10" dirty="0">
                <a:latin typeface="Arial MT"/>
                <a:cs typeface="Arial MT"/>
              </a:rPr>
              <a:t>y</a:t>
            </a:r>
            <a:r>
              <a:rPr sz="2000" spc="-145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are</a:t>
            </a:r>
            <a:r>
              <a:rPr sz="2000" spc="-100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not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spc="-25" dirty="0">
                <a:latin typeface="Arial MT"/>
                <a:cs typeface="Arial MT"/>
              </a:rPr>
              <a:t>w</a:t>
            </a:r>
            <a:r>
              <a:rPr sz="2000" spc="5" dirty="0">
                <a:latin typeface="Arial MT"/>
                <a:cs typeface="Arial MT"/>
              </a:rPr>
              <a:t>ell  </a:t>
            </a:r>
            <a:r>
              <a:rPr sz="2000" spc="20" dirty="0">
                <a:latin typeface="Arial MT"/>
                <a:cs typeface="Arial MT"/>
              </a:rPr>
              <a:t>separated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53000" y="1714500"/>
            <a:ext cx="3571875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7564" y="426085"/>
            <a:ext cx="577278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4398010" algn="l"/>
              </a:tabLst>
            </a:pPr>
            <a:r>
              <a:rPr spc="5" dirty="0">
                <a:solidFill>
                  <a:srgbClr val="006699"/>
                </a:solidFill>
              </a:rPr>
              <a:t>Non</a:t>
            </a:r>
            <a:r>
              <a:rPr dirty="0">
                <a:solidFill>
                  <a:srgbClr val="006699"/>
                </a:solidFill>
              </a:rPr>
              <a:t> </a:t>
            </a:r>
            <a:r>
              <a:rPr spc="10" dirty="0">
                <a:solidFill>
                  <a:srgbClr val="006699"/>
                </a:solidFill>
              </a:rPr>
              <a:t>Simple</a:t>
            </a:r>
            <a:r>
              <a:rPr spc="-120" dirty="0">
                <a:solidFill>
                  <a:srgbClr val="006699"/>
                </a:solidFill>
              </a:rPr>
              <a:t> </a:t>
            </a:r>
            <a:r>
              <a:rPr spc="5" dirty="0">
                <a:solidFill>
                  <a:srgbClr val="006699"/>
                </a:solidFill>
              </a:rPr>
              <a:t>Structure	</a:t>
            </a:r>
            <a:r>
              <a:rPr spc="-5" dirty="0">
                <a:solidFill>
                  <a:srgbClr val="006699"/>
                </a:solidFill>
              </a:rPr>
              <a:t>--</a:t>
            </a:r>
            <a:r>
              <a:rPr spc="-100" dirty="0">
                <a:solidFill>
                  <a:srgbClr val="006699"/>
                </a:solidFill>
              </a:rPr>
              <a:t> </a:t>
            </a:r>
            <a:r>
              <a:rPr spc="15" dirty="0">
                <a:solidFill>
                  <a:srgbClr val="006699"/>
                </a:solidFill>
              </a:rPr>
              <a:t>UNIX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005" y="2026602"/>
            <a:ext cx="305434" cy="33369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9005" y="2522473"/>
            <a:ext cx="305434" cy="33401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58787" y="1359598"/>
            <a:ext cx="8177530" cy="4098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6285" marR="3378835" indent="-743585">
              <a:lnSpc>
                <a:spcPct val="135600"/>
              </a:lnSpc>
              <a:spcBef>
                <a:spcPts val="100"/>
              </a:spcBef>
            </a:pPr>
            <a:r>
              <a:rPr sz="2400" spc="-15" dirty="0">
                <a:latin typeface="Arial MT"/>
                <a:cs typeface="Arial MT"/>
              </a:rPr>
              <a:t>The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UNIX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OS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consists</a:t>
            </a:r>
            <a:r>
              <a:rPr sz="2400" spc="80" dirty="0">
                <a:latin typeface="Arial MT"/>
                <a:cs typeface="Arial MT"/>
              </a:rPr>
              <a:t> </a:t>
            </a:r>
            <a:r>
              <a:rPr sz="2400" spc="-35" dirty="0">
                <a:latin typeface="Arial MT"/>
                <a:cs typeface="Arial MT"/>
              </a:rPr>
              <a:t>of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two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parts: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System</a:t>
            </a:r>
            <a:r>
              <a:rPr sz="2400" spc="9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programs</a:t>
            </a:r>
            <a:endParaRPr sz="2400">
              <a:latin typeface="Arial MT"/>
              <a:cs typeface="Arial MT"/>
            </a:endParaRPr>
          </a:p>
          <a:p>
            <a:pPr marL="756285">
              <a:lnSpc>
                <a:spcPct val="100000"/>
              </a:lnSpc>
              <a:spcBef>
                <a:spcPts val="1025"/>
              </a:spcBef>
            </a:pPr>
            <a:r>
              <a:rPr sz="2400" spc="-10" dirty="0">
                <a:latin typeface="Arial MT"/>
                <a:cs typeface="Arial MT"/>
              </a:rPr>
              <a:t>The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kernel</a:t>
            </a:r>
            <a:endParaRPr sz="2400">
              <a:latin typeface="Arial MT"/>
              <a:cs typeface="Arial MT"/>
            </a:endParaRPr>
          </a:p>
          <a:p>
            <a:pPr marL="869950">
              <a:lnSpc>
                <a:spcPts val="2865"/>
              </a:lnSpc>
              <a:spcBef>
                <a:spcPts val="1025"/>
              </a:spcBef>
              <a:tabLst>
                <a:tab pos="2567940" algn="l"/>
                <a:tab pos="3121025" algn="l"/>
                <a:tab pos="4817745" algn="l"/>
                <a:tab pos="5904865" algn="l"/>
                <a:tab pos="6629400" algn="l"/>
              </a:tabLst>
            </a:pPr>
            <a:r>
              <a:rPr sz="1800" spc="-10" dirty="0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sz="2400" spc="-10" dirty="0">
                <a:latin typeface="Arial MT"/>
                <a:cs typeface="Arial MT"/>
              </a:rPr>
              <a:t>Consists	</a:t>
            </a:r>
            <a:r>
              <a:rPr sz="2400" spc="-35" dirty="0">
                <a:latin typeface="Arial MT"/>
                <a:cs typeface="Arial MT"/>
              </a:rPr>
              <a:t>of	</a:t>
            </a:r>
            <a:r>
              <a:rPr sz="2400" spc="-10" dirty="0">
                <a:latin typeface="Arial MT"/>
                <a:cs typeface="Arial MT"/>
              </a:rPr>
              <a:t>everything	below	</a:t>
            </a:r>
            <a:r>
              <a:rPr sz="2400" spc="30" dirty="0">
                <a:latin typeface="Arial MT"/>
                <a:cs typeface="Arial MT"/>
              </a:rPr>
              <a:t>the	</a:t>
            </a:r>
            <a:r>
              <a:rPr sz="2400" spc="-5" dirty="0">
                <a:latin typeface="Arial MT"/>
                <a:cs typeface="Arial MT"/>
              </a:rPr>
              <a:t>system-call</a:t>
            </a:r>
            <a:endParaRPr sz="2400">
              <a:latin typeface="Arial MT"/>
              <a:cs typeface="Arial MT"/>
            </a:endParaRPr>
          </a:p>
          <a:p>
            <a:pPr marL="1099185">
              <a:lnSpc>
                <a:spcPts val="2865"/>
              </a:lnSpc>
            </a:pPr>
            <a:r>
              <a:rPr sz="2400" spc="-5" dirty="0">
                <a:latin typeface="Arial MT"/>
                <a:cs typeface="Arial MT"/>
              </a:rPr>
              <a:t>interface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and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0" dirty="0">
                <a:latin typeface="Arial MT"/>
                <a:cs typeface="Arial MT"/>
              </a:rPr>
              <a:t>above</a:t>
            </a:r>
            <a:r>
              <a:rPr sz="2400" spc="240" dirty="0">
                <a:latin typeface="Arial MT"/>
                <a:cs typeface="Arial MT"/>
              </a:rPr>
              <a:t> </a:t>
            </a:r>
            <a:r>
              <a:rPr sz="2400" spc="5" dirty="0">
                <a:latin typeface="Arial MT"/>
                <a:cs typeface="Arial MT"/>
              </a:rPr>
              <a:t>the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physical</a:t>
            </a:r>
            <a:r>
              <a:rPr sz="2400" spc="23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hardware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700">
              <a:latin typeface="Arial MT"/>
              <a:cs typeface="Arial MT"/>
            </a:endParaRPr>
          </a:p>
          <a:p>
            <a:pPr marL="1099185" marR="5080" indent="-229235" algn="just">
              <a:lnSpc>
                <a:spcPct val="100400"/>
              </a:lnSpc>
              <a:spcBef>
                <a:spcPts val="1810"/>
              </a:spcBef>
            </a:pPr>
            <a:r>
              <a:rPr sz="1800" spc="-10" dirty="0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sz="2400" spc="-10" dirty="0">
                <a:latin typeface="Arial MT"/>
                <a:cs typeface="Arial MT"/>
              </a:rPr>
              <a:t>Provides </a:t>
            </a:r>
            <a:r>
              <a:rPr sz="2400" spc="5" dirty="0">
                <a:latin typeface="Arial MT"/>
                <a:cs typeface="Arial MT"/>
              </a:rPr>
              <a:t>the </a:t>
            </a:r>
            <a:r>
              <a:rPr sz="2400" spc="15" dirty="0">
                <a:latin typeface="Arial MT"/>
                <a:cs typeface="Arial MT"/>
              </a:rPr>
              <a:t>file </a:t>
            </a:r>
            <a:r>
              <a:rPr sz="2400" spc="-15" dirty="0">
                <a:latin typeface="Arial MT"/>
                <a:cs typeface="Arial MT"/>
              </a:rPr>
              <a:t>system, CPU </a:t>
            </a:r>
            <a:r>
              <a:rPr sz="2400" spc="-5" dirty="0">
                <a:latin typeface="Arial MT"/>
                <a:cs typeface="Arial MT"/>
              </a:rPr>
              <a:t>scheduling, </a:t>
            </a:r>
            <a:r>
              <a:rPr sz="2400" dirty="0">
                <a:latin typeface="Arial MT"/>
                <a:cs typeface="Arial MT"/>
              </a:rPr>
              <a:t>memory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management, </a:t>
            </a:r>
            <a:r>
              <a:rPr sz="2400" spc="-20" dirty="0">
                <a:latin typeface="Arial MT"/>
                <a:cs typeface="Arial MT"/>
              </a:rPr>
              <a:t>and </a:t>
            </a:r>
            <a:r>
              <a:rPr sz="2400" spc="-5" dirty="0">
                <a:latin typeface="Arial MT"/>
                <a:cs typeface="Arial MT"/>
              </a:rPr>
              <a:t>other operating-system </a:t>
            </a:r>
            <a:r>
              <a:rPr sz="2400" spc="5" dirty="0">
                <a:latin typeface="Arial MT"/>
                <a:cs typeface="Arial MT"/>
              </a:rPr>
              <a:t>functions;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large</a:t>
            </a:r>
            <a:r>
              <a:rPr sz="2400" spc="100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number</a:t>
            </a:r>
            <a:r>
              <a:rPr sz="2400" spc="40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of</a:t>
            </a:r>
            <a:r>
              <a:rPr sz="2400" spc="85" dirty="0">
                <a:latin typeface="Arial MT"/>
                <a:cs typeface="Arial MT"/>
              </a:rPr>
              <a:t> </a:t>
            </a:r>
            <a:r>
              <a:rPr sz="2400" spc="5" dirty="0">
                <a:latin typeface="Arial MT"/>
                <a:cs typeface="Arial MT"/>
              </a:rPr>
              <a:t>functions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5" dirty="0">
                <a:latin typeface="Arial MT"/>
                <a:cs typeface="Arial MT"/>
              </a:rPr>
              <a:t>for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one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45" dirty="0">
                <a:latin typeface="Arial MT"/>
                <a:cs typeface="Arial MT"/>
              </a:rPr>
              <a:t>level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3289" y="772413"/>
            <a:ext cx="66782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>
                <a:solidFill>
                  <a:srgbClr val="006699"/>
                </a:solidFill>
              </a:rPr>
              <a:t>Traditional</a:t>
            </a:r>
            <a:r>
              <a:rPr spc="-210" dirty="0">
                <a:solidFill>
                  <a:srgbClr val="006699"/>
                </a:solidFill>
              </a:rPr>
              <a:t> </a:t>
            </a:r>
            <a:r>
              <a:rPr spc="15" dirty="0">
                <a:solidFill>
                  <a:srgbClr val="006699"/>
                </a:solidFill>
              </a:rPr>
              <a:t>UNIX</a:t>
            </a:r>
            <a:r>
              <a:rPr spc="-65" dirty="0">
                <a:solidFill>
                  <a:srgbClr val="006699"/>
                </a:solidFill>
              </a:rPr>
              <a:t> </a:t>
            </a:r>
            <a:r>
              <a:rPr spc="15" dirty="0">
                <a:solidFill>
                  <a:srgbClr val="006699"/>
                </a:solidFill>
              </a:rPr>
              <a:t>System</a:t>
            </a:r>
            <a:r>
              <a:rPr spc="-85" dirty="0">
                <a:solidFill>
                  <a:srgbClr val="006699"/>
                </a:solidFill>
              </a:rPr>
              <a:t> </a:t>
            </a:r>
            <a:r>
              <a:rPr spc="5" dirty="0">
                <a:solidFill>
                  <a:srgbClr val="006699"/>
                </a:solidFill>
              </a:rPr>
              <a:t>Structure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3290" y="1714500"/>
            <a:ext cx="6874359" cy="4933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4075" y="486410"/>
            <a:ext cx="591248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0" dirty="0">
                <a:solidFill>
                  <a:srgbClr val="006699"/>
                </a:solidFill>
              </a:rPr>
              <a:t>What</a:t>
            </a:r>
            <a:r>
              <a:rPr spc="50" dirty="0">
                <a:solidFill>
                  <a:srgbClr val="006699"/>
                </a:solidFill>
              </a:rPr>
              <a:t> </a:t>
            </a:r>
            <a:r>
              <a:rPr spc="10" dirty="0">
                <a:solidFill>
                  <a:srgbClr val="006699"/>
                </a:solidFill>
              </a:rPr>
              <a:t>is</a:t>
            </a:r>
            <a:r>
              <a:rPr spc="-70" dirty="0">
                <a:solidFill>
                  <a:srgbClr val="006699"/>
                </a:solidFill>
              </a:rPr>
              <a:t> </a:t>
            </a:r>
            <a:r>
              <a:rPr spc="15" dirty="0">
                <a:solidFill>
                  <a:srgbClr val="006699"/>
                </a:solidFill>
              </a:rPr>
              <a:t>an</a:t>
            </a:r>
            <a:r>
              <a:rPr spc="-20" dirty="0">
                <a:solidFill>
                  <a:srgbClr val="006699"/>
                </a:solidFill>
              </a:rPr>
              <a:t> </a:t>
            </a:r>
            <a:r>
              <a:rPr spc="5" dirty="0">
                <a:solidFill>
                  <a:srgbClr val="006699"/>
                </a:solidFill>
              </a:rPr>
              <a:t>Operating</a:t>
            </a:r>
            <a:r>
              <a:rPr spc="-95" dirty="0">
                <a:solidFill>
                  <a:srgbClr val="006699"/>
                </a:solidFill>
              </a:rPr>
              <a:t> </a:t>
            </a:r>
            <a:r>
              <a:rPr spc="15" dirty="0">
                <a:solidFill>
                  <a:srgbClr val="006699"/>
                </a:solidFill>
              </a:rPr>
              <a:t>System?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1987" y="1296987"/>
            <a:ext cx="267334" cy="27654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9822" y="1706816"/>
            <a:ext cx="228600" cy="23844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9822" y="2355532"/>
            <a:ext cx="228600" cy="23844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9822" y="2727642"/>
            <a:ext cx="228600" cy="23844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1987" y="3433381"/>
            <a:ext cx="267334" cy="27654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9822" y="3834447"/>
            <a:ext cx="228600" cy="23844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9822" y="4205922"/>
            <a:ext cx="228600" cy="23844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9822" y="4578032"/>
            <a:ext cx="228600" cy="238442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992505" y="1187259"/>
            <a:ext cx="7442834" cy="548703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800" b="1" spc="5" dirty="0">
                <a:latin typeface="Arial"/>
                <a:cs typeface="Arial"/>
              </a:rPr>
              <a:t>What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b="1" spc="10" dirty="0">
                <a:latin typeface="Arial"/>
                <a:cs typeface="Arial"/>
              </a:rPr>
              <a:t>is</a:t>
            </a:r>
            <a:r>
              <a:rPr sz="1800" b="1" spc="-15" dirty="0">
                <a:latin typeface="Arial"/>
                <a:cs typeface="Arial"/>
              </a:rPr>
              <a:t> an</a:t>
            </a:r>
            <a:r>
              <a:rPr sz="1800" b="1" spc="3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Operating</a:t>
            </a:r>
            <a:r>
              <a:rPr sz="1800" b="1" spc="35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system?</a:t>
            </a:r>
            <a:endParaRPr sz="1800">
              <a:latin typeface="Arial"/>
              <a:cs typeface="Arial"/>
            </a:endParaRPr>
          </a:p>
          <a:p>
            <a:pPr marL="413384" marR="5080">
              <a:lnSpc>
                <a:spcPct val="100800"/>
              </a:lnSpc>
              <a:spcBef>
                <a:spcPts val="750"/>
              </a:spcBef>
            </a:pP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5" dirty="0">
                <a:latin typeface="Arial"/>
                <a:cs typeface="Arial"/>
              </a:rPr>
              <a:t> program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that</a:t>
            </a:r>
            <a:r>
              <a:rPr sz="1800" b="1" spc="20" dirty="0">
                <a:latin typeface="Arial"/>
                <a:cs typeface="Arial"/>
              </a:rPr>
              <a:t> </a:t>
            </a:r>
            <a:r>
              <a:rPr sz="1800" b="1" spc="-15" dirty="0">
                <a:latin typeface="Arial"/>
                <a:cs typeface="Arial"/>
              </a:rPr>
              <a:t>acts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15" dirty="0">
                <a:latin typeface="Arial"/>
                <a:cs typeface="Arial"/>
              </a:rPr>
              <a:t>as</a:t>
            </a:r>
            <a:r>
              <a:rPr sz="1800" b="1" spc="75" dirty="0">
                <a:latin typeface="Arial"/>
                <a:cs typeface="Arial"/>
              </a:rPr>
              <a:t> </a:t>
            </a:r>
            <a:r>
              <a:rPr sz="1800" b="1" spc="-15" dirty="0">
                <a:latin typeface="Arial"/>
                <a:cs typeface="Arial"/>
              </a:rPr>
              <a:t>an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intermediate/</a:t>
            </a:r>
            <a:r>
              <a:rPr sz="1800" b="1" spc="4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interface</a:t>
            </a:r>
            <a:r>
              <a:rPr sz="1800" b="1" spc="7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between</a:t>
            </a:r>
            <a:r>
              <a:rPr sz="1800" b="1" spc="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 </a:t>
            </a:r>
            <a:r>
              <a:rPr sz="1800" b="1" spc="-10" dirty="0">
                <a:latin typeface="Arial"/>
                <a:cs typeface="Arial"/>
              </a:rPr>
              <a:t>user </a:t>
            </a:r>
            <a:r>
              <a:rPr sz="1800" b="1" spc="-484" dirty="0">
                <a:latin typeface="Arial"/>
                <a:cs typeface="Arial"/>
              </a:rPr>
              <a:t> </a:t>
            </a:r>
            <a:r>
              <a:rPr sz="1800" b="1" spc="10" dirty="0">
                <a:latin typeface="Arial"/>
                <a:cs typeface="Arial"/>
              </a:rPr>
              <a:t>of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5" dirty="0">
                <a:latin typeface="Arial"/>
                <a:cs typeface="Arial"/>
              </a:rPr>
              <a:t> computer and</a:t>
            </a:r>
            <a:r>
              <a:rPr sz="1800" b="1" spc="40" dirty="0">
                <a:latin typeface="Arial"/>
                <a:cs typeface="Arial"/>
              </a:rPr>
              <a:t> </a:t>
            </a:r>
            <a:r>
              <a:rPr sz="1800" b="1" spc="5" dirty="0">
                <a:latin typeface="Arial"/>
                <a:cs typeface="Arial"/>
              </a:rPr>
              <a:t>the</a:t>
            </a:r>
            <a:r>
              <a:rPr sz="1800" b="1" spc="-8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computer </a:t>
            </a:r>
            <a:r>
              <a:rPr sz="1800" b="1" spc="-10" dirty="0">
                <a:latin typeface="Arial"/>
                <a:cs typeface="Arial"/>
              </a:rPr>
              <a:t>hardware.</a:t>
            </a:r>
            <a:endParaRPr sz="1800">
              <a:latin typeface="Arial"/>
              <a:cs typeface="Arial"/>
            </a:endParaRPr>
          </a:p>
          <a:p>
            <a:pPr marL="413384" marR="998219">
              <a:lnSpc>
                <a:spcPct val="135600"/>
              </a:lnSpc>
            </a:pPr>
            <a:r>
              <a:rPr sz="1800" b="1" spc="-15" dirty="0">
                <a:latin typeface="Arial"/>
                <a:cs typeface="Arial"/>
              </a:rPr>
              <a:t>Resource </a:t>
            </a:r>
            <a:r>
              <a:rPr sz="1800" b="1" spc="-5" dirty="0">
                <a:latin typeface="Arial"/>
                <a:cs typeface="Arial"/>
              </a:rPr>
              <a:t>allocator </a:t>
            </a:r>
            <a:r>
              <a:rPr sz="1800" b="1" spc="10" dirty="0">
                <a:latin typeface="Arial"/>
                <a:cs typeface="Arial"/>
              </a:rPr>
              <a:t>(Managing </a:t>
            </a:r>
            <a:r>
              <a:rPr sz="1800" b="1" spc="5" dirty="0">
                <a:latin typeface="Arial"/>
                <a:cs typeface="Arial"/>
              </a:rPr>
              <a:t>the </a:t>
            </a:r>
            <a:r>
              <a:rPr sz="1800" b="1" spc="-15" dirty="0">
                <a:latin typeface="Arial"/>
                <a:cs typeface="Arial"/>
              </a:rPr>
              <a:t>resources </a:t>
            </a:r>
            <a:r>
              <a:rPr sz="1800" b="1" spc="-5" dirty="0">
                <a:latin typeface="Arial"/>
                <a:cs typeface="Arial"/>
              </a:rPr>
              <a:t>efficiently) </a:t>
            </a:r>
            <a:r>
              <a:rPr sz="1800" b="1" spc="-49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Control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Program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00"/>
              </a:spcBef>
            </a:pPr>
            <a:r>
              <a:rPr sz="1800" b="1" spc="-10" dirty="0">
                <a:latin typeface="Arial"/>
                <a:cs typeface="Arial"/>
              </a:rPr>
              <a:t>Operating</a:t>
            </a:r>
            <a:r>
              <a:rPr sz="1800" b="1" spc="30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system</a:t>
            </a:r>
            <a:r>
              <a:rPr sz="1800" b="1" spc="6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goals:</a:t>
            </a:r>
            <a:endParaRPr sz="1800">
              <a:latin typeface="Arial"/>
              <a:cs typeface="Arial"/>
            </a:endParaRPr>
          </a:p>
          <a:p>
            <a:pPr marL="413384" marR="762635">
              <a:lnSpc>
                <a:spcPts val="2930"/>
              </a:lnSpc>
              <a:spcBef>
                <a:spcPts val="150"/>
              </a:spcBef>
            </a:pPr>
            <a:r>
              <a:rPr sz="1800" b="1" spc="-10" dirty="0">
                <a:latin typeface="Arial"/>
                <a:cs typeface="Arial"/>
              </a:rPr>
              <a:t>Execute</a:t>
            </a:r>
            <a:r>
              <a:rPr sz="1800" b="1" spc="7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user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programs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and</a:t>
            </a:r>
            <a:r>
              <a:rPr sz="1800" b="1" spc="45" dirty="0">
                <a:latin typeface="Arial"/>
                <a:cs typeface="Arial"/>
              </a:rPr>
              <a:t> </a:t>
            </a:r>
            <a:r>
              <a:rPr sz="1800" b="1" spc="-25" dirty="0">
                <a:latin typeface="Arial"/>
                <a:cs typeface="Arial"/>
              </a:rPr>
              <a:t>make</a:t>
            </a:r>
            <a:r>
              <a:rPr sz="1800" b="1" spc="7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problem</a:t>
            </a:r>
            <a:r>
              <a:rPr sz="1800" b="1" spc="-7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solving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easier. </a:t>
            </a:r>
            <a:r>
              <a:rPr sz="1800" b="1" spc="-484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Make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5" dirty="0">
                <a:latin typeface="Arial"/>
                <a:cs typeface="Arial"/>
              </a:rPr>
              <a:t>the</a:t>
            </a:r>
            <a:r>
              <a:rPr sz="1800" b="1" spc="-8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computer </a:t>
            </a:r>
            <a:r>
              <a:rPr sz="1800" b="1" spc="-20" dirty="0">
                <a:latin typeface="Arial"/>
                <a:cs typeface="Arial"/>
              </a:rPr>
              <a:t>system</a:t>
            </a:r>
            <a:r>
              <a:rPr sz="1800" b="1" spc="14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convenient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to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use</a:t>
            </a:r>
            <a:endParaRPr sz="18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540"/>
              </a:spcBef>
            </a:pPr>
            <a:r>
              <a:rPr sz="1800" b="1" dirty="0">
                <a:latin typeface="Arial"/>
                <a:cs typeface="Arial"/>
              </a:rPr>
              <a:t>Efficiently</a:t>
            </a:r>
            <a:r>
              <a:rPr sz="1800" b="1" spc="-9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use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available</a:t>
            </a:r>
            <a:r>
              <a:rPr sz="1800" b="1" spc="-15" dirty="0">
                <a:latin typeface="Arial"/>
                <a:cs typeface="Arial"/>
              </a:rPr>
              <a:t> resources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Arial"/>
              <a:cs typeface="Arial"/>
            </a:endParaRPr>
          </a:p>
          <a:p>
            <a:pPr marL="12700" marR="209550">
              <a:lnSpc>
                <a:spcPct val="100000"/>
              </a:lnSpc>
            </a:pPr>
            <a:r>
              <a:rPr sz="2000" spc="15" dirty="0">
                <a:latin typeface="Arial MT"/>
                <a:cs typeface="Arial MT"/>
              </a:rPr>
              <a:t>An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operating</a:t>
            </a:r>
            <a:r>
              <a:rPr sz="2000" spc="-180" dirty="0">
                <a:latin typeface="Arial MT"/>
                <a:cs typeface="Arial MT"/>
              </a:rPr>
              <a:t> </a:t>
            </a:r>
            <a:r>
              <a:rPr sz="2000" spc="35" dirty="0">
                <a:latin typeface="Arial MT"/>
                <a:cs typeface="Arial MT"/>
              </a:rPr>
              <a:t>system</a:t>
            </a:r>
            <a:r>
              <a:rPr sz="2000" spc="-215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is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20" dirty="0">
                <a:latin typeface="Arial MT"/>
                <a:cs typeface="Arial MT"/>
              </a:rPr>
              <a:t>the</a:t>
            </a:r>
            <a:r>
              <a:rPr sz="2000" spc="-110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one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program</a:t>
            </a:r>
            <a:r>
              <a:rPr sz="2000" spc="-135" dirty="0">
                <a:latin typeface="Arial MT"/>
                <a:cs typeface="Arial MT"/>
              </a:rPr>
              <a:t> </a:t>
            </a:r>
            <a:r>
              <a:rPr sz="2000" spc="20" dirty="0">
                <a:latin typeface="Arial MT"/>
                <a:cs typeface="Arial MT"/>
              </a:rPr>
              <a:t>that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is</a:t>
            </a:r>
            <a:r>
              <a:rPr sz="2000" spc="10" dirty="0">
                <a:latin typeface="Arial MT"/>
                <a:cs typeface="Arial MT"/>
              </a:rPr>
              <a:t> running</a:t>
            </a:r>
            <a:r>
              <a:rPr sz="2000" spc="-105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at </a:t>
            </a:r>
            <a:r>
              <a:rPr sz="2000" spc="5" dirty="0">
                <a:latin typeface="Arial MT"/>
                <a:cs typeface="Arial MT"/>
              </a:rPr>
              <a:t>all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20" dirty="0">
                <a:latin typeface="Arial MT"/>
                <a:cs typeface="Arial MT"/>
              </a:rPr>
              <a:t>the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40" dirty="0">
                <a:latin typeface="Arial MT"/>
                <a:cs typeface="Arial MT"/>
              </a:rPr>
              <a:t>t</a:t>
            </a:r>
            <a:r>
              <a:rPr sz="2000" spc="5" dirty="0">
                <a:latin typeface="Arial MT"/>
                <a:cs typeface="Arial MT"/>
              </a:rPr>
              <a:t>i</a:t>
            </a:r>
            <a:r>
              <a:rPr sz="2000" spc="-20" dirty="0">
                <a:latin typeface="Arial MT"/>
                <a:cs typeface="Arial MT"/>
              </a:rPr>
              <a:t>m</a:t>
            </a:r>
            <a:r>
              <a:rPr sz="2000" spc="10" dirty="0">
                <a:latin typeface="Arial MT"/>
                <a:cs typeface="Arial MT"/>
              </a:rPr>
              <a:t>es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on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40" dirty="0">
                <a:latin typeface="Arial MT"/>
                <a:cs typeface="Arial MT"/>
              </a:rPr>
              <a:t>t</a:t>
            </a:r>
            <a:r>
              <a:rPr sz="2000" spc="15" dirty="0">
                <a:latin typeface="Arial MT"/>
                <a:cs typeface="Arial MT"/>
              </a:rPr>
              <a:t>he</a:t>
            </a:r>
            <a:r>
              <a:rPr sz="2000" spc="-110" dirty="0">
                <a:latin typeface="Arial MT"/>
                <a:cs typeface="Arial MT"/>
              </a:rPr>
              <a:t> </a:t>
            </a:r>
            <a:r>
              <a:rPr sz="2000" spc="45" dirty="0">
                <a:latin typeface="Arial MT"/>
                <a:cs typeface="Arial MT"/>
              </a:rPr>
              <a:t>c</a:t>
            </a:r>
            <a:r>
              <a:rPr sz="2000" spc="15" dirty="0">
                <a:latin typeface="Arial MT"/>
                <a:cs typeface="Arial MT"/>
              </a:rPr>
              <a:t>o</a:t>
            </a:r>
            <a:r>
              <a:rPr sz="2000" spc="-20" dirty="0">
                <a:latin typeface="Arial MT"/>
                <a:cs typeface="Arial MT"/>
              </a:rPr>
              <a:t>m</a:t>
            </a:r>
            <a:r>
              <a:rPr sz="2000" spc="15" dirty="0">
                <a:latin typeface="Arial MT"/>
                <a:cs typeface="Arial MT"/>
              </a:rPr>
              <a:t>pu</a:t>
            </a:r>
            <a:r>
              <a:rPr sz="2000" spc="40" dirty="0">
                <a:latin typeface="Arial MT"/>
                <a:cs typeface="Arial MT"/>
              </a:rPr>
              <a:t>t</a:t>
            </a:r>
            <a:r>
              <a:rPr sz="2000" spc="15" dirty="0">
                <a:latin typeface="Arial MT"/>
                <a:cs typeface="Arial MT"/>
              </a:rPr>
              <a:t>e</a:t>
            </a:r>
            <a:r>
              <a:rPr sz="2000" dirty="0">
                <a:latin typeface="Arial MT"/>
                <a:cs typeface="Arial MT"/>
              </a:rPr>
              <a:t>r</a:t>
            </a:r>
            <a:r>
              <a:rPr sz="2000" spc="5" dirty="0">
                <a:latin typeface="Arial MT"/>
                <a:cs typeface="Arial MT"/>
              </a:rPr>
              <a:t>-</a:t>
            </a:r>
            <a:r>
              <a:rPr sz="2000" spc="-185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u</a:t>
            </a:r>
            <a:r>
              <a:rPr sz="2000" spc="40" dirty="0">
                <a:latin typeface="Arial MT"/>
                <a:cs typeface="Arial MT"/>
              </a:rPr>
              <a:t>s</a:t>
            </a:r>
            <a:r>
              <a:rPr sz="2000" spc="10" dirty="0">
                <a:latin typeface="Arial MT"/>
                <a:cs typeface="Arial MT"/>
              </a:rPr>
              <a:t>ually</a:t>
            </a:r>
            <a:r>
              <a:rPr sz="2000" spc="-80" dirty="0">
                <a:latin typeface="Arial MT"/>
                <a:cs typeface="Arial MT"/>
              </a:rPr>
              <a:t> </a:t>
            </a:r>
            <a:r>
              <a:rPr sz="2000" spc="40" dirty="0">
                <a:latin typeface="Arial MT"/>
                <a:cs typeface="Arial MT"/>
              </a:rPr>
              <a:t>c</a:t>
            </a:r>
            <a:r>
              <a:rPr sz="2000" spc="10" dirty="0">
                <a:latin typeface="Arial MT"/>
                <a:cs typeface="Arial MT"/>
              </a:rPr>
              <a:t>alled</a:t>
            </a:r>
            <a:r>
              <a:rPr sz="2000" spc="-114" dirty="0">
                <a:latin typeface="Arial MT"/>
                <a:cs typeface="Arial MT"/>
              </a:rPr>
              <a:t> </a:t>
            </a:r>
            <a:r>
              <a:rPr sz="2000" spc="35" dirty="0">
                <a:latin typeface="Arial MT"/>
                <a:cs typeface="Arial MT"/>
              </a:rPr>
              <a:t>t</a:t>
            </a:r>
            <a:r>
              <a:rPr sz="2000" spc="15" dirty="0">
                <a:latin typeface="Arial MT"/>
                <a:cs typeface="Arial MT"/>
              </a:rPr>
              <a:t>he</a:t>
            </a:r>
            <a:r>
              <a:rPr sz="2000" spc="-110" dirty="0">
                <a:latin typeface="Arial MT"/>
                <a:cs typeface="Arial MT"/>
              </a:rPr>
              <a:t> </a:t>
            </a:r>
            <a:r>
              <a:rPr sz="2000" spc="40" dirty="0">
                <a:latin typeface="Arial MT"/>
                <a:cs typeface="Arial MT"/>
              </a:rPr>
              <a:t>k</a:t>
            </a:r>
            <a:r>
              <a:rPr sz="2000" spc="10" dirty="0">
                <a:latin typeface="Arial MT"/>
                <a:cs typeface="Arial MT"/>
              </a:rPr>
              <a:t>ern</a:t>
            </a:r>
            <a:r>
              <a:rPr sz="2000" spc="5" dirty="0">
                <a:latin typeface="Arial MT"/>
                <a:cs typeface="Arial MT"/>
              </a:rPr>
              <a:t>el.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2000" spc="10" dirty="0">
                <a:latin typeface="Arial MT"/>
                <a:cs typeface="Arial MT"/>
              </a:rPr>
              <a:t>Kernel</a:t>
            </a:r>
            <a:r>
              <a:rPr sz="2000" spc="-110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is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a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program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spc="20" dirty="0">
                <a:latin typeface="Arial MT"/>
                <a:cs typeface="Arial MT"/>
              </a:rPr>
              <a:t>that</a:t>
            </a:r>
            <a:r>
              <a:rPr sz="2000" spc="-150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(allow)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let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25" dirty="0">
                <a:latin typeface="Arial MT"/>
                <a:cs typeface="Arial MT"/>
              </a:rPr>
              <a:t>the</a:t>
            </a:r>
            <a:r>
              <a:rPr sz="2000" spc="-110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hardware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30" dirty="0">
                <a:latin typeface="Arial MT"/>
                <a:cs typeface="Arial MT"/>
              </a:rPr>
              <a:t>to</a:t>
            </a:r>
            <a:r>
              <a:rPr sz="2000" spc="-105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recognize</a:t>
            </a:r>
            <a:r>
              <a:rPr sz="2000" spc="-110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and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10" dirty="0">
                <a:latin typeface="Arial MT"/>
                <a:cs typeface="Arial MT"/>
              </a:rPr>
              <a:t>read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spc="20" dirty="0">
                <a:latin typeface="Arial MT"/>
                <a:cs typeface="Arial MT"/>
              </a:rPr>
              <a:t>the</a:t>
            </a:r>
            <a:r>
              <a:rPr sz="2000" spc="-130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program/process.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1987" y="5340984"/>
            <a:ext cx="286384" cy="30543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1987" y="6056312"/>
            <a:ext cx="286384" cy="305434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9465" y="772413"/>
            <a:ext cx="692023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>
                <a:solidFill>
                  <a:srgbClr val="006699"/>
                </a:solidFill>
              </a:rPr>
              <a:t>Traditional</a:t>
            </a:r>
            <a:r>
              <a:rPr spc="-225" dirty="0">
                <a:solidFill>
                  <a:srgbClr val="006699"/>
                </a:solidFill>
              </a:rPr>
              <a:t> </a:t>
            </a:r>
            <a:r>
              <a:rPr spc="10" dirty="0">
                <a:solidFill>
                  <a:srgbClr val="006699"/>
                </a:solidFill>
              </a:rPr>
              <a:t>LINUX</a:t>
            </a:r>
            <a:r>
              <a:rPr spc="-65" dirty="0">
                <a:solidFill>
                  <a:srgbClr val="006699"/>
                </a:solidFill>
              </a:rPr>
              <a:t> </a:t>
            </a:r>
            <a:r>
              <a:rPr spc="15" dirty="0">
                <a:solidFill>
                  <a:srgbClr val="006699"/>
                </a:solidFill>
              </a:rPr>
              <a:t>System</a:t>
            </a:r>
            <a:r>
              <a:rPr spc="-100" dirty="0">
                <a:solidFill>
                  <a:srgbClr val="006699"/>
                </a:solidFill>
              </a:rPr>
              <a:t> </a:t>
            </a:r>
            <a:r>
              <a:rPr spc="5" dirty="0">
                <a:solidFill>
                  <a:srgbClr val="006699"/>
                </a:solidFill>
              </a:rPr>
              <a:t>Structure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500" y="1333500"/>
            <a:ext cx="7924800" cy="481965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695" y="772413"/>
            <a:ext cx="639000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>
                <a:solidFill>
                  <a:srgbClr val="006699"/>
                </a:solidFill>
              </a:rPr>
              <a:t>Kernel</a:t>
            </a:r>
            <a:r>
              <a:rPr spc="-135" dirty="0">
                <a:solidFill>
                  <a:srgbClr val="006699"/>
                </a:solidFill>
              </a:rPr>
              <a:t> </a:t>
            </a:r>
            <a:r>
              <a:rPr spc="5" dirty="0">
                <a:solidFill>
                  <a:srgbClr val="006699"/>
                </a:solidFill>
              </a:rPr>
              <a:t>has</a:t>
            </a:r>
            <a:r>
              <a:rPr spc="10" dirty="0">
                <a:solidFill>
                  <a:srgbClr val="006699"/>
                </a:solidFill>
              </a:rPr>
              <a:t> many</a:t>
            </a:r>
            <a:r>
              <a:rPr spc="-60" dirty="0">
                <a:solidFill>
                  <a:srgbClr val="006699"/>
                </a:solidFill>
              </a:rPr>
              <a:t> </a:t>
            </a:r>
            <a:r>
              <a:rPr dirty="0">
                <a:solidFill>
                  <a:srgbClr val="006699"/>
                </a:solidFill>
              </a:rPr>
              <a:t>inbuilt</a:t>
            </a:r>
            <a:r>
              <a:rPr spc="-95" dirty="0">
                <a:solidFill>
                  <a:srgbClr val="006699"/>
                </a:solidFill>
              </a:rPr>
              <a:t> </a:t>
            </a:r>
            <a:r>
              <a:rPr dirty="0">
                <a:solidFill>
                  <a:srgbClr val="006699"/>
                </a:solidFill>
              </a:rPr>
              <a:t>modules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6325" y="1872514"/>
            <a:ext cx="6477000" cy="459496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6045" y="860361"/>
            <a:ext cx="3598545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" dirty="0">
                <a:solidFill>
                  <a:srgbClr val="006699"/>
                </a:solidFill>
              </a:rPr>
              <a:t>Layered</a:t>
            </a:r>
            <a:r>
              <a:rPr spc="-200" dirty="0">
                <a:solidFill>
                  <a:srgbClr val="006699"/>
                </a:solidFill>
              </a:rPr>
              <a:t> </a:t>
            </a:r>
            <a:r>
              <a:rPr spc="5" dirty="0">
                <a:solidFill>
                  <a:srgbClr val="006699"/>
                </a:solidFill>
              </a:rPr>
              <a:t>Approach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8842" y="1824672"/>
            <a:ext cx="285750" cy="30511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29360" y="1802447"/>
            <a:ext cx="178117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698500" algn="l"/>
              </a:tabLst>
            </a:pPr>
            <a:r>
              <a:rPr sz="2000" dirty="0">
                <a:latin typeface="Arial MT"/>
                <a:cs typeface="Arial MT"/>
              </a:rPr>
              <a:t>The	</a:t>
            </a:r>
            <a:r>
              <a:rPr sz="2000" spc="5" dirty="0">
                <a:latin typeface="Arial MT"/>
                <a:cs typeface="Arial MT"/>
              </a:rPr>
              <a:t>operating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9360" y="2107628"/>
            <a:ext cx="1790064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022985" algn="l"/>
                <a:tab pos="1633220" algn="l"/>
              </a:tabLst>
            </a:pPr>
            <a:r>
              <a:rPr sz="2000" spc="10" dirty="0">
                <a:latin typeface="Arial MT"/>
                <a:cs typeface="Arial MT"/>
              </a:rPr>
              <a:t>di</a:t>
            </a:r>
            <a:r>
              <a:rPr sz="2000" spc="-30" dirty="0">
                <a:latin typeface="Arial MT"/>
                <a:cs typeface="Arial MT"/>
              </a:rPr>
              <a:t>v</a:t>
            </a:r>
            <a:r>
              <a:rPr sz="2000" spc="10" dirty="0">
                <a:latin typeface="Arial MT"/>
                <a:cs typeface="Arial MT"/>
              </a:rPr>
              <a:t>ided</a:t>
            </a:r>
            <a:r>
              <a:rPr sz="2000" dirty="0">
                <a:latin typeface="Arial MT"/>
                <a:cs typeface="Arial MT"/>
              </a:rPr>
              <a:t>	</a:t>
            </a:r>
            <a:r>
              <a:rPr sz="2000" spc="10" dirty="0">
                <a:latin typeface="Arial MT"/>
                <a:cs typeface="Arial MT"/>
              </a:rPr>
              <a:t>in</a:t>
            </a:r>
            <a:r>
              <a:rPr sz="2000" spc="-30" dirty="0">
                <a:latin typeface="Arial MT"/>
                <a:cs typeface="Arial MT"/>
              </a:rPr>
              <a:t>t</a:t>
            </a:r>
            <a:r>
              <a:rPr sz="2000" spc="15" dirty="0">
                <a:latin typeface="Arial MT"/>
                <a:cs typeface="Arial MT"/>
              </a:rPr>
              <a:t>o</a:t>
            </a:r>
            <a:r>
              <a:rPr sz="2000" dirty="0">
                <a:latin typeface="Arial MT"/>
                <a:cs typeface="Arial MT"/>
              </a:rPr>
              <a:t>	</a:t>
            </a:r>
            <a:r>
              <a:rPr sz="2000" spc="15" dirty="0">
                <a:latin typeface="Arial MT"/>
                <a:cs typeface="Arial MT"/>
              </a:rPr>
              <a:t>a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93414" y="1802447"/>
            <a:ext cx="1298575" cy="6400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indent="28575">
              <a:lnSpc>
                <a:spcPct val="100000"/>
              </a:lnSpc>
              <a:spcBef>
                <a:spcPts val="125"/>
              </a:spcBef>
              <a:tabLst>
                <a:tab pos="1070610" algn="l"/>
                <a:tab pos="1099185" algn="l"/>
              </a:tabLst>
            </a:pPr>
            <a:r>
              <a:rPr sz="2000" spc="10" dirty="0">
                <a:latin typeface="Arial MT"/>
                <a:cs typeface="Arial MT"/>
              </a:rPr>
              <a:t>system		</a:t>
            </a:r>
            <a:r>
              <a:rPr sz="2000" spc="-75" dirty="0">
                <a:latin typeface="Arial MT"/>
                <a:cs typeface="Arial MT"/>
              </a:rPr>
              <a:t>is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nu</a:t>
            </a:r>
            <a:r>
              <a:rPr sz="2000" spc="-20" dirty="0">
                <a:latin typeface="Arial MT"/>
                <a:cs typeface="Arial MT"/>
              </a:rPr>
              <a:t>m</a:t>
            </a:r>
            <a:r>
              <a:rPr sz="2000" spc="-60" dirty="0">
                <a:latin typeface="Arial MT"/>
                <a:cs typeface="Arial MT"/>
              </a:rPr>
              <a:t>b</a:t>
            </a:r>
            <a:r>
              <a:rPr sz="2000" spc="10" dirty="0">
                <a:latin typeface="Arial MT"/>
                <a:cs typeface="Arial MT"/>
              </a:rPr>
              <a:t>er</a:t>
            </a:r>
            <a:r>
              <a:rPr sz="2000" dirty="0">
                <a:latin typeface="Arial MT"/>
                <a:cs typeface="Arial MT"/>
              </a:rPr>
              <a:t>	</a:t>
            </a:r>
            <a:r>
              <a:rPr sz="2000" spc="5" dirty="0">
                <a:latin typeface="Arial MT"/>
                <a:cs typeface="Arial MT"/>
              </a:rPr>
              <a:t>of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9360" y="2413063"/>
            <a:ext cx="3258185" cy="19653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25"/>
              </a:spcBef>
            </a:pPr>
            <a:r>
              <a:rPr sz="2000" spc="5" dirty="0">
                <a:latin typeface="Arial MT"/>
                <a:cs typeface="Arial MT"/>
              </a:rPr>
              <a:t>layers </a:t>
            </a:r>
            <a:r>
              <a:rPr sz="2000" dirty="0">
                <a:latin typeface="Arial MT"/>
                <a:cs typeface="Arial MT"/>
              </a:rPr>
              <a:t>(levels), each </a:t>
            </a:r>
            <a:r>
              <a:rPr sz="2000" spc="-10" dirty="0">
                <a:latin typeface="Arial MT"/>
                <a:cs typeface="Arial MT"/>
              </a:rPr>
              <a:t>built </a:t>
            </a:r>
            <a:r>
              <a:rPr sz="2000" spc="10" dirty="0">
                <a:latin typeface="Arial MT"/>
                <a:cs typeface="Arial MT"/>
              </a:rPr>
              <a:t>on 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20" dirty="0">
                <a:latin typeface="Arial MT"/>
                <a:cs typeface="Arial MT"/>
              </a:rPr>
              <a:t>top</a:t>
            </a:r>
            <a:r>
              <a:rPr sz="2000" spc="25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of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lower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layers.</a:t>
            </a:r>
            <a:r>
              <a:rPr sz="2000" dirty="0">
                <a:latin typeface="Arial MT"/>
                <a:cs typeface="Arial MT"/>
              </a:rPr>
              <a:t> The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bottom </a:t>
            </a:r>
            <a:r>
              <a:rPr sz="2000" dirty="0">
                <a:latin typeface="Arial MT"/>
                <a:cs typeface="Arial MT"/>
              </a:rPr>
              <a:t>layer (layer </a:t>
            </a:r>
            <a:r>
              <a:rPr sz="2000" spc="-20" dirty="0">
                <a:latin typeface="Arial MT"/>
                <a:cs typeface="Arial MT"/>
              </a:rPr>
              <a:t>0), </a:t>
            </a:r>
            <a:r>
              <a:rPr sz="2000" spc="-35" dirty="0">
                <a:latin typeface="Arial MT"/>
                <a:cs typeface="Arial MT"/>
              </a:rPr>
              <a:t>is </a:t>
            </a:r>
            <a:r>
              <a:rPr sz="2000" spc="-5" dirty="0">
                <a:latin typeface="Arial MT"/>
                <a:cs typeface="Arial MT"/>
              </a:rPr>
              <a:t>the </a:t>
            </a:r>
            <a:r>
              <a:rPr sz="2000" dirty="0">
                <a:latin typeface="Arial MT"/>
                <a:cs typeface="Arial MT"/>
              </a:rPr>
              <a:t> hardware; </a:t>
            </a:r>
            <a:r>
              <a:rPr sz="2000" spc="20" dirty="0">
                <a:latin typeface="Arial MT"/>
                <a:cs typeface="Arial MT"/>
              </a:rPr>
              <a:t>the </a:t>
            </a:r>
            <a:r>
              <a:rPr sz="2000" dirty="0">
                <a:latin typeface="Arial MT"/>
                <a:cs typeface="Arial MT"/>
              </a:rPr>
              <a:t>highest (layer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N)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is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20" dirty="0">
                <a:latin typeface="Arial MT"/>
                <a:cs typeface="Arial MT"/>
              </a:rPr>
              <a:t>the</a:t>
            </a:r>
            <a:r>
              <a:rPr sz="2000" spc="-110" dirty="0">
                <a:latin typeface="Arial MT"/>
                <a:cs typeface="Arial MT"/>
              </a:rPr>
              <a:t> </a:t>
            </a:r>
            <a:r>
              <a:rPr sz="2000" spc="20" dirty="0">
                <a:latin typeface="Arial MT"/>
                <a:cs typeface="Arial MT"/>
              </a:rPr>
              <a:t>user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interface.</a:t>
            </a:r>
            <a:endParaRPr sz="2000">
              <a:latin typeface="Arial MT"/>
              <a:cs typeface="Arial MT"/>
            </a:endParaRPr>
          </a:p>
          <a:p>
            <a:pPr marL="12700" algn="just">
              <a:lnSpc>
                <a:spcPct val="100000"/>
              </a:lnSpc>
              <a:spcBef>
                <a:spcPts val="845"/>
              </a:spcBef>
            </a:pPr>
            <a:r>
              <a:rPr sz="2000" spc="25" dirty="0">
                <a:latin typeface="Arial MT"/>
                <a:cs typeface="Arial MT"/>
              </a:rPr>
              <a:t>W</a:t>
            </a:r>
            <a:r>
              <a:rPr sz="2000" spc="-370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i</a:t>
            </a:r>
            <a:r>
              <a:rPr sz="2000" spc="-35" dirty="0">
                <a:latin typeface="Arial MT"/>
                <a:cs typeface="Arial MT"/>
              </a:rPr>
              <a:t>t</a:t>
            </a:r>
            <a:r>
              <a:rPr sz="2000" spc="15" dirty="0">
                <a:latin typeface="Arial MT"/>
                <a:cs typeface="Arial MT"/>
              </a:rPr>
              <a:t>h</a:t>
            </a:r>
            <a:r>
              <a:rPr sz="2000" spc="-180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m</a:t>
            </a:r>
            <a:r>
              <a:rPr sz="2000" spc="15" dirty="0">
                <a:latin typeface="Arial MT"/>
                <a:cs typeface="Arial MT"/>
              </a:rPr>
              <a:t>od</a:t>
            </a:r>
            <a:r>
              <a:rPr sz="2000" spc="5" dirty="0">
                <a:latin typeface="Arial MT"/>
                <a:cs typeface="Arial MT"/>
              </a:rPr>
              <a:t>ulari</a:t>
            </a:r>
            <a:r>
              <a:rPr sz="2000" spc="35" dirty="0">
                <a:latin typeface="Arial MT"/>
                <a:cs typeface="Arial MT"/>
              </a:rPr>
              <a:t>t</a:t>
            </a:r>
            <a:r>
              <a:rPr sz="2000" spc="40" dirty="0">
                <a:latin typeface="Arial MT"/>
                <a:cs typeface="Arial MT"/>
              </a:rPr>
              <a:t>y</a:t>
            </a:r>
            <a:r>
              <a:rPr sz="2000" spc="5" dirty="0">
                <a:latin typeface="Arial MT"/>
                <a:cs typeface="Arial MT"/>
              </a:rPr>
              <a:t>,</a:t>
            </a:r>
            <a:r>
              <a:rPr sz="2000" spc="-135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la</a:t>
            </a:r>
            <a:r>
              <a:rPr sz="2000" spc="45" dirty="0">
                <a:latin typeface="Arial MT"/>
                <a:cs typeface="Arial MT"/>
              </a:rPr>
              <a:t>y</a:t>
            </a:r>
            <a:r>
              <a:rPr sz="2000" spc="15" dirty="0">
                <a:latin typeface="Arial MT"/>
                <a:cs typeface="Arial MT"/>
              </a:rPr>
              <a:t>e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8842" y="4066222"/>
            <a:ext cx="285750" cy="30511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8842" y="4476432"/>
            <a:ext cx="285750" cy="305117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229360" y="4454207"/>
            <a:ext cx="79819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12750" algn="l"/>
              </a:tabLst>
            </a:pPr>
            <a:r>
              <a:rPr sz="2000" dirty="0">
                <a:latin typeface="Arial MT"/>
                <a:cs typeface="Arial MT"/>
              </a:rPr>
              <a:t>r</a:t>
            </a:r>
            <a:r>
              <a:rPr sz="2000" spc="10" dirty="0">
                <a:latin typeface="Arial MT"/>
                <a:cs typeface="Arial MT"/>
              </a:rPr>
              <a:t>s</a:t>
            </a:r>
            <a:r>
              <a:rPr sz="2000" dirty="0">
                <a:latin typeface="Arial MT"/>
                <a:cs typeface="Arial MT"/>
              </a:rPr>
              <a:t>	</a:t>
            </a:r>
            <a:r>
              <a:rPr sz="2000" spc="10" dirty="0">
                <a:latin typeface="Arial MT"/>
                <a:cs typeface="Arial MT"/>
              </a:rPr>
              <a:t>are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29360" y="4759261"/>
            <a:ext cx="58864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15" dirty="0">
                <a:latin typeface="Arial MT"/>
                <a:cs typeface="Arial MT"/>
              </a:rPr>
              <a:t>ea</a:t>
            </a:r>
            <a:r>
              <a:rPr sz="2000" spc="45" dirty="0">
                <a:latin typeface="Arial MT"/>
                <a:cs typeface="Arial MT"/>
              </a:rPr>
              <a:t>c</a:t>
            </a:r>
            <a:r>
              <a:rPr sz="2000" spc="15" dirty="0">
                <a:latin typeface="Arial MT"/>
                <a:cs typeface="Arial MT"/>
              </a:rPr>
              <a:t>h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82876" y="4454207"/>
            <a:ext cx="2300605" cy="639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74625" marR="5080" indent="-162560">
              <a:lnSpc>
                <a:spcPct val="100000"/>
              </a:lnSpc>
              <a:spcBef>
                <a:spcPts val="125"/>
              </a:spcBef>
              <a:tabLst>
                <a:tab pos="1146810" algn="l"/>
                <a:tab pos="1280160" algn="l"/>
                <a:tab pos="1861820" algn="l"/>
              </a:tabLst>
            </a:pPr>
            <a:r>
              <a:rPr sz="2000" spc="45" dirty="0">
                <a:latin typeface="Arial MT"/>
                <a:cs typeface="Arial MT"/>
              </a:rPr>
              <a:t>s</a:t>
            </a:r>
            <a:r>
              <a:rPr sz="2000" spc="10" dirty="0">
                <a:latin typeface="Arial MT"/>
                <a:cs typeface="Arial MT"/>
              </a:rPr>
              <a:t>el</a:t>
            </a:r>
            <a:r>
              <a:rPr sz="2000" spc="-65" dirty="0">
                <a:latin typeface="Arial MT"/>
                <a:cs typeface="Arial MT"/>
              </a:rPr>
              <a:t>e</a:t>
            </a:r>
            <a:r>
              <a:rPr sz="2000" spc="-30" dirty="0">
                <a:latin typeface="Arial MT"/>
                <a:cs typeface="Arial MT"/>
              </a:rPr>
              <a:t>c</a:t>
            </a:r>
            <a:r>
              <a:rPr sz="2000" spc="35" dirty="0">
                <a:latin typeface="Arial MT"/>
                <a:cs typeface="Arial MT"/>
              </a:rPr>
              <a:t>t</a:t>
            </a:r>
            <a:r>
              <a:rPr sz="2000" spc="15" dirty="0">
                <a:latin typeface="Arial MT"/>
                <a:cs typeface="Arial MT"/>
              </a:rPr>
              <a:t>ed</a:t>
            </a:r>
            <a:r>
              <a:rPr sz="2000" dirty="0">
                <a:latin typeface="Arial MT"/>
                <a:cs typeface="Arial MT"/>
              </a:rPr>
              <a:t>	</a:t>
            </a:r>
            <a:r>
              <a:rPr sz="2000" spc="-30" dirty="0">
                <a:latin typeface="Arial MT"/>
                <a:cs typeface="Arial MT"/>
              </a:rPr>
              <a:t>s</a:t>
            </a:r>
            <a:r>
              <a:rPr sz="2000" spc="15" dirty="0">
                <a:latin typeface="Arial MT"/>
                <a:cs typeface="Arial MT"/>
              </a:rPr>
              <a:t>u</a:t>
            </a:r>
            <a:r>
              <a:rPr sz="2000" spc="40" dirty="0">
                <a:latin typeface="Arial MT"/>
                <a:cs typeface="Arial MT"/>
              </a:rPr>
              <a:t>c</a:t>
            </a:r>
            <a:r>
              <a:rPr sz="2000" spc="15" dirty="0">
                <a:latin typeface="Arial MT"/>
                <a:cs typeface="Arial MT"/>
              </a:rPr>
              <a:t>h</a:t>
            </a:r>
            <a:r>
              <a:rPr sz="2000" dirty="0">
                <a:latin typeface="Arial MT"/>
                <a:cs typeface="Arial MT"/>
              </a:rPr>
              <a:t>	</a:t>
            </a:r>
            <a:r>
              <a:rPr sz="2000" spc="35" dirty="0">
                <a:latin typeface="Arial MT"/>
                <a:cs typeface="Arial MT"/>
              </a:rPr>
              <a:t>t</a:t>
            </a:r>
            <a:r>
              <a:rPr sz="2000" spc="15" dirty="0">
                <a:latin typeface="Arial MT"/>
                <a:cs typeface="Arial MT"/>
              </a:rPr>
              <a:t>h</a:t>
            </a:r>
            <a:r>
              <a:rPr sz="2000" spc="-60" dirty="0">
                <a:latin typeface="Arial MT"/>
                <a:cs typeface="Arial MT"/>
              </a:rPr>
              <a:t>a</a:t>
            </a:r>
            <a:r>
              <a:rPr sz="2000" spc="5" dirty="0">
                <a:latin typeface="Arial MT"/>
                <a:cs typeface="Arial MT"/>
              </a:rPr>
              <a:t>t  </a:t>
            </a:r>
            <a:r>
              <a:rPr sz="2000" spc="15" dirty="0">
                <a:latin typeface="Arial MT"/>
                <a:cs typeface="Arial MT"/>
              </a:rPr>
              <a:t>u</a:t>
            </a:r>
            <a:r>
              <a:rPr sz="2000" spc="40" dirty="0">
                <a:latin typeface="Arial MT"/>
                <a:cs typeface="Arial MT"/>
              </a:rPr>
              <a:t>s</a:t>
            </a:r>
            <a:r>
              <a:rPr sz="2000" spc="-65" dirty="0">
                <a:latin typeface="Arial MT"/>
                <a:cs typeface="Arial MT"/>
              </a:rPr>
              <a:t>e</a:t>
            </a:r>
            <a:r>
              <a:rPr sz="2000" spc="10" dirty="0">
                <a:latin typeface="Arial MT"/>
                <a:cs typeface="Arial MT"/>
              </a:rPr>
              <a:t>s</a:t>
            </a:r>
            <a:r>
              <a:rPr sz="2000" dirty="0">
                <a:latin typeface="Arial MT"/>
                <a:cs typeface="Arial MT"/>
              </a:rPr>
              <a:t>		</a:t>
            </a:r>
            <a:r>
              <a:rPr sz="2000" spc="-35" dirty="0">
                <a:latin typeface="Arial MT"/>
                <a:cs typeface="Arial MT"/>
              </a:rPr>
              <a:t>f</a:t>
            </a:r>
            <a:r>
              <a:rPr sz="2000" spc="15" dirty="0">
                <a:latin typeface="Arial MT"/>
                <a:cs typeface="Arial MT"/>
              </a:rPr>
              <a:t>u</a:t>
            </a:r>
            <a:r>
              <a:rPr sz="2000" spc="-60" dirty="0">
                <a:latin typeface="Arial MT"/>
                <a:cs typeface="Arial MT"/>
              </a:rPr>
              <a:t>n</a:t>
            </a:r>
            <a:r>
              <a:rPr sz="2000" spc="-30" dirty="0">
                <a:latin typeface="Arial MT"/>
                <a:cs typeface="Arial MT"/>
              </a:rPr>
              <a:t>c</a:t>
            </a:r>
            <a:r>
              <a:rPr sz="2000" spc="40" dirty="0">
                <a:latin typeface="Arial MT"/>
                <a:cs typeface="Arial MT"/>
              </a:rPr>
              <a:t>t</a:t>
            </a:r>
            <a:r>
              <a:rPr sz="2000" spc="10" dirty="0">
                <a:latin typeface="Arial MT"/>
                <a:cs typeface="Arial MT"/>
              </a:rPr>
              <a:t>io</a:t>
            </a:r>
            <a:r>
              <a:rPr sz="2000" spc="-65" dirty="0">
                <a:latin typeface="Arial MT"/>
                <a:cs typeface="Arial MT"/>
              </a:rPr>
              <a:t>n</a:t>
            </a:r>
            <a:r>
              <a:rPr sz="2000" spc="10" dirty="0">
                <a:latin typeface="Arial MT"/>
                <a:cs typeface="Arial MT"/>
              </a:rPr>
              <a:t>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29360" y="5064442"/>
            <a:ext cx="3262629" cy="6400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sz="2000" spc="5" dirty="0">
                <a:latin typeface="Arial MT"/>
                <a:cs typeface="Arial MT"/>
              </a:rPr>
              <a:t>(operations)</a:t>
            </a:r>
            <a:r>
              <a:rPr sz="2000" spc="235" dirty="0">
                <a:latin typeface="Arial MT"/>
                <a:cs typeface="Arial MT"/>
              </a:rPr>
              <a:t> </a:t>
            </a:r>
            <a:r>
              <a:rPr sz="2000" spc="-15" dirty="0">
                <a:latin typeface="Arial MT"/>
                <a:cs typeface="Arial MT"/>
              </a:rPr>
              <a:t>and</a:t>
            </a:r>
            <a:r>
              <a:rPr sz="2000" spc="165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services</a:t>
            </a:r>
            <a:r>
              <a:rPr sz="2000" spc="204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of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only</a:t>
            </a:r>
            <a:r>
              <a:rPr sz="2000" spc="-7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lower-level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layers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10150" y="1790700"/>
            <a:ext cx="3620795" cy="3589393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9137" y="609600"/>
            <a:ext cx="2913063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pc="-10" dirty="0">
                <a:solidFill>
                  <a:srgbClr val="006699"/>
                </a:solidFill>
              </a:rPr>
              <a:t>D</a:t>
            </a:r>
            <a:r>
              <a:rPr spc="10" dirty="0" err="1">
                <a:solidFill>
                  <a:srgbClr val="006699"/>
                </a:solidFill>
              </a:rPr>
              <a:t>is</a:t>
            </a:r>
            <a:r>
              <a:rPr spc="20" dirty="0" err="1">
                <a:solidFill>
                  <a:srgbClr val="006699"/>
                </a:solidFill>
              </a:rPr>
              <a:t>a</a:t>
            </a:r>
            <a:r>
              <a:rPr spc="-10" dirty="0" err="1">
                <a:solidFill>
                  <a:srgbClr val="006699"/>
                </a:solidFill>
              </a:rPr>
              <a:t>d</a:t>
            </a:r>
            <a:r>
              <a:rPr spc="-60" dirty="0" err="1">
                <a:solidFill>
                  <a:srgbClr val="006699"/>
                </a:solidFill>
              </a:rPr>
              <a:t>v</a:t>
            </a:r>
            <a:r>
              <a:rPr spc="15" dirty="0" err="1">
                <a:solidFill>
                  <a:srgbClr val="006699"/>
                </a:solidFill>
              </a:rPr>
              <a:t>a</a:t>
            </a:r>
            <a:r>
              <a:rPr spc="-5" dirty="0" err="1">
                <a:solidFill>
                  <a:srgbClr val="006699"/>
                </a:solidFill>
              </a:rPr>
              <a:t>n</a:t>
            </a:r>
            <a:r>
              <a:rPr spc="-20" dirty="0" err="1">
                <a:solidFill>
                  <a:srgbClr val="006699"/>
                </a:solidFill>
              </a:rPr>
              <a:t>t</a:t>
            </a:r>
            <a:r>
              <a:rPr spc="15" dirty="0" err="1">
                <a:solidFill>
                  <a:srgbClr val="006699"/>
                </a:solidFill>
              </a:rPr>
              <a:t>a</a:t>
            </a:r>
            <a:r>
              <a:rPr spc="-5" dirty="0" err="1">
                <a:solidFill>
                  <a:srgbClr val="006699"/>
                </a:solidFill>
              </a:rPr>
              <a:t>g</a:t>
            </a:r>
            <a:r>
              <a:rPr spc="15" dirty="0" err="1">
                <a:solidFill>
                  <a:srgbClr val="006699"/>
                </a:solidFill>
              </a:rPr>
              <a:t>e</a:t>
            </a:r>
            <a:endParaRPr spc="15" dirty="0">
              <a:solidFill>
                <a:srgbClr val="006699"/>
              </a:solidFill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8842" y="1281112"/>
            <a:ext cx="285750" cy="30511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29360" y="1258887"/>
            <a:ext cx="7705725" cy="37109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5880">
              <a:lnSpc>
                <a:spcPct val="100000"/>
              </a:lnSpc>
              <a:spcBef>
                <a:spcPts val="125"/>
              </a:spcBef>
            </a:pPr>
            <a:r>
              <a:rPr sz="2000" spc="20" dirty="0">
                <a:latin typeface="Arial MT"/>
                <a:cs typeface="Arial MT"/>
              </a:rPr>
              <a:t>Designing </a:t>
            </a:r>
            <a:r>
              <a:rPr sz="2000" spc="5" dirty="0">
                <a:latin typeface="Arial MT"/>
                <a:cs typeface="Arial MT"/>
              </a:rPr>
              <a:t>difficulties </a:t>
            </a:r>
            <a:r>
              <a:rPr sz="2000" spc="10" dirty="0">
                <a:latin typeface="Arial MT"/>
                <a:cs typeface="Arial MT"/>
              </a:rPr>
              <a:t>which </a:t>
            </a:r>
            <a:r>
              <a:rPr sz="2000" spc="15" dirty="0">
                <a:latin typeface="Arial MT"/>
                <a:cs typeface="Arial MT"/>
              </a:rPr>
              <a:t>layer </a:t>
            </a:r>
            <a:r>
              <a:rPr sz="2000" spc="-5" dirty="0">
                <a:latin typeface="Arial MT"/>
                <a:cs typeface="Arial MT"/>
              </a:rPr>
              <a:t>will </a:t>
            </a:r>
            <a:r>
              <a:rPr sz="2000" spc="20" dirty="0">
                <a:latin typeface="Arial MT"/>
                <a:cs typeface="Arial MT"/>
              </a:rPr>
              <a:t>top </a:t>
            </a:r>
            <a:r>
              <a:rPr sz="2000" spc="10" dirty="0">
                <a:latin typeface="Arial MT"/>
                <a:cs typeface="Arial MT"/>
              </a:rPr>
              <a:t>of </a:t>
            </a:r>
            <a:r>
              <a:rPr sz="2000" spc="20" dirty="0">
                <a:latin typeface="Arial MT"/>
                <a:cs typeface="Arial MT"/>
              </a:rPr>
              <a:t>the </a:t>
            </a:r>
            <a:r>
              <a:rPr sz="2000" spc="15" dirty="0">
                <a:latin typeface="Arial MT"/>
                <a:cs typeface="Arial MT"/>
              </a:rPr>
              <a:t>layer and </a:t>
            </a:r>
            <a:r>
              <a:rPr sz="2000" spc="10" dirty="0">
                <a:latin typeface="Arial MT"/>
                <a:cs typeface="Arial MT"/>
              </a:rPr>
              <a:t>which </a:t>
            </a:r>
            <a:r>
              <a:rPr sz="2000" spc="-5" dirty="0">
                <a:latin typeface="Arial MT"/>
                <a:cs typeface="Arial MT"/>
              </a:rPr>
              <a:t>will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be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below.</a:t>
            </a:r>
            <a:r>
              <a:rPr sz="2000" spc="-75" dirty="0">
                <a:latin typeface="Arial MT"/>
                <a:cs typeface="Arial MT"/>
              </a:rPr>
              <a:t> </a:t>
            </a:r>
            <a:r>
              <a:rPr sz="2000" spc="20" dirty="0">
                <a:latin typeface="Arial MT"/>
                <a:cs typeface="Arial MT"/>
              </a:rPr>
              <a:t>because</a:t>
            </a:r>
            <a:r>
              <a:rPr sz="2000" spc="-105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a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layer</a:t>
            </a:r>
            <a:r>
              <a:rPr sz="2000" spc="-105" dirty="0">
                <a:latin typeface="Arial MT"/>
                <a:cs typeface="Arial MT"/>
              </a:rPr>
              <a:t> </a:t>
            </a:r>
            <a:r>
              <a:rPr sz="2000" spc="25" dirty="0">
                <a:latin typeface="Arial MT"/>
                <a:cs typeface="Arial MT"/>
              </a:rPr>
              <a:t>can</a:t>
            </a:r>
            <a:r>
              <a:rPr sz="2000" spc="-110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only </a:t>
            </a:r>
            <a:r>
              <a:rPr sz="2000" spc="25" dirty="0">
                <a:latin typeface="Arial MT"/>
                <a:cs typeface="Arial MT"/>
              </a:rPr>
              <a:t>use</a:t>
            </a:r>
            <a:r>
              <a:rPr sz="2000" spc="-110" dirty="0">
                <a:latin typeface="Arial MT"/>
                <a:cs typeface="Arial MT"/>
              </a:rPr>
              <a:t> </a:t>
            </a:r>
            <a:r>
              <a:rPr sz="2000" spc="20" dirty="0">
                <a:latin typeface="Arial MT"/>
                <a:cs typeface="Arial MT"/>
              </a:rPr>
              <a:t>the</a:t>
            </a:r>
            <a:r>
              <a:rPr sz="2000" spc="-105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services</a:t>
            </a:r>
            <a:r>
              <a:rPr sz="2000" spc="-145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of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layers</a:t>
            </a:r>
            <a:r>
              <a:rPr sz="2000" spc="-145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which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are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below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them.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2000" dirty="0">
                <a:latin typeface="Arial MT"/>
                <a:cs typeface="Arial MT"/>
              </a:rPr>
              <a:t>Example:&gt;</a:t>
            </a:r>
            <a:endParaRPr sz="20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830"/>
              </a:spcBef>
            </a:pPr>
            <a:r>
              <a:rPr sz="2000" spc="10" dirty="0">
                <a:latin typeface="Arial MT"/>
                <a:cs typeface="Arial MT"/>
              </a:rPr>
              <a:t>Let </a:t>
            </a:r>
            <a:r>
              <a:rPr sz="2000" spc="5" dirty="0">
                <a:latin typeface="Arial MT"/>
                <a:cs typeface="Arial MT"/>
              </a:rPr>
              <a:t>it </a:t>
            </a:r>
            <a:r>
              <a:rPr sz="2000" spc="15" dirty="0">
                <a:latin typeface="Arial MT"/>
                <a:cs typeface="Arial MT"/>
              </a:rPr>
              <a:t>be </a:t>
            </a:r>
            <a:r>
              <a:rPr sz="2000" spc="-5" dirty="0">
                <a:latin typeface="Arial MT"/>
                <a:cs typeface="Arial MT"/>
              </a:rPr>
              <a:t>we </a:t>
            </a:r>
            <a:r>
              <a:rPr sz="2000" spc="10" dirty="0">
                <a:latin typeface="Arial MT"/>
                <a:cs typeface="Arial MT"/>
              </a:rPr>
              <a:t>are </a:t>
            </a:r>
            <a:r>
              <a:rPr sz="2000" spc="5" dirty="0">
                <a:latin typeface="Arial MT"/>
                <a:cs typeface="Arial MT"/>
              </a:rPr>
              <a:t>having </a:t>
            </a:r>
            <a:r>
              <a:rPr sz="2000" spc="15" dirty="0">
                <a:latin typeface="Arial MT"/>
                <a:cs typeface="Arial MT"/>
              </a:rPr>
              <a:t>a layer </a:t>
            </a:r>
            <a:r>
              <a:rPr sz="2000" spc="10" dirty="0">
                <a:latin typeface="Arial MT"/>
                <a:cs typeface="Arial MT"/>
              </a:rPr>
              <a:t>which deals </a:t>
            </a:r>
            <a:r>
              <a:rPr sz="2000" spc="5" dirty="0">
                <a:latin typeface="Arial MT"/>
                <a:cs typeface="Arial MT"/>
              </a:rPr>
              <a:t>with </a:t>
            </a:r>
            <a:r>
              <a:rPr sz="2000" spc="20" dirty="0">
                <a:latin typeface="Arial MT"/>
                <a:cs typeface="Arial MT"/>
              </a:rPr>
              <a:t>backing </a:t>
            </a:r>
            <a:r>
              <a:rPr sz="2000" spc="25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storage,layer</a:t>
            </a:r>
            <a:r>
              <a:rPr sz="2000" spc="-180" dirty="0">
                <a:latin typeface="Arial MT"/>
                <a:cs typeface="Arial MT"/>
              </a:rPr>
              <a:t> </a:t>
            </a:r>
            <a:r>
              <a:rPr sz="2000" spc="20" dirty="0">
                <a:latin typeface="Arial MT"/>
                <a:cs typeface="Arial MT"/>
              </a:rPr>
              <a:t>uses</a:t>
            </a:r>
            <a:r>
              <a:rPr sz="2000" spc="-145" dirty="0">
                <a:latin typeface="Arial MT"/>
                <a:cs typeface="Arial MT"/>
              </a:rPr>
              <a:t> </a:t>
            </a:r>
            <a:r>
              <a:rPr sz="2000" spc="20" dirty="0">
                <a:latin typeface="Arial MT"/>
                <a:cs typeface="Arial MT"/>
              </a:rPr>
              <a:t>the</a:t>
            </a:r>
            <a:r>
              <a:rPr sz="2000" spc="-105" dirty="0">
                <a:latin typeface="Arial MT"/>
                <a:cs typeface="Arial MT"/>
              </a:rPr>
              <a:t> </a:t>
            </a:r>
            <a:r>
              <a:rPr sz="2000" spc="20" dirty="0">
                <a:latin typeface="Arial MT"/>
                <a:cs typeface="Arial MT"/>
              </a:rPr>
              <a:t>disk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spc="30" dirty="0">
                <a:latin typeface="Arial MT"/>
                <a:cs typeface="Arial MT"/>
              </a:rPr>
              <a:t>,space</a:t>
            </a:r>
            <a:r>
              <a:rPr sz="2000" spc="-180" dirty="0">
                <a:latin typeface="Arial MT"/>
                <a:cs typeface="Arial MT"/>
              </a:rPr>
              <a:t> </a:t>
            </a:r>
            <a:r>
              <a:rPr sz="2000" spc="20" dirty="0">
                <a:latin typeface="Arial MT"/>
                <a:cs typeface="Arial MT"/>
              </a:rPr>
              <a:t>used</a:t>
            </a:r>
            <a:r>
              <a:rPr sz="2000" spc="-110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by </a:t>
            </a:r>
            <a:r>
              <a:rPr sz="2000" spc="5" dirty="0">
                <a:latin typeface="Arial MT"/>
                <a:cs typeface="Arial MT"/>
              </a:rPr>
              <a:t>virtual</a:t>
            </a:r>
            <a:r>
              <a:rPr sz="2000" spc="-1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memory</a:t>
            </a:r>
            <a:r>
              <a:rPr sz="2000" spc="10" dirty="0">
                <a:latin typeface="Arial MT"/>
                <a:cs typeface="Arial MT"/>
              </a:rPr>
              <a:t> algo.Now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for </a:t>
            </a:r>
            <a:r>
              <a:rPr sz="2000" spc="15" dirty="0">
                <a:latin typeface="Arial MT"/>
                <a:cs typeface="Arial MT"/>
              </a:rPr>
              <a:t>this layer </a:t>
            </a:r>
            <a:r>
              <a:rPr sz="2000" spc="-5" dirty="0">
                <a:latin typeface="Arial MT"/>
                <a:cs typeface="Arial MT"/>
              </a:rPr>
              <a:t>we </a:t>
            </a:r>
            <a:r>
              <a:rPr sz="2000" dirty="0">
                <a:latin typeface="Arial MT"/>
                <a:cs typeface="Arial MT"/>
              </a:rPr>
              <a:t>have </a:t>
            </a:r>
            <a:r>
              <a:rPr sz="2000" spc="25" dirty="0">
                <a:latin typeface="Arial MT"/>
                <a:cs typeface="Arial MT"/>
              </a:rPr>
              <a:t>to </a:t>
            </a:r>
            <a:r>
              <a:rPr sz="2000" spc="15" dirty="0">
                <a:latin typeface="Arial MT"/>
                <a:cs typeface="Arial MT"/>
              </a:rPr>
              <a:t>make </a:t>
            </a:r>
            <a:r>
              <a:rPr sz="2000" spc="20" dirty="0">
                <a:latin typeface="Arial MT"/>
                <a:cs typeface="Arial MT"/>
              </a:rPr>
              <a:t>sure </a:t>
            </a:r>
            <a:r>
              <a:rPr sz="2000" spc="15" dirty="0">
                <a:latin typeface="Arial MT"/>
                <a:cs typeface="Arial MT"/>
              </a:rPr>
              <a:t>that </a:t>
            </a:r>
            <a:r>
              <a:rPr sz="2000" spc="5" dirty="0">
                <a:latin typeface="Arial MT"/>
                <a:cs typeface="Arial MT"/>
              </a:rPr>
              <a:t>it is </a:t>
            </a:r>
            <a:r>
              <a:rPr sz="2000" spc="10" dirty="0">
                <a:latin typeface="Arial MT"/>
                <a:cs typeface="Arial MT"/>
              </a:rPr>
              <a:t>below </a:t>
            </a:r>
            <a:r>
              <a:rPr sz="2000" spc="20" dirty="0">
                <a:latin typeface="Arial MT"/>
                <a:cs typeface="Arial MT"/>
              </a:rPr>
              <a:t>the </a:t>
            </a:r>
            <a:r>
              <a:rPr sz="2000" spc="15" dirty="0">
                <a:latin typeface="Arial MT"/>
                <a:cs typeface="Arial MT"/>
              </a:rPr>
              <a:t>layer </a:t>
            </a:r>
            <a:r>
              <a:rPr sz="2000" spc="10" dirty="0">
                <a:latin typeface="Arial MT"/>
                <a:cs typeface="Arial MT"/>
              </a:rPr>
              <a:t>which 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deals </a:t>
            </a:r>
            <a:r>
              <a:rPr sz="2000" spc="5" dirty="0">
                <a:latin typeface="Arial MT"/>
                <a:cs typeface="Arial MT"/>
              </a:rPr>
              <a:t>with </a:t>
            </a:r>
            <a:r>
              <a:rPr sz="2000" dirty="0">
                <a:latin typeface="Arial MT"/>
                <a:cs typeface="Arial MT"/>
              </a:rPr>
              <a:t>memory </a:t>
            </a:r>
            <a:r>
              <a:rPr sz="2000" spc="5" dirty="0">
                <a:latin typeface="Arial MT"/>
                <a:cs typeface="Arial MT"/>
              </a:rPr>
              <a:t>management </a:t>
            </a:r>
            <a:r>
              <a:rPr sz="2000" spc="10" dirty="0">
                <a:latin typeface="Arial MT"/>
                <a:cs typeface="Arial MT"/>
              </a:rPr>
              <a:t>as </a:t>
            </a:r>
            <a:r>
              <a:rPr sz="2000" dirty="0">
                <a:latin typeface="Arial MT"/>
                <a:cs typeface="Arial MT"/>
              </a:rPr>
              <a:t>memory </a:t>
            </a:r>
            <a:r>
              <a:rPr sz="2000" spc="5" dirty="0">
                <a:latin typeface="Arial MT"/>
                <a:cs typeface="Arial MT"/>
              </a:rPr>
              <a:t>management </a:t>
            </a:r>
            <a:r>
              <a:rPr sz="2000" spc="15" dirty="0">
                <a:latin typeface="Arial MT"/>
                <a:cs typeface="Arial MT"/>
              </a:rPr>
              <a:t>routine 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needs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spc="25" dirty="0">
                <a:latin typeface="Arial MT"/>
                <a:cs typeface="Arial MT"/>
              </a:rPr>
              <a:t>to</a:t>
            </a:r>
            <a:r>
              <a:rPr sz="2000" spc="-1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find</a:t>
            </a:r>
            <a:r>
              <a:rPr sz="2000" spc="45" dirty="0">
                <a:latin typeface="Arial MT"/>
                <a:cs typeface="Arial MT"/>
              </a:rPr>
              <a:t> </a:t>
            </a:r>
            <a:r>
              <a:rPr sz="2000" spc="20" dirty="0">
                <a:latin typeface="Arial MT"/>
                <a:cs typeface="Arial MT"/>
              </a:rPr>
              <a:t>the</a:t>
            </a:r>
            <a:r>
              <a:rPr sz="2000" spc="-110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services</a:t>
            </a:r>
            <a:r>
              <a:rPr sz="2000" spc="-145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provided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by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spc="20" dirty="0">
                <a:latin typeface="Arial MT"/>
                <a:cs typeface="Arial MT"/>
              </a:rPr>
              <a:t>backing</a:t>
            </a:r>
            <a:r>
              <a:rPr sz="2000" spc="-110" dirty="0">
                <a:latin typeface="Arial MT"/>
                <a:cs typeface="Arial MT"/>
              </a:rPr>
              <a:t> </a:t>
            </a:r>
            <a:r>
              <a:rPr sz="2000" spc="20" dirty="0">
                <a:latin typeface="Arial MT"/>
                <a:cs typeface="Arial MT"/>
              </a:rPr>
              <a:t>storage</a:t>
            </a:r>
            <a:r>
              <a:rPr sz="2000" spc="-185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layer</a:t>
            </a:r>
            <a:endParaRPr sz="2000">
              <a:latin typeface="Arial MT"/>
              <a:cs typeface="Arial MT"/>
            </a:endParaRPr>
          </a:p>
          <a:p>
            <a:pPr marL="12700" marR="420370">
              <a:lnSpc>
                <a:spcPct val="100000"/>
              </a:lnSpc>
              <a:spcBef>
                <a:spcPts val="919"/>
              </a:spcBef>
              <a:tabLst>
                <a:tab pos="565150" algn="l"/>
              </a:tabLst>
            </a:pPr>
            <a:r>
              <a:rPr sz="2000" dirty="0">
                <a:latin typeface="Arial MT"/>
                <a:cs typeface="Arial MT"/>
              </a:rPr>
              <a:t>Not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very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sufficient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as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for</a:t>
            </a:r>
            <a:r>
              <a:rPr sz="2000" spc="50" dirty="0">
                <a:latin typeface="Arial MT"/>
                <a:cs typeface="Arial MT"/>
              </a:rPr>
              <a:t> </a:t>
            </a:r>
            <a:r>
              <a:rPr sz="2000" spc="25" dirty="0">
                <a:latin typeface="Arial MT"/>
                <a:cs typeface="Arial MT"/>
              </a:rPr>
              <a:t>accessing</a:t>
            </a:r>
            <a:r>
              <a:rPr sz="2000" spc="-254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something</a:t>
            </a:r>
            <a:r>
              <a:rPr sz="2000" spc="-180" dirty="0">
                <a:latin typeface="Arial MT"/>
                <a:cs typeface="Arial MT"/>
              </a:rPr>
              <a:t> </a:t>
            </a:r>
            <a:r>
              <a:rPr sz="2000" spc="30" dirty="0">
                <a:latin typeface="Arial MT"/>
                <a:cs typeface="Arial MT"/>
              </a:rPr>
              <a:t>so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20" dirty="0">
                <a:latin typeface="Arial MT"/>
                <a:cs typeface="Arial MT"/>
              </a:rPr>
              <a:t>the</a:t>
            </a:r>
            <a:r>
              <a:rPr sz="2000" spc="-105" dirty="0">
                <a:latin typeface="Arial MT"/>
                <a:cs typeface="Arial MT"/>
              </a:rPr>
              <a:t> </a:t>
            </a:r>
            <a:r>
              <a:rPr sz="2000" spc="35" dirty="0">
                <a:latin typeface="Arial MT"/>
                <a:cs typeface="Arial MT"/>
              </a:rPr>
              <a:t>system</a:t>
            </a:r>
            <a:r>
              <a:rPr sz="2000" spc="-215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call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has	</a:t>
            </a:r>
            <a:r>
              <a:rPr sz="2000" spc="5" dirty="0">
                <a:latin typeface="Arial MT"/>
                <a:cs typeface="Arial MT"/>
              </a:rPr>
              <a:t>i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has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spc="25" dirty="0">
                <a:latin typeface="Arial MT"/>
                <a:cs typeface="Arial MT"/>
              </a:rPr>
              <a:t>to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go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through</a:t>
            </a:r>
            <a:r>
              <a:rPr sz="2000" spc="-180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all</a:t>
            </a:r>
            <a:r>
              <a:rPr sz="2000" spc="40" dirty="0">
                <a:latin typeface="Arial MT"/>
                <a:cs typeface="Arial MT"/>
              </a:rPr>
              <a:t> </a:t>
            </a:r>
            <a:r>
              <a:rPr sz="2000" spc="20" dirty="0">
                <a:latin typeface="Arial MT"/>
                <a:cs typeface="Arial MT"/>
              </a:rPr>
              <a:t>the</a:t>
            </a:r>
            <a:r>
              <a:rPr sz="2000" spc="-110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below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layers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spc="25" dirty="0">
                <a:latin typeface="Arial MT"/>
                <a:cs typeface="Arial MT"/>
              </a:rPr>
              <a:t>to</a:t>
            </a:r>
            <a:r>
              <a:rPr sz="2000" spc="-110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get</a:t>
            </a:r>
            <a:r>
              <a:rPr sz="2000" spc="-75" dirty="0">
                <a:latin typeface="Arial MT"/>
                <a:cs typeface="Arial MT"/>
              </a:rPr>
              <a:t> </a:t>
            </a:r>
            <a:r>
              <a:rPr sz="2000" spc="20" dirty="0">
                <a:latin typeface="Arial MT"/>
                <a:cs typeface="Arial MT"/>
              </a:rPr>
              <a:t>the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30" dirty="0">
                <a:latin typeface="Arial MT"/>
                <a:cs typeface="Arial MT"/>
              </a:rPr>
              <a:t>access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8842" y="2301557"/>
            <a:ext cx="285750" cy="30511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8842" y="2711767"/>
            <a:ext cx="285750" cy="30511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8842" y="4352353"/>
            <a:ext cx="285750" cy="305117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8842" y="781050"/>
            <a:ext cx="476884" cy="48641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8842" y="3890264"/>
            <a:ext cx="476884" cy="48641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29360" y="0"/>
            <a:ext cx="7426959" cy="65138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734060" algn="ctr">
              <a:lnSpc>
                <a:spcPct val="100000"/>
              </a:lnSpc>
              <a:spcBef>
                <a:spcPts val="130"/>
              </a:spcBef>
            </a:pPr>
            <a:r>
              <a:rPr sz="3200" b="1" spc="15" dirty="0">
                <a:solidFill>
                  <a:srgbClr val="006699"/>
                </a:solidFill>
                <a:latin typeface="Arial"/>
                <a:cs typeface="Arial"/>
              </a:rPr>
              <a:t>Modular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050">
              <a:latin typeface="Arial"/>
              <a:cs typeface="Arial"/>
            </a:endParaRPr>
          </a:p>
          <a:p>
            <a:pPr marL="12700" marR="5080">
              <a:lnSpc>
                <a:spcPct val="100099"/>
              </a:lnSpc>
            </a:pPr>
            <a:r>
              <a:rPr sz="3200" spc="-40" dirty="0">
                <a:latin typeface="Arial MT"/>
                <a:cs typeface="Arial MT"/>
              </a:rPr>
              <a:t>M</a:t>
            </a:r>
            <a:r>
              <a:rPr sz="3200" spc="15" dirty="0">
                <a:latin typeface="Arial MT"/>
                <a:cs typeface="Arial MT"/>
              </a:rPr>
              <a:t>o</a:t>
            </a:r>
            <a:r>
              <a:rPr sz="3200" spc="20" dirty="0">
                <a:latin typeface="Arial MT"/>
                <a:cs typeface="Arial MT"/>
              </a:rPr>
              <a:t>d</a:t>
            </a:r>
            <a:r>
              <a:rPr sz="3200" spc="15" dirty="0">
                <a:latin typeface="Arial MT"/>
                <a:cs typeface="Arial MT"/>
              </a:rPr>
              <a:t>u</a:t>
            </a:r>
            <a:r>
              <a:rPr sz="3200" spc="40" dirty="0">
                <a:latin typeface="Arial MT"/>
                <a:cs typeface="Arial MT"/>
              </a:rPr>
              <a:t>l</a:t>
            </a:r>
            <a:r>
              <a:rPr sz="3200" spc="15" dirty="0">
                <a:latin typeface="Arial MT"/>
                <a:cs typeface="Arial MT"/>
              </a:rPr>
              <a:t>es</a:t>
            </a:r>
            <a:r>
              <a:rPr sz="3200" spc="-100" dirty="0">
                <a:latin typeface="Arial MT"/>
                <a:cs typeface="Arial MT"/>
              </a:rPr>
              <a:t> </a:t>
            </a:r>
            <a:r>
              <a:rPr sz="3200" spc="15" dirty="0">
                <a:latin typeface="Arial MT"/>
                <a:cs typeface="Arial MT"/>
              </a:rPr>
              <a:t>a</a:t>
            </a:r>
            <a:r>
              <a:rPr sz="3200" spc="-15" dirty="0">
                <a:latin typeface="Arial MT"/>
                <a:cs typeface="Arial MT"/>
              </a:rPr>
              <a:t>r</a:t>
            </a:r>
            <a:r>
              <a:rPr sz="3200" spc="15" dirty="0">
                <a:latin typeface="Arial MT"/>
                <a:cs typeface="Arial MT"/>
              </a:rPr>
              <a:t>e</a:t>
            </a:r>
            <a:r>
              <a:rPr sz="3200" spc="-60" dirty="0">
                <a:latin typeface="Arial MT"/>
                <a:cs typeface="Arial MT"/>
              </a:rPr>
              <a:t> </a:t>
            </a:r>
            <a:r>
              <a:rPr sz="3200" spc="50" dirty="0">
                <a:latin typeface="Arial MT"/>
                <a:cs typeface="Arial MT"/>
              </a:rPr>
              <a:t>s</a:t>
            </a:r>
            <a:r>
              <a:rPr sz="3200" spc="30" dirty="0">
                <a:latin typeface="Arial MT"/>
                <a:cs typeface="Arial MT"/>
              </a:rPr>
              <a:t>imil</a:t>
            </a:r>
            <a:r>
              <a:rPr sz="3200" spc="10" dirty="0">
                <a:latin typeface="Arial MT"/>
                <a:cs typeface="Arial MT"/>
              </a:rPr>
              <a:t>ar</a:t>
            </a:r>
            <a:r>
              <a:rPr sz="3200" spc="-235" dirty="0">
                <a:latin typeface="Arial MT"/>
                <a:cs typeface="Arial MT"/>
              </a:rPr>
              <a:t> </a:t>
            </a:r>
            <a:r>
              <a:rPr sz="3200" spc="10" dirty="0">
                <a:latin typeface="Arial MT"/>
                <a:cs typeface="Arial MT"/>
              </a:rPr>
              <a:t>to</a:t>
            </a:r>
            <a:r>
              <a:rPr sz="3200" spc="-60" dirty="0">
                <a:latin typeface="Arial MT"/>
                <a:cs typeface="Arial MT"/>
              </a:rPr>
              <a:t> </a:t>
            </a:r>
            <a:r>
              <a:rPr sz="3200" spc="30" dirty="0">
                <a:latin typeface="Arial MT"/>
                <a:cs typeface="Arial MT"/>
              </a:rPr>
              <a:t>l</a:t>
            </a:r>
            <a:r>
              <a:rPr sz="3200" spc="15" dirty="0">
                <a:latin typeface="Arial MT"/>
                <a:cs typeface="Arial MT"/>
              </a:rPr>
              <a:t>a</a:t>
            </a:r>
            <a:r>
              <a:rPr sz="3200" spc="-25" dirty="0">
                <a:latin typeface="Arial MT"/>
                <a:cs typeface="Arial MT"/>
              </a:rPr>
              <a:t>y</a:t>
            </a:r>
            <a:r>
              <a:rPr sz="3200" spc="15" dirty="0">
                <a:latin typeface="Arial MT"/>
                <a:cs typeface="Arial MT"/>
              </a:rPr>
              <a:t>e</a:t>
            </a:r>
            <a:r>
              <a:rPr sz="3200" spc="-15" dirty="0">
                <a:latin typeface="Arial MT"/>
                <a:cs typeface="Arial MT"/>
              </a:rPr>
              <a:t>r</a:t>
            </a:r>
            <a:r>
              <a:rPr sz="3200" spc="15" dirty="0">
                <a:latin typeface="Arial MT"/>
                <a:cs typeface="Arial MT"/>
              </a:rPr>
              <a:t>s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30" dirty="0">
                <a:latin typeface="Arial MT"/>
                <a:cs typeface="Arial MT"/>
              </a:rPr>
              <a:t>i</a:t>
            </a:r>
            <a:r>
              <a:rPr sz="3200" spc="15" dirty="0">
                <a:latin typeface="Arial MT"/>
                <a:cs typeface="Arial MT"/>
              </a:rPr>
              <a:t>n</a:t>
            </a:r>
            <a:r>
              <a:rPr sz="3200" spc="-60" dirty="0">
                <a:latin typeface="Arial MT"/>
                <a:cs typeface="Arial MT"/>
              </a:rPr>
              <a:t> </a:t>
            </a:r>
            <a:r>
              <a:rPr sz="3200" spc="10" dirty="0">
                <a:latin typeface="Arial MT"/>
                <a:cs typeface="Arial MT"/>
              </a:rPr>
              <a:t>th</a:t>
            </a:r>
            <a:r>
              <a:rPr sz="3200" spc="25" dirty="0">
                <a:latin typeface="Arial MT"/>
                <a:cs typeface="Arial MT"/>
              </a:rPr>
              <a:t>a</a:t>
            </a:r>
            <a:r>
              <a:rPr sz="3200" spc="5" dirty="0">
                <a:latin typeface="Arial MT"/>
                <a:cs typeface="Arial MT"/>
              </a:rPr>
              <a:t>t</a:t>
            </a:r>
            <a:r>
              <a:rPr sz="3200" spc="-65" dirty="0">
                <a:latin typeface="Arial MT"/>
                <a:cs typeface="Arial MT"/>
              </a:rPr>
              <a:t> </a:t>
            </a:r>
            <a:r>
              <a:rPr sz="3200" spc="15" dirty="0">
                <a:latin typeface="Arial MT"/>
                <a:cs typeface="Arial MT"/>
              </a:rPr>
              <a:t>e</a:t>
            </a:r>
            <a:r>
              <a:rPr sz="3200" spc="20" dirty="0">
                <a:latin typeface="Arial MT"/>
                <a:cs typeface="Arial MT"/>
              </a:rPr>
              <a:t>a</a:t>
            </a:r>
            <a:r>
              <a:rPr sz="3200" spc="50" dirty="0">
                <a:latin typeface="Arial MT"/>
                <a:cs typeface="Arial MT"/>
              </a:rPr>
              <a:t>c</a:t>
            </a:r>
            <a:r>
              <a:rPr sz="3200" spc="10" dirty="0">
                <a:latin typeface="Arial MT"/>
                <a:cs typeface="Arial MT"/>
              </a:rPr>
              <a:t>h  </a:t>
            </a:r>
            <a:r>
              <a:rPr sz="3200" spc="20" dirty="0">
                <a:latin typeface="Arial MT"/>
                <a:cs typeface="Arial MT"/>
              </a:rPr>
              <a:t>subsystem</a:t>
            </a:r>
            <a:r>
              <a:rPr sz="3200" spc="-275" dirty="0">
                <a:latin typeface="Arial MT"/>
                <a:cs typeface="Arial MT"/>
              </a:rPr>
              <a:t> </a:t>
            </a:r>
            <a:r>
              <a:rPr sz="3200" spc="15" dirty="0">
                <a:latin typeface="Arial MT"/>
                <a:cs typeface="Arial MT"/>
              </a:rPr>
              <a:t>has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20" dirty="0">
                <a:latin typeface="Arial MT"/>
                <a:cs typeface="Arial MT"/>
              </a:rPr>
              <a:t>clearly</a:t>
            </a:r>
            <a:r>
              <a:rPr sz="3200" spc="-180" dirty="0">
                <a:latin typeface="Arial MT"/>
                <a:cs typeface="Arial MT"/>
              </a:rPr>
              <a:t> </a:t>
            </a:r>
            <a:r>
              <a:rPr sz="3200" spc="25" dirty="0">
                <a:latin typeface="Arial MT"/>
                <a:cs typeface="Arial MT"/>
              </a:rPr>
              <a:t>defined</a:t>
            </a:r>
            <a:r>
              <a:rPr sz="3200" spc="-285" dirty="0">
                <a:latin typeface="Arial MT"/>
                <a:cs typeface="Arial MT"/>
              </a:rPr>
              <a:t> </a:t>
            </a:r>
            <a:r>
              <a:rPr sz="3200" spc="25" dirty="0">
                <a:latin typeface="Arial MT"/>
                <a:cs typeface="Arial MT"/>
              </a:rPr>
              <a:t>tasks</a:t>
            </a:r>
            <a:r>
              <a:rPr sz="3200" spc="-105" dirty="0">
                <a:latin typeface="Arial MT"/>
                <a:cs typeface="Arial MT"/>
              </a:rPr>
              <a:t> </a:t>
            </a:r>
            <a:r>
              <a:rPr sz="3200" spc="15" dirty="0">
                <a:latin typeface="Arial MT"/>
                <a:cs typeface="Arial MT"/>
              </a:rPr>
              <a:t>and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30" dirty="0">
                <a:latin typeface="Arial MT"/>
                <a:cs typeface="Arial MT"/>
              </a:rPr>
              <a:t>i</a:t>
            </a:r>
            <a:r>
              <a:rPr sz="3200" spc="10" dirty="0">
                <a:latin typeface="Arial MT"/>
                <a:cs typeface="Arial MT"/>
              </a:rPr>
              <a:t>nt</a:t>
            </a:r>
            <a:r>
              <a:rPr sz="3200" spc="25" dirty="0">
                <a:latin typeface="Arial MT"/>
                <a:cs typeface="Arial MT"/>
              </a:rPr>
              <a:t>e</a:t>
            </a:r>
            <a:r>
              <a:rPr sz="3200" spc="-20" dirty="0">
                <a:latin typeface="Arial MT"/>
                <a:cs typeface="Arial MT"/>
              </a:rPr>
              <a:t>r</a:t>
            </a:r>
            <a:r>
              <a:rPr sz="3200" spc="75" dirty="0">
                <a:latin typeface="Arial MT"/>
                <a:cs typeface="Arial MT"/>
              </a:rPr>
              <a:t>f</a:t>
            </a:r>
            <a:r>
              <a:rPr sz="3200" spc="15" dirty="0">
                <a:latin typeface="Arial MT"/>
                <a:cs typeface="Arial MT"/>
              </a:rPr>
              <a:t>a</a:t>
            </a:r>
            <a:r>
              <a:rPr sz="3200" spc="50" dirty="0">
                <a:latin typeface="Arial MT"/>
                <a:cs typeface="Arial MT"/>
              </a:rPr>
              <a:t>c</a:t>
            </a:r>
            <a:r>
              <a:rPr sz="3200" spc="-55" dirty="0">
                <a:latin typeface="Arial MT"/>
                <a:cs typeface="Arial MT"/>
              </a:rPr>
              <a:t>e</a:t>
            </a:r>
            <a:r>
              <a:rPr sz="3200" spc="50" dirty="0">
                <a:latin typeface="Arial MT"/>
                <a:cs typeface="Arial MT"/>
              </a:rPr>
              <a:t>s</a:t>
            </a:r>
            <a:r>
              <a:rPr sz="3200" spc="5" dirty="0">
                <a:latin typeface="Arial MT"/>
                <a:cs typeface="Arial MT"/>
              </a:rPr>
              <a:t>,</a:t>
            </a:r>
            <a:r>
              <a:rPr sz="3200" spc="-290" dirty="0">
                <a:latin typeface="Arial MT"/>
                <a:cs typeface="Arial MT"/>
              </a:rPr>
              <a:t> </a:t>
            </a:r>
            <a:r>
              <a:rPr sz="3200" spc="15" dirty="0">
                <a:latin typeface="Arial MT"/>
                <a:cs typeface="Arial MT"/>
              </a:rPr>
              <a:t>b</a:t>
            </a:r>
            <a:r>
              <a:rPr sz="3200" spc="20" dirty="0">
                <a:latin typeface="Arial MT"/>
                <a:cs typeface="Arial MT"/>
              </a:rPr>
              <a:t>u</a:t>
            </a:r>
            <a:r>
              <a:rPr sz="3200" spc="5" dirty="0">
                <a:latin typeface="Arial MT"/>
                <a:cs typeface="Arial MT"/>
              </a:rPr>
              <a:t>t</a:t>
            </a:r>
            <a:r>
              <a:rPr sz="3200" spc="-65" dirty="0">
                <a:latin typeface="Arial MT"/>
                <a:cs typeface="Arial MT"/>
              </a:rPr>
              <a:t> </a:t>
            </a:r>
            <a:r>
              <a:rPr sz="3200" spc="15" dirty="0">
                <a:latin typeface="Arial MT"/>
                <a:cs typeface="Arial MT"/>
              </a:rPr>
              <a:t>a</a:t>
            </a:r>
            <a:r>
              <a:rPr sz="3200" spc="20" dirty="0">
                <a:latin typeface="Arial MT"/>
                <a:cs typeface="Arial MT"/>
              </a:rPr>
              <a:t>n</a:t>
            </a:r>
            <a:r>
              <a:rPr sz="3200" spc="15" dirty="0">
                <a:latin typeface="Arial MT"/>
                <a:cs typeface="Arial MT"/>
              </a:rPr>
              <a:t>y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30" dirty="0">
                <a:latin typeface="Arial MT"/>
                <a:cs typeface="Arial MT"/>
              </a:rPr>
              <a:t>m</a:t>
            </a:r>
            <a:r>
              <a:rPr sz="3200" spc="15" dirty="0">
                <a:latin typeface="Arial MT"/>
                <a:cs typeface="Arial MT"/>
              </a:rPr>
              <a:t>o</a:t>
            </a:r>
            <a:r>
              <a:rPr sz="3200" spc="20" dirty="0">
                <a:latin typeface="Arial MT"/>
                <a:cs typeface="Arial MT"/>
              </a:rPr>
              <a:t>d</a:t>
            </a:r>
            <a:r>
              <a:rPr sz="3200" spc="15" dirty="0">
                <a:latin typeface="Arial MT"/>
                <a:cs typeface="Arial MT"/>
              </a:rPr>
              <a:t>u</a:t>
            </a:r>
            <a:r>
              <a:rPr sz="3200" spc="40" dirty="0">
                <a:latin typeface="Arial MT"/>
                <a:cs typeface="Arial MT"/>
              </a:rPr>
              <a:t>l</a:t>
            </a:r>
            <a:r>
              <a:rPr sz="3200" spc="15" dirty="0">
                <a:latin typeface="Arial MT"/>
                <a:cs typeface="Arial MT"/>
              </a:rPr>
              <a:t>e</a:t>
            </a:r>
            <a:r>
              <a:rPr sz="3200" spc="-210" dirty="0">
                <a:latin typeface="Arial MT"/>
                <a:cs typeface="Arial MT"/>
              </a:rPr>
              <a:t> </a:t>
            </a:r>
            <a:r>
              <a:rPr sz="3200" spc="30" dirty="0">
                <a:latin typeface="Arial MT"/>
                <a:cs typeface="Arial MT"/>
              </a:rPr>
              <a:t>i</a:t>
            </a:r>
            <a:r>
              <a:rPr sz="3200" spc="15" dirty="0">
                <a:latin typeface="Arial MT"/>
                <a:cs typeface="Arial MT"/>
              </a:rPr>
              <a:t>s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75" dirty="0">
                <a:latin typeface="Arial MT"/>
                <a:cs typeface="Arial MT"/>
              </a:rPr>
              <a:t>f</a:t>
            </a:r>
            <a:r>
              <a:rPr sz="3200" spc="-15" dirty="0">
                <a:latin typeface="Arial MT"/>
                <a:cs typeface="Arial MT"/>
              </a:rPr>
              <a:t>r</a:t>
            </a:r>
            <a:r>
              <a:rPr sz="3200" spc="15" dirty="0">
                <a:latin typeface="Arial MT"/>
                <a:cs typeface="Arial MT"/>
              </a:rPr>
              <a:t>ee</a:t>
            </a:r>
            <a:r>
              <a:rPr sz="3200" spc="-130" dirty="0">
                <a:latin typeface="Arial MT"/>
                <a:cs typeface="Arial MT"/>
              </a:rPr>
              <a:t> </a:t>
            </a:r>
            <a:r>
              <a:rPr sz="3200" spc="10" dirty="0">
                <a:latin typeface="Arial MT"/>
                <a:cs typeface="Arial MT"/>
              </a:rPr>
              <a:t>to  </a:t>
            </a:r>
            <a:r>
              <a:rPr sz="3200" spc="50" dirty="0">
                <a:latin typeface="Arial MT"/>
                <a:cs typeface="Arial MT"/>
              </a:rPr>
              <a:t>c</a:t>
            </a:r>
            <a:r>
              <a:rPr sz="3200" spc="15" dirty="0">
                <a:latin typeface="Arial MT"/>
                <a:cs typeface="Arial MT"/>
              </a:rPr>
              <a:t>o</a:t>
            </a:r>
            <a:r>
              <a:rPr sz="3200" spc="20" dirty="0">
                <a:latin typeface="Arial MT"/>
                <a:cs typeface="Arial MT"/>
              </a:rPr>
              <a:t>n</a:t>
            </a:r>
            <a:r>
              <a:rPr sz="3200" spc="10" dirty="0">
                <a:latin typeface="Arial MT"/>
                <a:cs typeface="Arial MT"/>
              </a:rPr>
              <a:t>ta</a:t>
            </a:r>
            <a:r>
              <a:rPr sz="3200" spc="55" dirty="0">
                <a:latin typeface="Arial MT"/>
                <a:cs typeface="Arial MT"/>
              </a:rPr>
              <a:t>c</a:t>
            </a:r>
            <a:r>
              <a:rPr sz="3200" spc="5" dirty="0">
                <a:latin typeface="Arial MT"/>
                <a:cs typeface="Arial MT"/>
              </a:rPr>
              <a:t>t</a:t>
            </a:r>
            <a:r>
              <a:rPr sz="3200" spc="-215" dirty="0">
                <a:latin typeface="Arial MT"/>
                <a:cs typeface="Arial MT"/>
              </a:rPr>
              <a:t> </a:t>
            </a:r>
            <a:r>
              <a:rPr sz="3200" spc="15" dirty="0">
                <a:latin typeface="Arial MT"/>
                <a:cs typeface="Arial MT"/>
              </a:rPr>
              <a:t>a</a:t>
            </a:r>
            <a:r>
              <a:rPr sz="3200" spc="20" dirty="0">
                <a:latin typeface="Arial MT"/>
                <a:cs typeface="Arial MT"/>
              </a:rPr>
              <a:t>n</a:t>
            </a:r>
            <a:r>
              <a:rPr sz="3200" spc="15" dirty="0">
                <a:latin typeface="Arial MT"/>
                <a:cs typeface="Arial MT"/>
              </a:rPr>
              <a:t>y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15" dirty="0">
                <a:latin typeface="Arial MT"/>
                <a:cs typeface="Arial MT"/>
              </a:rPr>
              <a:t>o</a:t>
            </a:r>
            <a:r>
              <a:rPr sz="3200" spc="10" dirty="0">
                <a:latin typeface="Arial MT"/>
                <a:cs typeface="Arial MT"/>
              </a:rPr>
              <a:t>t</a:t>
            </a:r>
            <a:r>
              <a:rPr sz="3200" spc="15" dirty="0">
                <a:latin typeface="Arial MT"/>
                <a:cs typeface="Arial MT"/>
              </a:rPr>
              <a:t>h</a:t>
            </a:r>
            <a:r>
              <a:rPr sz="3200" spc="20" dirty="0">
                <a:latin typeface="Arial MT"/>
                <a:cs typeface="Arial MT"/>
              </a:rPr>
              <a:t>e</a:t>
            </a:r>
            <a:r>
              <a:rPr sz="3200" spc="10" dirty="0">
                <a:latin typeface="Arial MT"/>
                <a:cs typeface="Arial MT"/>
              </a:rPr>
              <a:t>r</a:t>
            </a:r>
            <a:r>
              <a:rPr sz="3200" spc="-165" dirty="0">
                <a:latin typeface="Arial MT"/>
                <a:cs typeface="Arial MT"/>
              </a:rPr>
              <a:t> </a:t>
            </a:r>
            <a:r>
              <a:rPr sz="3200" spc="30" dirty="0">
                <a:latin typeface="Arial MT"/>
                <a:cs typeface="Arial MT"/>
              </a:rPr>
              <a:t>m</a:t>
            </a:r>
            <a:r>
              <a:rPr sz="3200" spc="15" dirty="0">
                <a:latin typeface="Arial MT"/>
                <a:cs typeface="Arial MT"/>
              </a:rPr>
              <a:t>o</a:t>
            </a:r>
            <a:r>
              <a:rPr sz="3200" spc="20" dirty="0">
                <a:latin typeface="Arial MT"/>
                <a:cs typeface="Arial MT"/>
              </a:rPr>
              <a:t>d</a:t>
            </a:r>
            <a:r>
              <a:rPr sz="3200" spc="15" dirty="0">
                <a:latin typeface="Arial MT"/>
                <a:cs typeface="Arial MT"/>
              </a:rPr>
              <a:t>u</a:t>
            </a:r>
            <a:r>
              <a:rPr sz="3200" spc="40" dirty="0">
                <a:latin typeface="Arial MT"/>
                <a:cs typeface="Arial MT"/>
              </a:rPr>
              <a:t>l</a:t>
            </a:r>
            <a:r>
              <a:rPr sz="3200" spc="10" dirty="0">
                <a:latin typeface="Arial MT"/>
                <a:cs typeface="Arial MT"/>
              </a:rPr>
              <a:t>e,</a:t>
            </a:r>
            <a:r>
              <a:rPr sz="3200" spc="-130" dirty="0">
                <a:latin typeface="Arial MT"/>
                <a:cs typeface="Arial MT"/>
              </a:rPr>
              <a:t> </a:t>
            </a:r>
            <a:r>
              <a:rPr sz="3200" spc="15" dirty="0">
                <a:latin typeface="Arial MT"/>
                <a:cs typeface="Arial MT"/>
              </a:rPr>
              <a:t>e</a:t>
            </a:r>
            <a:r>
              <a:rPr sz="3200" spc="40" dirty="0">
                <a:latin typeface="Arial MT"/>
                <a:cs typeface="Arial MT"/>
              </a:rPr>
              <a:t>l</a:t>
            </a:r>
            <a:r>
              <a:rPr sz="3200" spc="30" dirty="0">
                <a:latin typeface="Arial MT"/>
                <a:cs typeface="Arial MT"/>
              </a:rPr>
              <a:t>imi</a:t>
            </a:r>
            <a:r>
              <a:rPr sz="3200" spc="15" dirty="0">
                <a:latin typeface="Arial MT"/>
                <a:cs typeface="Arial MT"/>
              </a:rPr>
              <a:t>n</a:t>
            </a:r>
            <a:r>
              <a:rPr sz="3200" spc="20" dirty="0">
                <a:latin typeface="Arial MT"/>
                <a:cs typeface="Arial MT"/>
              </a:rPr>
              <a:t>a</a:t>
            </a:r>
            <a:r>
              <a:rPr sz="3200" spc="5" dirty="0">
                <a:latin typeface="Arial MT"/>
                <a:cs typeface="Arial MT"/>
              </a:rPr>
              <a:t>t</a:t>
            </a:r>
            <a:r>
              <a:rPr sz="3200" spc="-35" dirty="0">
                <a:latin typeface="Arial MT"/>
                <a:cs typeface="Arial MT"/>
              </a:rPr>
              <a:t>i</a:t>
            </a:r>
            <a:r>
              <a:rPr sz="3200" spc="15" dirty="0">
                <a:latin typeface="Arial MT"/>
                <a:cs typeface="Arial MT"/>
              </a:rPr>
              <a:t>ng</a:t>
            </a:r>
            <a:r>
              <a:rPr sz="3200" spc="-280" dirty="0">
                <a:latin typeface="Arial MT"/>
                <a:cs typeface="Arial MT"/>
              </a:rPr>
              <a:t> </a:t>
            </a:r>
            <a:r>
              <a:rPr sz="3200" spc="10" dirty="0">
                <a:latin typeface="Arial MT"/>
                <a:cs typeface="Arial MT"/>
              </a:rPr>
              <a:t>the  </a:t>
            </a:r>
            <a:r>
              <a:rPr sz="3200" spc="15" dirty="0">
                <a:latin typeface="Arial MT"/>
                <a:cs typeface="Arial MT"/>
              </a:rPr>
              <a:t>problems </a:t>
            </a:r>
            <a:r>
              <a:rPr sz="3200" spc="10" dirty="0">
                <a:latin typeface="Arial MT"/>
                <a:cs typeface="Arial MT"/>
              </a:rPr>
              <a:t>of </a:t>
            </a:r>
            <a:r>
              <a:rPr sz="3200" spc="20" dirty="0">
                <a:latin typeface="Arial MT"/>
                <a:cs typeface="Arial MT"/>
              </a:rPr>
              <a:t>going </a:t>
            </a:r>
            <a:r>
              <a:rPr sz="3200" spc="10" dirty="0">
                <a:latin typeface="Arial MT"/>
                <a:cs typeface="Arial MT"/>
              </a:rPr>
              <a:t>through </a:t>
            </a:r>
            <a:r>
              <a:rPr sz="3200" spc="25" dirty="0">
                <a:latin typeface="Arial MT"/>
                <a:cs typeface="Arial MT"/>
              </a:rPr>
              <a:t>multiple </a:t>
            </a:r>
            <a:r>
              <a:rPr sz="3200" spc="30" dirty="0">
                <a:latin typeface="Arial MT"/>
                <a:cs typeface="Arial MT"/>
              </a:rPr>
              <a:t> i</a:t>
            </a:r>
            <a:r>
              <a:rPr sz="3200" spc="10" dirty="0">
                <a:latin typeface="Arial MT"/>
                <a:cs typeface="Arial MT"/>
              </a:rPr>
              <a:t>nt</a:t>
            </a:r>
            <a:r>
              <a:rPr sz="3200" spc="25" dirty="0">
                <a:latin typeface="Arial MT"/>
                <a:cs typeface="Arial MT"/>
              </a:rPr>
              <a:t>e</a:t>
            </a:r>
            <a:r>
              <a:rPr sz="3200" spc="-20" dirty="0">
                <a:latin typeface="Arial MT"/>
                <a:cs typeface="Arial MT"/>
              </a:rPr>
              <a:t>r</a:t>
            </a:r>
            <a:r>
              <a:rPr sz="3200" spc="25" dirty="0">
                <a:latin typeface="Arial MT"/>
                <a:cs typeface="Arial MT"/>
              </a:rPr>
              <a:t>m</a:t>
            </a:r>
            <a:r>
              <a:rPr sz="3200" spc="15" dirty="0">
                <a:latin typeface="Arial MT"/>
                <a:cs typeface="Arial MT"/>
              </a:rPr>
              <a:t>e</a:t>
            </a:r>
            <a:r>
              <a:rPr sz="3200" spc="20" dirty="0">
                <a:latin typeface="Arial MT"/>
                <a:cs typeface="Arial MT"/>
              </a:rPr>
              <a:t>d</a:t>
            </a:r>
            <a:r>
              <a:rPr sz="3200" spc="30" dirty="0">
                <a:latin typeface="Arial MT"/>
                <a:cs typeface="Arial MT"/>
              </a:rPr>
              <a:t>i</a:t>
            </a:r>
            <a:r>
              <a:rPr sz="3200" spc="15" dirty="0">
                <a:latin typeface="Arial MT"/>
                <a:cs typeface="Arial MT"/>
              </a:rPr>
              <a:t>a</a:t>
            </a:r>
            <a:r>
              <a:rPr sz="3200" spc="-15" dirty="0">
                <a:latin typeface="Arial MT"/>
                <a:cs typeface="Arial MT"/>
              </a:rPr>
              <a:t>r</a:t>
            </a:r>
            <a:r>
              <a:rPr sz="3200" spc="15" dirty="0">
                <a:latin typeface="Arial MT"/>
                <a:cs typeface="Arial MT"/>
              </a:rPr>
              <a:t>y</a:t>
            </a:r>
            <a:r>
              <a:rPr sz="3200" spc="-254" dirty="0">
                <a:latin typeface="Arial MT"/>
                <a:cs typeface="Arial MT"/>
              </a:rPr>
              <a:t> </a:t>
            </a:r>
            <a:r>
              <a:rPr sz="3200" spc="30" dirty="0">
                <a:latin typeface="Arial MT"/>
                <a:cs typeface="Arial MT"/>
              </a:rPr>
              <a:t>l</a:t>
            </a:r>
            <a:r>
              <a:rPr sz="3200" spc="15" dirty="0">
                <a:latin typeface="Arial MT"/>
                <a:cs typeface="Arial MT"/>
              </a:rPr>
              <a:t>a</a:t>
            </a:r>
            <a:r>
              <a:rPr sz="3200" spc="-25" dirty="0">
                <a:latin typeface="Arial MT"/>
                <a:cs typeface="Arial MT"/>
              </a:rPr>
              <a:t>y</a:t>
            </a:r>
            <a:r>
              <a:rPr sz="3200" spc="15" dirty="0">
                <a:latin typeface="Arial MT"/>
                <a:cs typeface="Arial MT"/>
              </a:rPr>
              <a:t>e</a:t>
            </a:r>
            <a:r>
              <a:rPr sz="3200" spc="-15" dirty="0">
                <a:latin typeface="Arial MT"/>
                <a:cs typeface="Arial MT"/>
              </a:rPr>
              <a:t>r</a:t>
            </a:r>
            <a:r>
              <a:rPr sz="3200" spc="50" dirty="0">
                <a:latin typeface="Arial MT"/>
                <a:cs typeface="Arial MT"/>
              </a:rPr>
              <a:t>s</a:t>
            </a:r>
            <a:r>
              <a:rPr sz="3200" spc="5" dirty="0">
                <a:latin typeface="Arial MT"/>
                <a:cs typeface="Arial MT"/>
              </a:rPr>
              <a:t>,</a:t>
            </a:r>
            <a:endParaRPr sz="3200">
              <a:latin typeface="Arial MT"/>
              <a:cs typeface="Arial MT"/>
            </a:endParaRPr>
          </a:p>
          <a:p>
            <a:pPr marL="12700" marR="12065">
              <a:lnSpc>
                <a:spcPct val="99800"/>
              </a:lnSpc>
              <a:spcBef>
                <a:spcPts val="1425"/>
              </a:spcBef>
            </a:pPr>
            <a:r>
              <a:rPr sz="3200" spc="5" dirty="0">
                <a:latin typeface="Arial MT"/>
                <a:cs typeface="Arial MT"/>
              </a:rPr>
              <a:t>The </a:t>
            </a:r>
            <a:r>
              <a:rPr sz="3200" spc="15" dirty="0">
                <a:latin typeface="Arial MT"/>
                <a:cs typeface="Arial MT"/>
              </a:rPr>
              <a:t>kernel </a:t>
            </a:r>
            <a:r>
              <a:rPr sz="3200" spc="20" dirty="0">
                <a:latin typeface="Arial MT"/>
                <a:cs typeface="Arial MT"/>
              </a:rPr>
              <a:t>is </a:t>
            </a:r>
            <a:r>
              <a:rPr sz="3200" spc="15" dirty="0">
                <a:latin typeface="Arial MT"/>
                <a:cs typeface="Arial MT"/>
              </a:rPr>
              <a:t>relatively </a:t>
            </a:r>
            <a:r>
              <a:rPr sz="3200" spc="25" dirty="0">
                <a:latin typeface="Arial MT"/>
                <a:cs typeface="Arial MT"/>
              </a:rPr>
              <a:t>small </a:t>
            </a:r>
            <a:r>
              <a:rPr sz="3200" spc="20" dirty="0">
                <a:latin typeface="Arial MT"/>
                <a:cs typeface="Arial MT"/>
              </a:rPr>
              <a:t>in this </a:t>
            </a:r>
            <a:r>
              <a:rPr sz="3200" spc="25" dirty="0">
                <a:latin typeface="Arial MT"/>
                <a:cs typeface="Arial MT"/>
              </a:rPr>
              <a:t> </a:t>
            </a:r>
            <a:r>
              <a:rPr sz="3200" spc="10" dirty="0">
                <a:latin typeface="Arial MT"/>
                <a:cs typeface="Arial MT"/>
              </a:rPr>
              <a:t>architecture, </a:t>
            </a:r>
            <a:r>
              <a:rPr sz="3200" spc="25" dirty="0">
                <a:latin typeface="Arial MT"/>
                <a:cs typeface="Arial MT"/>
              </a:rPr>
              <a:t>similar </a:t>
            </a:r>
            <a:r>
              <a:rPr sz="3200" spc="10" dirty="0">
                <a:latin typeface="Arial MT"/>
                <a:cs typeface="Arial MT"/>
              </a:rPr>
              <a:t>to </a:t>
            </a:r>
            <a:r>
              <a:rPr sz="3200" spc="15" dirty="0">
                <a:latin typeface="Arial MT"/>
                <a:cs typeface="Arial MT"/>
              </a:rPr>
              <a:t>microkernels, but </a:t>
            </a:r>
            <a:r>
              <a:rPr sz="3200" spc="20" dirty="0">
                <a:latin typeface="Arial MT"/>
                <a:cs typeface="Arial MT"/>
              </a:rPr>
              <a:t> </a:t>
            </a:r>
            <a:r>
              <a:rPr sz="3200" spc="10" dirty="0">
                <a:latin typeface="Arial MT"/>
                <a:cs typeface="Arial MT"/>
              </a:rPr>
              <a:t>the </a:t>
            </a:r>
            <a:r>
              <a:rPr sz="3200" spc="15" dirty="0">
                <a:latin typeface="Arial MT"/>
                <a:cs typeface="Arial MT"/>
              </a:rPr>
              <a:t>kernel does not </a:t>
            </a:r>
            <a:r>
              <a:rPr sz="3200" spc="40" dirty="0">
                <a:latin typeface="Arial MT"/>
                <a:cs typeface="Arial MT"/>
              </a:rPr>
              <a:t>have </a:t>
            </a:r>
            <a:r>
              <a:rPr sz="3200" spc="10" dirty="0">
                <a:latin typeface="Arial MT"/>
                <a:cs typeface="Arial MT"/>
              </a:rPr>
              <a:t>to </a:t>
            </a:r>
            <a:r>
              <a:rPr sz="3200" spc="20" dirty="0">
                <a:latin typeface="Arial MT"/>
                <a:cs typeface="Arial MT"/>
              </a:rPr>
              <a:t>implement </a:t>
            </a:r>
            <a:r>
              <a:rPr sz="3200" spc="25" dirty="0">
                <a:latin typeface="Arial MT"/>
                <a:cs typeface="Arial MT"/>
              </a:rPr>
              <a:t> message</a:t>
            </a:r>
            <a:r>
              <a:rPr sz="3200" spc="-210" dirty="0">
                <a:latin typeface="Arial MT"/>
                <a:cs typeface="Arial MT"/>
              </a:rPr>
              <a:t> </a:t>
            </a:r>
            <a:r>
              <a:rPr sz="3200" spc="25" dirty="0">
                <a:latin typeface="Arial MT"/>
                <a:cs typeface="Arial MT"/>
              </a:rPr>
              <a:t>passing</a:t>
            </a:r>
            <a:r>
              <a:rPr sz="3200" spc="-280" dirty="0">
                <a:latin typeface="Arial MT"/>
                <a:cs typeface="Arial MT"/>
              </a:rPr>
              <a:t> </a:t>
            </a:r>
            <a:r>
              <a:rPr sz="3200" spc="30" dirty="0">
                <a:latin typeface="Arial MT"/>
                <a:cs typeface="Arial MT"/>
              </a:rPr>
              <a:t>since</a:t>
            </a:r>
            <a:r>
              <a:rPr sz="3200" spc="-135" dirty="0">
                <a:latin typeface="Arial MT"/>
                <a:cs typeface="Arial MT"/>
              </a:rPr>
              <a:t> </a:t>
            </a:r>
            <a:r>
              <a:rPr sz="3200" spc="20" dirty="0">
                <a:latin typeface="Arial MT"/>
                <a:cs typeface="Arial MT"/>
              </a:rPr>
              <a:t>modules</a:t>
            </a:r>
            <a:r>
              <a:rPr sz="3200" spc="-250" dirty="0">
                <a:latin typeface="Arial MT"/>
                <a:cs typeface="Arial MT"/>
              </a:rPr>
              <a:t> </a:t>
            </a:r>
            <a:r>
              <a:rPr sz="3200" spc="5" dirty="0">
                <a:latin typeface="Arial MT"/>
                <a:cs typeface="Arial MT"/>
              </a:rPr>
              <a:t>are </a:t>
            </a:r>
            <a:r>
              <a:rPr sz="3200" spc="25" dirty="0">
                <a:latin typeface="Arial MT"/>
                <a:cs typeface="Arial MT"/>
              </a:rPr>
              <a:t>free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10" dirty="0">
                <a:latin typeface="Arial MT"/>
                <a:cs typeface="Arial MT"/>
              </a:rPr>
              <a:t>to</a:t>
            </a:r>
            <a:r>
              <a:rPr sz="3200" spc="-65" dirty="0">
                <a:latin typeface="Arial MT"/>
                <a:cs typeface="Arial MT"/>
              </a:rPr>
              <a:t> </a:t>
            </a:r>
            <a:r>
              <a:rPr sz="3200" spc="25" dirty="0">
                <a:latin typeface="Arial MT"/>
                <a:cs typeface="Arial MT"/>
              </a:rPr>
              <a:t>contact</a:t>
            </a:r>
            <a:r>
              <a:rPr sz="3200" spc="-220" dirty="0">
                <a:latin typeface="Arial MT"/>
                <a:cs typeface="Arial MT"/>
              </a:rPr>
              <a:t> </a:t>
            </a:r>
            <a:r>
              <a:rPr sz="3200" spc="25" dirty="0">
                <a:latin typeface="Arial MT"/>
                <a:cs typeface="Arial MT"/>
              </a:rPr>
              <a:t>each</a:t>
            </a:r>
            <a:r>
              <a:rPr sz="3200" spc="-60" dirty="0">
                <a:latin typeface="Arial MT"/>
                <a:cs typeface="Arial MT"/>
              </a:rPr>
              <a:t> </a:t>
            </a:r>
            <a:r>
              <a:rPr sz="3200" spc="15" dirty="0">
                <a:latin typeface="Arial MT"/>
                <a:cs typeface="Arial MT"/>
              </a:rPr>
              <a:t>other</a:t>
            </a:r>
            <a:r>
              <a:rPr sz="3200" spc="-165" dirty="0">
                <a:latin typeface="Arial MT"/>
                <a:cs typeface="Arial MT"/>
              </a:rPr>
              <a:t> </a:t>
            </a:r>
            <a:r>
              <a:rPr sz="3200" spc="15" dirty="0">
                <a:latin typeface="Arial MT"/>
                <a:cs typeface="Arial MT"/>
              </a:rPr>
              <a:t>directly.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24075" y="2171700"/>
            <a:ext cx="5600700" cy="2657475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0699" y="399986"/>
            <a:ext cx="5834126" cy="9382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46858" y="527685"/>
            <a:ext cx="529463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>
                <a:solidFill>
                  <a:srgbClr val="006699"/>
                </a:solidFill>
              </a:rPr>
              <a:t>Operating</a:t>
            </a:r>
            <a:r>
              <a:rPr spc="-125" dirty="0">
                <a:solidFill>
                  <a:srgbClr val="006699"/>
                </a:solidFill>
              </a:rPr>
              <a:t> </a:t>
            </a:r>
            <a:r>
              <a:rPr spc="15" dirty="0">
                <a:solidFill>
                  <a:srgbClr val="006699"/>
                </a:solidFill>
              </a:rPr>
              <a:t>System</a:t>
            </a:r>
            <a:r>
              <a:rPr spc="-190" dirty="0">
                <a:solidFill>
                  <a:srgbClr val="006699"/>
                </a:solidFill>
              </a:rPr>
              <a:t> </a:t>
            </a:r>
            <a:r>
              <a:rPr spc="10" dirty="0">
                <a:solidFill>
                  <a:srgbClr val="006699"/>
                </a:solidFill>
              </a:rPr>
              <a:t>Services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9275" y="1241044"/>
            <a:ext cx="266700" cy="2768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79792" y="1130998"/>
            <a:ext cx="7460615" cy="76962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70"/>
              </a:spcBef>
            </a:pPr>
            <a:r>
              <a:rPr sz="1800" spc="-40" dirty="0">
                <a:latin typeface="Arial MT"/>
                <a:cs typeface="Arial MT"/>
              </a:rPr>
              <a:t>An</a:t>
            </a:r>
            <a:r>
              <a:rPr sz="1800" spc="8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operating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system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provides</a:t>
            </a:r>
            <a:r>
              <a:rPr sz="1800" spc="10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an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b="1" spc="-5" dirty="0">
                <a:latin typeface="Arial"/>
                <a:cs typeface="Arial"/>
              </a:rPr>
              <a:t>environment</a:t>
            </a:r>
            <a:r>
              <a:rPr sz="1800" b="1" spc="25" dirty="0">
                <a:latin typeface="Arial"/>
                <a:cs typeface="Arial"/>
              </a:rPr>
              <a:t> </a:t>
            </a:r>
            <a:r>
              <a:rPr sz="1800" b="1" spc="5" dirty="0">
                <a:latin typeface="Arial"/>
                <a:cs typeface="Arial"/>
              </a:rPr>
              <a:t>for</a:t>
            </a:r>
            <a:r>
              <a:rPr sz="1800" b="1" spc="-75" dirty="0">
                <a:latin typeface="Arial"/>
                <a:cs typeface="Arial"/>
              </a:rPr>
              <a:t> </a:t>
            </a:r>
            <a:r>
              <a:rPr sz="1800" b="1" spc="5" dirty="0">
                <a:latin typeface="Arial"/>
                <a:cs typeface="Arial"/>
              </a:rPr>
              <a:t>the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programs</a:t>
            </a:r>
            <a:r>
              <a:rPr sz="1800" b="1" dirty="0">
                <a:latin typeface="Arial"/>
                <a:cs typeface="Arial"/>
              </a:rPr>
              <a:t> to</a:t>
            </a:r>
            <a:r>
              <a:rPr sz="1800" b="1" spc="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run.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800" spc="-30" dirty="0">
                <a:latin typeface="Arial MT"/>
                <a:cs typeface="Arial MT"/>
              </a:rPr>
              <a:t>It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provides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certain</a:t>
            </a:r>
            <a:r>
              <a:rPr sz="1800" spc="6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services</a:t>
            </a:r>
            <a:r>
              <a:rPr sz="1800" spc="170" dirty="0">
                <a:latin typeface="Arial MT"/>
                <a:cs typeface="Arial MT"/>
              </a:rPr>
              <a:t> </a:t>
            </a:r>
            <a:r>
              <a:rPr sz="1800" spc="10" dirty="0">
                <a:latin typeface="Arial MT"/>
                <a:cs typeface="Arial MT"/>
              </a:rPr>
              <a:t>to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programs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9275" y="1613217"/>
            <a:ext cx="266700" cy="27654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0050" y="1971674"/>
            <a:ext cx="8210550" cy="4886324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1910" y="412178"/>
            <a:ext cx="5294630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5" dirty="0">
                <a:solidFill>
                  <a:srgbClr val="006699"/>
                </a:solidFill>
              </a:rPr>
              <a:t>Operating</a:t>
            </a:r>
            <a:r>
              <a:rPr spc="-125" dirty="0">
                <a:solidFill>
                  <a:srgbClr val="006699"/>
                </a:solidFill>
              </a:rPr>
              <a:t> </a:t>
            </a:r>
            <a:r>
              <a:rPr spc="15" dirty="0">
                <a:solidFill>
                  <a:srgbClr val="006699"/>
                </a:solidFill>
              </a:rPr>
              <a:t>System</a:t>
            </a:r>
            <a:r>
              <a:rPr spc="-180" dirty="0">
                <a:solidFill>
                  <a:srgbClr val="006699"/>
                </a:solidFill>
              </a:rPr>
              <a:t> </a:t>
            </a:r>
            <a:r>
              <a:rPr spc="10" dirty="0">
                <a:solidFill>
                  <a:srgbClr val="006699"/>
                </a:solidFill>
              </a:rPr>
              <a:t>Services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3425" y="1276350"/>
            <a:ext cx="362584" cy="37211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91260" y="2144014"/>
            <a:ext cx="266700" cy="26733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91260" y="3574986"/>
            <a:ext cx="266700" cy="26701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91260" y="4604956"/>
            <a:ext cx="266700" cy="26701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91260" y="5320347"/>
            <a:ext cx="266700" cy="26701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064260" y="1263586"/>
            <a:ext cx="7729855" cy="496062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436880">
              <a:lnSpc>
                <a:spcPct val="101800"/>
              </a:lnSpc>
              <a:spcBef>
                <a:spcPts val="50"/>
              </a:spcBef>
            </a:pPr>
            <a:r>
              <a:rPr sz="2400" spc="-20" dirty="0">
                <a:latin typeface="Arial MT"/>
                <a:cs typeface="Arial MT"/>
              </a:rPr>
              <a:t>Operating-system</a:t>
            </a:r>
            <a:r>
              <a:rPr sz="2400" spc="254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services</a:t>
            </a:r>
            <a:r>
              <a:rPr sz="2400" spc="235" dirty="0">
                <a:latin typeface="Arial MT"/>
                <a:cs typeface="Arial MT"/>
              </a:rPr>
              <a:t> </a:t>
            </a:r>
            <a:r>
              <a:rPr sz="2400" spc="-40" dirty="0">
                <a:latin typeface="Arial MT"/>
                <a:cs typeface="Arial MT"/>
              </a:rPr>
              <a:t>provides</a:t>
            </a:r>
            <a:r>
              <a:rPr sz="2400" spc="30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functions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that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are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helpful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5" dirty="0">
                <a:latin typeface="Arial MT"/>
                <a:cs typeface="Arial MT"/>
              </a:rPr>
              <a:t>to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5" dirty="0">
                <a:latin typeface="Arial MT"/>
                <a:cs typeface="Arial MT"/>
              </a:rPr>
              <a:t>the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user:</a:t>
            </a:r>
            <a:endParaRPr sz="2400">
              <a:latin typeface="Arial MT"/>
              <a:cs typeface="Arial MT"/>
            </a:endParaRPr>
          </a:p>
          <a:p>
            <a:pPr marL="412750" marR="748030">
              <a:lnSpc>
                <a:spcPct val="100000"/>
              </a:lnSpc>
              <a:spcBef>
                <a:spcPts val="819"/>
              </a:spcBef>
            </a:pPr>
            <a:r>
              <a:rPr sz="2000" b="1" spc="20" dirty="0">
                <a:latin typeface="Arial"/>
                <a:cs typeface="Arial"/>
              </a:rPr>
              <a:t>User</a:t>
            </a:r>
            <a:r>
              <a:rPr sz="2000" b="1" spc="-80" dirty="0">
                <a:latin typeface="Arial"/>
                <a:cs typeface="Arial"/>
              </a:rPr>
              <a:t> </a:t>
            </a:r>
            <a:r>
              <a:rPr sz="2000" b="1" spc="20" dirty="0">
                <a:latin typeface="Arial"/>
                <a:cs typeface="Arial"/>
              </a:rPr>
              <a:t>interface</a:t>
            </a:r>
            <a:r>
              <a:rPr sz="2000" b="1" spc="-165" dirty="0">
                <a:latin typeface="Arial"/>
                <a:cs typeface="Arial"/>
              </a:rPr>
              <a:t> </a:t>
            </a:r>
            <a:r>
              <a:rPr sz="2000" spc="5" dirty="0">
                <a:latin typeface="Arial MT"/>
                <a:cs typeface="Arial MT"/>
              </a:rPr>
              <a:t>-</a:t>
            </a:r>
            <a:r>
              <a:rPr sz="2000" spc="-105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Almost</a:t>
            </a:r>
            <a:r>
              <a:rPr sz="2000" spc="-75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all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operating</a:t>
            </a:r>
            <a:r>
              <a:rPr sz="2000" spc="-105" dirty="0">
                <a:latin typeface="Arial MT"/>
                <a:cs typeface="Arial MT"/>
              </a:rPr>
              <a:t> </a:t>
            </a:r>
            <a:r>
              <a:rPr sz="2000" spc="25" dirty="0">
                <a:latin typeface="Arial MT"/>
                <a:cs typeface="Arial MT"/>
              </a:rPr>
              <a:t>systems</a:t>
            </a:r>
            <a:r>
              <a:rPr sz="2000" spc="-2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have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a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20" dirty="0">
                <a:latin typeface="Arial MT"/>
                <a:cs typeface="Arial MT"/>
              </a:rPr>
              <a:t>user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interface</a:t>
            </a:r>
            <a:r>
              <a:rPr sz="2000" spc="-190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(UI)</a:t>
            </a:r>
            <a:endParaRPr sz="2000">
              <a:latin typeface="Arial MT"/>
              <a:cs typeface="Arial MT"/>
            </a:endParaRPr>
          </a:p>
          <a:p>
            <a:pPr marL="527050">
              <a:lnSpc>
                <a:spcPct val="100000"/>
              </a:lnSpc>
              <a:spcBef>
                <a:spcPts val="835"/>
              </a:spcBef>
            </a:pPr>
            <a:r>
              <a:rPr sz="1500" dirty="0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sz="1500" spc="-80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Arial MT"/>
                <a:cs typeface="Arial MT"/>
              </a:rPr>
              <a:t>V</a:t>
            </a:r>
            <a:r>
              <a:rPr sz="2000" spc="10" dirty="0">
                <a:latin typeface="Arial MT"/>
                <a:cs typeface="Arial MT"/>
              </a:rPr>
              <a:t>ari</a:t>
            </a:r>
            <a:r>
              <a:rPr sz="2000" spc="5" dirty="0">
                <a:latin typeface="Arial MT"/>
                <a:cs typeface="Arial MT"/>
              </a:rPr>
              <a:t>e</a:t>
            </a:r>
            <a:r>
              <a:rPr sz="2000" spc="15" dirty="0">
                <a:latin typeface="Arial MT"/>
                <a:cs typeface="Arial MT"/>
              </a:rPr>
              <a:t>s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b</a:t>
            </a:r>
            <a:r>
              <a:rPr sz="2000" spc="5" dirty="0">
                <a:latin typeface="Arial MT"/>
                <a:cs typeface="Arial MT"/>
              </a:rPr>
              <a:t>e</a:t>
            </a:r>
            <a:r>
              <a:rPr sz="2000" spc="35" dirty="0">
                <a:latin typeface="Arial MT"/>
                <a:cs typeface="Arial MT"/>
              </a:rPr>
              <a:t>t</a:t>
            </a:r>
            <a:r>
              <a:rPr sz="2000" spc="-20" dirty="0">
                <a:latin typeface="Arial MT"/>
                <a:cs typeface="Arial MT"/>
              </a:rPr>
              <a:t>w</a:t>
            </a:r>
            <a:r>
              <a:rPr sz="2000" spc="15" dirty="0">
                <a:latin typeface="Arial MT"/>
                <a:cs typeface="Arial MT"/>
              </a:rPr>
              <a:t>e</a:t>
            </a:r>
            <a:r>
              <a:rPr sz="2000" spc="5" dirty="0">
                <a:latin typeface="Arial MT"/>
                <a:cs typeface="Arial MT"/>
              </a:rPr>
              <a:t>e</a:t>
            </a:r>
            <a:r>
              <a:rPr sz="2000" spc="15" dirty="0">
                <a:latin typeface="Arial MT"/>
                <a:cs typeface="Arial MT"/>
              </a:rPr>
              <a:t>n</a:t>
            </a:r>
            <a:r>
              <a:rPr sz="2000" spc="-110" dirty="0">
                <a:latin typeface="Arial MT"/>
                <a:cs typeface="Arial MT"/>
              </a:rPr>
              <a:t> </a:t>
            </a:r>
            <a:r>
              <a:rPr sz="2000" spc="50" dirty="0">
                <a:latin typeface="Arial MT"/>
                <a:cs typeface="Arial MT"/>
              </a:rPr>
              <a:t>C</a:t>
            </a:r>
            <a:r>
              <a:rPr sz="2000" spc="15" dirty="0">
                <a:latin typeface="Arial MT"/>
                <a:cs typeface="Arial MT"/>
              </a:rPr>
              <a:t>o</a:t>
            </a:r>
            <a:r>
              <a:rPr sz="2000" spc="-25" dirty="0">
                <a:latin typeface="Arial MT"/>
                <a:cs typeface="Arial MT"/>
              </a:rPr>
              <a:t>m</a:t>
            </a:r>
            <a:r>
              <a:rPr sz="2000" spc="-15" dirty="0">
                <a:latin typeface="Arial MT"/>
                <a:cs typeface="Arial MT"/>
              </a:rPr>
              <a:t>m</a:t>
            </a:r>
            <a:r>
              <a:rPr sz="2000" spc="15" dirty="0">
                <a:latin typeface="Arial MT"/>
                <a:cs typeface="Arial MT"/>
              </a:rPr>
              <a:t>a</a:t>
            </a:r>
            <a:r>
              <a:rPr sz="2000" spc="5" dirty="0">
                <a:latin typeface="Arial MT"/>
                <a:cs typeface="Arial MT"/>
              </a:rPr>
              <a:t>n</a:t>
            </a:r>
            <a:r>
              <a:rPr sz="2000" spc="30" dirty="0">
                <a:latin typeface="Arial MT"/>
                <a:cs typeface="Arial MT"/>
              </a:rPr>
              <a:t>d</a:t>
            </a:r>
            <a:r>
              <a:rPr sz="2000" spc="5" dirty="0">
                <a:latin typeface="Arial MT"/>
                <a:cs typeface="Arial MT"/>
              </a:rPr>
              <a:t>-</a:t>
            </a:r>
            <a:r>
              <a:rPr sz="2000" spc="10" dirty="0">
                <a:latin typeface="Arial MT"/>
                <a:cs typeface="Arial MT"/>
              </a:rPr>
              <a:t>Li</a:t>
            </a:r>
            <a:r>
              <a:rPr sz="2000" spc="5" dirty="0">
                <a:latin typeface="Arial MT"/>
                <a:cs typeface="Arial MT"/>
              </a:rPr>
              <a:t>n</a:t>
            </a:r>
            <a:r>
              <a:rPr sz="2000" spc="15" dirty="0">
                <a:latin typeface="Arial MT"/>
                <a:cs typeface="Arial MT"/>
              </a:rPr>
              <a:t>e</a:t>
            </a:r>
            <a:r>
              <a:rPr sz="2000" spc="-110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(</a:t>
            </a:r>
            <a:r>
              <a:rPr sz="2000" spc="50" dirty="0">
                <a:latin typeface="Arial MT"/>
                <a:cs typeface="Arial MT"/>
              </a:rPr>
              <a:t>C</a:t>
            </a:r>
            <a:r>
              <a:rPr sz="2000" spc="15" dirty="0">
                <a:latin typeface="Arial MT"/>
                <a:cs typeface="Arial MT"/>
              </a:rPr>
              <a:t>L</a:t>
            </a:r>
            <a:r>
              <a:rPr sz="2000" spc="35" dirty="0">
                <a:latin typeface="Arial MT"/>
                <a:cs typeface="Arial MT"/>
              </a:rPr>
              <a:t>I</a:t>
            </a:r>
            <a:r>
              <a:rPr sz="2000" spc="5" dirty="0">
                <a:latin typeface="Arial MT"/>
                <a:cs typeface="Arial MT"/>
              </a:rPr>
              <a:t>),</a:t>
            </a:r>
            <a:r>
              <a:rPr sz="2000" spc="-150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Gr</a:t>
            </a:r>
            <a:r>
              <a:rPr sz="2000" spc="5" dirty="0">
                <a:latin typeface="Arial MT"/>
                <a:cs typeface="Arial MT"/>
              </a:rPr>
              <a:t>a</a:t>
            </a:r>
            <a:r>
              <a:rPr sz="2000" spc="15" dirty="0">
                <a:latin typeface="Arial MT"/>
                <a:cs typeface="Arial MT"/>
              </a:rPr>
              <a:t>p</a:t>
            </a:r>
            <a:r>
              <a:rPr sz="2000" spc="5" dirty="0">
                <a:latin typeface="Arial MT"/>
                <a:cs typeface="Arial MT"/>
              </a:rPr>
              <a:t>hi</a:t>
            </a:r>
            <a:r>
              <a:rPr sz="2000" spc="40" dirty="0">
                <a:latin typeface="Arial MT"/>
                <a:cs typeface="Arial MT"/>
              </a:rPr>
              <a:t>c</a:t>
            </a:r>
            <a:r>
              <a:rPr sz="2000" spc="15" dirty="0">
                <a:latin typeface="Arial MT"/>
                <a:cs typeface="Arial MT"/>
              </a:rPr>
              <a:t>s</a:t>
            </a:r>
            <a:r>
              <a:rPr sz="2000" spc="-150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U</a:t>
            </a:r>
            <a:r>
              <a:rPr sz="2000" spc="45" dirty="0">
                <a:latin typeface="Arial MT"/>
                <a:cs typeface="Arial MT"/>
              </a:rPr>
              <a:t>s</a:t>
            </a:r>
            <a:r>
              <a:rPr sz="2000" spc="10" dirty="0">
                <a:latin typeface="Arial MT"/>
                <a:cs typeface="Arial MT"/>
              </a:rPr>
              <a:t>er</a:t>
            </a:r>
            <a:endParaRPr sz="2000">
              <a:latin typeface="Arial MT"/>
              <a:cs typeface="Arial MT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2000" spc="35" dirty="0">
                <a:latin typeface="Arial MT"/>
                <a:cs typeface="Arial MT"/>
              </a:rPr>
              <a:t>I</a:t>
            </a:r>
            <a:r>
              <a:rPr sz="2000" spc="15" dirty="0">
                <a:latin typeface="Arial MT"/>
                <a:cs typeface="Arial MT"/>
              </a:rPr>
              <a:t>n</a:t>
            </a:r>
            <a:r>
              <a:rPr sz="2000" spc="35" dirty="0">
                <a:latin typeface="Arial MT"/>
                <a:cs typeface="Arial MT"/>
              </a:rPr>
              <a:t>t</a:t>
            </a:r>
            <a:r>
              <a:rPr sz="2000" spc="10" dirty="0">
                <a:latin typeface="Arial MT"/>
                <a:cs typeface="Arial MT"/>
              </a:rPr>
              <a:t>er</a:t>
            </a:r>
            <a:r>
              <a:rPr sz="2000" spc="-40" dirty="0">
                <a:latin typeface="Arial MT"/>
                <a:cs typeface="Arial MT"/>
              </a:rPr>
              <a:t>f</a:t>
            </a:r>
            <a:r>
              <a:rPr sz="2000" spc="15" dirty="0">
                <a:latin typeface="Arial MT"/>
                <a:cs typeface="Arial MT"/>
              </a:rPr>
              <a:t>a</a:t>
            </a:r>
            <a:r>
              <a:rPr sz="2000" spc="40" dirty="0">
                <a:latin typeface="Arial MT"/>
                <a:cs typeface="Arial MT"/>
              </a:rPr>
              <a:t>c</a:t>
            </a:r>
            <a:r>
              <a:rPr sz="2000" spc="15" dirty="0">
                <a:latin typeface="Arial MT"/>
                <a:cs typeface="Arial MT"/>
              </a:rPr>
              <a:t>e</a:t>
            </a:r>
            <a:r>
              <a:rPr sz="2000" spc="-185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(G</a:t>
            </a:r>
            <a:r>
              <a:rPr sz="2000" spc="-25" dirty="0">
                <a:latin typeface="Arial MT"/>
                <a:cs typeface="Arial MT"/>
              </a:rPr>
              <a:t>U</a:t>
            </a:r>
            <a:r>
              <a:rPr sz="2000" spc="35" dirty="0">
                <a:latin typeface="Arial MT"/>
                <a:cs typeface="Arial MT"/>
              </a:rPr>
              <a:t>I</a:t>
            </a:r>
            <a:r>
              <a:rPr sz="2000" spc="5" dirty="0">
                <a:latin typeface="Arial MT"/>
                <a:cs typeface="Arial MT"/>
              </a:rPr>
              <a:t>).</a:t>
            </a:r>
            <a:endParaRPr sz="2000">
              <a:latin typeface="Arial MT"/>
              <a:cs typeface="Arial MT"/>
            </a:endParaRPr>
          </a:p>
          <a:p>
            <a:pPr marL="412750" marR="835660">
              <a:lnSpc>
                <a:spcPct val="100000"/>
              </a:lnSpc>
              <a:spcBef>
                <a:spcPts val="830"/>
              </a:spcBef>
            </a:pPr>
            <a:r>
              <a:rPr sz="2000" b="1" spc="15" dirty="0">
                <a:latin typeface="Arial"/>
                <a:cs typeface="Arial"/>
              </a:rPr>
              <a:t>P</a:t>
            </a:r>
            <a:r>
              <a:rPr sz="2000" b="1" spc="40" dirty="0">
                <a:latin typeface="Arial"/>
                <a:cs typeface="Arial"/>
              </a:rPr>
              <a:t>r</a:t>
            </a:r>
            <a:r>
              <a:rPr sz="2000" b="1" spc="45" dirty="0">
                <a:latin typeface="Arial"/>
                <a:cs typeface="Arial"/>
              </a:rPr>
              <a:t>og</a:t>
            </a:r>
            <a:r>
              <a:rPr sz="2000" b="1" spc="40" dirty="0">
                <a:latin typeface="Arial"/>
                <a:cs typeface="Arial"/>
              </a:rPr>
              <a:t>r</a:t>
            </a:r>
            <a:r>
              <a:rPr sz="2000" b="1" spc="-65" dirty="0">
                <a:latin typeface="Arial"/>
                <a:cs typeface="Arial"/>
              </a:rPr>
              <a:t>a</a:t>
            </a:r>
            <a:r>
              <a:rPr sz="2000" b="1" spc="20" dirty="0">
                <a:latin typeface="Arial"/>
                <a:cs typeface="Arial"/>
              </a:rPr>
              <a:t>m</a:t>
            </a:r>
            <a:r>
              <a:rPr sz="2000" b="1" spc="-110" dirty="0">
                <a:latin typeface="Arial"/>
                <a:cs typeface="Arial"/>
              </a:rPr>
              <a:t> </a:t>
            </a:r>
            <a:r>
              <a:rPr sz="2000" b="1" spc="15" dirty="0">
                <a:latin typeface="Arial"/>
                <a:cs typeface="Arial"/>
              </a:rPr>
              <a:t>ex</a:t>
            </a:r>
            <a:r>
              <a:rPr sz="2000" b="1" spc="5" dirty="0">
                <a:latin typeface="Arial"/>
                <a:cs typeface="Arial"/>
              </a:rPr>
              <a:t>e</a:t>
            </a:r>
            <a:r>
              <a:rPr sz="2000" b="1" spc="15" dirty="0">
                <a:latin typeface="Arial"/>
                <a:cs typeface="Arial"/>
              </a:rPr>
              <a:t>c</a:t>
            </a:r>
            <a:r>
              <a:rPr sz="2000" b="1" spc="45" dirty="0">
                <a:latin typeface="Arial"/>
                <a:cs typeface="Arial"/>
              </a:rPr>
              <a:t>u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spc="35" dirty="0">
                <a:latin typeface="Arial"/>
                <a:cs typeface="Arial"/>
              </a:rPr>
              <a:t>i</a:t>
            </a:r>
            <a:r>
              <a:rPr sz="2000" b="1" spc="-25" dirty="0">
                <a:latin typeface="Arial"/>
                <a:cs typeface="Arial"/>
              </a:rPr>
              <a:t>o</a:t>
            </a:r>
            <a:r>
              <a:rPr sz="2000" b="1" spc="15" dirty="0">
                <a:latin typeface="Arial"/>
                <a:cs typeface="Arial"/>
              </a:rPr>
              <a:t>n</a:t>
            </a:r>
            <a:r>
              <a:rPr sz="2000" b="1" spc="-190" dirty="0">
                <a:latin typeface="Arial"/>
                <a:cs typeface="Arial"/>
              </a:rPr>
              <a:t> </a:t>
            </a:r>
            <a:r>
              <a:rPr sz="2000" spc="5" dirty="0">
                <a:latin typeface="Arial MT"/>
                <a:cs typeface="Arial MT"/>
              </a:rPr>
              <a:t>-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25" dirty="0">
                <a:latin typeface="Arial MT"/>
                <a:cs typeface="Arial MT"/>
              </a:rPr>
              <a:t>T</a:t>
            </a:r>
            <a:r>
              <a:rPr sz="2000" spc="15" dirty="0">
                <a:latin typeface="Arial MT"/>
                <a:cs typeface="Arial MT"/>
              </a:rPr>
              <a:t>he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40" dirty="0">
                <a:latin typeface="Arial MT"/>
                <a:cs typeface="Arial MT"/>
              </a:rPr>
              <a:t>sys</a:t>
            </a:r>
            <a:r>
              <a:rPr sz="2000" spc="35" dirty="0">
                <a:latin typeface="Arial MT"/>
                <a:cs typeface="Arial MT"/>
              </a:rPr>
              <a:t>t</a:t>
            </a:r>
            <a:r>
              <a:rPr sz="2000" spc="15" dirty="0">
                <a:latin typeface="Arial MT"/>
                <a:cs typeface="Arial MT"/>
              </a:rPr>
              <a:t>em</a:t>
            </a:r>
            <a:r>
              <a:rPr sz="2000" spc="-220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m</a:t>
            </a:r>
            <a:r>
              <a:rPr sz="2000" spc="15" dirty="0">
                <a:latin typeface="Arial MT"/>
                <a:cs typeface="Arial MT"/>
              </a:rPr>
              <a:t>u</a:t>
            </a:r>
            <a:r>
              <a:rPr sz="2000" spc="40" dirty="0">
                <a:latin typeface="Arial MT"/>
                <a:cs typeface="Arial MT"/>
              </a:rPr>
              <a:t>s</a:t>
            </a:r>
            <a:r>
              <a:rPr sz="2000" spc="5" dirty="0">
                <a:latin typeface="Arial MT"/>
                <a:cs typeface="Arial MT"/>
              </a:rPr>
              <a:t>t</a:t>
            </a:r>
            <a:r>
              <a:rPr sz="2000" spc="-75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be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able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b="1" spc="10" dirty="0">
                <a:latin typeface="Arial"/>
                <a:cs typeface="Arial"/>
              </a:rPr>
              <a:t>to</a:t>
            </a:r>
            <a:r>
              <a:rPr sz="2000" b="1" spc="-75" dirty="0">
                <a:latin typeface="Arial"/>
                <a:cs typeface="Arial"/>
              </a:rPr>
              <a:t> </a:t>
            </a:r>
            <a:r>
              <a:rPr sz="2000" b="1" spc="40" dirty="0">
                <a:latin typeface="Arial"/>
                <a:cs typeface="Arial"/>
              </a:rPr>
              <a:t>lo</a:t>
            </a:r>
            <a:r>
              <a:rPr sz="2000" b="1" spc="15" dirty="0">
                <a:latin typeface="Arial"/>
                <a:cs typeface="Arial"/>
              </a:rPr>
              <a:t>ad</a:t>
            </a:r>
            <a:r>
              <a:rPr sz="2000" b="1" spc="-150" dirty="0">
                <a:latin typeface="Arial"/>
                <a:cs typeface="Arial"/>
              </a:rPr>
              <a:t> </a:t>
            </a:r>
            <a:r>
              <a:rPr sz="2000" b="1" spc="10" dirty="0">
                <a:latin typeface="Arial"/>
                <a:cs typeface="Arial"/>
              </a:rPr>
              <a:t>a  </a:t>
            </a:r>
            <a:r>
              <a:rPr sz="2000" b="1" spc="45" dirty="0">
                <a:latin typeface="Arial"/>
                <a:cs typeface="Arial"/>
              </a:rPr>
              <a:t>p</a:t>
            </a:r>
            <a:r>
              <a:rPr sz="2000" b="1" spc="40" dirty="0">
                <a:latin typeface="Arial"/>
                <a:cs typeface="Arial"/>
              </a:rPr>
              <a:t>r</a:t>
            </a:r>
            <a:r>
              <a:rPr sz="2000" b="1" spc="45" dirty="0">
                <a:latin typeface="Arial"/>
                <a:cs typeface="Arial"/>
              </a:rPr>
              <a:t>og</a:t>
            </a:r>
            <a:r>
              <a:rPr sz="2000" b="1" spc="40" dirty="0">
                <a:latin typeface="Arial"/>
                <a:cs typeface="Arial"/>
              </a:rPr>
              <a:t>r</a:t>
            </a:r>
            <a:r>
              <a:rPr sz="2000" b="1" spc="-65" dirty="0">
                <a:latin typeface="Arial"/>
                <a:cs typeface="Arial"/>
              </a:rPr>
              <a:t>a</a:t>
            </a:r>
            <a:r>
              <a:rPr sz="2000" b="1" spc="20" dirty="0">
                <a:latin typeface="Arial"/>
                <a:cs typeface="Arial"/>
              </a:rPr>
              <a:t>m</a:t>
            </a:r>
            <a:r>
              <a:rPr sz="2000" b="1" spc="-185" dirty="0">
                <a:latin typeface="Arial"/>
                <a:cs typeface="Arial"/>
              </a:rPr>
              <a:t> </a:t>
            </a:r>
            <a:r>
              <a:rPr sz="2000" b="1" spc="40" dirty="0">
                <a:latin typeface="Arial"/>
                <a:cs typeface="Arial"/>
              </a:rPr>
              <a:t>in</a:t>
            </a:r>
            <a:r>
              <a:rPr sz="2000" b="1" spc="10" dirty="0">
                <a:latin typeface="Arial"/>
                <a:cs typeface="Arial"/>
              </a:rPr>
              <a:t>to</a:t>
            </a:r>
            <a:r>
              <a:rPr sz="2000" b="1" spc="-150" dirty="0">
                <a:latin typeface="Arial"/>
                <a:cs typeface="Arial"/>
              </a:rPr>
              <a:t> </a:t>
            </a:r>
            <a:r>
              <a:rPr sz="2000" b="1" spc="165" dirty="0">
                <a:latin typeface="Arial"/>
                <a:cs typeface="Arial"/>
              </a:rPr>
              <a:t>m</a:t>
            </a:r>
            <a:r>
              <a:rPr sz="2000" b="1" spc="-65" dirty="0">
                <a:latin typeface="Arial"/>
                <a:cs typeface="Arial"/>
              </a:rPr>
              <a:t>e</a:t>
            </a:r>
            <a:r>
              <a:rPr sz="2000" b="1" spc="90" dirty="0">
                <a:latin typeface="Arial"/>
                <a:cs typeface="Arial"/>
              </a:rPr>
              <a:t>m</a:t>
            </a:r>
            <a:r>
              <a:rPr sz="2000" b="1" spc="-25" dirty="0">
                <a:latin typeface="Arial"/>
                <a:cs typeface="Arial"/>
              </a:rPr>
              <a:t>o</a:t>
            </a:r>
            <a:r>
              <a:rPr sz="2000" b="1" spc="-3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y</a:t>
            </a:r>
            <a:r>
              <a:rPr sz="2000" b="1" spc="-185" dirty="0">
                <a:latin typeface="Arial"/>
                <a:cs typeface="Arial"/>
              </a:rPr>
              <a:t> </a:t>
            </a:r>
            <a:r>
              <a:rPr sz="2000" b="1" spc="15" dirty="0">
                <a:latin typeface="Arial"/>
                <a:cs typeface="Arial"/>
              </a:rPr>
              <a:t>a</a:t>
            </a:r>
            <a:r>
              <a:rPr sz="2000" b="1" spc="45" dirty="0">
                <a:latin typeface="Arial"/>
                <a:cs typeface="Arial"/>
              </a:rPr>
              <a:t>n</a:t>
            </a:r>
            <a:r>
              <a:rPr sz="2000" b="1" spc="15" dirty="0">
                <a:latin typeface="Arial"/>
                <a:cs typeface="Arial"/>
              </a:rPr>
              <a:t>d</a:t>
            </a:r>
            <a:r>
              <a:rPr sz="2000" b="1" spc="-150" dirty="0">
                <a:latin typeface="Arial"/>
                <a:cs typeface="Arial"/>
              </a:rPr>
              <a:t> </a:t>
            </a:r>
            <a:r>
              <a:rPr sz="2000" b="1" spc="10" dirty="0">
                <a:latin typeface="Arial"/>
                <a:cs typeface="Arial"/>
              </a:rPr>
              <a:t>to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40" dirty="0">
                <a:latin typeface="Arial"/>
                <a:cs typeface="Arial"/>
              </a:rPr>
              <a:t>r</a:t>
            </a:r>
            <a:r>
              <a:rPr sz="2000" b="1" spc="45" dirty="0">
                <a:latin typeface="Arial"/>
                <a:cs typeface="Arial"/>
              </a:rPr>
              <a:t>u</a:t>
            </a:r>
            <a:r>
              <a:rPr sz="2000" b="1" spc="15" dirty="0">
                <a:latin typeface="Arial"/>
                <a:cs typeface="Arial"/>
              </a:rPr>
              <a:t>n</a:t>
            </a:r>
            <a:r>
              <a:rPr sz="2000" b="1" spc="-150" dirty="0">
                <a:latin typeface="Arial"/>
                <a:cs typeface="Arial"/>
              </a:rPr>
              <a:t> 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spc="45" dirty="0">
                <a:latin typeface="Arial"/>
                <a:cs typeface="Arial"/>
              </a:rPr>
              <a:t>h</a:t>
            </a:r>
            <a:r>
              <a:rPr sz="2000" b="1" spc="10" dirty="0">
                <a:latin typeface="Arial"/>
                <a:cs typeface="Arial"/>
              </a:rPr>
              <a:t>at</a:t>
            </a:r>
            <a:r>
              <a:rPr sz="2000" b="1" spc="-110" dirty="0">
                <a:latin typeface="Arial"/>
                <a:cs typeface="Arial"/>
              </a:rPr>
              <a:t> </a:t>
            </a:r>
            <a:r>
              <a:rPr sz="2000" b="1" spc="45" dirty="0">
                <a:latin typeface="Arial"/>
                <a:cs typeface="Arial"/>
              </a:rPr>
              <a:t>p</a:t>
            </a:r>
            <a:r>
              <a:rPr sz="2000" b="1" spc="40" dirty="0">
                <a:latin typeface="Arial"/>
                <a:cs typeface="Arial"/>
              </a:rPr>
              <a:t>r</a:t>
            </a:r>
            <a:r>
              <a:rPr sz="2000" b="1" spc="45" dirty="0">
                <a:latin typeface="Arial"/>
                <a:cs typeface="Arial"/>
              </a:rPr>
              <a:t>og</a:t>
            </a:r>
            <a:r>
              <a:rPr sz="2000" b="1" spc="40" dirty="0">
                <a:latin typeface="Arial"/>
                <a:cs typeface="Arial"/>
              </a:rPr>
              <a:t>r</a:t>
            </a:r>
            <a:r>
              <a:rPr sz="2000" b="1" spc="-65" dirty="0">
                <a:latin typeface="Arial"/>
                <a:cs typeface="Arial"/>
              </a:rPr>
              <a:t>a</a:t>
            </a:r>
            <a:r>
              <a:rPr sz="2000" b="1" spc="165" dirty="0">
                <a:latin typeface="Arial"/>
                <a:cs typeface="Arial"/>
              </a:rPr>
              <a:t>m</a:t>
            </a:r>
            <a:r>
              <a:rPr sz="2000" spc="5" dirty="0">
                <a:latin typeface="Arial MT"/>
                <a:cs typeface="Arial MT"/>
              </a:rPr>
              <a:t>,</a:t>
            </a:r>
            <a:r>
              <a:rPr sz="2000" spc="-220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end  e</a:t>
            </a:r>
            <a:r>
              <a:rPr sz="2000" spc="-110" dirty="0">
                <a:latin typeface="Arial MT"/>
                <a:cs typeface="Arial MT"/>
              </a:rPr>
              <a:t>x</a:t>
            </a:r>
            <a:r>
              <a:rPr sz="2000" spc="15" dirty="0">
                <a:latin typeface="Arial MT"/>
                <a:cs typeface="Arial MT"/>
              </a:rPr>
              <a:t>e</a:t>
            </a:r>
            <a:r>
              <a:rPr sz="2000" spc="40" dirty="0">
                <a:latin typeface="Arial MT"/>
                <a:cs typeface="Arial MT"/>
              </a:rPr>
              <a:t>c</a:t>
            </a:r>
            <a:r>
              <a:rPr sz="2000" spc="15" dirty="0">
                <a:latin typeface="Arial MT"/>
                <a:cs typeface="Arial MT"/>
              </a:rPr>
              <a:t>u</a:t>
            </a:r>
            <a:r>
              <a:rPr sz="2000" spc="35" dirty="0">
                <a:latin typeface="Arial MT"/>
                <a:cs typeface="Arial MT"/>
              </a:rPr>
              <a:t>t</a:t>
            </a:r>
            <a:r>
              <a:rPr sz="2000" spc="10" dirty="0">
                <a:latin typeface="Arial MT"/>
                <a:cs typeface="Arial MT"/>
              </a:rPr>
              <a:t>ion,</a:t>
            </a:r>
            <a:r>
              <a:rPr sz="2000" spc="-80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ei</a:t>
            </a:r>
            <a:r>
              <a:rPr sz="2000" spc="35" dirty="0">
                <a:latin typeface="Arial MT"/>
                <a:cs typeface="Arial MT"/>
              </a:rPr>
              <a:t>t</a:t>
            </a:r>
            <a:r>
              <a:rPr sz="2000" spc="10" dirty="0">
                <a:latin typeface="Arial MT"/>
                <a:cs typeface="Arial MT"/>
              </a:rPr>
              <a:t>her</a:t>
            </a:r>
            <a:r>
              <a:rPr sz="2000" spc="-110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nor</a:t>
            </a:r>
            <a:r>
              <a:rPr sz="2000" spc="-25" dirty="0">
                <a:latin typeface="Arial MT"/>
                <a:cs typeface="Arial MT"/>
              </a:rPr>
              <a:t>m</a:t>
            </a:r>
            <a:r>
              <a:rPr sz="2000" spc="10" dirty="0">
                <a:latin typeface="Arial MT"/>
                <a:cs typeface="Arial MT"/>
              </a:rPr>
              <a:t>ally</a:t>
            </a:r>
            <a:r>
              <a:rPr sz="2000" spc="-75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or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ab</a:t>
            </a:r>
            <a:r>
              <a:rPr sz="2000" spc="5" dirty="0">
                <a:latin typeface="Arial MT"/>
                <a:cs typeface="Arial MT"/>
              </a:rPr>
              <a:t>n</a:t>
            </a:r>
            <a:r>
              <a:rPr sz="2000" spc="10" dirty="0">
                <a:latin typeface="Arial MT"/>
                <a:cs typeface="Arial MT"/>
              </a:rPr>
              <a:t>or</a:t>
            </a:r>
            <a:r>
              <a:rPr sz="2000" spc="-20" dirty="0">
                <a:latin typeface="Arial MT"/>
                <a:cs typeface="Arial MT"/>
              </a:rPr>
              <a:t>m</a:t>
            </a:r>
            <a:r>
              <a:rPr sz="2000" spc="10" dirty="0">
                <a:latin typeface="Arial MT"/>
                <a:cs typeface="Arial MT"/>
              </a:rPr>
              <a:t>ally</a:t>
            </a:r>
            <a:r>
              <a:rPr sz="2000" spc="-75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(indi</a:t>
            </a:r>
            <a:r>
              <a:rPr sz="2000" spc="35" dirty="0">
                <a:latin typeface="Arial MT"/>
                <a:cs typeface="Arial MT"/>
              </a:rPr>
              <a:t>c</a:t>
            </a:r>
            <a:r>
              <a:rPr sz="2000" spc="15" dirty="0">
                <a:latin typeface="Arial MT"/>
                <a:cs typeface="Arial MT"/>
              </a:rPr>
              <a:t>a</a:t>
            </a:r>
            <a:r>
              <a:rPr sz="2000" spc="35" dirty="0">
                <a:latin typeface="Arial MT"/>
                <a:cs typeface="Arial MT"/>
              </a:rPr>
              <a:t>t</a:t>
            </a:r>
            <a:r>
              <a:rPr sz="2000" spc="10" dirty="0">
                <a:latin typeface="Arial MT"/>
                <a:cs typeface="Arial MT"/>
              </a:rPr>
              <a:t>ing</a:t>
            </a:r>
            <a:r>
              <a:rPr sz="2000" spc="-185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error)</a:t>
            </a:r>
            <a:endParaRPr sz="2000">
              <a:latin typeface="Arial MT"/>
              <a:cs typeface="Arial MT"/>
            </a:endParaRPr>
          </a:p>
          <a:p>
            <a:pPr marL="412750" marR="41910">
              <a:lnSpc>
                <a:spcPct val="100000"/>
              </a:lnSpc>
              <a:spcBef>
                <a:spcPts val="910"/>
              </a:spcBef>
              <a:tabLst>
                <a:tab pos="2414905" algn="l"/>
              </a:tabLst>
            </a:pPr>
            <a:r>
              <a:rPr sz="2000" b="1" spc="30" dirty="0">
                <a:latin typeface="Arial"/>
                <a:cs typeface="Arial"/>
              </a:rPr>
              <a:t>I/O</a:t>
            </a:r>
            <a:r>
              <a:rPr sz="2000" b="1" spc="-105" dirty="0">
                <a:latin typeface="Arial"/>
                <a:cs typeface="Arial"/>
              </a:rPr>
              <a:t> </a:t>
            </a:r>
            <a:r>
              <a:rPr sz="2000" b="1" spc="15" dirty="0">
                <a:latin typeface="Arial"/>
                <a:cs typeface="Arial"/>
              </a:rPr>
              <a:t>operations</a:t>
            </a:r>
            <a:r>
              <a:rPr sz="2000" b="1" spc="-150" dirty="0">
                <a:latin typeface="Arial"/>
                <a:cs typeface="Arial"/>
              </a:rPr>
              <a:t> </a:t>
            </a:r>
            <a:r>
              <a:rPr sz="2000" spc="5" dirty="0">
                <a:latin typeface="Arial MT"/>
                <a:cs typeface="Arial MT"/>
              </a:rPr>
              <a:t>-	</a:t>
            </a:r>
            <a:r>
              <a:rPr sz="2000" spc="15" dirty="0">
                <a:latin typeface="Arial MT"/>
                <a:cs typeface="Arial MT"/>
              </a:rPr>
              <a:t>A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running</a:t>
            </a:r>
            <a:r>
              <a:rPr sz="2000" spc="-95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program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may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require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25" dirty="0">
                <a:latin typeface="Arial MT"/>
                <a:cs typeface="Arial MT"/>
              </a:rPr>
              <a:t>I/O,</a:t>
            </a:r>
            <a:r>
              <a:rPr sz="2000" spc="-140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which</a:t>
            </a:r>
            <a:r>
              <a:rPr sz="2000" spc="-10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may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involve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a</a:t>
            </a:r>
            <a:r>
              <a:rPr sz="2000" spc="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file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or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an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30" dirty="0">
                <a:latin typeface="Arial MT"/>
                <a:cs typeface="Arial MT"/>
              </a:rPr>
              <a:t>I/O</a:t>
            </a:r>
            <a:r>
              <a:rPr sz="2000" spc="-110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device.</a:t>
            </a:r>
            <a:endParaRPr sz="2000">
              <a:latin typeface="Arial MT"/>
              <a:cs typeface="Arial MT"/>
            </a:endParaRPr>
          </a:p>
          <a:p>
            <a:pPr marL="412750" marR="5080">
              <a:lnSpc>
                <a:spcPct val="100000"/>
              </a:lnSpc>
              <a:spcBef>
                <a:spcPts val="830"/>
              </a:spcBef>
              <a:tabLst>
                <a:tab pos="3759200" algn="l"/>
              </a:tabLst>
            </a:pPr>
            <a:r>
              <a:rPr sz="2000" b="1" spc="10" dirty="0">
                <a:latin typeface="Arial"/>
                <a:cs typeface="Arial"/>
              </a:rPr>
              <a:t>File-system</a:t>
            </a:r>
            <a:r>
              <a:rPr sz="2000" b="1" spc="-165" dirty="0">
                <a:latin typeface="Arial"/>
                <a:cs typeface="Arial"/>
              </a:rPr>
              <a:t> </a:t>
            </a:r>
            <a:r>
              <a:rPr sz="2000" b="1" spc="10" dirty="0">
                <a:latin typeface="Arial"/>
                <a:cs typeface="Arial"/>
              </a:rPr>
              <a:t>manipulation</a:t>
            </a:r>
            <a:r>
              <a:rPr sz="2000" b="1" spc="-100" dirty="0">
                <a:latin typeface="Arial"/>
                <a:cs typeface="Arial"/>
              </a:rPr>
              <a:t> </a:t>
            </a:r>
            <a:r>
              <a:rPr sz="2000" spc="5" dirty="0">
                <a:latin typeface="Arial MT"/>
                <a:cs typeface="Arial MT"/>
              </a:rPr>
              <a:t>-	</a:t>
            </a:r>
            <a:r>
              <a:rPr sz="2000" spc="10" dirty="0">
                <a:latin typeface="Arial MT"/>
                <a:cs typeface="Arial MT"/>
              </a:rPr>
              <a:t>read</a:t>
            </a:r>
            <a:r>
              <a:rPr sz="2000" spc="-120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and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write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files</a:t>
            </a:r>
            <a:r>
              <a:rPr sz="2000" spc="-80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and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directories,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20" dirty="0">
                <a:latin typeface="Arial MT"/>
                <a:cs typeface="Arial MT"/>
              </a:rPr>
              <a:t>create </a:t>
            </a:r>
            <a:r>
              <a:rPr sz="2000" spc="10" dirty="0">
                <a:latin typeface="Arial MT"/>
                <a:cs typeface="Arial MT"/>
              </a:rPr>
              <a:t>and </a:t>
            </a:r>
            <a:r>
              <a:rPr sz="2000" spc="15" dirty="0">
                <a:latin typeface="Arial MT"/>
                <a:cs typeface="Arial MT"/>
              </a:rPr>
              <a:t>delete </a:t>
            </a:r>
            <a:r>
              <a:rPr sz="2000" spc="10" dirty="0">
                <a:latin typeface="Arial MT"/>
                <a:cs typeface="Arial MT"/>
              </a:rPr>
              <a:t>them, </a:t>
            </a:r>
            <a:r>
              <a:rPr sz="2000" spc="20" dirty="0">
                <a:latin typeface="Arial MT"/>
                <a:cs typeface="Arial MT"/>
              </a:rPr>
              <a:t>search </a:t>
            </a:r>
            <a:r>
              <a:rPr sz="2000" spc="10" dirty="0">
                <a:latin typeface="Arial MT"/>
                <a:cs typeface="Arial MT"/>
              </a:rPr>
              <a:t>them, </a:t>
            </a:r>
            <a:r>
              <a:rPr sz="2000" spc="15" dirty="0">
                <a:latin typeface="Arial MT"/>
                <a:cs typeface="Arial MT"/>
              </a:rPr>
              <a:t>list </a:t>
            </a:r>
            <a:r>
              <a:rPr sz="2000" spc="-5" dirty="0">
                <a:latin typeface="Arial MT"/>
                <a:cs typeface="Arial MT"/>
              </a:rPr>
              <a:t>file </a:t>
            </a:r>
            <a:r>
              <a:rPr sz="2000" spc="5" dirty="0">
                <a:latin typeface="Arial MT"/>
                <a:cs typeface="Arial MT"/>
              </a:rPr>
              <a:t>Information, </a:t>
            </a:r>
            <a:r>
              <a:rPr sz="2000" spc="10" dirty="0">
                <a:latin typeface="Arial MT"/>
                <a:cs typeface="Arial MT"/>
              </a:rPr>
              <a:t> per</a:t>
            </a:r>
            <a:r>
              <a:rPr sz="2000" spc="-25" dirty="0">
                <a:latin typeface="Arial MT"/>
                <a:cs typeface="Arial MT"/>
              </a:rPr>
              <a:t>m</a:t>
            </a:r>
            <a:r>
              <a:rPr sz="2000" spc="5" dirty="0">
                <a:latin typeface="Arial MT"/>
                <a:cs typeface="Arial MT"/>
              </a:rPr>
              <a:t>i</a:t>
            </a:r>
            <a:r>
              <a:rPr sz="2000" spc="40" dirty="0">
                <a:latin typeface="Arial MT"/>
                <a:cs typeface="Arial MT"/>
              </a:rPr>
              <a:t>ss</a:t>
            </a:r>
            <a:r>
              <a:rPr sz="2000" spc="10" dirty="0">
                <a:latin typeface="Arial MT"/>
                <a:cs typeface="Arial MT"/>
              </a:rPr>
              <a:t>ion</a:t>
            </a:r>
            <a:r>
              <a:rPr sz="2000" spc="-185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m</a:t>
            </a:r>
            <a:r>
              <a:rPr sz="2000" spc="15" dirty="0">
                <a:latin typeface="Arial MT"/>
                <a:cs typeface="Arial MT"/>
              </a:rPr>
              <a:t>an</a:t>
            </a:r>
            <a:r>
              <a:rPr sz="2000" spc="5" dirty="0">
                <a:latin typeface="Arial MT"/>
                <a:cs typeface="Arial MT"/>
              </a:rPr>
              <a:t>a</a:t>
            </a:r>
            <a:r>
              <a:rPr sz="2000" spc="15" dirty="0">
                <a:latin typeface="Arial MT"/>
                <a:cs typeface="Arial MT"/>
              </a:rPr>
              <a:t>ge</a:t>
            </a:r>
            <a:r>
              <a:rPr sz="2000" spc="-25" dirty="0">
                <a:latin typeface="Arial MT"/>
                <a:cs typeface="Arial MT"/>
              </a:rPr>
              <a:t>m</a:t>
            </a:r>
            <a:r>
              <a:rPr sz="2000" spc="15" dirty="0">
                <a:latin typeface="Arial MT"/>
                <a:cs typeface="Arial MT"/>
              </a:rPr>
              <a:t>en</a:t>
            </a:r>
            <a:r>
              <a:rPr sz="2000" spc="35" dirty="0">
                <a:latin typeface="Arial MT"/>
                <a:cs typeface="Arial MT"/>
              </a:rPr>
              <a:t>t</a:t>
            </a:r>
            <a:r>
              <a:rPr sz="2000" spc="5" dirty="0">
                <a:latin typeface="Arial MT"/>
                <a:cs typeface="Arial MT"/>
              </a:rPr>
              <a:t>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5857" y="441960"/>
            <a:ext cx="52939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>
                <a:solidFill>
                  <a:srgbClr val="006699"/>
                </a:solidFill>
              </a:rPr>
              <a:t>Operating</a:t>
            </a:r>
            <a:r>
              <a:rPr spc="-130" dirty="0">
                <a:solidFill>
                  <a:srgbClr val="006699"/>
                </a:solidFill>
              </a:rPr>
              <a:t> </a:t>
            </a:r>
            <a:r>
              <a:rPr spc="15" dirty="0">
                <a:solidFill>
                  <a:srgbClr val="006699"/>
                </a:solidFill>
              </a:rPr>
              <a:t>System</a:t>
            </a:r>
            <a:r>
              <a:rPr spc="-190" dirty="0">
                <a:solidFill>
                  <a:srgbClr val="006699"/>
                </a:solidFill>
              </a:rPr>
              <a:t> </a:t>
            </a:r>
            <a:r>
              <a:rPr spc="10" dirty="0">
                <a:solidFill>
                  <a:srgbClr val="006699"/>
                </a:solidFill>
              </a:rPr>
              <a:t>Services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275" y="1069911"/>
            <a:ext cx="228600" cy="23844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22642" y="1018857"/>
            <a:ext cx="7903209" cy="545084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82295">
              <a:lnSpc>
                <a:spcPct val="100800"/>
              </a:lnSpc>
              <a:spcBef>
                <a:spcPts val="85"/>
              </a:spcBef>
            </a:pPr>
            <a:r>
              <a:rPr sz="1800" b="1" dirty="0">
                <a:latin typeface="Arial"/>
                <a:cs typeface="Arial"/>
              </a:rPr>
              <a:t>Communications </a:t>
            </a:r>
            <a:r>
              <a:rPr sz="1800" dirty="0">
                <a:latin typeface="Arial MT"/>
                <a:cs typeface="Arial MT"/>
              </a:rPr>
              <a:t>– </a:t>
            </a:r>
            <a:r>
              <a:rPr sz="1800" spc="-10" dirty="0">
                <a:latin typeface="Arial MT"/>
                <a:cs typeface="Arial MT"/>
              </a:rPr>
              <a:t>Processes may </a:t>
            </a:r>
            <a:r>
              <a:rPr sz="1800" dirty="0">
                <a:latin typeface="Arial MT"/>
                <a:cs typeface="Arial MT"/>
              </a:rPr>
              <a:t>exchange </a:t>
            </a:r>
            <a:r>
              <a:rPr sz="1800" spc="-5" dirty="0">
                <a:latin typeface="Arial MT"/>
                <a:cs typeface="Arial MT"/>
              </a:rPr>
              <a:t>information, </a:t>
            </a:r>
            <a:r>
              <a:rPr sz="1800" spc="-15" dirty="0">
                <a:latin typeface="Arial MT"/>
                <a:cs typeface="Arial MT"/>
              </a:rPr>
              <a:t>on </a:t>
            </a:r>
            <a:r>
              <a:rPr sz="1800" spc="20" dirty="0">
                <a:latin typeface="Arial MT"/>
                <a:cs typeface="Arial MT"/>
              </a:rPr>
              <a:t>the </a:t>
            </a:r>
            <a:r>
              <a:rPr sz="1800" spc="-10" dirty="0">
                <a:latin typeface="Arial MT"/>
                <a:cs typeface="Arial MT"/>
              </a:rPr>
              <a:t>same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computer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or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between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computers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spc="-35" dirty="0">
                <a:latin typeface="Arial MT"/>
                <a:cs typeface="Arial MT"/>
              </a:rPr>
              <a:t>over</a:t>
            </a:r>
            <a:r>
              <a:rPr sz="1800" spc="9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 network</a:t>
            </a:r>
            <a:endParaRPr sz="1800">
              <a:latin typeface="Arial MT"/>
              <a:cs typeface="Arial MT"/>
            </a:endParaRPr>
          </a:p>
          <a:p>
            <a:pPr marL="355600" marR="445770" indent="-229235">
              <a:lnSpc>
                <a:spcPct val="100899"/>
              </a:lnSpc>
              <a:spcBef>
                <a:spcPts val="745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356235" algn="l"/>
              </a:tabLst>
            </a:pPr>
            <a:r>
              <a:rPr sz="1800" b="1" dirty="0">
                <a:latin typeface="Arial"/>
                <a:cs typeface="Arial"/>
              </a:rPr>
              <a:t>Communications</a:t>
            </a:r>
            <a:r>
              <a:rPr sz="1800" b="1" spc="-80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may</a:t>
            </a:r>
            <a:r>
              <a:rPr sz="1800" b="1" spc="75" dirty="0">
                <a:latin typeface="Arial"/>
                <a:cs typeface="Arial"/>
              </a:rPr>
              <a:t> </a:t>
            </a:r>
            <a:r>
              <a:rPr sz="1800" b="1" spc="10" dirty="0">
                <a:latin typeface="Arial"/>
                <a:cs typeface="Arial"/>
              </a:rPr>
              <a:t>be</a:t>
            </a:r>
            <a:r>
              <a:rPr sz="1800" b="1" spc="-5" dirty="0">
                <a:latin typeface="Arial"/>
                <a:cs typeface="Arial"/>
              </a:rPr>
              <a:t> via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shared</a:t>
            </a:r>
            <a:r>
              <a:rPr sz="1800" b="1" spc="45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memory</a:t>
            </a:r>
            <a:r>
              <a:rPr sz="1800" b="1" spc="70" dirty="0">
                <a:latin typeface="Arial"/>
                <a:cs typeface="Arial"/>
              </a:rPr>
              <a:t> </a:t>
            </a:r>
            <a:r>
              <a:rPr sz="1800" b="1" spc="10" dirty="0">
                <a:latin typeface="Arial"/>
                <a:cs typeface="Arial"/>
              </a:rPr>
              <a:t>or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5" dirty="0">
                <a:latin typeface="Arial"/>
                <a:cs typeface="Arial"/>
              </a:rPr>
              <a:t>through</a:t>
            </a:r>
            <a:r>
              <a:rPr sz="1800" b="1" spc="-105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message </a:t>
            </a:r>
            <a:r>
              <a:rPr sz="1800" b="1" spc="-484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passing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(packets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30" dirty="0">
                <a:latin typeface="Arial MT"/>
                <a:cs typeface="Arial MT"/>
              </a:rPr>
              <a:t>moved</a:t>
            </a:r>
            <a:r>
              <a:rPr sz="1800" spc="65" dirty="0">
                <a:latin typeface="Arial MT"/>
                <a:cs typeface="Arial MT"/>
              </a:rPr>
              <a:t> </a:t>
            </a:r>
            <a:r>
              <a:rPr sz="1800" spc="20" dirty="0">
                <a:latin typeface="Arial MT"/>
                <a:cs typeface="Arial MT"/>
              </a:rPr>
              <a:t>by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spc="20" dirty="0">
                <a:latin typeface="Arial MT"/>
                <a:cs typeface="Arial MT"/>
              </a:rPr>
              <a:t>the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OS)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009900"/>
              </a:buClr>
              <a:buFont typeface="Webdings"/>
              <a:buChar char=""/>
            </a:pP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00"/>
              </a:spcBef>
            </a:pPr>
            <a:r>
              <a:rPr sz="1800" b="1" spc="-10" dirty="0">
                <a:latin typeface="Arial"/>
                <a:cs typeface="Arial"/>
              </a:rPr>
              <a:t>Error</a:t>
            </a:r>
            <a:r>
              <a:rPr sz="1800" b="1" spc="-5" dirty="0">
                <a:latin typeface="Arial"/>
                <a:cs typeface="Arial"/>
              </a:rPr>
              <a:t> detection</a:t>
            </a:r>
            <a:r>
              <a:rPr sz="1800" b="1" spc="7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–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30" dirty="0">
                <a:latin typeface="Arial"/>
                <a:cs typeface="Arial"/>
              </a:rPr>
              <a:t>OS</a:t>
            </a:r>
            <a:r>
              <a:rPr sz="1800" b="1" spc="2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needs </a:t>
            </a:r>
            <a:r>
              <a:rPr sz="1800" b="1" dirty="0">
                <a:latin typeface="Arial"/>
                <a:cs typeface="Arial"/>
              </a:rPr>
              <a:t>to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10" dirty="0">
                <a:latin typeface="Arial"/>
                <a:cs typeface="Arial"/>
              </a:rPr>
              <a:t>be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constantly </a:t>
            </a:r>
            <a:r>
              <a:rPr sz="1800" b="1" spc="-15" dirty="0">
                <a:latin typeface="Arial"/>
                <a:cs typeface="Arial"/>
              </a:rPr>
              <a:t>aware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10" dirty="0">
                <a:latin typeface="Arial"/>
                <a:cs typeface="Arial"/>
              </a:rPr>
              <a:t>of</a:t>
            </a:r>
            <a:r>
              <a:rPr sz="1800" b="1" spc="20" dirty="0">
                <a:latin typeface="Arial"/>
                <a:cs typeface="Arial"/>
              </a:rPr>
              <a:t> </a:t>
            </a:r>
            <a:r>
              <a:rPr sz="1800" b="1" spc="5" dirty="0">
                <a:latin typeface="Arial"/>
                <a:cs typeface="Arial"/>
              </a:rPr>
              <a:t>possible</a:t>
            </a:r>
            <a:r>
              <a:rPr sz="1800" b="1" spc="-80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errors</a:t>
            </a:r>
            <a:endParaRPr sz="1800">
              <a:latin typeface="Arial"/>
              <a:cs typeface="Arial"/>
            </a:endParaRPr>
          </a:p>
          <a:p>
            <a:pPr marL="355600" marR="646430" indent="-229235">
              <a:lnSpc>
                <a:spcPct val="100899"/>
              </a:lnSpc>
              <a:spcBef>
                <a:spcPts val="675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356235" algn="l"/>
              </a:tabLst>
            </a:pPr>
            <a:r>
              <a:rPr sz="1800" spc="-40" dirty="0">
                <a:latin typeface="Arial MT"/>
                <a:cs typeface="Arial MT"/>
              </a:rPr>
              <a:t>May</a:t>
            </a:r>
            <a:r>
              <a:rPr sz="1800" spc="9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occur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in</a:t>
            </a:r>
            <a:r>
              <a:rPr sz="1800" spc="70" dirty="0">
                <a:latin typeface="Arial MT"/>
                <a:cs typeface="Arial MT"/>
              </a:rPr>
              <a:t> </a:t>
            </a:r>
            <a:r>
              <a:rPr sz="1800" spc="20" dirty="0">
                <a:latin typeface="Arial MT"/>
                <a:cs typeface="Arial MT"/>
              </a:rPr>
              <a:t>the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CPU </a:t>
            </a:r>
            <a:r>
              <a:rPr sz="1800" spc="5" dirty="0">
                <a:latin typeface="Arial MT"/>
                <a:cs typeface="Arial MT"/>
              </a:rPr>
              <a:t>and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memory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hardware,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in</a:t>
            </a:r>
            <a:r>
              <a:rPr sz="1800" spc="6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I/O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devices,</a:t>
            </a:r>
            <a:r>
              <a:rPr sz="1800" spc="12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in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user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  <a:p>
            <a:pPr marL="355600" marR="52069" indent="-229235">
              <a:lnSpc>
                <a:spcPct val="100800"/>
              </a:lnSpc>
              <a:spcBef>
                <a:spcPts val="750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356235" algn="l"/>
              </a:tabLst>
            </a:pPr>
            <a:r>
              <a:rPr sz="1800" spc="-5" dirty="0">
                <a:latin typeface="Arial MT"/>
                <a:cs typeface="Arial MT"/>
              </a:rPr>
              <a:t>For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each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15" dirty="0">
                <a:latin typeface="Arial MT"/>
                <a:cs typeface="Arial MT"/>
              </a:rPr>
              <a:t>type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of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error</a:t>
            </a:r>
            <a:r>
              <a:rPr sz="1800" b="1" spc="-5" dirty="0">
                <a:latin typeface="Arial"/>
                <a:cs typeface="Arial"/>
              </a:rPr>
              <a:t>,</a:t>
            </a:r>
            <a:r>
              <a:rPr sz="1800" b="1" spc="40" dirty="0">
                <a:latin typeface="Arial"/>
                <a:cs typeface="Arial"/>
              </a:rPr>
              <a:t> </a:t>
            </a:r>
            <a:r>
              <a:rPr sz="1800" b="1" spc="-30" dirty="0">
                <a:latin typeface="Arial"/>
                <a:cs typeface="Arial"/>
              </a:rPr>
              <a:t>OS</a:t>
            </a:r>
            <a:r>
              <a:rPr sz="1800" b="1" spc="25" dirty="0">
                <a:latin typeface="Arial"/>
                <a:cs typeface="Arial"/>
              </a:rPr>
              <a:t> </a:t>
            </a:r>
            <a:r>
              <a:rPr sz="1800" b="1" spc="5" dirty="0">
                <a:latin typeface="Arial"/>
                <a:cs typeface="Arial"/>
              </a:rPr>
              <a:t>should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15" dirty="0">
                <a:latin typeface="Arial"/>
                <a:cs typeface="Arial"/>
              </a:rPr>
              <a:t>take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5" dirty="0">
                <a:latin typeface="Arial"/>
                <a:cs typeface="Arial"/>
              </a:rPr>
              <a:t>the</a:t>
            </a:r>
            <a:r>
              <a:rPr sz="1800" b="1" spc="-5" dirty="0">
                <a:latin typeface="Arial"/>
                <a:cs typeface="Arial"/>
              </a:rPr>
              <a:t> appropriate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action</a:t>
            </a:r>
            <a:r>
              <a:rPr sz="1800" b="1" spc="50" dirty="0">
                <a:latin typeface="Arial"/>
                <a:cs typeface="Arial"/>
              </a:rPr>
              <a:t> </a:t>
            </a:r>
            <a:r>
              <a:rPr sz="1800" spc="10" dirty="0">
                <a:latin typeface="Arial MT"/>
                <a:cs typeface="Arial MT"/>
              </a:rPr>
              <a:t>to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10" dirty="0">
                <a:latin typeface="Arial MT"/>
                <a:cs typeface="Arial MT"/>
              </a:rPr>
              <a:t>ensure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correct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and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consistent</a:t>
            </a:r>
            <a:r>
              <a:rPr sz="1800" spc="-105" dirty="0">
                <a:latin typeface="Arial MT"/>
                <a:cs typeface="Arial MT"/>
              </a:rPr>
              <a:t> </a:t>
            </a:r>
            <a:r>
              <a:rPr sz="1800" spc="10" dirty="0">
                <a:latin typeface="Arial MT"/>
                <a:cs typeface="Arial MT"/>
              </a:rPr>
              <a:t>computing</a:t>
            </a:r>
            <a:endParaRPr sz="1800">
              <a:latin typeface="Arial MT"/>
              <a:cs typeface="Arial MT"/>
            </a:endParaRPr>
          </a:p>
          <a:p>
            <a:pPr marL="355600" marR="464820" indent="-229235">
              <a:lnSpc>
                <a:spcPct val="100800"/>
              </a:lnSpc>
              <a:spcBef>
                <a:spcPts val="750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356235" algn="l"/>
              </a:tabLst>
            </a:pPr>
            <a:r>
              <a:rPr sz="1800" spc="15" dirty="0">
                <a:latin typeface="Arial MT"/>
                <a:cs typeface="Arial MT"/>
              </a:rPr>
              <a:t>Debugging</a:t>
            </a:r>
            <a:r>
              <a:rPr sz="1800" spc="-15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facilities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can</a:t>
            </a:r>
            <a:r>
              <a:rPr sz="1800" spc="5" dirty="0">
                <a:latin typeface="Arial MT"/>
                <a:cs typeface="Arial MT"/>
              </a:rPr>
              <a:t> greatly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10" dirty="0">
                <a:latin typeface="Arial MT"/>
                <a:cs typeface="Arial MT"/>
              </a:rPr>
              <a:t>enhance</a:t>
            </a:r>
            <a:r>
              <a:rPr sz="1800" spc="-145" dirty="0">
                <a:latin typeface="Arial MT"/>
                <a:cs typeface="Arial MT"/>
              </a:rPr>
              <a:t> </a:t>
            </a:r>
            <a:r>
              <a:rPr sz="1800" spc="20" dirty="0">
                <a:latin typeface="Arial MT"/>
                <a:cs typeface="Arial MT"/>
              </a:rPr>
              <a:t>the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user’s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and </a:t>
            </a:r>
            <a:r>
              <a:rPr sz="1800" spc="-5" dirty="0">
                <a:latin typeface="Arial MT"/>
                <a:cs typeface="Arial MT"/>
              </a:rPr>
              <a:t>programmer’s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abilities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10" dirty="0">
                <a:latin typeface="Arial MT"/>
                <a:cs typeface="Arial MT"/>
              </a:rPr>
              <a:t>to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efficiently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spc="15" dirty="0">
                <a:latin typeface="Arial MT"/>
                <a:cs typeface="Arial MT"/>
              </a:rPr>
              <a:t>use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spc="20" dirty="0">
                <a:latin typeface="Arial MT"/>
                <a:cs typeface="Arial MT"/>
              </a:rPr>
              <a:t>the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system.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009900"/>
              </a:buClr>
              <a:buFont typeface="Webdings"/>
              <a:buChar char=""/>
            </a:pPr>
            <a:endParaRPr sz="2000">
              <a:latin typeface="Arial MT"/>
              <a:cs typeface="Arial MT"/>
            </a:endParaRPr>
          </a:p>
          <a:p>
            <a:pPr marL="12700" marR="906144">
              <a:lnSpc>
                <a:spcPts val="1950"/>
              </a:lnSpc>
              <a:spcBef>
                <a:spcPts val="1340"/>
              </a:spcBef>
            </a:pPr>
            <a:r>
              <a:rPr sz="1800" b="1" spc="-15" dirty="0">
                <a:latin typeface="Arial"/>
                <a:cs typeface="Arial"/>
              </a:rPr>
              <a:t>Resource </a:t>
            </a:r>
            <a:r>
              <a:rPr sz="1800" b="1" dirty="0">
                <a:latin typeface="Arial"/>
                <a:cs typeface="Arial"/>
              </a:rPr>
              <a:t>allocation – </a:t>
            </a:r>
            <a:r>
              <a:rPr sz="1800" spc="10" dirty="0">
                <a:latin typeface="Arial MT"/>
                <a:cs typeface="Arial MT"/>
              </a:rPr>
              <a:t>OS must ensure </a:t>
            </a:r>
            <a:r>
              <a:rPr sz="1800" spc="-5" dirty="0">
                <a:latin typeface="Arial MT"/>
                <a:cs typeface="Arial MT"/>
              </a:rPr>
              <a:t>allocation </a:t>
            </a:r>
            <a:r>
              <a:rPr sz="1800" spc="-15" dirty="0">
                <a:latin typeface="Arial MT"/>
                <a:cs typeface="Arial MT"/>
              </a:rPr>
              <a:t>of </a:t>
            </a:r>
            <a:r>
              <a:rPr sz="1800" spc="-5" dirty="0">
                <a:latin typeface="Arial MT"/>
                <a:cs typeface="Arial MT"/>
              </a:rPr>
              <a:t>resources </a:t>
            </a:r>
            <a:r>
              <a:rPr sz="1800" spc="10" dirty="0">
                <a:latin typeface="Arial MT"/>
                <a:cs typeface="Arial MT"/>
              </a:rPr>
              <a:t>to </a:t>
            </a:r>
            <a:r>
              <a:rPr sz="1800" spc="5" dirty="0">
                <a:latin typeface="Arial MT"/>
                <a:cs typeface="Arial MT"/>
              </a:rPr>
              <a:t>all </a:t>
            </a:r>
            <a:r>
              <a:rPr sz="1800" spc="-49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programs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spc="25" dirty="0">
                <a:latin typeface="Arial MT"/>
                <a:cs typeface="Arial MT"/>
              </a:rPr>
              <a:t>running.</a:t>
            </a:r>
            <a:endParaRPr sz="1800">
              <a:latin typeface="Arial MT"/>
              <a:cs typeface="Arial MT"/>
            </a:endParaRPr>
          </a:p>
          <a:p>
            <a:pPr marL="355600" marR="5080" indent="-229235">
              <a:lnSpc>
                <a:spcPts val="1950"/>
              </a:lnSpc>
              <a:spcBef>
                <a:spcPts val="755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356235" algn="l"/>
              </a:tabLst>
            </a:pPr>
            <a:r>
              <a:rPr sz="1800" b="1" spc="15" dirty="0">
                <a:latin typeface="Arial"/>
                <a:cs typeface="Arial"/>
              </a:rPr>
              <a:t>Many</a:t>
            </a:r>
            <a:r>
              <a:rPr sz="1800" b="1" spc="-8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types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10" dirty="0">
                <a:latin typeface="Arial"/>
                <a:cs typeface="Arial"/>
              </a:rPr>
              <a:t>of</a:t>
            </a:r>
            <a:r>
              <a:rPr sz="1800" b="1" spc="20" dirty="0">
                <a:latin typeface="Arial"/>
                <a:cs typeface="Arial"/>
              </a:rPr>
              <a:t> </a:t>
            </a:r>
            <a:r>
              <a:rPr sz="1800" b="1" spc="-15" dirty="0">
                <a:latin typeface="Arial"/>
                <a:cs typeface="Arial"/>
              </a:rPr>
              <a:t>resources</a:t>
            </a:r>
            <a:r>
              <a:rPr sz="1800" b="1" spc="114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-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10" dirty="0">
                <a:latin typeface="Arial MT"/>
                <a:cs typeface="Arial MT"/>
              </a:rPr>
              <a:t>such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as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b="1" spc="-10" dirty="0">
                <a:latin typeface="Arial"/>
                <a:cs typeface="Arial"/>
              </a:rPr>
              <a:t>CPU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15" dirty="0">
                <a:latin typeface="Arial"/>
                <a:cs typeface="Arial"/>
              </a:rPr>
              <a:t>cycle</a:t>
            </a:r>
            <a:r>
              <a:rPr sz="1800" b="1" spc="7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time,</a:t>
            </a:r>
            <a:r>
              <a:rPr sz="1800" b="1" spc="4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main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memory,</a:t>
            </a:r>
            <a:r>
              <a:rPr sz="1800" b="1" spc="12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and </a:t>
            </a:r>
            <a:r>
              <a:rPr sz="1800" b="1" spc="-484" dirty="0">
                <a:latin typeface="Arial"/>
                <a:cs typeface="Arial"/>
              </a:rPr>
              <a:t> </a:t>
            </a:r>
            <a:r>
              <a:rPr sz="1800" b="1" spc="10" dirty="0">
                <a:latin typeface="Arial"/>
                <a:cs typeface="Arial"/>
              </a:rPr>
              <a:t>file</a:t>
            </a:r>
            <a:r>
              <a:rPr sz="1800" b="1" spc="-8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storage</a:t>
            </a:r>
            <a:r>
              <a:rPr sz="1800" spc="-10" dirty="0">
                <a:latin typeface="Arial MT"/>
                <a:cs typeface="Arial MT"/>
              </a:rPr>
              <a:t>,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b="1" spc="10" dirty="0">
                <a:latin typeface="Arial"/>
                <a:cs typeface="Arial"/>
              </a:rPr>
              <a:t>I/O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devices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275" y="2738691"/>
            <a:ext cx="228600" cy="23844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275" y="5380672"/>
            <a:ext cx="228600" cy="238442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0764" y="470535"/>
            <a:ext cx="529717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>
                <a:solidFill>
                  <a:srgbClr val="006699"/>
                </a:solidFill>
              </a:rPr>
              <a:t>Operating</a:t>
            </a:r>
            <a:r>
              <a:rPr spc="-114" dirty="0">
                <a:solidFill>
                  <a:srgbClr val="006699"/>
                </a:solidFill>
              </a:rPr>
              <a:t> </a:t>
            </a:r>
            <a:r>
              <a:rPr spc="15" dirty="0">
                <a:solidFill>
                  <a:srgbClr val="006699"/>
                </a:solidFill>
              </a:rPr>
              <a:t>System</a:t>
            </a:r>
            <a:r>
              <a:rPr spc="-180" dirty="0">
                <a:solidFill>
                  <a:srgbClr val="006699"/>
                </a:solidFill>
              </a:rPr>
              <a:t> </a:t>
            </a:r>
            <a:r>
              <a:rPr spc="10" dirty="0">
                <a:solidFill>
                  <a:srgbClr val="006699"/>
                </a:solidFill>
              </a:rPr>
              <a:t>Services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8025" y="1479486"/>
            <a:ext cx="229234" cy="23844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8025" y="2509837"/>
            <a:ext cx="229234" cy="23844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5325" y="1359725"/>
            <a:ext cx="8090534" cy="401320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298450">
              <a:lnSpc>
                <a:spcPct val="100000"/>
              </a:lnSpc>
              <a:spcBef>
                <a:spcPts val="645"/>
              </a:spcBef>
            </a:pPr>
            <a:r>
              <a:rPr sz="1800" b="1" spc="5" dirty="0">
                <a:latin typeface="Arial"/>
                <a:cs typeface="Arial"/>
              </a:rPr>
              <a:t>Accounting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-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spc="-30" dirty="0">
                <a:latin typeface="Arial MT"/>
                <a:cs typeface="Arial MT"/>
              </a:rPr>
              <a:t>To</a:t>
            </a:r>
            <a:r>
              <a:rPr sz="1800" spc="7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keep</a:t>
            </a:r>
            <a:r>
              <a:rPr sz="1800" spc="6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track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of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which</a:t>
            </a:r>
            <a:r>
              <a:rPr sz="1800" dirty="0">
                <a:latin typeface="Arial MT"/>
                <a:cs typeface="Arial MT"/>
              </a:rPr>
              <a:t> users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spc="15" dirty="0">
                <a:latin typeface="Arial MT"/>
                <a:cs typeface="Arial MT"/>
              </a:rPr>
              <a:t>use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how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spc="10" dirty="0">
                <a:latin typeface="Arial MT"/>
                <a:cs typeface="Arial MT"/>
              </a:rPr>
              <a:t>much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and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what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10" dirty="0">
                <a:latin typeface="Arial MT"/>
                <a:cs typeface="Arial MT"/>
              </a:rPr>
              <a:t>kinds</a:t>
            </a:r>
            <a:r>
              <a:rPr sz="1800" spc="-12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of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1800" b="1" dirty="0">
                <a:latin typeface="Arial"/>
                <a:cs typeface="Arial"/>
              </a:rPr>
              <a:t>computer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-15" dirty="0">
                <a:latin typeface="Arial"/>
                <a:cs typeface="Arial"/>
              </a:rPr>
              <a:t>resources.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298450" marR="5080">
              <a:lnSpc>
                <a:spcPts val="1950"/>
              </a:lnSpc>
              <a:spcBef>
                <a:spcPts val="1185"/>
              </a:spcBef>
            </a:pPr>
            <a:r>
              <a:rPr sz="1800" b="1" dirty="0">
                <a:latin typeface="Arial"/>
                <a:cs typeface="Arial"/>
              </a:rPr>
              <a:t>Protection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and</a:t>
            </a:r>
            <a:r>
              <a:rPr sz="1800" b="1" spc="5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security </a:t>
            </a:r>
            <a:r>
              <a:rPr sz="1800" b="1" dirty="0">
                <a:latin typeface="Arial"/>
                <a:cs typeface="Arial"/>
              </a:rPr>
              <a:t>-</a:t>
            </a:r>
            <a:r>
              <a:rPr sz="1800" b="1" spc="25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owners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of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information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stored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in</a:t>
            </a:r>
            <a:r>
              <a:rPr sz="1800" spc="7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10" dirty="0">
                <a:latin typeface="Arial MT"/>
                <a:cs typeface="Arial MT"/>
              </a:rPr>
              <a:t>multiuser</a:t>
            </a:r>
            <a:r>
              <a:rPr sz="1800" spc="-12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or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networked </a:t>
            </a:r>
            <a:r>
              <a:rPr sz="1800" spc="5" dirty="0">
                <a:latin typeface="Arial MT"/>
                <a:cs typeface="Arial MT"/>
              </a:rPr>
              <a:t>computer </a:t>
            </a:r>
            <a:r>
              <a:rPr sz="1800" dirty="0">
                <a:latin typeface="Arial MT"/>
                <a:cs typeface="Arial MT"/>
              </a:rPr>
              <a:t>system </a:t>
            </a:r>
            <a:r>
              <a:rPr sz="1800" spc="-10" dirty="0">
                <a:latin typeface="Arial MT"/>
                <a:cs typeface="Arial MT"/>
              </a:rPr>
              <a:t>may </a:t>
            </a:r>
            <a:r>
              <a:rPr sz="1800" spc="-5" dirty="0">
                <a:latin typeface="Arial MT"/>
                <a:cs typeface="Arial MT"/>
              </a:rPr>
              <a:t>want </a:t>
            </a:r>
            <a:r>
              <a:rPr sz="1800" spc="10" dirty="0">
                <a:latin typeface="Arial MT"/>
                <a:cs typeface="Arial MT"/>
              </a:rPr>
              <a:t>to </a:t>
            </a:r>
            <a:r>
              <a:rPr sz="1800" dirty="0">
                <a:latin typeface="Arial MT"/>
                <a:cs typeface="Arial MT"/>
              </a:rPr>
              <a:t>control </a:t>
            </a:r>
            <a:r>
              <a:rPr sz="1800" spc="15" dirty="0">
                <a:latin typeface="Arial MT"/>
                <a:cs typeface="Arial MT"/>
              </a:rPr>
              <a:t>use </a:t>
            </a:r>
            <a:r>
              <a:rPr sz="1800" spc="-15" dirty="0">
                <a:latin typeface="Arial MT"/>
                <a:cs typeface="Arial MT"/>
              </a:rPr>
              <a:t>of </a:t>
            </a:r>
            <a:r>
              <a:rPr sz="1800" spc="5" dirty="0">
                <a:latin typeface="Arial MT"/>
                <a:cs typeface="Arial MT"/>
              </a:rPr>
              <a:t>that </a:t>
            </a:r>
            <a:r>
              <a:rPr sz="1800" spc="-5" dirty="0">
                <a:latin typeface="Arial MT"/>
                <a:cs typeface="Arial MT"/>
              </a:rPr>
              <a:t>information, </a:t>
            </a:r>
            <a:r>
              <a:rPr sz="1800" dirty="0">
                <a:latin typeface="Arial MT"/>
                <a:cs typeface="Arial MT"/>
              </a:rPr>
              <a:t> c</a:t>
            </a:r>
            <a:r>
              <a:rPr sz="1800" spc="-25" dirty="0">
                <a:latin typeface="Arial MT"/>
                <a:cs typeface="Arial MT"/>
              </a:rPr>
              <a:t>o</a:t>
            </a:r>
            <a:r>
              <a:rPr sz="1800" spc="45" dirty="0">
                <a:latin typeface="Arial MT"/>
                <a:cs typeface="Arial MT"/>
              </a:rPr>
              <a:t>n</a:t>
            </a:r>
            <a:r>
              <a:rPr sz="1800" dirty="0">
                <a:latin typeface="Arial MT"/>
                <a:cs typeface="Arial MT"/>
              </a:rPr>
              <a:t>c</a:t>
            </a:r>
            <a:r>
              <a:rPr sz="1800" spc="50" dirty="0">
                <a:latin typeface="Arial MT"/>
                <a:cs typeface="Arial MT"/>
              </a:rPr>
              <a:t>u</a:t>
            </a:r>
            <a:r>
              <a:rPr sz="1800" dirty="0">
                <a:latin typeface="Arial MT"/>
                <a:cs typeface="Arial MT"/>
              </a:rPr>
              <a:t>rr</a:t>
            </a:r>
            <a:r>
              <a:rPr sz="1800" spc="-20" dirty="0">
                <a:latin typeface="Arial MT"/>
                <a:cs typeface="Arial MT"/>
              </a:rPr>
              <a:t>e</a:t>
            </a:r>
            <a:r>
              <a:rPr sz="1800" spc="45" dirty="0">
                <a:latin typeface="Arial MT"/>
                <a:cs typeface="Arial MT"/>
              </a:rPr>
              <a:t>n</a:t>
            </a:r>
            <a:r>
              <a:rPr sz="1800" dirty="0">
                <a:latin typeface="Arial MT"/>
                <a:cs typeface="Arial MT"/>
              </a:rPr>
              <a:t>t</a:t>
            </a:r>
            <a:r>
              <a:rPr sz="1800" spc="-105" dirty="0">
                <a:latin typeface="Arial MT"/>
                <a:cs typeface="Arial MT"/>
              </a:rPr>
              <a:t> </a:t>
            </a:r>
            <a:r>
              <a:rPr sz="1800" spc="45" dirty="0">
                <a:latin typeface="Arial MT"/>
                <a:cs typeface="Arial MT"/>
              </a:rPr>
              <a:t>p</a:t>
            </a:r>
            <a:r>
              <a:rPr sz="1800" dirty="0">
                <a:latin typeface="Arial MT"/>
                <a:cs typeface="Arial MT"/>
              </a:rPr>
              <a:t>r</a:t>
            </a:r>
            <a:r>
              <a:rPr sz="1800" spc="-25" dirty="0">
                <a:latin typeface="Arial MT"/>
                <a:cs typeface="Arial MT"/>
              </a:rPr>
              <a:t>o</a:t>
            </a:r>
            <a:r>
              <a:rPr sz="1800" dirty="0">
                <a:latin typeface="Arial MT"/>
                <a:cs typeface="Arial MT"/>
              </a:rPr>
              <a:t>c</a:t>
            </a:r>
            <a:r>
              <a:rPr sz="1800" spc="-25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ss</a:t>
            </a:r>
            <a:r>
              <a:rPr sz="1800" spc="-25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s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</a:t>
            </a:r>
            <a:r>
              <a:rPr sz="1800" spc="50" dirty="0">
                <a:latin typeface="Arial MT"/>
                <a:cs typeface="Arial MT"/>
              </a:rPr>
              <a:t>h</a:t>
            </a:r>
            <a:r>
              <a:rPr sz="1800" spc="-30" dirty="0">
                <a:latin typeface="Arial MT"/>
                <a:cs typeface="Arial MT"/>
              </a:rPr>
              <a:t>o</a:t>
            </a:r>
            <a:r>
              <a:rPr sz="1800" spc="45" dirty="0">
                <a:latin typeface="Arial MT"/>
                <a:cs typeface="Arial MT"/>
              </a:rPr>
              <a:t>ul</a:t>
            </a:r>
            <a:r>
              <a:rPr sz="1800" dirty="0">
                <a:latin typeface="Arial MT"/>
                <a:cs typeface="Arial MT"/>
              </a:rPr>
              <a:t>d</a:t>
            </a:r>
            <a:r>
              <a:rPr sz="1800" spc="-155" dirty="0">
                <a:latin typeface="Arial MT"/>
                <a:cs typeface="Arial MT"/>
              </a:rPr>
              <a:t> </a:t>
            </a:r>
            <a:r>
              <a:rPr sz="1800" spc="45" dirty="0">
                <a:latin typeface="Arial MT"/>
                <a:cs typeface="Arial MT"/>
              </a:rPr>
              <a:t>n</a:t>
            </a:r>
            <a:r>
              <a:rPr sz="1800" spc="-30" dirty="0">
                <a:latin typeface="Arial MT"/>
                <a:cs typeface="Arial MT"/>
              </a:rPr>
              <a:t>o</a:t>
            </a:r>
            <a:r>
              <a:rPr sz="1800" dirty="0">
                <a:latin typeface="Arial MT"/>
                <a:cs typeface="Arial MT"/>
              </a:rPr>
              <a:t>t</a:t>
            </a:r>
            <a:r>
              <a:rPr sz="1800" spc="-30" dirty="0">
                <a:latin typeface="Arial MT"/>
                <a:cs typeface="Arial MT"/>
              </a:rPr>
              <a:t> i</a:t>
            </a:r>
            <a:r>
              <a:rPr sz="1800" spc="45" dirty="0">
                <a:latin typeface="Arial MT"/>
                <a:cs typeface="Arial MT"/>
              </a:rPr>
              <a:t>n</a:t>
            </a:r>
            <a:r>
              <a:rPr sz="1800" spc="20" dirty="0">
                <a:latin typeface="Arial MT"/>
                <a:cs typeface="Arial MT"/>
              </a:rPr>
              <a:t>t</a:t>
            </a:r>
            <a:r>
              <a:rPr sz="1800" spc="-30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r</a:t>
            </a:r>
            <a:r>
              <a:rPr sz="1800" spc="25" dirty="0">
                <a:latin typeface="Arial MT"/>
                <a:cs typeface="Arial MT"/>
              </a:rPr>
              <a:t>f</a:t>
            </a:r>
            <a:r>
              <a:rPr sz="1800" spc="-30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re </a:t>
            </a:r>
            <a:r>
              <a:rPr sz="1800" spc="-25" dirty="0">
                <a:latin typeface="Arial MT"/>
                <a:cs typeface="Arial MT"/>
              </a:rPr>
              <a:t>w</a:t>
            </a:r>
            <a:r>
              <a:rPr sz="1800" spc="-30" dirty="0">
                <a:latin typeface="Arial MT"/>
                <a:cs typeface="Arial MT"/>
              </a:rPr>
              <a:t>i</a:t>
            </a:r>
            <a:r>
              <a:rPr sz="1800" spc="20" dirty="0">
                <a:latin typeface="Arial MT"/>
                <a:cs typeface="Arial MT"/>
              </a:rPr>
              <a:t>t</a:t>
            </a:r>
            <a:r>
              <a:rPr sz="1800" dirty="0">
                <a:latin typeface="Arial MT"/>
                <a:cs typeface="Arial MT"/>
              </a:rPr>
              <a:t>h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30" dirty="0">
                <a:latin typeface="Arial MT"/>
                <a:cs typeface="Arial MT"/>
              </a:rPr>
              <a:t>ea</a:t>
            </a:r>
            <a:r>
              <a:rPr sz="1800" dirty="0">
                <a:latin typeface="Arial MT"/>
                <a:cs typeface="Arial MT"/>
              </a:rPr>
              <a:t>ch</a:t>
            </a:r>
            <a:r>
              <a:rPr sz="1800" spc="70" dirty="0">
                <a:latin typeface="Arial MT"/>
                <a:cs typeface="Arial MT"/>
              </a:rPr>
              <a:t> </a:t>
            </a:r>
            <a:r>
              <a:rPr sz="1800" spc="-30" dirty="0">
                <a:latin typeface="Arial MT"/>
                <a:cs typeface="Arial MT"/>
              </a:rPr>
              <a:t>o</a:t>
            </a:r>
            <a:r>
              <a:rPr sz="1800" spc="20" dirty="0">
                <a:latin typeface="Arial MT"/>
                <a:cs typeface="Arial MT"/>
              </a:rPr>
              <a:t>t</a:t>
            </a:r>
            <a:r>
              <a:rPr sz="1800" spc="45" dirty="0">
                <a:latin typeface="Arial MT"/>
                <a:cs typeface="Arial MT"/>
              </a:rPr>
              <a:t>h</a:t>
            </a:r>
            <a:r>
              <a:rPr sz="1800" spc="-30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r</a:t>
            </a:r>
            <a:endParaRPr sz="1800">
              <a:latin typeface="Arial MT"/>
              <a:cs typeface="Arial MT"/>
            </a:endParaRPr>
          </a:p>
          <a:p>
            <a:pPr marL="641985" marR="220979" indent="-228600">
              <a:lnSpc>
                <a:spcPts val="1950"/>
              </a:lnSpc>
              <a:spcBef>
                <a:spcPts val="760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641985" algn="l"/>
              </a:tabLst>
            </a:pPr>
            <a:r>
              <a:rPr sz="1800" b="1" dirty="0">
                <a:latin typeface="Arial"/>
                <a:cs typeface="Arial"/>
              </a:rPr>
              <a:t>Protection </a:t>
            </a:r>
            <a:r>
              <a:rPr sz="1800" spc="-20" dirty="0">
                <a:latin typeface="Arial MT"/>
                <a:cs typeface="Arial MT"/>
              </a:rPr>
              <a:t>involves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b="1" dirty="0">
                <a:latin typeface="Arial"/>
                <a:cs typeface="Arial"/>
              </a:rPr>
              <a:t>ensuring </a:t>
            </a:r>
            <a:r>
              <a:rPr sz="1800" b="1" spc="-5" dirty="0">
                <a:latin typeface="Arial"/>
                <a:cs typeface="Arial"/>
              </a:rPr>
              <a:t>that all </a:t>
            </a:r>
            <a:r>
              <a:rPr sz="1800" b="1" spc="-25" dirty="0">
                <a:latin typeface="Arial"/>
                <a:cs typeface="Arial"/>
              </a:rPr>
              <a:t>access </a:t>
            </a:r>
            <a:r>
              <a:rPr sz="1800" b="1" dirty="0">
                <a:latin typeface="Arial"/>
                <a:cs typeface="Arial"/>
              </a:rPr>
              <a:t>to </a:t>
            </a:r>
            <a:r>
              <a:rPr sz="1800" b="1" spc="-20" dirty="0">
                <a:latin typeface="Arial"/>
                <a:cs typeface="Arial"/>
              </a:rPr>
              <a:t>system </a:t>
            </a:r>
            <a:r>
              <a:rPr sz="1800" b="1" spc="-15" dirty="0">
                <a:latin typeface="Arial"/>
                <a:cs typeface="Arial"/>
              </a:rPr>
              <a:t>resources </a:t>
            </a:r>
            <a:r>
              <a:rPr sz="1800" b="1" spc="10" dirty="0">
                <a:latin typeface="Arial"/>
                <a:cs typeface="Arial"/>
              </a:rPr>
              <a:t>is </a:t>
            </a:r>
            <a:r>
              <a:rPr sz="1800" b="1" spc="-490" dirty="0">
                <a:latin typeface="Arial"/>
                <a:cs typeface="Arial"/>
              </a:rPr>
              <a:t> </a:t>
            </a:r>
            <a:r>
              <a:rPr sz="1800" b="1" spc="5" dirty="0">
                <a:latin typeface="Arial"/>
                <a:cs typeface="Arial"/>
              </a:rPr>
              <a:t>controlled</a:t>
            </a:r>
            <a:endParaRPr sz="1800">
              <a:latin typeface="Arial"/>
              <a:cs typeface="Arial"/>
            </a:endParaRPr>
          </a:p>
          <a:p>
            <a:pPr marL="641985" marR="262890" indent="-228600">
              <a:lnSpc>
                <a:spcPts val="1950"/>
              </a:lnSpc>
              <a:spcBef>
                <a:spcPts val="755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641985" algn="l"/>
              </a:tabLst>
            </a:pPr>
            <a:r>
              <a:rPr sz="1800" b="1" spc="-5" dirty="0">
                <a:latin typeface="Arial"/>
                <a:cs typeface="Arial"/>
              </a:rPr>
              <a:t>Security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spc="-15" dirty="0">
                <a:latin typeface="Arial MT"/>
                <a:cs typeface="Arial MT"/>
              </a:rPr>
              <a:t>of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spc="20" dirty="0">
                <a:latin typeface="Arial MT"/>
                <a:cs typeface="Arial MT"/>
              </a:rPr>
              <a:t>the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system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from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outsiders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requires</a:t>
            </a:r>
            <a:r>
              <a:rPr sz="1800" spc="80" dirty="0">
                <a:latin typeface="Arial MT"/>
                <a:cs typeface="Arial MT"/>
              </a:rPr>
              <a:t> </a:t>
            </a:r>
            <a:r>
              <a:rPr sz="1800" b="1" spc="-10" dirty="0">
                <a:latin typeface="Arial"/>
                <a:cs typeface="Arial"/>
              </a:rPr>
              <a:t>user</a:t>
            </a:r>
            <a:r>
              <a:rPr sz="1800" b="1" dirty="0">
                <a:latin typeface="Arial"/>
                <a:cs typeface="Arial"/>
              </a:rPr>
              <a:t> authentication</a:t>
            </a:r>
            <a:r>
              <a:rPr sz="1800" dirty="0">
                <a:latin typeface="Arial MT"/>
                <a:cs typeface="Arial MT"/>
              </a:rPr>
              <a:t>, 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extends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10" dirty="0">
                <a:latin typeface="Arial MT"/>
                <a:cs typeface="Arial MT"/>
              </a:rPr>
              <a:t>to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spc="10" dirty="0">
                <a:latin typeface="Arial MT"/>
                <a:cs typeface="Arial MT"/>
              </a:rPr>
              <a:t>defending</a:t>
            </a:r>
            <a:r>
              <a:rPr sz="1800" spc="-14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external</a:t>
            </a:r>
            <a:r>
              <a:rPr sz="1800" spc="8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I/O</a:t>
            </a:r>
            <a:r>
              <a:rPr sz="1800" spc="5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devices</a:t>
            </a:r>
            <a:r>
              <a:rPr sz="1800" spc="1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from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invalid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access</a:t>
            </a:r>
            <a:r>
              <a:rPr sz="1800" spc="11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attempts</a:t>
            </a:r>
            <a:endParaRPr sz="1800">
              <a:latin typeface="Arial MT"/>
              <a:cs typeface="Arial MT"/>
            </a:endParaRPr>
          </a:p>
          <a:p>
            <a:pPr marL="641985" marR="133985" indent="-228600">
              <a:lnSpc>
                <a:spcPts val="1950"/>
              </a:lnSpc>
              <a:spcBef>
                <a:spcPts val="760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641985" algn="l"/>
              </a:tabLst>
            </a:pPr>
            <a:r>
              <a:rPr sz="1800" spc="-25" dirty="0">
                <a:latin typeface="Arial MT"/>
                <a:cs typeface="Arial MT"/>
              </a:rPr>
              <a:t>If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system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is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10" dirty="0">
                <a:latin typeface="Arial MT"/>
                <a:cs typeface="Arial MT"/>
              </a:rPr>
              <a:t>to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spc="20" dirty="0">
                <a:latin typeface="Arial MT"/>
                <a:cs typeface="Arial MT"/>
              </a:rPr>
              <a:t>be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protected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and </a:t>
            </a:r>
            <a:r>
              <a:rPr sz="1800" dirty="0">
                <a:latin typeface="Arial MT"/>
                <a:cs typeface="Arial MT"/>
              </a:rPr>
              <a:t>secure,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precautions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10" dirty="0">
                <a:latin typeface="Arial MT"/>
                <a:cs typeface="Arial MT"/>
              </a:rPr>
              <a:t>must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20" dirty="0">
                <a:latin typeface="Arial MT"/>
                <a:cs typeface="Arial MT"/>
              </a:rPr>
              <a:t>be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instituted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20" dirty="0">
                <a:latin typeface="Arial MT"/>
                <a:cs typeface="Arial MT"/>
              </a:rPr>
              <a:t>throughout</a:t>
            </a:r>
            <a:r>
              <a:rPr sz="1800" spc="-18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it.</a:t>
            </a:r>
            <a:endParaRPr sz="1800">
              <a:latin typeface="Arial MT"/>
              <a:cs typeface="Arial MT"/>
            </a:endParaRPr>
          </a:p>
          <a:p>
            <a:pPr marL="641985" indent="-228600">
              <a:lnSpc>
                <a:spcPct val="100000"/>
              </a:lnSpc>
              <a:spcBef>
                <a:spcPts val="515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641985" algn="l"/>
              </a:tabLst>
            </a:pP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5" dirty="0">
                <a:latin typeface="Arial"/>
                <a:cs typeface="Arial"/>
              </a:rPr>
              <a:t> chain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10" dirty="0">
                <a:latin typeface="Arial"/>
                <a:cs typeface="Arial"/>
              </a:rPr>
              <a:t>is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20" dirty="0">
                <a:latin typeface="Arial"/>
                <a:cs typeface="Arial"/>
              </a:rPr>
              <a:t>only</a:t>
            </a:r>
            <a:r>
              <a:rPr sz="1800" b="1" spc="-75" dirty="0">
                <a:latin typeface="Arial"/>
                <a:cs typeface="Arial"/>
              </a:rPr>
              <a:t> </a:t>
            </a:r>
            <a:r>
              <a:rPr sz="1800" b="1" spc="-15" dirty="0">
                <a:latin typeface="Arial"/>
                <a:cs typeface="Arial"/>
              </a:rPr>
              <a:t>as</a:t>
            </a:r>
            <a:r>
              <a:rPr sz="1800" b="1" dirty="0">
                <a:latin typeface="Arial"/>
                <a:cs typeface="Arial"/>
              </a:rPr>
              <a:t> strong</a:t>
            </a:r>
            <a:r>
              <a:rPr sz="1800" b="1" spc="50" dirty="0">
                <a:latin typeface="Arial"/>
                <a:cs typeface="Arial"/>
              </a:rPr>
              <a:t> </a:t>
            </a:r>
            <a:r>
              <a:rPr sz="1800" b="1" spc="-15" dirty="0">
                <a:latin typeface="Arial"/>
                <a:cs typeface="Arial"/>
              </a:rPr>
              <a:t>as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5" dirty="0">
                <a:latin typeface="Arial"/>
                <a:cs typeface="Arial"/>
              </a:rPr>
              <a:t>its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weakest</a:t>
            </a:r>
            <a:r>
              <a:rPr sz="1800" b="1" spc="100" dirty="0">
                <a:latin typeface="Arial"/>
                <a:cs typeface="Arial"/>
              </a:rPr>
              <a:t> </a:t>
            </a:r>
            <a:r>
              <a:rPr sz="1800" b="1" spc="5" dirty="0">
                <a:latin typeface="Arial"/>
                <a:cs typeface="Arial"/>
              </a:rPr>
              <a:t>link.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2929" y="480694"/>
            <a:ext cx="544004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solidFill>
                  <a:srgbClr val="006699"/>
                </a:solidFill>
              </a:rPr>
              <a:t>Computer</a:t>
            </a:r>
            <a:r>
              <a:rPr spc="-60" dirty="0">
                <a:solidFill>
                  <a:srgbClr val="006699"/>
                </a:solidFill>
              </a:rPr>
              <a:t> </a:t>
            </a:r>
            <a:r>
              <a:rPr spc="15" dirty="0">
                <a:solidFill>
                  <a:srgbClr val="006699"/>
                </a:solidFill>
              </a:rPr>
              <a:t>System</a:t>
            </a:r>
            <a:r>
              <a:rPr spc="-100" dirty="0">
                <a:solidFill>
                  <a:srgbClr val="006699"/>
                </a:solidFill>
              </a:rPr>
              <a:t> </a:t>
            </a:r>
            <a:r>
              <a:rPr spc="5" dirty="0">
                <a:solidFill>
                  <a:srgbClr val="006699"/>
                </a:solidFill>
              </a:rPr>
              <a:t>Structure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675" y="1562417"/>
            <a:ext cx="267334" cy="27654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9510" y="2344356"/>
            <a:ext cx="228600" cy="23844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9510" y="3088322"/>
            <a:ext cx="228600" cy="23844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9510" y="4099877"/>
            <a:ext cx="228600" cy="23844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9510" y="5396547"/>
            <a:ext cx="228600" cy="23844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032192" y="1549717"/>
            <a:ext cx="7164705" cy="4468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Computer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system</a:t>
            </a:r>
            <a:r>
              <a:rPr sz="1800" b="1" spc="70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can</a:t>
            </a:r>
            <a:r>
              <a:rPr sz="1800" b="1" spc="50" dirty="0">
                <a:latin typeface="Arial"/>
                <a:cs typeface="Arial"/>
              </a:rPr>
              <a:t> </a:t>
            </a:r>
            <a:r>
              <a:rPr sz="1800" b="1" spc="10" dirty="0">
                <a:latin typeface="Arial"/>
                <a:cs typeface="Arial"/>
              </a:rPr>
              <a:t>be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5" dirty="0">
                <a:latin typeface="Arial"/>
                <a:cs typeface="Arial"/>
              </a:rPr>
              <a:t>divided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10" dirty="0">
                <a:latin typeface="Arial"/>
                <a:cs typeface="Arial"/>
              </a:rPr>
              <a:t>into</a:t>
            </a:r>
            <a:r>
              <a:rPr sz="1800" b="1" spc="-100" dirty="0">
                <a:latin typeface="Arial"/>
                <a:cs typeface="Arial"/>
              </a:rPr>
              <a:t> </a:t>
            </a:r>
            <a:r>
              <a:rPr sz="1800" b="1" spc="10" dirty="0">
                <a:latin typeface="Arial"/>
                <a:cs typeface="Arial"/>
              </a:rPr>
              <a:t>four</a:t>
            </a:r>
            <a:r>
              <a:rPr sz="1800" b="1" dirty="0">
                <a:latin typeface="Arial"/>
                <a:cs typeface="Arial"/>
              </a:rPr>
              <a:t> components: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1400"/>
              </a:spcBef>
            </a:pPr>
            <a:r>
              <a:rPr sz="1800" b="1" spc="-15" dirty="0">
                <a:latin typeface="Arial"/>
                <a:cs typeface="Arial"/>
              </a:rPr>
              <a:t>Hardware</a:t>
            </a:r>
            <a:r>
              <a:rPr sz="1800" b="1" spc="75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–</a:t>
            </a:r>
            <a:r>
              <a:rPr sz="1800" spc="-10" dirty="0">
                <a:latin typeface="Arial MT"/>
                <a:cs typeface="Arial MT"/>
              </a:rPr>
              <a:t> provides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b="1" spc="-5" dirty="0">
                <a:latin typeface="Arial"/>
                <a:cs typeface="Arial"/>
              </a:rPr>
              <a:t>basic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5" dirty="0">
                <a:latin typeface="Arial"/>
                <a:cs typeface="Arial"/>
              </a:rPr>
              <a:t>computing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5" dirty="0">
                <a:latin typeface="Arial"/>
                <a:cs typeface="Arial"/>
              </a:rPr>
              <a:t>resources</a:t>
            </a:r>
            <a:endParaRPr sz="1800">
              <a:latin typeface="Arial"/>
              <a:cs typeface="Arial"/>
            </a:endParaRPr>
          </a:p>
          <a:p>
            <a:pPr marL="756285" indent="-229235">
              <a:lnSpc>
                <a:spcPct val="100000"/>
              </a:lnSpc>
              <a:spcBef>
                <a:spcPts val="770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756920" algn="l"/>
              </a:tabLst>
            </a:pPr>
            <a:r>
              <a:rPr sz="1800" spc="-15" dirty="0">
                <a:latin typeface="Arial MT"/>
                <a:cs typeface="Arial MT"/>
              </a:rPr>
              <a:t>CPU,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memory,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I/O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devices</a:t>
            </a:r>
            <a:endParaRPr sz="1800">
              <a:latin typeface="Arial MT"/>
              <a:cs typeface="Arial MT"/>
            </a:endParaRPr>
          </a:p>
          <a:p>
            <a:pPr marL="413384">
              <a:lnSpc>
                <a:spcPct val="100000"/>
              </a:lnSpc>
              <a:spcBef>
                <a:spcPts val="765"/>
              </a:spcBef>
            </a:pPr>
            <a:r>
              <a:rPr sz="1800" b="1" spc="-10" dirty="0">
                <a:latin typeface="Arial"/>
                <a:cs typeface="Arial"/>
              </a:rPr>
              <a:t>Operating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system</a:t>
            </a:r>
            <a:endParaRPr sz="1800">
              <a:latin typeface="Arial"/>
              <a:cs typeface="Arial"/>
            </a:endParaRPr>
          </a:p>
          <a:p>
            <a:pPr marL="756285" marR="182245" indent="-229235">
              <a:lnSpc>
                <a:spcPct val="100800"/>
              </a:lnSpc>
              <a:spcBef>
                <a:spcPts val="755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756920" algn="l"/>
              </a:tabLst>
            </a:pPr>
            <a:r>
              <a:rPr sz="1800" b="1" dirty="0">
                <a:latin typeface="Arial"/>
                <a:cs typeface="Arial"/>
              </a:rPr>
              <a:t>Controls</a:t>
            </a:r>
            <a:r>
              <a:rPr sz="1800" b="1" spc="-7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and</a:t>
            </a:r>
            <a:r>
              <a:rPr sz="1800" b="1" spc="4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coordinates</a:t>
            </a:r>
            <a:r>
              <a:rPr sz="1800" b="1" spc="-7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use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10" dirty="0">
                <a:latin typeface="Arial"/>
                <a:cs typeface="Arial"/>
              </a:rPr>
              <a:t>of</a:t>
            </a:r>
            <a:r>
              <a:rPr sz="1800" b="1" spc="25" dirty="0">
                <a:latin typeface="Arial"/>
                <a:cs typeface="Arial"/>
              </a:rPr>
              <a:t> </a:t>
            </a:r>
            <a:r>
              <a:rPr sz="1800" b="1" spc="-15" dirty="0">
                <a:latin typeface="Arial"/>
                <a:cs typeface="Arial"/>
              </a:rPr>
              <a:t>resources</a:t>
            </a:r>
            <a:r>
              <a:rPr sz="1800" b="1" spc="160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among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various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30" dirty="0">
                <a:latin typeface="Arial MT"/>
                <a:cs typeface="Arial MT"/>
              </a:rPr>
              <a:t>a</a:t>
            </a:r>
            <a:r>
              <a:rPr sz="1800" spc="45" dirty="0">
                <a:latin typeface="Arial MT"/>
                <a:cs typeface="Arial MT"/>
              </a:rPr>
              <a:t>ppl</a:t>
            </a:r>
            <a:r>
              <a:rPr sz="1800" spc="-30" dirty="0">
                <a:latin typeface="Arial MT"/>
                <a:cs typeface="Arial MT"/>
              </a:rPr>
              <a:t>i</a:t>
            </a:r>
            <a:r>
              <a:rPr sz="1800" dirty="0">
                <a:latin typeface="Arial MT"/>
                <a:cs typeface="Arial MT"/>
              </a:rPr>
              <a:t>c</a:t>
            </a:r>
            <a:r>
              <a:rPr sz="1800" spc="-30" dirty="0">
                <a:latin typeface="Arial MT"/>
                <a:cs typeface="Arial MT"/>
              </a:rPr>
              <a:t>a</a:t>
            </a:r>
            <a:r>
              <a:rPr sz="1800" spc="20" dirty="0">
                <a:latin typeface="Arial MT"/>
                <a:cs typeface="Arial MT"/>
              </a:rPr>
              <a:t>t</a:t>
            </a:r>
            <a:r>
              <a:rPr sz="1800" spc="-30" dirty="0">
                <a:latin typeface="Arial MT"/>
                <a:cs typeface="Arial MT"/>
              </a:rPr>
              <a:t>io</a:t>
            </a:r>
            <a:r>
              <a:rPr sz="1800" spc="45" dirty="0">
                <a:latin typeface="Arial MT"/>
                <a:cs typeface="Arial MT"/>
              </a:rPr>
              <a:t>n</a:t>
            </a:r>
            <a:r>
              <a:rPr sz="1800" dirty="0">
                <a:latin typeface="Arial MT"/>
                <a:cs typeface="Arial MT"/>
              </a:rPr>
              <a:t>s</a:t>
            </a:r>
            <a:r>
              <a:rPr sz="1800" spc="-130" dirty="0">
                <a:latin typeface="Arial MT"/>
                <a:cs typeface="Arial MT"/>
              </a:rPr>
              <a:t> </a:t>
            </a:r>
            <a:r>
              <a:rPr sz="1800" spc="-30" dirty="0">
                <a:latin typeface="Arial MT"/>
                <a:cs typeface="Arial MT"/>
              </a:rPr>
              <a:t>a</a:t>
            </a:r>
            <a:r>
              <a:rPr sz="1800" spc="45" dirty="0">
                <a:latin typeface="Arial MT"/>
                <a:cs typeface="Arial MT"/>
              </a:rPr>
              <a:t>n</a:t>
            </a:r>
            <a:r>
              <a:rPr sz="1800" dirty="0">
                <a:latin typeface="Arial MT"/>
                <a:cs typeface="Arial MT"/>
              </a:rPr>
              <a:t>d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45" dirty="0">
                <a:latin typeface="Arial MT"/>
                <a:cs typeface="Arial MT"/>
              </a:rPr>
              <a:t>u</a:t>
            </a:r>
            <a:r>
              <a:rPr sz="1800" dirty="0">
                <a:latin typeface="Arial MT"/>
                <a:cs typeface="Arial MT"/>
              </a:rPr>
              <a:t>s</a:t>
            </a:r>
            <a:r>
              <a:rPr sz="1800" spc="-30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rs</a:t>
            </a:r>
            <a:endParaRPr sz="1800">
              <a:latin typeface="Arial MT"/>
              <a:cs typeface="Arial MT"/>
            </a:endParaRPr>
          </a:p>
          <a:p>
            <a:pPr marL="413384" marR="382270">
              <a:lnSpc>
                <a:spcPct val="100800"/>
              </a:lnSpc>
              <a:spcBef>
                <a:spcPts val="675"/>
              </a:spcBef>
            </a:pPr>
            <a:r>
              <a:rPr sz="1800" b="1" spc="-5" dirty="0">
                <a:latin typeface="Arial"/>
                <a:cs typeface="Arial"/>
              </a:rPr>
              <a:t>System/Application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programs</a:t>
            </a:r>
            <a:r>
              <a:rPr sz="1800" b="1" spc="125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– </a:t>
            </a:r>
            <a:r>
              <a:rPr sz="1800" spc="5" dirty="0">
                <a:latin typeface="Arial MT"/>
                <a:cs typeface="Arial MT"/>
              </a:rPr>
              <a:t>define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spc="20" dirty="0">
                <a:latin typeface="Arial MT"/>
                <a:cs typeface="Arial MT"/>
              </a:rPr>
              <a:t>the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ways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in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which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20" dirty="0">
                <a:latin typeface="Arial MT"/>
                <a:cs typeface="Arial MT"/>
              </a:rPr>
              <a:t>the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system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resources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are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used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10" dirty="0">
                <a:latin typeface="Arial MT"/>
                <a:cs typeface="Arial MT"/>
              </a:rPr>
              <a:t>to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solving</a:t>
            </a:r>
            <a:r>
              <a:rPr sz="1800" spc="6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user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10" dirty="0">
                <a:latin typeface="Arial MT"/>
                <a:cs typeface="Arial MT"/>
              </a:rPr>
              <a:t>problems</a:t>
            </a:r>
            <a:endParaRPr sz="1800">
              <a:latin typeface="Arial MT"/>
              <a:cs typeface="Arial MT"/>
            </a:endParaRPr>
          </a:p>
          <a:p>
            <a:pPr marL="756285" marR="5080" indent="-229235">
              <a:lnSpc>
                <a:spcPct val="100899"/>
              </a:lnSpc>
              <a:spcBef>
                <a:spcPts val="750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756920" algn="l"/>
              </a:tabLst>
            </a:pPr>
            <a:r>
              <a:rPr sz="1800" spc="-5" dirty="0">
                <a:latin typeface="Arial MT"/>
                <a:cs typeface="Arial MT"/>
              </a:rPr>
              <a:t>Word processors,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compilers,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web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browsers,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database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systems,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video</a:t>
            </a:r>
            <a:r>
              <a:rPr sz="1800" spc="6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games</a:t>
            </a:r>
            <a:endParaRPr sz="1800">
              <a:latin typeface="Arial MT"/>
              <a:cs typeface="Arial MT"/>
            </a:endParaRPr>
          </a:p>
          <a:p>
            <a:pPr marL="413384">
              <a:lnSpc>
                <a:spcPct val="100000"/>
              </a:lnSpc>
              <a:spcBef>
                <a:spcPts val="765"/>
              </a:spcBef>
            </a:pPr>
            <a:r>
              <a:rPr sz="1800" b="1" spc="-30" dirty="0">
                <a:latin typeface="Arial"/>
                <a:cs typeface="Arial"/>
              </a:rPr>
              <a:t>Users</a:t>
            </a:r>
            <a:endParaRPr sz="1800">
              <a:latin typeface="Arial"/>
              <a:cs typeface="Arial"/>
            </a:endParaRPr>
          </a:p>
          <a:p>
            <a:pPr marL="756285" indent="-229235">
              <a:lnSpc>
                <a:spcPct val="100000"/>
              </a:lnSpc>
              <a:spcBef>
                <a:spcPts val="770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756920" algn="l"/>
              </a:tabLst>
            </a:pPr>
            <a:r>
              <a:rPr sz="1800" dirty="0">
                <a:latin typeface="Arial MT"/>
                <a:cs typeface="Arial MT"/>
              </a:rPr>
              <a:t>People,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machines,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other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computers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3776" y="470535"/>
            <a:ext cx="130175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>
                <a:solidFill>
                  <a:srgbClr val="006699"/>
                </a:solidFill>
              </a:rPr>
              <a:t>Ke</a:t>
            </a:r>
            <a:r>
              <a:rPr spc="25" dirty="0">
                <a:solidFill>
                  <a:srgbClr val="006699"/>
                </a:solidFill>
              </a:rPr>
              <a:t>r</a:t>
            </a:r>
            <a:r>
              <a:rPr spc="-10" dirty="0">
                <a:solidFill>
                  <a:srgbClr val="006699"/>
                </a:solidFill>
              </a:rPr>
              <a:t>n</a:t>
            </a:r>
            <a:r>
              <a:rPr spc="10" dirty="0">
                <a:solidFill>
                  <a:srgbClr val="006699"/>
                </a:solidFill>
              </a:rPr>
              <a:t>el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507" y="1450975"/>
            <a:ext cx="285750" cy="30543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507" y="1832673"/>
            <a:ext cx="285750" cy="30511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507" y="2214181"/>
            <a:ext cx="285750" cy="30511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507" y="3139503"/>
            <a:ext cx="285750" cy="30511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8025" y="3539744"/>
            <a:ext cx="267334" cy="26733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8025" y="3921442"/>
            <a:ext cx="267334" cy="26701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8025" y="4303077"/>
            <a:ext cx="267334" cy="26701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8025" y="4684395"/>
            <a:ext cx="267334" cy="26733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8025" y="5066093"/>
            <a:ext cx="267334" cy="267017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8025" y="5447665"/>
            <a:ext cx="267334" cy="267017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81025" y="1355571"/>
            <a:ext cx="8502015" cy="438531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700"/>
              </a:spcBef>
            </a:pPr>
            <a:r>
              <a:rPr sz="2000" spc="20" dirty="0">
                <a:latin typeface="Arial MT"/>
                <a:cs typeface="Arial MT"/>
              </a:rPr>
              <a:t>A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kernel</a:t>
            </a:r>
            <a:r>
              <a:rPr sz="2000" spc="-100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is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a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central</a:t>
            </a:r>
            <a:r>
              <a:rPr sz="2000" spc="-175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component</a:t>
            </a:r>
            <a:r>
              <a:rPr sz="2000" spc="-150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of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an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operating</a:t>
            </a:r>
            <a:r>
              <a:rPr sz="2000" spc="-175" dirty="0">
                <a:latin typeface="Arial MT"/>
                <a:cs typeface="Arial MT"/>
              </a:rPr>
              <a:t> </a:t>
            </a:r>
            <a:r>
              <a:rPr sz="2000" spc="25" dirty="0">
                <a:latin typeface="Arial MT"/>
                <a:cs typeface="Arial MT"/>
              </a:rPr>
              <a:t>system.</a:t>
            </a:r>
            <a:endParaRPr sz="2000">
              <a:latin typeface="Arial MT"/>
              <a:cs typeface="Arial MT"/>
            </a:endParaRPr>
          </a:p>
          <a:p>
            <a:pPr marL="12700" algn="just">
              <a:lnSpc>
                <a:spcPct val="100000"/>
              </a:lnSpc>
              <a:spcBef>
                <a:spcPts val="610"/>
              </a:spcBef>
            </a:pPr>
            <a:r>
              <a:rPr sz="2000" spc="25" dirty="0">
                <a:latin typeface="Arial MT"/>
                <a:cs typeface="Arial MT"/>
              </a:rPr>
              <a:t>It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spc="25" dirty="0">
                <a:latin typeface="Arial MT"/>
                <a:cs typeface="Arial MT"/>
              </a:rPr>
              <a:t>acts</a:t>
            </a:r>
            <a:r>
              <a:rPr sz="2000" spc="-135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as an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interface</a:t>
            </a:r>
            <a:r>
              <a:rPr sz="2000" spc="-175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between</a:t>
            </a:r>
            <a:r>
              <a:rPr sz="2000" spc="-105" dirty="0">
                <a:latin typeface="Arial MT"/>
                <a:cs typeface="Arial MT"/>
              </a:rPr>
              <a:t> </a:t>
            </a:r>
            <a:r>
              <a:rPr sz="2000" spc="20" dirty="0">
                <a:latin typeface="Arial MT"/>
                <a:cs typeface="Arial MT"/>
              </a:rPr>
              <a:t>the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20" dirty="0">
                <a:latin typeface="Arial MT"/>
                <a:cs typeface="Arial MT"/>
              </a:rPr>
              <a:t>user</a:t>
            </a:r>
            <a:r>
              <a:rPr sz="2000" spc="-105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applications</a:t>
            </a:r>
            <a:r>
              <a:rPr sz="2000" spc="-135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and</a:t>
            </a:r>
            <a:r>
              <a:rPr sz="2000" spc="-105" dirty="0">
                <a:latin typeface="Arial MT"/>
                <a:cs typeface="Arial MT"/>
              </a:rPr>
              <a:t> </a:t>
            </a:r>
            <a:r>
              <a:rPr sz="2000" spc="20" dirty="0">
                <a:latin typeface="Arial MT"/>
                <a:cs typeface="Arial MT"/>
              </a:rPr>
              <a:t>the</a:t>
            </a:r>
            <a:r>
              <a:rPr sz="2000" spc="-110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hardware.</a:t>
            </a:r>
            <a:endParaRPr sz="2000">
              <a:latin typeface="Arial MT"/>
              <a:cs typeface="Arial MT"/>
            </a:endParaRPr>
          </a:p>
          <a:p>
            <a:pPr marL="12700" marR="5080" algn="just">
              <a:lnSpc>
                <a:spcPct val="89200"/>
              </a:lnSpc>
              <a:spcBef>
                <a:spcPts val="860"/>
              </a:spcBef>
            </a:pPr>
            <a:r>
              <a:rPr sz="2000" dirty="0">
                <a:latin typeface="Arial MT"/>
                <a:cs typeface="Arial MT"/>
              </a:rPr>
              <a:t>The </a:t>
            </a:r>
            <a:r>
              <a:rPr sz="2000" spc="15" dirty="0">
                <a:latin typeface="Arial MT"/>
                <a:cs typeface="Arial MT"/>
              </a:rPr>
              <a:t>sole </a:t>
            </a:r>
            <a:r>
              <a:rPr sz="2000" spc="10" dirty="0">
                <a:latin typeface="Arial MT"/>
                <a:cs typeface="Arial MT"/>
              </a:rPr>
              <a:t>aim of </a:t>
            </a:r>
            <a:r>
              <a:rPr sz="2000" spc="-5" dirty="0">
                <a:latin typeface="Arial MT"/>
                <a:cs typeface="Arial MT"/>
              </a:rPr>
              <a:t>the </a:t>
            </a:r>
            <a:r>
              <a:rPr sz="2000" dirty="0">
                <a:latin typeface="Arial MT"/>
                <a:cs typeface="Arial MT"/>
              </a:rPr>
              <a:t>kernel </a:t>
            </a:r>
            <a:r>
              <a:rPr sz="2000" spc="-35" dirty="0">
                <a:latin typeface="Arial MT"/>
                <a:cs typeface="Arial MT"/>
              </a:rPr>
              <a:t>is </a:t>
            </a:r>
            <a:r>
              <a:rPr sz="2000" spc="25" dirty="0">
                <a:latin typeface="Arial MT"/>
                <a:cs typeface="Arial MT"/>
              </a:rPr>
              <a:t>to </a:t>
            </a:r>
            <a:r>
              <a:rPr sz="2000" spc="5" dirty="0">
                <a:latin typeface="Arial MT"/>
                <a:cs typeface="Arial MT"/>
              </a:rPr>
              <a:t>manage </a:t>
            </a:r>
            <a:r>
              <a:rPr sz="2000" spc="-5" dirty="0">
                <a:latin typeface="Arial MT"/>
                <a:cs typeface="Arial MT"/>
              </a:rPr>
              <a:t>the </a:t>
            </a:r>
            <a:r>
              <a:rPr sz="2000" dirty="0">
                <a:latin typeface="Arial MT"/>
                <a:cs typeface="Arial MT"/>
              </a:rPr>
              <a:t>communication between </a:t>
            </a:r>
            <a:r>
              <a:rPr sz="2000" spc="20" dirty="0">
                <a:latin typeface="Arial MT"/>
                <a:cs typeface="Arial MT"/>
              </a:rPr>
              <a:t>the </a:t>
            </a:r>
            <a:r>
              <a:rPr sz="2000" spc="25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software </a:t>
            </a:r>
            <a:r>
              <a:rPr sz="2000" dirty="0">
                <a:latin typeface="Arial MT"/>
                <a:cs typeface="Arial MT"/>
              </a:rPr>
              <a:t>(user level applications) </a:t>
            </a:r>
            <a:r>
              <a:rPr sz="2000" spc="10" dirty="0">
                <a:latin typeface="Arial MT"/>
                <a:cs typeface="Arial MT"/>
              </a:rPr>
              <a:t>and </a:t>
            </a:r>
            <a:r>
              <a:rPr sz="2000" spc="-5" dirty="0">
                <a:latin typeface="Arial MT"/>
                <a:cs typeface="Arial MT"/>
              </a:rPr>
              <a:t>the hardware (CPU, </a:t>
            </a:r>
            <a:r>
              <a:rPr sz="2000" spc="-20" dirty="0">
                <a:latin typeface="Arial MT"/>
                <a:cs typeface="Arial MT"/>
              </a:rPr>
              <a:t>disk </a:t>
            </a:r>
            <a:r>
              <a:rPr sz="2000" spc="-15" dirty="0">
                <a:latin typeface="Arial MT"/>
                <a:cs typeface="Arial MT"/>
              </a:rPr>
              <a:t>memory 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20" dirty="0">
                <a:latin typeface="Arial MT"/>
                <a:cs typeface="Arial MT"/>
              </a:rPr>
              <a:t>etc).</a:t>
            </a:r>
            <a:endParaRPr sz="2000">
              <a:latin typeface="Arial MT"/>
              <a:cs typeface="Arial MT"/>
            </a:endParaRPr>
          </a:p>
          <a:p>
            <a:pPr marL="12700" algn="just">
              <a:lnSpc>
                <a:spcPct val="100000"/>
              </a:lnSpc>
              <a:spcBef>
                <a:spcPts val="605"/>
              </a:spcBef>
            </a:pP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main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30" dirty="0">
                <a:latin typeface="Arial MT"/>
                <a:cs typeface="Arial MT"/>
              </a:rPr>
              <a:t>tasks</a:t>
            </a:r>
            <a:r>
              <a:rPr sz="2000" spc="-135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of</a:t>
            </a:r>
            <a:r>
              <a:rPr sz="2000" spc="-75" dirty="0">
                <a:latin typeface="Arial MT"/>
                <a:cs typeface="Arial MT"/>
              </a:rPr>
              <a:t> </a:t>
            </a:r>
            <a:r>
              <a:rPr sz="2000" spc="20" dirty="0">
                <a:latin typeface="Arial MT"/>
                <a:cs typeface="Arial MT"/>
              </a:rPr>
              <a:t>the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kernel</a:t>
            </a:r>
            <a:r>
              <a:rPr sz="2000" spc="-114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are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:</a:t>
            </a:r>
            <a:endParaRPr sz="2000">
              <a:latin typeface="Arial MT"/>
              <a:cs typeface="Arial MT"/>
            </a:endParaRPr>
          </a:p>
          <a:p>
            <a:pPr marL="412750" marR="5595620">
              <a:lnSpc>
                <a:spcPts val="3010"/>
              </a:lnSpc>
              <a:spcBef>
                <a:spcPts val="195"/>
              </a:spcBef>
            </a:pPr>
            <a:r>
              <a:rPr sz="2000" spc="10" dirty="0">
                <a:latin typeface="Arial MT"/>
                <a:cs typeface="Arial MT"/>
              </a:rPr>
              <a:t>Process</a:t>
            </a:r>
            <a:r>
              <a:rPr sz="2000" spc="-114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management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Device </a:t>
            </a:r>
            <a:r>
              <a:rPr sz="2000" spc="5" dirty="0">
                <a:latin typeface="Arial MT"/>
                <a:cs typeface="Arial MT"/>
              </a:rPr>
              <a:t>management 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55" dirty="0">
                <a:latin typeface="Arial MT"/>
                <a:cs typeface="Arial MT"/>
              </a:rPr>
              <a:t>M</a:t>
            </a:r>
            <a:r>
              <a:rPr sz="2000" spc="15" dirty="0">
                <a:latin typeface="Arial MT"/>
                <a:cs typeface="Arial MT"/>
              </a:rPr>
              <a:t>e</a:t>
            </a:r>
            <a:r>
              <a:rPr sz="2000" spc="-20" dirty="0">
                <a:latin typeface="Arial MT"/>
                <a:cs typeface="Arial MT"/>
              </a:rPr>
              <a:t>m</a:t>
            </a:r>
            <a:r>
              <a:rPr sz="2000" spc="10" dirty="0">
                <a:latin typeface="Arial MT"/>
                <a:cs typeface="Arial MT"/>
              </a:rPr>
              <a:t>ory</a:t>
            </a:r>
            <a:r>
              <a:rPr sz="2000" spc="-145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m</a:t>
            </a:r>
            <a:r>
              <a:rPr sz="2000" spc="15" dirty="0">
                <a:latin typeface="Arial MT"/>
                <a:cs typeface="Arial MT"/>
              </a:rPr>
              <a:t>anage</a:t>
            </a:r>
            <a:r>
              <a:rPr sz="2000" spc="-15" dirty="0">
                <a:latin typeface="Arial MT"/>
                <a:cs typeface="Arial MT"/>
              </a:rPr>
              <a:t>m</a:t>
            </a:r>
            <a:r>
              <a:rPr sz="2000" spc="10" dirty="0">
                <a:latin typeface="Arial MT"/>
                <a:cs typeface="Arial MT"/>
              </a:rPr>
              <a:t>ent</a:t>
            </a:r>
            <a:endParaRPr sz="2000">
              <a:latin typeface="Arial MT"/>
              <a:cs typeface="Arial MT"/>
            </a:endParaRPr>
          </a:p>
          <a:p>
            <a:pPr marL="412750">
              <a:lnSpc>
                <a:spcPct val="100000"/>
              </a:lnSpc>
              <a:spcBef>
                <a:spcPts val="390"/>
              </a:spcBef>
            </a:pPr>
            <a:r>
              <a:rPr sz="2000" spc="40" dirty="0">
                <a:latin typeface="Arial MT"/>
                <a:cs typeface="Arial MT"/>
              </a:rPr>
              <a:t>I</a:t>
            </a:r>
            <a:r>
              <a:rPr sz="2000" spc="15" dirty="0">
                <a:latin typeface="Arial MT"/>
                <a:cs typeface="Arial MT"/>
              </a:rPr>
              <a:t>n</a:t>
            </a:r>
            <a:r>
              <a:rPr sz="2000" spc="35" dirty="0">
                <a:latin typeface="Arial MT"/>
                <a:cs typeface="Arial MT"/>
              </a:rPr>
              <a:t>t</a:t>
            </a:r>
            <a:r>
              <a:rPr sz="2000" spc="10" dirty="0">
                <a:latin typeface="Arial MT"/>
                <a:cs typeface="Arial MT"/>
              </a:rPr>
              <a:t>errupt</a:t>
            </a:r>
            <a:r>
              <a:rPr sz="2000" spc="-155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h</a:t>
            </a:r>
            <a:r>
              <a:rPr sz="2000" spc="5" dirty="0">
                <a:latin typeface="Arial MT"/>
                <a:cs typeface="Arial MT"/>
              </a:rPr>
              <a:t>a</a:t>
            </a:r>
            <a:r>
              <a:rPr sz="2000" spc="15" dirty="0">
                <a:latin typeface="Arial MT"/>
                <a:cs typeface="Arial MT"/>
              </a:rPr>
              <a:t>n</a:t>
            </a:r>
            <a:r>
              <a:rPr sz="2000" spc="5" dirty="0">
                <a:latin typeface="Arial MT"/>
                <a:cs typeface="Arial MT"/>
              </a:rPr>
              <a:t>d</a:t>
            </a:r>
            <a:r>
              <a:rPr sz="2000" spc="10" dirty="0">
                <a:latin typeface="Arial MT"/>
                <a:cs typeface="Arial MT"/>
              </a:rPr>
              <a:t>ling</a:t>
            </a:r>
            <a:endParaRPr sz="2000">
              <a:latin typeface="Arial MT"/>
              <a:cs typeface="Arial MT"/>
            </a:endParaRPr>
          </a:p>
          <a:p>
            <a:pPr marL="479425" marR="5869940">
              <a:lnSpc>
                <a:spcPct val="125200"/>
              </a:lnSpc>
            </a:pPr>
            <a:r>
              <a:rPr sz="2000" spc="40" dirty="0">
                <a:latin typeface="Arial MT"/>
                <a:cs typeface="Arial MT"/>
              </a:rPr>
              <a:t>I/</a:t>
            </a:r>
            <a:r>
              <a:rPr sz="2000" spc="20" dirty="0">
                <a:latin typeface="Arial MT"/>
                <a:cs typeface="Arial MT"/>
              </a:rPr>
              <a:t>O</a:t>
            </a:r>
            <a:r>
              <a:rPr sz="2000" spc="-110" dirty="0">
                <a:latin typeface="Arial MT"/>
                <a:cs typeface="Arial MT"/>
              </a:rPr>
              <a:t> </a:t>
            </a:r>
            <a:r>
              <a:rPr sz="2000" spc="40" dirty="0">
                <a:latin typeface="Arial MT"/>
                <a:cs typeface="Arial MT"/>
              </a:rPr>
              <a:t>c</a:t>
            </a:r>
            <a:r>
              <a:rPr sz="2000" spc="15" dirty="0">
                <a:latin typeface="Arial MT"/>
                <a:cs typeface="Arial MT"/>
              </a:rPr>
              <a:t>o</a:t>
            </a:r>
            <a:r>
              <a:rPr sz="2000" spc="-20" dirty="0">
                <a:latin typeface="Arial MT"/>
                <a:cs typeface="Arial MT"/>
              </a:rPr>
              <a:t>mm</a:t>
            </a:r>
            <a:r>
              <a:rPr sz="2000" spc="10" dirty="0">
                <a:latin typeface="Arial MT"/>
                <a:cs typeface="Arial MT"/>
              </a:rPr>
              <a:t>uni</a:t>
            </a:r>
            <a:r>
              <a:rPr sz="2000" spc="40" dirty="0">
                <a:latin typeface="Arial MT"/>
                <a:cs typeface="Arial MT"/>
              </a:rPr>
              <a:t>c</a:t>
            </a:r>
            <a:r>
              <a:rPr sz="2000" spc="15" dirty="0">
                <a:latin typeface="Arial MT"/>
                <a:cs typeface="Arial MT"/>
              </a:rPr>
              <a:t>a</a:t>
            </a:r>
            <a:r>
              <a:rPr sz="2000" spc="35" dirty="0">
                <a:latin typeface="Arial MT"/>
                <a:cs typeface="Arial MT"/>
              </a:rPr>
              <a:t>t</a:t>
            </a:r>
            <a:r>
              <a:rPr sz="2000" spc="10" dirty="0">
                <a:latin typeface="Arial MT"/>
                <a:cs typeface="Arial MT"/>
              </a:rPr>
              <a:t>ion  </a:t>
            </a:r>
            <a:r>
              <a:rPr sz="2000" spc="15" dirty="0">
                <a:latin typeface="Arial MT"/>
                <a:cs typeface="Arial MT"/>
              </a:rPr>
              <a:t>File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system...etc..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3776" y="470535"/>
            <a:ext cx="130175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>
                <a:solidFill>
                  <a:srgbClr val="006699"/>
                </a:solidFill>
              </a:rPr>
              <a:t>Ke</a:t>
            </a:r>
            <a:r>
              <a:rPr spc="25" dirty="0">
                <a:solidFill>
                  <a:srgbClr val="006699"/>
                </a:solidFill>
              </a:rPr>
              <a:t>r</a:t>
            </a:r>
            <a:r>
              <a:rPr spc="-10" dirty="0">
                <a:solidFill>
                  <a:srgbClr val="006699"/>
                </a:solidFill>
              </a:rPr>
              <a:t>n</a:t>
            </a:r>
            <a:r>
              <a:rPr spc="10" dirty="0">
                <a:solidFill>
                  <a:srgbClr val="006699"/>
                </a:solidFill>
              </a:rPr>
              <a:t>el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2625" y="1432242"/>
            <a:ext cx="362584" cy="37179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2625" y="2681604"/>
            <a:ext cx="362584" cy="37211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13142" y="1419542"/>
            <a:ext cx="7537450" cy="263334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 marR="13970" algn="just">
              <a:lnSpc>
                <a:spcPts val="2630"/>
              </a:lnSpc>
              <a:spcBef>
                <a:spcPts val="395"/>
              </a:spcBef>
            </a:pPr>
            <a:r>
              <a:rPr sz="2400" dirty="0">
                <a:latin typeface="Arial MT"/>
                <a:cs typeface="Arial MT"/>
              </a:rPr>
              <a:t>A </a:t>
            </a:r>
            <a:r>
              <a:rPr sz="2400" spc="-15" dirty="0">
                <a:latin typeface="Arial MT"/>
                <a:cs typeface="Arial MT"/>
              </a:rPr>
              <a:t>kernel </a:t>
            </a:r>
            <a:r>
              <a:rPr sz="2400" spc="-5" dirty="0">
                <a:latin typeface="Arial MT"/>
                <a:cs typeface="Arial MT"/>
              </a:rPr>
              <a:t>is </a:t>
            </a:r>
            <a:r>
              <a:rPr sz="2400" spc="30" dirty="0">
                <a:latin typeface="Arial MT"/>
                <a:cs typeface="Arial MT"/>
              </a:rPr>
              <a:t>the </a:t>
            </a:r>
            <a:r>
              <a:rPr sz="2400" spc="-10" dirty="0">
                <a:latin typeface="Arial MT"/>
                <a:cs typeface="Arial MT"/>
              </a:rPr>
              <a:t>lowest </a:t>
            </a:r>
            <a:r>
              <a:rPr sz="2400" dirty="0">
                <a:latin typeface="Arial MT"/>
                <a:cs typeface="Arial MT"/>
              </a:rPr>
              <a:t>level </a:t>
            </a:r>
            <a:r>
              <a:rPr sz="2400" spc="-30" dirty="0">
                <a:latin typeface="Arial MT"/>
                <a:cs typeface="Arial MT"/>
              </a:rPr>
              <a:t>of </a:t>
            </a:r>
            <a:r>
              <a:rPr sz="2400" spc="-5" dirty="0">
                <a:latin typeface="Arial MT"/>
                <a:cs typeface="Arial MT"/>
              </a:rPr>
              <a:t>software </a:t>
            </a:r>
            <a:r>
              <a:rPr sz="2400" spc="-15" dirty="0">
                <a:latin typeface="Arial MT"/>
                <a:cs typeface="Arial MT"/>
              </a:rPr>
              <a:t>that </a:t>
            </a:r>
            <a:r>
              <a:rPr sz="2400" spc="-10" dirty="0">
                <a:latin typeface="Arial MT"/>
                <a:cs typeface="Arial MT"/>
              </a:rPr>
              <a:t>interfaces </a:t>
            </a:r>
            <a:r>
              <a:rPr sz="2400" spc="-5" dirty="0">
                <a:latin typeface="Arial MT"/>
                <a:cs typeface="Arial MT"/>
              </a:rPr>
              <a:t> with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5" dirty="0">
                <a:latin typeface="Arial MT"/>
                <a:cs typeface="Arial MT"/>
              </a:rPr>
              <a:t>the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hardware</a:t>
            </a:r>
            <a:r>
              <a:rPr sz="2400" spc="17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35" dirty="0">
                <a:latin typeface="Arial MT"/>
                <a:cs typeface="Arial MT"/>
              </a:rPr>
              <a:t>your</a:t>
            </a:r>
            <a:r>
              <a:rPr sz="2400" spc="190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computer.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950">
              <a:latin typeface="Arial MT"/>
              <a:cs typeface="Arial MT"/>
            </a:endParaRPr>
          </a:p>
          <a:p>
            <a:pPr marL="12700" marR="5080" algn="just">
              <a:lnSpc>
                <a:spcPct val="90400"/>
              </a:lnSpc>
            </a:pPr>
            <a:r>
              <a:rPr sz="2400" dirty="0">
                <a:latin typeface="Arial MT"/>
                <a:cs typeface="Arial MT"/>
              </a:rPr>
              <a:t>It </a:t>
            </a:r>
            <a:r>
              <a:rPr sz="2400" spc="-5" dirty="0">
                <a:latin typeface="Arial MT"/>
                <a:cs typeface="Arial MT"/>
              </a:rPr>
              <a:t>is </a:t>
            </a:r>
            <a:r>
              <a:rPr sz="2400" dirty="0">
                <a:latin typeface="Arial MT"/>
                <a:cs typeface="Arial MT"/>
              </a:rPr>
              <a:t>responsible for interfacing all </a:t>
            </a:r>
            <a:r>
              <a:rPr sz="2400" spc="-10" dirty="0">
                <a:latin typeface="Arial MT"/>
                <a:cs typeface="Arial MT"/>
              </a:rPr>
              <a:t>applications </a:t>
            </a:r>
            <a:r>
              <a:rPr sz="2400" spc="5" dirty="0">
                <a:latin typeface="Arial MT"/>
                <a:cs typeface="Arial MT"/>
              </a:rPr>
              <a:t>that </a:t>
            </a:r>
            <a:r>
              <a:rPr sz="2400" spc="10" dirty="0">
                <a:latin typeface="Arial MT"/>
                <a:cs typeface="Arial MT"/>
              </a:rPr>
              <a:t>are 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5" dirty="0">
                <a:latin typeface="Arial MT"/>
                <a:cs typeface="Arial MT"/>
              </a:rPr>
              <a:t>running </a:t>
            </a:r>
            <a:r>
              <a:rPr sz="2400" spc="-5" dirty="0">
                <a:latin typeface="Arial MT"/>
                <a:cs typeface="Arial MT"/>
              </a:rPr>
              <a:t>in “user </a:t>
            </a:r>
            <a:r>
              <a:rPr sz="2400" spc="-35" dirty="0">
                <a:latin typeface="Arial MT"/>
                <a:cs typeface="Arial MT"/>
              </a:rPr>
              <a:t>mode” </a:t>
            </a:r>
            <a:r>
              <a:rPr sz="2400" spc="-15" dirty="0">
                <a:latin typeface="Arial MT"/>
                <a:cs typeface="Arial MT"/>
              </a:rPr>
              <a:t>down </a:t>
            </a:r>
            <a:r>
              <a:rPr sz="2400" dirty="0">
                <a:latin typeface="Arial MT"/>
                <a:cs typeface="Arial MT"/>
              </a:rPr>
              <a:t>to </a:t>
            </a:r>
            <a:r>
              <a:rPr sz="2400" spc="5" dirty="0">
                <a:latin typeface="Arial MT"/>
                <a:cs typeface="Arial MT"/>
              </a:rPr>
              <a:t>the </a:t>
            </a:r>
            <a:r>
              <a:rPr sz="2400" spc="-5" dirty="0">
                <a:latin typeface="Arial MT"/>
                <a:cs typeface="Arial MT"/>
              </a:rPr>
              <a:t>physical </a:t>
            </a:r>
            <a:r>
              <a:rPr sz="2400" spc="-10" dirty="0">
                <a:latin typeface="Arial MT"/>
                <a:cs typeface="Arial MT"/>
              </a:rPr>
              <a:t>hardware, 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and </a:t>
            </a:r>
            <a:r>
              <a:rPr sz="2400" dirty="0">
                <a:latin typeface="Arial MT"/>
                <a:cs typeface="Arial MT"/>
              </a:rPr>
              <a:t>allowing </a:t>
            </a:r>
            <a:r>
              <a:rPr sz="2400" spc="-10" dirty="0">
                <a:latin typeface="Arial MT"/>
                <a:cs typeface="Arial MT"/>
              </a:rPr>
              <a:t>processes, </a:t>
            </a:r>
            <a:r>
              <a:rPr sz="2400" dirty="0">
                <a:latin typeface="Arial MT"/>
                <a:cs typeface="Arial MT"/>
              </a:rPr>
              <a:t>to </a:t>
            </a:r>
            <a:r>
              <a:rPr sz="2400" spc="-20" dirty="0">
                <a:latin typeface="Arial MT"/>
                <a:cs typeface="Arial MT"/>
              </a:rPr>
              <a:t>get </a:t>
            </a:r>
            <a:r>
              <a:rPr sz="2400" spc="-10" dirty="0">
                <a:latin typeface="Arial MT"/>
                <a:cs typeface="Arial MT"/>
              </a:rPr>
              <a:t>information </a:t>
            </a:r>
            <a:r>
              <a:rPr sz="2400" spc="10" dirty="0">
                <a:latin typeface="Arial MT"/>
                <a:cs typeface="Arial MT"/>
              </a:rPr>
              <a:t>from </a:t>
            </a:r>
            <a:r>
              <a:rPr sz="2400" spc="-35" dirty="0">
                <a:latin typeface="Arial MT"/>
                <a:cs typeface="Arial MT"/>
              </a:rPr>
              <a:t>each 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other</a:t>
            </a:r>
            <a:r>
              <a:rPr sz="2400" spc="1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using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inter-process</a:t>
            </a:r>
            <a:r>
              <a:rPr sz="2400" spc="165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communication</a:t>
            </a:r>
            <a:r>
              <a:rPr sz="2400" spc="204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(IPC).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4966" y="470535"/>
            <a:ext cx="258826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>
                <a:solidFill>
                  <a:srgbClr val="006699"/>
                </a:solidFill>
              </a:rPr>
              <a:t>Kernel</a:t>
            </a:r>
            <a:r>
              <a:rPr spc="-190" dirty="0">
                <a:solidFill>
                  <a:srgbClr val="006699"/>
                </a:solidFill>
              </a:rPr>
              <a:t> </a:t>
            </a:r>
            <a:r>
              <a:rPr spc="20" dirty="0">
                <a:solidFill>
                  <a:srgbClr val="006699"/>
                </a:solidFill>
              </a:rPr>
              <a:t>Types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9655" y="2168207"/>
            <a:ext cx="362584" cy="37179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9655" y="2626042"/>
            <a:ext cx="362584" cy="37179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9655" y="3083877"/>
            <a:ext cx="362584" cy="37179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36955" y="1239837"/>
            <a:ext cx="4650740" cy="2223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Arial MT"/>
                <a:cs typeface="Arial MT"/>
              </a:rPr>
              <a:t>kernels</a:t>
            </a:r>
            <a:r>
              <a:rPr sz="2400" spc="70" dirty="0">
                <a:latin typeface="Arial MT"/>
                <a:cs typeface="Arial MT"/>
              </a:rPr>
              <a:t> </a:t>
            </a:r>
            <a:r>
              <a:rPr sz="2400" spc="5" dirty="0">
                <a:latin typeface="Arial MT"/>
                <a:cs typeface="Arial MT"/>
              </a:rPr>
              <a:t>fall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into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one</a:t>
            </a:r>
            <a:r>
              <a:rPr sz="2400" spc="90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of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three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35" dirty="0">
                <a:latin typeface="Arial MT"/>
                <a:cs typeface="Arial MT"/>
              </a:rPr>
              <a:t>types: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100">
              <a:latin typeface="Arial MT"/>
              <a:cs typeface="Arial MT"/>
            </a:endParaRPr>
          </a:p>
          <a:p>
            <a:pPr marL="355600" marR="2724150">
              <a:lnSpc>
                <a:spcPct val="125200"/>
              </a:lnSpc>
            </a:pPr>
            <a:r>
              <a:rPr sz="2400" spc="-15" dirty="0">
                <a:latin typeface="Arial MT"/>
                <a:cs typeface="Arial MT"/>
              </a:rPr>
              <a:t>Monolithic 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20" dirty="0">
                <a:latin typeface="Arial MT"/>
                <a:cs typeface="Arial MT"/>
              </a:rPr>
              <a:t>M</a:t>
            </a:r>
            <a:r>
              <a:rPr sz="2400" spc="-10" dirty="0">
                <a:latin typeface="Arial MT"/>
                <a:cs typeface="Arial MT"/>
              </a:rPr>
              <a:t>i</a:t>
            </a:r>
            <a:r>
              <a:rPr sz="2400" dirty="0">
                <a:latin typeface="Arial MT"/>
                <a:cs typeface="Arial MT"/>
              </a:rPr>
              <a:t>c</a:t>
            </a:r>
            <a:r>
              <a:rPr sz="2400" spc="20" dirty="0">
                <a:latin typeface="Arial MT"/>
                <a:cs typeface="Arial MT"/>
              </a:rPr>
              <a:t>r</a:t>
            </a:r>
            <a:r>
              <a:rPr sz="2400" spc="-65" dirty="0">
                <a:latin typeface="Arial MT"/>
                <a:cs typeface="Arial MT"/>
              </a:rPr>
              <a:t>o</a:t>
            </a:r>
            <a:r>
              <a:rPr sz="2400" dirty="0">
                <a:latin typeface="Arial MT"/>
                <a:cs typeface="Arial MT"/>
              </a:rPr>
              <a:t>k</a:t>
            </a:r>
            <a:r>
              <a:rPr sz="2400" spc="-65" dirty="0">
                <a:latin typeface="Arial MT"/>
                <a:cs typeface="Arial MT"/>
              </a:rPr>
              <a:t>e</a:t>
            </a:r>
            <a:r>
              <a:rPr sz="2400" spc="20" dirty="0">
                <a:latin typeface="Arial MT"/>
                <a:cs typeface="Arial MT"/>
              </a:rPr>
              <a:t>r</a:t>
            </a:r>
            <a:r>
              <a:rPr sz="2400" spc="10" dirty="0">
                <a:latin typeface="Arial MT"/>
                <a:cs typeface="Arial MT"/>
              </a:rPr>
              <a:t>n</a:t>
            </a:r>
            <a:r>
              <a:rPr sz="2400" spc="-65" dirty="0">
                <a:latin typeface="Arial MT"/>
                <a:cs typeface="Arial MT"/>
              </a:rPr>
              <a:t>e</a:t>
            </a:r>
            <a:r>
              <a:rPr sz="2400" dirty="0">
                <a:latin typeface="Arial MT"/>
                <a:cs typeface="Arial MT"/>
              </a:rPr>
              <a:t>l  </a:t>
            </a:r>
            <a:r>
              <a:rPr sz="2400" spc="-25" dirty="0">
                <a:latin typeface="Arial MT"/>
                <a:cs typeface="Arial MT"/>
              </a:rPr>
              <a:t>Hybrid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5960" y="470535"/>
            <a:ext cx="3446779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>
                <a:solidFill>
                  <a:srgbClr val="006699"/>
                </a:solidFill>
              </a:rPr>
              <a:t>Monolithic</a:t>
            </a:r>
            <a:r>
              <a:rPr spc="-195" dirty="0">
                <a:solidFill>
                  <a:srgbClr val="006699"/>
                </a:solidFill>
              </a:rPr>
              <a:t> </a:t>
            </a:r>
            <a:r>
              <a:rPr spc="10" dirty="0">
                <a:solidFill>
                  <a:srgbClr val="006699"/>
                </a:solidFill>
              </a:rPr>
              <a:t>Kernel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507" y="1223962"/>
            <a:ext cx="361950" cy="37179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0507" y="3131439"/>
            <a:ext cx="361950" cy="37211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0507" y="4380610"/>
            <a:ext cx="361950" cy="37211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81025" y="1211262"/>
            <a:ext cx="8289925" cy="420687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 algn="just">
              <a:lnSpc>
                <a:spcPct val="90400"/>
              </a:lnSpc>
              <a:spcBef>
                <a:spcPts val="375"/>
              </a:spcBef>
            </a:pPr>
            <a:r>
              <a:rPr sz="2400" dirty="0">
                <a:latin typeface="Arial MT"/>
                <a:cs typeface="Arial MT"/>
              </a:rPr>
              <a:t>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b="1" spc="-5" dirty="0">
                <a:latin typeface="Arial"/>
                <a:cs typeface="Arial"/>
              </a:rPr>
              <a:t>monolithic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kernel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35" dirty="0">
                <a:latin typeface="Arial MT"/>
                <a:cs typeface="Arial MT"/>
              </a:rPr>
              <a:t>an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operating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system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architecture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where </a:t>
            </a:r>
            <a:r>
              <a:rPr sz="2400" spc="30" dirty="0">
                <a:latin typeface="Arial MT"/>
                <a:cs typeface="Arial MT"/>
              </a:rPr>
              <a:t>the </a:t>
            </a:r>
            <a:r>
              <a:rPr sz="2400" spc="-5" dirty="0">
                <a:latin typeface="Arial MT"/>
                <a:cs typeface="Arial MT"/>
              </a:rPr>
              <a:t>entire </a:t>
            </a:r>
            <a:r>
              <a:rPr sz="2400" dirty="0">
                <a:latin typeface="Arial MT"/>
                <a:cs typeface="Arial MT"/>
              </a:rPr>
              <a:t>operating system (which </a:t>
            </a:r>
            <a:r>
              <a:rPr sz="2400" spc="-5" dirty="0">
                <a:latin typeface="Arial MT"/>
                <a:cs typeface="Arial MT"/>
              </a:rPr>
              <a:t>includes </a:t>
            </a:r>
            <a:r>
              <a:rPr sz="2400" spc="30" dirty="0">
                <a:latin typeface="Arial MT"/>
                <a:cs typeface="Arial MT"/>
              </a:rPr>
              <a:t>the </a:t>
            </a:r>
            <a:r>
              <a:rPr sz="2400" dirty="0">
                <a:latin typeface="Arial MT"/>
                <a:cs typeface="Arial MT"/>
              </a:rPr>
              <a:t>device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drivers,</a:t>
            </a:r>
            <a:r>
              <a:rPr sz="2400" spc="260" dirty="0">
                <a:latin typeface="Arial MT"/>
                <a:cs typeface="Arial MT"/>
              </a:rPr>
              <a:t> </a:t>
            </a:r>
            <a:r>
              <a:rPr sz="2400" spc="10" dirty="0">
                <a:latin typeface="Arial MT"/>
                <a:cs typeface="Arial MT"/>
              </a:rPr>
              <a:t>file</a:t>
            </a:r>
            <a:r>
              <a:rPr sz="2400" spc="254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system,</a:t>
            </a:r>
            <a:r>
              <a:rPr sz="2400" spc="325" dirty="0">
                <a:latin typeface="Arial MT"/>
                <a:cs typeface="Arial MT"/>
              </a:rPr>
              <a:t> </a:t>
            </a:r>
            <a:r>
              <a:rPr sz="2400" spc="5" dirty="0">
                <a:latin typeface="Arial MT"/>
                <a:cs typeface="Arial MT"/>
              </a:rPr>
              <a:t>and</a:t>
            </a:r>
            <a:r>
              <a:rPr sz="2400" spc="175" dirty="0">
                <a:latin typeface="Arial MT"/>
                <a:cs typeface="Arial MT"/>
              </a:rPr>
              <a:t> </a:t>
            </a:r>
            <a:r>
              <a:rPr sz="2400" spc="5" dirty="0">
                <a:latin typeface="Arial MT"/>
                <a:cs typeface="Arial MT"/>
              </a:rPr>
              <a:t>the</a:t>
            </a:r>
            <a:r>
              <a:rPr sz="2400" spc="254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application</a:t>
            </a:r>
            <a:r>
              <a:rPr sz="2400" spc="265" dirty="0">
                <a:latin typeface="Arial MT"/>
                <a:cs typeface="Arial MT"/>
              </a:rPr>
              <a:t> </a:t>
            </a:r>
            <a:r>
              <a:rPr sz="2400" spc="15" dirty="0">
                <a:latin typeface="Arial MT"/>
                <a:cs typeface="Arial MT"/>
              </a:rPr>
              <a:t>IPC</a:t>
            </a:r>
            <a:r>
              <a:rPr sz="2400" spc="30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etc.)</a:t>
            </a:r>
            <a:r>
              <a:rPr sz="2400" spc="26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spc="2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working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kernel</a:t>
            </a:r>
            <a:r>
              <a:rPr sz="2400" spc="75" dirty="0">
                <a:latin typeface="Arial MT"/>
                <a:cs typeface="Arial MT"/>
              </a:rPr>
              <a:t> </a:t>
            </a:r>
            <a:r>
              <a:rPr sz="2400" spc="-35" dirty="0">
                <a:latin typeface="Arial MT"/>
                <a:cs typeface="Arial MT"/>
              </a:rPr>
              <a:t>space,</a:t>
            </a:r>
            <a:r>
              <a:rPr sz="2400" spc="17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supervisor</a:t>
            </a:r>
            <a:r>
              <a:rPr sz="2400" spc="254" dirty="0">
                <a:latin typeface="Arial MT"/>
                <a:cs typeface="Arial MT"/>
              </a:rPr>
              <a:t> </a:t>
            </a:r>
            <a:r>
              <a:rPr sz="2400" spc="-35" dirty="0">
                <a:latin typeface="Arial MT"/>
                <a:cs typeface="Arial MT"/>
              </a:rPr>
              <a:t>mode.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750">
              <a:latin typeface="Arial MT"/>
              <a:cs typeface="Arial MT"/>
            </a:endParaRPr>
          </a:p>
          <a:p>
            <a:pPr marL="12700" algn="just">
              <a:lnSpc>
                <a:spcPts val="2755"/>
              </a:lnSpc>
            </a:pPr>
            <a:r>
              <a:rPr sz="2400" spc="-15" dirty="0">
                <a:latin typeface="Arial MT"/>
                <a:cs typeface="Arial MT"/>
              </a:rPr>
              <a:t>Monolithic</a:t>
            </a:r>
            <a:r>
              <a:rPr sz="2400" spc="16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kernels</a:t>
            </a:r>
            <a:r>
              <a:rPr sz="2400" spc="240" dirty="0">
                <a:latin typeface="Arial MT"/>
                <a:cs typeface="Arial MT"/>
              </a:rPr>
              <a:t> </a:t>
            </a:r>
            <a:r>
              <a:rPr sz="2400" spc="10" dirty="0">
                <a:latin typeface="Arial MT"/>
                <a:cs typeface="Arial MT"/>
              </a:rPr>
              <a:t>are</a:t>
            </a:r>
            <a:r>
              <a:rPr sz="2400" spc="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able</a:t>
            </a:r>
            <a:r>
              <a:rPr sz="2400" spc="100" dirty="0">
                <a:latin typeface="Arial MT"/>
                <a:cs typeface="Arial MT"/>
              </a:rPr>
              <a:t> </a:t>
            </a:r>
            <a:r>
              <a:rPr sz="2400" spc="40" dirty="0">
                <a:latin typeface="Arial MT"/>
                <a:cs typeface="Arial MT"/>
              </a:rPr>
              <a:t>to</a:t>
            </a:r>
            <a:r>
              <a:rPr sz="2400" spc="95" dirty="0">
                <a:latin typeface="Arial MT"/>
                <a:cs typeface="Arial MT"/>
              </a:rPr>
              <a:t> </a:t>
            </a:r>
            <a:r>
              <a:rPr sz="2400" spc="5" dirty="0">
                <a:latin typeface="Arial MT"/>
                <a:cs typeface="Arial MT"/>
              </a:rPr>
              <a:t>dynamically</a:t>
            </a:r>
            <a:r>
              <a:rPr sz="2400" spc="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load</a:t>
            </a:r>
            <a:r>
              <a:rPr sz="2400" spc="100" dirty="0">
                <a:latin typeface="Arial MT"/>
                <a:cs typeface="Arial MT"/>
              </a:rPr>
              <a:t> </a:t>
            </a:r>
            <a:r>
              <a:rPr sz="2400" spc="10" dirty="0">
                <a:latin typeface="Arial MT"/>
                <a:cs typeface="Arial MT"/>
              </a:rPr>
              <a:t>(and</a:t>
            </a:r>
            <a:r>
              <a:rPr sz="2400" spc="100" dirty="0">
                <a:latin typeface="Arial MT"/>
                <a:cs typeface="Arial MT"/>
              </a:rPr>
              <a:t> </a:t>
            </a:r>
            <a:r>
              <a:rPr sz="2400" spc="5" dirty="0">
                <a:latin typeface="Arial MT"/>
                <a:cs typeface="Arial MT"/>
              </a:rPr>
              <a:t>unload)</a:t>
            </a:r>
            <a:endParaRPr sz="2400">
              <a:latin typeface="Arial MT"/>
              <a:cs typeface="Arial MT"/>
            </a:endParaRPr>
          </a:p>
          <a:p>
            <a:pPr marL="12700" algn="just">
              <a:lnSpc>
                <a:spcPts val="2755"/>
              </a:lnSpc>
            </a:pPr>
            <a:r>
              <a:rPr sz="2400" spc="-35" dirty="0">
                <a:latin typeface="Arial MT"/>
                <a:cs typeface="Arial MT"/>
              </a:rPr>
              <a:t>executable</a:t>
            </a:r>
            <a:r>
              <a:rPr sz="2400" spc="32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modules</a:t>
            </a:r>
            <a:r>
              <a:rPr sz="2400" spc="150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at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runtime.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000">
              <a:latin typeface="Arial MT"/>
              <a:cs typeface="Arial MT"/>
            </a:endParaRPr>
          </a:p>
          <a:p>
            <a:pPr marL="12700" marR="12065" algn="just">
              <a:lnSpc>
                <a:spcPct val="90000"/>
              </a:lnSpc>
            </a:pPr>
            <a:r>
              <a:rPr sz="2400" spc="-10" dirty="0">
                <a:latin typeface="Arial MT"/>
                <a:cs typeface="Arial MT"/>
              </a:rPr>
              <a:t>Examples </a:t>
            </a:r>
            <a:r>
              <a:rPr sz="2400" spc="-35" dirty="0">
                <a:latin typeface="Arial MT"/>
                <a:cs typeface="Arial MT"/>
              </a:rPr>
              <a:t>of </a:t>
            </a:r>
            <a:r>
              <a:rPr sz="2400" dirty="0">
                <a:latin typeface="Arial MT"/>
                <a:cs typeface="Arial MT"/>
              </a:rPr>
              <a:t>operating </a:t>
            </a:r>
            <a:r>
              <a:rPr sz="2400" spc="-5" dirty="0">
                <a:latin typeface="Arial MT"/>
                <a:cs typeface="Arial MT"/>
              </a:rPr>
              <a:t>systems </a:t>
            </a:r>
            <a:r>
              <a:rPr sz="2400" spc="-15" dirty="0">
                <a:latin typeface="Arial MT"/>
                <a:cs typeface="Arial MT"/>
              </a:rPr>
              <a:t>that </a:t>
            </a:r>
            <a:r>
              <a:rPr sz="2400" spc="5" dirty="0">
                <a:latin typeface="Arial MT"/>
                <a:cs typeface="Arial MT"/>
              </a:rPr>
              <a:t>use </a:t>
            </a:r>
            <a:r>
              <a:rPr sz="2400" dirty="0">
                <a:latin typeface="Arial MT"/>
                <a:cs typeface="Arial MT"/>
              </a:rPr>
              <a:t>a </a:t>
            </a:r>
            <a:r>
              <a:rPr sz="2400" spc="-5" dirty="0">
                <a:latin typeface="Arial MT"/>
                <a:cs typeface="Arial MT"/>
              </a:rPr>
              <a:t>monolithic kernel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are</a:t>
            </a:r>
            <a:r>
              <a:rPr sz="2400" spc="6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-</a:t>
            </a:r>
            <a:r>
              <a:rPr sz="2400" spc="5" dirty="0">
                <a:latin typeface="Arial MT"/>
                <a:cs typeface="Arial MT"/>
              </a:rPr>
              <a:t> Linux,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Solaris,</a:t>
            </a:r>
            <a:r>
              <a:rPr sz="2400" dirty="0">
                <a:latin typeface="Arial MT"/>
                <a:cs typeface="Arial MT"/>
              </a:rPr>
              <a:t> OS-9,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DOS,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5" dirty="0">
                <a:latin typeface="Arial MT"/>
                <a:cs typeface="Arial MT"/>
              </a:rPr>
              <a:t>Microsoft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Windows 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5" dirty="0">
                <a:latin typeface="Arial MT"/>
                <a:cs typeface="Arial MT"/>
              </a:rPr>
              <a:t>(95,98,Me)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etc.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5960" y="470535"/>
            <a:ext cx="3446779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>
                <a:solidFill>
                  <a:srgbClr val="006699"/>
                </a:solidFill>
              </a:rPr>
              <a:t>Monolithic</a:t>
            </a:r>
            <a:r>
              <a:rPr spc="-195" dirty="0">
                <a:solidFill>
                  <a:srgbClr val="006699"/>
                </a:solidFill>
              </a:rPr>
              <a:t> </a:t>
            </a:r>
            <a:r>
              <a:rPr spc="10" dirty="0">
                <a:solidFill>
                  <a:srgbClr val="006699"/>
                </a:solidFill>
              </a:rPr>
              <a:t>Kernel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9700" y="1733550"/>
            <a:ext cx="5886450" cy="33147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5960" y="470535"/>
            <a:ext cx="3446779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>
                <a:solidFill>
                  <a:srgbClr val="006699"/>
                </a:solidFill>
              </a:rPr>
              <a:t>Monolithic</a:t>
            </a:r>
            <a:r>
              <a:rPr spc="-195" dirty="0">
                <a:solidFill>
                  <a:srgbClr val="006699"/>
                </a:solidFill>
              </a:rPr>
              <a:t> </a:t>
            </a:r>
            <a:r>
              <a:rPr spc="10" dirty="0">
                <a:solidFill>
                  <a:srgbClr val="006699"/>
                </a:solidFill>
              </a:rPr>
              <a:t>Kernel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9575" y="1590675"/>
            <a:ext cx="8239125" cy="3686175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5960" y="470535"/>
            <a:ext cx="3446779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>
                <a:solidFill>
                  <a:srgbClr val="006699"/>
                </a:solidFill>
              </a:rPr>
              <a:t>Monolithic</a:t>
            </a:r>
            <a:r>
              <a:rPr spc="-195" dirty="0">
                <a:solidFill>
                  <a:srgbClr val="006699"/>
                </a:solidFill>
              </a:rPr>
              <a:t> </a:t>
            </a:r>
            <a:r>
              <a:rPr spc="10" dirty="0">
                <a:solidFill>
                  <a:srgbClr val="006699"/>
                </a:solidFill>
              </a:rPr>
              <a:t>Kernel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507" y="1757933"/>
            <a:ext cx="361950" cy="37211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507" y="2253869"/>
            <a:ext cx="361950" cy="37211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507" y="2749550"/>
            <a:ext cx="361950" cy="37211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507" y="3608323"/>
            <a:ext cx="361950" cy="37211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507" y="4962905"/>
            <a:ext cx="361950" cy="37210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507" y="5458777"/>
            <a:ext cx="361950" cy="37210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507" y="5954395"/>
            <a:ext cx="361950" cy="37211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37807" y="1119568"/>
            <a:ext cx="8357870" cy="5214620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sz="2400" spc="-15" dirty="0">
                <a:latin typeface="Arial MT"/>
                <a:cs typeface="Arial MT"/>
              </a:rPr>
              <a:t>Pros:</a:t>
            </a:r>
            <a:endParaRPr sz="24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1025"/>
              </a:spcBef>
            </a:pPr>
            <a:r>
              <a:rPr sz="2400" spc="-5" dirty="0">
                <a:latin typeface="Arial MT"/>
                <a:cs typeface="Arial MT"/>
              </a:rPr>
              <a:t>More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direct</a:t>
            </a:r>
            <a:r>
              <a:rPr sz="2400" spc="8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access</a:t>
            </a:r>
            <a:r>
              <a:rPr sz="2400" spc="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hardware</a:t>
            </a:r>
            <a:r>
              <a:rPr sz="2400" spc="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programs</a:t>
            </a:r>
            <a:endParaRPr sz="24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1025"/>
              </a:spcBef>
            </a:pPr>
            <a:r>
              <a:rPr sz="2400" spc="-30" dirty="0">
                <a:latin typeface="Arial MT"/>
                <a:cs typeface="Arial MT"/>
              </a:rPr>
              <a:t>Easier</a:t>
            </a:r>
            <a:r>
              <a:rPr sz="2400" spc="1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processes</a:t>
            </a:r>
            <a:r>
              <a:rPr sz="2400" spc="2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communicate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40" dirty="0">
                <a:latin typeface="Arial MT"/>
                <a:cs typeface="Arial MT"/>
              </a:rPr>
              <a:t>between</a:t>
            </a:r>
            <a:r>
              <a:rPr sz="2400" spc="254" dirty="0">
                <a:latin typeface="Arial MT"/>
                <a:cs typeface="Arial MT"/>
              </a:rPr>
              <a:t> </a:t>
            </a:r>
            <a:r>
              <a:rPr sz="2400" spc="-35" dirty="0">
                <a:latin typeface="Arial MT"/>
                <a:cs typeface="Arial MT"/>
              </a:rPr>
              <a:t>each</a:t>
            </a:r>
            <a:r>
              <a:rPr sz="2400" spc="17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other</a:t>
            </a:r>
            <a:endParaRPr sz="2400">
              <a:latin typeface="Arial MT"/>
              <a:cs typeface="Arial MT"/>
            </a:endParaRPr>
          </a:p>
          <a:p>
            <a:pPr marL="355600">
              <a:lnSpc>
                <a:spcPts val="2870"/>
              </a:lnSpc>
              <a:spcBef>
                <a:spcPts val="1025"/>
              </a:spcBef>
            </a:pPr>
            <a:r>
              <a:rPr sz="2400" dirty="0">
                <a:latin typeface="Arial MT"/>
                <a:cs typeface="Arial MT"/>
              </a:rPr>
              <a:t>If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35" dirty="0">
                <a:latin typeface="Arial MT"/>
                <a:cs typeface="Arial MT"/>
              </a:rPr>
              <a:t>your</a:t>
            </a:r>
            <a:r>
              <a:rPr sz="2400" spc="185" dirty="0">
                <a:latin typeface="Arial MT"/>
                <a:cs typeface="Arial MT"/>
              </a:rPr>
              <a:t> </a:t>
            </a:r>
            <a:r>
              <a:rPr sz="2400" spc="-35" dirty="0">
                <a:latin typeface="Arial MT"/>
                <a:cs typeface="Arial MT"/>
              </a:rPr>
              <a:t>device</a:t>
            </a:r>
            <a:r>
              <a:rPr sz="2400" spc="17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supported,</a:t>
            </a:r>
            <a:r>
              <a:rPr sz="2400" spc="2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it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should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work</a:t>
            </a:r>
            <a:r>
              <a:rPr sz="2400" spc="8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with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5" dirty="0">
                <a:latin typeface="Arial MT"/>
                <a:cs typeface="Arial MT"/>
              </a:rPr>
              <a:t>no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35" dirty="0">
                <a:latin typeface="Arial MT"/>
                <a:cs typeface="Arial MT"/>
              </a:rPr>
              <a:t>additional</a:t>
            </a:r>
            <a:endParaRPr sz="2400">
              <a:latin typeface="Arial MT"/>
              <a:cs typeface="Arial MT"/>
            </a:endParaRPr>
          </a:p>
          <a:p>
            <a:pPr marL="355600">
              <a:lnSpc>
                <a:spcPts val="2870"/>
              </a:lnSpc>
            </a:pPr>
            <a:r>
              <a:rPr sz="2400" spc="-15" dirty="0">
                <a:latin typeface="Arial MT"/>
                <a:cs typeface="Arial MT"/>
              </a:rPr>
              <a:t>installations</a:t>
            </a:r>
            <a:endParaRPr sz="2400">
              <a:latin typeface="Arial MT"/>
              <a:cs typeface="Arial MT"/>
            </a:endParaRPr>
          </a:p>
          <a:p>
            <a:pPr marL="355600" marR="692785">
              <a:lnSpc>
                <a:spcPts val="2860"/>
              </a:lnSpc>
              <a:spcBef>
                <a:spcPts val="1135"/>
              </a:spcBef>
            </a:pPr>
            <a:r>
              <a:rPr sz="2400" spc="-25" dirty="0">
                <a:latin typeface="Arial MT"/>
                <a:cs typeface="Arial MT"/>
              </a:rPr>
              <a:t>Processes react </a:t>
            </a:r>
            <a:r>
              <a:rPr sz="2400" spc="-10" dirty="0">
                <a:latin typeface="Arial MT"/>
                <a:cs typeface="Arial MT"/>
              </a:rPr>
              <a:t>faster </a:t>
            </a:r>
            <a:r>
              <a:rPr sz="2400" spc="-25" dirty="0">
                <a:latin typeface="Arial MT"/>
                <a:cs typeface="Arial MT"/>
              </a:rPr>
              <a:t>because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there isn’t </a:t>
            </a:r>
            <a:r>
              <a:rPr sz="2400" dirty="0">
                <a:latin typeface="Arial MT"/>
                <a:cs typeface="Arial MT"/>
              </a:rPr>
              <a:t>a </a:t>
            </a:r>
            <a:r>
              <a:rPr sz="2400" spc="-20" dirty="0">
                <a:latin typeface="Arial MT"/>
                <a:cs typeface="Arial MT"/>
              </a:rPr>
              <a:t>queue </a:t>
            </a:r>
            <a:r>
              <a:rPr sz="2400" dirty="0">
                <a:latin typeface="Arial MT"/>
                <a:cs typeface="Arial MT"/>
              </a:rPr>
              <a:t>for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processor</a:t>
            </a:r>
            <a:r>
              <a:rPr sz="2400" spc="17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time.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2400" spc="-15" dirty="0">
                <a:latin typeface="Arial MT"/>
                <a:cs typeface="Arial MT"/>
              </a:rPr>
              <a:t>Cons:</a:t>
            </a:r>
            <a:endParaRPr sz="2400">
              <a:latin typeface="Arial MT"/>
              <a:cs typeface="Arial MT"/>
            </a:endParaRPr>
          </a:p>
          <a:p>
            <a:pPr marL="355600" marR="4652645">
              <a:lnSpc>
                <a:spcPct val="135600"/>
              </a:lnSpc>
            </a:pPr>
            <a:r>
              <a:rPr sz="2400" spc="-20" dirty="0">
                <a:latin typeface="Arial MT"/>
                <a:cs typeface="Arial MT"/>
              </a:rPr>
              <a:t>Large</a:t>
            </a:r>
            <a:r>
              <a:rPr sz="2400" spc="7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install</a:t>
            </a:r>
            <a:r>
              <a:rPr sz="2400" spc="6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footprint 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Large</a:t>
            </a:r>
            <a:r>
              <a:rPr sz="2400" spc="65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memory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40" dirty="0">
                <a:latin typeface="Arial MT"/>
                <a:cs typeface="Arial MT"/>
              </a:rPr>
              <a:t>needed</a:t>
            </a:r>
            <a:endParaRPr sz="24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1025"/>
              </a:spcBef>
            </a:pPr>
            <a:r>
              <a:rPr sz="2400" spc="-15" dirty="0">
                <a:latin typeface="Arial MT"/>
                <a:cs typeface="Arial MT"/>
              </a:rPr>
              <a:t>Less</a:t>
            </a:r>
            <a:r>
              <a:rPr sz="2400" spc="-5" dirty="0">
                <a:latin typeface="Arial MT"/>
                <a:cs typeface="Arial MT"/>
              </a:rPr>
              <a:t> secure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because</a:t>
            </a:r>
            <a:r>
              <a:rPr sz="2400" spc="16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everything</a:t>
            </a:r>
            <a:r>
              <a:rPr sz="2400" spc="235" dirty="0">
                <a:latin typeface="Arial MT"/>
                <a:cs typeface="Arial MT"/>
              </a:rPr>
              <a:t> </a:t>
            </a:r>
            <a:r>
              <a:rPr sz="2400" spc="10" dirty="0">
                <a:latin typeface="Arial MT"/>
                <a:cs typeface="Arial MT"/>
              </a:rPr>
              <a:t>runs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supervisor</a:t>
            </a:r>
            <a:r>
              <a:rPr sz="2400" spc="24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mode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0216" y="470535"/>
            <a:ext cx="23983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5" dirty="0">
                <a:solidFill>
                  <a:srgbClr val="006699"/>
                </a:solidFill>
              </a:rPr>
              <a:t>M</a:t>
            </a:r>
            <a:r>
              <a:rPr spc="5" dirty="0">
                <a:solidFill>
                  <a:srgbClr val="006699"/>
                </a:solidFill>
              </a:rPr>
              <a:t>i</a:t>
            </a:r>
            <a:r>
              <a:rPr spc="20" dirty="0">
                <a:solidFill>
                  <a:srgbClr val="006699"/>
                </a:solidFill>
              </a:rPr>
              <a:t>c</a:t>
            </a:r>
            <a:r>
              <a:rPr spc="25" dirty="0">
                <a:solidFill>
                  <a:srgbClr val="006699"/>
                </a:solidFill>
              </a:rPr>
              <a:t>r</a:t>
            </a:r>
            <a:r>
              <a:rPr spc="-10" dirty="0">
                <a:solidFill>
                  <a:srgbClr val="006699"/>
                </a:solidFill>
              </a:rPr>
              <a:t>o</a:t>
            </a:r>
            <a:r>
              <a:rPr spc="15" dirty="0">
                <a:solidFill>
                  <a:srgbClr val="006699"/>
                </a:solidFill>
              </a:rPr>
              <a:t>Ke</a:t>
            </a:r>
            <a:r>
              <a:rPr spc="25" dirty="0">
                <a:solidFill>
                  <a:srgbClr val="006699"/>
                </a:solidFill>
              </a:rPr>
              <a:t>r</a:t>
            </a:r>
            <a:r>
              <a:rPr spc="-10" dirty="0">
                <a:solidFill>
                  <a:srgbClr val="006699"/>
                </a:solidFill>
              </a:rPr>
              <a:t>n</a:t>
            </a:r>
            <a:r>
              <a:rPr spc="-55" dirty="0">
                <a:solidFill>
                  <a:srgbClr val="006699"/>
                </a:solidFill>
              </a:rPr>
              <a:t>e</a:t>
            </a:r>
            <a:r>
              <a:rPr spc="5" dirty="0">
                <a:solidFill>
                  <a:srgbClr val="006699"/>
                </a:solidFill>
              </a:rPr>
              <a:t>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507" y="1167764"/>
            <a:ext cx="361950" cy="37211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0507" y="2417762"/>
            <a:ext cx="361950" cy="37179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507" y="3657219"/>
            <a:ext cx="361950" cy="37211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507" y="5240972"/>
            <a:ext cx="361950" cy="37210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81025" y="1155064"/>
            <a:ext cx="8234045" cy="51231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755"/>
              </a:lnSpc>
              <a:spcBef>
                <a:spcPts val="105"/>
              </a:spcBef>
              <a:tabLst>
                <a:tab pos="508000" algn="l"/>
                <a:tab pos="908685" algn="l"/>
                <a:tab pos="2729865" algn="l"/>
                <a:tab pos="4646295" algn="l"/>
                <a:tab pos="5304155" algn="l"/>
                <a:tab pos="6142990" algn="l"/>
                <a:tab pos="7992745" algn="l"/>
              </a:tabLst>
            </a:pPr>
            <a:r>
              <a:rPr sz="2400" dirty="0">
                <a:latin typeface="Arial MT"/>
                <a:cs typeface="Arial MT"/>
              </a:rPr>
              <a:t>In	a	</a:t>
            </a:r>
            <a:r>
              <a:rPr sz="2400" spc="-10" dirty="0">
                <a:latin typeface="Arial MT"/>
                <a:cs typeface="Arial MT"/>
              </a:rPr>
              <a:t>Microkernel	</a:t>
            </a:r>
            <a:r>
              <a:rPr sz="2400" spc="-5" dirty="0">
                <a:latin typeface="Arial MT"/>
                <a:cs typeface="Arial MT"/>
              </a:rPr>
              <a:t>architecture,	</a:t>
            </a:r>
            <a:r>
              <a:rPr sz="2400" spc="5" dirty="0">
                <a:latin typeface="Arial MT"/>
                <a:cs typeface="Arial MT"/>
              </a:rPr>
              <a:t>the	</a:t>
            </a:r>
            <a:r>
              <a:rPr sz="2400" spc="25" dirty="0">
                <a:latin typeface="Arial MT"/>
                <a:cs typeface="Arial MT"/>
              </a:rPr>
              <a:t>core	</a:t>
            </a:r>
            <a:r>
              <a:rPr sz="2400" dirty="0">
                <a:latin typeface="Arial MT"/>
                <a:cs typeface="Arial MT"/>
              </a:rPr>
              <a:t>functionality	</a:t>
            </a:r>
            <a:r>
              <a:rPr sz="2400" spc="-10" dirty="0">
                <a:latin typeface="Arial MT"/>
                <a:cs typeface="Arial MT"/>
              </a:rPr>
              <a:t>is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ts val="2755"/>
              </a:lnSpc>
            </a:pPr>
            <a:r>
              <a:rPr sz="2400" spc="-25" dirty="0">
                <a:latin typeface="Arial MT"/>
                <a:cs typeface="Arial MT"/>
              </a:rPr>
              <a:t>isolated</a:t>
            </a:r>
            <a:r>
              <a:rPr sz="2400" spc="170" dirty="0">
                <a:latin typeface="Arial MT"/>
                <a:cs typeface="Arial MT"/>
              </a:rPr>
              <a:t> </a:t>
            </a:r>
            <a:r>
              <a:rPr sz="2400" spc="5" dirty="0">
                <a:latin typeface="Arial MT"/>
                <a:cs typeface="Arial MT"/>
              </a:rPr>
              <a:t>from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system</a:t>
            </a:r>
            <a:r>
              <a:rPr sz="2400" spc="11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services</a:t>
            </a:r>
            <a:r>
              <a:rPr sz="2400" spc="22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and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35" dirty="0">
                <a:latin typeface="Arial MT"/>
                <a:cs typeface="Arial MT"/>
              </a:rPr>
              <a:t>device</a:t>
            </a:r>
            <a:r>
              <a:rPr sz="2400" spc="16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drivers.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750">
              <a:latin typeface="Arial MT"/>
              <a:cs typeface="Arial MT"/>
            </a:endParaRPr>
          </a:p>
          <a:p>
            <a:pPr marL="12700">
              <a:lnSpc>
                <a:spcPts val="2715"/>
              </a:lnSpc>
              <a:tabLst>
                <a:tab pos="765175" algn="l"/>
                <a:tab pos="2548255" algn="l"/>
                <a:tab pos="3568700" algn="l"/>
                <a:tab pos="4503420" algn="l"/>
                <a:tab pos="5389880" algn="l"/>
                <a:tab pos="6696075" algn="l"/>
                <a:tab pos="7334884" algn="l"/>
              </a:tabLst>
            </a:pPr>
            <a:r>
              <a:rPr sz="2400" spc="-45" dirty="0">
                <a:latin typeface="Arial MT"/>
                <a:cs typeface="Arial MT"/>
              </a:rPr>
              <a:t>T</a:t>
            </a:r>
            <a:r>
              <a:rPr sz="2400" spc="10" dirty="0">
                <a:latin typeface="Arial MT"/>
                <a:cs typeface="Arial MT"/>
              </a:rPr>
              <a:t>h</a:t>
            </a:r>
            <a:r>
              <a:rPr sz="2400" spc="-10" dirty="0">
                <a:latin typeface="Arial MT"/>
                <a:cs typeface="Arial MT"/>
              </a:rPr>
              <a:t>i</a:t>
            </a:r>
            <a:r>
              <a:rPr sz="2400" dirty="0">
                <a:latin typeface="Arial MT"/>
                <a:cs typeface="Arial MT"/>
              </a:rPr>
              <a:t>s	</a:t>
            </a:r>
            <a:r>
              <a:rPr sz="2400" spc="-60" dirty="0">
                <a:latin typeface="Arial MT"/>
                <a:cs typeface="Arial MT"/>
              </a:rPr>
              <a:t>a</a:t>
            </a:r>
            <a:r>
              <a:rPr sz="2400" spc="20" dirty="0">
                <a:latin typeface="Arial MT"/>
                <a:cs typeface="Arial MT"/>
              </a:rPr>
              <a:t>r</a:t>
            </a:r>
            <a:r>
              <a:rPr sz="2400" dirty="0">
                <a:latin typeface="Arial MT"/>
                <a:cs typeface="Arial MT"/>
              </a:rPr>
              <a:t>c</a:t>
            </a:r>
            <a:r>
              <a:rPr sz="2400" spc="10" dirty="0">
                <a:latin typeface="Arial MT"/>
                <a:cs typeface="Arial MT"/>
              </a:rPr>
              <a:t>h</a:t>
            </a:r>
            <a:r>
              <a:rPr sz="2400" dirty="0">
                <a:latin typeface="Arial MT"/>
                <a:cs typeface="Arial MT"/>
              </a:rPr>
              <a:t>i</a:t>
            </a:r>
            <a:r>
              <a:rPr sz="2400" spc="75" dirty="0">
                <a:latin typeface="Arial MT"/>
                <a:cs typeface="Arial MT"/>
              </a:rPr>
              <a:t>t</a:t>
            </a:r>
            <a:r>
              <a:rPr sz="2400" spc="-60" dirty="0">
                <a:latin typeface="Arial MT"/>
                <a:cs typeface="Arial MT"/>
              </a:rPr>
              <a:t>e</a:t>
            </a:r>
            <a:r>
              <a:rPr sz="2400" dirty="0">
                <a:latin typeface="Arial MT"/>
                <a:cs typeface="Arial MT"/>
              </a:rPr>
              <a:t>c</a:t>
            </a:r>
            <a:r>
              <a:rPr sz="2400" spc="5" dirty="0">
                <a:latin typeface="Arial MT"/>
                <a:cs typeface="Arial MT"/>
              </a:rPr>
              <a:t>t</a:t>
            </a:r>
            <a:r>
              <a:rPr sz="2400" spc="10" dirty="0">
                <a:latin typeface="Arial MT"/>
                <a:cs typeface="Arial MT"/>
              </a:rPr>
              <a:t>u</a:t>
            </a:r>
            <a:r>
              <a:rPr sz="2400" spc="20" dirty="0">
                <a:latin typeface="Arial MT"/>
                <a:cs typeface="Arial MT"/>
              </a:rPr>
              <a:t>r</a:t>
            </a:r>
            <a:r>
              <a:rPr sz="2400" dirty="0">
                <a:latin typeface="Arial MT"/>
                <a:cs typeface="Arial MT"/>
              </a:rPr>
              <a:t>e	</a:t>
            </a:r>
            <a:r>
              <a:rPr sz="2400" spc="-60" dirty="0">
                <a:latin typeface="Arial MT"/>
                <a:cs typeface="Arial MT"/>
              </a:rPr>
              <a:t>a</a:t>
            </a:r>
            <a:r>
              <a:rPr sz="2400" spc="-10" dirty="0">
                <a:latin typeface="Arial MT"/>
                <a:cs typeface="Arial MT"/>
              </a:rPr>
              <a:t>l</a:t>
            </a:r>
            <a:r>
              <a:rPr sz="2400" spc="60" dirty="0">
                <a:latin typeface="Arial MT"/>
                <a:cs typeface="Arial MT"/>
              </a:rPr>
              <a:t>l</a:t>
            </a:r>
            <a:r>
              <a:rPr sz="2400" spc="-60" dirty="0">
                <a:latin typeface="Arial MT"/>
                <a:cs typeface="Arial MT"/>
              </a:rPr>
              <a:t>o</a:t>
            </a:r>
            <a:r>
              <a:rPr sz="2400" dirty="0">
                <a:latin typeface="Arial MT"/>
                <a:cs typeface="Arial MT"/>
              </a:rPr>
              <a:t>ws	</a:t>
            </a:r>
            <a:r>
              <a:rPr sz="2400" spc="70" dirty="0">
                <a:latin typeface="Arial MT"/>
                <a:cs typeface="Arial MT"/>
              </a:rPr>
              <a:t>s</a:t>
            </a:r>
            <a:r>
              <a:rPr sz="2400" spc="-65" dirty="0">
                <a:latin typeface="Arial MT"/>
                <a:cs typeface="Arial MT"/>
              </a:rPr>
              <a:t>o</a:t>
            </a:r>
            <a:r>
              <a:rPr sz="2400" spc="20" dirty="0">
                <a:latin typeface="Arial MT"/>
                <a:cs typeface="Arial MT"/>
              </a:rPr>
              <a:t>m</a:t>
            </a:r>
            <a:r>
              <a:rPr sz="2400" dirty="0">
                <a:latin typeface="Arial MT"/>
                <a:cs typeface="Arial MT"/>
              </a:rPr>
              <a:t>e	</a:t>
            </a:r>
            <a:r>
              <a:rPr sz="2400" spc="10" dirty="0">
                <a:latin typeface="Arial MT"/>
                <a:cs typeface="Arial MT"/>
              </a:rPr>
              <a:t>b</a:t>
            </a:r>
            <a:r>
              <a:rPr sz="2400" spc="-65" dirty="0">
                <a:latin typeface="Arial MT"/>
                <a:cs typeface="Arial MT"/>
              </a:rPr>
              <a:t>a</a:t>
            </a:r>
            <a:r>
              <a:rPr sz="2400" dirty="0">
                <a:latin typeface="Arial MT"/>
                <a:cs typeface="Arial MT"/>
              </a:rPr>
              <a:t>s</a:t>
            </a:r>
            <a:r>
              <a:rPr sz="2400" spc="-10" dirty="0">
                <a:latin typeface="Arial MT"/>
                <a:cs typeface="Arial MT"/>
              </a:rPr>
              <a:t>i</a:t>
            </a:r>
            <a:r>
              <a:rPr sz="2400" dirty="0">
                <a:latin typeface="Arial MT"/>
                <a:cs typeface="Arial MT"/>
              </a:rPr>
              <a:t>c	</a:t>
            </a:r>
            <a:r>
              <a:rPr sz="2400" spc="70" dirty="0">
                <a:latin typeface="Arial MT"/>
                <a:cs typeface="Arial MT"/>
              </a:rPr>
              <a:t>s</a:t>
            </a:r>
            <a:r>
              <a:rPr sz="2400" spc="-60" dirty="0">
                <a:latin typeface="Arial MT"/>
                <a:cs typeface="Arial MT"/>
              </a:rPr>
              <a:t>e</a:t>
            </a:r>
            <a:r>
              <a:rPr sz="2400" spc="100" dirty="0">
                <a:latin typeface="Arial MT"/>
                <a:cs typeface="Arial MT"/>
              </a:rPr>
              <a:t>r</a:t>
            </a:r>
            <a:r>
              <a:rPr sz="2400" spc="-75" dirty="0">
                <a:latin typeface="Arial MT"/>
                <a:cs typeface="Arial MT"/>
              </a:rPr>
              <a:t>v</a:t>
            </a:r>
            <a:r>
              <a:rPr sz="2400" dirty="0">
                <a:latin typeface="Arial MT"/>
                <a:cs typeface="Arial MT"/>
              </a:rPr>
              <a:t>i</a:t>
            </a:r>
            <a:r>
              <a:rPr sz="2400" spc="65" dirty="0">
                <a:latin typeface="Arial MT"/>
                <a:cs typeface="Arial MT"/>
              </a:rPr>
              <a:t>c</a:t>
            </a:r>
            <a:r>
              <a:rPr sz="2400" spc="-60" dirty="0">
                <a:latin typeface="Arial MT"/>
                <a:cs typeface="Arial MT"/>
              </a:rPr>
              <a:t>e</a:t>
            </a:r>
            <a:r>
              <a:rPr sz="2400" dirty="0">
                <a:latin typeface="Arial MT"/>
                <a:cs typeface="Arial MT"/>
              </a:rPr>
              <a:t>s	</a:t>
            </a:r>
            <a:r>
              <a:rPr sz="2400" spc="-10" dirty="0">
                <a:latin typeface="Arial MT"/>
                <a:cs typeface="Arial MT"/>
              </a:rPr>
              <a:t>li</a:t>
            </a:r>
            <a:r>
              <a:rPr sz="2400" spc="70" dirty="0">
                <a:latin typeface="Arial MT"/>
                <a:cs typeface="Arial MT"/>
              </a:rPr>
              <a:t>k</a:t>
            </a:r>
            <a:r>
              <a:rPr sz="2400" dirty="0">
                <a:latin typeface="Arial MT"/>
                <a:cs typeface="Arial MT"/>
              </a:rPr>
              <a:t>e	</a:t>
            </a:r>
            <a:r>
              <a:rPr sz="2400" spc="10" dirty="0">
                <a:latin typeface="Arial MT"/>
                <a:cs typeface="Arial MT"/>
              </a:rPr>
              <a:t>de</a:t>
            </a:r>
            <a:r>
              <a:rPr sz="2400" spc="-80" dirty="0">
                <a:latin typeface="Arial MT"/>
                <a:cs typeface="Arial MT"/>
              </a:rPr>
              <a:t>v</a:t>
            </a:r>
            <a:r>
              <a:rPr sz="2400" spc="-10" dirty="0">
                <a:latin typeface="Arial MT"/>
                <a:cs typeface="Arial MT"/>
              </a:rPr>
              <a:t>i</a:t>
            </a:r>
            <a:r>
              <a:rPr sz="2400" spc="70" dirty="0">
                <a:latin typeface="Arial MT"/>
                <a:cs typeface="Arial MT"/>
              </a:rPr>
              <a:t>c</a:t>
            </a:r>
            <a:r>
              <a:rPr sz="2400" dirty="0">
                <a:latin typeface="Arial MT"/>
                <a:cs typeface="Arial MT"/>
              </a:rPr>
              <a:t>e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ts val="2715"/>
              </a:lnSpc>
            </a:pPr>
            <a:r>
              <a:rPr sz="2400" spc="-35" dirty="0">
                <a:latin typeface="Arial MT"/>
                <a:cs typeface="Arial MT"/>
              </a:rPr>
              <a:t>driver</a:t>
            </a:r>
            <a:r>
              <a:rPr sz="2400" spc="19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management,</a:t>
            </a:r>
            <a:r>
              <a:rPr sz="2400" spc="265" dirty="0">
                <a:latin typeface="Arial MT"/>
                <a:cs typeface="Arial MT"/>
              </a:rPr>
              <a:t> </a:t>
            </a:r>
            <a:r>
              <a:rPr sz="2400" spc="15" dirty="0">
                <a:latin typeface="Arial MT"/>
                <a:cs typeface="Arial MT"/>
              </a:rPr>
              <a:t>file</a:t>
            </a:r>
            <a:r>
              <a:rPr sz="2400" spc="-12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system</a:t>
            </a:r>
            <a:r>
              <a:rPr sz="2400" spc="190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etc.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10" dirty="0">
                <a:latin typeface="Arial MT"/>
                <a:cs typeface="Arial MT"/>
              </a:rPr>
              <a:t>run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user</a:t>
            </a:r>
            <a:r>
              <a:rPr sz="2400" spc="120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space.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950">
              <a:latin typeface="Arial MT"/>
              <a:cs typeface="Arial MT"/>
            </a:endParaRPr>
          </a:p>
          <a:p>
            <a:pPr marL="12700" marR="5715" algn="just">
              <a:lnSpc>
                <a:spcPct val="91300"/>
              </a:lnSpc>
            </a:pPr>
            <a:r>
              <a:rPr sz="2400" spc="-10" dirty="0">
                <a:latin typeface="Arial MT"/>
                <a:cs typeface="Arial MT"/>
              </a:rPr>
              <a:t>This </a:t>
            </a:r>
            <a:r>
              <a:rPr sz="2400" spc="-15" dirty="0">
                <a:latin typeface="Arial MT"/>
                <a:cs typeface="Arial MT"/>
              </a:rPr>
              <a:t>reduces </a:t>
            </a:r>
            <a:r>
              <a:rPr sz="2400" spc="30" dirty="0">
                <a:latin typeface="Arial MT"/>
                <a:cs typeface="Arial MT"/>
              </a:rPr>
              <a:t>the </a:t>
            </a:r>
            <a:r>
              <a:rPr sz="2400" spc="-5" dirty="0">
                <a:latin typeface="Arial MT"/>
                <a:cs typeface="Arial MT"/>
              </a:rPr>
              <a:t>kernel </a:t>
            </a:r>
            <a:r>
              <a:rPr sz="2400" spc="20" dirty="0">
                <a:latin typeface="Arial MT"/>
                <a:cs typeface="Arial MT"/>
              </a:rPr>
              <a:t>code </a:t>
            </a:r>
            <a:r>
              <a:rPr sz="2400" spc="15" dirty="0">
                <a:latin typeface="Arial MT"/>
                <a:cs typeface="Arial MT"/>
              </a:rPr>
              <a:t>size </a:t>
            </a:r>
            <a:r>
              <a:rPr sz="2400" spc="5" dirty="0">
                <a:latin typeface="Arial MT"/>
                <a:cs typeface="Arial MT"/>
              </a:rPr>
              <a:t>and </a:t>
            </a:r>
            <a:r>
              <a:rPr sz="2400" dirty="0">
                <a:latin typeface="Arial MT"/>
                <a:cs typeface="Arial MT"/>
              </a:rPr>
              <a:t>also </a:t>
            </a:r>
            <a:r>
              <a:rPr sz="2400" spc="-5" dirty="0">
                <a:latin typeface="Arial MT"/>
                <a:cs typeface="Arial MT"/>
              </a:rPr>
              <a:t>increases </a:t>
            </a:r>
            <a:r>
              <a:rPr sz="2400" spc="5" dirty="0">
                <a:latin typeface="Arial MT"/>
                <a:cs typeface="Arial MT"/>
              </a:rPr>
              <a:t>the 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security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5" dirty="0">
                <a:latin typeface="Arial MT"/>
                <a:cs typeface="Arial MT"/>
              </a:rPr>
              <a:t>and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5" dirty="0">
                <a:latin typeface="Arial MT"/>
                <a:cs typeface="Arial MT"/>
              </a:rPr>
              <a:t>stability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of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35" dirty="0">
                <a:latin typeface="Arial MT"/>
                <a:cs typeface="Arial MT"/>
              </a:rPr>
              <a:t>as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30" dirty="0">
                <a:latin typeface="Arial MT"/>
                <a:cs typeface="Arial MT"/>
              </a:rPr>
              <a:t>we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5" dirty="0">
                <a:latin typeface="Arial MT"/>
                <a:cs typeface="Arial MT"/>
              </a:rPr>
              <a:t>have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5" dirty="0">
                <a:latin typeface="Arial MT"/>
                <a:cs typeface="Arial MT"/>
              </a:rPr>
              <a:t>minimum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code </a:t>
            </a:r>
            <a:r>
              <a:rPr sz="2400" spc="5" dirty="0">
                <a:latin typeface="Arial MT"/>
                <a:cs typeface="Arial MT"/>
              </a:rPr>
              <a:t> running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kernel.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000">
              <a:latin typeface="Arial MT"/>
              <a:cs typeface="Arial MT"/>
            </a:endParaRPr>
          </a:p>
          <a:p>
            <a:pPr marL="12700" marR="5080" algn="just">
              <a:lnSpc>
                <a:spcPct val="90000"/>
              </a:lnSpc>
              <a:spcBef>
                <a:spcPts val="5"/>
              </a:spcBef>
            </a:pPr>
            <a:r>
              <a:rPr sz="2400" spc="-10" dirty="0">
                <a:latin typeface="Arial MT"/>
                <a:cs typeface="Arial MT"/>
              </a:rPr>
              <a:t>Examples </a:t>
            </a:r>
            <a:r>
              <a:rPr sz="2400" spc="-35" dirty="0">
                <a:latin typeface="Arial MT"/>
                <a:cs typeface="Arial MT"/>
              </a:rPr>
              <a:t>of </a:t>
            </a:r>
            <a:r>
              <a:rPr sz="2400" dirty="0">
                <a:latin typeface="Arial MT"/>
                <a:cs typeface="Arial MT"/>
              </a:rPr>
              <a:t>operating </a:t>
            </a:r>
            <a:r>
              <a:rPr sz="2400" spc="-5" dirty="0">
                <a:latin typeface="Arial MT"/>
                <a:cs typeface="Arial MT"/>
              </a:rPr>
              <a:t>systems </a:t>
            </a:r>
            <a:r>
              <a:rPr sz="2400" spc="-15" dirty="0">
                <a:latin typeface="Arial MT"/>
                <a:cs typeface="Arial MT"/>
              </a:rPr>
              <a:t>that </a:t>
            </a:r>
            <a:r>
              <a:rPr sz="2400" dirty="0">
                <a:latin typeface="Arial MT"/>
                <a:cs typeface="Arial MT"/>
              </a:rPr>
              <a:t>use a microkernel </a:t>
            </a:r>
            <a:r>
              <a:rPr sz="2400" spc="10" dirty="0">
                <a:latin typeface="Arial MT"/>
                <a:cs typeface="Arial MT"/>
              </a:rPr>
              <a:t>are </a:t>
            </a:r>
            <a:r>
              <a:rPr sz="2400" dirty="0">
                <a:latin typeface="Arial MT"/>
                <a:cs typeface="Arial MT"/>
              </a:rPr>
              <a:t>-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QNX, Integrity, PikeOS, Symbian, </a:t>
            </a:r>
            <a:r>
              <a:rPr sz="2400" spc="-5" dirty="0">
                <a:latin typeface="Arial MT"/>
                <a:cs typeface="Arial MT"/>
              </a:rPr>
              <a:t>L4Linux, Singularity, </a:t>
            </a:r>
            <a:r>
              <a:rPr sz="2400" dirty="0">
                <a:latin typeface="Arial MT"/>
                <a:cs typeface="Arial MT"/>
              </a:rPr>
              <a:t>K42,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Mac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X,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HURD,</a:t>
            </a:r>
            <a:r>
              <a:rPr sz="2400" spc="8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Minix,</a:t>
            </a:r>
            <a:r>
              <a:rPr sz="2400" spc="8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and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35" dirty="0">
                <a:latin typeface="Arial MT"/>
                <a:cs typeface="Arial MT"/>
              </a:rPr>
              <a:t>Coyotos.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0216" y="470535"/>
            <a:ext cx="23983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5" dirty="0">
                <a:solidFill>
                  <a:srgbClr val="006699"/>
                </a:solidFill>
              </a:rPr>
              <a:t>M</a:t>
            </a:r>
            <a:r>
              <a:rPr spc="5" dirty="0">
                <a:solidFill>
                  <a:srgbClr val="006699"/>
                </a:solidFill>
              </a:rPr>
              <a:t>i</a:t>
            </a:r>
            <a:r>
              <a:rPr spc="20" dirty="0">
                <a:solidFill>
                  <a:srgbClr val="006699"/>
                </a:solidFill>
              </a:rPr>
              <a:t>c</a:t>
            </a:r>
            <a:r>
              <a:rPr spc="25" dirty="0">
                <a:solidFill>
                  <a:srgbClr val="006699"/>
                </a:solidFill>
              </a:rPr>
              <a:t>r</a:t>
            </a:r>
            <a:r>
              <a:rPr spc="-10" dirty="0">
                <a:solidFill>
                  <a:srgbClr val="006699"/>
                </a:solidFill>
              </a:rPr>
              <a:t>o</a:t>
            </a:r>
            <a:r>
              <a:rPr spc="15" dirty="0">
                <a:solidFill>
                  <a:srgbClr val="006699"/>
                </a:solidFill>
              </a:rPr>
              <a:t>Ke</a:t>
            </a:r>
            <a:r>
              <a:rPr spc="25" dirty="0">
                <a:solidFill>
                  <a:srgbClr val="006699"/>
                </a:solidFill>
              </a:rPr>
              <a:t>r</a:t>
            </a:r>
            <a:r>
              <a:rPr spc="-10" dirty="0">
                <a:solidFill>
                  <a:srgbClr val="006699"/>
                </a:solidFill>
              </a:rPr>
              <a:t>n</a:t>
            </a:r>
            <a:r>
              <a:rPr spc="-55" dirty="0">
                <a:solidFill>
                  <a:srgbClr val="006699"/>
                </a:solidFill>
              </a:rPr>
              <a:t>e</a:t>
            </a:r>
            <a:r>
              <a:rPr spc="5" dirty="0">
                <a:solidFill>
                  <a:srgbClr val="006699"/>
                </a:solidFill>
              </a:rPr>
              <a:t>l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971738" y="1390650"/>
            <a:ext cx="4772025" cy="4486275"/>
            <a:chOff x="1971738" y="1390650"/>
            <a:chExt cx="4772025" cy="4486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81200" y="1400175"/>
              <a:ext cx="4752975" cy="44672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976501" y="1395412"/>
              <a:ext cx="4762500" cy="4476750"/>
            </a:xfrm>
            <a:custGeom>
              <a:avLst/>
              <a:gdLst/>
              <a:ahLst/>
              <a:cxnLst/>
              <a:rect l="l" t="t" r="r" b="b"/>
              <a:pathLst>
                <a:path w="4762500" h="4476750">
                  <a:moveTo>
                    <a:pt x="0" y="4476750"/>
                  </a:moveTo>
                  <a:lnTo>
                    <a:pt x="4762500" y="4476750"/>
                  </a:lnTo>
                  <a:lnTo>
                    <a:pt x="4762500" y="0"/>
                  </a:lnTo>
                  <a:lnTo>
                    <a:pt x="0" y="0"/>
                  </a:lnTo>
                  <a:lnTo>
                    <a:pt x="0" y="4476750"/>
                  </a:lnTo>
                  <a:close/>
                </a:path>
              </a:pathLst>
            </a:custGeom>
            <a:ln w="9525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935" y="470535"/>
            <a:ext cx="30841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0" dirty="0">
                <a:solidFill>
                  <a:srgbClr val="006699"/>
                </a:solidFill>
              </a:rPr>
              <a:t>Types</a:t>
            </a:r>
            <a:r>
              <a:rPr spc="-155" dirty="0">
                <a:solidFill>
                  <a:srgbClr val="006699"/>
                </a:solidFill>
              </a:rPr>
              <a:t> </a:t>
            </a:r>
            <a:r>
              <a:rPr dirty="0">
                <a:solidFill>
                  <a:srgbClr val="006699"/>
                </a:solidFill>
              </a:rPr>
              <a:t>of</a:t>
            </a:r>
            <a:r>
              <a:rPr spc="-45" dirty="0">
                <a:solidFill>
                  <a:srgbClr val="006699"/>
                </a:solidFill>
              </a:rPr>
              <a:t> </a:t>
            </a:r>
            <a:r>
              <a:rPr spc="10" dirty="0">
                <a:solidFill>
                  <a:srgbClr val="006699"/>
                </a:solidFill>
              </a:rPr>
              <a:t>Kernel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5775" y="1524000"/>
            <a:ext cx="7391400" cy="44291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392" y="652144"/>
            <a:ext cx="696150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spc="35" dirty="0">
                <a:solidFill>
                  <a:srgbClr val="006699"/>
                </a:solidFill>
              </a:rPr>
              <a:t>Four</a:t>
            </a:r>
            <a:r>
              <a:rPr sz="2750" spc="-45" dirty="0">
                <a:solidFill>
                  <a:srgbClr val="006699"/>
                </a:solidFill>
              </a:rPr>
              <a:t> </a:t>
            </a:r>
            <a:r>
              <a:rPr sz="2750" spc="30" dirty="0">
                <a:solidFill>
                  <a:srgbClr val="006699"/>
                </a:solidFill>
              </a:rPr>
              <a:t>Components</a:t>
            </a:r>
            <a:r>
              <a:rPr sz="2750" spc="10" dirty="0">
                <a:solidFill>
                  <a:srgbClr val="006699"/>
                </a:solidFill>
              </a:rPr>
              <a:t> </a:t>
            </a:r>
            <a:r>
              <a:rPr sz="2750" spc="25" dirty="0">
                <a:solidFill>
                  <a:srgbClr val="006699"/>
                </a:solidFill>
              </a:rPr>
              <a:t>of</a:t>
            </a:r>
            <a:r>
              <a:rPr sz="2750" spc="30" dirty="0">
                <a:solidFill>
                  <a:srgbClr val="006699"/>
                </a:solidFill>
              </a:rPr>
              <a:t> </a:t>
            </a:r>
            <a:r>
              <a:rPr sz="2750" spc="15" dirty="0">
                <a:solidFill>
                  <a:srgbClr val="006699"/>
                </a:solidFill>
              </a:rPr>
              <a:t>a </a:t>
            </a:r>
            <a:r>
              <a:rPr sz="2750" spc="25" dirty="0">
                <a:solidFill>
                  <a:srgbClr val="006699"/>
                </a:solidFill>
              </a:rPr>
              <a:t>Computer </a:t>
            </a:r>
            <a:r>
              <a:rPr sz="2750" spc="15" dirty="0">
                <a:solidFill>
                  <a:srgbClr val="006699"/>
                </a:solidFill>
              </a:rPr>
              <a:t>System</a:t>
            </a:r>
            <a:endParaRPr sz="27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7275" y="1343025"/>
            <a:ext cx="6343650" cy="504825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0216" y="470535"/>
            <a:ext cx="23983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5" dirty="0">
                <a:solidFill>
                  <a:srgbClr val="006699"/>
                </a:solidFill>
              </a:rPr>
              <a:t>M</a:t>
            </a:r>
            <a:r>
              <a:rPr spc="5" dirty="0">
                <a:solidFill>
                  <a:srgbClr val="006699"/>
                </a:solidFill>
              </a:rPr>
              <a:t>i</a:t>
            </a:r>
            <a:r>
              <a:rPr spc="20" dirty="0">
                <a:solidFill>
                  <a:srgbClr val="006699"/>
                </a:solidFill>
              </a:rPr>
              <a:t>c</a:t>
            </a:r>
            <a:r>
              <a:rPr spc="25" dirty="0">
                <a:solidFill>
                  <a:srgbClr val="006699"/>
                </a:solidFill>
              </a:rPr>
              <a:t>r</a:t>
            </a:r>
            <a:r>
              <a:rPr spc="-10" dirty="0">
                <a:solidFill>
                  <a:srgbClr val="006699"/>
                </a:solidFill>
              </a:rPr>
              <a:t>o</a:t>
            </a:r>
            <a:r>
              <a:rPr spc="15" dirty="0">
                <a:solidFill>
                  <a:srgbClr val="006699"/>
                </a:solidFill>
              </a:rPr>
              <a:t>Ke</a:t>
            </a:r>
            <a:r>
              <a:rPr spc="25" dirty="0">
                <a:solidFill>
                  <a:srgbClr val="006699"/>
                </a:solidFill>
              </a:rPr>
              <a:t>r</a:t>
            </a:r>
            <a:r>
              <a:rPr spc="-10" dirty="0">
                <a:solidFill>
                  <a:srgbClr val="006699"/>
                </a:solidFill>
              </a:rPr>
              <a:t>n</a:t>
            </a:r>
            <a:r>
              <a:rPr spc="-55" dirty="0">
                <a:solidFill>
                  <a:srgbClr val="006699"/>
                </a:solidFill>
              </a:rPr>
              <a:t>e</a:t>
            </a:r>
            <a:r>
              <a:rPr spc="5" dirty="0">
                <a:solidFill>
                  <a:srgbClr val="006699"/>
                </a:solidFill>
              </a:rPr>
              <a:t>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507" y="1702498"/>
            <a:ext cx="361950" cy="37179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0507" y="2198370"/>
            <a:ext cx="361950" cy="37211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0507" y="2694304"/>
            <a:ext cx="361950" cy="37211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0507" y="3180714"/>
            <a:ext cx="361950" cy="37211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0507" y="4172203"/>
            <a:ext cx="361950" cy="37211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507" y="4668837"/>
            <a:ext cx="361950" cy="37179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0507" y="5526722"/>
            <a:ext cx="361950" cy="37210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507" y="6023292"/>
            <a:ext cx="361950" cy="371792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37807" y="1063815"/>
            <a:ext cx="7840345" cy="5701030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sz="2400" b="1" spc="-30" dirty="0">
                <a:latin typeface="Arial"/>
                <a:cs typeface="Arial"/>
              </a:rPr>
              <a:t>Pros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1025"/>
              </a:spcBef>
            </a:pPr>
            <a:r>
              <a:rPr sz="2400" spc="-20" dirty="0">
                <a:latin typeface="Arial MT"/>
                <a:cs typeface="Arial MT"/>
              </a:rPr>
              <a:t>Portability</a:t>
            </a:r>
            <a:endParaRPr sz="2400">
              <a:latin typeface="Arial MT"/>
              <a:cs typeface="Arial MT"/>
            </a:endParaRPr>
          </a:p>
          <a:p>
            <a:pPr marL="355600" marR="4667250">
              <a:lnSpc>
                <a:spcPct val="134300"/>
              </a:lnSpc>
              <a:spcBef>
                <a:spcPts val="35"/>
              </a:spcBef>
            </a:pPr>
            <a:r>
              <a:rPr sz="2400" spc="-15" dirty="0">
                <a:latin typeface="Arial MT"/>
                <a:cs typeface="Arial MT"/>
              </a:rPr>
              <a:t>Small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install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footprint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Small</a:t>
            </a:r>
            <a:r>
              <a:rPr sz="2400" spc="60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memory </a:t>
            </a:r>
            <a:r>
              <a:rPr sz="2400" spc="-10" dirty="0">
                <a:latin typeface="Arial MT"/>
                <a:cs typeface="Arial MT"/>
              </a:rPr>
              <a:t> Security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2400" b="1" spc="-25" dirty="0">
                <a:latin typeface="Arial"/>
                <a:cs typeface="Arial"/>
              </a:rPr>
              <a:t>Cons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1025"/>
              </a:spcBef>
            </a:pPr>
            <a:r>
              <a:rPr sz="2400" spc="-20" dirty="0">
                <a:latin typeface="Arial MT"/>
                <a:cs typeface="Arial MT"/>
              </a:rPr>
              <a:t>Hardware</a:t>
            </a:r>
            <a:r>
              <a:rPr sz="2400" spc="16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 more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abstracted</a:t>
            </a:r>
            <a:r>
              <a:rPr sz="2400" spc="16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through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drivers</a:t>
            </a:r>
            <a:endParaRPr sz="2400">
              <a:latin typeface="Arial MT"/>
              <a:cs typeface="Arial MT"/>
            </a:endParaRPr>
          </a:p>
          <a:p>
            <a:pPr marL="355600">
              <a:lnSpc>
                <a:spcPts val="2865"/>
              </a:lnSpc>
              <a:spcBef>
                <a:spcPts val="1030"/>
              </a:spcBef>
            </a:pPr>
            <a:r>
              <a:rPr sz="2400" spc="-20" dirty="0">
                <a:latin typeface="Arial MT"/>
                <a:cs typeface="Arial MT"/>
              </a:rPr>
              <a:t>Hardware</a:t>
            </a:r>
            <a:r>
              <a:rPr sz="2400" spc="165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may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react</a:t>
            </a:r>
            <a:r>
              <a:rPr sz="2400" spc="8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slower</a:t>
            </a:r>
            <a:r>
              <a:rPr sz="2400" spc="175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because</a:t>
            </a:r>
            <a:r>
              <a:rPr sz="2400" spc="16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drivers</a:t>
            </a:r>
            <a:r>
              <a:rPr sz="2400" spc="150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are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user</a:t>
            </a:r>
            <a:endParaRPr sz="2400">
              <a:latin typeface="Arial MT"/>
              <a:cs typeface="Arial MT"/>
            </a:endParaRPr>
          </a:p>
          <a:p>
            <a:pPr marL="355600">
              <a:lnSpc>
                <a:spcPts val="2865"/>
              </a:lnSpc>
            </a:pPr>
            <a:r>
              <a:rPr sz="2400" spc="-25" dirty="0">
                <a:latin typeface="Arial MT"/>
                <a:cs typeface="Arial MT"/>
              </a:rPr>
              <a:t>mode</a:t>
            </a:r>
            <a:endParaRPr sz="24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1025"/>
              </a:spcBef>
            </a:pPr>
            <a:r>
              <a:rPr sz="2400" spc="-25" dirty="0">
                <a:latin typeface="Arial MT"/>
                <a:cs typeface="Arial MT"/>
              </a:rPr>
              <a:t>Processes</a:t>
            </a:r>
            <a:r>
              <a:rPr sz="2400" spc="155" dirty="0">
                <a:latin typeface="Arial MT"/>
                <a:cs typeface="Arial MT"/>
              </a:rPr>
              <a:t> </a:t>
            </a:r>
            <a:r>
              <a:rPr sz="2400" spc="-35" dirty="0">
                <a:latin typeface="Arial MT"/>
                <a:cs typeface="Arial MT"/>
              </a:rPr>
              <a:t>have</a:t>
            </a:r>
            <a:r>
              <a:rPr sz="2400" spc="1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wait</a:t>
            </a:r>
            <a:r>
              <a:rPr sz="2400" spc="9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queue</a:t>
            </a:r>
            <a:r>
              <a:rPr sz="2400" spc="10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45" dirty="0">
                <a:latin typeface="Arial MT"/>
                <a:cs typeface="Arial MT"/>
              </a:rPr>
              <a:t>get</a:t>
            </a:r>
            <a:r>
              <a:rPr sz="2400" spc="9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information</a:t>
            </a:r>
            <a:endParaRPr sz="2400">
              <a:latin typeface="Arial MT"/>
              <a:cs typeface="Arial MT"/>
            </a:endParaRPr>
          </a:p>
          <a:p>
            <a:pPr marL="355600" marR="143510">
              <a:lnSpc>
                <a:spcPts val="2850"/>
              </a:lnSpc>
              <a:spcBef>
                <a:spcPts val="1145"/>
              </a:spcBef>
            </a:pPr>
            <a:r>
              <a:rPr sz="2400" spc="-25" dirty="0">
                <a:latin typeface="Arial MT"/>
                <a:cs typeface="Arial MT"/>
              </a:rPr>
              <a:t>Processes</a:t>
            </a:r>
            <a:r>
              <a:rPr sz="2400" spc="155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can’t</a:t>
            </a:r>
            <a:r>
              <a:rPr sz="2400" spc="95" dirty="0">
                <a:latin typeface="Arial MT"/>
                <a:cs typeface="Arial MT"/>
              </a:rPr>
              <a:t> </a:t>
            </a:r>
            <a:r>
              <a:rPr sz="2400" spc="-45" dirty="0">
                <a:latin typeface="Arial MT"/>
                <a:cs typeface="Arial MT"/>
              </a:rPr>
              <a:t>get</a:t>
            </a:r>
            <a:r>
              <a:rPr sz="2400" spc="9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access</a:t>
            </a:r>
            <a:r>
              <a:rPr sz="2400" spc="1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other</a:t>
            </a:r>
            <a:r>
              <a:rPr sz="2400" spc="105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processes</a:t>
            </a:r>
            <a:r>
              <a:rPr sz="2400" spc="23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without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waiting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5441" y="470535"/>
            <a:ext cx="259778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>
                <a:solidFill>
                  <a:srgbClr val="006699"/>
                </a:solidFill>
              </a:rPr>
              <a:t>HybridKernel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507" y="1167764"/>
            <a:ext cx="361950" cy="37211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507" y="2283714"/>
            <a:ext cx="361950" cy="37211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507" y="3409569"/>
            <a:ext cx="361950" cy="37210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81025" y="1155064"/>
            <a:ext cx="8234045" cy="295846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390"/>
              </a:spcBef>
            </a:pPr>
            <a:r>
              <a:rPr sz="2400" dirty="0">
                <a:latin typeface="Arial MT"/>
                <a:cs typeface="Arial MT"/>
              </a:rPr>
              <a:t>Hybrid </a:t>
            </a:r>
            <a:r>
              <a:rPr sz="2400" spc="-5" dirty="0">
                <a:latin typeface="Arial MT"/>
                <a:cs typeface="Arial MT"/>
              </a:rPr>
              <a:t>kernels </a:t>
            </a:r>
            <a:r>
              <a:rPr sz="2400" spc="20" dirty="0">
                <a:latin typeface="Arial MT"/>
                <a:cs typeface="Arial MT"/>
              </a:rPr>
              <a:t>have </a:t>
            </a:r>
            <a:r>
              <a:rPr sz="2400" spc="5" dirty="0">
                <a:latin typeface="Arial MT"/>
                <a:cs typeface="Arial MT"/>
              </a:rPr>
              <a:t>the </a:t>
            </a:r>
            <a:r>
              <a:rPr sz="2400" spc="-5" dirty="0">
                <a:latin typeface="Arial MT"/>
                <a:cs typeface="Arial MT"/>
              </a:rPr>
              <a:t>ability </a:t>
            </a:r>
            <a:r>
              <a:rPr sz="2400" spc="40" dirty="0">
                <a:latin typeface="Arial MT"/>
                <a:cs typeface="Arial MT"/>
              </a:rPr>
              <a:t>to </a:t>
            </a:r>
            <a:r>
              <a:rPr sz="2400" spc="-20" dirty="0">
                <a:latin typeface="Arial MT"/>
                <a:cs typeface="Arial MT"/>
              </a:rPr>
              <a:t>pick </a:t>
            </a:r>
            <a:r>
              <a:rPr sz="2400" spc="5" dirty="0">
                <a:latin typeface="Arial MT"/>
                <a:cs typeface="Arial MT"/>
              </a:rPr>
              <a:t>and </a:t>
            </a:r>
            <a:r>
              <a:rPr sz="2400" dirty="0">
                <a:latin typeface="Arial MT"/>
                <a:cs typeface="Arial MT"/>
              </a:rPr>
              <a:t>choose </a:t>
            </a:r>
            <a:r>
              <a:rPr sz="2400" spc="5" dirty="0">
                <a:latin typeface="Arial MT"/>
                <a:cs typeface="Arial MT"/>
              </a:rPr>
              <a:t>what they 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want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10" dirty="0">
                <a:latin typeface="Arial MT"/>
                <a:cs typeface="Arial MT"/>
              </a:rPr>
              <a:t>run </a:t>
            </a:r>
            <a:r>
              <a:rPr sz="2400" spc="-5" dirty="0">
                <a:latin typeface="Arial MT"/>
                <a:cs typeface="Arial MT"/>
              </a:rPr>
              <a:t>in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user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10" dirty="0">
                <a:latin typeface="Arial MT"/>
                <a:cs typeface="Arial MT"/>
              </a:rPr>
              <a:t>mode </a:t>
            </a:r>
            <a:r>
              <a:rPr sz="2400" spc="5" dirty="0">
                <a:latin typeface="Arial MT"/>
                <a:cs typeface="Arial MT"/>
              </a:rPr>
              <a:t>and </a:t>
            </a:r>
            <a:r>
              <a:rPr sz="2400" dirty="0">
                <a:latin typeface="Arial MT"/>
                <a:cs typeface="Arial MT"/>
              </a:rPr>
              <a:t>what</a:t>
            </a:r>
            <a:r>
              <a:rPr sz="2400" spc="5" dirty="0">
                <a:latin typeface="Arial MT"/>
                <a:cs typeface="Arial MT"/>
              </a:rPr>
              <a:t> they </a:t>
            </a:r>
            <a:r>
              <a:rPr sz="2400" dirty="0">
                <a:latin typeface="Arial MT"/>
                <a:cs typeface="Arial MT"/>
              </a:rPr>
              <a:t>want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40" dirty="0">
                <a:latin typeface="Arial MT"/>
                <a:cs typeface="Arial MT"/>
              </a:rPr>
              <a:t>to </a:t>
            </a:r>
            <a:r>
              <a:rPr sz="2400" spc="10" dirty="0">
                <a:latin typeface="Arial MT"/>
                <a:cs typeface="Arial MT"/>
              </a:rPr>
              <a:t>run </a:t>
            </a:r>
            <a:r>
              <a:rPr sz="2400" spc="-10" dirty="0">
                <a:latin typeface="Arial MT"/>
                <a:cs typeface="Arial MT"/>
              </a:rPr>
              <a:t>in 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supervisor</a:t>
            </a:r>
            <a:r>
              <a:rPr sz="2400" spc="265" dirty="0">
                <a:latin typeface="Arial MT"/>
                <a:cs typeface="Arial MT"/>
              </a:rPr>
              <a:t> </a:t>
            </a:r>
            <a:r>
              <a:rPr sz="2400" spc="-35" dirty="0">
                <a:latin typeface="Arial MT"/>
                <a:cs typeface="Arial MT"/>
              </a:rPr>
              <a:t>mode.</a:t>
            </a:r>
            <a:endParaRPr sz="2400">
              <a:latin typeface="Arial MT"/>
              <a:cs typeface="Arial MT"/>
            </a:endParaRPr>
          </a:p>
          <a:p>
            <a:pPr marL="12700" marR="6350" algn="just">
              <a:lnSpc>
                <a:spcPct val="91300"/>
              </a:lnSpc>
              <a:spcBef>
                <a:spcPts val="975"/>
              </a:spcBef>
            </a:pPr>
            <a:r>
              <a:rPr sz="2400" spc="-5" dirty="0">
                <a:latin typeface="Arial MT"/>
                <a:cs typeface="Arial MT"/>
              </a:rPr>
              <a:t>Device drivers </a:t>
            </a:r>
            <a:r>
              <a:rPr sz="2400" spc="5" dirty="0">
                <a:latin typeface="Arial MT"/>
                <a:cs typeface="Arial MT"/>
              </a:rPr>
              <a:t>and </a:t>
            </a:r>
            <a:r>
              <a:rPr sz="2400" spc="15" dirty="0">
                <a:latin typeface="Arial MT"/>
                <a:cs typeface="Arial MT"/>
              </a:rPr>
              <a:t>file </a:t>
            </a:r>
            <a:r>
              <a:rPr sz="2400" spc="-10" dirty="0">
                <a:latin typeface="Arial MT"/>
                <a:cs typeface="Arial MT"/>
              </a:rPr>
              <a:t>system </a:t>
            </a:r>
            <a:r>
              <a:rPr sz="2400" spc="5" dirty="0">
                <a:latin typeface="Arial MT"/>
                <a:cs typeface="Arial MT"/>
              </a:rPr>
              <a:t>I/O </a:t>
            </a:r>
            <a:r>
              <a:rPr sz="2400" spc="10" dirty="0">
                <a:latin typeface="Arial MT"/>
                <a:cs typeface="Arial MT"/>
              </a:rPr>
              <a:t>will </a:t>
            </a:r>
            <a:r>
              <a:rPr sz="2400" spc="5" dirty="0">
                <a:latin typeface="Arial MT"/>
                <a:cs typeface="Arial MT"/>
              </a:rPr>
              <a:t>be </a:t>
            </a:r>
            <a:r>
              <a:rPr sz="2400" spc="10" dirty="0">
                <a:latin typeface="Arial MT"/>
                <a:cs typeface="Arial MT"/>
              </a:rPr>
              <a:t>run </a:t>
            </a:r>
            <a:r>
              <a:rPr sz="2400" spc="-5" dirty="0">
                <a:latin typeface="Arial MT"/>
                <a:cs typeface="Arial MT"/>
              </a:rPr>
              <a:t>in </a:t>
            </a:r>
            <a:r>
              <a:rPr sz="2400" spc="-15" dirty="0">
                <a:latin typeface="Arial MT"/>
                <a:cs typeface="Arial MT"/>
              </a:rPr>
              <a:t>user </a:t>
            </a:r>
            <a:r>
              <a:rPr sz="2400" spc="10" dirty="0">
                <a:latin typeface="Arial MT"/>
                <a:cs typeface="Arial MT"/>
              </a:rPr>
              <a:t>mode 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while </a:t>
            </a:r>
            <a:r>
              <a:rPr sz="2400" spc="-10" dirty="0">
                <a:latin typeface="Arial MT"/>
                <a:cs typeface="Arial MT"/>
              </a:rPr>
              <a:t>IPC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5" dirty="0">
                <a:latin typeface="Arial MT"/>
                <a:cs typeface="Arial MT"/>
              </a:rPr>
              <a:t>and </a:t>
            </a:r>
            <a:r>
              <a:rPr sz="2400" spc="-5" dirty="0">
                <a:latin typeface="Arial MT"/>
                <a:cs typeface="Arial MT"/>
              </a:rPr>
              <a:t>server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calls </a:t>
            </a:r>
            <a:r>
              <a:rPr sz="2400" spc="10" dirty="0">
                <a:latin typeface="Arial MT"/>
                <a:cs typeface="Arial MT"/>
              </a:rPr>
              <a:t>will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35" dirty="0">
                <a:latin typeface="Arial MT"/>
                <a:cs typeface="Arial MT"/>
              </a:rPr>
              <a:t>be </a:t>
            </a:r>
            <a:r>
              <a:rPr sz="2400" spc="5" dirty="0">
                <a:latin typeface="Arial MT"/>
                <a:cs typeface="Arial MT"/>
              </a:rPr>
              <a:t>kept </a:t>
            </a:r>
            <a:r>
              <a:rPr sz="2400" spc="-5" dirty="0">
                <a:latin typeface="Arial MT"/>
                <a:cs typeface="Arial MT"/>
              </a:rPr>
              <a:t>in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5" dirty="0">
                <a:latin typeface="Arial MT"/>
                <a:cs typeface="Arial MT"/>
              </a:rPr>
              <a:t>the supervisor 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35" dirty="0">
                <a:latin typeface="Arial MT"/>
                <a:cs typeface="Arial MT"/>
              </a:rPr>
              <a:t>mode.</a:t>
            </a:r>
            <a:endParaRPr sz="2400">
              <a:latin typeface="Arial MT"/>
              <a:cs typeface="Arial MT"/>
            </a:endParaRPr>
          </a:p>
          <a:p>
            <a:pPr marL="12700" marR="10160" algn="just">
              <a:lnSpc>
                <a:spcPts val="2560"/>
              </a:lnSpc>
              <a:spcBef>
                <a:spcPts val="1080"/>
              </a:spcBef>
            </a:pPr>
            <a:r>
              <a:rPr sz="2400" spc="-15" dirty="0">
                <a:latin typeface="Arial MT"/>
                <a:cs typeface="Arial MT"/>
              </a:rPr>
              <a:t>This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require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15" dirty="0">
                <a:latin typeface="Arial MT"/>
                <a:cs typeface="Arial MT"/>
              </a:rPr>
              <a:t>more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5" dirty="0">
                <a:latin typeface="Arial MT"/>
                <a:cs typeface="Arial MT"/>
              </a:rPr>
              <a:t>work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of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5" dirty="0">
                <a:latin typeface="Arial MT"/>
                <a:cs typeface="Arial MT"/>
              </a:rPr>
              <a:t>the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hardware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manufacturer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because</a:t>
            </a:r>
            <a:r>
              <a:rPr sz="2400" spc="17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all</a:t>
            </a:r>
            <a:r>
              <a:rPr sz="2400" spc="75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of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5" dirty="0">
                <a:latin typeface="Arial MT"/>
                <a:cs typeface="Arial MT"/>
              </a:rPr>
              <a:t>the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35" dirty="0">
                <a:latin typeface="Arial MT"/>
                <a:cs typeface="Arial MT"/>
              </a:rPr>
              <a:t>driver</a:t>
            </a:r>
            <a:r>
              <a:rPr sz="2400" spc="18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responsibility</a:t>
            </a:r>
            <a:r>
              <a:rPr sz="2400" spc="2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5" dirty="0">
                <a:latin typeface="Arial MT"/>
                <a:cs typeface="Arial MT"/>
              </a:rPr>
              <a:t>up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them.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7816" y="470535"/>
            <a:ext cx="270129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>
                <a:solidFill>
                  <a:srgbClr val="006699"/>
                </a:solidFill>
              </a:rPr>
              <a:t>Hybrid</a:t>
            </a:r>
            <a:r>
              <a:rPr spc="-145" dirty="0">
                <a:solidFill>
                  <a:srgbClr val="006699"/>
                </a:solidFill>
              </a:rPr>
              <a:t> </a:t>
            </a:r>
            <a:r>
              <a:rPr spc="10" dirty="0">
                <a:solidFill>
                  <a:srgbClr val="006699"/>
                </a:solidFill>
              </a:rPr>
              <a:t>Kernel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507" y="1702498"/>
            <a:ext cx="361950" cy="37179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0507" y="2560320"/>
            <a:ext cx="361950" cy="37211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507" y="3056953"/>
            <a:ext cx="361950" cy="37179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0507" y="4048759"/>
            <a:ext cx="361950" cy="37211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0507" y="4544695"/>
            <a:ext cx="361950" cy="37211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507" y="5403215"/>
            <a:ext cx="361950" cy="37179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37807" y="1063815"/>
            <a:ext cx="8462010" cy="4718685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sz="2400" b="1" spc="-30" dirty="0">
                <a:latin typeface="Arial"/>
                <a:cs typeface="Arial"/>
              </a:rPr>
              <a:t>Pros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ts val="2865"/>
              </a:lnSpc>
              <a:spcBef>
                <a:spcPts val="1025"/>
              </a:spcBef>
              <a:tabLst>
                <a:tab pos="1831975" algn="l"/>
              </a:tabLst>
            </a:pPr>
            <a:r>
              <a:rPr sz="2400" spc="-50" dirty="0">
                <a:latin typeface="Arial MT"/>
                <a:cs typeface="Arial MT"/>
              </a:rPr>
              <a:t>Developer	</a:t>
            </a:r>
            <a:r>
              <a:rPr sz="2400" spc="-25" dirty="0">
                <a:latin typeface="Arial MT"/>
                <a:cs typeface="Arial MT"/>
              </a:rPr>
              <a:t>can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pick</a:t>
            </a:r>
            <a:r>
              <a:rPr sz="2400" spc="7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and</a:t>
            </a:r>
            <a:r>
              <a:rPr sz="2400" spc="9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choose</a:t>
            </a:r>
            <a:r>
              <a:rPr sz="2400" spc="90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what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10" dirty="0">
                <a:latin typeface="Arial MT"/>
                <a:cs typeface="Arial MT"/>
              </a:rPr>
              <a:t>runs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user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mode</a:t>
            </a:r>
            <a:r>
              <a:rPr sz="2400" spc="8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and</a:t>
            </a:r>
            <a:endParaRPr sz="2400">
              <a:latin typeface="Arial MT"/>
              <a:cs typeface="Arial MT"/>
            </a:endParaRPr>
          </a:p>
          <a:p>
            <a:pPr marL="355600">
              <a:lnSpc>
                <a:spcPts val="2865"/>
              </a:lnSpc>
            </a:pPr>
            <a:r>
              <a:rPr sz="2400" spc="-15" dirty="0">
                <a:latin typeface="Arial MT"/>
                <a:cs typeface="Arial MT"/>
              </a:rPr>
              <a:t>what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10" dirty="0">
                <a:latin typeface="Arial MT"/>
                <a:cs typeface="Arial MT"/>
              </a:rPr>
              <a:t>runs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supervisor</a:t>
            </a:r>
            <a:r>
              <a:rPr sz="2400" spc="229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mode</a:t>
            </a:r>
            <a:endParaRPr sz="24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1025"/>
              </a:spcBef>
            </a:pPr>
            <a:r>
              <a:rPr sz="2400" spc="-25" dirty="0">
                <a:latin typeface="Arial MT"/>
                <a:cs typeface="Arial MT"/>
              </a:rPr>
              <a:t>Smaller</a:t>
            </a:r>
            <a:r>
              <a:rPr sz="2400" spc="9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install</a:t>
            </a:r>
            <a:r>
              <a:rPr sz="2400" spc="65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than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monolithic</a:t>
            </a:r>
            <a:r>
              <a:rPr sz="2400" spc="145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kernel</a:t>
            </a:r>
            <a:endParaRPr sz="24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1030"/>
              </a:spcBef>
            </a:pPr>
            <a:r>
              <a:rPr sz="2400" spc="-5" dirty="0">
                <a:latin typeface="Arial MT"/>
                <a:cs typeface="Arial MT"/>
              </a:rPr>
              <a:t>More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flexible</a:t>
            </a:r>
            <a:r>
              <a:rPr sz="2400" spc="160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than</a:t>
            </a:r>
            <a:r>
              <a:rPr sz="2400" spc="8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other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models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2400" b="1" spc="-25" dirty="0">
                <a:latin typeface="Arial"/>
                <a:cs typeface="Arial"/>
              </a:rPr>
              <a:t>Cons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1030"/>
              </a:spcBef>
            </a:pPr>
            <a:r>
              <a:rPr sz="2400" spc="-25" dirty="0">
                <a:latin typeface="Arial MT"/>
                <a:cs typeface="Arial MT"/>
              </a:rPr>
              <a:t>Processes</a:t>
            </a:r>
            <a:r>
              <a:rPr sz="2400" spc="150" dirty="0">
                <a:latin typeface="Arial MT"/>
                <a:cs typeface="Arial MT"/>
              </a:rPr>
              <a:t> </a:t>
            </a:r>
            <a:r>
              <a:rPr sz="2400" spc="-35" dirty="0">
                <a:latin typeface="Arial MT"/>
                <a:cs typeface="Arial MT"/>
              </a:rPr>
              <a:t>have</a:t>
            </a:r>
            <a:r>
              <a:rPr sz="2400" spc="1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wait</a:t>
            </a:r>
            <a:r>
              <a:rPr sz="2400" spc="9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queue</a:t>
            </a:r>
            <a:r>
              <a:rPr sz="2400" spc="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45" dirty="0">
                <a:latin typeface="Arial MT"/>
                <a:cs typeface="Arial MT"/>
              </a:rPr>
              <a:t>get</a:t>
            </a:r>
            <a:r>
              <a:rPr sz="2400" spc="8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information</a:t>
            </a:r>
            <a:endParaRPr sz="2400">
              <a:latin typeface="Arial MT"/>
              <a:cs typeface="Arial MT"/>
            </a:endParaRPr>
          </a:p>
          <a:p>
            <a:pPr marL="355600" marR="765175">
              <a:lnSpc>
                <a:spcPts val="2860"/>
              </a:lnSpc>
              <a:spcBef>
                <a:spcPts val="1135"/>
              </a:spcBef>
            </a:pPr>
            <a:r>
              <a:rPr sz="2400" spc="-25" dirty="0">
                <a:latin typeface="Arial MT"/>
                <a:cs typeface="Arial MT"/>
              </a:rPr>
              <a:t>Processes</a:t>
            </a:r>
            <a:r>
              <a:rPr sz="2400" spc="155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can’t</a:t>
            </a:r>
            <a:r>
              <a:rPr sz="2400" spc="95" dirty="0">
                <a:latin typeface="Arial MT"/>
                <a:cs typeface="Arial MT"/>
              </a:rPr>
              <a:t> </a:t>
            </a:r>
            <a:r>
              <a:rPr sz="2400" spc="-45" dirty="0">
                <a:latin typeface="Arial MT"/>
                <a:cs typeface="Arial MT"/>
              </a:rPr>
              <a:t>get</a:t>
            </a:r>
            <a:r>
              <a:rPr sz="2400" spc="9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access</a:t>
            </a:r>
            <a:r>
              <a:rPr sz="2400" spc="1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other</a:t>
            </a:r>
            <a:r>
              <a:rPr sz="2400" spc="105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processes</a:t>
            </a:r>
            <a:r>
              <a:rPr sz="2400" spc="23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without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waiting</a:t>
            </a:r>
            <a:endParaRPr sz="24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925"/>
              </a:spcBef>
            </a:pPr>
            <a:r>
              <a:rPr sz="2400" spc="-30" dirty="0">
                <a:latin typeface="Arial MT"/>
                <a:cs typeface="Arial MT"/>
              </a:rPr>
              <a:t>Device</a:t>
            </a:r>
            <a:r>
              <a:rPr sz="2400" spc="16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drivers</a:t>
            </a:r>
            <a:r>
              <a:rPr sz="2400" spc="145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need</a:t>
            </a:r>
            <a:r>
              <a:rPr sz="2400" spc="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be</a:t>
            </a:r>
            <a:r>
              <a:rPr sz="2400" spc="85" dirty="0">
                <a:latin typeface="Arial MT"/>
                <a:cs typeface="Arial MT"/>
              </a:rPr>
              <a:t> </a:t>
            </a:r>
            <a:r>
              <a:rPr sz="2400" spc="-35" dirty="0">
                <a:latin typeface="Arial MT"/>
                <a:cs typeface="Arial MT"/>
              </a:rPr>
              <a:t>managed</a:t>
            </a:r>
            <a:r>
              <a:rPr sz="2400" spc="170" dirty="0">
                <a:latin typeface="Arial MT"/>
                <a:cs typeface="Arial MT"/>
              </a:rPr>
              <a:t> </a:t>
            </a:r>
            <a:r>
              <a:rPr sz="2400" spc="-35" dirty="0">
                <a:latin typeface="Arial MT"/>
                <a:cs typeface="Arial MT"/>
              </a:rPr>
              <a:t>by</a:t>
            </a:r>
            <a:r>
              <a:rPr sz="2400" spc="70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user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7434" y="289305"/>
            <a:ext cx="193040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solidFill>
                  <a:srgbClr val="006699"/>
                </a:solidFill>
              </a:rPr>
              <a:t>Interrupts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5937" y="924560"/>
            <a:ext cx="361950" cy="37211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46455" y="911860"/>
            <a:ext cx="172910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03250" algn="l"/>
              </a:tabLst>
            </a:pPr>
            <a:r>
              <a:rPr sz="2400" spc="-15" dirty="0">
                <a:latin typeface="Arial MT"/>
                <a:cs typeface="Arial MT"/>
              </a:rPr>
              <a:t>An	</a:t>
            </a:r>
            <a:r>
              <a:rPr sz="2400" spc="-10" dirty="0">
                <a:latin typeface="Arial MT"/>
                <a:cs typeface="Arial MT"/>
              </a:rPr>
              <a:t>interrupt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72410" y="911860"/>
            <a:ext cx="619315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50850" algn="l"/>
                <a:tab pos="832485" algn="l"/>
                <a:tab pos="1842770" algn="l"/>
                <a:tab pos="2682240" algn="l"/>
                <a:tab pos="3063240" algn="l"/>
                <a:tab pos="4150360" algn="l"/>
                <a:tab pos="5532755" algn="l"/>
                <a:tab pos="6009640" algn="l"/>
              </a:tabLst>
            </a:pPr>
            <a:r>
              <a:rPr sz="2400" spc="-10" dirty="0">
                <a:latin typeface="Arial MT"/>
                <a:cs typeface="Arial MT"/>
              </a:rPr>
              <a:t>i</a:t>
            </a:r>
            <a:r>
              <a:rPr sz="2400" dirty="0">
                <a:latin typeface="Arial MT"/>
                <a:cs typeface="Arial MT"/>
              </a:rPr>
              <a:t>s	a	s</a:t>
            </a:r>
            <a:r>
              <a:rPr sz="2400" spc="-15" dirty="0">
                <a:latin typeface="Arial MT"/>
                <a:cs typeface="Arial MT"/>
              </a:rPr>
              <a:t>i</a:t>
            </a:r>
            <a:r>
              <a:rPr sz="2400" spc="-65" dirty="0">
                <a:latin typeface="Arial MT"/>
                <a:cs typeface="Arial MT"/>
              </a:rPr>
              <a:t>g</a:t>
            </a:r>
            <a:r>
              <a:rPr sz="2400" spc="85" dirty="0">
                <a:latin typeface="Arial MT"/>
                <a:cs typeface="Arial MT"/>
              </a:rPr>
              <a:t>n</a:t>
            </a:r>
            <a:r>
              <a:rPr sz="2400" spc="-65" dirty="0">
                <a:latin typeface="Arial MT"/>
                <a:cs typeface="Arial MT"/>
              </a:rPr>
              <a:t>a</a:t>
            </a:r>
            <a:r>
              <a:rPr sz="2400" dirty="0">
                <a:latin typeface="Arial MT"/>
                <a:cs typeface="Arial MT"/>
              </a:rPr>
              <a:t>l	</a:t>
            </a:r>
            <a:r>
              <a:rPr sz="2400" spc="75" dirty="0">
                <a:latin typeface="Arial MT"/>
                <a:cs typeface="Arial MT"/>
              </a:rPr>
              <a:t>f</a:t>
            </a:r>
            <a:r>
              <a:rPr sz="2400" spc="20" dirty="0">
                <a:latin typeface="Arial MT"/>
                <a:cs typeface="Arial MT"/>
              </a:rPr>
              <a:t>r</a:t>
            </a:r>
            <a:r>
              <a:rPr sz="2400" spc="-65" dirty="0">
                <a:latin typeface="Arial MT"/>
                <a:cs typeface="Arial MT"/>
              </a:rPr>
              <a:t>o</a:t>
            </a:r>
            <a:r>
              <a:rPr sz="2400" dirty="0">
                <a:latin typeface="Arial MT"/>
                <a:cs typeface="Arial MT"/>
              </a:rPr>
              <a:t>m	a	</a:t>
            </a:r>
            <a:r>
              <a:rPr sz="2400" spc="-65" dirty="0">
                <a:latin typeface="Arial MT"/>
                <a:cs typeface="Arial MT"/>
              </a:rPr>
              <a:t>d</a:t>
            </a:r>
            <a:r>
              <a:rPr sz="2400" spc="10" dirty="0">
                <a:latin typeface="Arial MT"/>
                <a:cs typeface="Arial MT"/>
              </a:rPr>
              <a:t>e</a:t>
            </a:r>
            <a:r>
              <a:rPr sz="2400" spc="-80" dirty="0">
                <a:latin typeface="Arial MT"/>
                <a:cs typeface="Arial MT"/>
              </a:rPr>
              <a:t>v</a:t>
            </a:r>
            <a:r>
              <a:rPr sz="2400" spc="-10" dirty="0">
                <a:latin typeface="Arial MT"/>
                <a:cs typeface="Arial MT"/>
              </a:rPr>
              <a:t>i</a:t>
            </a:r>
            <a:r>
              <a:rPr sz="2400" spc="70" dirty="0">
                <a:latin typeface="Arial MT"/>
                <a:cs typeface="Arial MT"/>
              </a:rPr>
              <a:t>c</a:t>
            </a:r>
            <a:r>
              <a:rPr sz="2400" dirty="0">
                <a:latin typeface="Arial MT"/>
                <a:cs typeface="Arial MT"/>
              </a:rPr>
              <a:t>e	</a:t>
            </a:r>
            <a:r>
              <a:rPr sz="2400" spc="-65" dirty="0">
                <a:latin typeface="Arial MT"/>
                <a:cs typeface="Arial MT"/>
              </a:rPr>
              <a:t>a</a:t>
            </a:r>
            <a:r>
              <a:rPr sz="2400" dirty="0">
                <a:latin typeface="Arial MT"/>
                <a:cs typeface="Arial MT"/>
              </a:rPr>
              <a:t>t</a:t>
            </a:r>
            <a:r>
              <a:rPr sz="2400" spc="85" dirty="0">
                <a:latin typeface="Arial MT"/>
                <a:cs typeface="Arial MT"/>
              </a:rPr>
              <a:t>t</a:t>
            </a:r>
            <a:r>
              <a:rPr sz="2400" spc="-65" dirty="0">
                <a:latin typeface="Arial MT"/>
                <a:cs typeface="Arial MT"/>
              </a:rPr>
              <a:t>a</a:t>
            </a:r>
            <a:r>
              <a:rPr sz="2400" dirty="0">
                <a:latin typeface="Arial MT"/>
                <a:cs typeface="Arial MT"/>
              </a:rPr>
              <a:t>c</a:t>
            </a:r>
            <a:r>
              <a:rPr sz="2400" spc="5" dirty="0">
                <a:latin typeface="Arial MT"/>
                <a:cs typeface="Arial MT"/>
              </a:rPr>
              <a:t>he</a:t>
            </a:r>
            <a:r>
              <a:rPr sz="2400" dirty="0">
                <a:latin typeface="Arial MT"/>
                <a:cs typeface="Arial MT"/>
              </a:rPr>
              <a:t>d	</a:t>
            </a:r>
            <a:r>
              <a:rPr sz="2400" spc="5" dirty="0">
                <a:latin typeface="Arial MT"/>
                <a:cs typeface="Arial MT"/>
              </a:rPr>
              <a:t>t</a:t>
            </a:r>
            <a:r>
              <a:rPr sz="2400" dirty="0">
                <a:latin typeface="Arial MT"/>
                <a:cs typeface="Arial MT"/>
              </a:rPr>
              <a:t>o	a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5937" y="3013455"/>
            <a:ext cx="361950" cy="37211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3455" y="4034472"/>
            <a:ext cx="305434" cy="33369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3455" y="5016817"/>
            <a:ext cx="305434" cy="33369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46455" y="1284287"/>
            <a:ext cx="8118475" cy="40830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algn="just">
              <a:lnSpc>
                <a:spcPct val="99100"/>
              </a:lnSpc>
              <a:spcBef>
                <a:spcPts val="125"/>
              </a:spcBef>
            </a:pPr>
            <a:r>
              <a:rPr sz="2400" spc="-15" dirty="0">
                <a:latin typeface="Arial MT"/>
                <a:cs typeface="Arial MT"/>
              </a:rPr>
              <a:t>computer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35" dirty="0">
                <a:latin typeface="Arial MT"/>
                <a:cs typeface="Arial MT"/>
              </a:rPr>
              <a:t>or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10" dirty="0">
                <a:latin typeface="Arial MT"/>
                <a:cs typeface="Arial MT"/>
              </a:rPr>
              <a:t>from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program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within</a:t>
            </a:r>
            <a:r>
              <a:rPr sz="2400" spc="5" dirty="0">
                <a:latin typeface="Arial MT"/>
                <a:cs typeface="Arial MT"/>
              </a:rPr>
              <a:t> the  </a:t>
            </a:r>
            <a:r>
              <a:rPr sz="2400" spc="-20" dirty="0">
                <a:latin typeface="Arial MT"/>
                <a:cs typeface="Arial MT"/>
              </a:rPr>
              <a:t>computer</a:t>
            </a:r>
            <a:r>
              <a:rPr sz="2400" spc="625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that 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causes </a:t>
            </a:r>
            <a:r>
              <a:rPr sz="2400" spc="30" dirty="0">
                <a:latin typeface="Arial MT"/>
                <a:cs typeface="Arial MT"/>
              </a:rPr>
              <a:t>the </a:t>
            </a:r>
            <a:r>
              <a:rPr sz="2400" spc="-15" dirty="0">
                <a:latin typeface="Arial MT"/>
                <a:cs typeface="Arial MT"/>
              </a:rPr>
              <a:t>main </a:t>
            </a:r>
            <a:r>
              <a:rPr sz="2400" spc="-10" dirty="0">
                <a:latin typeface="Arial MT"/>
                <a:cs typeface="Arial MT"/>
              </a:rPr>
              <a:t>program </a:t>
            </a:r>
            <a:r>
              <a:rPr sz="2400" spc="-15" dirty="0">
                <a:latin typeface="Arial MT"/>
                <a:cs typeface="Arial MT"/>
              </a:rPr>
              <a:t>that </a:t>
            </a:r>
            <a:r>
              <a:rPr sz="2400" spc="-10" dirty="0">
                <a:latin typeface="Arial MT"/>
                <a:cs typeface="Arial MT"/>
              </a:rPr>
              <a:t>operates </a:t>
            </a:r>
            <a:r>
              <a:rPr sz="2400" spc="5" dirty="0">
                <a:latin typeface="Arial MT"/>
                <a:cs typeface="Arial MT"/>
              </a:rPr>
              <a:t>the </a:t>
            </a:r>
            <a:r>
              <a:rPr sz="2400" spc="-5" dirty="0">
                <a:latin typeface="Arial MT"/>
                <a:cs typeface="Arial MT"/>
              </a:rPr>
              <a:t>computer </a:t>
            </a:r>
            <a:r>
              <a:rPr sz="2400" spc="5" dirty="0">
                <a:latin typeface="Arial MT"/>
                <a:cs typeface="Arial MT"/>
              </a:rPr>
              <a:t>(the 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operating</a:t>
            </a:r>
            <a:r>
              <a:rPr sz="2400" spc="18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system)</a:t>
            </a:r>
            <a:r>
              <a:rPr sz="2400" spc="114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stop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and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5" dirty="0">
                <a:latin typeface="Arial MT"/>
                <a:cs typeface="Arial MT"/>
              </a:rPr>
              <a:t>figure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out</a:t>
            </a:r>
            <a:r>
              <a:rPr sz="2400" spc="10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what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do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40" dirty="0">
                <a:latin typeface="Arial MT"/>
                <a:cs typeface="Arial MT"/>
              </a:rPr>
              <a:t>next.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700">
              <a:latin typeface="Arial MT"/>
              <a:cs typeface="Arial MT"/>
            </a:endParaRPr>
          </a:p>
          <a:p>
            <a:pPr marL="12700" algn="just">
              <a:lnSpc>
                <a:spcPct val="100000"/>
              </a:lnSpc>
              <a:spcBef>
                <a:spcPts val="1825"/>
              </a:spcBef>
            </a:pPr>
            <a:r>
              <a:rPr sz="2400" spc="-5" dirty="0">
                <a:latin typeface="Arial MT"/>
                <a:cs typeface="Arial MT"/>
              </a:rPr>
              <a:t>Interrupts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can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be</a:t>
            </a:r>
            <a:r>
              <a:rPr sz="2400" spc="85" dirty="0">
                <a:latin typeface="Arial MT"/>
                <a:cs typeface="Arial MT"/>
              </a:rPr>
              <a:t> </a:t>
            </a:r>
            <a:r>
              <a:rPr sz="2400" spc="-35" dirty="0">
                <a:latin typeface="Arial MT"/>
                <a:cs typeface="Arial MT"/>
              </a:rPr>
              <a:t>of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following</a:t>
            </a:r>
            <a:r>
              <a:rPr sz="2400" spc="100" dirty="0">
                <a:latin typeface="Arial MT"/>
                <a:cs typeface="Arial MT"/>
              </a:rPr>
              <a:t> </a:t>
            </a:r>
            <a:r>
              <a:rPr sz="2400" spc="-40" dirty="0">
                <a:latin typeface="Arial MT"/>
                <a:cs typeface="Arial MT"/>
              </a:rPr>
              <a:t>type:</a:t>
            </a:r>
            <a:endParaRPr sz="2400">
              <a:latin typeface="Arial MT"/>
              <a:cs typeface="Arial MT"/>
            </a:endParaRPr>
          </a:p>
          <a:p>
            <a:pPr marL="412750" marR="1610360">
              <a:lnSpc>
                <a:spcPct val="268600"/>
              </a:lnSpc>
              <a:spcBef>
                <a:spcPts val="80"/>
              </a:spcBef>
            </a:pPr>
            <a:r>
              <a:rPr sz="2400" spc="-25" dirty="0">
                <a:latin typeface="Arial MT"/>
                <a:cs typeface="Arial MT"/>
              </a:rPr>
              <a:t>Generated</a:t>
            </a:r>
            <a:r>
              <a:rPr sz="2400" spc="165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by</a:t>
            </a:r>
            <a:r>
              <a:rPr sz="2400" spc="7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Hardware</a:t>
            </a:r>
            <a:r>
              <a:rPr sz="2400" spc="160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(Hardware</a:t>
            </a:r>
            <a:r>
              <a:rPr sz="2400" spc="1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Interrupt)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Generated</a:t>
            </a:r>
            <a:r>
              <a:rPr sz="2400" spc="165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by</a:t>
            </a:r>
            <a:r>
              <a:rPr sz="2400" spc="7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Software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(Software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Interrupt)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3995" y="584835"/>
            <a:ext cx="366966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>
                <a:solidFill>
                  <a:srgbClr val="006699"/>
                </a:solidFill>
              </a:rPr>
              <a:t>Ha</a:t>
            </a:r>
            <a:r>
              <a:rPr spc="25" dirty="0">
                <a:solidFill>
                  <a:srgbClr val="006699"/>
                </a:solidFill>
              </a:rPr>
              <a:t>r</a:t>
            </a:r>
            <a:r>
              <a:rPr spc="-10" dirty="0">
                <a:solidFill>
                  <a:srgbClr val="006699"/>
                </a:solidFill>
              </a:rPr>
              <a:t>d</a:t>
            </a:r>
            <a:r>
              <a:rPr spc="125" dirty="0">
                <a:solidFill>
                  <a:srgbClr val="006699"/>
                </a:solidFill>
              </a:rPr>
              <a:t>w</a:t>
            </a:r>
            <a:r>
              <a:rPr spc="15" dirty="0">
                <a:solidFill>
                  <a:srgbClr val="006699"/>
                </a:solidFill>
              </a:rPr>
              <a:t>a</a:t>
            </a:r>
            <a:r>
              <a:rPr spc="35" dirty="0">
                <a:solidFill>
                  <a:srgbClr val="006699"/>
                </a:solidFill>
              </a:rPr>
              <a:t>r</a:t>
            </a:r>
            <a:r>
              <a:rPr spc="15" dirty="0">
                <a:solidFill>
                  <a:srgbClr val="006699"/>
                </a:solidFill>
              </a:rPr>
              <a:t>e</a:t>
            </a:r>
            <a:r>
              <a:rPr spc="-285" dirty="0">
                <a:solidFill>
                  <a:srgbClr val="006699"/>
                </a:solidFill>
              </a:rPr>
              <a:t> </a:t>
            </a:r>
            <a:r>
              <a:rPr spc="5" dirty="0">
                <a:solidFill>
                  <a:srgbClr val="006699"/>
                </a:solidFill>
              </a:rPr>
              <a:t>I</a:t>
            </a:r>
            <a:r>
              <a:rPr spc="-5" dirty="0">
                <a:solidFill>
                  <a:srgbClr val="006699"/>
                </a:solidFill>
              </a:rPr>
              <a:t>n</a:t>
            </a:r>
            <a:r>
              <a:rPr spc="-20" dirty="0">
                <a:solidFill>
                  <a:srgbClr val="006699"/>
                </a:solidFill>
              </a:rPr>
              <a:t>t</a:t>
            </a:r>
            <a:r>
              <a:rPr spc="15" dirty="0">
                <a:solidFill>
                  <a:srgbClr val="006699"/>
                </a:solidFill>
              </a:rPr>
              <a:t>e</a:t>
            </a:r>
            <a:r>
              <a:rPr spc="35" dirty="0">
                <a:solidFill>
                  <a:srgbClr val="006699"/>
                </a:solidFill>
              </a:rPr>
              <a:t>r</a:t>
            </a:r>
            <a:r>
              <a:rPr spc="25" dirty="0">
                <a:solidFill>
                  <a:srgbClr val="006699"/>
                </a:solidFill>
              </a:rPr>
              <a:t>r</a:t>
            </a:r>
            <a:r>
              <a:rPr spc="-10" dirty="0">
                <a:solidFill>
                  <a:srgbClr val="006699"/>
                </a:solidFill>
              </a:rPr>
              <a:t>up</a:t>
            </a:r>
            <a:r>
              <a:rPr spc="10" dirty="0">
                <a:solidFill>
                  <a:srgbClr val="006699"/>
                </a:solidFill>
              </a:rPr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7362" y="1530667"/>
            <a:ext cx="8357870" cy="407352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527050" marR="8890" indent="-514984" algn="just">
              <a:lnSpc>
                <a:spcPct val="101699"/>
              </a:lnSpc>
              <a:spcBef>
                <a:spcPts val="50"/>
              </a:spcBef>
              <a:buClr>
                <a:srgbClr val="993300"/>
              </a:buClr>
              <a:buSzPct val="89583"/>
              <a:buAutoNum type="arabicPeriod"/>
              <a:tabLst>
                <a:tab pos="527685" algn="l"/>
              </a:tabLst>
            </a:pPr>
            <a:r>
              <a:rPr sz="2400" dirty="0">
                <a:latin typeface="Arial MT"/>
                <a:cs typeface="Arial MT"/>
              </a:rPr>
              <a:t>Hardware interrupts </a:t>
            </a:r>
            <a:r>
              <a:rPr sz="2400" spc="10" dirty="0">
                <a:latin typeface="Arial MT"/>
                <a:cs typeface="Arial MT"/>
              </a:rPr>
              <a:t>are </a:t>
            </a:r>
            <a:r>
              <a:rPr sz="2400" spc="5" dirty="0">
                <a:latin typeface="Arial MT"/>
                <a:cs typeface="Arial MT"/>
              </a:rPr>
              <a:t>used by </a:t>
            </a:r>
            <a:r>
              <a:rPr sz="2400" b="1" spc="10" dirty="0">
                <a:latin typeface="Arial"/>
                <a:cs typeface="Arial"/>
              </a:rPr>
              <a:t>devices </a:t>
            </a:r>
            <a:r>
              <a:rPr sz="2400" dirty="0">
                <a:latin typeface="Arial MT"/>
                <a:cs typeface="Arial MT"/>
              </a:rPr>
              <a:t>to </a:t>
            </a:r>
            <a:r>
              <a:rPr sz="2400" spc="-10" dirty="0">
                <a:latin typeface="Arial MT"/>
                <a:cs typeface="Arial MT"/>
              </a:rPr>
              <a:t>communicate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that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they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b="1" spc="10" dirty="0">
                <a:latin typeface="Arial"/>
                <a:cs typeface="Arial"/>
              </a:rPr>
              <a:t>require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spc="5" dirty="0">
                <a:latin typeface="Arial"/>
                <a:cs typeface="Arial"/>
              </a:rPr>
              <a:t>attention</a:t>
            </a:r>
            <a:r>
              <a:rPr sz="2400" b="1" spc="-8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from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the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operating</a:t>
            </a:r>
            <a:r>
              <a:rPr sz="2400" b="1" spc="-5" dirty="0">
                <a:latin typeface="Arial"/>
                <a:cs typeface="Arial"/>
              </a:rPr>
              <a:t> system</a:t>
            </a:r>
            <a:r>
              <a:rPr sz="2400" spc="-5" dirty="0"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  <a:p>
            <a:pPr marL="527050" indent="-514984">
              <a:lnSpc>
                <a:spcPct val="100000"/>
              </a:lnSpc>
              <a:spcBef>
                <a:spcPts val="950"/>
              </a:spcBef>
              <a:buClr>
                <a:srgbClr val="993300"/>
              </a:buClr>
              <a:buSzPct val="89583"/>
              <a:buAutoNum type="arabicPeriod"/>
              <a:tabLst>
                <a:tab pos="527050" algn="l"/>
                <a:tab pos="527685" algn="l"/>
                <a:tab pos="2090420" algn="l"/>
                <a:tab pos="3606800" algn="l"/>
                <a:tab pos="4169410" algn="l"/>
                <a:tab pos="5485130" algn="l"/>
                <a:tab pos="6534150" algn="l"/>
                <a:tab pos="7030084" algn="l"/>
                <a:tab pos="7916545" algn="l"/>
              </a:tabLst>
            </a:pPr>
            <a:r>
              <a:rPr sz="2400" dirty="0">
                <a:latin typeface="Arial MT"/>
                <a:cs typeface="Arial MT"/>
              </a:rPr>
              <a:t>H</a:t>
            </a:r>
            <a:r>
              <a:rPr sz="2400" spc="-65" dirty="0">
                <a:latin typeface="Arial MT"/>
                <a:cs typeface="Arial MT"/>
              </a:rPr>
              <a:t>a</a:t>
            </a:r>
            <a:r>
              <a:rPr sz="2400" spc="20" dirty="0">
                <a:latin typeface="Arial MT"/>
                <a:cs typeface="Arial MT"/>
              </a:rPr>
              <a:t>r</a:t>
            </a:r>
            <a:r>
              <a:rPr sz="2400" spc="10" dirty="0">
                <a:latin typeface="Arial MT"/>
                <a:cs typeface="Arial MT"/>
              </a:rPr>
              <a:t>d</a:t>
            </a:r>
            <a:r>
              <a:rPr sz="2400" dirty="0">
                <a:latin typeface="Arial MT"/>
                <a:cs typeface="Arial MT"/>
              </a:rPr>
              <a:t>w</a:t>
            </a:r>
            <a:r>
              <a:rPr sz="2400" spc="-65" dirty="0">
                <a:latin typeface="Arial MT"/>
                <a:cs typeface="Arial MT"/>
              </a:rPr>
              <a:t>a</a:t>
            </a:r>
            <a:r>
              <a:rPr sz="2400" spc="100" dirty="0">
                <a:latin typeface="Arial MT"/>
                <a:cs typeface="Arial MT"/>
              </a:rPr>
              <a:t>r</a:t>
            </a:r>
            <a:r>
              <a:rPr sz="2400" dirty="0">
                <a:latin typeface="Arial MT"/>
                <a:cs typeface="Arial MT"/>
              </a:rPr>
              <a:t>e	i</a:t>
            </a:r>
            <a:r>
              <a:rPr sz="2400" spc="5" dirty="0">
                <a:latin typeface="Arial MT"/>
                <a:cs typeface="Arial MT"/>
              </a:rPr>
              <a:t>nt</a:t>
            </a:r>
            <a:r>
              <a:rPr sz="2400" spc="-60" dirty="0">
                <a:latin typeface="Arial MT"/>
                <a:cs typeface="Arial MT"/>
              </a:rPr>
              <a:t>e</a:t>
            </a:r>
            <a:r>
              <a:rPr sz="2400" spc="20" dirty="0">
                <a:latin typeface="Arial MT"/>
                <a:cs typeface="Arial MT"/>
              </a:rPr>
              <a:t>rr</a:t>
            </a:r>
            <a:r>
              <a:rPr sz="2400" spc="10" dirty="0">
                <a:latin typeface="Arial MT"/>
                <a:cs typeface="Arial MT"/>
              </a:rPr>
              <a:t>u</a:t>
            </a:r>
            <a:r>
              <a:rPr sz="2400" spc="-60" dirty="0">
                <a:latin typeface="Arial MT"/>
                <a:cs typeface="Arial MT"/>
              </a:rPr>
              <a:t>p</a:t>
            </a:r>
            <a:r>
              <a:rPr sz="2400" spc="5" dirty="0">
                <a:latin typeface="Arial MT"/>
                <a:cs typeface="Arial MT"/>
              </a:rPr>
              <a:t>t</a:t>
            </a:r>
            <a:r>
              <a:rPr sz="2400" dirty="0">
                <a:latin typeface="Arial MT"/>
                <a:cs typeface="Arial MT"/>
              </a:rPr>
              <a:t>s	</a:t>
            </a:r>
            <a:r>
              <a:rPr sz="2400" spc="15" dirty="0">
                <a:latin typeface="Arial MT"/>
                <a:cs typeface="Arial MT"/>
              </a:rPr>
              <a:t>b</a:t>
            </a:r>
            <a:r>
              <a:rPr sz="2400" dirty="0">
                <a:latin typeface="Arial MT"/>
                <a:cs typeface="Arial MT"/>
              </a:rPr>
              <a:t>y	</a:t>
            </a:r>
            <a:r>
              <a:rPr sz="2400" spc="70" dirty="0">
                <a:latin typeface="Arial MT"/>
                <a:cs typeface="Arial MT"/>
              </a:rPr>
              <a:t>s</a:t>
            </a:r>
            <a:r>
              <a:rPr sz="2400" spc="-60" dirty="0">
                <a:latin typeface="Arial MT"/>
                <a:cs typeface="Arial MT"/>
              </a:rPr>
              <a:t>e</a:t>
            </a:r>
            <a:r>
              <a:rPr sz="2400" spc="10" dirty="0">
                <a:latin typeface="Arial MT"/>
                <a:cs typeface="Arial MT"/>
              </a:rPr>
              <a:t>nd</a:t>
            </a:r>
            <a:r>
              <a:rPr sz="2400" spc="-10" dirty="0">
                <a:latin typeface="Arial MT"/>
                <a:cs typeface="Arial MT"/>
              </a:rPr>
              <a:t>i</a:t>
            </a:r>
            <a:r>
              <a:rPr sz="2400" spc="10" dirty="0">
                <a:latin typeface="Arial MT"/>
                <a:cs typeface="Arial MT"/>
              </a:rPr>
              <a:t>n</a:t>
            </a:r>
            <a:r>
              <a:rPr sz="2400" dirty="0">
                <a:latin typeface="Arial MT"/>
                <a:cs typeface="Arial MT"/>
              </a:rPr>
              <a:t>g	s</a:t>
            </a:r>
            <a:r>
              <a:rPr sz="2400" spc="65" dirty="0">
                <a:latin typeface="Arial MT"/>
                <a:cs typeface="Arial MT"/>
              </a:rPr>
              <a:t>i</a:t>
            </a:r>
            <a:r>
              <a:rPr sz="2400" spc="-60" dirty="0">
                <a:latin typeface="Arial MT"/>
                <a:cs typeface="Arial MT"/>
              </a:rPr>
              <a:t>g</a:t>
            </a:r>
            <a:r>
              <a:rPr sz="2400" spc="85" dirty="0">
                <a:latin typeface="Arial MT"/>
                <a:cs typeface="Arial MT"/>
              </a:rPr>
              <a:t>n</a:t>
            </a:r>
            <a:r>
              <a:rPr sz="2400" spc="-60" dirty="0">
                <a:latin typeface="Arial MT"/>
                <a:cs typeface="Arial MT"/>
              </a:rPr>
              <a:t>a</a:t>
            </a:r>
            <a:r>
              <a:rPr sz="2400" dirty="0">
                <a:latin typeface="Arial MT"/>
                <a:cs typeface="Arial MT"/>
              </a:rPr>
              <a:t>l	</a:t>
            </a:r>
            <a:r>
              <a:rPr sz="2400" spc="5" dirty="0">
                <a:latin typeface="Arial MT"/>
                <a:cs typeface="Arial MT"/>
              </a:rPr>
              <a:t>t</a:t>
            </a:r>
            <a:r>
              <a:rPr sz="2400" dirty="0">
                <a:latin typeface="Arial MT"/>
                <a:cs typeface="Arial MT"/>
              </a:rPr>
              <a:t>o	C</a:t>
            </a:r>
            <a:r>
              <a:rPr sz="2400" spc="-35" dirty="0">
                <a:latin typeface="Arial MT"/>
                <a:cs typeface="Arial MT"/>
              </a:rPr>
              <a:t>P</a:t>
            </a:r>
            <a:r>
              <a:rPr sz="2400" dirty="0">
                <a:latin typeface="Arial MT"/>
                <a:cs typeface="Arial MT"/>
              </a:rPr>
              <a:t>U	</a:t>
            </a:r>
            <a:r>
              <a:rPr sz="2400" b="1" spc="-60" dirty="0">
                <a:latin typeface="Arial"/>
                <a:cs typeface="Arial"/>
              </a:rPr>
              <a:t>v</a:t>
            </a:r>
            <a:r>
              <a:rPr sz="2400" b="1" spc="80" dirty="0">
                <a:latin typeface="Arial"/>
                <a:cs typeface="Arial"/>
              </a:rPr>
              <a:t>i</a:t>
            </a:r>
            <a:r>
              <a:rPr sz="2400" b="1" dirty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  <a:p>
            <a:pPr marL="527050">
              <a:lnSpc>
                <a:spcPct val="100000"/>
              </a:lnSpc>
              <a:spcBef>
                <a:spcPts val="50"/>
              </a:spcBef>
            </a:pPr>
            <a:r>
              <a:rPr sz="2400" b="1" dirty="0">
                <a:latin typeface="Arial"/>
                <a:cs typeface="Arial"/>
              </a:rPr>
              <a:t>system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spc="-20" dirty="0">
                <a:latin typeface="Arial"/>
                <a:cs typeface="Arial"/>
              </a:rPr>
              <a:t>bus.</a:t>
            </a:r>
            <a:endParaRPr sz="2400">
              <a:latin typeface="Arial"/>
              <a:cs typeface="Arial"/>
            </a:endParaRPr>
          </a:p>
          <a:p>
            <a:pPr marL="527050" marR="9525" indent="-514984" algn="just">
              <a:lnSpc>
                <a:spcPts val="2850"/>
              </a:lnSpc>
              <a:spcBef>
                <a:spcPts val="1145"/>
              </a:spcBef>
              <a:buClr>
                <a:srgbClr val="993300"/>
              </a:buClr>
              <a:buSzPct val="89583"/>
              <a:buAutoNum type="arabicPeriod" startAt="3"/>
              <a:tabLst>
                <a:tab pos="527685" algn="l"/>
              </a:tabLst>
            </a:pPr>
            <a:r>
              <a:rPr sz="2400" dirty="0">
                <a:latin typeface="Arial MT"/>
                <a:cs typeface="Arial MT"/>
              </a:rPr>
              <a:t>Hardware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interrupts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10" dirty="0">
                <a:latin typeface="Arial MT"/>
                <a:cs typeface="Arial MT"/>
              </a:rPr>
              <a:t>are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referenced</a:t>
            </a:r>
            <a:r>
              <a:rPr sz="2400" spc="5" dirty="0">
                <a:latin typeface="Arial MT"/>
                <a:cs typeface="Arial MT"/>
              </a:rPr>
              <a:t> by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35" dirty="0">
                <a:latin typeface="Arial MT"/>
                <a:cs typeface="Arial MT"/>
              </a:rPr>
              <a:t>an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b="1" i="1" spc="-5" dirty="0">
                <a:latin typeface="Arial"/>
                <a:cs typeface="Arial"/>
              </a:rPr>
              <a:t>interrupt </a:t>
            </a:r>
            <a:r>
              <a:rPr sz="2400" b="1" i="1" dirty="0">
                <a:latin typeface="Arial"/>
                <a:cs typeface="Arial"/>
              </a:rPr>
              <a:t> </a:t>
            </a:r>
            <a:r>
              <a:rPr sz="2400" b="1" i="1" spc="-5" dirty="0">
                <a:latin typeface="Arial"/>
                <a:cs typeface="Arial"/>
              </a:rPr>
              <a:t>number</a:t>
            </a:r>
            <a:r>
              <a:rPr sz="2400" b="1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527050" marR="5080" indent="-514984" algn="just">
              <a:lnSpc>
                <a:spcPct val="100000"/>
              </a:lnSpc>
              <a:spcBef>
                <a:spcPts val="940"/>
              </a:spcBef>
              <a:buClr>
                <a:srgbClr val="993300"/>
              </a:buClr>
              <a:buSzPct val="89583"/>
              <a:buAutoNum type="arabicPeriod" startAt="3"/>
              <a:tabLst>
                <a:tab pos="527685" algn="l"/>
              </a:tabLst>
            </a:pPr>
            <a:r>
              <a:rPr sz="2400" spc="-5" dirty="0">
                <a:latin typeface="Arial MT"/>
                <a:cs typeface="Arial MT"/>
              </a:rPr>
              <a:t>These </a:t>
            </a:r>
            <a:r>
              <a:rPr sz="2400" spc="-10" dirty="0">
                <a:latin typeface="Arial MT"/>
                <a:cs typeface="Arial MT"/>
              </a:rPr>
              <a:t>numbers </a:t>
            </a:r>
            <a:r>
              <a:rPr sz="2400" spc="10" dirty="0">
                <a:latin typeface="Arial MT"/>
                <a:cs typeface="Arial MT"/>
              </a:rPr>
              <a:t>are </a:t>
            </a:r>
            <a:r>
              <a:rPr sz="2400" spc="-5" dirty="0">
                <a:latin typeface="Arial MT"/>
                <a:cs typeface="Arial MT"/>
              </a:rPr>
              <a:t>mapped with </a:t>
            </a:r>
            <a:r>
              <a:rPr sz="2400" spc="-10" dirty="0">
                <a:solidFill>
                  <a:srgbClr val="FF0000"/>
                </a:solidFill>
                <a:latin typeface="Arial MT"/>
                <a:cs typeface="Arial MT"/>
              </a:rPr>
              <a:t>hardware </a:t>
            </a:r>
            <a:r>
              <a:rPr sz="2400" spc="-15" dirty="0">
                <a:solidFill>
                  <a:srgbClr val="FF0000"/>
                </a:solidFill>
                <a:latin typeface="Arial MT"/>
                <a:cs typeface="Arial MT"/>
              </a:rPr>
              <a:t>that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created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5" dirty="0">
                <a:solidFill>
                  <a:srgbClr val="FF0000"/>
                </a:solidFill>
                <a:latin typeface="Arial MT"/>
                <a:cs typeface="Arial MT"/>
              </a:rPr>
              <a:t>the</a:t>
            </a:r>
            <a:r>
              <a:rPr sz="2400" spc="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interrupt.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This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enables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5" dirty="0">
                <a:latin typeface="Arial MT"/>
                <a:cs typeface="Arial MT"/>
              </a:rPr>
              <a:t>the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system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5" dirty="0">
                <a:latin typeface="Arial MT"/>
                <a:cs typeface="Arial MT"/>
              </a:rPr>
              <a:t>to 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monitor/understand </a:t>
            </a:r>
            <a:r>
              <a:rPr sz="2400" b="1" spc="10" dirty="0">
                <a:latin typeface="Arial"/>
                <a:cs typeface="Arial"/>
              </a:rPr>
              <a:t>which device </a:t>
            </a:r>
            <a:r>
              <a:rPr sz="2400" b="1" spc="5" dirty="0">
                <a:latin typeface="Arial"/>
                <a:cs typeface="Arial"/>
              </a:rPr>
              <a:t>created </a:t>
            </a:r>
            <a:r>
              <a:rPr sz="2400" b="1" spc="-10" dirty="0">
                <a:latin typeface="Arial"/>
                <a:cs typeface="Arial"/>
              </a:rPr>
              <a:t>the </a:t>
            </a:r>
            <a:r>
              <a:rPr sz="2400" b="1" spc="-5" dirty="0">
                <a:latin typeface="Arial"/>
                <a:cs typeface="Arial"/>
              </a:rPr>
              <a:t>interrupt 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15" dirty="0">
                <a:latin typeface="Arial"/>
                <a:cs typeface="Arial"/>
              </a:rPr>
              <a:t>and</a:t>
            </a:r>
            <a:r>
              <a:rPr sz="2400" b="1" spc="3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when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40" dirty="0">
                <a:latin typeface="Arial"/>
                <a:cs typeface="Arial"/>
              </a:rPr>
              <a:t>it</a:t>
            </a:r>
            <a:r>
              <a:rPr sz="2400" b="1" spc="-114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occurred</a:t>
            </a:r>
            <a:r>
              <a:rPr sz="2400" spc="-5" dirty="0"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3857" y="1306131"/>
            <a:ext cx="476885" cy="48672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3857" y="2460307"/>
            <a:ext cx="476885" cy="48672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71157" y="381127"/>
            <a:ext cx="8606790" cy="5350510"/>
          </a:xfrm>
          <a:prstGeom prst="rect">
            <a:avLst/>
          </a:prstGeom>
        </p:spPr>
        <p:txBody>
          <a:bodyPr vert="horz" wrap="square" lIns="0" tIns="216535" rIns="0" bIns="0" rtlCol="0">
            <a:spAutoFit/>
          </a:bodyPr>
          <a:lstStyle/>
          <a:p>
            <a:pPr marR="181610" algn="ctr">
              <a:lnSpc>
                <a:spcPct val="100000"/>
              </a:lnSpc>
              <a:spcBef>
                <a:spcPts val="1705"/>
              </a:spcBef>
            </a:pPr>
            <a:r>
              <a:rPr sz="3200" b="1" spc="35" dirty="0">
                <a:solidFill>
                  <a:srgbClr val="006699"/>
                </a:solidFill>
                <a:latin typeface="Arial"/>
                <a:cs typeface="Arial"/>
              </a:rPr>
              <a:t>S</a:t>
            </a:r>
            <a:r>
              <a:rPr sz="3200" b="1" spc="-10" dirty="0">
                <a:solidFill>
                  <a:srgbClr val="006699"/>
                </a:solidFill>
                <a:latin typeface="Arial"/>
                <a:cs typeface="Arial"/>
              </a:rPr>
              <a:t>o</a:t>
            </a:r>
            <a:r>
              <a:rPr sz="3200" b="1" spc="-15" dirty="0">
                <a:solidFill>
                  <a:srgbClr val="006699"/>
                </a:solidFill>
                <a:latin typeface="Arial"/>
                <a:cs typeface="Arial"/>
              </a:rPr>
              <a:t>ft</a:t>
            </a:r>
            <a:r>
              <a:rPr sz="3200" b="1" spc="125" dirty="0">
                <a:solidFill>
                  <a:srgbClr val="006699"/>
                </a:solidFill>
                <a:latin typeface="Arial"/>
                <a:cs typeface="Arial"/>
              </a:rPr>
              <a:t>w</a:t>
            </a:r>
            <a:r>
              <a:rPr sz="3200" b="1" spc="15" dirty="0">
                <a:solidFill>
                  <a:srgbClr val="006699"/>
                </a:solidFill>
                <a:latin typeface="Arial"/>
                <a:cs typeface="Arial"/>
              </a:rPr>
              <a:t>a</a:t>
            </a:r>
            <a:r>
              <a:rPr sz="3200" b="1" spc="35" dirty="0">
                <a:solidFill>
                  <a:srgbClr val="006699"/>
                </a:solidFill>
                <a:latin typeface="Arial"/>
                <a:cs typeface="Arial"/>
              </a:rPr>
              <a:t>r</a:t>
            </a:r>
            <a:r>
              <a:rPr sz="3200" b="1" spc="15" dirty="0">
                <a:solidFill>
                  <a:srgbClr val="006699"/>
                </a:solidFill>
                <a:latin typeface="Arial"/>
                <a:cs typeface="Arial"/>
              </a:rPr>
              <a:t>e</a:t>
            </a:r>
            <a:r>
              <a:rPr sz="3200" b="1" spc="-204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3200" b="1" spc="5" dirty="0">
                <a:solidFill>
                  <a:srgbClr val="006699"/>
                </a:solidFill>
                <a:latin typeface="Arial"/>
                <a:cs typeface="Arial"/>
              </a:rPr>
              <a:t>I</a:t>
            </a:r>
            <a:r>
              <a:rPr sz="3200" b="1" spc="-5" dirty="0">
                <a:solidFill>
                  <a:srgbClr val="006699"/>
                </a:solidFill>
                <a:latin typeface="Arial"/>
                <a:cs typeface="Arial"/>
              </a:rPr>
              <a:t>n</a:t>
            </a:r>
            <a:r>
              <a:rPr sz="3200" b="1" spc="-15" dirty="0">
                <a:solidFill>
                  <a:srgbClr val="006699"/>
                </a:solidFill>
                <a:latin typeface="Arial"/>
                <a:cs typeface="Arial"/>
              </a:rPr>
              <a:t>t</a:t>
            </a:r>
            <a:r>
              <a:rPr sz="3200" b="1" spc="15" dirty="0">
                <a:solidFill>
                  <a:srgbClr val="006699"/>
                </a:solidFill>
                <a:latin typeface="Arial"/>
                <a:cs typeface="Arial"/>
              </a:rPr>
              <a:t>e</a:t>
            </a:r>
            <a:r>
              <a:rPr sz="3200" b="1" spc="35" dirty="0">
                <a:solidFill>
                  <a:srgbClr val="006699"/>
                </a:solidFill>
                <a:latin typeface="Arial"/>
                <a:cs typeface="Arial"/>
              </a:rPr>
              <a:t>r</a:t>
            </a:r>
            <a:r>
              <a:rPr sz="3200" b="1" spc="25" dirty="0">
                <a:solidFill>
                  <a:srgbClr val="006699"/>
                </a:solidFill>
                <a:latin typeface="Arial"/>
                <a:cs typeface="Arial"/>
              </a:rPr>
              <a:t>r</a:t>
            </a:r>
            <a:r>
              <a:rPr sz="3200" b="1" spc="-10" dirty="0">
                <a:solidFill>
                  <a:srgbClr val="006699"/>
                </a:solidFill>
                <a:latin typeface="Arial"/>
                <a:cs typeface="Arial"/>
              </a:rPr>
              <a:t>up</a:t>
            </a:r>
            <a:r>
              <a:rPr sz="3200" b="1" spc="-15" dirty="0">
                <a:solidFill>
                  <a:srgbClr val="006699"/>
                </a:solidFill>
                <a:latin typeface="Arial"/>
                <a:cs typeface="Arial"/>
              </a:rPr>
              <a:t>t</a:t>
            </a:r>
            <a:r>
              <a:rPr sz="3200" b="1" spc="5" dirty="0">
                <a:solidFill>
                  <a:srgbClr val="006699"/>
                </a:solidFill>
                <a:latin typeface="Arial"/>
                <a:cs typeface="Arial"/>
              </a:rPr>
              <a:t>/</a:t>
            </a:r>
            <a:r>
              <a:rPr sz="3200" b="1" spc="-6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3200" b="1" spc="65" dirty="0">
                <a:solidFill>
                  <a:srgbClr val="006699"/>
                </a:solidFill>
                <a:latin typeface="Arial"/>
                <a:cs typeface="Arial"/>
              </a:rPr>
              <a:t>T</a:t>
            </a:r>
            <a:r>
              <a:rPr sz="3200" b="1" spc="25" dirty="0">
                <a:solidFill>
                  <a:srgbClr val="006699"/>
                </a:solidFill>
                <a:latin typeface="Arial"/>
                <a:cs typeface="Arial"/>
              </a:rPr>
              <a:t>r</a:t>
            </a:r>
            <a:r>
              <a:rPr sz="3200" b="1" spc="15" dirty="0">
                <a:solidFill>
                  <a:srgbClr val="006699"/>
                </a:solidFill>
                <a:latin typeface="Arial"/>
                <a:cs typeface="Arial"/>
              </a:rPr>
              <a:t>ap</a:t>
            </a:r>
            <a:endParaRPr sz="3200">
              <a:latin typeface="Arial"/>
              <a:cs typeface="Arial"/>
            </a:endParaRPr>
          </a:p>
          <a:p>
            <a:pPr marL="355600" marR="5080" algn="just">
              <a:lnSpc>
                <a:spcPct val="101800"/>
              </a:lnSpc>
              <a:spcBef>
                <a:spcPts val="1550"/>
              </a:spcBef>
            </a:pPr>
            <a:r>
              <a:rPr sz="3200" dirty="0">
                <a:latin typeface="Arial MT"/>
                <a:cs typeface="Arial MT"/>
              </a:rPr>
              <a:t>Interrupt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generated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15" dirty="0">
                <a:solidFill>
                  <a:srgbClr val="FF0000"/>
                </a:solidFill>
                <a:latin typeface="Arial MT"/>
                <a:cs typeface="Arial MT"/>
              </a:rPr>
              <a:t>by</a:t>
            </a:r>
            <a:r>
              <a:rPr sz="3200" spc="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Arial MT"/>
                <a:cs typeface="Arial MT"/>
              </a:rPr>
              <a:t>executing</a:t>
            </a:r>
            <a:r>
              <a:rPr sz="3200" spc="88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200" spc="15" dirty="0">
                <a:solidFill>
                  <a:srgbClr val="FF0000"/>
                </a:solidFill>
                <a:latin typeface="Arial MT"/>
                <a:cs typeface="Arial MT"/>
              </a:rPr>
              <a:t>a </a:t>
            </a:r>
            <a:r>
              <a:rPr sz="3200" spc="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200" spc="15" dirty="0">
                <a:solidFill>
                  <a:srgbClr val="FF0000"/>
                </a:solidFill>
                <a:latin typeface="Arial MT"/>
                <a:cs typeface="Arial MT"/>
              </a:rPr>
              <a:t>instruction.</a:t>
            </a:r>
            <a:endParaRPr sz="3200">
              <a:latin typeface="Arial MT"/>
              <a:cs typeface="Arial MT"/>
            </a:endParaRPr>
          </a:p>
          <a:p>
            <a:pPr marL="355600" marR="6985" algn="just">
              <a:lnSpc>
                <a:spcPct val="100000"/>
              </a:lnSpc>
              <a:spcBef>
                <a:spcPts val="1335"/>
              </a:spcBef>
            </a:pPr>
            <a:r>
              <a:rPr sz="3200" spc="-5" dirty="0">
                <a:latin typeface="Arial MT"/>
                <a:cs typeface="Arial MT"/>
              </a:rPr>
              <a:t>Software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interrupts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15" dirty="0">
                <a:latin typeface="Arial MT"/>
                <a:cs typeface="Arial MT"/>
              </a:rPr>
              <a:t>by</a:t>
            </a:r>
            <a:r>
              <a:rPr sz="3200" spc="20" dirty="0">
                <a:latin typeface="Arial MT"/>
                <a:cs typeface="Arial MT"/>
              </a:rPr>
              <a:t> </a:t>
            </a:r>
            <a:r>
              <a:rPr sz="3200" spc="15" dirty="0">
                <a:latin typeface="Arial MT"/>
                <a:cs typeface="Arial MT"/>
              </a:rPr>
              <a:t>a</a:t>
            </a:r>
            <a:r>
              <a:rPr sz="3200" spc="20" dirty="0">
                <a:latin typeface="Arial MT"/>
                <a:cs typeface="Arial MT"/>
              </a:rPr>
              <a:t> </a:t>
            </a:r>
            <a:r>
              <a:rPr sz="3200" spc="5" dirty="0">
                <a:latin typeface="Arial MT"/>
                <a:cs typeface="Arial MT"/>
              </a:rPr>
              <a:t>special</a:t>
            </a:r>
            <a:r>
              <a:rPr sz="3200" spc="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operation 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25" dirty="0">
                <a:latin typeface="Arial MT"/>
                <a:cs typeface="Arial MT"/>
              </a:rPr>
              <a:t>called</a:t>
            </a:r>
            <a:r>
              <a:rPr sz="3200" spc="-200" dirty="0">
                <a:latin typeface="Arial MT"/>
                <a:cs typeface="Arial MT"/>
              </a:rPr>
              <a:t> </a:t>
            </a:r>
            <a:r>
              <a:rPr sz="3200" spc="10" dirty="0">
                <a:latin typeface="Arial MT"/>
                <a:cs typeface="Arial MT"/>
              </a:rPr>
              <a:t>a</a:t>
            </a:r>
            <a:r>
              <a:rPr sz="3200" spc="15" dirty="0">
                <a:latin typeface="Arial MT"/>
                <a:cs typeface="Arial MT"/>
              </a:rPr>
              <a:t> </a:t>
            </a:r>
            <a:r>
              <a:rPr sz="3200" spc="15" dirty="0">
                <a:solidFill>
                  <a:srgbClr val="FF0000"/>
                </a:solidFill>
                <a:latin typeface="Arial MT"/>
                <a:cs typeface="Arial MT"/>
              </a:rPr>
              <a:t>System</a:t>
            </a:r>
            <a:r>
              <a:rPr sz="3200" spc="-1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200" spc="20" dirty="0">
                <a:solidFill>
                  <a:srgbClr val="FF0000"/>
                </a:solidFill>
                <a:latin typeface="Arial MT"/>
                <a:cs typeface="Arial MT"/>
              </a:rPr>
              <a:t>Call</a:t>
            </a:r>
            <a:r>
              <a:rPr sz="3200" spc="-1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200" spc="10" dirty="0">
                <a:solidFill>
                  <a:srgbClr val="FF0000"/>
                </a:solidFill>
                <a:latin typeface="Arial MT"/>
                <a:cs typeface="Arial MT"/>
              </a:rPr>
              <a:t>or</a:t>
            </a:r>
            <a:r>
              <a:rPr sz="32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200" spc="10" dirty="0">
                <a:solidFill>
                  <a:srgbClr val="FF0000"/>
                </a:solidFill>
                <a:latin typeface="Arial MT"/>
                <a:cs typeface="Arial MT"/>
              </a:rPr>
              <a:t>Monitor</a:t>
            </a:r>
            <a:r>
              <a:rPr sz="3200" spc="-16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200" spc="20" dirty="0">
                <a:solidFill>
                  <a:srgbClr val="FF0000"/>
                </a:solidFill>
                <a:latin typeface="Arial MT"/>
                <a:cs typeface="Arial MT"/>
              </a:rPr>
              <a:t>Call</a:t>
            </a:r>
            <a:r>
              <a:rPr sz="3200" spc="20" dirty="0">
                <a:latin typeface="Arial MT"/>
                <a:cs typeface="Arial MT"/>
              </a:rPr>
              <a:t>.</a:t>
            </a:r>
            <a:endParaRPr sz="3200">
              <a:latin typeface="Arial MT"/>
              <a:cs typeface="Arial MT"/>
            </a:endParaRPr>
          </a:p>
          <a:p>
            <a:pPr marL="355600" marR="5080" indent="-343535" algn="just">
              <a:lnSpc>
                <a:spcPct val="100800"/>
              </a:lnSpc>
              <a:spcBef>
                <a:spcPts val="1305"/>
              </a:spcBef>
            </a:pPr>
            <a:r>
              <a:rPr sz="3200" spc="10" dirty="0">
                <a:latin typeface="Arial MT"/>
                <a:cs typeface="Arial MT"/>
              </a:rPr>
              <a:t>Exp:</a:t>
            </a:r>
            <a:r>
              <a:rPr sz="3200" spc="15" dirty="0">
                <a:latin typeface="Arial MT"/>
                <a:cs typeface="Arial MT"/>
              </a:rPr>
              <a:t> 1.</a:t>
            </a:r>
            <a:r>
              <a:rPr sz="3200" spc="20" dirty="0">
                <a:latin typeface="Arial MT"/>
                <a:cs typeface="Arial MT"/>
              </a:rPr>
              <a:t> </a:t>
            </a:r>
            <a:r>
              <a:rPr sz="3200" spc="5" dirty="0">
                <a:latin typeface="Arial MT"/>
                <a:cs typeface="Arial MT"/>
              </a:rPr>
              <a:t>cout</a:t>
            </a:r>
            <a:r>
              <a:rPr sz="3200" spc="10" dirty="0">
                <a:latin typeface="Arial MT"/>
                <a:cs typeface="Arial MT"/>
              </a:rPr>
              <a:t> </a:t>
            </a:r>
            <a:r>
              <a:rPr sz="3200" spc="25" dirty="0">
                <a:latin typeface="Arial MT"/>
                <a:cs typeface="Arial MT"/>
              </a:rPr>
              <a:t>in</a:t>
            </a:r>
            <a:r>
              <a:rPr sz="3200" spc="30" dirty="0">
                <a:latin typeface="Arial MT"/>
                <a:cs typeface="Arial MT"/>
              </a:rPr>
              <a:t> </a:t>
            </a:r>
            <a:r>
              <a:rPr sz="3200" spc="10" dirty="0">
                <a:latin typeface="Arial MT"/>
                <a:cs typeface="Arial MT"/>
              </a:rPr>
              <a:t>C++</a:t>
            </a:r>
            <a:r>
              <a:rPr sz="3200" spc="15" dirty="0">
                <a:latin typeface="Arial MT"/>
                <a:cs typeface="Arial MT"/>
              </a:rPr>
              <a:t> </a:t>
            </a:r>
            <a:r>
              <a:rPr sz="3200" spc="-15" dirty="0">
                <a:latin typeface="Arial MT"/>
                <a:cs typeface="Arial MT"/>
              </a:rPr>
              <a:t>is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15" dirty="0">
                <a:latin typeface="Arial MT"/>
                <a:cs typeface="Arial MT"/>
              </a:rPr>
              <a:t>a</a:t>
            </a:r>
            <a:r>
              <a:rPr sz="3200" spc="2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kind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spc="-25" dirty="0">
                <a:latin typeface="Arial MT"/>
                <a:cs typeface="Arial MT"/>
              </a:rPr>
              <a:t>of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interrupt </a:t>
            </a:r>
            <a:r>
              <a:rPr sz="3200" spc="5" dirty="0">
                <a:latin typeface="Arial MT"/>
                <a:cs typeface="Arial MT"/>
              </a:rPr>
              <a:t> because</a:t>
            </a:r>
            <a:r>
              <a:rPr sz="3200" spc="10" dirty="0">
                <a:latin typeface="Arial MT"/>
                <a:cs typeface="Arial MT"/>
              </a:rPr>
              <a:t> </a:t>
            </a:r>
            <a:r>
              <a:rPr sz="3200" spc="20" dirty="0">
                <a:latin typeface="Arial MT"/>
                <a:cs typeface="Arial MT"/>
              </a:rPr>
              <a:t>it</a:t>
            </a:r>
            <a:r>
              <a:rPr sz="3200" spc="25" dirty="0">
                <a:latin typeface="Arial MT"/>
                <a:cs typeface="Arial MT"/>
              </a:rPr>
              <a:t> </a:t>
            </a:r>
            <a:r>
              <a:rPr sz="3200" spc="-15" dirty="0">
                <a:latin typeface="Arial MT"/>
                <a:cs typeface="Arial MT"/>
              </a:rPr>
              <a:t>would</a:t>
            </a:r>
            <a:r>
              <a:rPr sz="3200" spc="-10" dirty="0">
                <a:latin typeface="Arial MT"/>
                <a:cs typeface="Arial MT"/>
              </a:rPr>
              <a:t> make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spc="10" dirty="0">
                <a:latin typeface="Arial MT"/>
                <a:cs typeface="Arial MT"/>
              </a:rPr>
              <a:t>a</a:t>
            </a:r>
            <a:r>
              <a:rPr sz="3200" spc="15" dirty="0">
                <a:latin typeface="Arial MT"/>
                <a:cs typeface="Arial MT"/>
              </a:rPr>
              <a:t> </a:t>
            </a:r>
            <a:r>
              <a:rPr sz="3200" spc="5" dirty="0">
                <a:latin typeface="Arial MT"/>
                <a:cs typeface="Arial MT"/>
              </a:rPr>
              <a:t>system</a:t>
            </a:r>
            <a:r>
              <a:rPr sz="3200" spc="10" dirty="0">
                <a:latin typeface="Arial MT"/>
                <a:cs typeface="Arial MT"/>
              </a:rPr>
              <a:t> to</a:t>
            </a:r>
            <a:r>
              <a:rPr sz="3200" spc="15" dirty="0">
                <a:latin typeface="Arial MT"/>
                <a:cs typeface="Arial MT"/>
              </a:rPr>
              <a:t> </a:t>
            </a:r>
            <a:r>
              <a:rPr sz="3200" spc="10" dirty="0">
                <a:latin typeface="Arial MT"/>
                <a:cs typeface="Arial MT"/>
              </a:rPr>
              <a:t>print </a:t>
            </a:r>
            <a:r>
              <a:rPr sz="3200" spc="15" dirty="0">
                <a:latin typeface="Arial MT"/>
                <a:cs typeface="Arial MT"/>
              </a:rPr>
              <a:t> something.</a:t>
            </a:r>
            <a:endParaRPr sz="3200">
              <a:latin typeface="Arial MT"/>
              <a:cs typeface="Arial MT"/>
            </a:endParaRPr>
          </a:p>
          <a:p>
            <a:pPr marL="12700" algn="just">
              <a:lnSpc>
                <a:spcPct val="100000"/>
              </a:lnSpc>
              <a:spcBef>
                <a:spcPts val="1340"/>
              </a:spcBef>
            </a:pPr>
            <a:r>
              <a:rPr sz="3200" spc="15" dirty="0">
                <a:latin typeface="Arial MT"/>
                <a:cs typeface="Arial MT"/>
              </a:rPr>
              <a:t>2</a:t>
            </a:r>
            <a:r>
              <a:rPr sz="3200" spc="5" dirty="0">
                <a:latin typeface="Arial MT"/>
                <a:cs typeface="Arial MT"/>
              </a:rPr>
              <a:t>.</a:t>
            </a:r>
            <a:r>
              <a:rPr sz="3200" spc="-60" dirty="0">
                <a:latin typeface="Arial MT"/>
                <a:cs typeface="Arial MT"/>
              </a:rPr>
              <a:t> </a:t>
            </a:r>
            <a:r>
              <a:rPr sz="3200" spc="10" dirty="0">
                <a:latin typeface="Arial MT"/>
                <a:cs typeface="Arial MT"/>
              </a:rPr>
              <a:t>d</a:t>
            </a:r>
            <a:r>
              <a:rPr sz="3200" spc="40" dirty="0">
                <a:latin typeface="Arial MT"/>
                <a:cs typeface="Arial MT"/>
              </a:rPr>
              <a:t>i</a:t>
            </a:r>
            <a:r>
              <a:rPr sz="3200" spc="114" dirty="0">
                <a:latin typeface="Arial MT"/>
                <a:cs typeface="Arial MT"/>
              </a:rPr>
              <a:t>v</a:t>
            </a:r>
            <a:r>
              <a:rPr sz="3200" spc="30" dirty="0">
                <a:latin typeface="Arial MT"/>
                <a:cs typeface="Arial MT"/>
              </a:rPr>
              <a:t>i</a:t>
            </a:r>
            <a:r>
              <a:rPr sz="3200" spc="40" dirty="0">
                <a:latin typeface="Arial MT"/>
                <a:cs typeface="Arial MT"/>
              </a:rPr>
              <a:t>s</a:t>
            </a:r>
            <a:r>
              <a:rPr sz="3200" spc="-40" dirty="0">
                <a:latin typeface="Arial MT"/>
                <a:cs typeface="Arial MT"/>
              </a:rPr>
              <a:t>i</a:t>
            </a:r>
            <a:r>
              <a:rPr sz="3200" spc="10" dirty="0">
                <a:latin typeface="Arial MT"/>
                <a:cs typeface="Arial MT"/>
              </a:rPr>
              <a:t>on</a:t>
            </a:r>
            <a:r>
              <a:rPr sz="3200" spc="-250" dirty="0">
                <a:latin typeface="Arial MT"/>
                <a:cs typeface="Arial MT"/>
              </a:rPr>
              <a:t> </a:t>
            </a:r>
            <a:r>
              <a:rPr sz="3200" spc="20" dirty="0">
                <a:latin typeface="Arial MT"/>
                <a:cs typeface="Arial MT"/>
              </a:rPr>
              <a:t>b</a:t>
            </a:r>
            <a:r>
              <a:rPr sz="3200" spc="10" dirty="0">
                <a:latin typeface="Arial MT"/>
                <a:cs typeface="Arial MT"/>
              </a:rPr>
              <a:t>y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30" dirty="0">
                <a:latin typeface="Arial MT"/>
                <a:cs typeface="Arial MT"/>
              </a:rPr>
              <a:t>z</a:t>
            </a:r>
            <a:r>
              <a:rPr sz="3200" spc="15" dirty="0">
                <a:latin typeface="Arial MT"/>
                <a:cs typeface="Arial MT"/>
              </a:rPr>
              <a:t>e</a:t>
            </a:r>
            <a:r>
              <a:rPr sz="3200" spc="-10" dirty="0">
                <a:latin typeface="Arial MT"/>
                <a:cs typeface="Arial MT"/>
              </a:rPr>
              <a:t>r</a:t>
            </a:r>
            <a:r>
              <a:rPr sz="3200" spc="15" dirty="0">
                <a:latin typeface="Arial MT"/>
                <a:cs typeface="Arial MT"/>
              </a:rPr>
              <a:t>o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052" y="451230"/>
            <a:ext cx="5226050" cy="101346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871980" marR="5080" indent="-1859914">
              <a:lnSpc>
                <a:spcPct val="101699"/>
              </a:lnSpc>
              <a:spcBef>
                <a:spcPts val="65"/>
              </a:spcBef>
            </a:pPr>
            <a:r>
              <a:rPr spc="15" dirty="0">
                <a:solidFill>
                  <a:srgbClr val="006699"/>
                </a:solidFill>
              </a:rPr>
              <a:t>Basic</a:t>
            </a:r>
            <a:r>
              <a:rPr spc="-145" dirty="0">
                <a:solidFill>
                  <a:srgbClr val="006699"/>
                </a:solidFill>
              </a:rPr>
              <a:t> </a:t>
            </a:r>
            <a:r>
              <a:rPr spc="5" dirty="0">
                <a:solidFill>
                  <a:srgbClr val="006699"/>
                </a:solidFill>
              </a:rPr>
              <a:t>steps</a:t>
            </a:r>
            <a:r>
              <a:rPr spc="-70" dirty="0">
                <a:solidFill>
                  <a:srgbClr val="006699"/>
                </a:solidFill>
              </a:rPr>
              <a:t> </a:t>
            </a:r>
            <a:r>
              <a:rPr spc="35" dirty="0">
                <a:solidFill>
                  <a:srgbClr val="006699"/>
                </a:solidFill>
              </a:rPr>
              <a:t>when</a:t>
            </a:r>
            <a:r>
              <a:rPr spc="-160" dirty="0">
                <a:solidFill>
                  <a:srgbClr val="006699"/>
                </a:solidFill>
              </a:rPr>
              <a:t> </a:t>
            </a:r>
            <a:r>
              <a:rPr spc="5" dirty="0">
                <a:solidFill>
                  <a:srgbClr val="006699"/>
                </a:solidFill>
              </a:rPr>
              <a:t>interrupt </a:t>
            </a:r>
            <a:r>
              <a:rPr spc="-875" dirty="0">
                <a:solidFill>
                  <a:srgbClr val="006699"/>
                </a:solidFill>
              </a:rPr>
              <a:t> </a:t>
            </a:r>
            <a:r>
              <a:rPr spc="10" dirty="0">
                <a:solidFill>
                  <a:srgbClr val="006699"/>
                </a:solidFill>
              </a:rPr>
              <a:t>occurs: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482" y="1324022"/>
            <a:ext cx="8659495" cy="4624070"/>
          </a:xfrm>
          <a:prstGeom prst="rect">
            <a:avLst/>
          </a:prstGeom>
        </p:spPr>
        <p:txBody>
          <a:bodyPr vert="horz" wrap="square" lIns="0" tIns="175260" rIns="0" bIns="0" rtlCol="0">
            <a:spAutoFit/>
          </a:bodyPr>
          <a:lstStyle/>
          <a:p>
            <a:pPr marL="403225" indent="-391160" algn="just">
              <a:lnSpc>
                <a:spcPct val="100000"/>
              </a:lnSpc>
              <a:spcBef>
                <a:spcPts val="1380"/>
              </a:spcBef>
              <a:buAutoNum type="arabicPeriod"/>
              <a:tabLst>
                <a:tab pos="403860" algn="l"/>
              </a:tabLst>
            </a:pPr>
            <a:r>
              <a:rPr sz="2750" spc="-5" dirty="0">
                <a:latin typeface="Arial MT"/>
                <a:cs typeface="Arial MT"/>
              </a:rPr>
              <a:t>Interrupt</a:t>
            </a:r>
            <a:r>
              <a:rPr sz="2750" spc="235" dirty="0">
                <a:latin typeface="Arial MT"/>
                <a:cs typeface="Arial MT"/>
              </a:rPr>
              <a:t> </a:t>
            </a:r>
            <a:r>
              <a:rPr sz="2750" spc="15" dirty="0">
                <a:latin typeface="Arial MT"/>
                <a:cs typeface="Arial MT"/>
              </a:rPr>
              <a:t>Occurred?</a:t>
            </a:r>
            <a:endParaRPr sz="2750">
              <a:latin typeface="Arial MT"/>
              <a:cs typeface="Arial MT"/>
            </a:endParaRPr>
          </a:p>
          <a:p>
            <a:pPr marL="403225" indent="-391160" algn="just">
              <a:lnSpc>
                <a:spcPct val="100000"/>
              </a:lnSpc>
              <a:spcBef>
                <a:spcPts val="1280"/>
              </a:spcBef>
              <a:buAutoNum type="arabicPeriod"/>
              <a:tabLst>
                <a:tab pos="403860" algn="l"/>
              </a:tabLst>
            </a:pPr>
            <a:r>
              <a:rPr sz="2750" spc="10" dirty="0">
                <a:latin typeface="Arial MT"/>
                <a:cs typeface="Arial MT"/>
              </a:rPr>
              <a:t>H/w</a:t>
            </a:r>
            <a:r>
              <a:rPr sz="2750" spc="70" dirty="0">
                <a:latin typeface="Arial MT"/>
                <a:cs typeface="Arial MT"/>
              </a:rPr>
              <a:t> </a:t>
            </a:r>
            <a:r>
              <a:rPr sz="2750" spc="-5" dirty="0">
                <a:latin typeface="Arial MT"/>
                <a:cs typeface="Arial MT"/>
              </a:rPr>
              <a:t>Transfers</a:t>
            </a:r>
            <a:r>
              <a:rPr sz="2750" spc="250" dirty="0">
                <a:latin typeface="Arial MT"/>
                <a:cs typeface="Arial MT"/>
              </a:rPr>
              <a:t> </a:t>
            </a:r>
            <a:r>
              <a:rPr sz="2750" spc="20" dirty="0">
                <a:latin typeface="Arial MT"/>
                <a:cs typeface="Arial MT"/>
              </a:rPr>
              <a:t>control</a:t>
            </a:r>
            <a:r>
              <a:rPr sz="2750" spc="45" dirty="0">
                <a:latin typeface="Arial MT"/>
                <a:cs typeface="Arial MT"/>
              </a:rPr>
              <a:t> </a:t>
            </a:r>
            <a:r>
              <a:rPr sz="2750" spc="-5" dirty="0">
                <a:latin typeface="Arial MT"/>
                <a:cs typeface="Arial MT"/>
              </a:rPr>
              <a:t>to</a:t>
            </a:r>
            <a:r>
              <a:rPr sz="2750" spc="80" dirty="0">
                <a:latin typeface="Arial MT"/>
                <a:cs typeface="Arial MT"/>
              </a:rPr>
              <a:t> </a:t>
            </a:r>
            <a:r>
              <a:rPr sz="2750" spc="35" dirty="0">
                <a:latin typeface="Arial MT"/>
                <a:cs typeface="Arial MT"/>
              </a:rPr>
              <a:t>OS</a:t>
            </a:r>
            <a:endParaRPr sz="2750">
              <a:latin typeface="Arial MT"/>
              <a:cs typeface="Arial MT"/>
            </a:endParaRPr>
          </a:p>
          <a:p>
            <a:pPr marL="355600" marR="14604" indent="-343535" algn="just">
              <a:lnSpc>
                <a:spcPct val="102499"/>
              </a:lnSpc>
              <a:spcBef>
                <a:spcPts val="1125"/>
              </a:spcBef>
              <a:buFont typeface="Arial MT"/>
              <a:buAutoNum type="arabicPeriod"/>
              <a:tabLst>
                <a:tab pos="508634" algn="l"/>
              </a:tabLst>
            </a:pPr>
            <a:r>
              <a:rPr dirty="0"/>
              <a:t>	</a:t>
            </a:r>
            <a:r>
              <a:rPr sz="2750" spc="25" dirty="0">
                <a:latin typeface="Arial MT"/>
                <a:cs typeface="Arial MT"/>
              </a:rPr>
              <a:t>OS</a:t>
            </a:r>
            <a:r>
              <a:rPr sz="2750" spc="30" dirty="0">
                <a:latin typeface="Arial MT"/>
                <a:cs typeface="Arial MT"/>
              </a:rPr>
              <a:t> </a:t>
            </a:r>
            <a:r>
              <a:rPr sz="2750" spc="15" dirty="0">
                <a:latin typeface="Arial MT"/>
                <a:cs typeface="Arial MT"/>
              </a:rPr>
              <a:t>preserves</a:t>
            </a:r>
            <a:r>
              <a:rPr sz="2750" spc="20" dirty="0">
                <a:latin typeface="Arial MT"/>
                <a:cs typeface="Arial MT"/>
              </a:rPr>
              <a:t> </a:t>
            </a:r>
            <a:r>
              <a:rPr sz="2750" spc="30" dirty="0">
                <a:latin typeface="Arial MT"/>
                <a:cs typeface="Arial MT"/>
              </a:rPr>
              <a:t>current</a:t>
            </a:r>
            <a:r>
              <a:rPr sz="2750" spc="35" dirty="0">
                <a:latin typeface="Arial MT"/>
                <a:cs typeface="Arial MT"/>
              </a:rPr>
              <a:t> </a:t>
            </a:r>
            <a:r>
              <a:rPr sz="2750" spc="30" dirty="0">
                <a:latin typeface="Arial MT"/>
                <a:cs typeface="Arial MT"/>
              </a:rPr>
              <a:t>state</a:t>
            </a:r>
            <a:r>
              <a:rPr sz="2750" spc="35" dirty="0">
                <a:latin typeface="Arial MT"/>
                <a:cs typeface="Arial MT"/>
              </a:rPr>
              <a:t> </a:t>
            </a:r>
            <a:r>
              <a:rPr sz="2750" spc="25" dirty="0">
                <a:latin typeface="Arial MT"/>
                <a:cs typeface="Arial MT"/>
              </a:rPr>
              <a:t>of</a:t>
            </a:r>
            <a:r>
              <a:rPr sz="2750" spc="30" dirty="0">
                <a:latin typeface="Arial MT"/>
                <a:cs typeface="Arial MT"/>
              </a:rPr>
              <a:t> process</a:t>
            </a:r>
            <a:r>
              <a:rPr sz="2750" spc="35" dirty="0">
                <a:latin typeface="Arial MT"/>
                <a:cs typeface="Arial MT"/>
              </a:rPr>
              <a:t> </a:t>
            </a:r>
            <a:r>
              <a:rPr sz="2750" spc="65" dirty="0">
                <a:latin typeface="Arial MT"/>
                <a:cs typeface="Arial MT"/>
              </a:rPr>
              <a:t>by </a:t>
            </a:r>
            <a:r>
              <a:rPr sz="2750" spc="25" dirty="0">
                <a:latin typeface="Arial MT"/>
                <a:cs typeface="Arial MT"/>
              </a:rPr>
              <a:t>using </a:t>
            </a:r>
            <a:r>
              <a:rPr sz="2750" spc="-750" dirty="0">
                <a:latin typeface="Arial MT"/>
                <a:cs typeface="Arial MT"/>
              </a:rPr>
              <a:t> </a:t>
            </a:r>
            <a:r>
              <a:rPr sz="2750" spc="-15" dirty="0">
                <a:latin typeface="Arial MT"/>
                <a:cs typeface="Arial MT"/>
              </a:rPr>
              <a:t>Registers</a:t>
            </a:r>
            <a:r>
              <a:rPr sz="2750" spc="320" dirty="0">
                <a:latin typeface="Arial MT"/>
                <a:cs typeface="Arial MT"/>
              </a:rPr>
              <a:t> </a:t>
            </a:r>
            <a:r>
              <a:rPr sz="2750" spc="5" dirty="0">
                <a:latin typeface="Arial MT"/>
                <a:cs typeface="Arial MT"/>
              </a:rPr>
              <a:t>and</a:t>
            </a:r>
            <a:r>
              <a:rPr sz="2750" spc="95" dirty="0">
                <a:latin typeface="Arial MT"/>
                <a:cs typeface="Arial MT"/>
              </a:rPr>
              <a:t> </a:t>
            </a:r>
            <a:r>
              <a:rPr sz="2750" spc="10" dirty="0">
                <a:latin typeface="Arial MT"/>
                <a:cs typeface="Arial MT"/>
              </a:rPr>
              <a:t>Program</a:t>
            </a:r>
            <a:r>
              <a:rPr sz="2750" spc="155" dirty="0">
                <a:latin typeface="Arial MT"/>
                <a:cs typeface="Arial MT"/>
              </a:rPr>
              <a:t> </a:t>
            </a:r>
            <a:r>
              <a:rPr sz="2750" spc="15" dirty="0">
                <a:latin typeface="Arial MT"/>
                <a:cs typeface="Arial MT"/>
              </a:rPr>
              <a:t>counter</a:t>
            </a:r>
            <a:endParaRPr sz="2750">
              <a:latin typeface="Arial MT"/>
              <a:cs typeface="Arial MT"/>
            </a:endParaRPr>
          </a:p>
          <a:p>
            <a:pPr marL="355600" marR="13970" indent="-343535" algn="just">
              <a:lnSpc>
                <a:spcPct val="100000"/>
              </a:lnSpc>
              <a:spcBef>
                <a:spcPts val="1275"/>
              </a:spcBef>
              <a:buFont typeface="Arial MT"/>
              <a:buAutoNum type="arabicPeriod"/>
              <a:tabLst>
                <a:tab pos="422909" algn="l"/>
              </a:tabLst>
            </a:pPr>
            <a:r>
              <a:rPr dirty="0"/>
              <a:t>	</a:t>
            </a:r>
            <a:r>
              <a:rPr sz="2750" spc="25" dirty="0">
                <a:latin typeface="Arial MT"/>
                <a:cs typeface="Arial MT"/>
              </a:rPr>
              <a:t>Determine which </a:t>
            </a:r>
            <a:r>
              <a:rPr sz="2750" spc="20" dirty="0">
                <a:latin typeface="Arial MT"/>
                <a:cs typeface="Arial MT"/>
              </a:rPr>
              <a:t>kind </a:t>
            </a:r>
            <a:r>
              <a:rPr sz="2750" spc="65" dirty="0">
                <a:latin typeface="Arial MT"/>
                <a:cs typeface="Arial MT"/>
              </a:rPr>
              <a:t>of </a:t>
            </a:r>
            <a:r>
              <a:rPr sz="2750" spc="10" dirty="0">
                <a:latin typeface="Arial MT"/>
                <a:cs typeface="Arial MT"/>
              </a:rPr>
              <a:t>interrupt </a:t>
            </a:r>
            <a:r>
              <a:rPr sz="2750" spc="30" dirty="0">
                <a:latin typeface="Arial MT"/>
                <a:cs typeface="Arial MT"/>
              </a:rPr>
              <a:t>has </a:t>
            </a:r>
            <a:r>
              <a:rPr sz="2750" spc="25" dirty="0">
                <a:latin typeface="Arial MT"/>
                <a:cs typeface="Arial MT"/>
              </a:rPr>
              <a:t>occurred </a:t>
            </a:r>
            <a:r>
              <a:rPr sz="2750" spc="5" dirty="0">
                <a:latin typeface="Arial MT"/>
                <a:cs typeface="Arial MT"/>
              </a:rPr>
              <a:t>and </a:t>
            </a:r>
            <a:r>
              <a:rPr sz="2750" spc="10" dirty="0">
                <a:latin typeface="Arial MT"/>
                <a:cs typeface="Arial MT"/>
              </a:rPr>
              <a:t> </a:t>
            </a:r>
            <a:r>
              <a:rPr sz="2750" spc="-15" dirty="0">
                <a:latin typeface="Arial MT"/>
                <a:cs typeface="Arial MT"/>
              </a:rPr>
              <a:t>Provides</a:t>
            </a:r>
            <a:r>
              <a:rPr sz="2750" spc="320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resources</a:t>
            </a:r>
            <a:endParaRPr sz="2750">
              <a:latin typeface="Arial MT"/>
              <a:cs typeface="Arial MT"/>
            </a:endParaRPr>
          </a:p>
          <a:p>
            <a:pPr marL="355600" marR="5080" indent="-343535" algn="just">
              <a:lnSpc>
                <a:spcPct val="101299"/>
              </a:lnSpc>
              <a:spcBef>
                <a:spcPts val="1245"/>
              </a:spcBef>
              <a:buFont typeface="Arial MT"/>
              <a:buAutoNum type="arabicPeriod"/>
              <a:tabLst>
                <a:tab pos="470534" algn="l"/>
              </a:tabLst>
            </a:pPr>
            <a:r>
              <a:rPr dirty="0"/>
              <a:t>	</a:t>
            </a:r>
            <a:r>
              <a:rPr sz="2750" spc="50" dirty="0">
                <a:latin typeface="Arial MT"/>
                <a:cs typeface="Arial MT"/>
              </a:rPr>
              <a:t>When </a:t>
            </a:r>
            <a:r>
              <a:rPr sz="2750" spc="10" dirty="0">
                <a:latin typeface="Arial MT"/>
                <a:cs typeface="Arial MT"/>
              </a:rPr>
              <a:t>interrupt </a:t>
            </a:r>
            <a:r>
              <a:rPr sz="2750" spc="-5" dirty="0">
                <a:latin typeface="Arial MT"/>
                <a:cs typeface="Arial MT"/>
              </a:rPr>
              <a:t>is </a:t>
            </a:r>
            <a:r>
              <a:rPr sz="2750" spc="25" dirty="0">
                <a:latin typeface="Arial MT"/>
                <a:cs typeface="Arial MT"/>
              </a:rPr>
              <a:t>executed, </a:t>
            </a:r>
            <a:r>
              <a:rPr sz="2750" spc="20" dirty="0">
                <a:latin typeface="Arial MT"/>
                <a:cs typeface="Arial MT"/>
              </a:rPr>
              <a:t>address </a:t>
            </a:r>
            <a:r>
              <a:rPr sz="2750" spc="-5" dirty="0">
                <a:latin typeface="Arial MT"/>
                <a:cs typeface="Arial MT"/>
              </a:rPr>
              <a:t>is </a:t>
            </a:r>
            <a:r>
              <a:rPr sz="2750" spc="5" dirty="0">
                <a:latin typeface="Arial MT"/>
                <a:cs typeface="Arial MT"/>
              </a:rPr>
              <a:t>loaded </a:t>
            </a:r>
            <a:r>
              <a:rPr sz="2750" spc="-15" dirty="0">
                <a:latin typeface="Arial MT"/>
                <a:cs typeface="Arial MT"/>
              </a:rPr>
              <a:t>to </a:t>
            </a:r>
            <a:r>
              <a:rPr sz="2750" spc="-10" dirty="0">
                <a:latin typeface="Arial MT"/>
                <a:cs typeface="Arial MT"/>
              </a:rPr>
              <a:t> </a:t>
            </a:r>
            <a:r>
              <a:rPr sz="2750" spc="10" dirty="0">
                <a:latin typeface="Arial MT"/>
                <a:cs typeface="Arial MT"/>
              </a:rPr>
              <a:t>program</a:t>
            </a:r>
            <a:r>
              <a:rPr sz="2750" spc="785" dirty="0">
                <a:latin typeface="Arial MT"/>
                <a:cs typeface="Arial MT"/>
              </a:rPr>
              <a:t> </a:t>
            </a:r>
            <a:r>
              <a:rPr sz="2750" spc="25" dirty="0">
                <a:latin typeface="Arial MT"/>
                <a:cs typeface="Arial MT"/>
              </a:rPr>
              <a:t>counter</a:t>
            </a:r>
            <a:r>
              <a:rPr sz="2750" spc="30" dirty="0">
                <a:latin typeface="Arial MT"/>
                <a:cs typeface="Arial MT"/>
              </a:rPr>
              <a:t> </a:t>
            </a:r>
            <a:r>
              <a:rPr sz="2750" spc="5" dirty="0">
                <a:latin typeface="Arial MT"/>
                <a:cs typeface="Arial MT"/>
              </a:rPr>
              <a:t>and</a:t>
            </a:r>
            <a:r>
              <a:rPr sz="2750" spc="10" dirty="0">
                <a:latin typeface="Arial MT"/>
                <a:cs typeface="Arial MT"/>
              </a:rPr>
              <a:t> interrupted</a:t>
            </a:r>
            <a:r>
              <a:rPr sz="2750" spc="785" dirty="0">
                <a:latin typeface="Arial MT"/>
                <a:cs typeface="Arial MT"/>
              </a:rPr>
              <a:t> </a:t>
            </a:r>
            <a:r>
              <a:rPr sz="2750" spc="25" dirty="0">
                <a:latin typeface="Arial MT"/>
                <a:cs typeface="Arial MT"/>
              </a:rPr>
              <a:t>services</a:t>
            </a:r>
            <a:r>
              <a:rPr sz="2750" spc="30" dirty="0">
                <a:latin typeface="Arial MT"/>
                <a:cs typeface="Arial MT"/>
              </a:rPr>
              <a:t> </a:t>
            </a:r>
            <a:r>
              <a:rPr sz="2750" spc="35" dirty="0">
                <a:latin typeface="Arial MT"/>
                <a:cs typeface="Arial MT"/>
              </a:rPr>
              <a:t>are </a:t>
            </a:r>
            <a:r>
              <a:rPr sz="2750" spc="40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resumed.</a:t>
            </a:r>
            <a:endParaRPr sz="27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4874" y="475361"/>
            <a:ext cx="236283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>
                <a:solidFill>
                  <a:srgbClr val="006699"/>
                </a:solidFill>
              </a:rPr>
              <a:t>I/O</a:t>
            </a:r>
            <a:r>
              <a:rPr spc="-105" dirty="0">
                <a:solidFill>
                  <a:srgbClr val="006699"/>
                </a:solidFill>
              </a:rPr>
              <a:t> </a:t>
            </a:r>
            <a:r>
              <a:rPr spc="5" dirty="0">
                <a:solidFill>
                  <a:srgbClr val="006699"/>
                </a:solidFill>
              </a:rPr>
              <a:t>Interrupt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9570" y="1271269"/>
            <a:ext cx="419734" cy="4292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00087" y="1258569"/>
            <a:ext cx="8258809" cy="87884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2400"/>
              </a:lnSpc>
              <a:spcBef>
                <a:spcPts val="50"/>
              </a:spcBef>
              <a:tabLst>
                <a:tab pos="1042035" algn="l"/>
                <a:tab pos="1728470" algn="l"/>
                <a:tab pos="2386965" algn="l"/>
                <a:tab pos="2825750" algn="l"/>
                <a:tab pos="4189095" algn="l"/>
                <a:tab pos="4579620" algn="l"/>
                <a:tab pos="5418455" algn="l"/>
                <a:tab pos="5905500" algn="l"/>
                <a:tab pos="7573645" algn="l"/>
              </a:tabLst>
            </a:pPr>
            <a:r>
              <a:rPr sz="2750" spc="30" dirty="0">
                <a:latin typeface="Arial MT"/>
                <a:cs typeface="Arial MT"/>
              </a:rPr>
              <a:t>O</a:t>
            </a:r>
            <a:r>
              <a:rPr sz="2750" spc="40" dirty="0">
                <a:latin typeface="Arial MT"/>
                <a:cs typeface="Arial MT"/>
              </a:rPr>
              <a:t>n</a:t>
            </a:r>
            <a:r>
              <a:rPr sz="2750" spc="45" dirty="0">
                <a:latin typeface="Arial MT"/>
                <a:cs typeface="Arial MT"/>
              </a:rPr>
              <a:t>c</a:t>
            </a:r>
            <a:r>
              <a:rPr sz="2750" spc="15" dirty="0">
                <a:latin typeface="Arial MT"/>
                <a:cs typeface="Arial MT"/>
              </a:rPr>
              <a:t>e</a:t>
            </a:r>
            <a:r>
              <a:rPr sz="2750" dirty="0">
                <a:latin typeface="Arial MT"/>
                <a:cs typeface="Arial MT"/>
              </a:rPr>
              <a:t>	</a:t>
            </a:r>
            <a:r>
              <a:rPr sz="2750" spc="-20" dirty="0">
                <a:latin typeface="Arial MT"/>
                <a:cs typeface="Arial MT"/>
              </a:rPr>
              <a:t>t</a:t>
            </a:r>
            <a:r>
              <a:rPr sz="2750" spc="114" dirty="0">
                <a:latin typeface="Arial MT"/>
                <a:cs typeface="Arial MT"/>
              </a:rPr>
              <a:t>h</a:t>
            </a:r>
            <a:r>
              <a:rPr sz="2750" spc="15" dirty="0">
                <a:latin typeface="Arial MT"/>
                <a:cs typeface="Arial MT"/>
              </a:rPr>
              <a:t>e</a:t>
            </a:r>
            <a:r>
              <a:rPr sz="2750" dirty="0">
                <a:latin typeface="Arial MT"/>
                <a:cs typeface="Arial MT"/>
              </a:rPr>
              <a:t>	</a:t>
            </a:r>
            <a:r>
              <a:rPr sz="2750" spc="-20" dirty="0">
                <a:latin typeface="Arial MT"/>
                <a:cs typeface="Arial MT"/>
              </a:rPr>
              <a:t>I/</a:t>
            </a:r>
            <a:r>
              <a:rPr sz="2750" spc="20" dirty="0">
                <a:latin typeface="Arial MT"/>
                <a:cs typeface="Arial MT"/>
              </a:rPr>
              <a:t>O</a:t>
            </a:r>
            <a:r>
              <a:rPr sz="2750" dirty="0">
                <a:latin typeface="Arial MT"/>
                <a:cs typeface="Arial MT"/>
              </a:rPr>
              <a:t>	</a:t>
            </a:r>
            <a:r>
              <a:rPr sz="2750" spc="-15" dirty="0">
                <a:latin typeface="Arial MT"/>
                <a:cs typeface="Arial MT"/>
              </a:rPr>
              <a:t>i</a:t>
            </a:r>
            <a:r>
              <a:rPr sz="2750" spc="10" dirty="0">
                <a:latin typeface="Arial MT"/>
                <a:cs typeface="Arial MT"/>
              </a:rPr>
              <a:t>s</a:t>
            </a:r>
            <a:r>
              <a:rPr sz="2750" dirty="0">
                <a:latin typeface="Arial MT"/>
                <a:cs typeface="Arial MT"/>
              </a:rPr>
              <a:t>	</a:t>
            </a:r>
            <a:r>
              <a:rPr sz="2750" spc="-25" dirty="0">
                <a:latin typeface="Arial MT"/>
                <a:cs typeface="Arial MT"/>
              </a:rPr>
              <a:t>s</a:t>
            </a:r>
            <a:r>
              <a:rPr sz="2750" spc="55" dirty="0">
                <a:latin typeface="Arial MT"/>
                <a:cs typeface="Arial MT"/>
              </a:rPr>
              <a:t>t</a:t>
            </a:r>
            <a:r>
              <a:rPr sz="2750" spc="40" dirty="0">
                <a:latin typeface="Arial MT"/>
                <a:cs typeface="Arial MT"/>
              </a:rPr>
              <a:t>a</a:t>
            </a:r>
            <a:r>
              <a:rPr sz="2750" spc="-15" dirty="0">
                <a:latin typeface="Arial MT"/>
                <a:cs typeface="Arial MT"/>
              </a:rPr>
              <a:t>r</a:t>
            </a:r>
            <a:r>
              <a:rPr sz="2750" spc="55" dirty="0">
                <a:latin typeface="Arial MT"/>
                <a:cs typeface="Arial MT"/>
              </a:rPr>
              <a:t>t</a:t>
            </a:r>
            <a:r>
              <a:rPr sz="2750" spc="-30" dirty="0">
                <a:latin typeface="Arial MT"/>
                <a:cs typeface="Arial MT"/>
              </a:rPr>
              <a:t>e</a:t>
            </a:r>
            <a:r>
              <a:rPr sz="2750" spc="40" dirty="0">
                <a:latin typeface="Arial MT"/>
                <a:cs typeface="Arial MT"/>
              </a:rPr>
              <a:t>d</a:t>
            </a:r>
            <a:r>
              <a:rPr sz="2750" spc="5" dirty="0">
                <a:latin typeface="Arial MT"/>
                <a:cs typeface="Arial MT"/>
              </a:rPr>
              <a:t>,</a:t>
            </a:r>
            <a:r>
              <a:rPr sz="2750" dirty="0">
                <a:latin typeface="Arial MT"/>
                <a:cs typeface="Arial MT"/>
              </a:rPr>
              <a:t>	</a:t>
            </a:r>
            <a:r>
              <a:rPr sz="2750" spc="15" dirty="0">
                <a:latin typeface="Arial MT"/>
                <a:cs typeface="Arial MT"/>
              </a:rPr>
              <a:t>2</a:t>
            </a:r>
            <a:r>
              <a:rPr sz="2750" dirty="0">
                <a:latin typeface="Arial MT"/>
                <a:cs typeface="Arial MT"/>
              </a:rPr>
              <a:t>	</a:t>
            </a:r>
            <a:r>
              <a:rPr sz="2750" spc="120" dirty="0">
                <a:latin typeface="Arial MT"/>
                <a:cs typeface="Arial MT"/>
              </a:rPr>
              <a:t>k</a:t>
            </a:r>
            <a:r>
              <a:rPr sz="2750" spc="-90" dirty="0">
                <a:latin typeface="Arial MT"/>
                <a:cs typeface="Arial MT"/>
              </a:rPr>
              <a:t>i</a:t>
            </a:r>
            <a:r>
              <a:rPr sz="2750" spc="40" dirty="0">
                <a:latin typeface="Arial MT"/>
                <a:cs typeface="Arial MT"/>
              </a:rPr>
              <a:t>n</a:t>
            </a:r>
            <a:r>
              <a:rPr sz="2750" spc="15" dirty="0">
                <a:latin typeface="Arial MT"/>
                <a:cs typeface="Arial MT"/>
              </a:rPr>
              <a:t>d</a:t>
            </a:r>
            <a:r>
              <a:rPr sz="2750" dirty="0">
                <a:latin typeface="Arial MT"/>
                <a:cs typeface="Arial MT"/>
              </a:rPr>
              <a:t>	</a:t>
            </a:r>
            <a:r>
              <a:rPr sz="2750" spc="45" dirty="0">
                <a:latin typeface="Arial MT"/>
                <a:cs typeface="Arial MT"/>
              </a:rPr>
              <a:t>o</a:t>
            </a:r>
            <a:r>
              <a:rPr sz="2750" spc="5" dirty="0">
                <a:latin typeface="Arial MT"/>
                <a:cs typeface="Arial MT"/>
              </a:rPr>
              <a:t>f</a:t>
            </a:r>
            <a:r>
              <a:rPr sz="2750" dirty="0">
                <a:latin typeface="Arial MT"/>
                <a:cs typeface="Arial MT"/>
              </a:rPr>
              <a:t>	</a:t>
            </a:r>
            <a:r>
              <a:rPr sz="2750" spc="-90" dirty="0">
                <a:latin typeface="Arial MT"/>
                <a:cs typeface="Arial MT"/>
              </a:rPr>
              <a:t>i</a:t>
            </a:r>
            <a:r>
              <a:rPr sz="2750" spc="114" dirty="0">
                <a:latin typeface="Arial MT"/>
                <a:cs typeface="Arial MT"/>
              </a:rPr>
              <a:t>n</a:t>
            </a:r>
            <a:r>
              <a:rPr sz="2750" spc="-20" dirty="0">
                <a:latin typeface="Arial MT"/>
                <a:cs typeface="Arial MT"/>
              </a:rPr>
              <a:t>t</a:t>
            </a:r>
            <a:r>
              <a:rPr sz="2750" spc="40" dirty="0">
                <a:latin typeface="Arial MT"/>
                <a:cs typeface="Arial MT"/>
              </a:rPr>
              <a:t>e</a:t>
            </a:r>
            <a:r>
              <a:rPr sz="2750" spc="-15" dirty="0">
                <a:latin typeface="Arial MT"/>
                <a:cs typeface="Arial MT"/>
              </a:rPr>
              <a:t>rr</a:t>
            </a:r>
            <a:r>
              <a:rPr sz="2750" spc="40" dirty="0">
                <a:latin typeface="Arial MT"/>
                <a:cs typeface="Arial MT"/>
              </a:rPr>
              <a:t>up</a:t>
            </a:r>
            <a:r>
              <a:rPr sz="2750" spc="55" dirty="0">
                <a:latin typeface="Arial MT"/>
                <a:cs typeface="Arial MT"/>
              </a:rPr>
              <a:t>t</a:t>
            </a:r>
            <a:r>
              <a:rPr sz="2750" spc="15" dirty="0">
                <a:latin typeface="Arial MT"/>
                <a:cs typeface="Arial MT"/>
              </a:rPr>
              <a:t>s</a:t>
            </a:r>
            <a:r>
              <a:rPr sz="2750" dirty="0">
                <a:latin typeface="Arial MT"/>
                <a:cs typeface="Arial MT"/>
              </a:rPr>
              <a:t>	</a:t>
            </a:r>
            <a:r>
              <a:rPr sz="2750" spc="30" dirty="0">
                <a:latin typeface="Arial MT"/>
                <a:cs typeface="Arial MT"/>
              </a:rPr>
              <a:t>m</a:t>
            </a:r>
            <a:r>
              <a:rPr sz="2750" spc="40" dirty="0">
                <a:latin typeface="Arial MT"/>
                <a:cs typeface="Arial MT"/>
              </a:rPr>
              <a:t>a</a:t>
            </a:r>
            <a:r>
              <a:rPr sz="2750" spc="10" dirty="0">
                <a:latin typeface="Arial MT"/>
                <a:cs typeface="Arial MT"/>
              </a:rPr>
              <a:t>y  </a:t>
            </a:r>
            <a:r>
              <a:rPr sz="2750" spc="-30" dirty="0">
                <a:latin typeface="Arial MT"/>
                <a:cs typeface="Arial MT"/>
              </a:rPr>
              <a:t>arise:</a:t>
            </a:r>
            <a:endParaRPr sz="275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9570" y="2282189"/>
            <a:ext cx="419734" cy="42926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00087" y="2269489"/>
            <a:ext cx="825754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34615" algn="l"/>
                <a:tab pos="4436745" algn="l"/>
                <a:tab pos="5609590" algn="l"/>
                <a:tab pos="6572250" algn="l"/>
                <a:tab pos="7993380" algn="l"/>
              </a:tabLst>
            </a:pPr>
            <a:r>
              <a:rPr sz="2750" b="1" spc="35" dirty="0">
                <a:latin typeface="Arial"/>
                <a:cs typeface="Arial"/>
              </a:rPr>
              <a:t>S</a:t>
            </a:r>
            <a:r>
              <a:rPr sz="2750" b="1" spc="-30" dirty="0">
                <a:latin typeface="Arial"/>
                <a:cs typeface="Arial"/>
              </a:rPr>
              <a:t>y</a:t>
            </a:r>
            <a:r>
              <a:rPr sz="2750" b="1" spc="40" dirty="0">
                <a:latin typeface="Arial"/>
                <a:cs typeface="Arial"/>
              </a:rPr>
              <a:t>nch</a:t>
            </a:r>
            <a:r>
              <a:rPr sz="2750" b="1" spc="-20" dirty="0">
                <a:latin typeface="Arial"/>
                <a:cs typeface="Arial"/>
              </a:rPr>
              <a:t>r</a:t>
            </a:r>
            <a:r>
              <a:rPr sz="2750" b="1" spc="40" dirty="0">
                <a:latin typeface="Arial"/>
                <a:cs typeface="Arial"/>
              </a:rPr>
              <a:t>onou</a:t>
            </a:r>
            <a:r>
              <a:rPr sz="2750" b="1" spc="15" dirty="0">
                <a:latin typeface="Arial"/>
                <a:cs typeface="Arial"/>
              </a:rPr>
              <a:t>s</a:t>
            </a:r>
            <a:r>
              <a:rPr sz="2750" b="1" dirty="0">
                <a:latin typeface="Arial"/>
                <a:cs typeface="Arial"/>
              </a:rPr>
              <a:t>	</a:t>
            </a:r>
            <a:r>
              <a:rPr sz="2750" b="1" spc="-20" dirty="0">
                <a:latin typeface="Arial"/>
                <a:cs typeface="Arial"/>
              </a:rPr>
              <a:t>i</a:t>
            </a:r>
            <a:r>
              <a:rPr sz="2750" b="1" spc="40" dirty="0">
                <a:latin typeface="Arial"/>
                <a:cs typeface="Arial"/>
              </a:rPr>
              <a:t>n</a:t>
            </a:r>
            <a:r>
              <a:rPr sz="2750" b="1" spc="-15" dirty="0">
                <a:latin typeface="Arial"/>
                <a:cs typeface="Arial"/>
              </a:rPr>
              <a:t>t</a:t>
            </a:r>
            <a:r>
              <a:rPr sz="2750" b="1" spc="40" dirty="0">
                <a:latin typeface="Arial"/>
                <a:cs typeface="Arial"/>
              </a:rPr>
              <a:t>e</a:t>
            </a:r>
            <a:r>
              <a:rPr sz="2750" b="1" spc="-25" dirty="0">
                <a:latin typeface="Arial"/>
                <a:cs typeface="Arial"/>
              </a:rPr>
              <a:t>rr</a:t>
            </a:r>
            <a:r>
              <a:rPr sz="2750" b="1" spc="40" dirty="0">
                <a:latin typeface="Arial"/>
                <a:cs typeface="Arial"/>
              </a:rPr>
              <a:t>u</a:t>
            </a:r>
            <a:r>
              <a:rPr sz="2750" b="1" spc="114" dirty="0">
                <a:latin typeface="Arial"/>
                <a:cs typeface="Arial"/>
              </a:rPr>
              <a:t>p</a:t>
            </a:r>
            <a:r>
              <a:rPr sz="2750" b="1" spc="10" dirty="0">
                <a:latin typeface="Arial"/>
                <a:cs typeface="Arial"/>
              </a:rPr>
              <a:t>t</a:t>
            </a:r>
            <a:r>
              <a:rPr sz="2750" b="1" dirty="0">
                <a:latin typeface="Arial"/>
                <a:cs typeface="Arial"/>
              </a:rPr>
              <a:t>	</a:t>
            </a:r>
            <a:r>
              <a:rPr sz="2750" b="1" spc="55" dirty="0">
                <a:latin typeface="Arial"/>
                <a:cs typeface="Arial"/>
              </a:rPr>
              <a:t>(</a:t>
            </a:r>
            <a:r>
              <a:rPr sz="2750" b="1" spc="-20" dirty="0">
                <a:latin typeface="Arial"/>
                <a:cs typeface="Arial"/>
              </a:rPr>
              <a:t>I/</a:t>
            </a:r>
            <a:r>
              <a:rPr sz="2750" b="1" spc="30" dirty="0">
                <a:latin typeface="Arial"/>
                <a:cs typeface="Arial"/>
              </a:rPr>
              <a:t>O</a:t>
            </a:r>
            <a:r>
              <a:rPr sz="2750" b="1" spc="-10" dirty="0">
                <a:latin typeface="Arial"/>
                <a:cs typeface="Arial"/>
              </a:rPr>
              <a:t>)</a:t>
            </a:r>
            <a:r>
              <a:rPr sz="2750" b="1" spc="10" dirty="0">
                <a:latin typeface="Arial"/>
                <a:cs typeface="Arial"/>
              </a:rPr>
              <a:t>:</a:t>
            </a:r>
            <a:r>
              <a:rPr sz="2750" b="1" dirty="0">
                <a:latin typeface="Arial"/>
                <a:cs typeface="Arial"/>
              </a:rPr>
              <a:t>	</a:t>
            </a:r>
            <a:r>
              <a:rPr sz="2750" spc="40" dirty="0">
                <a:latin typeface="Arial MT"/>
                <a:cs typeface="Arial MT"/>
              </a:rPr>
              <a:t>T</a:t>
            </a:r>
            <a:r>
              <a:rPr sz="2750" spc="114" dirty="0">
                <a:latin typeface="Arial MT"/>
                <a:cs typeface="Arial MT"/>
              </a:rPr>
              <a:t>h</a:t>
            </a:r>
            <a:r>
              <a:rPr sz="2750" spc="15" dirty="0">
                <a:latin typeface="Arial MT"/>
                <a:cs typeface="Arial MT"/>
              </a:rPr>
              <a:t>e</a:t>
            </a:r>
            <a:r>
              <a:rPr sz="2750" dirty="0">
                <a:latin typeface="Arial MT"/>
                <a:cs typeface="Arial MT"/>
              </a:rPr>
              <a:t>	</a:t>
            </a:r>
            <a:r>
              <a:rPr sz="2750" spc="45" dirty="0">
                <a:latin typeface="Arial MT"/>
                <a:cs typeface="Arial MT"/>
              </a:rPr>
              <a:t>c</a:t>
            </a:r>
            <a:r>
              <a:rPr sz="2750" spc="40" dirty="0">
                <a:latin typeface="Arial MT"/>
                <a:cs typeface="Arial MT"/>
              </a:rPr>
              <a:t>on</a:t>
            </a:r>
            <a:r>
              <a:rPr sz="2750" spc="-20" dirty="0">
                <a:latin typeface="Arial MT"/>
                <a:cs typeface="Arial MT"/>
              </a:rPr>
              <a:t>t</a:t>
            </a:r>
            <a:r>
              <a:rPr sz="2750" spc="-15" dirty="0">
                <a:latin typeface="Arial MT"/>
                <a:cs typeface="Arial MT"/>
              </a:rPr>
              <a:t>r</a:t>
            </a:r>
            <a:r>
              <a:rPr sz="2750" spc="114" dirty="0">
                <a:latin typeface="Arial MT"/>
                <a:cs typeface="Arial MT"/>
              </a:rPr>
              <a:t>o</a:t>
            </a:r>
            <a:r>
              <a:rPr sz="2750" spc="5" dirty="0">
                <a:latin typeface="Arial MT"/>
                <a:cs typeface="Arial MT"/>
              </a:rPr>
              <a:t>l</a:t>
            </a:r>
            <a:r>
              <a:rPr sz="2750" dirty="0">
                <a:latin typeface="Arial MT"/>
                <a:cs typeface="Arial MT"/>
              </a:rPr>
              <a:t>	</a:t>
            </a:r>
            <a:r>
              <a:rPr sz="2750" spc="-5" dirty="0">
                <a:latin typeface="Arial MT"/>
                <a:cs typeface="Arial MT"/>
              </a:rPr>
              <a:t>is</a:t>
            </a:r>
            <a:endParaRPr sz="275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9570" y="3284220"/>
            <a:ext cx="419734" cy="42925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00087" y="2530522"/>
            <a:ext cx="8247380" cy="1619250"/>
          </a:xfrm>
          <a:prstGeom prst="rect">
            <a:avLst/>
          </a:prstGeom>
        </p:spPr>
        <p:txBody>
          <a:bodyPr vert="horz" wrap="square" lIns="0" tIns="175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80"/>
              </a:spcBef>
              <a:tabLst>
                <a:tab pos="1833880" algn="l"/>
              </a:tabLst>
            </a:pPr>
            <a:r>
              <a:rPr sz="2750" spc="-15" dirty="0">
                <a:latin typeface="Arial MT"/>
                <a:cs typeface="Arial MT"/>
              </a:rPr>
              <a:t>transferred	</a:t>
            </a:r>
            <a:r>
              <a:rPr sz="2750" dirty="0">
                <a:latin typeface="Arial MT"/>
                <a:cs typeface="Arial MT"/>
              </a:rPr>
              <a:t>to</a:t>
            </a:r>
            <a:r>
              <a:rPr sz="2750" spc="85" dirty="0">
                <a:latin typeface="Arial MT"/>
                <a:cs typeface="Arial MT"/>
              </a:rPr>
              <a:t> </a:t>
            </a:r>
            <a:r>
              <a:rPr sz="2750" spc="10" dirty="0">
                <a:latin typeface="Arial MT"/>
                <a:cs typeface="Arial MT"/>
              </a:rPr>
              <a:t>the</a:t>
            </a:r>
            <a:r>
              <a:rPr sz="2750" spc="20" dirty="0">
                <a:latin typeface="Arial MT"/>
                <a:cs typeface="Arial MT"/>
              </a:rPr>
              <a:t> </a:t>
            </a:r>
            <a:r>
              <a:rPr sz="2750" spc="-5" dirty="0">
                <a:latin typeface="Arial MT"/>
                <a:cs typeface="Arial MT"/>
              </a:rPr>
              <a:t>user</a:t>
            </a:r>
            <a:r>
              <a:rPr sz="2750" spc="110" dirty="0">
                <a:latin typeface="Arial MT"/>
                <a:cs typeface="Arial MT"/>
              </a:rPr>
              <a:t> </a:t>
            </a:r>
            <a:r>
              <a:rPr sz="2750" spc="10" dirty="0">
                <a:latin typeface="Arial MT"/>
                <a:cs typeface="Arial MT"/>
              </a:rPr>
              <a:t>process</a:t>
            </a:r>
            <a:r>
              <a:rPr sz="2750" spc="175" dirty="0">
                <a:latin typeface="Arial MT"/>
                <a:cs typeface="Arial MT"/>
              </a:rPr>
              <a:t> </a:t>
            </a:r>
            <a:r>
              <a:rPr sz="2750" spc="15" dirty="0">
                <a:latin typeface="Arial MT"/>
                <a:cs typeface="Arial MT"/>
              </a:rPr>
              <a:t>when</a:t>
            </a:r>
            <a:r>
              <a:rPr sz="2750" spc="20" dirty="0">
                <a:latin typeface="Arial MT"/>
                <a:cs typeface="Arial MT"/>
              </a:rPr>
              <a:t> </a:t>
            </a:r>
            <a:r>
              <a:rPr sz="2750" spc="-30" dirty="0">
                <a:latin typeface="Arial MT"/>
                <a:cs typeface="Arial MT"/>
              </a:rPr>
              <a:t>I/O</a:t>
            </a:r>
            <a:r>
              <a:rPr sz="2750" spc="145" dirty="0">
                <a:latin typeface="Arial MT"/>
                <a:cs typeface="Arial MT"/>
              </a:rPr>
              <a:t> </a:t>
            </a:r>
            <a:r>
              <a:rPr sz="2750" spc="-5" dirty="0">
                <a:latin typeface="Arial MT"/>
                <a:cs typeface="Arial MT"/>
              </a:rPr>
              <a:t>completes.</a:t>
            </a:r>
            <a:endParaRPr sz="2750">
              <a:latin typeface="Arial MT"/>
              <a:cs typeface="Arial MT"/>
            </a:endParaRPr>
          </a:p>
          <a:p>
            <a:pPr marL="12700" marR="5080">
              <a:lnSpc>
                <a:spcPct val="102499"/>
              </a:lnSpc>
              <a:spcBef>
                <a:spcPts val="1200"/>
              </a:spcBef>
              <a:tabLst>
                <a:tab pos="2672715" algn="l"/>
                <a:tab pos="4303395" algn="l"/>
                <a:tab pos="5295265" algn="l"/>
                <a:tab pos="6706234" algn="l"/>
                <a:tab pos="7945755" algn="l"/>
              </a:tabLst>
            </a:pPr>
            <a:r>
              <a:rPr sz="2750" b="1" spc="30" dirty="0">
                <a:latin typeface="Arial"/>
                <a:cs typeface="Arial"/>
              </a:rPr>
              <a:t>A</a:t>
            </a:r>
            <a:r>
              <a:rPr sz="2750" b="1" spc="40" dirty="0">
                <a:latin typeface="Arial"/>
                <a:cs typeface="Arial"/>
              </a:rPr>
              <a:t>s</a:t>
            </a:r>
            <a:r>
              <a:rPr sz="2750" b="1" spc="-35" dirty="0">
                <a:latin typeface="Arial"/>
                <a:cs typeface="Arial"/>
              </a:rPr>
              <a:t>y</a:t>
            </a:r>
            <a:r>
              <a:rPr sz="2750" b="1" spc="40" dirty="0">
                <a:latin typeface="Arial"/>
                <a:cs typeface="Arial"/>
              </a:rPr>
              <a:t>nch</a:t>
            </a:r>
            <a:r>
              <a:rPr sz="2750" b="1" spc="-20" dirty="0">
                <a:latin typeface="Arial"/>
                <a:cs typeface="Arial"/>
              </a:rPr>
              <a:t>r</a:t>
            </a:r>
            <a:r>
              <a:rPr sz="2750" b="1" spc="40" dirty="0">
                <a:latin typeface="Arial"/>
                <a:cs typeface="Arial"/>
              </a:rPr>
              <a:t>onou</a:t>
            </a:r>
            <a:r>
              <a:rPr sz="2750" b="1" spc="10" dirty="0">
                <a:latin typeface="Arial"/>
                <a:cs typeface="Arial"/>
              </a:rPr>
              <a:t>s</a:t>
            </a:r>
            <a:r>
              <a:rPr sz="2750" b="1" dirty="0">
                <a:latin typeface="Arial"/>
                <a:cs typeface="Arial"/>
              </a:rPr>
              <a:t>	</a:t>
            </a:r>
            <a:r>
              <a:rPr sz="2750" b="1" spc="-20" dirty="0">
                <a:latin typeface="Arial"/>
                <a:cs typeface="Arial"/>
              </a:rPr>
              <a:t>i</a:t>
            </a:r>
            <a:r>
              <a:rPr sz="2750" b="1" spc="40" dirty="0">
                <a:latin typeface="Arial"/>
                <a:cs typeface="Arial"/>
              </a:rPr>
              <a:t>n</a:t>
            </a:r>
            <a:r>
              <a:rPr sz="2750" b="1" spc="-20" dirty="0">
                <a:latin typeface="Arial"/>
                <a:cs typeface="Arial"/>
              </a:rPr>
              <a:t>t</a:t>
            </a:r>
            <a:r>
              <a:rPr sz="2750" b="1" spc="40" dirty="0">
                <a:latin typeface="Arial"/>
                <a:cs typeface="Arial"/>
              </a:rPr>
              <a:t>e</a:t>
            </a:r>
            <a:r>
              <a:rPr sz="2750" b="1" spc="50" dirty="0">
                <a:latin typeface="Arial"/>
                <a:cs typeface="Arial"/>
              </a:rPr>
              <a:t>r</a:t>
            </a:r>
            <a:r>
              <a:rPr sz="2750" b="1" spc="-25" dirty="0">
                <a:latin typeface="Arial"/>
                <a:cs typeface="Arial"/>
              </a:rPr>
              <a:t>r</a:t>
            </a:r>
            <a:r>
              <a:rPr sz="2750" b="1" spc="40" dirty="0">
                <a:latin typeface="Arial"/>
                <a:cs typeface="Arial"/>
              </a:rPr>
              <a:t>up</a:t>
            </a:r>
            <a:r>
              <a:rPr sz="2750" b="1" spc="5" dirty="0">
                <a:latin typeface="Arial"/>
                <a:cs typeface="Arial"/>
              </a:rPr>
              <a:t>t</a:t>
            </a:r>
            <a:r>
              <a:rPr sz="2750" b="1" dirty="0">
                <a:latin typeface="Arial"/>
                <a:cs typeface="Arial"/>
              </a:rPr>
              <a:t>	</a:t>
            </a:r>
            <a:r>
              <a:rPr sz="2750" b="1" spc="55" dirty="0">
                <a:latin typeface="Arial"/>
                <a:cs typeface="Arial"/>
              </a:rPr>
              <a:t>(</a:t>
            </a:r>
            <a:r>
              <a:rPr sz="2750" b="1" spc="-90" dirty="0">
                <a:latin typeface="Arial"/>
                <a:cs typeface="Arial"/>
              </a:rPr>
              <a:t>I</a:t>
            </a:r>
            <a:r>
              <a:rPr sz="2750" b="1" spc="-15" dirty="0">
                <a:latin typeface="Arial"/>
                <a:cs typeface="Arial"/>
              </a:rPr>
              <a:t>/</a:t>
            </a:r>
            <a:r>
              <a:rPr sz="2750" b="1" spc="105" dirty="0">
                <a:latin typeface="Arial"/>
                <a:cs typeface="Arial"/>
              </a:rPr>
              <a:t>O</a:t>
            </a:r>
            <a:r>
              <a:rPr sz="2750" b="1" spc="-20" dirty="0">
                <a:latin typeface="Arial"/>
                <a:cs typeface="Arial"/>
              </a:rPr>
              <a:t>)</a:t>
            </a:r>
            <a:r>
              <a:rPr sz="2750" b="1" spc="5" dirty="0">
                <a:latin typeface="Arial"/>
                <a:cs typeface="Arial"/>
              </a:rPr>
              <a:t>:</a:t>
            </a:r>
            <a:r>
              <a:rPr sz="2750" b="1" dirty="0">
                <a:latin typeface="Arial"/>
                <a:cs typeface="Arial"/>
              </a:rPr>
              <a:t>	</a:t>
            </a:r>
            <a:r>
              <a:rPr sz="2750" spc="105" dirty="0">
                <a:latin typeface="Arial MT"/>
                <a:cs typeface="Arial MT"/>
              </a:rPr>
              <a:t>R</a:t>
            </a:r>
            <a:r>
              <a:rPr sz="2750" spc="-35" dirty="0">
                <a:latin typeface="Arial MT"/>
                <a:cs typeface="Arial MT"/>
              </a:rPr>
              <a:t>e</a:t>
            </a:r>
            <a:r>
              <a:rPr sz="2750" spc="-20" dirty="0">
                <a:latin typeface="Arial MT"/>
                <a:cs typeface="Arial MT"/>
              </a:rPr>
              <a:t>t</a:t>
            </a:r>
            <a:r>
              <a:rPr sz="2750" spc="35" dirty="0">
                <a:latin typeface="Arial MT"/>
                <a:cs typeface="Arial MT"/>
              </a:rPr>
              <a:t>u</a:t>
            </a:r>
            <a:r>
              <a:rPr sz="2750" spc="-20" dirty="0">
                <a:latin typeface="Arial MT"/>
                <a:cs typeface="Arial MT"/>
              </a:rPr>
              <a:t>r</a:t>
            </a:r>
            <a:r>
              <a:rPr sz="2750" spc="110" dirty="0">
                <a:latin typeface="Arial MT"/>
                <a:cs typeface="Arial MT"/>
              </a:rPr>
              <a:t>n</a:t>
            </a:r>
            <a:r>
              <a:rPr sz="2750" spc="10" dirty="0">
                <a:latin typeface="Arial MT"/>
                <a:cs typeface="Arial MT"/>
              </a:rPr>
              <a:t>s</a:t>
            </a:r>
            <a:r>
              <a:rPr sz="2750" dirty="0">
                <a:latin typeface="Arial MT"/>
                <a:cs typeface="Arial MT"/>
              </a:rPr>
              <a:t>	</a:t>
            </a:r>
            <a:r>
              <a:rPr sz="2750" spc="45" dirty="0">
                <a:latin typeface="Arial MT"/>
                <a:cs typeface="Arial MT"/>
              </a:rPr>
              <a:t>c</a:t>
            </a:r>
            <a:r>
              <a:rPr sz="2750" spc="40" dirty="0">
                <a:latin typeface="Arial MT"/>
                <a:cs typeface="Arial MT"/>
              </a:rPr>
              <a:t>on</a:t>
            </a:r>
            <a:r>
              <a:rPr sz="2750" spc="-20" dirty="0">
                <a:latin typeface="Arial MT"/>
                <a:cs typeface="Arial MT"/>
              </a:rPr>
              <a:t>tr</a:t>
            </a:r>
            <a:r>
              <a:rPr sz="2750" spc="114" dirty="0">
                <a:latin typeface="Arial MT"/>
                <a:cs typeface="Arial MT"/>
              </a:rPr>
              <a:t>o</a:t>
            </a:r>
            <a:r>
              <a:rPr sz="2750" spc="5" dirty="0">
                <a:latin typeface="Arial MT"/>
                <a:cs typeface="Arial MT"/>
              </a:rPr>
              <a:t>l</a:t>
            </a:r>
            <a:r>
              <a:rPr sz="2750" dirty="0">
                <a:latin typeface="Arial MT"/>
                <a:cs typeface="Arial MT"/>
              </a:rPr>
              <a:t>	</a:t>
            </a:r>
            <a:r>
              <a:rPr sz="2750" spc="-20" dirty="0">
                <a:latin typeface="Arial MT"/>
                <a:cs typeface="Arial MT"/>
              </a:rPr>
              <a:t>to  </a:t>
            </a:r>
            <a:r>
              <a:rPr sz="2750" spc="-5" dirty="0">
                <a:latin typeface="Arial MT"/>
                <a:cs typeface="Arial MT"/>
              </a:rPr>
              <a:t>user</a:t>
            </a:r>
            <a:r>
              <a:rPr sz="2750" spc="105" dirty="0">
                <a:latin typeface="Arial MT"/>
                <a:cs typeface="Arial MT"/>
              </a:rPr>
              <a:t> </a:t>
            </a:r>
            <a:r>
              <a:rPr sz="2750" spc="10" dirty="0">
                <a:latin typeface="Arial MT"/>
                <a:cs typeface="Arial MT"/>
              </a:rPr>
              <a:t>process</a:t>
            </a:r>
            <a:r>
              <a:rPr sz="2750" spc="105" dirty="0">
                <a:latin typeface="Arial MT"/>
                <a:cs typeface="Arial MT"/>
              </a:rPr>
              <a:t> </a:t>
            </a:r>
            <a:r>
              <a:rPr sz="2750" spc="10" dirty="0">
                <a:latin typeface="Arial MT"/>
                <a:cs typeface="Arial MT"/>
              </a:rPr>
              <a:t>without</a:t>
            </a:r>
            <a:r>
              <a:rPr sz="2750" spc="120" dirty="0">
                <a:latin typeface="Arial MT"/>
                <a:cs typeface="Arial MT"/>
              </a:rPr>
              <a:t> </a:t>
            </a:r>
            <a:r>
              <a:rPr sz="2750" spc="-20" dirty="0">
                <a:latin typeface="Arial MT"/>
                <a:cs typeface="Arial MT"/>
              </a:rPr>
              <a:t>waiting</a:t>
            </a:r>
            <a:r>
              <a:rPr sz="2750" spc="320" dirty="0">
                <a:latin typeface="Arial MT"/>
                <a:cs typeface="Arial MT"/>
              </a:rPr>
              <a:t> </a:t>
            </a:r>
            <a:r>
              <a:rPr sz="2750" spc="10" dirty="0">
                <a:latin typeface="Arial MT"/>
                <a:cs typeface="Arial MT"/>
              </a:rPr>
              <a:t>for</a:t>
            </a:r>
            <a:r>
              <a:rPr sz="2750" spc="35" dirty="0">
                <a:latin typeface="Arial MT"/>
                <a:cs typeface="Arial MT"/>
              </a:rPr>
              <a:t> </a:t>
            </a:r>
            <a:r>
              <a:rPr sz="2750" spc="-30" dirty="0">
                <a:latin typeface="Arial MT"/>
                <a:cs typeface="Arial MT"/>
              </a:rPr>
              <a:t>I/O</a:t>
            </a:r>
            <a:r>
              <a:rPr sz="2750" spc="150" dirty="0">
                <a:latin typeface="Arial MT"/>
                <a:cs typeface="Arial MT"/>
              </a:rPr>
              <a:t> </a:t>
            </a:r>
            <a:r>
              <a:rPr sz="2750" spc="-5" dirty="0">
                <a:latin typeface="Arial MT"/>
                <a:cs typeface="Arial MT"/>
              </a:rPr>
              <a:t>to</a:t>
            </a:r>
            <a:r>
              <a:rPr sz="2750" spc="90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complete.</a:t>
            </a:r>
            <a:endParaRPr sz="27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2525" y="1200150"/>
            <a:ext cx="6619875" cy="371475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46480" y="5239448"/>
            <a:ext cx="22472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Arial MT"/>
                <a:cs typeface="Arial MT"/>
              </a:rPr>
              <a:t>(a)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Synchronous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07890" y="5239448"/>
            <a:ext cx="23996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Arial MT"/>
                <a:cs typeface="Arial MT"/>
              </a:rPr>
              <a:t>(b)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Asynchronous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6142" y="863282"/>
            <a:ext cx="7294880" cy="101346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55600" marR="5080" indent="-343535">
              <a:lnSpc>
                <a:spcPct val="101699"/>
              </a:lnSpc>
              <a:spcBef>
                <a:spcPts val="60"/>
              </a:spcBef>
            </a:pPr>
            <a:r>
              <a:rPr b="0" spc="25" dirty="0">
                <a:solidFill>
                  <a:srgbClr val="000000"/>
                </a:solidFill>
                <a:latin typeface="Arial MT"/>
                <a:cs typeface="Arial MT"/>
              </a:rPr>
              <a:t>Waiting</a:t>
            </a:r>
            <a:r>
              <a:rPr b="0" spc="-21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b="0" spc="10" dirty="0">
                <a:solidFill>
                  <a:srgbClr val="000000"/>
                </a:solidFill>
                <a:latin typeface="Arial MT"/>
                <a:cs typeface="Arial MT"/>
              </a:rPr>
              <a:t>of</a:t>
            </a:r>
            <a:r>
              <a:rPr b="0" spc="-6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b="0" spc="10" dirty="0">
                <a:solidFill>
                  <a:srgbClr val="000000"/>
                </a:solidFill>
                <a:latin typeface="Arial MT"/>
                <a:cs typeface="Arial MT"/>
              </a:rPr>
              <a:t>I/O</a:t>
            </a:r>
            <a:r>
              <a:rPr b="0" spc="-2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b="0" spc="20" dirty="0">
                <a:solidFill>
                  <a:srgbClr val="000000"/>
                </a:solidFill>
                <a:latin typeface="Arial MT"/>
                <a:cs typeface="Arial MT"/>
              </a:rPr>
              <a:t>may</a:t>
            </a:r>
            <a:r>
              <a:rPr b="0" spc="-10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b="0" spc="10" dirty="0">
                <a:solidFill>
                  <a:srgbClr val="000000"/>
                </a:solidFill>
                <a:latin typeface="Arial MT"/>
                <a:cs typeface="Arial MT"/>
              </a:rPr>
              <a:t>be</a:t>
            </a:r>
            <a:r>
              <a:rPr b="0" spc="-5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b="0" spc="15" dirty="0">
                <a:solidFill>
                  <a:srgbClr val="000000"/>
                </a:solidFill>
                <a:latin typeface="Arial MT"/>
                <a:cs typeface="Arial MT"/>
              </a:rPr>
              <a:t>accomplished</a:t>
            </a:r>
            <a:r>
              <a:rPr b="0" spc="-204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b="0" spc="20" dirty="0">
                <a:solidFill>
                  <a:srgbClr val="000000"/>
                </a:solidFill>
                <a:latin typeface="Arial MT"/>
                <a:cs typeface="Arial MT"/>
              </a:rPr>
              <a:t>in</a:t>
            </a:r>
            <a:r>
              <a:rPr b="0" spc="-6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b="0" spc="10" dirty="0">
                <a:solidFill>
                  <a:srgbClr val="000000"/>
                </a:solidFill>
                <a:latin typeface="Arial MT"/>
                <a:cs typeface="Arial MT"/>
              </a:rPr>
              <a:t>2 </a:t>
            </a:r>
            <a:r>
              <a:rPr b="0" spc="-87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b="0" spc="-20" dirty="0">
                <a:solidFill>
                  <a:srgbClr val="000000"/>
                </a:solidFill>
                <a:latin typeface="Arial MT"/>
                <a:cs typeface="Arial MT"/>
              </a:rPr>
              <a:t>ways: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8842" y="2706687"/>
            <a:ext cx="476884" cy="48672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8842" y="4509389"/>
            <a:ext cx="476884" cy="48641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29360" y="2674874"/>
            <a:ext cx="6775450" cy="28168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422275">
              <a:lnSpc>
                <a:spcPct val="100000"/>
              </a:lnSpc>
              <a:spcBef>
                <a:spcPts val="130"/>
              </a:spcBef>
            </a:pPr>
            <a:r>
              <a:rPr sz="3200" spc="40" dirty="0">
                <a:latin typeface="Arial MT"/>
                <a:cs typeface="Arial MT"/>
              </a:rPr>
              <a:t>Wait:</a:t>
            </a:r>
            <a:r>
              <a:rPr sz="3200" spc="-220" dirty="0">
                <a:latin typeface="Arial MT"/>
                <a:cs typeface="Arial MT"/>
              </a:rPr>
              <a:t> </a:t>
            </a:r>
            <a:r>
              <a:rPr sz="3200" spc="20" dirty="0">
                <a:latin typeface="Arial MT"/>
                <a:cs typeface="Arial MT"/>
              </a:rPr>
              <a:t>it</a:t>
            </a:r>
            <a:r>
              <a:rPr sz="3200" spc="-70" dirty="0">
                <a:latin typeface="Arial MT"/>
                <a:cs typeface="Arial MT"/>
              </a:rPr>
              <a:t> </a:t>
            </a:r>
            <a:r>
              <a:rPr sz="3200" spc="15" dirty="0">
                <a:latin typeface="Arial MT"/>
                <a:cs typeface="Arial MT"/>
              </a:rPr>
              <a:t>let</a:t>
            </a:r>
            <a:r>
              <a:rPr sz="3200" spc="-65" dirty="0">
                <a:latin typeface="Arial MT"/>
                <a:cs typeface="Arial MT"/>
              </a:rPr>
              <a:t> </a:t>
            </a:r>
            <a:r>
              <a:rPr sz="3200" spc="10" dirty="0">
                <a:latin typeface="Arial MT"/>
                <a:cs typeface="Arial MT"/>
              </a:rPr>
              <a:t>the</a:t>
            </a:r>
            <a:r>
              <a:rPr sz="3200" spc="-55" dirty="0">
                <a:latin typeface="Arial MT"/>
                <a:cs typeface="Arial MT"/>
              </a:rPr>
              <a:t> </a:t>
            </a:r>
            <a:r>
              <a:rPr sz="3200" spc="25" dirty="0">
                <a:latin typeface="Arial MT"/>
                <a:cs typeface="Arial MT"/>
              </a:rPr>
              <a:t>CPU</a:t>
            </a:r>
            <a:r>
              <a:rPr sz="3200" spc="-75" dirty="0">
                <a:latin typeface="Arial MT"/>
                <a:cs typeface="Arial MT"/>
              </a:rPr>
              <a:t> </a:t>
            </a:r>
            <a:r>
              <a:rPr sz="3200" spc="-20" dirty="0">
                <a:latin typeface="Arial MT"/>
                <a:cs typeface="Arial MT"/>
              </a:rPr>
              <a:t>wait</a:t>
            </a:r>
            <a:r>
              <a:rPr sz="3200" spc="75" dirty="0">
                <a:latin typeface="Arial MT"/>
                <a:cs typeface="Arial MT"/>
              </a:rPr>
              <a:t> </a:t>
            </a:r>
            <a:r>
              <a:rPr sz="3200" spc="20" dirty="0">
                <a:latin typeface="Arial MT"/>
                <a:cs typeface="Arial MT"/>
              </a:rPr>
              <a:t>till</a:t>
            </a:r>
            <a:r>
              <a:rPr sz="3200" spc="-120" dirty="0">
                <a:latin typeface="Arial MT"/>
                <a:cs typeface="Arial MT"/>
              </a:rPr>
              <a:t> </a:t>
            </a:r>
            <a:r>
              <a:rPr sz="3200" spc="10" dirty="0">
                <a:latin typeface="Arial MT"/>
                <a:cs typeface="Arial MT"/>
              </a:rPr>
              <a:t>the</a:t>
            </a:r>
            <a:r>
              <a:rPr sz="3200" spc="-55" dirty="0">
                <a:latin typeface="Arial MT"/>
                <a:cs typeface="Arial MT"/>
              </a:rPr>
              <a:t> </a:t>
            </a:r>
            <a:r>
              <a:rPr sz="3200" spc="20" dirty="0">
                <a:latin typeface="Arial MT"/>
                <a:cs typeface="Arial MT"/>
              </a:rPr>
              <a:t>next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10" dirty="0">
                <a:latin typeface="Arial MT"/>
                <a:cs typeface="Arial MT"/>
              </a:rPr>
              <a:t>interrupt.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3600">
              <a:latin typeface="Arial MT"/>
              <a:cs typeface="Arial MT"/>
            </a:endParaRPr>
          </a:p>
          <a:p>
            <a:pPr marL="12700" marR="5080">
              <a:lnSpc>
                <a:spcPct val="101699"/>
              </a:lnSpc>
              <a:spcBef>
                <a:spcPts val="2310"/>
              </a:spcBef>
            </a:pPr>
            <a:r>
              <a:rPr sz="3200" spc="15" dirty="0">
                <a:latin typeface="Arial MT"/>
                <a:cs typeface="Arial MT"/>
              </a:rPr>
              <a:t>L</a:t>
            </a:r>
            <a:r>
              <a:rPr sz="3200" spc="20" dirty="0">
                <a:latin typeface="Arial MT"/>
                <a:cs typeface="Arial MT"/>
              </a:rPr>
              <a:t>o</a:t>
            </a:r>
            <a:r>
              <a:rPr sz="3200" spc="15" dirty="0">
                <a:latin typeface="Arial MT"/>
                <a:cs typeface="Arial MT"/>
              </a:rPr>
              <a:t>o</a:t>
            </a:r>
            <a:r>
              <a:rPr sz="3200" spc="20" dirty="0">
                <a:latin typeface="Arial MT"/>
                <a:cs typeface="Arial MT"/>
              </a:rPr>
              <a:t>p</a:t>
            </a:r>
            <a:r>
              <a:rPr sz="3200" spc="5" dirty="0">
                <a:latin typeface="Arial MT"/>
                <a:cs typeface="Arial MT"/>
              </a:rPr>
              <a:t>:</a:t>
            </a:r>
            <a:r>
              <a:rPr sz="3200" spc="-140" dirty="0">
                <a:latin typeface="Arial MT"/>
                <a:cs typeface="Arial MT"/>
              </a:rPr>
              <a:t> </a:t>
            </a:r>
            <a:r>
              <a:rPr sz="3200" spc="15" dirty="0">
                <a:latin typeface="Arial MT"/>
                <a:cs typeface="Arial MT"/>
              </a:rPr>
              <a:t>L</a:t>
            </a:r>
            <a:r>
              <a:rPr sz="3200" spc="20" dirty="0">
                <a:latin typeface="Arial MT"/>
                <a:cs typeface="Arial MT"/>
              </a:rPr>
              <a:t>o</a:t>
            </a:r>
            <a:r>
              <a:rPr sz="3200" spc="15" dirty="0">
                <a:latin typeface="Arial MT"/>
                <a:cs typeface="Arial MT"/>
              </a:rPr>
              <a:t>op</a:t>
            </a:r>
            <a:r>
              <a:rPr sz="3200" spc="-60" dirty="0">
                <a:latin typeface="Arial MT"/>
                <a:cs typeface="Arial MT"/>
              </a:rPr>
              <a:t> </a:t>
            </a:r>
            <a:r>
              <a:rPr sz="3200" spc="50" dirty="0">
                <a:latin typeface="Arial MT"/>
                <a:cs typeface="Arial MT"/>
              </a:rPr>
              <a:t>c</a:t>
            </a:r>
            <a:r>
              <a:rPr sz="3200" spc="15" dirty="0">
                <a:latin typeface="Arial MT"/>
                <a:cs typeface="Arial MT"/>
              </a:rPr>
              <a:t>o</a:t>
            </a:r>
            <a:r>
              <a:rPr sz="3200" spc="20" dirty="0">
                <a:latin typeface="Arial MT"/>
                <a:cs typeface="Arial MT"/>
              </a:rPr>
              <a:t>n</a:t>
            </a:r>
            <a:r>
              <a:rPr sz="3200" spc="5" dirty="0">
                <a:latin typeface="Arial MT"/>
                <a:cs typeface="Arial MT"/>
              </a:rPr>
              <a:t>t</a:t>
            </a:r>
            <a:r>
              <a:rPr sz="3200" spc="35" dirty="0">
                <a:latin typeface="Arial MT"/>
                <a:cs typeface="Arial MT"/>
              </a:rPr>
              <a:t>i</a:t>
            </a:r>
            <a:r>
              <a:rPr sz="3200" spc="15" dirty="0">
                <a:latin typeface="Arial MT"/>
                <a:cs typeface="Arial MT"/>
              </a:rPr>
              <a:t>n</a:t>
            </a:r>
            <a:r>
              <a:rPr sz="3200" spc="20" dirty="0">
                <a:latin typeface="Arial MT"/>
                <a:cs typeface="Arial MT"/>
              </a:rPr>
              <a:t>u</a:t>
            </a:r>
            <a:r>
              <a:rPr sz="3200" spc="15" dirty="0">
                <a:latin typeface="Arial MT"/>
                <a:cs typeface="Arial MT"/>
              </a:rPr>
              <a:t>es</a:t>
            </a:r>
            <a:r>
              <a:rPr sz="3200" spc="-250" dirty="0">
                <a:latin typeface="Arial MT"/>
                <a:cs typeface="Arial MT"/>
              </a:rPr>
              <a:t> </a:t>
            </a:r>
            <a:r>
              <a:rPr sz="3200" spc="15" dirty="0">
                <a:latin typeface="Arial MT"/>
                <a:cs typeface="Arial MT"/>
              </a:rPr>
              <a:t>u</a:t>
            </a:r>
            <a:r>
              <a:rPr sz="3200" spc="20" dirty="0">
                <a:latin typeface="Arial MT"/>
                <a:cs typeface="Arial MT"/>
              </a:rPr>
              <a:t>n</a:t>
            </a:r>
            <a:r>
              <a:rPr sz="3200" spc="5" dirty="0">
                <a:latin typeface="Arial MT"/>
                <a:cs typeface="Arial MT"/>
              </a:rPr>
              <a:t>t</a:t>
            </a:r>
            <a:r>
              <a:rPr sz="3200" spc="35" dirty="0">
                <a:latin typeface="Arial MT"/>
                <a:cs typeface="Arial MT"/>
              </a:rPr>
              <a:t>i</a:t>
            </a:r>
            <a:r>
              <a:rPr sz="3200" spc="5" dirty="0">
                <a:latin typeface="Arial MT"/>
                <a:cs typeface="Arial MT"/>
              </a:rPr>
              <a:t>l</a:t>
            </a:r>
            <a:r>
              <a:rPr sz="3200" spc="-114" dirty="0">
                <a:latin typeface="Arial MT"/>
                <a:cs typeface="Arial MT"/>
              </a:rPr>
              <a:t> </a:t>
            </a:r>
            <a:r>
              <a:rPr sz="3200" spc="30" dirty="0">
                <a:latin typeface="Arial MT"/>
                <a:cs typeface="Arial MT"/>
              </a:rPr>
              <a:t>i</a:t>
            </a:r>
            <a:r>
              <a:rPr sz="3200" spc="10" dirty="0">
                <a:latin typeface="Arial MT"/>
                <a:cs typeface="Arial MT"/>
              </a:rPr>
              <a:t>nt</a:t>
            </a:r>
            <a:r>
              <a:rPr sz="3200" spc="25" dirty="0">
                <a:latin typeface="Arial MT"/>
                <a:cs typeface="Arial MT"/>
              </a:rPr>
              <a:t>e</a:t>
            </a:r>
            <a:r>
              <a:rPr sz="3200" spc="-20" dirty="0">
                <a:latin typeface="Arial MT"/>
                <a:cs typeface="Arial MT"/>
              </a:rPr>
              <a:t>rr</a:t>
            </a:r>
            <a:r>
              <a:rPr sz="3200" spc="15" dirty="0">
                <a:latin typeface="Arial MT"/>
                <a:cs typeface="Arial MT"/>
              </a:rPr>
              <a:t>u</a:t>
            </a:r>
            <a:r>
              <a:rPr sz="3200" spc="20" dirty="0">
                <a:latin typeface="Arial MT"/>
                <a:cs typeface="Arial MT"/>
              </a:rPr>
              <a:t>p</a:t>
            </a:r>
            <a:r>
              <a:rPr sz="3200" spc="5" dirty="0">
                <a:latin typeface="Arial MT"/>
                <a:cs typeface="Arial MT"/>
              </a:rPr>
              <a:t>t</a:t>
            </a:r>
            <a:r>
              <a:rPr sz="3200" spc="-140" dirty="0">
                <a:latin typeface="Arial MT"/>
                <a:cs typeface="Arial MT"/>
              </a:rPr>
              <a:t> </a:t>
            </a:r>
            <a:r>
              <a:rPr sz="3200" spc="30" dirty="0">
                <a:latin typeface="Arial MT"/>
                <a:cs typeface="Arial MT"/>
              </a:rPr>
              <a:t>i</a:t>
            </a:r>
            <a:r>
              <a:rPr sz="3200" spc="10" dirty="0">
                <a:latin typeface="Arial MT"/>
                <a:cs typeface="Arial MT"/>
              </a:rPr>
              <a:t>s  </a:t>
            </a:r>
            <a:r>
              <a:rPr sz="3200" spc="25" dirty="0">
                <a:latin typeface="Arial MT"/>
                <a:cs typeface="Arial MT"/>
              </a:rPr>
              <a:t>active.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4950" y="2209800"/>
            <a:ext cx="6029325" cy="2828925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3164" y="621982"/>
            <a:ext cx="2560320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" dirty="0">
                <a:solidFill>
                  <a:srgbClr val="006699"/>
                </a:solidFill>
              </a:rPr>
              <a:t>System</a:t>
            </a:r>
            <a:r>
              <a:rPr spc="-220" dirty="0">
                <a:solidFill>
                  <a:srgbClr val="006699"/>
                </a:solidFill>
              </a:rPr>
              <a:t> </a:t>
            </a:r>
            <a:r>
              <a:rPr spc="10" dirty="0">
                <a:solidFill>
                  <a:srgbClr val="006699"/>
                </a:solidFill>
              </a:rPr>
              <a:t>Calls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1055" y="1330261"/>
            <a:ext cx="285750" cy="30511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1055" y="2226881"/>
            <a:ext cx="285750" cy="30511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1055" y="3829367"/>
            <a:ext cx="285750" cy="30511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1055" y="4544631"/>
            <a:ext cx="285750" cy="30511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1055" y="5670232"/>
            <a:ext cx="285750" cy="30511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08355" y="1308036"/>
            <a:ext cx="7719695" cy="467487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355600" marR="297815">
              <a:lnSpc>
                <a:spcPts val="2180"/>
              </a:lnSpc>
              <a:spcBef>
                <a:spcPts val="380"/>
              </a:spcBef>
            </a:pPr>
            <a:r>
              <a:rPr sz="2000" spc="10" dirty="0">
                <a:latin typeface="Arial MT"/>
                <a:cs typeface="Arial MT"/>
              </a:rPr>
              <a:t>Allow</a:t>
            </a:r>
            <a:r>
              <a:rPr sz="2000" spc="-75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user-level</a:t>
            </a:r>
            <a:r>
              <a:rPr sz="2000" spc="-105" dirty="0">
                <a:latin typeface="Arial MT"/>
                <a:cs typeface="Arial MT"/>
              </a:rPr>
              <a:t> </a:t>
            </a:r>
            <a:r>
              <a:rPr sz="2000" spc="20" dirty="0">
                <a:latin typeface="Arial MT"/>
                <a:cs typeface="Arial MT"/>
              </a:rPr>
              <a:t>processes</a:t>
            </a:r>
            <a:r>
              <a:rPr sz="2000" spc="-145" dirty="0">
                <a:latin typeface="Arial MT"/>
                <a:cs typeface="Arial MT"/>
              </a:rPr>
              <a:t> </a:t>
            </a:r>
            <a:r>
              <a:rPr sz="2000" spc="25" dirty="0">
                <a:latin typeface="Arial MT"/>
                <a:cs typeface="Arial MT"/>
              </a:rPr>
              <a:t>to</a:t>
            </a:r>
            <a:r>
              <a:rPr sz="2000" spc="-105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request</a:t>
            </a:r>
            <a:r>
              <a:rPr sz="2000" spc="-145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services</a:t>
            </a:r>
            <a:r>
              <a:rPr sz="2000" spc="-145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of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spc="20" dirty="0">
                <a:latin typeface="Arial MT"/>
                <a:cs typeface="Arial MT"/>
              </a:rPr>
              <a:t>the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operating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25" dirty="0">
                <a:latin typeface="Arial MT"/>
                <a:cs typeface="Arial MT"/>
              </a:rPr>
              <a:t>system.</a:t>
            </a:r>
            <a:endParaRPr sz="20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1245"/>
              </a:spcBef>
            </a:pPr>
            <a:r>
              <a:rPr sz="2000" spc="20" dirty="0">
                <a:latin typeface="Arial MT"/>
                <a:cs typeface="Arial MT"/>
              </a:rPr>
              <a:t>It</a:t>
            </a:r>
            <a:r>
              <a:rPr sz="2000" spc="-75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provides</a:t>
            </a:r>
            <a:r>
              <a:rPr sz="2000" spc="-75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a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way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in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which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program</a:t>
            </a:r>
            <a:r>
              <a:rPr sz="2000" spc="-140" dirty="0">
                <a:latin typeface="Arial MT"/>
                <a:cs typeface="Arial MT"/>
              </a:rPr>
              <a:t> </a:t>
            </a:r>
            <a:r>
              <a:rPr sz="2000" spc="20" dirty="0">
                <a:latin typeface="Arial MT"/>
                <a:cs typeface="Arial MT"/>
              </a:rPr>
              <a:t>talks</a:t>
            </a:r>
            <a:r>
              <a:rPr sz="2000" spc="-75" dirty="0">
                <a:latin typeface="Arial MT"/>
                <a:cs typeface="Arial MT"/>
              </a:rPr>
              <a:t> </a:t>
            </a:r>
            <a:r>
              <a:rPr sz="2000" spc="25" dirty="0">
                <a:latin typeface="Arial MT"/>
                <a:cs typeface="Arial MT"/>
              </a:rPr>
              <a:t>to</a:t>
            </a:r>
            <a:r>
              <a:rPr sz="2000" spc="-105" dirty="0">
                <a:latin typeface="Arial MT"/>
                <a:cs typeface="Arial MT"/>
              </a:rPr>
              <a:t> </a:t>
            </a:r>
            <a:r>
              <a:rPr sz="2000" spc="20" dirty="0">
                <a:latin typeface="Arial MT"/>
                <a:cs typeface="Arial MT"/>
              </a:rPr>
              <a:t>the</a:t>
            </a:r>
            <a:r>
              <a:rPr sz="2000" spc="-110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operating</a:t>
            </a:r>
            <a:r>
              <a:rPr sz="2000" spc="-105" dirty="0">
                <a:latin typeface="Arial MT"/>
                <a:cs typeface="Arial MT"/>
              </a:rPr>
              <a:t> </a:t>
            </a:r>
            <a:r>
              <a:rPr sz="2000" spc="35" dirty="0">
                <a:latin typeface="Arial MT"/>
                <a:cs typeface="Arial MT"/>
              </a:rPr>
              <a:t>system</a:t>
            </a:r>
            <a:r>
              <a:rPr sz="3200" spc="35" dirty="0">
                <a:latin typeface="Arial MT"/>
                <a:cs typeface="Arial MT"/>
              </a:rPr>
              <a:t>.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53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400" b="1" spc="55" dirty="0">
                <a:latin typeface="Arial"/>
                <a:cs typeface="Arial"/>
              </a:rPr>
              <a:t>W</a:t>
            </a:r>
            <a:r>
              <a:rPr sz="2400" b="1" spc="-45" dirty="0">
                <a:latin typeface="Arial"/>
                <a:cs typeface="Arial"/>
              </a:rPr>
              <a:t>h</a:t>
            </a:r>
            <a:r>
              <a:rPr sz="2400" b="1" dirty="0">
                <a:latin typeface="Arial"/>
                <a:cs typeface="Arial"/>
              </a:rPr>
              <a:t>y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15" dirty="0">
                <a:latin typeface="Arial"/>
                <a:cs typeface="Arial"/>
              </a:rPr>
              <a:t>s</a:t>
            </a:r>
            <a:r>
              <a:rPr sz="2400" b="1" spc="-65" dirty="0">
                <a:latin typeface="Arial"/>
                <a:cs typeface="Arial"/>
              </a:rPr>
              <a:t>y</a:t>
            </a:r>
            <a:r>
              <a:rPr sz="2400" b="1" spc="10" dirty="0">
                <a:latin typeface="Arial"/>
                <a:cs typeface="Arial"/>
              </a:rPr>
              <a:t>s</a:t>
            </a:r>
            <a:r>
              <a:rPr sz="2400" b="1" spc="20" dirty="0">
                <a:latin typeface="Arial"/>
                <a:cs typeface="Arial"/>
              </a:rPr>
              <a:t>t</a:t>
            </a:r>
            <a:r>
              <a:rPr sz="2400" b="1" spc="10" dirty="0">
                <a:latin typeface="Arial"/>
                <a:cs typeface="Arial"/>
              </a:rPr>
              <a:t>e</a:t>
            </a:r>
            <a:r>
              <a:rPr sz="2400" b="1" dirty="0">
                <a:latin typeface="Arial"/>
                <a:cs typeface="Arial"/>
              </a:rPr>
              <a:t>m</a:t>
            </a:r>
            <a:r>
              <a:rPr sz="2400" b="1" spc="45" dirty="0">
                <a:latin typeface="Arial"/>
                <a:cs typeface="Arial"/>
              </a:rPr>
              <a:t> </a:t>
            </a:r>
            <a:r>
              <a:rPr sz="2400" b="1" spc="10" dirty="0">
                <a:latin typeface="Arial"/>
                <a:cs typeface="Arial"/>
              </a:rPr>
              <a:t>ca</a:t>
            </a:r>
            <a:r>
              <a:rPr sz="2400" b="1" spc="75" dirty="0">
                <a:latin typeface="Arial"/>
                <a:cs typeface="Arial"/>
              </a:rPr>
              <a:t>ll</a:t>
            </a:r>
            <a:r>
              <a:rPr sz="2400" b="1" dirty="0">
                <a:latin typeface="Arial"/>
                <a:cs typeface="Arial"/>
              </a:rPr>
              <a:t>s</a:t>
            </a:r>
            <a:r>
              <a:rPr sz="2400" b="1" spc="-210" dirty="0">
                <a:latin typeface="Arial"/>
                <a:cs typeface="Arial"/>
              </a:rPr>
              <a:t> </a:t>
            </a:r>
            <a:r>
              <a:rPr sz="2400" b="1" spc="10" dirty="0">
                <a:latin typeface="Arial"/>
                <a:cs typeface="Arial"/>
              </a:rPr>
              <a:t>a</a:t>
            </a:r>
            <a:r>
              <a:rPr sz="2400" b="1" spc="35" dirty="0">
                <a:latin typeface="Arial"/>
                <a:cs typeface="Arial"/>
              </a:rPr>
              <a:t>r</a:t>
            </a:r>
            <a:r>
              <a:rPr sz="2400" b="1" dirty="0">
                <a:latin typeface="Arial"/>
                <a:cs typeface="Arial"/>
              </a:rPr>
              <a:t>e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35" dirty="0">
                <a:latin typeface="Arial"/>
                <a:cs typeface="Arial"/>
              </a:rPr>
              <a:t>r</a:t>
            </a:r>
            <a:r>
              <a:rPr sz="2400" b="1" spc="10" dirty="0">
                <a:latin typeface="Arial"/>
                <a:cs typeface="Arial"/>
              </a:rPr>
              <a:t>e</a:t>
            </a:r>
            <a:r>
              <a:rPr sz="2400" b="1" spc="-45" dirty="0">
                <a:latin typeface="Arial"/>
                <a:cs typeface="Arial"/>
              </a:rPr>
              <a:t>qu</a:t>
            </a:r>
            <a:r>
              <a:rPr sz="2400" b="1" spc="75" dirty="0">
                <a:latin typeface="Arial"/>
                <a:cs typeface="Arial"/>
              </a:rPr>
              <a:t>i</a:t>
            </a:r>
            <a:r>
              <a:rPr sz="2400" b="1" spc="35" dirty="0">
                <a:latin typeface="Arial"/>
                <a:cs typeface="Arial"/>
              </a:rPr>
              <a:t>r</a:t>
            </a:r>
            <a:r>
              <a:rPr sz="2400" b="1" spc="10" dirty="0">
                <a:latin typeface="Arial"/>
                <a:cs typeface="Arial"/>
              </a:rPr>
              <a:t>e</a:t>
            </a:r>
            <a:r>
              <a:rPr sz="2400" b="1" spc="-45" dirty="0">
                <a:latin typeface="Arial"/>
                <a:cs typeface="Arial"/>
              </a:rPr>
              <a:t>d</a:t>
            </a:r>
            <a:r>
              <a:rPr sz="2400" b="1" dirty="0"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  <a:p>
            <a:pPr marL="355600" marR="690880">
              <a:lnSpc>
                <a:spcPct val="100000"/>
              </a:lnSpc>
              <a:spcBef>
                <a:spcPts val="900"/>
              </a:spcBef>
            </a:pPr>
            <a:r>
              <a:rPr sz="2000" b="1" spc="20" dirty="0">
                <a:latin typeface="Arial"/>
                <a:cs typeface="Arial"/>
              </a:rPr>
              <a:t>It</a:t>
            </a:r>
            <a:r>
              <a:rPr sz="2000" b="1" spc="-110" dirty="0">
                <a:latin typeface="Arial"/>
                <a:cs typeface="Arial"/>
              </a:rPr>
              <a:t> </a:t>
            </a:r>
            <a:r>
              <a:rPr sz="2000" b="1" spc="25" dirty="0">
                <a:latin typeface="Arial"/>
                <a:cs typeface="Arial"/>
              </a:rPr>
              <a:t>is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spc="15" dirty="0">
                <a:latin typeface="Arial"/>
                <a:cs typeface="Arial"/>
              </a:rPr>
              <a:t>a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spc="25" dirty="0">
                <a:latin typeface="Arial"/>
                <a:cs typeface="Arial"/>
              </a:rPr>
              <a:t>request</a:t>
            </a:r>
            <a:r>
              <a:rPr sz="2000" b="1" spc="-185" dirty="0">
                <a:latin typeface="Arial"/>
                <a:cs typeface="Arial"/>
              </a:rPr>
              <a:t> </a:t>
            </a:r>
            <a:r>
              <a:rPr sz="2000" b="1" spc="10" dirty="0">
                <a:latin typeface="Arial"/>
                <a:cs typeface="Arial"/>
              </a:rPr>
              <a:t>to</a:t>
            </a:r>
            <a:r>
              <a:rPr sz="2000" b="1" spc="-70" dirty="0">
                <a:latin typeface="Arial"/>
                <a:cs typeface="Arial"/>
              </a:rPr>
              <a:t> </a:t>
            </a:r>
            <a:r>
              <a:rPr sz="2000" b="1" spc="20" dirty="0">
                <a:latin typeface="Arial"/>
                <a:cs typeface="Arial"/>
              </a:rPr>
              <a:t>the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spc="20" dirty="0">
                <a:latin typeface="Arial"/>
                <a:cs typeface="Arial"/>
              </a:rPr>
              <a:t>operating</a:t>
            </a:r>
            <a:r>
              <a:rPr sz="2000" b="1" spc="-220" dirty="0">
                <a:latin typeface="Arial"/>
                <a:cs typeface="Arial"/>
              </a:rPr>
              <a:t> </a:t>
            </a:r>
            <a:r>
              <a:rPr sz="2000" b="1" spc="10" dirty="0">
                <a:latin typeface="Arial"/>
                <a:cs typeface="Arial"/>
              </a:rPr>
              <a:t>system</a:t>
            </a:r>
            <a:r>
              <a:rPr sz="2000" b="1" spc="-110" dirty="0">
                <a:latin typeface="Arial"/>
                <a:cs typeface="Arial"/>
              </a:rPr>
              <a:t> </a:t>
            </a:r>
            <a:r>
              <a:rPr sz="2000" b="1" spc="10" dirty="0">
                <a:latin typeface="Arial"/>
                <a:cs typeface="Arial"/>
              </a:rPr>
              <a:t>to</a:t>
            </a:r>
            <a:r>
              <a:rPr sz="2000" b="1" spc="-75" dirty="0">
                <a:latin typeface="Arial"/>
                <a:cs typeface="Arial"/>
              </a:rPr>
              <a:t> </a:t>
            </a:r>
            <a:r>
              <a:rPr sz="2000" b="1" spc="20" dirty="0">
                <a:latin typeface="Arial"/>
                <a:cs typeface="Arial"/>
              </a:rPr>
              <a:t>perform</a:t>
            </a:r>
            <a:r>
              <a:rPr sz="2000" b="1" spc="-105" dirty="0">
                <a:latin typeface="Arial"/>
                <a:cs typeface="Arial"/>
              </a:rPr>
              <a:t> </a:t>
            </a:r>
            <a:r>
              <a:rPr sz="2000" b="1" spc="40" dirty="0">
                <a:latin typeface="Arial"/>
                <a:cs typeface="Arial"/>
              </a:rPr>
              <a:t>some </a:t>
            </a:r>
            <a:r>
              <a:rPr sz="2000" b="1" spc="-540" dirty="0">
                <a:latin typeface="Arial"/>
                <a:cs typeface="Arial"/>
              </a:rPr>
              <a:t> </a:t>
            </a:r>
            <a:r>
              <a:rPr sz="2000" b="1" spc="15" dirty="0">
                <a:latin typeface="Arial"/>
                <a:cs typeface="Arial"/>
              </a:rPr>
              <a:t>activity</a:t>
            </a:r>
            <a:r>
              <a:rPr sz="2000" spc="15" dirty="0">
                <a:latin typeface="Arial MT"/>
                <a:cs typeface="Arial MT"/>
              </a:rPr>
              <a:t>.</a:t>
            </a:r>
            <a:endParaRPr sz="20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835"/>
              </a:spcBef>
            </a:pPr>
            <a:r>
              <a:rPr sz="2000" spc="20" dirty="0">
                <a:latin typeface="Arial MT"/>
                <a:cs typeface="Arial MT"/>
              </a:rPr>
              <a:t>It</a:t>
            </a:r>
            <a:r>
              <a:rPr sz="2000" spc="-75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is </a:t>
            </a:r>
            <a:r>
              <a:rPr sz="2000" spc="15" dirty="0">
                <a:latin typeface="Arial MT"/>
                <a:cs typeface="Arial MT"/>
              </a:rPr>
              <a:t>a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b="1" spc="15" dirty="0">
                <a:solidFill>
                  <a:srgbClr val="FF0000"/>
                </a:solidFill>
                <a:latin typeface="Arial"/>
                <a:cs typeface="Arial"/>
              </a:rPr>
              <a:t>call</a:t>
            </a:r>
            <a:r>
              <a:rPr sz="2000" b="1" spc="-1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10" dirty="0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sz="2000" b="1" spc="25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2000" b="1" spc="-1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20" dirty="0">
                <a:solidFill>
                  <a:srgbClr val="FF0000"/>
                </a:solidFill>
                <a:latin typeface="Arial"/>
                <a:cs typeface="Arial"/>
              </a:rPr>
              <a:t>kernel</a:t>
            </a:r>
            <a:r>
              <a:rPr sz="2000" b="1" spc="-1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10" dirty="0">
                <a:latin typeface="Arial MT"/>
                <a:cs typeface="Arial MT"/>
              </a:rPr>
              <a:t>in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order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25" dirty="0">
                <a:latin typeface="Arial MT"/>
                <a:cs typeface="Arial MT"/>
              </a:rPr>
              <a:t>to</a:t>
            </a:r>
            <a:r>
              <a:rPr sz="2000" spc="-100" dirty="0">
                <a:latin typeface="Arial MT"/>
                <a:cs typeface="Arial MT"/>
              </a:rPr>
              <a:t> </a:t>
            </a:r>
            <a:r>
              <a:rPr sz="2000" b="1" spc="15" dirty="0">
                <a:solidFill>
                  <a:srgbClr val="FF0000"/>
                </a:solidFill>
                <a:latin typeface="Arial"/>
                <a:cs typeface="Arial"/>
              </a:rPr>
              <a:t>execute</a:t>
            </a:r>
            <a:r>
              <a:rPr sz="2000" b="1" spc="-1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0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20" dirty="0">
                <a:solidFill>
                  <a:srgbClr val="FF0000"/>
                </a:solidFill>
                <a:latin typeface="Arial"/>
                <a:cs typeface="Arial"/>
              </a:rPr>
              <a:t>specific</a:t>
            </a:r>
            <a:r>
              <a:rPr sz="2000" b="1" spc="-1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FF0000"/>
                </a:solidFill>
                <a:latin typeface="Arial"/>
                <a:cs typeface="Arial"/>
              </a:rPr>
              <a:t>function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000" spc="35" dirty="0">
                <a:latin typeface="Arial MT"/>
                <a:cs typeface="Arial MT"/>
              </a:rPr>
              <a:t>t</a:t>
            </a:r>
            <a:r>
              <a:rPr sz="2000" spc="10" dirty="0">
                <a:latin typeface="Arial MT"/>
                <a:cs typeface="Arial MT"/>
              </a:rPr>
              <a:t>hat</a:t>
            </a:r>
            <a:r>
              <a:rPr sz="2000" spc="-80" dirty="0">
                <a:latin typeface="Arial MT"/>
                <a:cs typeface="Arial MT"/>
              </a:rPr>
              <a:t> </a:t>
            </a:r>
            <a:r>
              <a:rPr sz="2000" spc="40" dirty="0">
                <a:latin typeface="Arial MT"/>
                <a:cs typeface="Arial MT"/>
              </a:rPr>
              <a:t>c</a:t>
            </a:r>
            <a:r>
              <a:rPr sz="2000" spc="15" dirty="0">
                <a:latin typeface="Arial MT"/>
                <a:cs typeface="Arial MT"/>
              </a:rPr>
              <a:t>on</a:t>
            </a:r>
            <a:r>
              <a:rPr sz="2000" spc="35" dirty="0">
                <a:latin typeface="Arial MT"/>
                <a:cs typeface="Arial MT"/>
              </a:rPr>
              <a:t>t</a:t>
            </a:r>
            <a:r>
              <a:rPr sz="2000" spc="10" dirty="0">
                <a:latin typeface="Arial MT"/>
                <a:cs typeface="Arial MT"/>
              </a:rPr>
              <a:t>rols</a:t>
            </a:r>
            <a:r>
              <a:rPr sz="2000" spc="-150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a</a:t>
            </a:r>
            <a:r>
              <a:rPr sz="2000" spc="-110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de</a:t>
            </a:r>
            <a:r>
              <a:rPr sz="2000" spc="-35" dirty="0">
                <a:latin typeface="Arial MT"/>
                <a:cs typeface="Arial MT"/>
              </a:rPr>
              <a:t>v</a:t>
            </a:r>
            <a:r>
              <a:rPr sz="2000" spc="5" dirty="0">
                <a:latin typeface="Arial MT"/>
                <a:cs typeface="Arial MT"/>
              </a:rPr>
              <a:t>i</a:t>
            </a:r>
            <a:r>
              <a:rPr sz="2000" spc="40" dirty="0">
                <a:latin typeface="Arial MT"/>
                <a:cs typeface="Arial MT"/>
              </a:rPr>
              <a:t>c</a:t>
            </a:r>
            <a:r>
              <a:rPr sz="2000" spc="15" dirty="0">
                <a:latin typeface="Arial MT"/>
                <a:cs typeface="Arial MT"/>
              </a:rPr>
              <a:t>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or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e</a:t>
            </a:r>
            <a:r>
              <a:rPr sz="2000" spc="-110" dirty="0">
                <a:latin typeface="Arial MT"/>
                <a:cs typeface="Arial MT"/>
              </a:rPr>
              <a:t>x</a:t>
            </a:r>
            <a:r>
              <a:rPr sz="2000" spc="15" dirty="0">
                <a:latin typeface="Arial MT"/>
                <a:cs typeface="Arial MT"/>
              </a:rPr>
              <a:t>e</a:t>
            </a:r>
            <a:r>
              <a:rPr sz="2000" spc="40" dirty="0">
                <a:latin typeface="Arial MT"/>
                <a:cs typeface="Arial MT"/>
              </a:rPr>
              <a:t>c</a:t>
            </a:r>
            <a:r>
              <a:rPr sz="2000" spc="15" dirty="0">
                <a:latin typeface="Arial MT"/>
                <a:cs typeface="Arial MT"/>
              </a:rPr>
              <a:t>u</a:t>
            </a:r>
            <a:r>
              <a:rPr sz="2000" spc="35" dirty="0">
                <a:latin typeface="Arial MT"/>
                <a:cs typeface="Arial MT"/>
              </a:rPr>
              <a:t>t</a:t>
            </a:r>
            <a:r>
              <a:rPr sz="2000" spc="10" dirty="0">
                <a:latin typeface="Arial MT"/>
                <a:cs typeface="Arial MT"/>
              </a:rPr>
              <a:t>es</a:t>
            </a:r>
            <a:r>
              <a:rPr sz="2000" spc="-75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a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in</a:t>
            </a:r>
            <a:r>
              <a:rPr sz="2000" spc="40" dirty="0">
                <a:latin typeface="Arial MT"/>
                <a:cs typeface="Arial MT"/>
              </a:rPr>
              <a:t>s</a:t>
            </a:r>
            <a:r>
              <a:rPr sz="2000" spc="35" dirty="0">
                <a:latin typeface="Arial MT"/>
                <a:cs typeface="Arial MT"/>
              </a:rPr>
              <a:t>t</a:t>
            </a:r>
            <a:r>
              <a:rPr sz="2000" spc="10" dirty="0">
                <a:latin typeface="Arial MT"/>
                <a:cs typeface="Arial MT"/>
              </a:rPr>
              <a:t>ru</a:t>
            </a:r>
            <a:r>
              <a:rPr sz="2000" spc="40" dirty="0">
                <a:latin typeface="Arial MT"/>
                <a:cs typeface="Arial MT"/>
              </a:rPr>
              <a:t>c</a:t>
            </a:r>
            <a:r>
              <a:rPr sz="2000" spc="35" dirty="0">
                <a:latin typeface="Arial MT"/>
                <a:cs typeface="Arial MT"/>
              </a:rPr>
              <a:t>t</a:t>
            </a:r>
            <a:r>
              <a:rPr sz="2000" spc="10" dirty="0">
                <a:latin typeface="Arial MT"/>
                <a:cs typeface="Arial MT"/>
              </a:rPr>
              <a:t>ion.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2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1530"/>
              </a:spcBef>
            </a:pPr>
            <a:r>
              <a:rPr sz="2000" spc="15" dirty="0">
                <a:latin typeface="Arial MT"/>
                <a:cs typeface="Arial MT"/>
              </a:rPr>
              <a:t>A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40" dirty="0">
                <a:latin typeface="Arial MT"/>
                <a:cs typeface="Arial MT"/>
              </a:rPr>
              <a:t>sys</a:t>
            </a:r>
            <a:r>
              <a:rPr sz="2000" spc="35" dirty="0">
                <a:latin typeface="Arial MT"/>
                <a:cs typeface="Arial MT"/>
              </a:rPr>
              <a:t>t</a:t>
            </a:r>
            <a:r>
              <a:rPr sz="2000" spc="15" dirty="0">
                <a:latin typeface="Arial MT"/>
                <a:cs typeface="Arial MT"/>
              </a:rPr>
              <a:t>em</a:t>
            </a:r>
            <a:r>
              <a:rPr sz="2000" spc="-220" dirty="0">
                <a:latin typeface="Arial MT"/>
                <a:cs typeface="Arial MT"/>
              </a:rPr>
              <a:t> </a:t>
            </a:r>
            <a:r>
              <a:rPr sz="2000" spc="40" dirty="0">
                <a:latin typeface="Arial MT"/>
                <a:cs typeface="Arial MT"/>
              </a:rPr>
              <a:t>c</a:t>
            </a:r>
            <a:r>
              <a:rPr sz="2000" spc="5" dirty="0">
                <a:latin typeface="Arial MT"/>
                <a:cs typeface="Arial MT"/>
              </a:rPr>
              <a:t>all</a:t>
            </a:r>
            <a:r>
              <a:rPr sz="2000" spc="-110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loo</a:t>
            </a:r>
            <a:r>
              <a:rPr sz="2000" spc="40" dirty="0">
                <a:latin typeface="Arial MT"/>
                <a:cs typeface="Arial MT"/>
              </a:rPr>
              <a:t>k</a:t>
            </a:r>
            <a:r>
              <a:rPr sz="2000" spc="10" dirty="0">
                <a:latin typeface="Arial MT"/>
                <a:cs typeface="Arial MT"/>
              </a:rPr>
              <a:t>s</a:t>
            </a:r>
            <a:r>
              <a:rPr sz="2000" spc="-75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li</a:t>
            </a:r>
            <a:r>
              <a:rPr sz="2000" spc="40" dirty="0">
                <a:latin typeface="Arial MT"/>
                <a:cs typeface="Arial MT"/>
              </a:rPr>
              <a:t>k</a:t>
            </a:r>
            <a:r>
              <a:rPr sz="2000" spc="10" dirty="0">
                <a:latin typeface="Arial MT"/>
                <a:cs typeface="Arial MT"/>
              </a:rPr>
              <a:t>e</a:t>
            </a:r>
            <a:r>
              <a:rPr sz="2000" spc="-110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a</a:t>
            </a:r>
            <a:r>
              <a:rPr sz="2000" spc="40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pro</a:t>
            </a:r>
            <a:r>
              <a:rPr sz="2000" spc="40" dirty="0">
                <a:latin typeface="Arial MT"/>
                <a:cs typeface="Arial MT"/>
              </a:rPr>
              <a:t>c</a:t>
            </a:r>
            <a:r>
              <a:rPr sz="2000" spc="15" dirty="0">
                <a:latin typeface="Arial MT"/>
                <a:cs typeface="Arial MT"/>
              </a:rPr>
              <a:t>ed</a:t>
            </a:r>
            <a:r>
              <a:rPr sz="2000" spc="5" dirty="0">
                <a:latin typeface="Arial MT"/>
                <a:cs typeface="Arial MT"/>
              </a:rPr>
              <a:t>u</a:t>
            </a:r>
            <a:r>
              <a:rPr sz="2000" spc="10" dirty="0">
                <a:latin typeface="Arial MT"/>
                <a:cs typeface="Arial MT"/>
              </a:rPr>
              <a:t>re</a:t>
            </a:r>
            <a:r>
              <a:rPr sz="2000" spc="-185" dirty="0">
                <a:latin typeface="Arial MT"/>
                <a:cs typeface="Arial MT"/>
              </a:rPr>
              <a:t> </a:t>
            </a:r>
            <a:r>
              <a:rPr sz="2000" spc="40" dirty="0">
                <a:latin typeface="Arial MT"/>
                <a:cs typeface="Arial MT"/>
              </a:rPr>
              <a:t>c</a:t>
            </a:r>
            <a:r>
              <a:rPr sz="2000" spc="5" dirty="0">
                <a:latin typeface="Arial MT"/>
                <a:cs typeface="Arial MT"/>
              </a:rPr>
              <a:t>all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4874" y="475361"/>
            <a:ext cx="47021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>
                <a:solidFill>
                  <a:srgbClr val="006699"/>
                </a:solidFill>
              </a:rPr>
              <a:t>Accessing</a:t>
            </a:r>
            <a:r>
              <a:rPr spc="-180" dirty="0">
                <a:solidFill>
                  <a:srgbClr val="006699"/>
                </a:solidFill>
              </a:rPr>
              <a:t> </a:t>
            </a:r>
            <a:r>
              <a:rPr spc="15" dirty="0">
                <a:solidFill>
                  <a:srgbClr val="006699"/>
                </a:solidFill>
              </a:rPr>
              <a:t>System</a:t>
            </a:r>
            <a:r>
              <a:rPr spc="-175" dirty="0">
                <a:solidFill>
                  <a:srgbClr val="006699"/>
                </a:solidFill>
              </a:rPr>
              <a:t> </a:t>
            </a:r>
            <a:r>
              <a:rPr spc="10" dirty="0">
                <a:solidFill>
                  <a:srgbClr val="006699"/>
                </a:solidFill>
              </a:rPr>
              <a:t>Calls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8842" y="1366837"/>
            <a:ext cx="285750" cy="30511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29360" y="1344612"/>
            <a:ext cx="7732395" cy="164147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>
              <a:lnSpc>
                <a:spcPts val="2180"/>
              </a:lnSpc>
              <a:spcBef>
                <a:spcPts val="380"/>
              </a:spcBef>
            </a:pPr>
            <a:r>
              <a:rPr sz="2000" spc="30" dirty="0">
                <a:latin typeface="Arial MT"/>
                <a:cs typeface="Arial MT"/>
              </a:rPr>
              <a:t>System</a:t>
            </a:r>
            <a:r>
              <a:rPr sz="2000" spc="-215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calls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are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30" dirty="0">
                <a:latin typeface="Arial MT"/>
                <a:cs typeface="Arial MT"/>
              </a:rPr>
              <a:t>accessed</a:t>
            </a:r>
            <a:r>
              <a:rPr sz="2000" spc="-254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by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programs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via</a:t>
            </a:r>
            <a:r>
              <a:rPr sz="2000" spc="50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a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high-level</a:t>
            </a:r>
            <a:r>
              <a:rPr sz="2000" spc="-95" dirty="0">
                <a:latin typeface="Arial MT"/>
                <a:cs typeface="Arial MT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Application </a:t>
            </a:r>
            <a:r>
              <a:rPr sz="2000" b="1" spc="-5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20" dirty="0">
                <a:solidFill>
                  <a:srgbClr val="FF0000"/>
                </a:solidFill>
                <a:latin typeface="Arial"/>
                <a:cs typeface="Arial"/>
              </a:rPr>
              <a:t>Program</a:t>
            </a:r>
            <a:r>
              <a:rPr sz="2000" b="1" spc="-1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10" dirty="0">
                <a:solidFill>
                  <a:srgbClr val="FF0000"/>
                </a:solidFill>
                <a:latin typeface="Arial"/>
                <a:cs typeface="Arial"/>
              </a:rPr>
              <a:t>Interface</a:t>
            </a:r>
            <a:r>
              <a:rPr sz="2000" b="1" spc="-1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10" dirty="0">
                <a:solidFill>
                  <a:srgbClr val="FF0000"/>
                </a:solidFill>
                <a:latin typeface="Arial"/>
                <a:cs typeface="Arial"/>
              </a:rPr>
              <a:t>(API)</a:t>
            </a:r>
            <a:r>
              <a:rPr sz="2000" b="1" spc="-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5" dirty="0">
                <a:latin typeface="Arial MT"/>
                <a:cs typeface="Arial MT"/>
              </a:rPr>
              <a:t>(provides</a:t>
            </a:r>
            <a:r>
              <a:rPr sz="2000" spc="-75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run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time</a:t>
            </a:r>
            <a:r>
              <a:rPr sz="2000" spc="-110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environment)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200">
              <a:latin typeface="Arial MT"/>
              <a:cs typeface="Arial MT"/>
            </a:endParaRPr>
          </a:p>
          <a:p>
            <a:pPr marL="12700" marR="243204">
              <a:lnSpc>
                <a:spcPts val="2100"/>
              </a:lnSpc>
              <a:spcBef>
                <a:spcPts val="1365"/>
              </a:spcBef>
            </a:pPr>
            <a:r>
              <a:rPr sz="2000" spc="15" dirty="0">
                <a:latin typeface="Arial MT"/>
                <a:cs typeface="Arial MT"/>
              </a:rPr>
              <a:t>S</a:t>
            </a:r>
            <a:r>
              <a:rPr sz="2000" spc="45" dirty="0">
                <a:latin typeface="Arial MT"/>
                <a:cs typeface="Arial MT"/>
              </a:rPr>
              <a:t>ys</a:t>
            </a:r>
            <a:r>
              <a:rPr sz="2000" spc="35" dirty="0">
                <a:latin typeface="Arial MT"/>
                <a:cs typeface="Arial MT"/>
              </a:rPr>
              <a:t>t</a:t>
            </a:r>
            <a:r>
              <a:rPr sz="2000" spc="10" dirty="0">
                <a:latin typeface="Arial MT"/>
                <a:cs typeface="Arial MT"/>
              </a:rPr>
              <a:t>e</a:t>
            </a:r>
            <a:r>
              <a:rPr sz="2000" spc="20" dirty="0">
                <a:latin typeface="Arial MT"/>
                <a:cs typeface="Arial MT"/>
              </a:rPr>
              <a:t>m</a:t>
            </a:r>
            <a:r>
              <a:rPr sz="2000" spc="-220" dirty="0">
                <a:latin typeface="Arial MT"/>
                <a:cs typeface="Arial MT"/>
              </a:rPr>
              <a:t> </a:t>
            </a:r>
            <a:r>
              <a:rPr sz="2000" spc="45" dirty="0">
                <a:latin typeface="Arial MT"/>
                <a:cs typeface="Arial MT"/>
              </a:rPr>
              <a:t>c</a:t>
            </a:r>
            <a:r>
              <a:rPr sz="2000" dirty="0">
                <a:latin typeface="Arial MT"/>
                <a:cs typeface="Arial MT"/>
              </a:rPr>
              <a:t>all</a:t>
            </a:r>
            <a:r>
              <a:rPr sz="2000" spc="10" dirty="0">
                <a:latin typeface="Arial MT"/>
                <a:cs typeface="Arial MT"/>
              </a:rPr>
              <a:t>s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ar</a:t>
            </a:r>
            <a:r>
              <a:rPr sz="2000" spc="15" dirty="0">
                <a:latin typeface="Arial MT"/>
                <a:cs typeface="Arial MT"/>
              </a:rPr>
              <a:t>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</a:t>
            </a:r>
            <a:r>
              <a:rPr sz="2000" spc="-20" dirty="0">
                <a:latin typeface="Arial MT"/>
                <a:cs typeface="Arial MT"/>
              </a:rPr>
              <a:t>m</a:t>
            </a:r>
            <a:r>
              <a:rPr sz="2000" spc="5" dirty="0">
                <a:latin typeface="Arial MT"/>
                <a:cs typeface="Arial MT"/>
              </a:rPr>
              <a:t>ple</a:t>
            </a:r>
            <a:r>
              <a:rPr sz="2000" spc="-20" dirty="0">
                <a:latin typeface="Arial MT"/>
                <a:cs typeface="Arial MT"/>
              </a:rPr>
              <a:t>m</a:t>
            </a:r>
            <a:r>
              <a:rPr sz="2000" spc="10" dirty="0">
                <a:latin typeface="Arial MT"/>
                <a:cs typeface="Arial MT"/>
              </a:rPr>
              <a:t>en</a:t>
            </a:r>
            <a:r>
              <a:rPr sz="2000" spc="35" dirty="0">
                <a:latin typeface="Arial MT"/>
                <a:cs typeface="Arial MT"/>
              </a:rPr>
              <a:t>t</a:t>
            </a:r>
            <a:r>
              <a:rPr sz="2000" spc="10" dirty="0">
                <a:latin typeface="Arial MT"/>
                <a:cs typeface="Arial MT"/>
              </a:rPr>
              <a:t>e</a:t>
            </a:r>
            <a:r>
              <a:rPr sz="2000" spc="15" dirty="0">
                <a:latin typeface="Arial MT"/>
                <a:cs typeface="Arial MT"/>
              </a:rPr>
              <a:t>d</a:t>
            </a:r>
            <a:r>
              <a:rPr sz="2000" spc="-110" dirty="0">
                <a:latin typeface="Arial MT"/>
                <a:cs typeface="Arial MT"/>
              </a:rPr>
              <a:t> </a:t>
            </a:r>
            <a:r>
              <a:rPr sz="2000" spc="-30" dirty="0">
                <a:latin typeface="Arial MT"/>
                <a:cs typeface="Arial MT"/>
              </a:rPr>
              <a:t>v</a:t>
            </a:r>
            <a:r>
              <a:rPr sz="2000" dirty="0">
                <a:latin typeface="Arial MT"/>
                <a:cs typeface="Arial MT"/>
              </a:rPr>
              <a:t>i</a:t>
            </a:r>
            <a:r>
              <a:rPr sz="2000" spc="15" dirty="0">
                <a:latin typeface="Arial MT"/>
                <a:cs typeface="Arial MT"/>
              </a:rPr>
              <a:t>a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A</a:t>
            </a:r>
            <a:r>
              <a:rPr sz="2000" spc="-60" dirty="0">
                <a:latin typeface="Arial MT"/>
                <a:cs typeface="Arial MT"/>
              </a:rPr>
              <a:t>P</a:t>
            </a:r>
            <a:r>
              <a:rPr sz="2000" spc="35" dirty="0">
                <a:latin typeface="Arial MT"/>
                <a:cs typeface="Arial MT"/>
              </a:rPr>
              <a:t>I</a:t>
            </a:r>
            <a:r>
              <a:rPr sz="2000" spc="5" dirty="0">
                <a:latin typeface="Arial MT"/>
                <a:cs typeface="Arial MT"/>
              </a:rPr>
              <a:t>,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A</a:t>
            </a:r>
            <a:r>
              <a:rPr sz="2000" spc="-60" dirty="0">
                <a:latin typeface="Arial MT"/>
                <a:cs typeface="Arial MT"/>
              </a:rPr>
              <a:t>P</a:t>
            </a:r>
            <a:r>
              <a:rPr sz="2000" spc="35" dirty="0">
                <a:latin typeface="Arial MT"/>
                <a:cs typeface="Arial MT"/>
              </a:rPr>
              <a:t>I</a:t>
            </a:r>
            <a:r>
              <a:rPr sz="2000" dirty="0">
                <a:latin typeface="Arial MT"/>
                <a:cs typeface="Arial MT"/>
              </a:rPr>
              <a:t>’</a:t>
            </a:r>
            <a:r>
              <a:rPr sz="2000" spc="10" dirty="0">
                <a:latin typeface="Arial MT"/>
                <a:cs typeface="Arial MT"/>
              </a:rPr>
              <a:t>s</a:t>
            </a:r>
            <a:r>
              <a:rPr sz="2000" spc="5" dirty="0">
                <a:latin typeface="Arial MT"/>
                <a:cs typeface="Arial MT"/>
              </a:rPr>
              <a:t> in</a:t>
            </a:r>
            <a:r>
              <a:rPr sz="2000" spc="35" dirty="0">
                <a:latin typeface="Arial MT"/>
                <a:cs typeface="Arial MT"/>
              </a:rPr>
              <a:t>t</a:t>
            </a:r>
            <a:r>
              <a:rPr sz="2000" spc="5" dirty="0">
                <a:latin typeface="Arial MT"/>
                <a:cs typeface="Arial MT"/>
              </a:rPr>
              <a:t>era</a:t>
            </a:r>
            <a:r>
              <a:rPr sz="2000" spc="45" dirty="0">
                <a:latin typeface="Arial MT"/>
                <a:cs typeface="Arial MT"/>
              </a:rPr>
              <a:t>c</a:t>
            </a:r>
            <a:r>
              <a:rPr sz="2000" spc="5" dirty="0">
                <a:latin typeface="Arial MT"/>
                <a:cs typeface="Arial MT"/>
              </a:rPr>
              <a:t>t</a:t>
            </a:r>
            <a:r>
              <a:rPr sz="2000" spc="-150" dirty="0">
                <a:latin typeface="Arial MT"/>
                <a:cs typeface="Arial MT"/>
              </a:rPr>
              <a:t> </a:t>
            </a:r>
            <a:r>
              <a:rPr sz="2000" spc="-25" dirty="0">
                <a:latin typeface="Arial MT"/>
                <a:cs typeface="Arial MT"/>
              </a:rPr>
              <a:t>w</a:t>
            </a:r>
            <a:r>
              <a:rPr sz="2000" dirty="0">
                <a:latin typeface="Arial MT"/>
                <a:cs typeface="Arial MT"/>
              </a:rPr>
              <a:t>i</a:t>
            </a:r>
            <a:r>
              <a:rPr sz="2000" spc="35" dirty="0">
                <a:latin typeface="Arial MT"/>
                <a:cs typeface="Arial MT"/>
              </a:rPr>
              <a:t>t</a:t>
            </a:r>
            <a:r>
              <a:rPr sz="2000" spc="15" dirty="0">
                <a:latin typeface="Arial MT"/>
                <a:cs typeface="Arial MT"/>
              </a:rPr>
              <a:t>h</a:t>
            </a:r>
            <a:r>
              <a:rPr sz="2000" spc="-110" dirty="0">
                <a:latin typeface="Arial MT"/>
                <a:cs typeface="Arial MT"/>
              </a:rPr>
              <a:t> </a:t>
            </a:r>
            <a:r>
              <a:rPr sz="2000" spc="45" dirty="0">
                <a:latin typeface="Arial MT"/>
                <a:cs typeface="Arial MT"/>
              </a:rPr>
              <a:t>k</a:t>
            </a:r>
            <a:r>
              <a:rPr sz="2000" spc="5" dirty="0">
                <a:latin typeface="Arial MT"/>
                <a:cs typeface="Arial MT"/>
              </a:rPr>
              <a:t>ernel</a:t>
            </a:r>
            <a:r>
              <a:rPr sz="2000" spc="-1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  </a:t>
            </a:r>
            <a:r>
              <a:rPr sz="2000" spc="15" dirty="0">
                <a:latin typeface="Arial MT"/>
                <a:cs typeface="Arial MT"/>
              </a:rPr>
              <a:t>OS.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8842" y="2406713"/>
            <a:ext cx="285750" cy="305117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6194" y="11049"/>
            <a:ext cx="48494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>
                <a:solidFill>
                  <a:srgbClr val="006699"/>
                </a:solidFill>
              </a:rPr>
              <a:t>Example</a:t>
            </a:r>
            <a:r>
              <a:rPr spc="-145" dirty="0">
                <a:solidFill>
                  <a:srgbClr val="006699"/>
                </a:solidFill>
              </a:rPr>
              <a:t> </a:t>
            </a:r>
            <a:r>
              <a:rPr dirty="0">
                <a:solidFill>
                  <a:srgbClr val="006699"/>
                </a:solidFill>
              </a:rPr>
              <a:t>of</a:t>
            </a:r>
            <a:r>
              <a:rPr spc="-35" dirty="0">
                <a:solidFill>
                  <a:srgbClr val="006699"/>
                </a:solidFill>
              </a:rPr>
              <a:t> </a:t>
            </a:r>
            <a:r>
              <a:rPr spc="15" dirty="0">
                <a:solidFill>
                  <a:srgbClr val="006699"/>
                </a:solidFill>
              </a:rPr>
              <a:t>System</a:t>
            </a:r>
            <a:r>
              <a:rPr spc="-90" dirty="0">
                <a:solidFill>
                  <a:srgbClr val="006699"/>
                </a:solidFill>
              </a:rPr>
              <a:t> </a:t>
            </a:r>
            <a:r>
              <a:rPr spc="15" dirty="0">
                <a:solidFill>
                  <a:srgbClr val="006699"/>
                </a:solidFill>
              </a:rPr>
              <a:t>Calls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950" y="793178"/>
            <a:ext cx="361950" cy="37179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19467" y="780478"/>
            <a:ext cx="6127115" cy="763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latin typeface="Arial MT"/>
                <a:cs typeface="Arial MT"/>
              </a:rPr>
              <a:t>System</a:t>
            </a:r>
            <a:r>
              <a:rPr sz="2400" spc="10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call</a:t>
            </a:r>
            <a:r>
              <a:rPr sz="2400" spc="7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sequence</a:t>
            </a:r>
            <a:r>
              <a:rPr sz="2400" spc="1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35" dirty="0">
                <a:latin typeface="Arial MT"/>
                <a:cs typeface="Arial MT"/>
              </a:rPr>
              <a:t>copy</a:t>
            </a:r>
            <a:r>
              <a:rPr sz="2400" spc="80" dirty="0">
                <a:latin typeface="Arial MT"/>
                <a:cs typeface="Arial MT"/>
              </a:rPr>
              <a:t> </a:t>
            </a:r>
            <a:r>
              <a:rPr sz="2400" spc="5" dirty="0">
                <a:latin typeface="Arial MT"/>
                <a:cs typeface="Arial MT"/>
              </a:rPr>
              <a:t>the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contents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35" dirty="0">
                <a:latin typeface="Arial MT"/>
                <a:cs typeface="Arial MT"/>
              </a:rPr>
              <a:t>of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400" spc="-20" dirty="0">
                <a:latin typeface="Arial MT"/>
                <a:cs typeface="Arial MT"/>
              </a:rPr>
              <a:t>one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15" dirty="0">
                <a:latin typeface="Arial MT"/>
                <a:cs typeface="Arial MT"/>
              </a:rPr>
              <a:t>file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 </a:t>
            </a:r>
            <a:r>
              <a:rPr sz="2400" spc="-25" dirty="0">
                <a:latin typeface="Arial MT"/>
                <a:cs typeface="Arial MT"/>
              </a:rPr>
              <a:t>another</a:t>
            </a:r>
            <a:r>
              <a:rPr sz="2400" spc="85" dirty="0">
                <a:latin typeface="Arial MT"/>
                <a:cs typeface="Arial MT"/>
              </a:rPr>
              <a:t> </a:t>
            </a:r>
            <a:r>
              <a:rPr sz="2400" spc="15" dirty="0">
                <a:latin typeface="Arial MT"/>
                <a:cs typeface="Arial MT"/>
              </a:rPr>
              <a:t>file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7700" y="2241110"/>
            <a:ext cx="7353300" cy="4286909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0769" y="409003"/>
            <a:ext cx="5448300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" dirty="0">
                <a:solidFill>
                  <a:srgbClr val="006699"/>
                </a:solidFill>
              </a:rPr>
              <a:t>System</a:t>
            </a:r>
            <a:r>
              <a:rPr spc="-150" dirty="0">
                <a:solidFill>
                  <a:srgbClr val="006699"/>
                </a:solidFill>
              </a:rPr>
              <a:t> </a:t>
            </a:r>
            <a:r>
              <a:rPr spc="10" dirty="0">
                <a:solidFill>
                  <a:srgbClr val="006699"/>
                </a:solidFill>
              </a:rPr>
              <a:t>Call</a:t>
            </a:r>
            <a:r>
              <a:rPr spc="-60" dirty="0">
                <a:solidFill>
                  <a:srgbClr val="006699"/>
                </a:solidFill>
              </a:rPr>
              <a:t> </a:t>
            </a:r>
            <a:r>
              <a:rPr dirty="0">
                <a:solidFill>
                  <a:srgbClr val="006699"/>
                </a:solidFill>
              </a:rPr>
              <a:t>Implementation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6250" y="1271524"/>
            <a:ext cx="361950" cy="37211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3767" y="1777047"/>
            <a:ext cx="267334" cy="26701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6250" y="2606992"/>
            <a:ext cx="361950" cy="37179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6250" y="3961447"/>
            <a:ext cx="361950" cy="37179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3767" y="4829111"/>
            <a:ext cx="267334" cy="26701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3767" y="5544502"/>
            <a:ext cx="267334" cy="267017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44145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1135"/>
              </a:spcBef>
            </a:pPr>
            <a:r>
              <a:rPr dirty="0"/>
              <a:t>A</a:t>
            </a:r>
            <a:r>
              <a:rPr spc="-25" dirty="0"/>
              <a:t> </a:t>
            </a:r>
            <a:r>
              <a:rPr spc="-15" dirty="0">
                <a:solidFill>
                  <a:srgbClr val="FF0000"/>
                </a:solidFill>
              </a:rPr>
              <a:t>number</a:t>
            </a:r>
            <a:r>
              <a:rPr spc="95" dirty="0">
                <a:solidFill>
                  <a:srgbClr val="FF0000"/>
                </a:solidFill>
              </a:rPr>
              <a:t> </a:t>
            </a:r>
            <a:r>
              <a:rPr spc="-5" dirty="0">
                <a:solidFill>
                  <a:srgbClr val="FF0000"/>
                </a:solidFill>
              </a:rPr>
              <a:t>is</a:t>
            </a:r>
            <a:r>
              <a:rPr dirty="0">
                <a:solidFill>
                  <a:srgbClr val="FF0000"/>
                </a:solidFill>
              </a:rPr>
              <a:t> </a:t>
            </a:r>
            <a:r>
              <a:rPr spc="-25" dirty="0">
                <a:solidFill>
                  <a:srgbClr val="FF0000"/>
                </a:solidFill>
              </a:rPr>
              <a:t>associated</a:t>
            </a:r>
            <a:r>
              <a:rPr spc="270" dirty="0">
                <a:solidFill>
                  <a:srgbClr val="FF0000"/>
                </a:solidFill>
              </a:rPr>
              <a:t> </a:t>
            </a:r>
            <a:r>
              <a:rPr spc="-5" dirty="0"/>
              <a:t>with</a:t>
            </a:r>
            <a:r>
              <a:rPr spc="-55" dirty="0"/>
              <a:t> </a:t>
            </a:r>
            <a:r>
              <a:rPr spc="-30" dirty="0"/>
              <a:t>each</a:t>
            </a:r>
            <a:r>
              <a:rPr spc="170" dirty="0"/>
              <a:t> </a:t>
            </a:r>
            <a:r>
              <a:rPr spc="-25" dirty="0"/>
              <a:t>system</a:t>
            </a:r>
            <a:r>
              <a:rPr spc="100" dirty="0"/>
              <a:t> </a:t>
            </a:r>
            <a:r>
              <a:rPr spc="-20" dirty="0"/>
              <a:t>call</a:t>
            </a:r>
          </a:p>
          <a:p>
            <a:pPr marL="436880" marR="363220">
              <a:lnSpc>
                <a:spcPct val="100000"/>
              </a:lnSpc>
              <a:spcBef>
                <a:spcPts val="900"/>
              </a:spcBef>
            </a:pPr>
            <a:r>
              <a:rPr sz="2000" spc="20" dirty="0"/>
              <a:t>System-call</a:t>
            </a:r>
            <a:r>
              <a:rPr sz="2000" spc="-185" dirty="0"/>
              <a:t> </a:t>
            </a:r>
            <a:r>
              <a:rPr sz="2000" spc="10" dirty="0"/>
              <a:t>interface</a:t>
            </a:r>
            <a:r>
              <a:rPr sz="2000" spc="-185" dirty="0"/>
              <a:t> </a:t>
            </a:r>
            <a:r>
              <a:rPr sz="2000" spc="10" dirty="0"/>
              <a:t>maintains</a:t>
            </a:r>
            <a:r>
              <a:rPr sz="2000" spc="-145" dirty="0"/>
              <a:t> </a:t>
            </a:r>
            <a:r>
              <a:rPr sz="2000" spc="15" dirty="0"/>
              <a:t>a</a:t>
            </a:r>
            <a:r>
              <a:rPr sz="2000" spc="-35" dirty="0"/>
              <a:t> </a:t>
            </a:r>
            <a:r>
              <a:rPr sz="2000" spc="15" dirty="0"/>
              <a:t>table</a:t>
            </a:r>
            <a:r>
              <a:rPr sz="2000" spc="-110" dirty="0"/>
              <a:t> </a:t>
            </a:r>
            <a:r>
              <a:rPr sz="2000" spc="-5" dirty="0"/>
              <a:t>indexed</a:t>
            </a:r>
            <a:r>
              <a:rPr sz="2000" spc="40" dirty="0"/>
              <a:t> </a:t>
            </a:r>
            <a:r>
              <a:rPr sz="2000" spc="20" dirty="0"/>
              <a:t>according</a:t>
            </a:r>
            <a:r>
              <a:rPr sz="2000" spc="-185" dirty="0"/>
              <a:t> </a:t>
            </a:r>
            <a:r>
              <a:rPr sz="2000" spc="25" dirty="0"/>
              <a:t>to </a:t>
            </a:r>
            <a:r>
              <a:rPr sz="2000" spc="-545" dirty="0"/>
              <a:t> </a:t>
            </a:r>
            <a:r>
              <a:rPr sz="2000" spc="25" dirty="0"/>
              <a:t>these</a:t>
            </a:r>
            <a:r>
              <a:rPr sz="2000" spc="-190" dirty="0"/>
              <a:t> </a:t>
            </a:r>
            <a:r>
              <a:rPr sz="2000" spc="5" dirty="0"/>
              <a:t>numbers</a:t>
            </a:r>
            <a:endParaRPr sz="2000"/>
          </a:p>
          <a:p>
            <a:pPr marL="36830" marR="5080">
              <a:lnSpc>
                <a:spcPct val="100400"/>
              </a:lnSpc>
              <a:spcBef>
                <a:spcPts val="1925"/>
              </a:spcBef>
            </a:pPr>
            <a:r>
              <a:rPr spc="-15" dirty="0"/>
              <a:t>The </a:t>
            </a:r>
            <a:r>
              <a:rPr spc="-25" dirty="0"/>
              <a:t>system </a:t>
            </a:r>
            <a:r>
              <a:rPr spc="-20" dirty="0"/>
              <a:t>call </a:t>
            </a:r>
            <a:r>
              <a:rPr spc="-5" dirty="0"/>
              <a:t>interface </a:t>
            </a:r>
            <a:r>
              <a:rPr spc="-30" dirty="0">
                <a:solidFill>
                  <a:srgbClr val="FF0000"/>
                </a:solidFill>
              </a:rPr>
              <a:t>invokes</a:t>
            </a:r>
            <a:r>
              <a:rPr spc="605" dirty="0">
                <a:solidFill>
                  <a:srgbClr val="FF0000"/>
                </a:solidFill>
              </a:rPr>
              <a:t> </a:t>
            </a:r>
            <a:r>
              <a:rPr spc="-25" dirty="0"/>
              <a:t>intended</a:t>
            </a:r>
            <a:r>
              <a:rPr spc="615" dirty="0"/>
              <a:t> </a:t>
            </a:r>
            <a:r>
              <a:rPr spc="-25" dirty="0">
                <a:solidFill>
                  <a:srgbClr val="FF0000"/>
                </a:solidFill>
              </a:rPr>
              <a:t>system </a:t>
            </a:r>
            <a:r>
              <a:rPr spc="-20" dirty="0">
                <a:solidFill>
                  <a:srgbClr val="FF0000"/>
                </a:solidFill>
              </a:rPr>
              <a:t>call </a:t>
            </a:r>
            <a:r>
              <a:rPr spc="-15" dirty="0">
                <a:solidFill>
                  <a:srgbClr val="FF0000"/>
                </a:solidFill>
              </a:rPr>
              <a:t> </a:t>
            </a:r>
            <a:r>
              <a:rPr spc="-5" dirty="0"/>
              <a:t>in</a:t>
            </a:r>
            <a:r>
              <a:rPr spc="10" dirty="0"/>
              <a:t> </a:t>
            </a:r>
            <a:r>
              <a:rPr spc="5" dirty="0"/>
              <a:t>OS</a:t>
            </a:r>
            <a:r>
              <a:rPr spc="-30" dirty="0"/>
              <a:t> </a:t>
            </a:r>
            <a:r>
              <a:rPr spc="-15" dirty="0"/>
              <a:t>kernel</a:t>
            </a:r>
            <a:r>
              <a:rPr spc="70" dirty="0"/>
              <a:t> </a:t>
            </a:r>
            <a:r>
              <a:rPr spc="-20" dirty="0"/>
              <a:t>and</a:t>
            </a:r>
            <a:r>
              <a:rPr spc="60" dirty="0"/>
              <a:t> </a:t>
            </a:r>
            <a:r>
              <a:rPr dirty="0">
                <a:solidFill>
                  <a:srgbClr val="FF0000"/>
                </a:solidFill>
              </a:rPr>
              <a:t>returns</a:t>
            </a:r>
            <a:r>
              <a:rPr spc="5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status</a:t>
            </a:r>
            <a:r>
              <a:rPr spc="10" dirty="0">
                <a:solidFill>
                  <a:srgbClr val="FF0000"/>
                </a:solidFill>
              </a:rPr>
              <a:t> </a:t>
            </a:r>
            <a:r>
              <a:rPr spc="-35" dirty="0"/>
              <a:t>of</a:t>
            </a:r>
            <a:r>
              <a:rPr spc="15" dirty="0"/>
              <a:t> </a:t>
            </a:r>
            <a:r>
              <a:rPr spc="5" dirty="0"/>
              <a:t>the</a:t>
            </a:r>
            <a:r>
              <a:rPr spc="15" dirty="0"/>
              <a:t> </a:t>
            </a:r>
            <a:r>
              <a:rPr spc="-25" dirty="0"/>
              <a:t>system</a:t>
            </a:r>
            <a:r>
              <a:rPr spc="100" dirty="0"/>
              <a:t> </a:t>
            </a:r>
            <a:r>
              <a:rPr spc="-20" dirty="0"/>
              <a:t>call</a:t>
            </a:r>
            <a:r>
              <a:rPr spc="110" dirty="0"/>
              <a:t> </a:t>
            </a:r>
            <a:r>
              <a:rPr spc="-5" dirty="0">
                <a:solidFill>
                  <a:srgbClr val="FF0000"/>
                </a:solidFill>
              </a:rPr>
              <a:t>with</a:t>
            </a:r>
            <a:r>
              <a:rPr spc="1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a </a:t>
            </a:r>
            <a:r>
              <a:rPr spc="-655" dirty="0">
                <a:solidFill>
                  <a:srgbClr val="FF0000"/>
                </a:solidFill>
              </a:rPr>
              <a:t> </a:t>
            </a:r>
            <a:r>
              <a:rPr spc="-5" dirty="0">
                <a:solidFill>
                  <a:srgbClr val="FF0000"/>
                </a:solidFill>
              </a:rPr>
              <a:t>return</a:t>
            </a:r>
            <a:r>
              <a:rPr spc="-60" dirty="0">
                <a:solidFill>
                  <a:srgbClr val="FF0000"/>
                </a:solidFill>
              </a:rPr>
              <a:t> </a:t>
            </a:r>
            <a:r>
              <a:rPr spc="-35" dirty="0">
                <a:solidFill>
                  <a:srgbClr val="FF0000"/>
                </a:solidFill>
              </a:rPr>
              <a:t>value.</a:t>
            </a:r>
          </a:p>
          <a:p>
            <a:pPr marL="36830" marR="25400">
              <a:lnSpc>
                <a:spcPts val="2850"/>
              </a:lnSpc>
              <a:spcBef>
                <a:spcPts val="2120"/>
              </a:spcBef>
            </a:pPr>
            <a:r>
              <a:rPr spc="-15" dirty="0"/>
              <a:t>The</a:t>
            </a:r>
            <a:r>
              <a:rPr spc="20" dirty="0"/>
              <a:t> </a:t>
            </a:r>
            <a:r>
              <a:rPr spc="-25" dirty="0"/>
              <a:t>caller</a:t>
            </a:r>
            <a:r>
              <a:rPr spc="100" dirty="0"/>
              <a:t> </a:t>
            </a:r>
            <a:r>
              <a:rPr spc="-40" dirty="0"/>
              <a:t>needs</a:t>
            </a:r>
            <a:r>
              <a:rPr spc="225" dirty="0"/>
              <a:t> </a:t>
            </a:r>
            <a:r>
              <a:rPr dirty="0"/>
              <a:t>to</a:t>
            </a:r>
            <a:r>
              <a:rPr spc="-50" dirty="0"/>
              <a:t> </a:t>
            </a:r>
            <a:r>
              <a:rPr spc="-15" dirty="0"/>
              <a:t>know</a:t>
            </a:r>
            <a:r>
              <a:rPr spc="70" dirty="0"/>
              <a:t> </a:t>
            </a:r>
            <a:r>
              <a:rPr spc="-5" dirty="0"/>
              <a:t>nothing</a:t>
            </a:r>
            <a:r>
              <a:rPr spc="20" dirty="0"/>
              <a:t> </a:t>
            </a:r>
            <a:r>
              <a:rPr spc="-40" dirty="0"/>
              <a:t>about</a:t>
            </a:r>
            <a:r>
              <a:rPr spc="160" dirty="0"/>
              <a:t> </a:t>
            </a:r>
            <a:r>
              <a:rPr spc="-20" dirty="0"/>
              <a:t>how</a:t>
            </a:r>
            <a:r>
              <a:rPr spc="-5" dirty="0"/>
              <a:t> </a:t>
            </a:r>
            <a:r>
              <a:rPr spc="5" dirty="0"/>
              <a:t>the</a:t>
            </a:r>
            <a:r>
              <a:rPr spc="20" dirty="0"/>
              <a:t> </a:t>
            </a:r>
            <a:r>
              <a:rPr spc="-25" dirty="0"/>
              <a:t>system </a:t>
            </a:r>
            <a:r>
              <a:rPr spc="-655" dirty="0"/>
              <a:t> </a:t>
            </a:r>
            <a:r>
              <a:rPr spc="-20" dirty="0"/>
              <a:t>call</a:t>
            </a:r>
            <a:r>
              <a:rPr spc="65" dirty="0"/>
              <a:t> </a:t>
            </a:r>
            <a:r>
              <a:rPr spc="-5" dirty="0"/>
              <a:t>is</a:t>
            </a:r>
            <a:r>
              <a:rPr dirty="0"/>
              <a:t> </a:t>
            </a:r>
            <a:r>
              <a:rPr spc="-20" dirty="0"/>
              <a:t>implemented</a:t>
            </a:r>
          </a:p>
          <a:p>
            <a:pPr marL="436880" marR="322580">
              <a:lnSpc>
                <a:spcPct val="100000"/>
              </a:lnSpc>
              <a:spcBef>
                <a:spcPts val="815"/>
              </a:spcBef>
            </a:pPr>
            <a:r>
              <a:rPr sz="2000" spc="10" dirty="0"/>
              <a:t>Just</a:t>
            </a:r>
            <a:r>
              <a:rPr sz="2000" spc="-75" dirty="0"/>
              <a:t> </a:t>
            </a:r>
            <a:r>
              <a:rPr sz="2000" spc="10" dirty="0"/>
              <a:t>needs</a:t>
            </a:r>
            <a:r>
              <a:rPr sz="2000" spc="-75" dirty="0"/>
              <a:t> </a:t>
            </a:r>
            <a:r>
              <a:rPr sz="2000" spc="25" dirty="0"/>
              <a:t>to</a:t>
            </a:r>
            <a:r>
              <a:rPr sz="2000" spc="-35" dirty="0"/>
              <a:t> </a:t>
            </a:r>
            <a:r>
              <a:rPr sz="2000" spc="10" dirty="0"/>
              <a:t>obey</a:t>
            </a:r>
            <a:r>
              <a:rPr sz="2000" spc="-70" dirty="0"/>
              <a:t> </a:t>
            </a:r>
            <a:r>
              <a:rPr sz="2000" spc="-15" dirty="0"/>
              <a:t>API</a:t>
            </a:r>
            <a:r>
              <a:rPr sz="2000" dirty="0"/>
              <a:t> </a:t>
            </a:r>
            <a:r>
              <a:rPr sz="2000" spc="15" dirty="0"/>
              <a:t>and</a:t>
            </a:r>
            <a:r>
              <a:rPr sz="2000" spc="-40" dirty="0"/>
              <a:t> </a:t>
            </a:r>
            <a:r>
              <a:rPr sz="2000" spc="15" dirty="0"/>
              <a:t>understand</a:t>
            </a:r>
            <a:r>
              <a:rPr sz="2000" spc="-185" dirty="0"/>
              <a:t> </a:t>
            </a:r>
            <a:r>
              <a:rPr sz="2000" dirty="0"/>
              <a:t>what</a:t>
            </a:r>
            <a:r>
              <a:rPr sz="2000" spc="-80" dirty="0"/>
              <a:t> </a:t>
            </a:r>
            <a:r>
              <a:rPr sz="2000" spc="20" dirty="0"/>
              <a:t>OS</a:t>
            </a:r>
            <a:r>
              <a:rPr sz="2000" spc="-35" dirty="0"/>
              <a:t> </a:t>
            </a:r>
            <a:r>
              <a:rPr sz="2000" spc="-5" dirty="0"/>
              <a:t>will</a:t>
            </a:r>
            <a:r>
              <a:rPr sz="2000" spc="45" dirty="0"/>
              <a:t> </a:t>
            </a:r>
            <a:r>
              <a:rPr sz="2000" spc="15" dirty="0"/>
              <a:t>do</a:t>
            </a:r>
            <a:r>
              <a:rPr sz="2000" spc="-35" dirty="0"/>
              <a:t> </a:t>
            </a:r>
            <a:r>
              <a:rPr sz="2000" spc="10" dirty="0"/>
              <a:t>as</a:t>
            </a:r>
            <a:r>
              <a:rPr sz="2000" spc="-75" dirty="0"/>
              <a:t> </a:t>
            </a:r>
            <a:r>
              <a:rPr sz="2000" spc="15" dirty="0"/>
              <a:t>a </a:t>
            </a:r>
            <a:r>
              <a:rPr sz="2000" spc="-540" dirty="0"/>
              <a:t> </a:t>
            </a:r>
            <a:r>
              <a:rPr sz="2000" spc="15" dirty="0"/>
              <a:t>result</a:t>
            </a:r>
            <a:r>
              <a:rPr sz="2000" spc="-155" dirty="0"/>
              <a:t> </a:t>
            </a:r>
            <a:r>
              <a:rPr sz="2000" spc="15" dirty="0"/>
              <a:t>call</a:t>
            </a:r>
            <a:endParaRPr sz="2000"/>
          </a:p>
          <a:p>
            <a:pPr marL="436880">
              <a:lnSpc>
                <a:spcPct val="100000"/>
              </a:lnSpc>
              <a:spcBef>
                <a:spcPts val="830"/>
              </a:spcBef>
              <a:tabLst>
                <a:tab pos="2207895" algn="l"/>
              </a:tabLst>
            </a:pPr>
            <a:r>
              <a:rPr sz="2000" spc="30" dirty="0"/>
              <a:t>Most</a:t>
            </a:r>
            <a:r>
              <a:rPr sz="2000" spc="-150" dirty="0"/>
              <a:t> </a:t>
            </a:r>
            <a:r>
              <a:rPr sz="2000" spc="15" dirty="0"/>
              <a:t>details</a:t>
            </a:r>
            <a:r>
              <a:rPr sz="2000" spc="-150" dirty="0"/>
              <a:t> </a:t>
            </a:r>
            <a:r>
              <a:rPr sz="2000" spc="10" dirty="0"/>
              <a:t>of	</a:t>
            </a:r>
            <a:r>
              <a:rPr sz="2000" spc="20" dirty="0"/>
              <a:t>OS</a:t>
            </a:r>
            <a:r>
              <a:rPr sz="2000" spc="-35" dirty="0"/>
              <a:t> </a:t>
            </a:r>
            <a:r>
              <a:rPr sz="2000" spc="10" dirty="0"/>
              <a:t>interface</a:t>
            </a:r>
            <a:r>
              <a:rPr sz="2000" spc="-110" dirty="0"/>
              <a:t> </a:t>
            </a:r>
            <a:r>
              <a:rPr sz="2000" spc="10" dirty="0"/>
              <a:t>hidden</a:t>
            </a:r>
            <a:r>
              <a:rPr sz="2000" spc="-114" dirty="0"/>
              <a:t> </a:t>
            </a:r>
            <a:r>
              <a:rPr sz="2000" dirty="0"/>
              <a:t>from </a:t>
            </a:r>
            <a:r>
              <a:rPr sz="2000" spc="5" dirty="0"/>
              <a:t>programmer</a:t>
            </a:r>
            <a:r>
              <a:rPr sz="2000" spc="-110" dirty="0"/>
              <a:t> </a:t>
            </a:r>
            <a:r>
              <a:rPr sz="2000" spc="10" dirty="0"/>
              <a:t>by</a:t>
            </a:r>
            <a:r>
              <a:rPr sz="2000" spc="-80" dirty="0"/>
              <a:t> </a:t>
            </a:r>
            <a:r>
              <a:rPr sz="2000" spc="-15" dirty="0"/>
              <a:t>API</a:t>
            </a:r>
            <a:endParaRPr sz="200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7325" y="419480"/>
            <a:ext cx="4494530" cy="101346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022985" marR="5080" indent="-1010919">
              <a:lnSpc>
                <a:spcPct val="101699"/>
              </a:lnSpc>
              <a:spcBef>
                <a:spcPts val="65"/>
              </a:spcBef>
            </a:pPr>
            <a:r>
              <a:rPr spc="20" dirty="0">
                <a:solidFill>
                  <a:srgbClr val="006699"/>
                </a:solidFill>
              </a:rPr>
              <a:t>API</a:t>
            </a:r>
            <a:r>
              <a:rPr spc="-75" dirty="0">
                <a:solidFill>
                  <a:srgbClr val="006699"/>
                </a:solidFill>
              </a:rPr>
              <a:t> </a:t>
            </a:r>
            <a:r>
              <a:rPr spc="15" dirty="0">
                <a:solidFill>
                  <a:srgbClr val="006699"/>
                </a:solidFill>
              </a:rPr>
              <a:t>–</a:t>
            </a:r>
            <a:r>
              <a:rPr spc="-70" dirty="0">
                <a:solidFill>
                  <a:srgbClr val="006699"/>
                </a:solidFill>
              </a:rPr>
              <a:t> </a:t>
            </a:r>
            <a:r>
              <a:rPr spc="15" dirty="0">
                <a:solidFill>
                  <a:srgbClr val="006699"/>
                </a:solidFill>
              </a:rPr>
              <a:t>System</a:t>
            </a:r>
            <a:r>
              <a:rPr spc="-100" dirty="0">
                <a:solidFill>
                  <a:srgbClr val="006699"/>
                </a:solidFill>
              </a:rPr>
              <a:t> </a:t>
            </a:r>
            <a:r>
              <a:rPr spc="10" dirty="0">
                <a:solidFill>
                  <a:srgbClr val="006699"/>
                </a:solidFill>
              </a:rPr>
              <a:t>Call</a:t>
            </a:r>
            <a:r>
              <a:rPr spc="-55" dirty="0">
                <a:solidFill>
                  <a:srgbClr val="006699"/>
                </a:solidFill>
              </a:rPr>
              <a:t> </a:t>
            </a:r>
            <a:r>
              <a:rPr spc="15" dirty="0">
                <a:solidFill>
                  <a:srgbClr val="006699"/>
                </a:solidFill>
              </a:rPr>
              <a:t>–</a:t>
            </a:r>
            <a:r>
              <a:rPr spc="-70" dirty="0">
                <a:solidFill>
                  <a:srgbClr val="006699"/>
                </a:solidFill>
              </a:rPr>
              <a:t> </a:t>
            </a:r>
            <a:r>
              <a:rPr dirty="0">
                <a:solidFill>
                  <a:srgbClr val="006699"/>
                </a:solidFill>
              </a:rPr>
              <a:t>OS </a:t>
            </a:r>
            <a:r>
              <a:rPr spc="-875" dirty="0">
                <a:solidFill>
                  <a:srgbClr val="006699"/>
                </a:solidFill>
              </a:rPr>
              <a:t> </a:t>
            </a:r>
            <a:r>
              <a:rPr spc="5" dirty="0">
                <a:solidFill>
                  <a:srgbClr val="006699"/>
                </a:solidFill>
              </a:rPr>
              <a:t>Relationship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8150" y="1733550"/>
            <a:ext cx="8220075" cy="4724400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9477" y="449961"/>
            <a:ext cx="547560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>
                <a:solidFill>
                  <a:srgbClr val="006699"/>
                </a:solidFill>
              </a:rPr>
              <a:t>Standard</a:t>
            </a:r>
            <a:r>
              <a:rPr spc="-180" dirty="0">
                <a:solidFill>
                  <a:srgbClr val="006699"/>
                </a:solidFill>
              </a:rPr>
              <a:t> </a:t>
            </a:r>
            <a:r>
              <a:rPr spc="20" dirty="0">
                <a:solidFill>
                  <a:srgbClr val="006699"/>
                </a:solidFill>
              </a:rPr>
              <a:t>C</a:t>
            </a:r>
            <a:r>
              <a:rPr spc="-5" dirty="0">
                <a:solidFill>
                  <a:srgbClr val="006699"/>
                </a:solidFill>
              </a:rPr>
              <a:t> </a:t>
            </a:r>
            <a:r>
              <a:rPr spc="10" dirty="0">
                <a:solidFill>
                  <a:srgbClr val="006699"/>
                </a:solidFill>
              </a:rPr>
              <a:t>Library</a:t>
            </a:r>
            <a:r>
              <a:rPr spc="-150" dirty="0">
                <a:solidFill>
                  <a:srgbClr val="006699"/>
                </a:solidFill>
              </a:rPr>
              <a:t> </a:t>
            </a:r>
            <a:r>
              <a:rPr spc="10" dirty="0">
                <a:solidFill>
                  <a:srgbClr val="006699"/>
                </a:solidFill>
              </a:rPr>
              <a:t>Example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0742" y="1211262"/>
            <a:ext cx="361950" cy="37179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91260" y="1198562"/>
            <a:ext cx="6729730" cy="763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C </a:t>
            </a:r>
            <a:r>
              <a:rPr sz="2400" spc="-35" dirty="0">
                <a:latin typeface="Arial MT"/>
                <a:cs typeface="Arial MT"/>
              </a:rPr>
              <a:t>program</a:t>
            </a:r>
            <a:r>
              <a:rPr sz="2400" spc="18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invoking</a:t>
            </a:r>
            <a:r>
              <a:rPr sz="2400" spc="175" dirty="0">
                <a:latin typeface="Arial MT"/>
                <a:cs typeface="Arial MT"/>
              </a:rPr>
              <a:t> </a:t>
            </a:r>
            <a:r>
              <a:rPr sz="2400" spc="5" dirty="0">
                <a:latin typeface="Arial MT"/>
                <a:cs typeface="Arial MT"/>
              </a:rPr>
              <a:t>printf()</a:t>
            </a:r>
            <a:r>
              <a:rPr sz="2400" spc="-120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library</a:t>
            </a:r>
            <a:r>
              <a:rPr sz="2400" spc="8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call,</a:t>
            </a:r>
            <a:r>
              <a:rPr sz="2400" spc="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which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calls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400" spc="-5" dirty="0">
                <a:latin typeface="Arial MT"/>
                <a:cs typeface="Arial MT"/>
              </a:rPr>
              <a:t>write() </a:t>
            </a:r>
            <a:r>
              <a:rPr sz="2400" spc="-20" dirty="0">
                <a:latin typeface="Arial MT"/>
                <a:cs typeface="Arial MT"/>
              </a:rPr>
              <a:t>system</a:t>
            </a:r>
            <a:r>
              <a:rPr sz="2400" spc="7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call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543050" y="2372360"/>
            <a:ext cx="6105525" cy="4361180"/>
            <a:chOff x="1543050" y="2372360"/>
            <a:chExt cx="6105525" cy="436118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81150" y="2409825"/>
              <a:ext cx="6029325" cy="428625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543050" y="2372359"/>
              <a:ext cx="6105525" cy="4361180"/>
            </a:xfrm>
            <a:custGeom>
              <a:avLst/>
              <a:gdLst/>
              <a:ahLst/>
              <a:cxnLst/>
              <a:rect l="l" t="t" r="r" b="b"/>
              <a:pathLst>
                <a:path w="6105525" h="4361180">
                  <a:moveTo>
                    <a:pt x="6080125" y="25400"/>
                  </a:moveTo>
                  <a:lnTo>
                    <a:pt x="25400" y="25400"/>
                  </a:lnTo>
                  <a:lnTo>
                    <a:pt x="25400" y="38100"/>
                  </a:lnTo>
                  <a:lnTo>
                    <a:pt x="25400" y="4324350"/>
                  </a:lnTo>
                  <a:lnTo>
                    <a:pt x="25400" y="4337050"/>
                  </a:lnTo>
                  <a:lnTo>
                    <a:pt x="6080125" y="4337050"/>
                  </a:lnTo>
                  <a:lnTo>
                    <a:pt x="6080125" y="4324350"/>
                  </a:lnTo>
                  <a:lnTo>
                    <a:pt x="38100" y="4324350"/>
                  </a:lnTo>
                  <a:lnTo>
                    <a:pt x="38100" y="38100"/>
                  </a:lnTo>
                  <a:lnTo>
                    <a:pt x="6067425" y="38100"/>
                  </a:lnTo>
                  <a:lnTo>
                    <a:pt x="6067425" y="4323715"/>
                  </a:lnTo>
                  <a:lnTo>
                    <a:pt x="6080125" y="4323727"/>
                  </a:lnTo>
                  <a:lnTo>
                    <a:pt x="6080125" y="38100"/>
                  </a:lnTo>
                  <a:lnTo>
                    <a:pt x="6080125" y="37465"/>
                  </a:lnTo>
                  <a:lnTo>
                    <a:pt x="6080125" y="25400"/>
                  </a:lnTo>
                  <a:close/>
                </a:path>
                <a:path w="6105525" h="4361180">
                  <a:moveTo>
                    <a:pt x="6105525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0" y="4349750"/>
                  </a:lnTo>
                  <a:lnTo>
                    <a:pt x="0" y="4361180"/>
                  </a:lnTo>
                  <a:lnTo>
                    <a:pt x="6105525" y="4361180"/>
                  </a:lnTo>
                  <a:lnTo>
                    <a:pt x="6105525" y="4349750"/>
                  </a:lnTo>
                  <a:lnTo>
                    <a:pt x="12700" y="4349750"/>
                  </a:lnTo>
                  <a:lnTo>
                    <a:pt x="12700" y="12700"/>
                  </a:lnTo>
                  <a:lnTo>
                    <a:pt x="6092825" y="12700"/>
                  </a:lnTo>
                  <a:lnTo>
                    <a:pt x="6092825" y="4349115"/>
                  </a:lnTo>
                  <a:lnTo>
                    <a:pt x="6105525" y="4349115"/>
                  </a:lnTo>
                  <a:lnTo>
                    <a:pt x="6105525" y="12700"/>
                  </a:lnTo>
                  <a:lnTo>
                    <a:pt x="6105525" y="12065"/>
                  </a:lnTo>
                  <a:lnTo>
                    <a:pt x="61055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7274" y="368680"/>
            <a:ext cx="416623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>
                <a:solidFill>
                  <a:srgbClr val="006699"/>
                </a:solidFill>
              </a:rPr>
              <a:t>System</a:t>
            </a:r>
            <a:r>
              <a:rPr spc="-185" dirty="0">
                <a:solidFill>
                  <a:srgbClr val="006699"/>
                </a:solidFill>
              </a:rPr>
              <a:t> </a:t>
            </a:r>
            <a:r>
              <a:rPr spc="10" dirty="0">
                <a:solidFill>
                  <a:srgbClr val="006699"/>
                </a:solidFill>
              </a:rPr>
              <a:t>Call</a:t>
            </a:r>
            <a:r>
              <a:rPr spc="-90" dirty="0">
                <a:solidFill>
                  <a:srgbClr val="006699"/>
                </a:solidFill>
              </a:rPr>
              <a:t> </a:t>
            </a:r>
            <a:r>
              <a:rPr spc="10" dirty="0">
                <a:solidFill>
                  <a:srgbClr val="006699"/>
                </a:solidFill>
              </a:rPr>
              <a:t>Dispatch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3550" y="1283969"/>
            <a:ext cx="8341995" cy="389255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527050" marR="1042669" indent="-514984">
              <a:lnSpc>
                <a:spcPct val="102400"/>
              </a:lnSpc>
              <a:spcBef>
                <a:spcPts val="50"/>
              </a:spcBef>
              <a:buClr>
                <a:srgbClr val="993300"/>
              </a:buClr>
              <a:buSzPct val="92727"/>
              <a:buAutoNum type="arabicPeriod"/>
              <a:tabLst>
                <a:tab pos="527050" algn="l"/>
                <a:tab pos="527685" algn="l"/>
              </a:tabLst>
            </a:pPr>
            <a:r>
              <a:rPr sz="2750" dirty="0">
                <a:latin typeface="Arial MT"/>
                <a:cs typeface="Arial MT"/>
              </a:rPr>
              <a:t>Kernel</a:t>
            </a:r>
            <a:r>
              <a:rPr sz="2750" spc="110" dirty="0">
                <a:latin typeface="Arial MT"/>
                <a:cs typeface="Arial MT"/>
              </a:rPr>
              <a:t> </a:t>
            </a:r>
            <a:r>
              <a:rPr sz="2750" spc="-10" dirty="0">
                <a:latin typeface="Arial MT"/>
                <a:cs typeface="Arial MT"/>
              </a:rPr>
              <a:t>assigns</a:t>
            </a:r>
            <a:r>
              <a:rPr sz="2750" spc="320" dirty="0">
                <a:latin typeface="Arial MT"/>
                <a:cs typeface="Arial MT"/>
              </a:rPr>
              <a:t> </a:t>
            </a:r>
            <a:r>
              <a:rPr sz="2750" spc="-30" dirty="0">
                <a:latin typeface="Arial MT"/>
                <a:cs typeface="Arial MT"/>
              </a:rPr>
              <a:t>system</a:t>
            </a:r>
            <a:r>
              <a:rPr sz="2750" spc="290" dirty="0">
                <a:latin typeface="Arial MT"/>
                <a:cs typeface="Arial MT"/>
              </a:rPr>
              <a:t> </a:t>
            </a:r>
            <a:r>
              <a:rPr sz="2750" spc="-20" dirty="0">
                <a:latin typeface="Arial MT"/>
                <a:cs typeface="Arial MT"/>
              </a:rPr>
              <a:t>call</a:t>
            </a:r>
            <a:r>
              <a:rPr sz="2750" spc="185" dirty="0">
                <a:latin typeface="Arial MT"/>
                <a:cs typeface="Arial MT"/>
              </a:rPr>
              <a:t> </a:t>
            </a:r>
            <a:r>
              <a:rPr sz="2750" spc="20" dirty="0">
                <a:latin typeface="Arial MT"/>
                <a:cs typeface="Arial MT"/>
              </a:rPr>
              <a:t>number</a:t>
            </a:r>
            <a:r>
              <a:rPr sz="2750" spc="30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to</a:t>
            </a:r>
            <a:r>
              <a:rPr sz="2750" spc="80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each </a:t>
            </a:r>
            <a:r>
              <a:rPr sz="2750" spc="-750" dirty="0">
                <a:latin typeface="Arial MT"/>
                <a:cs typeface="Arial MT"/>
              </a:rPr>
              <a:t> </a:t>
            </a:r>
            <a:r>
              <a:rPr sz="2750" spc="-30" dirty="0">
                <a:latin typeface="Arial MT"/>
                <a:cs typeface="Arial MT"/>
              </a:rPr>
              <a:t>system</a:t>
            </a:r>
            <a:r>
              <a:rPr sz="2750" spc="365" dirty="0">
                <a:latin typeface="Arial MT"/>
                <a:cs typeface="Arial MT"/>
              </a:rPr>
              <a:t> </a:t>
            </a:r>
            <a:r>
              <a:rPr sz="2750" spc="20" dirty="0">
                <a:latin typeface="Arial MT"/>
                <a:cs typeface="Arial MT"/>
              </a:rPr>
              <a:t>number</a:t>
            </a:r>
            <a:endParaRPr sz="2750">
              <a:latin typeface="Arial MT"/>
              <a:cs typeface="Arial MT"/>
            </a:endParaRPr>
          </a:p>
          <a:p>
            <a:pPr marL="527050" marR="5080" indent="-514984">
              <a:lnSpc>
                <a:spcPct val="101299"/>
              </a:lnSpc>
              <a:spcBef>
                <a:spcPts val="1240"/>
              </a:spcBef>
              <a:buClr>
                <a:srgbClr val="993300"/>
              </a:buClr>
              <a:buSzPct val="92727"/>
              <a:buAutoNum type="arabicPeriod"/>
              <a:tabLst>
                <a:tab pos="527050" algn="l"/>
                <a:tab pos="527685" algn="l"/>
                <a:tab pos="3205480" algn="l"/>
                <a:tab pos="7837170" algn="l"/>
              </a:tabLst>
            </a:pPr>
            <a:r>
              <a:rPr sz="2750" dirty="0">
                <a:latin typeface="Arial MT"/>
                <a:cs typeface="Arial MT"/>
              </a:rPr>
              <a:t>Kernel</a:t>
            </a:r>
            <a:r>
              <a:rPr sz="2750" spc="120" dirty="0">
                <a:latin typeface="Arial MT"/>
                <a:cs typeface="Arial MT"/>
              </a:rPr>
              <a:t> </a:t>
            </a:r>
            <a:r>
              <a:rPr sz="2750" spc="-10" dirty="0">
                <a:latin typeface="Arial MT"/>
                <a:cs typeface="Arial MT"/>
              </a:rPr>
              <a:t>initializes	</a:t>
            </a:r>
            <a:r>
              <a:rPr sz="2750" spc="-30" dirty="0">
                <a:latin typeface="Arial MT"/>
                <a:cs typeface="Arial MT"/>
              </a:rPr>
              <a:t>system</a:t>
            </a:r>
            <a:r>
              <a:rPr sz="2750" spc="-25" dirty="0">
                <a:latin typeface="Arial MT"/>
                <a:cs typeface="Arial MT"/>
              </a:rPr>
              <a:t> </a:t>
            </a:r>
            <a:r>
              <a:rPr sz="2750" spc="-20" dirty="0">
                <a:latin typeface="Arial MT"/>
                <a:cs typeface="Arial MT"/>
              </a:rPr>
              <a:t>call table,</a:t>
            </a:r>
            <a:r>
              <a:rPr sz="2750" spc="-15" dirty="0">
                <a:latin typeface="Arial MT"/>
                <a:cs typeface="Arial MT"/>
              </a:rPr>
              <a:t> </a:t>
            </a:r>
            <a:r>
              <a:rPr sz="2750" spc="5" dirty="0">
                <a:solidFill>
                  <a:srgbClr val="FF0000"/>
                </a:solidFill>
                <a:latin typeface="Arial MT"/>
                <a:cs typeface="Arial MT"/>
              </a:rPr>
              <a:t>mapping </a:t>
            </a:r>
            <a:r>
              <a:rPr sz="2750" spc="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750" spc="-25" dirty="0">
                <a:solidFill>
                  <a:srgbClr val="FF0000"/>
                </a:solidFill>
                <a:latin typeface="Arial MT"/>
                <a:cs typeface="Arial MT"/>
              </a:rPr>
              <a:t>s</a:t>
            </a:r>
            <a:r>
              <a:rPr sz="2750" spc="-100" dirty="0">
                <a:solidFill>
                  <a:srgbClr val="FF0000"/>
                </a:solidFill>
                <a:latin typeface="Arial MT"/>
                <a:cs typeface="Arial MT"/>
              </a:rPr>
              <a:t>y</a:t>
            </a:r>
            <a:r>
              <a:rPr sz="2750" spc="-25" dirty="0">
                <a:solidFill>
                  <a:srgbClr val="FF0000"/>
                </a:solidFill>
                <a:latin typeface="Arial MT"/>
                <a:cs typeface="Arial MT"/>
              </a:rPr>
              <a:t>s</a:t>
            </a:r>
            <a:r>
              <a:rPr sz="2750" spc="-15" dirty="0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sz="2750" spc="-30" dirty="0">
                <a:solidFill>
                  <a:srgbClr val="FF0000"/>
                </a:solidFill>
                <a:latin typeface="Arial MT"/>
                <a:cs typeface="Arial MT"/>
              </a:rPr>
              <a:t>e</a:t>
            </a:r>
            <a:r>
              <a:rPr sz="2750" spc="25" dirty="0">
                <a:solidFill>
                  <a:srgbClr val="FF0000"/>
                </a:solidFill>
                <a:latin typeface="Arial MT"/>
                <a:cs typeface="Arial MT"/>
              </a:rPr>
              <a:t>m</a:t>
            </a:r>
            <a:r>
              <a:rPr sz="2750" spc="37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750" spc="45" dirty="0">
                <a:solidFill>
                  <a:srgbClr val="FF0000"/>
                </a:solidFill>
                <a:latin typeface="Arial MT"/>
                <a:cs typeface="Arial MT"/>
              </a:rPr>
              <a:t>c</a:t>
            </a:r>
            <a:r>
              <a:rPr sz="2750" spc="-30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2750" spc="-90" dirty="0">
                <a:solidFill>
                  <a:srgbClr val="FF0000"/>
                </a:solidFill>
                <a:latin typeface="Arial MT"/>
                <a:cs typeface="Arial MT"/>
              </a:rPr>
              <a:t>l</a:t>
            </a:r>
            <a:r>
              <a:rPr sz="2750" spc="5" dirty="0">
                <a:solidFill>
                  <a:srgbClr val="FF0000"/>
                </a:solidFill>
                <a:latin typeface="Arial MT"/>
                <a:cs typeface="Arial MT"/>
              </a:rPr>
              <a:t>l</a:t>
            </a:r>
            <a:r>
              <a:rPr sz="2750" spc="1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750" spc="40" dirty="0">
                <a:solidFill>
                  <a:srgbClr val="FF0000"/>
                </a:solidFill>
                <a:latin typeface="Arial MT"/>
                <a:cs typeface="Arial MT"/>
              </a:rPr>
              <a:t>nu</a:t>
            </a:r>
            <a:r>
              <a:rPr sz="2750" spc="30" dirty="0">
                <a:solidFill>
                  <a:srgbClr val="FF0000"/>
                </a:solidFill>
                <a:latin typeface="Arial MT"/>
                <a:cs typeface="Arial MT"/>
              </a:rPr>
              <a:t>m</a:t>
            </a:r>
            <a:r>
              <a:rPr sz="2750" spc="40" dirty="0">
                <a:solidFill>
                  <a:srgbClr val="FF0000"/>
                </a:solidFill>
                <a:latin typeface="Arial MT"/>
                <a:cs typeface="Arial MT"/>
              </a:rPr>
              <a:t>b</a:t>
            </a:r>
            <a:r>
              <a:rPr sz="2750" spc="-30" dirty="0">
                <a:solidFill>
                  <a:srgbClr val="FF0000"/>
                </a:solidFill>
                <a:latin typeface="Arial MT"/>
                <a:cs typeface="Arial MT"/>
              </a:rPr>
              <a:t>e</a:t>
            </a:r>
            <a:r>
              <a:rPr sz="2750" spc="10" dirty="0">
                <a:solidFill>
                  <a:srgbClr val="FF0000"/>
                </a:solidFill>
                <a:latin typeface="Arial MT"/>
                <a:cs typeface="Arial MT"/>
              </a:rPr>
              <a:t>r</a:t>
            </a:r>
            <a:r>
              <a:rPr sz="2750" spc="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750" spc="-15" dirty="0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sz="2750" spc="15" dirty="0">
                <a:solidFill>
                  <a:srgbClr val="FF0000"/>
                </a:solidFill>
                <a:latin typeface="Arial MT"/>
                <a:cs typeface="Arial MT"/>
              </a:rPr>
              <a:t>o</a:t>
            </a:r>
            <a:r>
              <a:rPr sz="2750" spc="8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750" spc="-15" dirty="0">
                <a:solidFill>
                  <a:srgbClr val="FF0000"/>
                </a:solidFill>
                <a:latin typeface="Arial MT"/>
                <a:cs typeface="Arial MT"/>
              </a:rPr>
              <a:t>f</a:t>
            </a:r>
            <a:r>
              <a:rPr sz="2750" spc="40" dirty="0">
                <a:solidFill>
                  <a:srgbClr val="FF0000"/>
                </a:solidFill>
                <a:latin typeface="Arial MT"/>
                <a:cs typeface="Arial MT"/>
              </a:rPr>
              <a:t>un</a:t>
            </a:r>
            <a:r>
              <a:rPr sz="2750" spc="45" dirty="0">
                <a:solidFill>
                  <a:srgbClr val="FF0000"/>
                </a:solidFill>
                <a:latin typeface="Arial MT"/>
                <a:cs typeface="Arial MT"/>
              </a:rPr>
              <a:t>c</a:t>
            </a:r>
            <a:r>
              <a:rPr sz="2750" spc="-15" dirty="0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sz="2750" spc="-90" dirty="0">
                <a:solidFill>
                  <a:srgbClr val="FF0000"/>
                </a:solidFill>
                <a:latin typeface="Arial MT"/>
                <a:cs typeface="Arial MT"/>
              </a:rPr>
              <a:t>i</a:t>
            </a:r>
            <a:r>
              <a:rPr sz="2750" spc="40" dirty="0">
                <a:solidFill>
                  <a:srgbClr val="FF0000"/>
                </a:solidFill>
                <a:latin typeface="Arial MT"/>
                <a:cs typeface="Arial MT"/>
              </a:rPr>
              <a:t>on</a:t>
            </a:r>
            <a:r>
              <a:rPr sz="2750" spc="15" dirty="0">
                <a:solidFill>
                  <a:srgbClr val="FF0000"/>
                </a:solidFill>
                <a:latin typeface="Arial MT"/>
                <a:cs typeface="Arial MT"/>
              </a:rPr>
              <a:t>s</a:t>
            </a:r>
            <a:r>
              <a:rPr sz="2750" spc="114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750" spc="-90" dirty="0">
                <a:latin typeface="Arial MT"/>
                <a:cs typeface="Arial MT"/>
              </a:rPr>
              <a:t>i</a:t>
            </a:r>
            <a:r>
              <a:rPr sz="2750" spc="30" dirty="0">
                <a:latin typeface="Arial MT"/>
                <a:cs typeface="Arial MT"/>
              </a:rPr>
              <a:t>m</a:t>
            </a:r>
            <a:r>
              <a:rPr sz="2750" spc="40" dirty="0">
                <a:latin typeface="Arial MT"/>
                <a:cs typeface="Arial MT"/>
              </a:rPr>
              <a:t>p</a:t>
            </a:r>
            <a:r>
              <a:rPr sz="2750" spc="-90" dirty="0">
                <a:latin typeface="Arial MT"/>
                <a:cs typeface="Arial MT"/>
              </a:rPr>
              <a:t>l</a:t>
            </a:r>
            <a:r>
              <a:rPr sz="2750" spc="-30" dirty="0">
                <a:latin typeface="Arial MT"/>
                <a:cs typeface="Arial MT"/>
              </a:rPr>
              <a:t>e</a:t>
            </a:r>
            <a:r>
              <a:rPr sz="2750" spc="30" dirty="0">
                <a:latin typeface="Arial MT"/>
                <a:cs typeface="Arial MT"/>
              </a:rPr>
              <a:t>m</a:t>
            </a:r>
            <a:r>
              <a:rPr sz="2750" spc="-30" dirty="0">
                <a:latin typeface="Arial MT"/>
                <a:cs typeface="Arial MT"/>
              </a:rPr>
              <a:t>e</a:t>
            </a:r>
            <a:r>
              <a:rPr sz="2750" spc="40" dirty="0">
                <a:latin typeface="Arial MT"/>
                <a:cs typeface="Arial MT"/>
              </a:rPr>
              <a:t>n</a:t>
            </a:r>
            <a:r>
              <a:rPr sz="2750" spc="55" dirty="0">
                <a:latin typeface="Arial MT"/>
                <a:cs typeface="Arial MT"/>
              </a:rPr>
              <a:t>t</a:t>
            </a:r>
            <a:r>
              <a:rPr sz="2750" spc="-90" dirty="0">
                <a:latin typeface="Arial MT"/>
                <a:cs typeface="Arial MT"/>
              </a:rPr>
              <a:t>i</a:t>
            </a:r>
            <a:r>
              <a:rPr sz="2750" spc="40" dirty="0">
                <a:latin typeface="Arial MT"/>
                <a:cs typeface="Arial MT"/>
              </a:rPr>
              <a:t>n</a:t>
            </a:r>
            <a:r>
              <a:rPr sz="2750" spc="15" dirty="0">
                <a:latin typeface="Arial MT"/>
                <a:cs typeface="Arial MT"/>
              </a:rPr>
              <a:t>g</a:t>
            </a:r>
            <a:r>
              <a:rPr sz="2750" dirty="0">
                <a:latin typeface="Arial MT"/>
                <a:cs typeface="Arial MT"/>
              </a:rPr>
              <a:t>	</a:t>
            </a:r>
            <a:r>
              <a:rPr sz="2750" spc="-20" dirty="0">
                <a:latin typeface="Arial MT"/>
                <a:cs typeface="Arial MT"/>
              </a:rPr>
              <a:t>t</a:t>
            </a:r>
            <a:r>
              <a:rPr sz="2750" spc="40" dirty="0">
                <a:latin typeface="Arial MT"/>
                <a:cs typeface="Arial MT"/>
              </a:rPr>
              <a:t>h</a:t>
            </a:r>
            <a:r>
              <a:rPr sz="2750" spc="10" dirty="0">
                <a:latin typeface="Arial MT"/>
                <a:cs typeface="Arial MT"/>
              </a:rPr>
              <a:t>e  </a:t>
            </a:r>
            <a:r>
              <a:rPr sz="2750" spc="-30" dirty="0">
                <a:latin typeface="Arial MT"/>
                <a:cs typeface="Arial MT"/>
              </a:rPr>
              <a:t>system</a:t>
            </a:r>
            <a:r>
              <a:rPr sz="2750" spc="365" dirty="0">
                <a:latin typeface="Arial MT"/>
                <a:cs typeface="Arial MT"/>
              </a:rPr>
              <a:t> </a:t>
            </a:r>
            <a:r>
              <a:rPr sz="2750" spc="-20" dirty="0">
                <a:latin typeface="Arial MT"/>
                <a:cs typeface="Arial MT"/>
              </a:rPr>
              <a:t>call</a:t>
            </a:r>
            <a:endParaRPr sz="2750">
              <a:latin typeface="Arial MT"/>
              <a:cs typeface="Arial MT"/>
            </a:endParaRPr>
          </a:p>
          <a:p>
            <a:pPr marL="527050" marR="601980" indent="-514984">
              <a:lnSpc>
                <a:spcPct val="100000"/>
              </a:lnSpc>
              <a:spcBef>
                <a:spcPts val="1280"/>
              </a:spcBef>
              <a:buClr>
                <a:srgbClr val="993300"/>
              </a:buClr>
              <a:buSzPct val="92727"/>
              <a:buAutoNum type="arabicPeriod"/>
              <a:tabLst>
                <a:tab pos="527050" algn="l"/>
                <a:tab pos="527685" algn="l"/>
              </a:tabLst>
            </a:pPr>
            <a:r>
              <a:rPr sz="2750" spc="-5" dirty="0">
                <a:solidFill>
                  <a:srgbClr val="FF0000"/>
                </a:solidFill>
                <a:latin typeface="Arial MT"/>
                <a:cs typeface="Arial MT"/>
              </a:rPr>
              <a:t>User</a:t>
            </a:r>
            <a:r>
              <a:rPr sz="2750" spc="10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750" spc="10" dirty="0">
                <a:latin typeface="Arial MT"/>
                <a:cs typeface="Arial MT"/>
              </a:rPr>
              <a:t>process</a:t>
            </a:r>
            <a:r>
              <a:rPr sz="2750" spc="165" dirty="0">
                <a:latin typeface="Arial MT"/>
                <a:cs typeface="Arial MT"/>
              </a:rPr>
              <a:t> </a:t>
            </a:r>
            <a:r>
              <a:rPr sz="2750" spc="-15" dirty="0">
                <a:latin typeface="Arial MT"/>
                <a:cs typeface="Arial MT"/>
              </a:rPr>
              <a:t>sets</a:t>
            </a:r>
            <a:r>
              <a:rPr sz="2750" spc="90" dirty="0">
                <a:latin typeface="Arial MT"/>
                <a:cs typeface="Arial MT"/>
              </a:rPr>
              <a:t> </a:t>
            </a:r>
            <a:r>
              <a:rPr sz="2750" spc="25" dirty="0">
                <a:latin typeface="Arial MT"/>
                <a:cs typeface="Arial MT"/>
              </a:rPr>
              <a:t>up </a:t>
            </a:r>
            <a:r>
              <a:rPr sz="2750" spc="-30" dirty="0">
                <a:solidFill>
                  <a:srgbClr val="FF0000"/>
                </a:solidFill>
                <a:latin typeface="Arial MT"/>
                <a:cs typeface="Arial MT"/>
              </a:rPr>
              <a:t>system</a:t>
            </a:r>
            <a:r>
              <a:rPr sz="2750" spc="36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750" spc="-15" dirty="0">
                <a:solidFill>
                  <a:srgbClr val="FF0000"/>
                </a:solidFill>
                <a:latin typeface="Arial MT"/>
                <a:cs typeface="Arial MT"/>
              </a:rPr>
              <a:t>call</a:t>
            </a:r>
            <a:r>
              <a:rPr sz="2750" spc="19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750" spc="20" dirty="0">
                <a:solidFill>
                  <a:srgbClr val="FF0000"/>
                </a:solidFill>
                <a:latin typeface="Arial MT"/>
                <a:cs typeface="Arial MT"/>
              </a:rPr>
              <a:t>number</a:t>
            </a:r>
            <a:r>
              <a:rPr sz="2750" spc="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750" spc="5" dirty="0">
                <a:solidFill>
                  <a:srgbClr val="FF0000"/>
                </a:solidFill>
                <a:latin typeface="Arial MT"/>
                <a:cs typeface="Arial MT"/>
              </a:rPr>
              <a:t>and </a:t>
            </a:r>
            <a:r>
              <a:rPr sz="2750" spc="-75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750" spc="10" dirty="0">
                <a:solidFill>
                  <a:srgbClr val="FF0000"/>
                </a:solidFill>
                <a:latin typeface="Arial MT"/>
                <a:cs typeface="Arial MT"/>
              </a:rPr>
              <a:t>arguments</a:t>
            </a:r>
            <a:endParaRPr sz="2750">
              <a:latin typeface="Arial MT"/>
              <a:cs typeface="Arial MT"/>
            </a:endParaRPr>
          </a:p>
          <a:p>
            <a:pPr marL="527050" indent="-514984">
              <a:lnSpc>
                <a:spcPct val="100000"/>
              </a:lnSpc>
              <a:spcBef>
                <a:spcPts val="1285"/>
              </a:spcBef>
              <a:buClr>
                <a:srgbClr val="993300"/>
              </a:buClr>
              <a:buSzPct val="92727"/>
              <a:buAutoNum type="arabicPeriod"/>
              <a:tabLst>
                <a:tab pos="527050" algn="l"/>
                <a:tab pos="527685" algn="l"/>
              </a:tabLst>
            </a:pPr>
            <a:r>
              <a:rPr sz="2750" spc="-5" dirty="0">
                <a:latin typeface="Arial MT"/>
                <a:cs typeface="Arial MT"/>
              </a:rPr>
              <a:t>User</a:t>
            </a:r>
            <a:r>
              <a:rPr sz="2750" spc="80" dirty="0">
                <a:latin typeface="Arial MT"/>
                <a:cs typeface="Arial MT"/>
              </a:rPr>
              <a:t> </a:t>
            </a:r>
            <a:r>
              <a:rPr sz="2750" spc="10" dirty="0">
                <a:latin typeface="Arial MT"/>
                <a:cs typeface="Arial MT"/>
              </a:rPr>
              <a:t>process</a:t>
            </a:r>
            <a:r>
              <a:rPr sz="2750" spc="150" dirty="0">
                <a:latin typeface="Arial MT"/>
                <a:cs typeface="Arial MT"/>
              </a:rPr>
              <a:t> </a:t>
            </a:r>
            <a:r>
              <a:rPr sz="2750" spc="20" dirty="0">
                <a:latin typeface="Arial MT"/>
                <a:cs typeface="Arial MT"/>
              </a:rPr>
              <a:t>runs</a:t>
            </a:r>
            <a:endParaRPr sz="27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0844" y="1258569"/>
            <a:ext cx="7858759" cy="389255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403860" marR="503555" indent="-403860">
              <a:lnSpc>
                <a:spcPct val="102400"/>
              </a:lnSpc>
              <a:spcBef>
                <a:spcPts val="50"/>
              </a:spcBef>
              <a:buFont typeface="Arial MT"/>
              <a:buAutoNum type="arabicPeriod" startAt="5"/>
              <a:tabLst>
                <a:tab pos="403860" algn="l"/>
              </a:tabLst>
            </a:pPr>
            <a:r>
              <a:rPr sz="2750" dirty="0">
                <a:solidFill>
                  <a:srgbClr val="FF0000"/>
                </a:solidFill>
                <a:latin typeface="Arial MT"/>
                <a:cs typeface="Arial MT"/>
              </a:rPr>
              <a:t>Hardware</a:t>
            </a:r>
            <a:r>
              <a:rPr sz="2750" spc="229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750" spc="-5" dirty="0">
                <a:solidFill>
                  <a:srgbClr val="FF0000"/>
                </a:solidFill>
                <a:latin typeface="Arial MT"/>
                <a:cs typeface="Arial MT"/>
              </a:rPr>
              <a:t>switches</a:t>
            </a:r>
            <a:r>
              <a:rPr sz="2750" spc="24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750" dirty="0">
                <a:solidFill>
                  <a:srgbClr val="FF0000"/>
                </a:solidFill>
                <a:latin typeface="Arial MT"/>
                <a:cs typeface="Arial MT"/>
              </a:rPr>
              <a:t>to</a:t>
            </a:r>
            <a:r>
              <a:rPr sz="2750" spc="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750" dirty="0">
                <a:solidFill>
                  <a:srgbClr val="FF0000"/>
                </a:solidFill>
                <a:latin typeface="Arial MT"/>
                <a:cs typeface="Arial MT"/>
              </a:rPr>
              <a:t>kernel</a:t>
            </a:r>
            <a:r>
              <a:rPr sz="2750" spc="2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750" spc="30" dirty="0">
                <a:latin typeface="Arial MT"/>
                <a:cs typeface="Arial MT"/>
              </a:rPr>
              <a:t>mode</a:t>
            </a:r>
            <a:r>
              <a:rPr sz="2750" spc="10" dirty="0">
                <a:latin typeface="Arial MT"/>
                <a:cs typeface="Arial MT"/>
              </a:rPr>
              <a:t> </a:t>
            </a:r>
            <a:r>
              <a:rPr sz="2750" spc="5" dirty="0">
                <a:latin typeface="Arial MT"/>
                <a:cs typeface="Arial MT"/>
              </a:rPr>
              <a:t>and</a:t>
            </a:r>
            <a:r>
              <a:rPr sz="2750" spc="10" dirty="0">
                <a:latin typeface="Arial MT"/>
                <a:cs typeface="Arial MT"/>
              </a:rPr>
              <a:t> </a:t>
            </a:r>
            <a:r>
              <a:rPr sz="2750" spc="-30" dirty="0">
                <a:latin typeface="Arial MT"/>
                <a:cs typeface="Arial MT"/>
              </a:rPr>
              <a:t>calls </a:t>
            </a:r>
            <a:r>
              <a:rPr sz="2750" spc="-750" dirty="0">
                <a:latin typeface="Arial MT"/>
                <a:cs typeface="Arial MT"/>
              </a:rPr>
              <a:t> </a:t>
            </a:r>
            <a:r>
              <a:rPr sz="2750" spc="-10" dirty="0">
                <a:latin typeface="Arial MT"/>
                <a:cs typeface="Arial MT"/>
              </a:rPr>
              <a:t>kernel’s</a:t>
            </a:r>
            <a:r>
              <a:rPr sz="2750" spc="-5" dirty="0">
                <a:latin typeface="Arial MT"/>
                <a:cs typeface="Arial MT"/>
              </a:rPr>
              <a:t> interrupt</a:t>
            </a:r>
            <a:r>
              <a:rPr sz="2750" dirty="0">
                <a:latin typeface="Arial MT"/>
                <a:cs typeface="Arial MT"/>
              </a:rPr>
              <a:t> </a:t>
            </a:r>
            <a:r>
              <a:rPr sz="2750" spc="-5" dirty="0">
                <a:latin typeface="Arial MT"/>
                <a:cs typeface="Arial MT"/>
              </a:rPr>
              <a:t>handler </a:t>
            </a:r>
            <a:r>
              <a:rPr sz="2750" spc="10" dirty="0">
                <a:latin typeface="Arial MT"/>
                <a:cs typeface="Arial MT"/>
              </a:rPr>
              <a:t>for </a:t>
            </a:r>
            <a:r>
              <a:rPr sz="2750" spc="-5" dirty="0">
                <a:latin typeface="Arial MT"/>
                <a:cs typeface="Arial MT"/>
              </a:rPr>
              <a:t>user </a:t>
            </a:r>
            <a:r>
              <a:rPr sz="2750" spc="10" dirty="0">
                <a:latin typeface="Arial MT"/>
                <a:cs typeface="Arial MT"/>
              </a:rPr>
              <a:t>process </a:t>
            </a:r>
            <a:r>
              <a:rPr sz="2750" spc="15" dirty="0">
                <a:latin typeface="Arial MT"/>
                <a:cs typeface="Arial MT"/>
              </a:rPr>
              <a:t> </a:t>
            </a:r>
            <a:r>
              <a:rPr sz="2750" spc="-5" dirty="0">
                <a:latin typeface="Arial MT"/>
                <a:cs typeface="Arial MT"/>
              </a:rPr>
              <a:t>(interrupt</a:t>
            </a:r>
            <a:r>
              <a:rPr sz="2750" spc="254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dispatch)</a:t>
            </a:r>
            <a:endParaRPr sz="2750">
              <a:latin typeface="Arial MT"/>
              <a:cs typeface="Arial MT"/>
            </a:endParaRPr>
          </a:p>
          <a:p>
            <a:pPr marL="403860" marR="153670" indent="-403860">
              <a:lnSpc>
                <a:spcPct val="102400"/>
              </a:lnSpc>
              <a:spcBef>
                <a:spcPts val="1125"/>
              </a:spcBef>
              <a:buClr>
                <a:srgbClr val="000000"/>
              </a:buClr>
              <a:buAutoNum type="arabicPeriod" startAt="5"/>
              <a:tabLst>
                <a:tab pos="403860" algn="l"/>
              </a:tabLst>
            </a:pPr>
            <a:r>
              <a:rPr sz="2750" dirty="0">
                <a:solidFill>
                  <a:srgbClr val="FF0000"/>
                </a:solidFill>
                <a:latin typeface="Arial MT"/>
                <a:cs typeface="Arial MT"/>
              </a:rPr>
              <a:t>Kernel</a:t>
            </a:r>
            <a:r>
              <a:rPr sz="2750" spc="19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750" spc="10" dirty="0">
                <a:solidFill>
                  <a:srgbClr val="FF0000"/>
                </a:solidFill>
                <a:latin typeface="Arial MT"/>
                <a:cs typeface="Arial MT"/>
              </a:rPr>
              <a:t>looks</a:t>
            </a:r>
            <a:r>
              <a:rPr sz="2750" spc="9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750" spc="25" dirty="0">
                <a:solidFill>
                  <a:srgbClr val="FF0000"/>
                </a:solidFill>
                <a:latin typeface="Arial MT"/>
                <a:cs typeface="Arial MT"/>
              </a:rPr>
              <a:t>up</a:t>
            </a:r>
            <a:r>
              <a:rPr sz="2750" spc="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750" spc="-25" dirty="0">
                <a:solidFill>
                  <a:srgbClr val="FF0000"/>
                </a:solidFill>
                <a:latin typeface="Arial MT"/>
                <a:cs typeface="Arial MT"/>
              </a:rPr>
              <a:t>syscall</a:t>
            </a:r>
            <a:r>
              <a:rPr sz="2750" spc="27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750" spc="-20" dirty="0">
                <a:solidFill>
                  <a:srgbClr val="FF0000"/>
                </a:solidFill>
                <a:latin typeface="Arial MT"/>
                <a:cs typeface="Arial MT"/>
              </a:rPr>
              <a:t>table</a:t>
            </a:r>
            <a:r>
              <a:rPr sz="2750" spc="28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750" spc="-5" dirty="0">
                <a:latin typeface="Arial MT"/>
                <a:cs typeface="Arial MT"/>
              </a:rPr>
              <a:t>using</a:t>
            </a:r>
            <a:r>
              <a:rPr sz="2750" spc="90" dirty="0">
                <a:latin typeface="Arial MT"/>
                <a:cs typeface="Arial MT"/>
              </a:rPr>
              <a:t> </a:t>
            </a:r>
            <a:r>
              <a:rPr sz="2750" spc="-30" dirty="0">
                <a:latin typeface="Arial MT"/>
                <a:cs typeface="Arial MT"/>
              </a:rPr>
              <a:t>system</a:t>
            </a:r>
            <a:r>
              <a:rPr sz="2750" spc="365" dirty="0">
                <a:latin typeface="Arial MT"/>
                <a:cs typeface="Arial MT"/>
              </a:rPr>
              <a:t> </a:t>
            </a:r>
            <a:r>
              <a:rPr sz="2750" spc="-20" dirty="0">
                <a:latin typeface="Arial MT"/>
                <a:cs typeface="Arial MT"/>
              </a:rPr>
              <a:t>call </a:t>
            </a:r>
            <a:r>
              <a:rPr sz="2750" spc="-750" dirty="0">
                <a:latin typeface="Arial MT"/>
                <a:cs typeface="Arial MT"/>
              </a:rPr>
              <a:t> </a:t>
            </a:r>
            <a:r>
              <a:rPr sz="2750" spc="20" dirty="0">
                <a:latin typeface="Arial MT"/>
                <a:cs typeface="Arial MT"/>
              </a:rPr>
              <a:t>number</a:t>
            </a:r>
            <a:endParaRPr sz="2750">
              <a:latin typeface="Arial MT"/>
              <a:cs typeface="Arial MT"/>
            </a:endParaRPr>
          </a:p>
          <a:p>
            <a:pPr marL="403860" indent="-391795">
              <a:lnSpc>
                <a:spcPct val="100000"/>
              </a:lnSpc>
              <a:spcBef>
                <a:spcPts val="1285"/>
              </a:spcBef>
              <a:buAutoNum type="arabicPeriod" startAt="5"/>
              <a:tabLst>
                <a:tab pos="404495" algn="l"/>
              </a:tabLst>
            </a:pPr>
            <a:r>
              <a:rPr sz="2750" dirty="0">
                <a:latin typeface="Arial MT"/>
                <a:cs typeface="Arial MT"/>
              </a:rPr>
              <a:t>Kernel</a:t>
            </a:r>
            <a:r>
              <a:rPr sz="2750" spc="190" dirty="0">
                <a:latin typeface="Arial MT"/>
                <a:cs typeface="Arial MT"/>
              </a:rPr>
              <a:t> </a:t>
            </a:r>
            <a:r>
              <a:rPr sz="2750" spc="-5" dirty="0">
                <a:latin typeface="Arial MT"/>
                <a:cs typeface="Arial MT"/>
              </a:rPr>
              <a:t>calls/invokes</a:t>
            </a:r>
            <a:r>
              <a:rPr sz="2750" spc="320" dirty="0">
                <a:latin typeface="Arial MT"/>
                <a:cs typeface="Arial MT"/>
              </a:rPr>
              <a:t> </a:t>
            </a:r>
            <a:r>
              <a:rPr sz="2750" spc="15" dirty="0">
                <a:latin typeface="Arial MT"/>
                <a:cs typeface="Arial MT"/>
              </a:rPr>
              <a:t>the</a:t>
            </a:r>
            <a:r>
              <a:rPr sz="2750" spc="90" dirty="0">
                <a:latin typeface="Arial MT"/>
                <a:cs typeface="Arial MT"/>
              </a:rPr>
              <a:t> </a:t>
            </a:r>
            <a:r>
              <a:rPr sz="2750" spc="10" dirty="0">
                <a:latin typeface="Arial MT"/>
                <a:cs typeface="Arial MT"/>
              </a:rPr>
              <a:t>corresponding</a:t>
            </a:r>
            <a:r>
              <a:rPr sz="2750" spc="160" dirty="0">
                <a:latin typeface="Arial MT"/>
                <a:cs typeface="Arial MT"/>
              </a:rPr>
              <a:t> </a:t>
            </a:r>
            <a:r>
              <a:rPr sz="2750" spc="10" dirty="0">
                <a:latin typeface="Arial MT"/>
                <a:cs typeface="Arial MT"/>
              </a:rPr>
              <a:t>function</a:t>
            </a:r>
            <a:endParaRPr sz="2750">
              <a:latin typeface="Arial MT"/>
              <a:cs typeface="Arial MT"/>
            </a:endParaRPr>
          </a:p>
          <a:p>
            <a:pPr marL="404495" marR="310515" indent="-404495">
              <a:lnSpc>
                <a:spcPct val="102400"/>
              </a:lnSpc>
              <a:spcBef>
                <a:spcPts val="1125"/>
              </a:spcBef>
              <a:buAutoNum type="arabicPeriod" startAt="5"/>
              <a:tabLst>
                <a:tab pos="404495" algn="l"/>
              </a:tabLst>
            </a:pPr>
            <a:r>
              <a:rPr sz="2750" dirty="0">
                <a:latin typeface="Arial MT"/>
                <a:cs typeface="Arial MT"/>
              </a:rPr>
              <a:t>Kernel</a:t>
            </a:r>
            <a:r>
              <a:rPr sz="2750" spc="19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returns</a:t>
            </a:r>
            <a:r>
              <a:rPr sz="2750" spc="175" dirty="0">
                <a:latin typeface="Arial MT"/>
                <a:cs typeface="Arial MT"/>
              </a:rPr>
              <a:t> </a:t>
            </a:r>
            <a:r>
              <a:rPr sz="2750" spc="25" dirty="0">
                <a:latin typeface="Arial MT"/>
                <a:cs typeface="Arial MT"/>
              </a:rPr>
              <a:t>by</a:t>
            </a:r>
            <a:r>
              <a:rPr sz="2750" spc="30" dirty="0">
                <a:latin typeface="Arial MT"/>
                <a:cs typeface="Arial MT"/>
              </a:rPr>
              <a:t> </a:t>
            </a:r>
            <a:r>
              <a:rPr sz="2750" spc="10" dirty="0">
                <a:latin typeface="Arial MT"/>
                <a:cs typeface="Arial MT"/>
              </a:rPr>
              <a:t>running</a:t>
            </a:r>
            <a:r>
              <a:rPr sz="2750" spc="85" dirty="0">
                <a:latin typeface="Arial MT"/>
                <a:cs typeface="Arial MT"/>
              </a:rPr>
              <a:t> </a:t>
            </a:r>
            <a:r>
              <a:rPr sz="2750" spc="-5" dirty="0">
                <a:latin typeface="Arial MT"/>
                <a:cs typeface="Arial MT"/>
              </a:rPr>
              <a:t>interrupt</a:t>
            </a:r>
            <a:r>
              <a:rPr sz="2750" spc="265" dirty="0">
                <a:latin typeface="Arial MT"/>
                <a:cs typeface="Arial MT"/>
              </a:rPr>
              <a:t> </a:t>
            </a:r>
            <a:r>
              <a:rPr sz="2750" spc="-5" dirty="0">
                <a:latin typeface="Arial MT"/>
                <a:cs typeface="Arial MT"/>
              </a:rPr>
              <a:t>return</a:t>
            </a:r>
            <a:r>
              <a:rPr sz="2750" spc="165" dirty="0">
                <a:latin typeface="Arial MT"/>
                <a:cs typeface="Arial MT"/>
              </a:rPr>
              <a:t> </a:t>
            </a:r>
            <a:r>
              <a:rPr sz="2750" spc="5" dirty="0">
                <a:latin typeface="Arial MT"/>
                <a:cs typeface="Arial MT"/>
              </a:rPr>
              <a:t>and </a:t>
            </a:r>
            <a:r>
              <a:rPr sz="2750" spc="-750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processing</a:t>
            </a:r>
            <a:r>
              <a:rPr sz="2750" spc="229" dirty="0">
                <a:latin typeface="Arial MT"/>
                <a:cs typeface="Arial MT"/>
              </a:rPr>
              <a:t> </a:t>
            </a:r>
            <a:r>
              <a:rPr sz="2750" spc="10" dirty="0">
                <a:latin typeface="Arial MT"/>
                <a:cs typeface="Arial MT"/>
              </a:rPr>
              <a:t>the</a:t>
            </a:r>
            <a:r>
              <a:rPr sz="2750" spc="8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actual</a:t>
            </a:r>
            <a:r>
              <a:rPr sz="2750" spc="110" dirty="0">
                <a:latin typeface="Arial MT"/>
                <a:cs typeface="Arial MT"/>
              </a:rPr>
              <a:t> </a:t>
            </a:r>
            <a:r>
              <a:rPr sz="2750" spc="10" dirty="0">
                <a:latin typeface="Arial MT"/>
                <a:cs typeface="Arial MT"/>
              </a:rPr>
              <a:t>program.</a:t>
            </a:r>
            <a:endParaRPr sz="275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57274" y="368680"/>
            <a:ext cx="416623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>
                <a:solidFill>
                  <a:srgbClr val="006699"/>
                </a:solidFill>
              </a:rPr>
              <a:t>System</a:t>
            </a:r>
            <a:r>
              <a:rPr spc="-180" dirty="0">
                <a:solidFill>
                  <a:srgbClr val="006699"/>
                </a:solidFill>
              </a:rPr>
              <a:t> </a:t>
            </a:r>
            <a:r>
              <a:rPr spc="10" dirty="0">
                <a:solidFill>
                  <a:srgbClr val="006699"/>
                </a:solidFill>
              </a:rPr>
              <a:t>Call</a:t>
            </a:r>
            <a:r>
              <a:rPr spc="-90" dirty="0">
                <a:solidFill>
                  <a:srgbClr val="006699"/>
                </a:solidFill>
              </a:rPr>
              <a:t> </a:t>
            </a:r>
            <a:r>
              <a:rPr spc="10" dirty="0">
                <a:solidFill>
                  <a:srgbClr val="006699"/>
                </a:solidFill>
              </a:rPr>
              <a:t>Dispatch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5374" y="514349"/>
            <a:ext cx="434467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0" dirty="0">
                <a:solidFill>
                  <a:srgbClr val="006699"/>
                </a:solidFill>
              </a:rPr>
              <a:t>Types</a:t>
            </a:r>
            <a:r>
              <a:rPr spc="-150" dirty="0">
                <a:solidFill>
                  <a:srgbClr val="006699"/>
                </a:solidFill>
              </a:rPr>
              <a:t> </a:t>
            </a:r>
            <a:r>
              <a:rPr dirty="0">
                <a:solidFill>
                  <a:srgbClr val="006699"/>
                </a:solidFill>
              </a:rPr>
              <a:t>of</a:t>
            </a:r>
            <a:r>
              <a:rPr spc="-35" dirty="0">
                <a:solidFill>
                  <a:srgbClr val="006699"/>
                </a:solidFill>
              </a:rPr>
              <a:t> </a:t>
            </a:r>
            <a:r>
              <a:rPr spc="15" dirty="0">
                <a:solidFill>
                  <a:srgbClr val="006699"/>
                </a:solidFill>
              </a:rPr>
              <a:t>System</a:t>
            </a:r>
            <a:r>
              <a:rPr spc="-165" dirty="0">
                <a:solidFill>
                  <a:srgbClr val="006699"/>
                </a:solidFill>
              </a:rPr>
              <a:t> </a:t>
            </a:r>
            <a:r>
              <a:rPr spc="15" dirty="0">
                <a:solidFill>
                  <a:srgbClr val="006699"/>
                </a:solidFill>
              </a:rPr>
              <a:t>Calls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66700" y="1552575"/>
            <a:ext cx="4238625" cy="5310505"/>
            <a:chOff x="266700" y="1552575"/>
            <a:chExt cx="4238625" cy="5310505"/>
          </a:xfrm>
        </p:grpSpPr>
        <p:sp>
          <p:nvSpPr>
            <p:cNvPr id="4" name="object 4"/>
            <p:cNvSpPr/>
            <p:nvPr/>
          </p:nvSpPr>
          <p:spPr>
            <a:xfrm>
              <a:off x="271462" y="1557337"/>
              <a:ext cx="4229100" cy="5300980"/>
            </a:xfrm>
            <a:custGeom>
              <a:avLst/>
              <a:gdLst/>
              <a:ahLst/>
              <a:cxnLst/>
              <a:rect l="l" t="t" r="r" b="b"/>
              <a:pathLst>
                <a:path w="4229100" h="5300980">
                  <a:moveTo>
                    <a:pt x="4229100" y="5300659"/>
                  </a:moveTo>
                  <a:lnTo>
                    <a:pt x="4229100" y="0"/>
                  </a:lnTo>
                  <a:lnTo>
                    <a:pt x="0" y="0"/>
                  </a:lnTo>
                  <a:lnTo>
                    <a:pt x="0" y="5300659"/>
                  </a:lnTo>
                </a:path>
              </a:pathLst>
            </a:custGeom>
            <a:ln w="9525">
              <a:solidFill>
                <a:srgbClr val="99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6869" y="1589023"/>
              <a:ext cx="419734" cy="4292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4705" y="2171382"/>
              <a:ext cx="304800" cy="33369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4705" y="2667317"/>
              <a:ext cx="304800" cy="33369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4705" y="3163252"/>
              <a:ext cx="304800" cy="33369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4705" y="4021772"/>
              <a:ext cx="304800" cy="33369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4705" y="4889246"/>
              <a:ext cx="304800" cy="33401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4705" y="5376227"/>
              <a:ext cx="304800" cy="33369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4705" y="5872162"/>
              <a:ext cx="304800" cy="333692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687387" y="838123"/>
            <a:ext cx="4020185" cy="5756275"/>
          </a:xfrm>
          <a:prstGeom prst="rect">
            <a:avLst/>
          </a:prstGeom>
        </p:spPr>
        <p:txBody>
          <a:bodyPr vert="horz" wrap="square" lIns="0" tIns="185420" rIns="0" bIns="0" rtlCol="0">
            <a:spAutoFit/>
          </a:bodyPr>
          <a:lstStyle/>
          <a:p>
            <a:pPr marL="2160270">
              <a:lnSpc>
                <a:spcPct val="100000"/>
              </a:lnSpc>
              <a:spcBef>
                <a:spcPts val="1460"/>
              </a:spcBef>
            </a:pPr>
            <a:r>
              <a:rPr sz="2400" b="1" dirty="0">
                <a:solidFill>
                  <a:srgbClr val="006699"/>
                </a:solidFill>
                <a:latin typeface="Arial"/>
                <a:cs typeface="Arial"/>
              </a:rPr>
              <a:t>5</a:t>
            </a:r>
            <a:r>
              <a:rPr sz="2400" b="1" spc="-35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2400" b="1" spc="5" dirty="0">
                <a:solidFill>
                  <a:srgbClr val="006699"/>
                </a:solidFill>
                <a:latin typeface="Arial"/>
                <a:cs typeface="Arial"/>
              </a:rPr>
              <a:t>Categories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sz="2750" spc="5" dirty="0">
                <a:latin typeface="Arial MT"/>
                <a:cs typeface="Arial MT"/>
              </a:rPr>
              <a:t>Process</a:t>
            </a:r>
            <a:r>
              <a:rPr sz="2750" spc="65" dirty="0">
                <a:latin typeface="Arial MT"/>
                <a:cs typeface="Arial MT"/>
              </a:rPr>
              <a:t> </a:t>
            </a:r>
            <a:r>
              <a:rPr sz="2750" spc="20" dirty="0">
                <a:latin typeface="Arial MT"/>
                <a:cs typeface="Arial MT"/>
              </a:rPr>
              <a:t>Control</a:t>
            </a:r>
            <a:endParaRPr sz="2750">
              <a:latin typeface="Arial MT"/>
              <a:cs typeface="Arial MT"/>
            </a:endParaRPr>
          </a:p>
          <a:p>
            <a:pPr marL="413384" marR="1532890">
              <a:lnSpc>
                <a:spcPct val="135600"/>
              </a:lnSpc>
              <a:spcBef>
                <a:spcPts val="10"/>
              </a:spcBef>
            </a:pPr>
            <a:r>
              <a:rPr sz="2400" spc="-30" dirty="0">
                <a:latin typeface="Arial MT"/>
                <a:cs typeface="Arial MT"/>
              </a:rPr>
              <a:t>end,</a:t>
            </a:r>
            <a:r>
              <a:rPr sz="2400" spc="45" dirty="0">
                <a:latin typeface="Arial MT"/>
                <a:cs typeface="Arial MT"/>
              </a:rPr>
              <a:t> </a:t>
            </a:r>
            <a:r>
              <a:rPr sz="2400" spc="-35" dirty="0">
                <a:latin typeface="Arial MT"/>
                <a:cs typeface="Arial MT"/>
              </a:rPr>
              <a:t>abort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45" dirty="0">
                <a:latin typeface="Arial MT"/>
                <a:cs typeface="Arial MT"/>
              </a:rPr>
              <a:t>load, </a:t>
            </a:r>
            <a:r>
              <a:rPr sz="2400" spc="160" dirty="0">
                <a:latin typeface="Arial MT"/>
                <a:cs typeface="Arial MT"/>
              </a:rPr>
              <a:t> </a:t>
            </a:r>
            <a:r>
              <a:rPr sz="2400" spc="-40" dirty="0">
                <a:latin typeface="Arial MT"/>
                <a:cs typeface="Arial MT"/>
              </a:rPr>
              <a:t>execute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create 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process,</a:t>
            </a:r>
            <a:endParaRPr sz="2400">
              <a:latin typeface="Arial MT"/>
              <a:cs typeface="Arial MT"/>
            </a:endParaRPr>
          </a:p>
          <a:p>
            <a:pPr marL="413384">
              <a:lnSpc>
                <a:spcPts val="2855"/>
              </a:lnSpc>
            </a:pPr>
            <a:r>
              <a:rPr sz="2400" spc="-10" dirty="0">
                <a:latin typeface="Arial MT"/>
                <a:cs typeface="Arial MT"/>
              </a:rPr>
              <a:t>terminate </a:t>
            </a:r>
            <a:r>
              <a:rPr sz="2400" spc="-25" dirty="0">
                <a:latin typeface="Arial MT"/>
                <a:cs typeface="Arial MT"/>
              </a:rPr>
              <a:t>process</a:t>
            </a:r>
            <a:endParaRPr sz="2400">
              <a:latin typeface="Arial MT"/>
              <a:cs typeface="Arial MT"/>
            </a:endParaRPr>
          </a:p>
          <a:p>
            <a:pPr marL="413384">
              <a:lnSpc>
                <a:spcPct val="100000"/>
              </a:lnSpc>
              <a:spcBef>
                <a:spcPts val="1025"/>
              </a:spcBef>
            </a:pPr>
            <a:r>
              <a:rPr sz="2400" spc="-45" dirty="0">
                <a:latin typeface="Arial MT"/>
                <a:cs typeface="Arial MT"/>
              </a:rPr>
              <a:t>get</a:t>
            </a:r>
            <a:r>
              <a:rPr sz="2400" spc="6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process</a:t>
            </a:r>
            <a:r>
              <a:rPr sz="2400" spc="130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attributes,</a:t>
            </a:r>
            <a:endParaRPr sz="2400">
              <a:latin typeface="Arial MT"/>
              <a:cs typeface="Arial MT"/>
            </a:endParaRPr>
          </a:p>
          <a:p>
            <a:pPr marL="413384">
              <a:lnSpc>
                <a:spcPct val="100000"/>
              </a:lnSpc>
              <a:spcBef>
                <a:spcPts val="45"/>
              </a:spcBef>
            </a:pPr>
            <a:r>
              <a:rPr sz="2400" spc="-20" dirty="0">
                <a:latin typeface="Arial MT"/>
                <a:cs typeface="Arial MT"/>
              </a:rPr>
              <a:t>set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process</a:t>
            </a:r>
            <a:r>
              <a:rPr sz="2400" spc="120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attributes</a:t>
            </a:r>
            <a:endParaRPr sz="2400">
              <a:latin typeface="Arial MT"/>
              <a:cs typeface="Arial MT"/>
            </a:endParaRPr>
          </a:p>
          <a:p>
            <a:pPr marL="413384">
              <a:lnSpc>
                <a:spcPct val="100000"/>
              </a:lnSpc>
              <a:spcBef>
                <a:spcPts val="1025"/>
              </a:spcBef>
            </a:pPr>
            <a:r>
              <a:rPr sz="2400" spc="-25" dirty="0">
                <a:latin typeface="Arial MT"/>
                <a:cs typeface="Arial MT"/>
              </a:rPr>
              <a:t>wait</a:t>
            </a:r>
            <a:r>
              <a:rPr sz="2400" spc="55" dirty="0">
                <a:latin typeface="Arial MT"/>
                <a:cs typeface="Arial MT"/>
              </a:rPr>
              <a:t> </a:t>
            </a:r>
            <a:r>
              <a:rPr sz="2400" spc="5" dirty="0">
                <a:latin typeface="Arial MT"/>
                <a:cs typeface="Arial MT"/>
              </a:rPr>
              <a:t>for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5" dirty="0">
                <a:latin typeface="Arial MT"/>
                <a:cs typeface="Arial MT"/>
              </a:rPr>
              <a:t>time</a:t>
            </a:r>
            <a:endParaRPr sz="2400">
              <a:latin typeface="Arial MT"/>
              <a:cs typeface="Arial MT"/>
            </a:endParaRPr>
          </a:p>
          <a:p>
            <a:pPr marL="413384" marR="457834">
              <a:lnSpc>
                <a:spcPts val="3910"/>
              </a:lnSpc>
              <a:spcBef>
                <a:spcPts val="225"/>
              </a:spcBef>
            </a:pPr>
            <a:r>
              <a:rPr sz="2400" spc="-25" dirty="0">
                <a:latin typeface="Arial MT"/>
                <a:cs typeface="Arial MT"/>
              </a:rPr>
              <a:t>wait</a:t>
            </a:r>
            <a:r>
              <a:rPr sz="2400" spc="70" dirty="0">
                <a:latin typeface="Arial MT"/>
                <a:cs typeface="Arial MT"/>
              </a:rPr>
              <a:t> </a:t>
            </a:r>
            <a:r>
              <a:rPr sz="2400" spc="-35" dirty="0">
                <a:latin typeface="Arial MT"/>
                <a:cs typeface="Arial MT"/>
              </a:rPr>
              <a:t>event,</a:t>
            </a:r>
            <a:r>
              <a:rPr sz="2400" spc="15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signal</a:t>
            </a:r>
            <a:r>
              <a:rPr sz="2400" spc="60" dirty="0">
                <a:latin typeface="Arial MT"/>
                <a:cs typeface="Arial MT"/>
              </a:rPr>
              <a:t> </a:t>
            </a:r>
            <a:r>
              <a:rPr sz="2400" spc="-40" dirty="0">
                <a:latin typeface="Arial MT"/>
                <a:cs typeface="Arial MT"/>
              </a:rPr>
              <a:t>event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allocate</a:t>
            </a:r>
            <a:r>
              <a:rPr sz="2400" spc="17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and</a:t>
            </a:r>
            <a:r>
              <a:rPr sz="2400" spc="85" dirty="0">
                <a:latin typeface="Arial MT"/>
                <a:cs typeface="Arial MT"/>
              </a:rPr>
              <a:t> </a:t>
            </a:r>
            <a:r>
              <a:rPr sz="2400" spc="5" dirty="0">
                <a:latin typeface="Arial MT"/>
                <a:cs typeface="Arial MT"/>
              </a:rPr>
              <a:t>free</a:t>
            </a:r>
            <a:endParaRPr sz="2400">
              <a:latin typeface="Arial MT"/>
              <a:cs typeface="Arial MT"/>
            </a:endParaRPr>
          </a:p>
          <a:p>
            <a:pPr marL="413384">
              <a:lnSpc>
                <a:spcPts val="2620"/>
              </a:lnSpc>
            </a:pPr>
            <a:r>
              <a:rPr sz="2400" spc="-15" dirty="0">
                <a:latin typeface="Arial MT"/>
                <a:cs typeface="Arial MT"/>
              </a:rPr>
              <a:t>memory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52695" y="1662683"/>
            <a:ext cx="419735" cy="42926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10529" y="2244407"/>
            <a:ext cx="304800" cy="333692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10529" y="2740279"/>
            <a:ext cx="304800" cy="33401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10529" y="3236214"/>
            <a:ext cx="304800" cy="33401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10529" y="3731895"/>
            <a:ext cx="304800" cy="334010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4957826" y="1633537"/>
            <a:ext cx="3962400" cy="5010150"/>
          </a:xfrm>
          <a:prstGeom prst="rect">
            <a:avLst/>
          </a:prstGeom>
          <a:ln w="9525">
            <a:solidFill>
              <a:srgbClr val="99CC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438150">
              <a:lnSpc>
                <a:spcPct val="100000"/>
              </a:lnSpc>
              <a:spcBef>
                <a:spcPts val="254"/>
              </a:spcBef>
            </a:pPr>
            <a:r>
              <a:rPr sz="2750" spc="-35" dirty="0">
                <a:latin typeface="Arial MT"/>
                <a:cs typeface="Arial MT"/>
              </a:rPr>
              <a:t>File</a:t>
            </a:r>
            <a:r>
              <a:rPr sz="2750" spc="200" dirty="0">
                <a:latin typeface="Arial MT"/>
                <a:cs typeface="Arial MT"/>
              </a:rPr>
              <a:t> </a:t>
            </a:r>
            <a:r>
              <a:rPr sz="2750" spc="5" dirty="0">
                <a:latin typeface="Arial MT"/>
                <a:cs typeface="Arial MT"/>
              </a:rPr>
              <a:t>Management</a:t>
            </a:r>
            <a:endParaRPr sz="2750">
              <a:latin typeface="Arial MT"/>
              <a:cs typeface="Arial MT"/>
            </a:endParaRPr>
          </a:p>
          <a:p>
            <a:pPr marL="838835" marR="307340">
              <a:lnSpc>
                <a:spcPct val="135600"/>
              </a:lnSpc>
              <a:spcBef>
                <a:spcPts val="5"/>
              </a:spcBef>
            </a:pPr>
            <a:r>
              <a:rPr sz="2400" spc="-20" dirty="0">
                <a:latin typeface="Arial MT"/>
                <a:cs typeface="Arial MT"/>
              </a:rPr>
              <a:t>create</a:t>
            </a:r>
            <a:r>
              <a:rPr sz="2400" spc="8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file,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35" dirty="0">
                <a:latin typeface="Arial MT"/>
                <a:cs typeface="Arial MT"/>
              </a:rPr>
              <a:t>delete</a:t>
            </a:r>
            <a:r>
              <a:rPr sz="2400" spc="235" dirty="0">
                <a:latin typeface="Arial MT"/>
                <a:cs typeface="Arial MT"/>
              </a:rPr>
              <a:t> </a:t>
            </a:r>
            <a:r>
              <a:rPr sz="2400" spc="10" dirty="0">
                <a:latin typeface="Arial MT"/>
                <a:cs typeface="Arial MT"/>
              </a:rPr>
              <a:t>file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40" dirty="0">
                <a:latin typeface="Arial MT"/>
                <a:cs typeface="Arial MT"/>
              </a:rPr>
              <a:t>open,</a:t>
            </a:r>
            <a:r>
              <a:rPr sz="2400" spc="150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close</a:t>
            </a:r>
            <a:r>
              <a:rPr sz="2400" spc="85" dirty="0">
                <a:latin typeface="Arial MT"/>
                <a:cs typeface="Arial MT"/>
              </a:rPr>
              <a:t> </a:t>
            </a:r>
            <a:r>
              <a:rPr sz="2400" spc="10" dirty="0">
                <a:latin typeface="Arial MT"/>
                <a:cs typeface="Arial MT"/>
              </a:rPr>
              <a:t>file</a:t>
            </a:r>
            <a:endParaRPr sz="2400">
              <a:latin typeface="Arial MT"/>
              <a:cs typeface="Arial MT"/>
            </a:endParaRPr>
          </a:p>
          <a:p>
            <a:pPr marL="838835" marR="233045">
              <a:lnSpc>
                <a:spcPct val="135600"/>
              </a:lnSpc>
            </a:pPr>
            <a:r>
              <a:rPr sz="2400" spc="-35" dirty="0">
                <a:latin typeface="Arial MT"/>
                <a:cs typeface="Arial MT"/>
              </a:rPr>
              <a:t>read,</a:t>
            </a:r>
            <a:r>
              <a:rPr sz="2400" spc="12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write,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reposition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45" dirty="0">
                <a:latin typeface="Arial MT"/>
                <a:cs typeface="Arial MT"/>
              </a:rPr>
              <a:t>get</a:t>
            </a:r>
            <a:r>
              <a:rPr sz="2400" spc="7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and</a:t>
            </a:r>
            <a:r>
              <a:rPr sz="2400" spc="8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set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15" dirty="0">
                <a:latin typeface="Arial MT"/>
                <a:cs typeface="Arial MT"/>
              </a:rPr>
              <a:t>file</a:t>
            </a:r>
            <a:endParaRPr sz="2400">
              <a:latin typeface="Arial MT"/>
              <a:cs typeface="Arial MT"/>
            </a:endParaRPr>
          </a:p>
          <a:p>
            <a:pPr marL="838835">
              <a:lnSpc>
                <a:spcPts val="2855"/>
              </a:lnSpc>
            </a:pPr>
            <a:r>
              <a:rPr sz="2400" spc="-15" dirty="0">
                <a:latin typeface="Arial MT"/>
                <a:cs typeface="Arial MT"/>
              </a:rPr>
              <a:t>attributes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297" y="381952"/>
            <a:ext cx="5755640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20" dirty="0">
                <a:solidFill>
                  <a:srgbClr val="006699"/>
                </a:solidFill>
              </a:rPr>
              <a:t>Types</a:t>
            </a:r>
            <a:r>
              <a:rPr spc="-140" dirty="0">
                <a:solidFill>
                  <a:srgbClr val="006699"/>
                </a:solidFill>
              </a:rPr>
              <a:t> </a:t>
            </a:r>
            <a:r>
              <a:rPr dirty="0">
                <a:solidFill>
                  <a:srgbClr val="006699"/>
                </a:solidFill>
              </a:rPr>
              <a:t>of</a:t>
            </a:r>
            <a:r>
              <a:rPr spc="-25" dirty="0">
                <a:solidFill>
                  <a:srgbClr val="006699"/>
                </a:solidFill>
              </a:rPr>
              <a:t> </a:t>
            </a:r>
            <a:r>
              <a:rPr spc="15" dirty="0">
                <a:solidFill>
                  <a:srgbClr val="006699"/>
                </a:solidFill>
              </a:rPr>
              <a:t>System</a:t>
            </a:r>
            <a:r>
              <a:rPr spc="-160" dirty="0">
                <a:solidFill>
                  <a:srgbClr val="006699"/>
                </a:solidFill>
              </a:rPr>
              <a:t> </a:t>
            </a:r>
            <a:r>
              <a:rPr spc="10" dirty="0">
                <a:solidFill>
                  <a:srgbClr val="006699"/>
                </a:solidFill>
              </a:rPr>
              <a:t>Calls</a:t>
            </a:r>
            <a:r>
              <a:rPr spc="-65" dirty="0">
                <a:solidFill>
                  <a:srgbClr val="006699"/>
                </a:solidFill>
              </a:rPr>
              <a:t> </a:t>
            </a:r>
            <a:r>
              <a:rPr spc="-5" dirty="0">
                <a:solidFill>
                  <a:srgbClr val="006699"/>
                </a:solidFill>
              </a:rPr>
              <a:t>(Cont.)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28600" y="1238250"/>
            <a:ext cx="4781550" cy="5343525"/>
            <a:chOff x="228600" y="1238250"/>
            <a:chExt cx="4781550" cy="5343525"/>
          </a:xfrm>
        </p:grpSpPr>
        <p:sp>
          <p:nvSpPr>
            <p:cNvPr id="4" name="object 4"/>
            <p:cNvSpPr/>
            <p:nvPr/>
          </p:nvSpPr>
          <p:spPr>
            <a:xfrm>
              <a:off x="233362" y="1243012"/>
              <a:ext cx="4772025" cy="5334000"/>
            </a:xfrm>
            <a:custGeom>
              <a:avLst/>
              <a:gdLst/>
              <a:ahLst/>
              <a:cxnLst/>
              <a:rect l="l" t="t" r="r" b="b"/>
              <a:pathLst>
                <a:path w="4772025" h="5334000">
                  <a:moveTo>
                    <a:pt x="0" y="5334000"/>
                  </a:moveTo>
                  <a:lnTo>
                    <a:pt x="4772025" y="5334000"/>
                  </a:lnTo>
                  <a:lnTo>
                    <a:pt x="4772025" y="0"/>
                  </a:lnTo>
                  <a:lnTo>
                    <a:pt x="0" y="0"/>
                  </a:lnTo>
                  <a:lnTo>
                    <a:pt x="0" y="5334000"/>
                  </a:lnTo>
                  <a:close/>
                </a:path>
              </a:pathLst>
            </a:custGeom>
            <a:ln w="9525">
              <a:solidFill>
                <a:srgbClr val="99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7182" y="1271523"/>
              <a:ext cx="362585" cy="37211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5017" y="1777047"/>
              <a:ext cx="266700" cy="26701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5017" y="2187257"/>
              <a:ext cx="266700" cy="26701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5017" y="2597213"/>
              <a:ext cx="266700" cy="26701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5017" y="3312414"/>
              <a:ext cx="266700" cy="26733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7182" y="3722941"/>
              <a:ext cx="362585" cy="37179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5017" y="4218558"/>
              <a:ext cx="266700" cy="26733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5017" y="4628832"/>
              <a:ext cx="266700" cy="26701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5017" y="5048567"/>
              <a:ext cx="266700" cy="267017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647700" y="1127660"/>
            <a:ext cx="4173220" cy="4519295"/>
          </a:xfrm>
          <a:prstGeom prst="rect">
            <a:avLst/>
          </a:prstGeom>
        </p:spPr>
        <p:txBody>
          <a:bodyPr vert="horz" wrap="square" lIns="0" tIns="144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sz="2400" spc="-25" dirty="0">
                <a:latin typeface="Arial MT"/>
                <a:cs typeface="Arial MT"/>
              </a:rPr>
              <a:t>Device</a:t>
            </a:r>
            <a:r>
              <a:rPr sz="2400" spc="13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Management</a:t>
            </a:r>
            <a:endParaRPr sz="2400">
              <a:latin typeface="Arial MT"/>
              <a:cs typeface="Arial MT"/>
            </a:endParaRPr>
          </a:p>
          <a:p>
            <a:pPr marL="412750" marR="306070">
              <a:lnSpc>
                <a:spcPct val="134600"/>
              </a:lnSpc>
              <a:spcBef>
                <a:spcPts val="70"/>
              </a:spcBef>
            </a:pPr>
            <a:r>
              <a:rPr sz="2000" spc="10" dirty="0">
                <a:latin typeface="Arial MT"/>
                <a:cs typeface="Arial MT"/>
              </a:rPr>
              <a:t>reque</a:t>
            </a:r>
            <a:r>
              <a:rPr sz="2000" spc="50" dirty="0">
                <a:latin typeface="Arial MT"/>
                <a:cs typeface="Arial MT"/>
              </a:rPr>
              <a:t>s</a:t>
            </a:r>
            <a:r>
              <a:rPr sz="2000" spc="5" dirty="0">
                <a:latin typeface="Arial MT"/>
                <a:cs typeface="Arial MT"/>
              </a:rPr>
              <a:t>t</a:t>
            </a:r>
            <a:r>
              <a:rPr sz="2000" spc="-145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de</a:t>
            </a:r>
            <a:r>
              <a:rPr sz="2000" spc="-30" dirty="0">
                <a:latin typeface="Arial MT"/>
                <a:cs typeface="Arial MT"/>
              </a:rPr>
              <a:t>v</a:t>
            </a:r>
            <a:r>
              <a:rPr sz="2000" spc="5" dirty="0">
                <a:latin typeface="Arial MT"/>
                <a:cs typeface="Arial MT"/>
              </a:rPr>
              <a:t>i</a:t>
            </a:r>
            <a:r>
              <a:rPr sz="2000" spc="45" dirty="0">
                <a:latin typeface="Arial MT"/>
                <a:cs typeface="Arial MT"/>
              </a:rPr>
              <a:t>c</a:t>
            </a:r>
            <a:r>
              <a:rPr sz="2000" spc="10" dirty="0">
                <a:latin typeface="Arial MT"/>
                <a:cs typeface="Arial MT"/>
              </a:rPr>
              <a:t>e,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relea</a:t>
            </a:r>
            <a:r>
              <a:rPr sz="2000" spc="50" dirty="0">
                <a:latin typeface="Arial MT"/>
                <a:cs typeface="Arial MT"/>
              </a:rPr>
              <a:t>s</a:t>
            </a:r>
            <a:r>
              <a:rPr sz="2000" spc="15" dirty="0">
                <a:latin typeface="Arial MT"/>
                <a:cs typeface="Arial MT"/>
              </a:rPr>
              <a:t>e</a:t>
            </a:r>
            <a:r>
              <a:rPr sz="2000" spc="-105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de</a:t>
            </a:r>
            <a:r>
              <a:rPr sz="2000" spc="-30" dirty="0">
                <a:latin typeface="Arial MT"/>
                <a:cs typeface="Arial MT"/>
              </a:rPr>
              <a:t>v</a:t>
            </a:r>
            <a:r>
              <a:rPr sz="2000" spc="5" dirty="0">
                <a:latin typeface="Arial MT"/>
                <a:cs typeface="Arial MT"/>
              </a:rPr>
              <a:t>i</a:t>
            </a:r>
            <a:r>
              <a:rPr sz="2000" spc="45" dirty="0">
                <a:latin typeface="Arial MT"/>
                <a:cs typeface="Arial MT"/>
              </a:rPr>
              <a:t>c</a:t>
            </a:r>
            <a:r>
              <a:rPr sz="2000" spc="10" dirty="0">
                <a:latin typeface="Arial MT"/>
                <a:cs typeface="Arial MT"/>
              </a:rPr>
              <a:t>e  read,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write,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reposition</a:t>
            </a:r>
            <a:endParaRPr sz="2000">
              <a:latin typeface="Arial MT"/>
              <a:cs typeface="Arial MT"/>
            </a:endParaRPr>
          </a:p>
          <a:p>
            <a:pPr marL="412750" marR="182245">
              <a:lnSpc>
                <a:spcPct val="100000"/>
              </a:lnSpc>
              <a:spcBef>
                <a:spcPts val="825"/>
              </a:spcBef>
            </a:pPr>
            <a:r>
              <a:rPr sz="2000" spc="10" dirty="0">
                <a:latin typeface="Arial MT"/>
                <a:cs typeface="Arial MT"/>
              </a:rPr>
              <a:t>get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de</a:t>
            </a:r>
            <a:r>
              <a:rPr sz="2000" spc="-30" dirty="0">
                <a:latin typeface="Arial MT"/>
                <a:cs typeface="Arial MT"/>
              </a:rPr>
              <a:t>v</a:t>
            </a:r>
            <a:r>
              <a:rPr sz="2000" spc="5" dirty="0">
                <a:latin typeface="Arial MT"/>
                <a:cs typeface="Arial MT"/>
              </a:rPr>
              <a:t>i</a:t>
            </a:r>
            <a:r>
              <a:rPr sz="2000" spc="45" dirty="0">
                <a:latin typeface="Arial MT"/>
                <a:cs typeface="Arial MT"/>
              </a:rPr>
              <a:t>c</a:t>
            </a:r>
            <a:r>
              <a:rPr sz="2000" spc="15" dirty="0">
                <a:latin typeface="Arial MT"/>
                <a:cs typeface="Arial MT"/>
              </a:rPr>
              <a:t>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a</a:t>
            </a:r>
            <a:r>
              <a:rPr sz="2000" spc="40" dirty="0">
                <a:latin typeface="Arial MT"/>
                <a:cs typeface="Arial MT"/>
              </a:rPr>
              <a:t>tt</a:t>
            </a:r>
            <a:r>
              <a:rPr sz="2000" spc="10" dirty="0">
                <a:latin typeface="Arial MT"/>
                <a:cs typeface="Arial MT"/>
              </a:rPr>
              <a:t>ribu</a:t>
            </a:r>
            <a:r>
              <a:rPr sz="2000" spc="45" dirty="0">
                <a:latin typeface="Arial MT"/>
                <a:cs typeface="Arial MT"/>
              </a:rPr>
              <a:t>t</a:t>
            </a:r>
            <a:r>
              <a:rPr sz="2000" spc="15" dirty="0">
                <a:latin typeface="Arial MT"/>
                <a:cs typeface="Arial MT"/>
              </a:rPr>
              <a:t>e</a:t>
            </a:r>
            <a:r>
              <a:rPr sz="2000" spc="-30" dirty="0">
                <a:latin typeface="Arial MT"/>
                <a:cs typeface="Arial MT"/>
              </a:rPr>
              <a:t>s</a:t>
            </a:r>
            <a:r>
              <a:rPr sz="2000" spc="5" dirty="0">
                <a:latin typeface="Arial MT"/>
                <a:cs typeface="Arial MT"/>
              </a:rPr>
              <a:t>,</a:t>
            </a:r>
            <a:r>
              <a:rPr sz="2000" spc="-145" dirty="0">
                <a:latin typeface="Arial MT"/>
                <a:cs typeface="Arial MT"/>
              </a:rPr>
              <a:t> </a:t>
            </a:r>
            <a:r>
              <a:rPr sz="2000" spc="45" dirty="0">
                <a:latin typeface="Arial MT"/>
                <a:cs typeface="Arial MT"/>
              </a:rPr>
              <a:t>s</a:t>
            </a:r>
            <a:r>
              <a:rPr sz="2000" spc="10" dirty="0">
                <a:latin typeface="Arial MT"/>
                <a:cs typeface="Arial MT"/>
              </a:rPr>
              <a:t>et</a:t>
            </a:r>
            <a:r>
              <a:rPr sz="2000" spc="-145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de</a:t>
            </a:r>
            <a:r>
              <a:rPr sz="2000" spc="-30" dirty="0">
                <a:latin typeface="Arial MT"/>
                <a:cs typeface="Arial MT"/>
              </a:rPr>
              <a:t>v</a:t>
            </a:r>
            <a:r>
              <a:rPr sz="2000" spc="5" dirty="0">
                <a:latin typeface="Arial MT"/>
                <a:cs typeface="Arial MT"/>
              </a:rPr>
              <a:t>i</a:t>
            </a:r>
            <a:r>
              <a:rPr sz="2000" spc="45" dirty="0">
                <a:latin typeface="Arial MT"/>
                <a:cs typeface="Arial MT"/>
              </a:rPr>
              <a:t>c</a:t>
            </a:r>
            <a:r>
              <a:rPr sz="2000" spc="10" dirty="0">
                <a:latin typeface="Arial MT"/>
                <a:cs typeface="Arial MT"/>
              </a:rPr>
              <a:t>e  </a:t>
            </a:r>
            <a:r>
              <a:rPr sz="2000" spc="20" dirty="0">
                <a:latin typeface="Arial MT"/>
                <a:cs typeface="Arial MT"/>
              </a:rPr>
              <a:t>attributes</a:t>
            </a:r>
            <a:endParaRPr sz="2000">
              <a:latin typeface="Arial MT"/>
              <a:cs typeface="Arial MT"/>
            </a:endParaRPr>
          </a:p>
          <a:p>
            <a:pPr marL="412750">
              <a:lnSpc>
                <a:spcPct val="100000"/>
              </a:lnSpc>
              <a:spcBef>
                <a:spcPts val="835"/>
              </a:spcBef>
            </a:pPr>
            <a:r>
              <a:rPr sz="2000" spc="10" dirty="0">
                <a:latin typeface="Arial MT"/>
                <a:cs typeface="Arial MT"/>
              </a:rPr>
              <a:t>logi</a:t>
            </a:r>
            <a:r>
              <a:rPr sz="2000" spc="45" dirty="0">
                <a:latin typeface="Arial MT"/>
                <a:cs typeface="Arial MT"/>
              </a:rPr>
              <a:t>c</a:t>
            </a:r>
            <a:r>
              <a:rPr sz="2000" spc="10" dirty="0">
                <a:latin typeface="Arial MT"/>
                <a:cs typeface="Arial MT"/>
              </a:rPr>
              <a:t>ally</a:t>
            </a:r>
            <a:r>
              <a:rPr sz="2000" spc="-140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a</a:t>
            </a:r>
            <a:r>
              <a:rPr sz="2000" spc="35" dirty="0">
                <a:latin typeface="Arial MT"/>
                <a:cs typeface="Arial MT"/>
              </a:rPr>
              <a:t>t</a:t>
            </a:r>
            <a:r>
              <a:rPr sz="2000" spc="40" dirty="0">
                <a:latin typeface="Arial MT"/>
                <a:cs typeface="Arial MT"/>
              </a:rPr>
              <a:t>t</a:t>
            </a:r>
            <a:r>
              <a:rPr sz="2000" spc="15" dirty="0">
                <a:latin typeface="Arial MT"/>
                <a:cs typeface="Arial MT"/>
              </a:rPr>
              <a:t>a</a:t>
            </a:r>
            <a:r>
              <a:rPr sz="2000" spc="40" dirty="0">
                <a:latin typeface="Arial MT"/>
                <a:cs typeface="Arial MT"/>
              </a:rPr>
              <a:t>c</a:t>
            </a:r>
            <a:r>
              <a:rPr sz="2000" spc="15" dirty="0">
                <a:latin typeface="Arial MT"/>
                <a:cs typeface="Arial MT"/>
              </a:rPr>
              <a:t>h</a:t>
            </a:r>
            <a:r>
              <a:rPr sz="2000" spc="-185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or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de</a:t>
            </a:r>
            <a:r>
              <a:rPr sz="2000" spc="35" dirty="0">
                <a:latin typeface="Arial MT"/>
                <a:cs typeface="Arial MT"/>
              </a:rPr>
              <a:t>t</a:t>
            </a:r>
            <a:r>
              <a:rPr sz="2000" spc="15" dirty="0">
                <a:latin typeface="Arial MT"/>
                <a:cs typeface="Arial MT"/>
              </a:rPr>
              <a:t>a</a:t>
            </a:r>
            <a:r>
              <a:rPr sz="2000" spc="40" dirty="0">
                <a:latin typeface="Arial MT"/>
                <a:cs typeface="Arial MT"/>
              </a:rPr>
              <a:t>c</a:t>
            </a:r>
            <a:r>
              <a:rPr sz="2000" spc="15" dirty="0">
                <a:latin typeface="Arial MT"/>
                <a:cs typeface="Arial MT"/>
              </a:rPr>
              <a:t>h</a:t>
            </a:r>
            <a:r>
              <a:rPr sz="2000" spc="-105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de</a:t>
            </a:r>
            <a:r>
              <a:rPr sz="2000" spc="-35" dirty="0">
                <a:latin typeface="Arial MT"/>
                <a:cs typeface="Arial MT"/>
              </a:rPr>
              <a:t>v</a:t>
            </a:r>
            <a:r>
              <a:rPr sz="2000" spc="5" dirty="0">
                <a:latin typeface="Arial MT"/>
                <a:cs typeface="Arial MT"/>
              </a:rPr>
              <a:t>i</a:t>
            </a:r>
            <a:r>
              <a:rPr sz="2000" spc="45" dirty="0">
                <a:latin typeface="Arial MT"/>
                <a:cs typeface="Arial MT"/>
              </a:rPr>
              <a:t>c</a:t>
            </a:r>
            <a:r>
              <a:rPr sz="2000" spc="15" dirty="0">
                <a:latin typeface="Arial MT"/>
                <a:cs typeface="Arial MT"/>
              </a:rPr>
              <a:t>es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2400" spc="-5" dirty="0">
                <a:latin typeface="Arial MT"/>
                <a:cs typeface="Arial MT"/>
              </a:rPr>
              <a:t>Information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Maintenance</a:t>
            </a:r>
            <a:endParaRPr sz="2400">
              <a:latin typeface="Arial MT"/>
              <a:cs typeface="Arial MT"/>
            </a:endParaRPr>
          </a:p>
          <a:p>
            <a:pPr marL="412750" marR="31750">
              <a:lnSpc>
                <a:spcPts val="3229"/>
              </a:lnSpc>
              <a:spcBef>
                <a:spcPts val="240"/>
              </a:spcBef>
            </a:pPr>
            <a:r>
              <a:rPr sz="2000" spc="10" dirty="0">
                <a:latin typeface="Arial MT"/>
                <a:cs typeface="Arial MT"/>
              </a:rPr>
              <a:t>get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spc="40" dirty="0">
                <a:latin typeface="Arial MT"/>
                <a:cs typeface="Arial MT"/>
              </a:rPr>
              <a:t>t</a:t>
            </a:r>
            <a:r>
              <a:rPr sz="2000" spc="5" dirty="0">
                <a:latin typeface="Arial MT"/>
                <a:cs typeface="Arial MT"/>
              </a:rPr>
              <a:t>i</a:t>
            </a:r>
            <a:r>
              <a:rPr sz="2000" spc="-15" dirty="0">
                <a:latin typeface="Arial MT"/>
                <a:cs typeface="Arial MT"/>
              </a:rPr>
              <a:t>m</a:t>
            </a:r>
            <a:r>
              <a:rPr sz="2000" spc="15" dirty="0">
                <a:latin typeface="Arial MT"/>
                <a:cs typeface="Arial MT"/>
              </a:rPr>
              <a:t>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or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da</a:t>
            </a:r>
            <a:r>
              <a:rPr sz="2000" spc="40" dirty="0">
                <a:latin typeface="Arial MT"/>
                <a:cs typeface="Arial MT"/>
              </a:rPr>
              <a:t>t</a:t>
            </a:r>
            <a:r>
              <a:rPr sz="2000" spc="10" dirty="0">
                <a:latin typeface="Arial MT"/>
                <a:cs typeface="Arial MT"/>
              </a:rPr>
              <a:t>e,</a:t>
            </a:r>
            <a:r>
              <a:rPr sz="2000" spc="-145" dirty="0">
                <a:latin typeface="Arial MT"/>
                <a:cs typeface="Arial MT"/>
              </a:rPr>
              <a:t> </a:t>
            </a:r>
            <a:r>
              <a:rPr sz="2000" spc="45" dirty="0">
                <a:latin typeface="Arial MT"/>
                <a:cs typeface="Arial MT"/>
              </a:rPr>
              <a:t>s</a:t>
            </a:r>
            <a:r>
              <a:rPr sz="2000" spc="10" dirty="0">
                <a:latin typeface="Arial MT"/>
                <a:cs typeface="Arial MT"/>
              </a:rPr>
              <a:t>et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spc="40" dirty="0">
                <a:latin typeface="Arial MT"/>
                <a:cs typeface="Arial MT"/>
              </a:rPr>
              <a:t>t</a:t>
            </a:r>
            <a:r>
              <a:rPr sz="2000" spc="5" dirty="0">
                <a:latin typeface="Arial MT"/>
                <a:cs typeface="Arial MT"/>
              </a:rPr>
              <a:t>i</a:t>
            </a:r>
            <a:r>
              <a:rPr sz="2000" spc="-15" dirty="0">
                <a:latin typeface="Arial MT"/>
                <a:cs typeface="Arial MT"/>
              </a:rPr>
              <a:t>m</a:t>
            </a:r>
            <a:r>
              <a:rPr sz="2000" spc="15" dirty="0">
                <a:latin typeface="Arial MT"/>
                <a:cs typeface="Arial MT"/>
              </a:rPr>
              <a:t>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or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da</a:t>
            </a:r>
            <a:r>
              <a:rPr sz="2000" spc="40" dirty="0">
                <a:latin typeface="Arial MT"/>
                <a:cs typeface="Arial MT"/>
              </a:rPr>
              <a:t>t</a:t>
            </a:r>
            <a:r>
              <a:rPr sz="2000" spc="10" dirty="0">
                <a:latin typeface="Arial MT"/>
                <a:cs typeface="Arial MT"/>
              </a:rPr>
              <a:t>e  get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spc="45" dirty="0">
                <a:latin typeface="Arial MT"/>
                <a:cs typeface="Arial MT"/>
              </a:rPr>
              <a:t>sys</a:t>
            </a:r>
            <a:r>
              <a:rPr sz="2000" spc="40" dirty="0">
                <a:latin typeface="Arial MT"/>
                <a:cs typeface="Arial MT"/>
              </a:rPr>
              <a:t>t</a:t>
            </a:r>
            <a:r>
              <a:rPr sz="2000" spc="15" dirty="0">
                <a:latin typeface="Arial MT"/>
                <a:cs typeface="Arial MT"/>
              </a:rPr>
              <a:t>em</a:t>
            </a:r>
            <a:r>
              <a:rPr sz="2000" spc="-215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da</a:t>
            </a:r>
            <a:r>
              <a:rPr sz="2000" spc="40" dirty="0">
                <a:latin typeface="Arial MT"/>
                <a:cs typeface="Arial MT"/>
              </a:rPr>
              <a:t>t</a:t>
            </a:r>
            <a:r>
              <a:rPr sz="2000" spc="10" dirty="0">
                <a:latin typeface="Arial MT"/>
                <a:cs typeface="Arial MT"/>
              </a:rPr>
              <a:t>a,</a:t>
            </a:r>
            <a:r>
              <a:rPr sz="2000" spc="-145" dirty="0">
                <a:latin typeface="Arial MT"/>
                <a:cs typeface="Arial MT"/>
              </a:rPr>
              <a:t> </a:t>
            </a:r>
            <a:r>
              <a:rPr sz="2000" spc="45" dirty="0">
                <a:latin typeface="Arial MT"/>
                <a:cs typeface="Arial MT"/>
              </a:rPr>
              <a:t>s</a:t>
            </a:r>
            <a:r>
              <a:rPr sz="2000" spc="10" dirty="0">
                <a:latin typeface="Arial MT"/>
                <a:cs typeface="Arial MT"/>
              </a:rPr>
              <a:t>et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spc="45" dirty="0">
                <a:latin typeface="Arial MT"/>
                <a:cs typeface="Arial MT"/>
              </a:rPr>
              <a:t>sys</a:t>
            </a:r>
            <a:r>
              <a:rPr sz="2000" spc="40" dirty="0">
                <a:latin typeface="Arial MT"/>
                <a:cs typeface="Arial MT"/>
              </a:rPr>
              <a:t>t</a:t>
            </a:r>
            <a:r>
              <a:rPr sz="2000" spc="15" dirty="0">
                <a:latin typeface="Arial MT"/>
                <a:cs typeface="Arial MT"/>
              </a:rPr>
              <a:t>em</a:t>
            </a:r>
            <a:r>
              <a:rPr sz="2000" spc="-215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da</a:t>
            </a:r>
            <a:r>
              <a:rPr sz="2000" spc="40" dirty="0">
                <a:latin typeface="Arial MT"/>
                <a:cs typeface="Arial MT"/>
              </a:rPr>
              <a:t>t</a:t>
            </a:r>
            <a:r>
              <a:rPr sz="2000" spc="15" dirty="0">
                <a:latin typeface="Arial MT"/>
                <a:cs typeface="Arial MT"/>
              </a:rPr>
              <a:t>a</a:t>
            </a:r>
            <a:endParaRPr sz="2000">
              <a:latin typeface="Arial MT"/>
              <a:cs typeface="Arial MT"/>
            </a:endParaRPr>
          </a:p>
          <a:p>
            <a:pPr marL="412750" marR="697865">
              <a:lnSpc>
                <a:spcPct val="100000"/>
              </a:lnSpc>
              <a:spcBef>
                <a:spcPts val="660"/>
              </a:spcBef>
            </a:pPr>
            <a:r>
              <a:rPr sz="2000" spc="10" dirty="0">
                <a:latin typeface="Arial MT"/>
                <a:cs typeface="Arial MT"/>
              </a:rPr>
              <a:t>get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and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45" dirty="0">
                <a:latin typeface="Arial MT"/>
                <a:cs typeface="Arial MT"/>
              </a:rPr>
              <a:t>s</a:t>
            </a:r>
            <a:r>
              <a:rPr sz="2000" spc="10" dirty="0">
                <a:latin typeface="Arial MT"/>
                <a:cs typeface="Arial MT"/>
              </a:rPr>
              <a:t>et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pro</a:t>
            </a:r>
            <a:r>
              <a:rPr sz="2000" spc="45" dirty="0">
                <a:latin typeface="Arial MT"/>
                <a:cs typeface="Arial MT"/>
              </a:rPr>
              <a:t>c</a:t>
            </a:r>
            <a:r>
              <a:rPr sz="2000" spc="15" dirty="0">
                <a:latin typeface="Arial MT"/>
                <a:cs typeface="Arial MT"/>
              </a:rPr>
              <a:t>e</a:t>
            </a:r>
            <a:r>
              <a:rPr sz="2000" spc="45" dirty="0">
                <a:latin typeface="Arial MT"/>
                <a:cs typeface="Arial MT"/>
              </a:rPr>
              <a:t>ss</a:t>
            </a:r>
            <a:r>
              <a:rPr sz="2000" spc="5" dirty="0">
                <a:latin typeface="Arial MT"/>
                <a:cs typeface="Arial MT"/>
              </a:rPr>
              <a:t>,</a:t>
            </a:r>
            <a:r>
              <a:rPr sz="2000" spc="-145" dirty="0">
                <a:latin typeface="Arial MT"/>
                <a:cs typeface="Arial MT"/>
              </a:rPr>
              <a:t> </a:t>
            </a:r>
            <a:r>
              <a:rPr sz="2000" spc="-35" dirty="0">
                <a:latin typeface="Arial MT"/>
                <a:cs typeface="Arial MT"/>
              </a:rPr>
              <a:t>f</a:t>
            </a:r>
            <a:r>
              <a:rPr sz="2000" spc="5" dirty="0">
                <a:latin typeface="Arial MT"/>
                <a:cs typeface="Arial MT"/>
              </a:rPr>
              <a:t>ile,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or  </a:t>
            </a:r>
            <a:r>
              <a:rPr sz="2000" spc="10" dirty="0">
                <a:latin typeface="Arial MT"/>
                <a:cs typeface="Arial MT"/>
              </a:rPr>
              <a:t>device</a:t>
            </a:r>
            <a:r>
              <a:rPr sz="2000" spc="-110" dirty="0">
                <a:latin typeface="Arial MT"/>
                <a:cs typeface="Arial MT"/>
              </a:rPr>
              <a:t> </a:t>
            </a:r>
            <a:r>
              <a:rPr sz="2000" spc="20" dirty="0">
                <a:latin typeface="Arial MT"/>
                <a:cs typeface="Arial MT"/>
              </a:rPr>
              <a:t>attributes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57876" y="1371219"/>
            <a:ext cx="362585" cy="37211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15584" y="1877123"/>
            <a:ext cx="266700" cy="267017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15584" y="2897822"/>
            <a:ext cx="266700" cy="267017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15584" y="3613086"/>
            <a:ext cx="266700" cy="267017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15584" y="4328477"/>
            <a:ext cx="266700" cy="267017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5262626" y="1338262"/>
            <a:ext cx="3657600" cy="5229225"/>
          </a:xfrm>
          <a:prstGeom prst="rect">
            <a:avLst/>
          </a:prstGeom>
          <a:ln w="9525">
            <a:solidFill>
              <a:srgbClr val="99CC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438150">
              <a:lnSpc>
                <a:spcPct val="100000"/>
              </a:lnSpc>
              <a:spcBef>
                <a:spcPts val="265"/>
              </a:spcBef>
            </a:pPr>
            <a:r>
              <a:rPr sz="2400" spc="-15" dirty="0">
                <a:latin typeface="Arial MT"/>
                <a:cs typeface="Arial MT"/>
              </a:rPr>
              <a:t>Communications</a:t>
            </a:r>
            <a:endParaRPr sz="2400">
              <a:latin typeface="Arial MT"/>
              <a:cs typeface="Arial MT"/>
            </a:endParaRPr>
          </a:p>
          <a:p>
            <a:pPr marL="838835" marR="1076325">
              <a:lnSpc>
                <a:spcPct val="100000"/>
              </a:lnSpc>
              <a:spcBef>
                <a:spcPts val="900"/>
              </a:spcBef>
            </a:pPr>
            <a:r>
              <a:rPr sz="2000" spc="40" dirty="0">
                <a:latin typeface="Arial MT"/>
                <a:cs typeface="Arial MT"/>
              </a:rPr>
              <a:t>c</a:t>
            </a:r>
            <a:r>
              <a:rPr sz="2000" spc="10" dirty="0">
                <a:latin typeface="Arial MT"/>
                <a:cs typeface="Arial MT"/>
              </a:rPr>
              <a:t>rea</a:t>
            </a:r>
            <a:r>
              <a:rPr sz="2000" spc="35" dirty="0">
                <a:latin typeface="Arial MT"/>
                <a:cs typeface="Arial MT"/>
              </a:rPr>
              <a:t>t</a:t>
            </a:r>
            <a:r>
              <a:rPr sz="2000" spc="10" dirty="0">
                <a:latin typeface="Arial MT"/>
                <a:cs typeface="Arial MT"/>
              </a:rPr>
              <a:t>e,</a:t>
            </a:r>
            <a:r>
              <a:rPr sz="2000" spc="-150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del</a:t>
            </a:r>
            <a:r>
              <a:rPr sz="2000" dirty="0">
                <a:latin typeface="Arial MT"/>
                <a:cs typeface="Arial MT"/>
              </a:rPr>
              <a:t>e</a:t>
            </a:r>
            <a:r>
              <a:rPr sz="2000" spc="35" dirty="0">
                <a:latin typeface="Arial MT"/>
                <a:cs typeface="Arial MT"/>
              </a:rPr>
              <a:t>t</a:t>
            </a:r>
            <a:r>
              <a:rPr sz="2000" spc="10" dirty="0">
                <a:latin typeface="Arial MT"/>
                <a:cs typeface="Arial MT"/>
              </a:rPr>
              <a:t>e  </a:t>
            </a:r>
            <a:r>
              <a:rPr sz="2000" spc="40" dirty="0">
                <a:latin typeface="Arial MT"/>
                <a:cs typeface="Arial MT"/>
              </a:rPr>
              <a:t>c</a:t>
            </a:r>
            <a:r>
              <a:rPr sz="2000" spc="15" dirty="0">
                <a:latin typeface="Arial MT"/>
                <a:cs typeface="Arial MT"/>
              </a:rPr>
              <a:t>o</a:t>
            </a:r>
            <a:r>
              <a:rPr sz="2000" spc="-20" dirty="0">
                <a:latin typeface="Arial MT"/>
                <a:cs typeface="Arial MT"/>
              </a:rPr>
              <a:t>mm</a:t>
            </a:r>
            <a:r>
              <a:rPr sz="2000" spc="10" dirty="0">
                <a:latin typeface="Arial MT"/>
                <a:cs typeface="Arial MT"/>
              </a:rPr>
              <a:t>uni</a:t>
            </a:r>
            <a:r>
              <a:rPr sz="2000" spc="40" dirty="0">
                <a:latin typeface="Arial MT"/>
                <a:cs typeface="Arial MT"/>
              </a:rPr>
              <a:t>c</a:t>
            </a:r>
            <a:r>
              <a:rPr sz="2000" spc="15" dirty="0">
                <a:latin typeface="Arial MT"/>
                <a:cs typeface="Arial MT"/>
              </a:rPr>
              <a:t>a</a:t>
            </a:r>
            <a:r>
              <a:rPr sz="2000" spc="35" dirty="0">
                <a:latin typeface="Arial MT"/>
                <a:cs typeface="Arial MT"/>
              </a:rPr>
              <a:t>t</a:t>
            </a:r>
            <a:r>
              <a:rPr sz="2000" spc="10" dirty="0">
                <a:latin typeface="Arial MT"/>
                <a:cs typeface="Arial MT"/>
              </a:rPr>
              <a:t>ion  </a:t>
            </a:r>
            <a:r>
              <a:rPr sz="2000" spc="20" dirty="0">
                <a:latin typeface="Arial MT"/>
                <a:cs typeface="Arial MT"/>
              </a:rPr>
              <a:t>connection</a:t>
            </a:r>
            <a:endParaRPr sz="2000">
              <a:latin typeface="Arial MT"/>
              <a:cs typeface="Arial MT"/>
            </a:endParaRPr>
          </a:p>
          <a:p>
            <a:pPr marL="838835" marR="1296035">
              <a:lnSpc>
                <a:spcPct val="100000"/>
              </a:lnSpc>
              <a:spcBef>
                <a:spcPts val="835"/>
              </a:spcBef>
            </a:pPr>
            <a:r>
              <a:rPr sz="2000" spc="40" dirty="0">
                <a:latin typeface="Arial MT"/>
                <a:cs typeface="Arial MT"/>
              </a:rPr>
              <a:t>s</a:t>
            </a:r>
            <a:r>
              <a:rPr sz="2000" spc="15" dirty="0">
                <a:latin typeface="Arial MT"/>
                <a:cs typeface="Arial MT"/>
              </a:rPr>
              <a:t>en</a:t>
            </a:r>
            <a:r>
              <a:rPr sz="2000" spc="5" dirty="0">
                <a:latin typeface="Arial MT"/>
                <a:cs typeface="Arial MT"/>
              </a:rPr>
              <a:t>d,</a:t>
            </a:r>
            <a:r>
              <a:rPr sz="2000" spc="-150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re</a:t>
            </a:r>
            <a:r>
              <a:rPr sz="2000" spc="40" dirty="0">
                <a:latin typeface="Arial MT"/>
                <a:cs typeface="Arial MT"/>
              </a:rPr>
              <a:t>c</a:t>
            </a:r>
            <a:r>
              <a:rPr sz="2000" spc="10" dirty="0">
                <a:latin typeface="Arial MT"/>
                <a:cs typeface="Arial MT"/>
              </a:rPr>
              <a:t>ei</a:t>
            </a:r>
            <a:r>
              <a:rPr sz="2000" spc="-35" dirty="0">
                <a:latin typeface="Arial MT"/>
                <a:cs typeface="Arial MT"/>
              </a:rPr>
              <a:t>v</a:t>
            </a:r>
            <a:r>
              <a:rPr sz="2000" spc="10" dirty="0">
                <a:latin typeface="Arial MT"/>
                <a:cs typeface="Arial MT"/>
              </a:rPr>
              <a:t>e  </a:t>
            </a:r>
            <a:r>
              <a:rPr sz="2000" spc="15" dirty="0">
                <a:latin typeface="Arial MT"/>
                <a:cs typeface="Arial MT"/>
              </a:rPr>
              <a:t>messages</a:t>
            </a:r>
            <a:endParaRPr sz="2000">
              <a:latin typeface="Arial MT"/>
              <a:cs typeface="Arial MT"/>
            </a:endParaRPr>
          </a:p>
          <a:p>
            <a:pPr marL="838835" marR="1186815">
              <a:lnSpc>
                <a:spcPct val="100000"/>
              </a:lnSpc>
              <a:spcBef>
                <a:spcPts val="835"/>
              </a:spcBef>
            </a:pPr>
            <a:r>
              <a:rPr sz="2000" spc="35" dirty="0">
                <a:latin typeface="Arial MT"/>
                <a:cs typeface="Arial MT"/>
              </a:rPr>
              <a:t>t</a:t>
            </a:r>
            <a:r>
              <a:rPr sz="2000" spc="10" dirty="0">
                <a:latin typeface="Arial MT"/>
                <a:cs typeface="Arial MT"/>
              </a:rPr>
              <a:t>ran</a:t>
            </a:r>
            <a:r>
              <a:rPr sz="2000" spc="40" dirty="0">
                <a:latin typeface="Arial MT"/>
                <a:cs typeface="Arial MT"/>
              </a:rPr>
              <a:t>s</a:t>
            </a:r>
            <a:r>
              <a:rPr sz="2000" spc="-35" dirty="0">
                <a:latin typeface="Arial MT"/>
                <a:cs typeface="Arial MT"/>
              </a:rPr>
              <a:t>f</a:t>
            </a:r>
            <a:r>
              <a:rPr sz="2000" spc="10" dirty="0">
                <a:latin typeface="Arial MT"/>
                <a:cs typeface="Arial MT"/>
              </a:rPr>
              <a:t>er</a:t>
            </a:r>
            <a:r>
              <a:rPr sz="2000" spc="-185" dirty="0">
                <a:latin typeface="Arial MT"/>
                <a:cs typeface="Arial MT"/>
              </a:rPr>
              <a:t> </a:t>
            </a:r>
            <a:r>
              <a:rPr sz="2000" spc="40" dirty="0">
                <a:latin typeface="Arial MT"/>
                <a:cs typeface="Arial MT"/>
              </a:rPr>
              <a:t>s</a:t>
            </a:r>
            <a:r>
              <a:rPr sz="2000" spc="35" dirty="0">
                <a:latin typeface="Arial MT"/>
                <a:cs typeface="Arial MT"/>
              </a:rPr>
              <a:t>t</a:t>
            </a:r>
            <a:r>
              <a:rPr sz="2000" spc="15" dirty="0">
                <a:latin typeface="Arial MT"/>
                <a:cs typeface="Arial MT"/>
              </a:rPr>
              <a:t>a</a:t>
            </a:r>
            <a:r>
              <a:rPr sz="2000" spc="35" dirty="0">
                <a:latin typeface="Arial MT"/>
                <a:cs typeface="Arial MT"/>
              </a:rPr>
              <a:t>t</a:t>
            </a:r>
            <a:r>
              <a:rPr sz="2000" spc="10" dirty="0">
                <a:latin typeface="Arial MT"/>
                <a:cs typeface="Arial MT"/>
              </a:rPr>
              <a:t>us  </a:t>
            </a:r>
            <a:r>
              <a:rPr sz="2000" spc="5" dirty="0">
                <a:latin typeface="Arial MT"/>
                <a:cs typeface="Arial MT"/>
              </a:rPr>
              <a:t>information</a:t>
            </a:r>
            <a:endParaRPr sz="2000">
              <a:latin typeface="Arial MT"/>
              <a:cs typeface="Arial MT"/>
            </a:endParaRPr>
          </a:p>
          <a:p>
            <a:pPr marL="838835" marR="772795">
              <a:lnSpc>
                <a:spcPct val="100000"/>
              </a:lnSpc>
              <a:spcBef>
                <a:spcPts val="830"/>
              </a:spcBef>
            </a:pPr>
            <a:r>
              <a:rPr sz="2000" spc="15" dirty="0">
                <a:latin typeface="Arial MT"/>
                <a:cs typeface="Arial MT"/>
              </a:rPr>
              <a:t>a</a:t>
            </a:r>
            <a:r>
              <a:rPr sz="2000" spc="35" dirty="0">
                <a:latin typeface="Arial MT"/>
                <a:cs typeface="Arial MT"/>
              </a:rPr>
              <a:t>tt</a:t>
            </a:r>
            <a:r>
              <a:rPr sz="2000" spc="15" dirty="0">
                <a:latin typeface="Arial MT"/>
                <a:cs typeface="Arial MT"/>
              </a:rPr>
              <a:t>a</a:t>
            </a:r>
            <a:r>
              <a:rPr sz="2000" spc="40" dirty="0">
                <a:latin typeface="Arial MT"/>
                <a:cs typeface="Arial MT"/>
              </a:rPr>
              <a:t>c</a:t>
            </a:r>
            <a:r>
              <a:rPr sz="2000" spc="15" dirty="0">
                <a:latin typeface="Arial MT"/>
                <a:cs typeface="Arial MT"/>
              </a:rPr>
              <a:t>h</a:t>
            </a:r>
            <a:r>
              <a:rPr sz="2000" spc="-185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and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de</a:t>
            </a:r>
            <a:r>
              <a:rPr sz="2000" spc="35" dirty="0">
                <a:latin typeface="Arial MT"/>
                <a:cs typeface="Arial MT"/>
              </a:rPr>
              <a:t>t</a:t>
            </a:r>
            <a:r>
              <a:rPr sz="2000" spc="15" dirty="0">
                <a:latin typeface="Arial MT"/>
                <a:cs typeface="Arial MT"/>
              </a:rPr>
              <a:t>a</a:t>
            </a:r>
            <a:r>
              <a:rPr sz="2000" spc="40" dirty="0">
                <a:latin typeface="Arial MT"/>
                <a:cs typeface="Arial MT"/>
              </a:rPr>
              <a:t>c</a:t>
            </a:r>
            <a:r>
              <a:rPr sz="2000" spc="10" dirty="0">
                <a:latin typeface="Arial MT"/>
                <a:cs typeface="Arial MT"/>
              </a:rPr>
              <a:t>h  remote</a:t>
            </a:r>
            <a:r>
              <a:rPr sz="2000" spc="-125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devices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65242" y="1370100"/>
            <a:ext cx="8124190" cy="4465320"/>
            <a:chOff x="665242" y="1370100"/>
            <a:chExt cx="8124190" cy="44653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5242" y="1370100"/>
              <a:ext cx="8123641" cy="446527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053200" y="5291137"/>
              <a:ext cx="2676525" cy="504825"/>
            </a:xfrm>
            <a:custGeom>
              <a:avLst/>
              <a:gdLst/>
              <a:ahLst/>
              <a:cxnLst/>
              <a:rect l="l" t="t" r="r" b="b"/>
              <a:pathLst>
                <a:path w="2676525" h="504825">
                  <a:moveTo>
                    <a:pt x="2676525" y="0"/>
                  </a:moveTo>
                  <a:lnTo>
                    <a:pt x="0" y="0"/>
                  </a:lnTo>
                  <a:lnTo>
                    <a:pt x="0" y="504825"/>
                  </a:lnTo>
                  <a:lnTo>
                    <a:pt x="2676525" y="504825"/>
                  </a:lnTo>
                  <a:lnTo>
                    <a:pt x="26765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53200" y="5291137"/>
              <a:ext cx="2676525" cy="504825"/>
            </a:xfrm>
            <a:custGeom>
              <a:avLst/>
              <a:gdLst/>
              <a:ahLst/>
              <a:cxnLst/>
              <a:rect l="l" t="t" r="r" b="b"/>
              <a:pathLst>
                <a:path w="2676525" h="504825">
                  <a:moveTo>
                    <a:pt x="0" y="504825"/>
                  </a:moveTo>
                  <a:lnTo>
                    <a:pt x="2676525" y="504825"/>
                  </a:lnTo>
                  <a:lnTo>
                    <a:pt x="2676525" y="0"/>
                  </a:lnTo>
                  <a:lnTo>
                    <a:pt x="0" y="0"/>
                  </a:lnTo>
                  <a:lnTo>
                    <a:pt x="0" y="504825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580505"/>
            <a:chOff x="0" y="0"/>
            <a:chExt cx="9144000" cy="6580505"/>
          </a:xfrm>
        </p:grpSpPr>
        <p:sp>
          <p:nvSpPr>
            <p:cNvPr id="3" name="object 3"/>
            <p:cNvSpPr/>
            <p:nvPr/>
          </p:nvSpPr>
          <p:spPr>
            <a:xfrm>
              <a:off x="204787" y="890650"/>
              <a:ext cx="6706234" cy="1019175"/>
            </a:xfrm>
            <a:custGeom>
              <a:avLst/>
              <a:gdLst/>
              <a:ahLst/>
              <a:cxnLst/>
              <a:rect l="l" t="t" r="r" b="b"/>
              <a:pathLst>
                <a:path w="6706234" h="1019175">
                  <a:moveTo>
                    <a:pt x="6603682" y="0"/>
                  </a:moveTo>
                  <a:lnTo>
                    <a:pt x="101917" y="0"/>
                  </a:lnTo>
                  <a:lnTo>
                    <a:pt x="62247" y="8002"/>
                  </a:lnTo>
                  <a:lnTo>
                    <a:pt x="29851" y="29829"/>
                  </a:lnTo>
                  <a:lnTo>
                    <a:pt x="8009" y="62204"/>
                  </a:lnTo>
                  <a:lnTo>
                    <a:pt x="0" y="101853"/>
                  </a:lnTo>
                  <a:lnTo>
                    <a:pt x="0" y="917194"/>
                  </a:lnTo>
                  <a:lnTo>
                    <a:pt x="8009" y="956863"/>
                  </a:lnTo>
                  <a:lnTo>
                    <a:pt x="29851" y="989282"/>
                  </a:lnTo>
                  <a:lnTo>
                    <a:pt x="62247" y="1011152"/>
                  </a:lnTo>
                  <a:lnTo>
                    <a:pt x="101917" y="1019175"/>
                  </a:lnTo>
                  <a:lnTo>
                    <a:pt x="6603682" y="1019175"/>
                  </a:lnTo>
                  <a:lnTo>
                    <a:pt x="6643352" y="1011152"/>
                  </a:lnTo>
                  <a:lnTo>
                    <a:pt x="6675770" y="989282"/>
                  </a:lnTo>
                  <a:lnTo>
                    <a:pt x="6697640" y="956863"/>
                  </a:lnTo>
                  <a:lnTo>
                    <a:pt x="6705663" y="917194"/>
                  </a:lnTo>
                  <a:lnTo>
                    <a:pt x="6705663" y="101853"/>
                  </a:lnTo>
                  <a:lnTo>
                    <a:pt x="6697640" y="62204"/>
                  </a:lnTo>
                  <a:lnTo>
                    <a:pt x="6675770" y="29829"/>
                  </a:lnTo>
                  <a:lnTo>
                    <a:pt x="6643352" y="8002"/>
                  </a:lnTo>
                  <a:lnTo>
                    <a:pt x="6603682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04787" y="890650"/>
              <a:ext cx="6706234" cy="1019175"/>
            </a:xfrm>
            <a:custGeom>
              <a:avLst/>
              <a:gdLst/>
              <a:ahLst/>
              <a:cxnLst/>
              <a:rect l="l" t="t" r="r" b="b"/>
              <a:pathLst>
                <a:path w="6706234" h="1019175">
                  <a:moveTo>
                    <a:pt x="0" y="101853"/>
                  </a:moveTo>
                  <a:lnTo>
                    <a:pt x="8009" y="62204"/>
                  </a:lnTo>
                  <a:lnTo>
                    <a:pt x="29851" y="29829"/>
                  </a:lnTo>
                  <a:lnTo>
                    <a:pt x="62247" y="8002"/>
                  </a:lnTo>
                  <a:lnTo>
                    <a:pt x="101917" y="0"/>
                  </a:lnTo>
                  <a:lnTo>
                    <a:pt x="6603682" y="0"/>
                  </a:lnTo>
                  <a:lnTo>
                    <a:pt x="6643352" y="8002"/>
                  </a:lnTo>
                  <a:lnTo>
                    <a:pt x="6675770" y="29829"/>
                  </a:lnTo>
                  <a:lnTo>
                    <a:pt x="6697640" y="62204"/>
                  </a:lnTo>
                  <a:lnTo>
                    <a:pt x="6705663" y="101853"/>
                  </a:lnTo>
                  <a:lnTo>
                    <a:pt x="6705663" y="917194"/>
                  </a:lnTo>
                  <a:lnTo>
                    <a:pt x="6697640" y="956863"/>
                  </a:lnTo>
                  <a:lnTo>
                    <a:pt x="6675770" y="989282"/>
                  </a:lnTo>
                  <a:lnTo>
                    <a:pt x="6643352" y="1011152"/>
                  </a:lnTo>
                  <a:lnTo>
                    <a:pt x="6603682" y="1019175"/>
                  </a:lnTo>
                  <a:lnTo>
                    <a:pt x="101917" y="1019175"/>
                  </a:lnTo>
                  <a:lnTo>
                    <a:pt x="62247" y="1011152"/>
                  </a:lnTo>
                  <a:lnTo>
                    <a:pt x="29851" y="989282"/>
                  </a:lnTo>
                  <a:lnTo>
                    <a:pt x="8009" y="956863"/>
                  </a:lnTo>
                  <a:lnTo>
                    <a:pt x="0" y="917194"/>
                  </a:lnTo>
                  <a:lnTo>
                    <a:pt x="0" y="101853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0087" y="2052701"/>
              <a:ext cx="6706234" cy="1019175"/>
            </a:xfrm>
            <a:custGeom>
              <a:avLst/>
              <a:gdLst/>
              <a:ahLst/>
              <a:cxnLst/>
              <a:rect l="l" t="t" r="r" b="b"/>
              <a:pathLst>
                <a:path w="6706234" h="1019175">
                  <a:moveTo>
                    <a:pt x="6603682" y="0"/>
                  </a:moveTo>
                  <a:lnTo>
                    <a:pt x="101917" y="0"/>
                  </a:lnTo>
                  <a:lnTo>
                    <a:pt x="62247" y="8002"/>
                  </a:lnTo>
                  <a:lnTo>
                    <a:pt x="29851" y="29829"/>
                  </a:lnTo>
                  <a:lnTo>
                    <a:pt x="8009" y="62204"/>
                  </a:lnTo>
                  <a:lnTo>
                    <a:pt x="0" y="101853"/>
                  </a:lnTo>
                  <a:lnTo>
                    <a:pt x="0" y="917194"/>
                  </a:lnTo>
                  <a:lnTo>
                    <a:pt x="8009" y="956863"/>
                  </a:lnTo>
                  <a:lnTo>
                    <a:pt x="29851" y="989282"/>
                  </a:lnTo>
                  <a:lnTo>
                    <a:pt x="62247" y="1011152"/>
                  </a:lnTo>
                  <a:lnTo>
                    <a:pt x="101917" y="1019175"/>
                  </a:lnTo>
                  <a:lnTo>
                    <a:pt x="6603682" y="1019175"/>
                  </a:lnTo>
                  <a:lnTo>
                    <a:pt x="6643352" y="1011152"/>
                  </a:lnTo>
                  <a:lnTo>
                    <a:pt x="6675770" y="989282"/>
                  </a:lnTo>
                  <a:lnTo>
                    <a:pt x="6697640" y="956863"/>
                  </a:lnTo>
                  <a:lnTo>
                    <a:pt x="6705663" y="917194"/>
                  </a:lnTo>
                  <a:lnTo>
                    <a:pt x="6705663" y="101853"/>
                  </a:lnTo>
                  <a:lnTo>
                    <a:pt x="6697640" y="62204"/>
                  </a:lnTo>
                  <a:lnTo>
                    <a:pt x="6675770" y="29829"/>
                  </a:lnTo>
                  <a:lnTo>
                    <a:pt x="6643352" y="8002"/>
                  </a:lnTo>
                  <a:lnTo>
                    <a:pt x="6603682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0087" y="2052701"/>
              <a:ext cx="6706234" cy="1019175"/>
            </a:xfrm>
            <a:custGeom>
              <a:avLst/>
              <a:gdLst/>
              <a:ahLst/>
              <a:cxnLst/>
              <a:rect l="l" t="t" r="r" b="b"/>
              <a:pathLst>
                <a:path w="6706234" h="1019175">
                  <a:moveTo>
                    <a:pt x="0" y="101853"/>
                  </a:moveTo>
                  <a:lnTo>
                    <a:pt x="8009" y="62204"/>
                  </a:lnTo>
                  <a:lnTo>
                    <a:pt x="29851" y="29829"/>
                  </a:lnTo>
                  <a:lnTo>
                    <a:pt x="62247" y="8002"/>
                  </a:lnTo>
                  <a:lnTo>
                    <a:pt x="101917" y="0"/>
                  </a:lnTo>
                  <a:lnTo>
                    <a:pt x="6603682" y="0"/>
                  </a:lnTo>
                  <a:lnTo>
                    <a:pt x="6643352" y="8002"/>
                  </a:lnTo>
                  <a:lnTo>
                    <a:pt x="6675770" y="29829"/>
                  </a:lnTo>
                  <a:lnTo>
                    <a:pt x="6697640" y="62204"/>
                  </a:lnTo>
                  <a:lnTo>
                    <a:pt x="6705663" y="101853"/>
                  </a:lnTo>
                  <a:lnTo>
                    <a:pt x="6705663" y="917194"/>
                  </a:lnTo>
                  <a:lnTo>
                    <a:pt x="6697640" y="956863"/>
                  </a:lnTo>
                  <a:lnTo>
                    <a:pt x="6675770" y="989282"/>
                  </a:lnTo>
                  <a:lnTo>
                    <a:pt x="6643352" y="1011152"/>
                  </a:lnTo>
                  <a:lnTo>
                    <a:pt x="6603682" y="1019175"/>
                  </a:lnTo>
                  <a:lnTo>
                    <a:pt x="101917" y="1019175"/>
                  </a:lnTo>
                  <a:lnTo>
                    <a:pt x="62247" y="1011152"/>
                  </a:lnTo>
                  <a:lnTo>
                    <a:pt x="29851" y="989282"/>
                  </a:lnTo>
                  <a:lnTo>
                    <a:pt x="8009" y="956863"/>
                  </a:lnTo>
                  <a:lnTo>
                    <a:pt x="0" y="917194"/>
                  </a:lnTo>
                  <a:lnTo>
                    <a:pt x="0" y="101853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04912" y="3214751"/>
              <a:ext cx="6706234" cy="1028700"/>
            </a:xfrm>
            <a:custGeom>
              <a:avLst/>
              <a:gdLst/>
              <a:ahLst/>
              <a:cxnLst/>
              <a:rect l="l" t="t" r="r" b="b"/>
              <a:pathLst>
                <a:path w="6706234" h="1028700">
                  <a:moveTo>
                    <a:pt x="6602666" y="0"/>
                  </a:moveTo>
                  <a:lnTo>
                    <a:pt x="102933" y="0"/>
                  </a:lnTo>
                  <a:lnTo>
                    <a:pt x="62857" y="8072"/>
                  </a:lnTo>
                  <a:lnTo>
                    <a:pt x="30140" y="30099"/>
                  </a:lnTo>
                  <a:lnTo>
                    <a:pt x="8085" y="62793"/>
                  </a:lnTo>
                  <a:lnTo>
                    <a:pt x="0" y="102870"/>
                  </a:lnTo>
                  <a:lnTo>
                    <a:pt x="0" y="925703"/>
                  </a:lnTo>
                  <a:lnTo>
                    <a:pt x="8085" y="965799"/>
                  </a:lnTo>
                  <a:lnTo>
                    <a:pt x="30140" y="998537"/>
                  </a:lnTo>
                  <a:lnTo>
                    <a:pt x="62857" y="1020607"/>
                  </a:lnTo>
                  <a:lnTo>
                    <a:pt x="102933" y="1028700"/>
                  </a:lnTo>
                  <a:lnTo>
                    <a:pt x="6602666" y="1028700"/>
                  </a:lnTo>
                  <a:lnTo>
                    <a:pt x="6642762" y="1020607"/>
                  </a:lnTo>
                  <a:lnTo>
                    <a:pt x="6675501" y="998537"/>
                  </a:lnTo>
                  <a:lnTo>
                    <a:pt x="6697571" y="965799"/>
                  </a:lnTo>
                  <a:lnTo>
                    <a:pt x="6705663" y="925703"/>
                  </a:lnTo>
                  <a:lnTo>
                    <a:pt x="6705663" y="102870"/>
                  </a:lnTo>
                  <a:lnTo>
                    <a:pt x="6697571" y="62793"/>
                  </a:lnTo>
                  <a:lnTo>
                    <a:pt x="6675501" y="30099"/>
                  </a:lnTo>
                  <a:lnTo>
                    <a:pt x="6642762" y="8072"/>
                  </a:lnTo>
                  <a:lnTo>
                    <a:pt x="6602666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04912" y="3214751"/>
              <a:ext cx="6706234" cy="1028700"/>
            </a:xfrm>
            <a:custGeom>
              <a:avLst/>
              <a:gdLst/>
              <a:ahLst/>
              <a:cxnLst/>
              <a:rect l="l" t="t" r="r" b="b"/>
              <a:pathLst>
                <a:path w="6706234" h="1028700">
                  <a:moveTo>
                    <a:pt x="0" y="102870"/>
                  </a:moveTo>
                  <a:lnTo>
                    <a:pt x="8085" y="62793"/>
                  </a:lnTo>
                  <a:lnTo>
                    <a:pt x="30140" y="30099"/>
                  </a:lnTo>
                  <a:lnTo>
                    <a:pt x="62857" y="8072"/>
                  </a:lnTo>
                  <a:lnTo>
                    <a:pt x="102933" y="0"/>
                  </a:lnTo>
                  <a:lnTo>
                    <a:pt x="6602666" y="0"/>
                  </a:lnTo>
                  <a:lnTo>
                    <a:pt x="6642762" y="8072"/>
                  </a:lnTo>
                  <a:lnTo>
                    <a:pt x="6675501" y="30099"/>
                  </a:lnTo>
                  <a:lnTo>
                    <a:pt x="6697571" y="62793"/>
                  </a:lnTo>
                  <a:lnTo>
                    <a:pt x="6705663" y="102870"/>
                  </a:lnTo>
                  <a:lnTo>
                    <a:pt x="6705663" y="925703"/>
                  </a:lnTo>
                  <a:lnTo>
                    <a:pt x="6697571" y="965799"/>
                  </a:lnTo>
                  <a:lnTo>
                    <a:pt x="6675501" y="998537"/>
                  </a:lnTo>
                  <a:lnTo>
                    <a:pt x="6642762" y="1020607"/>
                  </a:lnTo>
                  <a:lnTo>
                    <a:pt x="6602666" y="1028700"/>
                  </a:lnTo>
                  <a:lnTo>
                    <a:pt x="102933" y="1028700"/>
                  </a:lnTo>
                  <a:lnTo>
                    <a:pt x="62857" y="1020607"/>
                  </a:lnTo>
                  <a:lnTo>
                    <a:pt x="30140" y="998537"/>
                  </a:lnTo>
                  <a:lnTo>
                    <a:pt x="8085" y="965799"/>
                  </a:lnTo>
                  <a:lnTo>
                    <a:pt x="0" y="925703"/>
                  </a:lnTo>
                  <a:lnTo>
                    <a:pt x="0" y="10287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09801" y="4376801"/>
              <a:ext cx="6696075" cy="1028700"/>
            </a:xfrm>
            <a:custGeom>
              <a:avLst/>
              <a:gdLst/>
              <a:ahLst/>
              <a:cxnLst/>
              <a:rect l="l" t="t" r="r" b="b"/>
              <a:pathLst>
                <a:path w="6696075" h="1028700">
                  <a:moveTo>
                    <a:pt x="6593078" y="0"/>
                  </a:moveTo>
                  <a:lnTo>
                    <a:pt x="102869" y="0"/>
                  </a:lnTo>
                  <a:lnTo>
                    <a:pt x="62793" y="8072"/>
                  </a:lnTo>
                  <a:lnTo>
                    <a:pt x="30099" y="30099"/>
                  </a:lnTo>
                  <a:lnTo>
                    <a:pt x="8072" y="62793"/>
                  </a:lnTo>
                  <a:lnTo>
                    <a:pt x="0" y="102869"/>
                  </a:lnTo>
                  <a:lnTo>
                    <a:pt x="0" y="925703"/>
                  </a:lnTo>
                  <a:lnTo>
                    <a:pt x="8072" y="965799"/>
                  </a:lnTo>
                  <a:lnTo>
                    <a:pt x="30099" y="998537"/>
                  </a:lnTo>
                  <a:lnTo>
                    <a:pt x="62793" y="1020607"/>
                  </a:lnTo>
                  <a:lnTo>
                    <a:pt x="102869" y="1028700"/>
                  </a:lnTo>
                  <a:lnTo>
                    <a:pt x="6593078" y="1028700"/>
                  </a:lnTo>
                  <a:lnTo>
                    <a:pt x="6633174" y="1020607"/>
                  </a:lnTo>
                  <a:lnTo>
                    <a:pt x="6665912" y="998537"/>
                  </a:lnTo>
                  <a:lnTo>
                    <a:pt x="6687982" y="965799"/>
                  </a:lnTo>
                  <a:lnTo>
                    <a:pt x="6696075" y="925703"/>
                  </a:lnTo>
                  <a:lnTo>
                    <a:pt x="6696075" y="102869"/>
                  </a:lnTo>
                  <a:lnTo>
                    <a:pt x="6687982" y="62793"/>
                  </a:lnTo>
                  <a:lnTo>
                    <a:pt x="6665912" y="30099"/>
                  </a:lnTo>
                  <a:lnTo>
                    <a:pt x="6633174" y="8072"/>
                  </a:lnTo>
                  <a:lnTo>
                    <a:pt x="6593078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09801" y="4376801"/>
              <a:ext cx="6696075" cy="1028700"/>
            </a:xfrm>
            <a:custGeom>
              <a:avLst/>
              <a:gdLst/>
              <a:ahLst/>
              <a:cxnLst/>
              <a:rect l="l" t="t" r="r" b="b"/>
              <a:pathLst>
                <a:path w="6696075" h="1028700">
                  <a:moveTo>
                    <a:pt x="0" y="102869"/>
                  </a:moveTo>
                  <a:lnTo>
                    <a:pt x="8072" y="62793"/>
                  </a:lnTo>
                  <a:lnTo>
                    <a:pt x="30099" y="30099"/>
                  </a:lnTo>
                  <a:lnTo>
                    <a:pt x="62793" y="8072"/>
                  </a:lnTo>
                  <a:lnTo>
                    <a:pt x="102869" y="0"/>
                  </a:lnTo>
                  <a:lnTo>
                    <a:pt x="6593078" y="0"/>
                  </a:lnTo>
                  <a:lnTo>
                    <a:pt x="6633174" y="8072"/>
                  </a:lnTo>
                  <a:lnTo>
                    <a:pt x="6665912" y="30099"/>
                  </a:lnTo>
                  <a:lnTo>
                    <a:pt x="6687982" y="62793"/>
                  </a:lnTo>
                  <a:lnTo>
                    <a:pt x="6696075" y="102869"/>
                  </a:lnTo>
                  <a:lnTo>
                    <a:pt x="6696075" y="925703"/>
                  </a:lnTo>
                  <a:lnTo>
                    <a:pt x="6687982" y="965799"/>
                  </a:lnTo>
                  <a:lnTo>
                    <a:pt x="6665912" y="998537"/>
                  </a:lnTo>
                  <a:lnTo>
                    <a:pt x="6633174" y="1020607"/>
                  </a:lnTo>
                  <a:lnTo>
                    <a:pt x="6593078" y="1028700"/>
                  </a:lnTo>
                  <a:lnTo>
                    <a:pt x="102869" y="1028700"/>
                  </a:lnTo>
                  <a:lnTo>
                    <a:pt x="62793" y="1020607"/>
                  </a:lnTo>
                  <a:lnTo>
                    <a:pt x="30099" y="998537"/>
                  </a:lnTo>
                  <a:lnTo>
                    <a:pt x="8072" y="965799"/>
                  </a:lnTo>
                  <a:lnTo>
                    <a:pt x="0" y="925703"/>
                  </a:lnTo>
                  <a:lnTo>
                    <a:pt x="0" y="102869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05101" y="5538851"/>
              <a:ext cx="6705600" cy="1028700"/>
            </a:xfrm>
            <a:custGeom>
              <a:avLst/>
              <a:gdLst/>
              <a:ahLst/>
              <a:cxnLst/>
              <a:rect l="l" t="t" r="r" b="b"/>
              <a:pathLst>
                <a:path w="6705600" h="1028700">
                  <a:moveTo>
                    <a:pt x="6602603" y="0"/>
                  </a:moveTo>
                  <a:lnTo>
                    <a:pt x="102869" y="0"/>
                  </a:lnTo>
                  <a:lnTo>
                    <a:pt x="62793" y="8071"/>
                  </a:lnTo>
                  <a:lnTo>
                    <a:pt x="30099" y="30091"/>
                  </a:lnTo>
                  <a:lnTo>
                    <a:pt x="8072" y="62766"/>
                  </a:lnTo>
                  <a:lnTo>
                    <a:pt x="0" y="102806"/>
                  </a:lnTo>
                  <a:lnTo>
                    <a:pt x="0" y="925766"/>
                  </a:lnTo>
                  <a:lnTo>
                    <a:pt x="8072" y="965805"/>
                  </a:lnTo>
                  <a:lnTo>
                    <a:pt x="30099" y="998504"/>
                  </a:lnTo>
                  <a:lnTo>
                    <a:pt x="62793" y="1020551"/>
                  </a:lnTo>
                  <a:lnTo>
                    <a:pt x="102869" y="1028636"/>
                  </a:lnTo>
                  <a:lnTo>
                    <a:pt x="6602603" y="1028636"/>
                  </a:lnTo>
                  <a:lnTo>
                    <a:pt x="6642699" y="1020551"/>
                  </a:lnTo>
                  <a:lnTo>
                    <a:pt x="6675437" y="998504"/>
                  </a:lnTo>
                  <a:lnTo>
                    <a:pt x="6697507" y="965805"/>
                  </a:lnTo>
                  <a:lnTo>
                    <a:pt x="6705600" y="925766"/>
                  </a:lnTo>
                  <a:lnTo>
                    <a:pt x="6705600" y="102806"/>
                  </a:lnTo>
                  <a:lnTo>
                    <a:pt x="6697507" y="62766"/>
                  </a:lnTo>
                  <a:lnTo>
                    <a:pt x="6675437" y="30091"/>
                  </a:lnTo>
                  <a:lnTo>
                    <a:pt x="6642699" y="8071"/>
                  </a:lnTo>
                  <a:lnTo>
                    <a:pt x="6602603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05101" y="5538851"/>
              <a:ext cx="6705600" cy="1028700"/>
            </a:xfrm>
            <a:custGeom>
              <a:avLst/>
              <a:gdLst/>
              <a:ahLst/>
              <a:cxnLst/>
              <a:rect l="l" t="t" r="r" b="b"/>
              <a:pathLst>
                <a:path w="6705600" h="1028700">
                  <a:moveTo>
                    <a:pt x="0" y="102806"/>
                  </a:moveTo>
                  <a:lnTo>
                    <a:pt x="8072" y="62766"/>
                  </a:lnTo>
                  <a:lnTo>
                    <a:pt x="30099" y="30091"/>
                  </a:lnTo>
                  <a:lnTo>
                    <a:pt x="62793" y="8071"/>
                  </a:lnTo>
                  <a:lnTo>
                    <a:pt x="102869" y="0"/>
                  </a:lnTo>
                  <a:lnTo>
                    <a:pt x="6602603" y="0"/>
                  </a:lnTo>
                  <a:lnTo>
                    <a:pt x="6642699" y="8071"/>
                  </a:lnTo>
                  <a:lnTo>
                    <a:pt x="6675437" y="30091"/>
                  </a:lnTo>
                  <a:lnTo>
                    <a:pt x="6697507" y="62766"/>
                  </a:lnTo>
                  <a:lnTo>
                    <a:pt x="6705600" y="102806"/>
                  </a:lnTo>
                  <a:lnTo>
                    <a:pt x="6705600" y="925766"/>
                  </a:lnTo>
                  <a:lnTo>
                    <a:pt x="6697507" y="965805"/>
                  </a:lnTo>
                  <a:lnTo>
                    <a:pt x="6675437" y="998504"/>
                  </a:lnTo>
                  <a:lnTo>
                    <a:pt x="6642699" y="1020551"/>
                  </a:lnTo>
                  <a:lnTo>
                    <a:pt x="6602603" y="1028636"/>
                  </a:lnTo>
                  <a:lnTo>
                    <a:pt x="102869" y="1028636"/>
                  </a:lnTo>
                  <a:lnTo>
                    <a:pt x="62793" y="1020551"/>
                  </a:lnTo>
                  <a:lnTo>
                    <a:pt x="30099" y="998504"/>
                  </a:lnTo>
                  <a:lnTo>
                    <a:pt x="8072" y="965805"/>
                  </a:lnTo>
                  <a:lnTo>
                    <a:pt x="0" y="925766"/>
                  </a:lnTo>
                  <a:lnTo>
                    <a:pt x="0" y="102806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11467" y="1165605"/>
            <a:ext cx="7275195" cy="52298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805305" algn="l"/>
              </a:tabLst>
            </a:pPr>
            <a:r>
              <a:rPr sz="2450" spc="5" dirty="0">
                <a:latin typeface="Arial MT"/>
                <a:cs typeface="Arial MT"/>
              </a:rPr>
              <a:t>HLL</a:t>
            </a:r>
            <a:r>
              <a:rPr sz="2450" spc="-30" dirty="0">
                <a:latin typeface="Arial MT"/>
                <a:cs typeface="Arial MT"/>
              </a:rPr>
              <a:t> </a:t>
            </a:r>
            <a:r>
              <a:rPr sz="2450" spc="-20" dirty="0">
                <a:latin typeface="Arial MT"/>
                <a:cs typeface="Arial MT"/>
              </a:rPr>
              <a:t>provide	System</a:t>
            </a:r>
            <a:r>
              <a:rPr sz="2450" spc="229" dirty="0">
                <a:latin typeface="Arial MT"/>
                <a:cs typeface="Arial MT"/>
              </a:rPr>
              <a:t> </a:t>
            </a:r>
            <a:r>
              <a:rPr sz="2450" spc="-20" dirty="0">
                <a:latin typeface="Arial MT"/>
                <a:cs typeface="Arial MT"/>
              </a:rPr>
              <a:t>Call</a:t>
            </a:r>
            <a:r>
              <a:rPr sz="2450" spc="170" dirty="0">
                <a:latin typeface="Arial MT"/>
                <a:cs typeface="Arial MT"/>
              </a:rPr>
              <a:t> </a:t>
            </a:r>
            <a:r>
              <a:rPr sz="2450" spc="-10" dirty="0">
                <a:latin typeface="Arial MT"/>
                <a:cs typeface="Arial MT"/>
              </a:rPr>
              <a:t>Interface</a:t>
            </a:r>
            <a:endParaRPr sz="24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7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Arial MT"/>
              <a:cs typeface="Arial MT"/>
            </a:endParaRPr>
          </a:p>
          <a:p>
            <a:pPr marL="513715" marR="1955164">
              <a:lnSpc>
                <a:spcPct val="88600"/>
              </a:lnSpc>
              <a:tabLst>
                <a:tab pos="2849245" algn="l"/>
              </a:tabLst>
            </a:pPr>
            <a:r>
              <a:rPr sz="2450" spc="-20" dirty="0">
                <a:latin typeface="Arial MT"/>
                <a:cs typeface="Arial MT"/>
              </a:rPr>
              <a:t>Program</a:t>
            </a:r>
            <a:r>
              <a:rPr sz="2450" spc="335" dirty="0">
                <a:latin typeface="Arial MT"/>
                <a:cs typeface="Arial MT"/>
              </a:rPr>
              <a:t> </a:t>
            </a:r>
            <a:r>
              <a:rPr sz="2450" spc="-45" dirty="0">
                <a:latin typeface="Arial MT"/>
                <a:cs typeface="Arial MT"/>
              </a:rPr>
              <a:t>makes	</a:t>
            </a:r>
            <a:r>
              <a:rPr sz="2450" b="1" spc="-35" dirty="0">
                <a:latin typeface="Arial"/>
                <a:cs typeface="Arial"/>
              </a:rPr>
              <a:t>API</a:t>
            </a:r>
            <a:r>
              <a:rPr sz="2450" b="1" spc="105" dirty="0">
                <a:latin typeface="Arial"/>
                <a:cs typeface="Arial"/>
              </a:rPr>
              <a:t> </a:t>
            </a:r>
            <a:r>
              <a:rPr sz="2450" b="1" dirty="0">
                <a:latin typeface="Arial"/>
                <a:cs typeface="Arial"/>
              </a:rPr>
              <a:t>Call</a:t>
            </a:r>
            <a:r>
              <a:rPr sz="2450" b="1" spc="10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(</a:t>
            </a:r>
            <a:r>
              <a:rPr sz="1800" dirty="0">
                <a:latin typeface="Arial MT"/>
                <a:cs typeface="Arial MT"/>
              </a:rPr>
              <a:t>application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programming</a:t>
            </a:r>
            <a:r>
              <a:rPr sz="1800" spc="-8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interface)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Arial MT"/>
              <a:cs typeface="Arial MT"/>
            </a:endParaRPr>
          </a:p>
          <a:p>
            <a:pPr marR="673100" algn="ctr">
              <a:lnSpc>
                <a:spcPct val="100000"/>
              </a:lnSpc>
              <a:tabLst>
                <a:tab pos="1764664" algn="l"/>
              </a:tabLst>
            </a:pPr>
            <a:r>
              <a:rPr sz="2450" spc="10" dirty="0">
                <a:latin typeface="Arial MT"/>
                <a:cs typeface="Arial MT"/>
              </a:rPr>
              <a:t>API</a:t>
            </a:r>
            <a:r>
              <a:rPr sz="2450" spc="60" dirty="0">
                <a:latin typeface="Arial MT"/>
                <a:cs typeface="Arial MT"/>
              </a:rPr>
              <a:t> </a:t>
            </a:r>
            <a:r>
              <a:rPr sz="2450" spc="-25" dirty="0">
                <a:latin typeface="Arial MT"/>
                <a:cs typeface="Arial MT"/>
              </a:rPr>
              <a:t>trapped	</a:t>
            </a:r>
            <a:r>
              <a:rPr sz="2450" dirty="0">
                <a:latin typeface="Arial MT"/>
                <a:cs typeface="Arial MT"/>
              </a:rPr>
              <a:t>by</a:t>
            </a:r>
            <a:r>
              <a:rPr sz="2450" spc="85" dirty="0">
                <a:latin typeface="Arial MT"/>
                <a:cs typeface="Arial MT"/>
              </a:rPr>
              <a:t> </a:t>
            </a:r>
            <a:r>
              <a:rPr sz="2450" b="1" spc="40" dirty="0">
                <a:latin typeface="Arial"/>
                <a:cs typeface="Arial"/>
              </a:rPr>
              <a:t>RTL</a:t>
            </a:r>
            <a:r>
              <a:rPr sz="2450" b="1" spc="-95" dirty="0">
                <a:latin typeface="Arial"/>
                <a:cs typeface="Arial"/>
              </a:rPr>
              <a:t> </a:t>
            </a:r>
            <a:r>
              <a:rPr sz="1800" spc="10" dirty="0">
                <a:latin typeface="Arial MT"/>
                <a:cs typeface="Arial MT"/>
              </a:rPr>
              <a:t>(run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time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library)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7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00">
              <a:latin typeface="Arial MT"/>
              <a:cs typeface="Arial MT"/>
            </a:endParaRPr>
          </a:p>
          <a:p>
            <a:pPr marL="1516380">
              <a:lnSpc>
                <a:spcPct val="100000"/>
              </a:lnSpc>
            </a:pPr>
            <a:r>
              <a:rPr sz="2450" spc="10" dirty="0">
                <a:latin typeface="Arial MT"/>
                <a:cs typeface="Arial MT"/>
              </a:rPr>
              <a:t>RTL</a:t>
            </a:r>
            <a:r>
              <a:rPr sz="2450" spc="-110" dirty="0">
                <a:latin typeface="Arial MT"/>
                <a:cs typeface="Arial MT"/>
              </a:rPr>
              <a:t> </a:t>
            </a:r>
            <a:r>
              <a:rPr sz="2450" b="1" spc="-10" dirty="0">
                <a:latin typeface="Arial"/>
                <a:cs typeface="Arial"/>
              </a:rPr>
              <a:t>places</a:t>
            </a:r>
            <a:r>
              <a:rPr sz="2450" b="1" spc="180" dirty="0">
                <a:latin typeface="Arial"/>
                <a:cs typeface="Arial"/>
              </a:rPr>
              <a:t> </a:t>
            </a:r>
            <a:r>
              <a:rPr sz="2450" b="1" spc="5" dirty="0">
                <a:latin typeface="Arial"/>
                <a:cs typeface="Arial"/>
              </a:rPr>
              <a:t>system</a:t>
            </a:r>
            <a:r>
              <a:rPr sz="2450" b="1" spc="185" dirty="0">
                <a:latin typeface="Arial"/>
                <a:cs typeface="Arial"/>
              </a:rPr>
              <a:t> </a:t>
            </a:r>
            <a:r>
              <a:rPr sz="2450" b="1" spc="-10" dirty="0">
                <a:latin typeface="Arial"/>
                <a:cs typeface="Arial"/>
              </a:rPr>
              <a:t>calls</a:t>
            </a:r>
            <a:r>
              <a:rPr sz="2450" b="1" spc="145" dirty="0">
                <a:latin typeface="Arial"/>
                <a:cs typeface="Arial"/>
              </a:rPr>
              <a:t> </a:t>
            </a:r>
            <a:r>
              <a:rPr sz="2450" spc="-5" dirty="0">
                <a:latin typeface="Arial MT"/>
                <a:cs typeface="Arial MT"/>
              </a:rPr>
              <a:t>in</a:t>
            </a:r>
            <a:r>
              <a:rPr sz="2450" spc="35" dirty="0">
                <a:latin typeface="Arial MT"/>
                <a:cs typeface="Arial MT"/>
              </a:rPr>
              <a:t> </a:t>
            </a:r>
            <a:r>
              <a:rPr sz="2450" spc="-20" dirty="0">
                <a:latin typeface="Arial MT"/>
                <a:cs typeface="Arial MT"/>
              </a:rPr>
              <a:t>register</a:t>
            </a:r>
            <a:endParaRPr sz="24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700">
              <a:latin typeface="Arial MT"/>
              <a:cs typeface="Arial MT"/>
            </a:endParaRPr>
          </a:p>
          <a:p>
            <a:pPr marL="2017395">
              <a:lnSpc>
                <a:spcPts val="2785"/>
              </a:lnSpc>
              <a:spcBef>
                <a:spcPts val="1825"/>
              </a:spcBef>
            </a:pPr>
            <a:r>
              <a:rPr sz="2450" b="1" spc="-15" dirty="0">
                <a:latin typeface="Arial"/>
                <a:cs typeface="Arial"/>
              </a:rPr>
              <a:t>Places</a:t>
            </a:r>
            <a:r>
              <a:rPr sz="2450" b="1" spc="245" dirty="0">
                <a:latin typeface="Arial"/>
                <a:cs typeface="Arial"/>
              </a:rPr>
              <a:t> </a:t>
            </a:r>
            <a:r>
              <a:rPr sz="2450" b="1" dirty="0">
                <a:latin typeface="Arial"/>
                <a:cs typeface="Arial"/>
              </a:rPr>
              <a:t>parameters</a:t>
            </a:r>
            <a:r>
              <a:rPr sz="2450" b="1" spc="250" dirty="0">
                <a:latin typeface="Arial"/>
                <a:cs typeface="Arial"/>
              </a:rPr>
              <a:t> </a:t>
            </a:r>
            <a:r>
              <a:rPr sz="2450" spc="-5" dirty="0">
                <a:latin typeface="Arial MT"/>
                <a:cs typeface="Arial MT"/>
              </a:rPr>
              <a:t>in</a:t>
            </a:r>
            <a:r>
              <a:rPr sz="2450" spc="30" dirty="0">
                <a:latin typeface="Arial MT"/>
                <a:cs typeface="Arial MT"/>
              </a:rPr>
              <a:t> </a:t>
            </a:r>
            <a:r>
              <a:rPr sz="2450" spc="5" dirty="0">
                <a:latin typeface="Arial MT"/>
                <a:cs typeface="Arial MT"/>
              </a:rPr>
              <a:t>specific</a:t>
            </a:r>
            <a:endParaRPr sz="2450">
              <a:latin typeface="Arial MT"/>
              <a:cs typeface="Arial MT"/>
            </a:endParaRPr>
          </a:p>
          <a:p>
            <a:pPr marL="2017395">
              <a:lnSpc>
                <a:spcPts val="2785"/>
              </a:lnSpc>
              <a:tabLst>
                <a:tab pos="3360420" algn="l"/>
                <a:tab pos="5581015" algn="l"/>
              </a:tabLst>
            </a:pPr>
            <a:r>
              <a:rPr sz="2450" spc="-25" dirty="0">
                <a:latin typeface="Arial MT"/>
                <a:cs typeface="Arial MT"/>
              </a:rPr>
              <a:t>locations	</a:t>
            </a:r>
            <a:r>
              <a:rPr sz="2450" spc="-30" dirty="0">
                <a:latin typeface="Arial MT"/>
                <a:cs typeface="Arial MT"/>
              </a:rPr>
              <a:t>and</a:t>
            </a:r>
            <a:r>
              <a:rPr sz="2450" spc="190" dirty="0">
                <a:latin typeface="Arial MT"/>
                <a:cs typeface="Arial MT"/>
              </a:rPr>
              <a:t> </a:t>
            </a:r>
            <a:r>
              <a:rPr sz="2450" spc="-25" dirty="0">
                <a:latin typeface="Arial MT"/>
                <a:cs typeface="Arial MT"/>
              </a:rPr>
              <a:t>Completes	</a:t>
            </a:r>
            <a:r>
              <a:rPr sz="2450" spc="-20" dirty="0">
                <a:latin typeface="Arial MT"/>
                <a:cs typeface="Arial MT"/>
              </a:rPr>
              <a:t>System</a:t>
            </a:r>
            <a:r>
              <a:rPr sz="2450" spc="250" dirty="0">
                <a:latin typeface="Arial MT"/>
                <a:cs typeface="Arial MT"/>
              </a:rPr>
              <a:t> </a:t>
            </a:r>
            <a:r>
              <a:rPr sz="2450" spc="-20" dirty="0">
                <a:latin typeface="Arial MT"/>
                <a:cs typeface="Arial MT"/>
              </a:rPr>
              <a:t>Call</a:t>
            </a:r>
            <a:endParaRPr sz="2450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231001" y="1630426"/>
            <a:ext cx="2187575" cy="4168775"/>
            <a:chOff x="6231001" y="1630426"/>
            <a:chExt cx="2187575" cy="4168775"/>
          </a:xfrm>
        </p:grpSpPr>
        <p:sp>
          <p:nvSpPr>
            <p:cNvPr id="15" name="object 15"/>
            <p:cNvSpPr/>
            <p:nvPr/>
          </p:nvSpPr>
          <p:spPr>
            <a:xfrm>
              <a:off x="6243701" y="1643126"/>
              <a:ext cx="666750" cy="657225"/>
            </a:xfrm>
            <a:custGeom>
              <a:avLst/>
              <a:gdLst/>
              <a:ahLst/>
              <a:cxnLst/>
              <a:rect l="l" t="t" r="r" b="b"/>
              <a:pathLst>
                <a:path w="666750" h="657225">
                  <a:moveTo>
                    <a:pt x="516635" y="0"/>
                  </a:moveTo>
                  <a:lnTo>
                    <a:pt x="149987" y="0"/>
                  </a:lnTo>
                  <a:lnTo>
                    <a:pt x="149987" y="361441"/>
                  </a:lnTo>
                  <a:lnTo>
                    <a:pt x="0" y="361441"/>
                  </a:lnTo>
                  <a:lnTo>
                    <a:pt x="333375" y="657225"/>
                  </a:lnTo>
                  <a:lnTo>
                    <a:pt x="666750" y="361441"/>
                  </a:lnTo>
                  <a:lnTo>
                    <a:pt x="516635" y="361441"/>
                  </a:lnTo>
                  <a:lnTo>
                    <a:pt x="516635" y="0"/>
                  </a:lnTo>
                  <a:close/>
                </a:path>
              </a:pathLst>
            </a:custGeom>
            <a:solidFill>
              <a:srgbClr val="DEEBCA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243701" y="1643126"/>
              <a:ext cx="666750" cy="657225"/>
            </a:xfrm>
            <a:custGeom>
              <a:avLst/>
              <a:gdLst/>
              <a:ahLst/>
              <a:cxnLst/>
              <a:rect l="l" t="t" r="r" b="b"/>
              <a:pathLst>
                <a:path w="666750" h="657225">
                  <a:moveTo>
                    <a:pt x="0" y="361441"/>
                  </a:moveTo>
                  <a:lnTo>
                    <a:pt x="149987" y="361441"/>
                  </a:lnTo>
                  <a:lnTo>
                    <a:pt x="149987" y="0"/>
                  </a:lnTo>
                  <a:lnTo>
                    <a:pt x="516635" y="0"/>
                  </a:lnTo>
                  <a:lnTo>
                    <a:pt x="516635" y="361441"/>
                  </a:lnTo>
                  <a:lnTo>
                    <a:pt x="666750" y="361441"/>
                  </a:lnTo>
                  <a:lnTo>
                    <a:pt x="333375" y="657225"/>
                  </a:lnTo>
                  <a:lnTo>
                    <a:pt x="0" y="361441"/>
                  </a:lnTo>
                  <a:close/>
                </a:path>
              </a:pathLst>
            </a:custGeom>
            <a:ln w="25400">
              <a:solidFill>
                <a:srgbClr val="DEEB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748526" y="2805176"/>
              <a:ext cx="657225" cy="657225"/>
            </a:xfrm>
            <a:custGeom>
              <a:avLst/>
              <a:gdLst/>
              <a:ahLst/>
              <a:cxnLst/>
              <a:rect l="l" t="t" r="r" b="b"/>
              <a:pathLst>
                <a:path w="657225" h="657225">
                  <a:moveTo>
                    <a:pt x="509270" y="0"/>
                  </a:moveTo>
                  <a:lnTo>
                    <a:pt x="147827" y="0"/>
                  </a:lnTo>
                  <a:lnTo>
                    <a:pt x="147827" y="361441"/>
                  </a:lnTo>
                  <a:lnTo>
                    <a:pt x="0" y="361441"/>
                  </a:lnTo>
                  <a:lnTo>
                    <a:pt x="328549" y="657225"/>
                  </a:lnTo>
                  <a:lnTo>
                    <a:pt x="657225" y="361441"/>
                  </a:lnTo>
                  <a:lnTo>
                    <a:pt x="509270" y="361441"/>
                  </a:lnTo>
                  <a:lnTo>
                    <a:pt x="509270" y="0"/>
                  </a:lnTo>
                  <a:close/>
                </a:path>
              </a:pathLst>
            </a:custGeom>
            <a:solidFill>
              <a:srgbClr val="DEEBCA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748526" y="2805176"/>
              <a:ext cx="657225" cy="657225"/>
            </a:xfrm>
            <a:custGeom>
              <a:avLst/>
              <a:gdLst/>
              <a:ahLst/>
              <a:cxnLst/>
              <a:rect l="l" t="t" r="r" b="b"/>
              <a:pathLst>
                <a:path w="657225" h="657225">
                  <a:moveTo>
                    <a:pt x="0" y="361441"/>
                  </a:moveTo>
                  <a:lnTo>
                    <a:pt x="147827" y="361441"/>
                  </a:lnTo>
                  <a:lnTo>
                    <a:pt x="147827" y="0"/>
                  </a:lnTo>
                  <a:lnTo>
                    <a:pt x="509270" y="0"/>
                  </a:lnTo>
                  <a:lnTo>
                    <a:pt x="509270" y="361441"/>
                  </a:lnTo>
                  <a:lnTo>
                    <a:pt x="657225" y="361441"/>
                  </a:lnTo>
                  <a:lnTo>
                    <a:pt x="328549" y="657225"/>
                  </a:lnTo>
                  <a:lnTo>
                    <a:pt x="0" y="361441"/>
                  </a:lnTo>
                  <a:close/>
                </a:path>
              </a:pathLst>
            </a:custGeom>
            <a:ln w="25400">
              <a:solidFill>
                <a:srgbClr val="DEEB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243826" y="3948176"/>
              <a:ext cx="666750" cy="666750"/>
            </a:xfrm>
            <a:custGeom>
              <a:avLst/>
              <a:gdLst/>
              <a:ahLst/>
              <a:cxnLst/>
              <a:rect l="l" t="t" r="r" b="b"/>
              <a:pathLst>
                <a:path w="666750" h="666750">
                  <a:moveTo>
                    <a:pt x="516635" y="0"/>
                  </a:moveTo>
                  <a:lnTo>
                    <a:pt x="149987" y="0"/>
                  </a:lnTo>
                  <a:lnTo>
                    <a:pt x="149987" y="366649"/>
                  </a:lnTo>
                  <a:lnTo>
                    <a:pt x="0" y="366649"/>
                  </a:lnTo>
                  <a:lnTo>
                    <a:pt x="333375" y="666750"/>
                  </a:lnTo>
                  <a:lnTo>
                    <a:pt x="666750" y="366649"/>
                  </a:lnTo>
                  <a:lnTo>
                    <a:pt x="516635" y="366649"/>
                  </a:lnTo>
                  <a:lnTo>
                    <a:pt x="516635" y="0"/>
                  </a:lnTo>
                  <a:close/>
                </a:path>
              </a:pathLst>
            </a:custGeom>
            <a:solidFill>
              <a:srgbClr val="DEEBCA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243826" y="3948176"/>
              <a:ext cx="666750" cy="666750"/>
            </a:xfrm>
            <a:custGeom>
              <a:avLst/>
              <a:gdLst/>
              <a:ahLst/>
              <a:cxnLst/>
              <a:rect l="l" t="t" r="r" b="b"/>
              <a:pathLst>
                <a:path w="666750" h="666750">
                  <a:moveTo>
                    <a:pt x="0" y="366649"/>
                  </a:moveTo>
                  <a:lnTo>
                    <a:pt x="149987" y="366649"/>
                  </a:lnTo>
                  <a:lnTo>
                    <a:pt x="149987" y="0"/>
                  </a:lnTo>
                  <a:lnTo>
                    <a:pt x="516635" y="0"/>
                  </a:lnTo>
                  <a:lnTo>
                    <a:pt x="516635" y="366649"/>
                  </a:lnTo>
                  <a:lnTo>
                    <a:pt x="666750" y="366649"/>
                  </a:lnTo>
                  <a:lnTo>
                    <a:pt x="333375" y="666750"/>
                  </a:lnTo>
                  <a:lnTo>
                    <a:pt x="0" y="366649"/>
                  </a:lnTo>
                  <a:close/>
                </a:path>
              </a:pathLst>
            </a:custGeom>
            <a:ln w="25400">
              <a:solidFill>
                <a:srgbClr val="DEEB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748651" y="5119751"/>
              <a:ext cx="657225" cy="666750"/>
            </a:xfrm>
            <a:custGeom>
              <a:avLst/>
              <a:gdLst/>
              <a:ahLst/>
              <a:cxnLst/>
              <a:rect l="l" t="t" r="r" b="b"/>
              <a:pathLst>
                <a:path w="657225" h="666750">
                  <a:moveTo>
                    <a:pt x="509270" y="0"/>
                  </a:moveTo>
                  <a:lnTo>
                    <a:pt x="147827" y="0"/>
                  </a:lnTo>
                  <a:lnTo>
                    <a:pt x="147827" y="370967"/>
                  </a:lnTo>
                  <a:lnTo>
                    <a:pt x="0" y="370967"/>
                  </a:lnTo>
                  <a:lnTo>
                    <a:pt x="328549" y="666686"/>
                  </a:lnTo>
                  <a:lnTo>
                    <a:pt x="657225" y="370967"/>
                  </a:lnTo>
                  <a:lnTo>
                    <a:pt x="509270" y="370967"/>
                  </a:lnTo>
                  <a:lnTo>
                    <a:pt x="509270" y="0"/>
                  </a:lnTo>
                  <a:close/>
                </a:path>
              </a:pathLst>
            </a:custGeom>
            <a:solidFill>
              <a:srgbClr val="DEEBCA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748651" y="5119751"/>
              <a:ext cx="657225" cy="666750"/>
            </a:xfrm>
            <a:custGeom>
              <a:avLst/>
              <a:gdLst/>
              <a:ahLst/>
              <a:cxnLst/>
              <a:rect l="l" t="t" r="r" b="b"/>
              <a:pathLst>
                <a:path w="657225" h="666750">
                  <a:moveTo>
                    <a:pt x="0" y="370967"/>
                  </a:moveTo>
                  <a:lnTo>
                    <a:pt x="147827" y="370967"/>
                  </a:lnTo>
                  <a:lnTo>
                    <a:pt x="147827" y="0"/>
                  </a:lnTo>
                  <a:lnTo>
                    <a:pt x="509270" y="0"/>
                  </a:lnTo>
                  <a:lnTo>
                    <a:pt x="509270" y="370967"/>
                  </a:lnTo>
                  <a:lnTo>
                    <a:pt x="657225" y="370967"/>
                  </a:lnTo>
                  <a:lnTo>
                    <a:pt x="328549" y="666686"/>
                  </a:lnTo>
                  <a:lnTo>
                    <a:pt x="0" y="370967"/>
                  </a:lnTo>
                  <a:close/>
                </a:path>
              </a:pathLst>
            </a:custGeom>
            <a:ln w="25400">
              <a:solidFill>
                <a:srgbClr val="DEEB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888364" y="0"/>
            <a:ext cx="5452745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" dirty="0">
                <a:solidFill>
                  <a:srgbClr val="006699"/>
                </a:solidFill>
              </a:rPr>
              <a:t>System</a:t>
            </a:r>
            <a:r>
              <a:rPr spc="-180" dirty="0">
                <a:solidFill>
                  <a:srgbClr val="006699"/>
                </a:solidFill>
              </a:rPr>
              <a:t> </a:t>
            </a:r>
            <a:r>
              <a:rPr spc="10" dirty="0">
                <a:solidFill>
                  <a:srgbClr val="006699"/>
                </a:solidFill>
              </a:rPr>
              <a:t>Call</a:t>
            </a:r>
            <a:r>
              <a:rPr spc="-95" dirty="0">
                <a:solidFill>
                  <a:srgbClr val="006699"/>
                </a:solidFill>
              </a:rPr>
              <a:t> </a:t>
            </a:r>
            <a:r>
              <a:rPr spc="5" dirty="0">
                <a:solidFill>
                  <a:srgbClr val="006699"/>
                </a:solidFill>
              </a:rPr>
              <a:t>Implementation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0075" y="1249044"/>
            <a:ext cx="7977505" cy="4133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800"/>
              </a:lnSpc>
              <a:spcBef>
                <a:spcPts val="100"/>
              </a:spcBef>
            </a:pPr>
            <a:r>
              <a:rPr sz="3200" dirty="0">
                <a:latin typeface="Arial MT"/>
                <a:cs typeface="Arial MT"/>
              </a:rPr>
              <a:t>Q1.</a:t>
            </a:r>
            <a:r>
              <a:rPr sz="3200" spc="-60" dirty="0">
                <a:latin typeface="Arial MT"/>
                <a:cs typeface="Arial MT"/>
              </a:rPr>
              <a:t> </a:t>
            </a:r>
            <a:r>
              <a:rPr sz="3200" spc="50" dirty="0">
                <a:latin typeface="Arial MT"/>
                <a:cs typeface="Arial MT"/>
              </a:rPr>
              <a:t>Who</a:t>
            </a:r>
            <a:r>
              <a:rPr sz="3200" spc="-130" dirty="0">
                <a:latin typeface="Arial MT"/>
                <a:cs typeface="Arial MT"/>
              </a:rPr>
              <a:t> </a:t>
            </a:r>
            <a:r>
              <a:rPr sz="3200" spc="15" dirty="0">
                <a:latin typeface="Arial MT"/>
                <a:cs typeface="Arial MT"/>
              </a:rPr>
              <a:t>controls</a:t>
            </a:r>
            <a:r>
              <a:rPr sz="3200" spc="-180" dirty="0">
                <a:latin typeface="Arial MT"/>
                <a:cs typeface="Arial MT"/>
              </a:rPr>
              <a:t> </a:t>
            </a:r>
            <a:r>
              <a:rPr sz="3200" spc="10" dirty="0">
                <a:latin typeface="Arial MT"/>
                <a:cs typeface="Arial MT"/>
              </a:rPr>
              <a:t>the</a:t>
            </a:r>
            <a:r>
              <a:rPr sz="3200" spc="-55" dirty="0">
                <a:latin typeface="Arial MT"/>
                <a:cs typeface="Arial MT"/>
              </a:rPr>
              <a:t> </a:t>
            </a:r>
            <a:r>
              <a:rPr sz="3200" spc="25" dirty="0">
                <a:latin typeface="Arial MT"/>
                <a:cs typeface="Arial MT"/>
              </a:rPr>
              <a:t>execution</a:t>
            </a:r>
            <a:r>
              <a:rPr sz="3200" spc="-280" dirty="0">
                <a:latin typeface="Arial MT"/>
                <a:cs typeface="Arial MT"/>
              </a:rPr>
              <a:t> </a:t>
            </a:r>
            <a:r>
              <a:rPr sz="3200" spc="10" dirty="0">
                <a:latin typeface="Arial MT"/>
                <a:cs typeface="Arial MT"/>
              </a:rPr>
              <a:t>of</a:t>
            </a:r>
            <a:r>
              <a:rPr sz="3200" spc="-60" dirty="0">
                <a:latin typeface="Arial MT"/>
                <a:cs typeface="Arial MT"/>
              </a:rPr>
              <a:t> </a:t>
            </a:r>
            <a:r>
              <a:rPr sz="3200" spc="10" dirty="0">
                <a:latin typeface="Arial MT"/>
                <a:cs typeface="Arial MT"/>
              </a:rPr>
              <a:t>programs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10" dirty="0">
                <a:latin typeface="Arial MT"/>
                <a:cs typeface="Arial MT"/>
              </a:rPr>
              <a:t>to </a:t>
            </a:r>
            <a:r>
              <a:rPr sz="3200" spc="25" dirty="0">
                <a:latin typeface="Arial MT"/>
                <a:cs typeface="Arial MT"/>
              </a:rPr>
              <a:t>prevent </a:t>
            </a:r>
            <a:r>
              <a:rPr sz="3200" dirty="0">
                <a:latin typeface="Arial MT"/>
                <a:cs typeface="Arial MT"/>
              </a:rPr>
              <a:t>errors </a:t>
            </a:r>
            <a:r>
              <a:rPr sz="3200" spc="15" dirty="0">
                <a:latin typeface="Arial MT"/>
                <a:cs typeface="Arial MT"/>
              </a:rPr>
              <a:t>and improper </a:t>
            </a:r>
            <a:r>
              <a:rPr sz="3200" spc="25" dirty="0">
                <a:latin typeface="Arial MT"/>
                <a:cs typeface="Arial MT"/>
              </a:rPr>
              <a:t>use </a:t>
            </a:r>
            <a:r>
              <a:rPr sz="3200" spc="10" dirty="0">
                <a:latin typeface="Arial MT"/>
                <a:cs typeface="Arial MT"/>
              </a:rPr>
              <a:t>of </a:t>
            </a:r>
            <a:r>
              <a:rPr sz="3200" spc="15" dirty="0">
                <a:latin typeface="Arial MT"/>
                <a:cs typeface="Arial MT"/>
              </a:rPr>
              <a:t> computer?</a:t>
            </a:r>
            <a:endParaRPr sz="3200">
              <a:latin typeface="Arial MT"/>
              <a:cs typeface="Arial MT"/>
            </a:endParaRPr>
          </a:p>
          <a:p>
            <a:pPr marL="488950" indent="-476250">
              <a:lnSpc>
                <a:spcPct val="100000"/>
              </a:lnSpc>
              <a:spcBef>
                <a:spcPts val="1340"/>
              </a:spcBef>
              <a:buAutoNum type="alphaLcParenR"/>
              <a:tabLst>
                <a:tab pos="488950" algn="l"/>
              </a:tabLst>
            </a:pPr>
            <a:r>
              <a:rPr sz="3200" spc="15" dirty="0">
                <a:latin typeface="Arial MT"/>
                <a:cs typeface="Arial MT"/>
              </a:rPr>
              <a:t>Re</a:t>
            </a:r>
            <a:r>
              <a:rPr sz="3200" spc="45" dirty="0">
                <a:latin typeface="Arial MT"/>
                <a:cs typeface="Arial MT"/>
              </a:rPr>
              <a:t>s</a:t>
            </a:r>
            <a:r>
              <a:rPr sz="3200" spc="15" dirty="0">
                <a:latin typeface="Arial MT"/>
                <a:cs typeface="Arial MT"/>
              </a:rPr>
              <a:t>o</a:t>
            </a:r>
            <a:r>
              <a:rPr sz="3200" spc="20" dirty="0">
                <a:latin typeface="Arial MT"/>
                <a:cs typeface="Arial MT"/>
              </a:rPr>
              <a:t>u</a:t>
            </a:r>
            <a:r>
              <a:rPr sz="3200" spc="-20" dirty="0">
                <a:latin typeface="Arial MT"/>
                <a:cs typeface="Arial MT"/>
              </a:rPr>
              <a:t>r</a:t>
            </a:r>
            <a:r>
              <a:rPr sz="3200" spc="50" dirty="0">
                <a:latin typeface="Arial MT"/>
                <a:cs typeface="Arial MT"/>
              </a:rPr>
              <a:t>c</a:t>
            </a:r>
            <a:r>
              <a:rPr sz="3200" spc="15" dirty="0">
                <a:latin typeface="Arial MT"/>
                <a:cs typeface="Arial MT"/>
              </a:rPr>
              <a:t>e</a:t>
            </a:r>
            <a:r>
              <a:rPr sz="3200" spc="-210" dirty="0">
                <a:latin typeface="Arial MT"/>
                <a:cs typeface="Arial MT"/>
              </a:rPr>
              <a:t> </a:t>
            </a:r>
            <a:r>
              <a:rPr sz="3200" spc="15" dirty="0">
                <a:latin typeface="Arial MT"/>
                <a:cs typeface="Arial MT"/>
              </a:rPr>
              <a:t>a</a:t>
            </a:r>
            <a:r>
              <a:rPr sz="3200" spc="40" dirty="0">
                <a:latin typeface="Arial MT"/>
                <a:cs typeface="Arial MT"/>
              </a:rPr>
              <a:t>l</a:t>
            </a:r>
            <a:r>
              <a:rPr sz="3200" spc="30" dirty="0">
                <a:latin typeface="Arial MT"/>
                <a:cs typeface="Arial MT"/>
              </a:rPr>
              <a:t>l</a:t>
            </a:r>
            <a:r>
              <a:rPr sz="3200" spc="15" dirty="0">
                <a:latin typeface="Arial MT"/>
                <a:cs typeface="Arial MT"/>
              </a:rPr>
              <a:t>o</a:t>
            </a:r>
            <a:r>
              <a:rPr sz="3200" spc="50" dirty="0">
                <a:latin typeface="Arial MT"/>
                <a:cs typeface="Arial MT"/>
              </a:rPr>
              <a:t>c</a:t>
            </a:r>
            <a:r>
              <a:rPr sz="3200" spc="10" dirty="0">
                <a:latin typeface="Arial MT"/>
                <a:cs typeface="Arial MT"/>
              </a:rPr>
              <a:t>at</a:t>
            </a:r>
            <a:r>
              <a:rPr sz="3200" spc="25" dirty="0">
                <a:latin typeface="Arial MT"/>
                <a:cs typeface="Arial MT"/>
              </a:rPr>
              <a:t>o</a:t>
            </a:r>
            <a:r>
              <a:rPr sz="3200" spc="10" dirty="0">
                <a:latin typeface="Arial MT"/>
                <a:cs typeface="Arial MT"/>
              </a:rPr>
              <a:t>r</a:t>
            </a:r>
            <a:endParaRPr sz="3200">
              <a:latin typeface="Arial MT"/>
              <a:cs typeface="Arial MT"/>
            </a:endParaRPr>
          </a:p>
          <a:p>
            <a:pPr marL="488950" indent="-476250">
              <a:lnSpc>
                <a:spcPct val="100000"/>
              </a:lnSpc>
              <a:spcBef>
                <a:spcPts val="1340"/>
              </a:spcBef>
              <a:buAutoNum type="alphaLcParenR"/>
              <a:tabLst>
                <a:tab pos="488950" algn="l"/>
              </a:tabLst>
            </a:pPr>
            <a:r>
              <a:rPr sz="3200" spc="10" dirty="0">
                <a:latin typeface="Arial MT"/>
                <a:cs typeface="Arial MT"/>
              </a:rPr>
              <a:t>Control</a:t>
            </a:r>
            <a:r>
              <a:rPr sz="3200" spc="-145" dirty="0">
                <a:latin typeface="Arial MT"/>
                <a:cs typeface="Arial MT"/>
              </a:rPr>
              <a:t> </a:t>
            </a:r>
            <a:r>
              <a:rPr sz="3200" spc="10" dirty="0">
                <a:latin typeface="Arial MT"/>
                <a:cs typeface="Arial MT"/>
              </a:rPr>
              <a:t>Program</a:t>
            </a:r>
            <a:endParaRPr sz="3200">
              <a:latin typeface="Arial MT"/>
              <a:cs typeface="Arial MT"/>
            </a:endParaRPr>
          </a:p>
          <a:p>
            <a:pPr marL="459740" indent="-447675">
              <a:lnSpc>
                <a:spcPct val="100000"/>
              </a:lnSpc>
              <a:spcBef>
                <a:spcPts val="1345"/>
              </a:spcBef>
              <a:buAutoNum type="alphaLcParenR"/>
              <a:tabLst>
                <a:tab pos="460375" algn="l"/>
              </a:tabLst>
            </a:pPr>
            <a:r>
              <a:rPr sz="3200" spc="-10" dirty="0">
                <a:latin typeface="Arial MT"/>
                <a:cs typeface="Arial MT"/>
              </a:rPr>
              <a:t>Hardware</a:t>
            </a:r>
            <a:endParaRPr sz="3200">
              <a:latin typeface="Arial MT"/>
              <a:cs typeface="Arial MT"/>
            </a:endParaRPr>
          </a:p>
          <a:p>
            <a:pPr marL="488950" indent="-476250">
              <a:lnSpc>
                <a:spcPct val="100000"/>
              </a:lnSpc>
              <a:spcBef>
                <a:spcPts val="1340"/>
              </a:spcBef>
              <a:buAutoNum type="alphaLcParenR"/>
              <a:tabLst>
                <a:tab pos="488950" algn="l"/>
              </a:tabLst>
            </a:pPr>
            <a:r>
              <a:rPr sz="3200" spc="15" dirty="0">
                <a:latin typeface="Arial MT"/>
                <a:cs typeface="Arial MT"/>
              </a:rPr>
              <a:t>None</a:t>
            </a:r>
            <a:r>
              <a:rPr sz="3200" spc="-150" dirty="0">
                <a:latin typeface="Arial MT"/>
                <a:cs typeface="Arial MT"/>
              </a:rPr>
              <a:t> </a:t>
            </a:r>
            <a:r>
              <a:rPr sz="3200" spc="10" dirty="0">
                <a:latin typeface="Arial MT"/>
                <a:cs typeface="Arial MT"/>
              </a:rPr>
              <a:t>of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spc="10" dirty="0">
                <a:latin typeface="Arial MT"/>
                <a:cs typeface="Arial MT"/>
              </a:rPr>
              <a:t>the</a:t>
            </a:r>
            <a:r>
              <a:rPr sz="3200" spc="-70" dirty="0">
                <a:latin typeface="Arial MT"/>
                <a:cs typeface="Arial MT"/>
              </a:rPr>
              <a:t> </a:t>
            </a:r>
            <a:r>
              <a:rPr sz="3200" spc="40" dirty="0">
                <a:latin typeface="Arial MT"/>
                <a:cs typeface="Arial MT"/>
              </a:rPr>
              <a:t>above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6142" y="1249044"/>
            <a:ext cx="7981950" cy="4133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800"/>
              </a:lnSpc>
              <a:spcBef>
                <a:spcPts val="100"/>
              </a:spcBef>
            </a:pPr>
            <a:r>
              <a:rPr sz="3200" dirty="0">
                <a:latin typeface="Arial MT"/>
                <a:cs typeface="Arial MT"/>
              </a:rPr>
              <a:t>Q2. </a:t>
            </a:r>
            <a:r>
              <a:rPr sz="3200" spc="5" dirty="0">
                <a:latin typeface="Arial MT"/>
                <a:cs typeface="Arial MT"/>
              </a:rPr>
              <a:t>The </a:t>
            </a:r>
            <a:r>
              <a:rPr sz="3200" spc="15" dirty="0">
                <a:latin typeface="Arial MT"/>
                <a:cs typeface="Arial MT"/>
              </a:rPr>
              <a:t>operating </a:t>
            </a:r>
            <a:r>
              <a:rPr sz="3200" spc="20" dirty="0">
                <a:latin typeface="Arial MT"/>
                <a:cs typeface="Arial MT"/>
              </a:rPr>
              <a:t>system </a:t>
            </a:r>
            <a:r>
              <a:rPr sz="3200" spc="5" dirty="0">
                <a:latin typeface="Arial MT"/>
                <a:cs typeface="Arial MT"/>
              </a:rPr>
              <a:t>switches </a:t>
            </a:r>
            <a:r>
              <a:rPr sz="3200" spc="25" dirty="0">
                <a:latin typeface="Arial MT"/>
                <a:cs typeface="Arial MT"/>
              </a:rPr>
              <a:t>from </a:t>
            </a:r>
            <a:r>
              <a:rPr sz="3200" spc="30" dirty="0">
                <a:latin typeface="Arial MT"/>
                <a:cs typeface="Arial MT"/>
              </a:rPr>
              <a:t> </a:t>
            </a:r>
            <a:r>
              <a:rPr sz="3200" spc="20" dirty="0">
                <a:latin typeface="Arial MT"/>
                <a:cs typeface="Arial MT"/>
              </a:rPr>
              <a:t>user</a:t>
            </a:r>
            <a:r>
              <a:rPr sz="3200" spc="-90" dirty="0">
                <a:latin typeface="Arial MT"/>
                <a:cs typeface="Arial MT"/>
              </a:rPr>
              <a:t> </a:t>
            </a:r>
            <a:r>
              <a:rPr sz="3200" spc="20" dirty="0">
                <a:latin typeface="Arial MT"/>
                <a:cs typeface="Arial MT"/>
              </a:rPr>
              <a:t>mode</a:t>
            </a:r>
            <a:r>
              <a:rPr sz="3200" spc="-140" dirty="0">
                <a:latin typeface="Arial MT"/>
                <a:cs typeface="Arial MT"/>
              </a:rPr>
              <a:t> </a:t>
            </a:r>
            <a:r>
              <a:rPr sz="3200" spc="10" dirty="0">
                <a:latin typeface="Arial MT"/>
                <a:cs typeface="Arial MT"/>
              </a:rPr>
              <a:t>to</a:t>
            </a:r>
            <a:r>
              <a:rPr sz="3200" spc="-65" dirty="0">
                <a:latin typeface="Arial MT"/>
                <a:cs typeface="Arial MT"/>
              </a:rPr>
              <a:t> </a:t>
            </a:r>
            <a:r>
              <a:rPr sz="3200" spc="15" dirty="0">
                <a:latin typeface="Arial MT"/>
                <a:cs typeface="Arial MT"/>
              </a:rPr>
              <a:t>kernel</a:t>
            </a:r>
            <a:r>
              <a:rPr sz="3200" spc="-120" dirty="0">
                <a:latin typeface="Arial MT"/>
                <a:cs typeface="Arial MT"/>
              </a:rPr>
              <a:t> </a:t>
            </a:r>
            <a:r>
              <a:rPr sz="3200" spc="20" dirty="0">
                <a:latin typeface="Arial MT"/>
                <a:cs typeface="Arial MT"/>
              </a:rPr>
              <a:t>mode</a:t>
            </a:r>
            <a:r>
              <a:rPr sz="3200" spc="-135" dirty="0">
                <a:latin typeface="Arial MT"/>
                <a:cs typeface="Arial MT"/>
              </a:rPr>
              <a:t> </a:t>
            </a:r>
            <a:r>
              <a:rPr sz="3200" spc="30" dirty="0">
                <a:latin typeface="Arial MT"/>
                <a:cs typeface="Arial MT"/>
              </a:rPr>
              <a:t>so</a:t>
            </a:r>
            <a:r>
              <a:rPr sz="3200" spc="-65" dirty="0">
                <a:latin typeface="Arial MT"/>
                <a:cs typeface="Arial MT"/>
              </a:rPr>
              <a:t> </a:t>
            </a:r>
            <a:r>
              <a:rPr sz="3200" spc="10" dirty="0">
                <a:latin typeface="Arial MT"/>
                <a:cs typeface="Arial MT"/>
              </a:rPr>
              <a:t>the</a:t>
            </a:r>
            <a:r>
              <a:rPr sz="3200" spc="-60" dirty="0">
                <a:latin typeface="Arial MT"/>
                <a:cs typeface="Arial MT"/>
              </a:rPr>
              <a:t> </a:t>
            </a:r>
            <a:r>
              <a:rPr sz="3200" spc="20" dirty="0">
                <a:latin typeface="Arial MT"/>
                <a:cs typeface="Arial MT"/>
              </a:rPr>
              <a:t>mode</a:t>
            </a:r>
            <a:r>
              <a:rPr sz="3200" spc="-65" dirty="0">
                <a:latin typeface="Arial MT"/>
                <a:cs typeface="Arial MT"/>
              </a:rPr>
              <a:t> </a:t>
            </a:r>
            <a:r>
              <a:rPr sz="3200" spc="20" dirty="0">
                <a:latin typeface="Arial MT"/>
                <a:cs typeface="Arial MT"/>
              </a:rPr>
              <a:t>bit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20" dirty="0">
                <a:latin typeface="Arial MT"/>
                <a:cs typeface="Arial MT"/>
              </a:rPr>
              <a:t>will</a:t>
            </a:r>
            <a:r>
              <a:rPr sz="3200" spc="30" dirty="0">
                <a:latin typeface="Arial MT"/>
                <a:cs typeface="Arial MT"/>
              </a:rPr>
              <a:t> </a:t>
            </a:r>
            <a:r>
              <a:rPr sz="3200" spc="20" dirty="0">
                <a:latin typeface="Arial MT"/>
                <a:cs typeface="Arial MT"/>
              </a:rPr>
              <a:t>change</a:t>
            </a:r>
            <a:r>
              <a:rPr sz="3200" spc="-135" dirty="0">
                <a:latin typeface="Arial MT"/>
                <a:cs typeface="Arial MT"/>
              </a:rPr>
              <a:t> </a:t>
            </a:r>
            <a:r>
              <a:rPr sz="3200" spc="25" dirty="0">
                <a:latin typeface="Arial MT"/>
                <a:cs typeface="Arial MT"/>
              </a:rPr>
              <a:t>from?</a:t>
            </a:r>
            <a:endParaRPr sz="3200">
              <a:latin typeface="Arial MT"/>
              <a:cs typeface="Arial MT"/>
            </a:endParaRPr>
          </a:p>
          <a:p>
            <a:pPr marL="488950" indent="-476250">
              <a:lnSpc>
                <a:spcPct val="100000"/>
              </a:lnSpc>
              <a:spcBef>
                <a:spcPts val="1340"/>
              </a:spcBef>
              <a:buAutoNum type="alphaLcParenR"/>
              <a:tabLst>
                <a:tab pos="488950" algn="l"/>
              </a:tabLst>
            </a:pPr>
            <a:r>
              <a:rPr sz="3200" spc="15" dirty="0">
                <a:latin typeface="Arial MT"/>
                <a:cs typeface="Arial MT"/>
              </a:rPr>
              <a:t>0</a:t>
            </a:r>
            <a:r>
              <a:rPr sz="3200" spc="-110" dirty="0">
                <a:latin typeface="Arial MT"/>
                <a:cs typeface="Arial MT"/>
              </a:rPr>
              <a:t> </a:t>
            </a:r>
            <a:r>
              <a:rPr sz="3200" spc="10" dirty="0">
                <a:latin typeface="Arial MT"/>
                <a:cs typeface="Arial MT"/>
              </a:rPr>
              <a:t>to</a:t>
            </a:r>
            <a:r>
              <a:rPr sz="3200" spc="-105" dirty="0">
                <a:latin typeface="Arial MT"/>
                <a:cs typeface="Arial MT"/>
              </a:rPr>
              <a:t> </a:t>
            </a:r>
            <a:r>
              <a:rPr sz="3200" spc="15" dirty="0">
                <a:latin typeface="Arial MT"/>
                <a:cs typeface="Arial MT"/>
              </a:rPr>
              <a:t>1</a:t>
            </a:r>
            <a:endParaRPr sz="3200">
              <a:latin typeface="Arial MT"/>
              <a:cs typeface="Arial MT"/>
            </a:endParaRPr>
          </a:p>
          <a:p>
            <a:pPr marL="488950" indent="-476250">
              <a:lnSpc>
                <a:spcPct val="100000"/>
              </a:lnSpc>
              <a:spcBef>
                <a:spcPts val="1340"/>
              </a:spcBef>
              <a:buAutoNum type="alphaLcParenR"/>
              <a:tabLst>
                <a:tab pos="488950" algn="l"/>
              </a:tabLst>
            </a:pPr>
            <a:r>
              <a:rPr sz="3200" spc="15" dirty="0">
                <a:latin typeface="Arial MT"/>
                <a:cs typeface="Arial MT"/>
              </a:rPr>
              <a:t>1</a:t>
            </a:r>
            <a:r>
              <a:rPr sz="3200" spc="-110" dirty="0">
                <a:latin typeface="Arial MT"/>
                <a:cs typeface="Arial MT"/>
              </a:rPr>
              <a:t> </a:t>
            </a:r>
            <a:r>
              <a:rPr sz="3200" spc="10" dirty="0">
                <a:latin typeface="Arial MT"/>
                <a:cs typeface="Arial MT"/>
              </a:rPr>
              <a:t>to</a:t>
            </a:r>
            <a:r>
              <a:rPr sz="3200" spc="-105" dirty="0">
                <a:latin typeface="Arial MT"/>
                <a:cs typeface="Arial MT"/>
              </a:rPr>
              <a:t> </a:t>
            </a:r>
            <a:r>
              <a:rPr sz="3200" spc="15" dirty="0">
                <a:latin typeface="Arial MT"/>
                <a:cs typeface="Arial MT"/>
              </a:rPr>
              <a:t>0</a:t>
            </a:r>
            <a:endParaRPr sz="3200">
              <a:latin typeface="Arial MT"/>
              <a:cs typeface="Arial MT"/>
            </a:endParaRPr>
          </a:p>
          <a:p>
            <a:pPr marL="459740" indent="-447675">
              <a:lnSpc>
                <a:spcPct val="100000"/>
              </a:lnSpc>
              <a:spcBef>
                <a:spcPts val="1345"/>
              </a:spcBef>
              <a:buAutoNum type="alphaLcParenR"/>
              <a:tabLst>
                <a:tab pos="460375" algn="l"/>
              </a:tabLst>
            </a:pPr>
            <a:r>
              <a:rPr sz="3200" spc="20" dirty="0">
                <a:latin typeface="Arial MT"/>
                <a:cs typeface="Arial MT"/>
              </a:rPr>
              <a:t>Remain</a:t>
            </a:r>
            <a:r>
              <a:rPr sz="3200" spc="-155" dirty="0">
                <a:latin typeface="Arial MT"/>
                <a:cs typeface="Arial MT"/>
              </a:rPr>
              <a:t> </a:t>
            </a:r>
            <a:r>
              <a:rPr sz="3200" spc="20" dirty="0">
                <a:latin typeface="Arial MT"/>
                <a:cs typeface="Arial MT"/>
              </a:rPr>
              <a:t>constant</a:t>
            </a:r>
            <a:endParaRPr sz="3200">
              <a:latin typeface="Arial MT"/>
              <a:cs typeface="Arial MT"/>
            </a:endParaRPr>
          </a:p>
          <a:p>
            <a:pPr marL="488950" indent="-476250">
              <a:lnSpc>
                <a:spcPct val="100000"/>
              </a:lnSpc>
              <a:spcBef>
                <a:spcPts val="1340"/>
              </a:spcBef>
              <a:buAutoNum type="alphaLcParenR"/>
              <a:tabLst>
                <a:tab pos="488950" algn="l"/>
              </a:tabLst>
            </a:pPr>
            <a:r>
              <a:rPr sz="3200" spc="15" dirty="0">
                <a:latin typeface="Arial MT"/>
                <a:cs typeface="Arial MT"/>
              </a:rPr>
              <a:t>None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6142" y="1249044"/>
            <a:ext cx="8083550" cy="4161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 algn="just">
              <a:lnSpc>
                <a:spcPct val="100800"/>
              </a:lnSpc>
              <a:spcBef>
                <a:spcPts val="100"/>
              </a:spcBef>
            </a:pPr>
            <a:r>
              <a:rPr sz="3200" dirty="0">
                <a:latin typeface="Arial MT"/>
                <a:cs typeface="Arial MT"/>
              </a:rPr>
              <a:t>Q3. </a:t>
            </a:r>
            <a:r>
              <a:rPr sz="3200" spc="10" dirty="0">
                <a:latin typeface="Arial MT"/>
                <a:cs typeface="Arial MT"/>
              </a:rPr>
              <a:t>In </a:t>
            </a:r>
            <a:r>
              <a:rPr sz="3200" spc="-5" dirty="0">
                <a:latin typeface="Arial MT"/>
                <a:cs typeface="Arial MT"/>
              </a:rPr>
              <a:t>which </a:t>
            </a:r>
            <a:r>
              <a:rPr sz="3200" dirty="0">
                <a:latin typeface="Arial MT"/>
                <a:cs typeface="Arial MT"/>
              </a:rPr>
              <a:t>type </a:t>
            </a:r>
            <a:r>
              <a:rPr sz="3200" spc="-25" dirty="0">
                <a:latin typeface="Arial MT"/>
                <a:cs typeface="Arial MT"/>
              </a:rPr>
              <a:t>of </a:t>
            </a:r>
            <a:r>
              <a:rPr sz="3200" spc="-5" dirty="0">
                <a:latin typeface="Arial MT"/>
                <a:cs typeface="Arial MT"/>
              </a:rPr>
              <a:t>operating system </a:t>
            </a:r>
            <a:r>
              <a:rPr sz="3200" spc="-15" dirty="0">
                <a:latin typeface="Arial MT"/>
                <a:cs typeface="Arial MT"/>
              </a:rPr>
              <a:t>users 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15" dirty="0">
                <a:latin typeface="Arial MT"/>
                <a:cs typeface="Arial MT"/>
              </a:rPr>
              <a:t>do not </a:t>
            </a:r>
            <a:r>
              <a:rPr sz="3200" spc="-5" dirty="0">
                <a:latin typeface="Arial MT"/>
                <a:cs typeface="Arial MT"/>
              </a:rPr>
              <a:t>interact directly </a:t>
            </a:r>
            <a:r>
              <a:rPr sz="3200" spc="-20" dirty="0">
                <a:latin typeface="Arial MT"/>
                <a:cs typeface="Arial MT"/>
              </a:rPr>
              <a:t>with </a:t>
            </a:r>
            <a:r>
              <a:rPr sz="3200" spc="15" dirty="0">
                <a:latin typeface="Arial MT"/>
                <a:cs typeface="Arial MT"/>
              </a:rPr>
              <a:t>the </a:t>
            </a:r>
            <a:r>
              <a:rPr sz="3200" dirty="0">
                <a:latin typeface="Arial MT"/>
                <a:cs typeface="Arial MT"/>
              </a:rPr>
              <a:t>computer 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20" dirty="0">
                <a:latin typeface="Arial MT"/>
                <a:cs typeface="Arial MT"/>
              </a:rPr>
              <a:t>system?</a:t>
            </a:r>
            <a:endParaRPr sz="3200">
              <a:latin typeface="Arial MT"/>
              <a:cs typeface="Arial MT"/>
            </a:endParaRPr>
          </a:p>
          <a:p>
            <a:pPr marL="488950" indent="-476250">
              <a:lnSpc>
                <a:spcPct val="100000"/>
              </a:lnSpc>
              <a:spcBef>
                <a:spcPts val="1415"/>
              </a:spcBef>
              <a:buAutoNum type="alphaLcParenR"/>
              <a:tabLst>
                <a:tab pos="488950" algn="l"/>
              </a:tabLst>
            </a:pPr>
            <a:r>
              <a:rPr sz="3200" spc="-40" dirty="0">
                <a:latin typeface="Arial MT"/>
                <a:cs typeface="Arial MT"/>
              </a:rPr>
              <a:t>M</a:t>
            </a:r>
            <a:r>
              <a:rPr sz="3200" spc="15" dirty="0">
                <a:latin typeface="Arial MT"/>
                <a:cs typeface="Arial MT"/>
              </a:rPr>
              <a:t>u</a:t>
            </a:r>
            <a:r>
              <a:rPr sz="3200" spc="40" dirty="0">
                <a:latin typeface="Arial MT"/>
                <a:cs typeface="Arial MT"/>
              </a:rPr>
              <a:t>l</a:t>
            </a:r>
            <a:r>
              <a:rPr sz="3200" spc="5" dirty="0">
                <a:latin typeface="Arial MT"/>
                <a:cs typeface="Arial MT"/>
              </a:rPr>
              <a:t>t</a:t>
            </a:r>
            <a:r>
              <a:rPr sz="3200" spc="35" dirty="0">
                <a:latin typeface="Arial MT"/>
                <a:cs typeface="Arial MT"/>
              </a:rPr>
              <a:t>i</a:t>
            </a:r>
            <a:r>
              <a:rPr sz="3200" spc="15" dirty="0">
                <a:latin typeface="Arial MT"/>
                <a:cs typeface="Arial MT"/>
              </a:rPr>
              <a:t>p</a:t>
            </a:r>
            <a:r>
              <a:rPr sz="3200" spc="-15" dirty="0">
                <a:latin typeface="Arial MT"/>
                <a:cs typeface="Arial MT"/>
              </a:rPr>
              <a:t>r</a:t>
            </a:r>
            <a:r>
              <a:rPr sz="3200" spc="15" dirty="0">
                <a:latin typeface="Arial MT"/>
                <a:cs typeface="Arial MT"/>
              </a:rPr>
              <a:t>o</a:t>
            </a:r>
            <a:r>
              <a:rPr sz="3200" spc="20" dirty="0">
                <a:latin typeface="Arial MT"/>
                <a:cs typeface="Arial MT"/>
              </a:rPr>
              <a:t>g</a:t>
            </a:r>
            <a:r>
              <a:rPr sz="3200" spc="-20" dirty="0">
                <a:latin typeface="Arial MT"/>
                <a:cs typeface="Arial MT"/>
              </a:rPr>
              <a:t>r</a:t>
            </a:r>
            <a:r>
              <a:rPr sz="3200" spc="15" dirty="0">
                <a:latin typeface="Arial MT"/>
                <a:cs typeface="Arial MT"/>
              </a:rPr>
              <a:t>a</a:t>
            </a:r>
            <a:r>
              <a:rPr sz="3200" spc="35" dirty="0">
                <a:latin typeface="Arial MT"/>
                <a:cs typeface="Arial MT"/>
              </a:rPr>
              <a:t>m</a:t>
            </a:r>
            <a:r>
              <a:rPr sz="3200" spc="25" dirty="0">
                <a:latin typeface="Arial MT"/>
                <a:cs typeface="Arial MT"/>
              </a:rPr>
              <a:t>m</a:t>
            </a:r>
            <a:r>
              <a:rPr sz="3200" spc="-40" dirty="0">
                <a:latin typeface="Arial MT"/>
                <a:cs typeface="Arial MT"/>
              </a:rPr>
              <a:t>i</a:t>
            </a:r>
            <a:r>
              <a:rPr sz="3200" spc="15" dirty="0">
                <a:latin typeface="Arial MT"/>
                <a:cs typeface="Arial MT"/>
              </a:rPr>
              <a:t>ng</a:t>
            </a:r>
            <a:r>
              <a:rPr sz="3200" spc="-280" dirty="0">
                <a:latin typeface="Arial MT"/>
                <a:cs typeface="Arial MT"/>
              </a:rPr>
              <a:t> </a:t>
            </a:r>
            <a:r>
              <a:rPr sz="3200" spc="15" dirty="0">
                <a:latin typeface="Arial MT"/>
                <a:cs typeface="Arial MT"/>
              </a:rPr>
              <a:t>o</a:t>
            </a:r>
            <a:r>
              <a:rPr sz="3200" spc="20" dirty="0">
                <a:latin typeface="Arial MT"/>
                <a:cs typeface="Arial MT"/>
              </a:rPr>
              <a:t>p</a:t>
            </a:r>
            <a:r>
              <a:rPr sz="3200" spc="15" dirty="0">
                <a:latin typeface="Arial MT"/>
                <a:cs typeface="Arial MT"/>
              </a:rPr>
              <a:t>e</a:t>
            </a:r>
            <a:r>
              <a:rPr sz="3200" spc="-15" dirty="0">
                <a:latin typeface="Arial MT"/>
                <a:cs typeface="Arial MT"/>
              </a:rPr>
              <a:t>r</a:t>
            </a:r>
            <a:r>
              <a:rPr sz="3200" spc="10" dirty="0">
                <a:latin typeface="Arial MT"/>
                <a:cs typeface="Arial MT"/>
              </a:rPr>
              <a:t>at</a:t>
            </a:r>
            <a:r>
              <a:rPr sz="3200" spc="40" dirty="0">
                <a:latin typeface="Arial MT"/>
                <a:cs typeface="Arial MT"/>
              </a:rPr>
              <a:t>i</a:t>
            </a:r>
            <a:r>
              <a:rPr sz="3200" spc="15" dirty="0">
                <a:latin typeface="Arial MT"/>
                <a:cs typeface="Arial MT"/>
              </a:rPr>
              <a:t>ng</a:t>
            </a:r>
            <a:r>
              <a:rPr sz="3200" spc="-130" dirty="0">
                <a:latin typeface="Arial MT"/>
                <a:cs typeface="Arial MT"/>
              </a:rPr>
              <a:t> </a:t>
            </a:r>
            <a:r>
              <a:rPr sz="3200" spc="50" dirty="0">
                <a:latin typeface="Arial MT"/>
                <a:cs typeface="Arial MT"/>
              </a:rPr>
              <a:t>s</a:t>
            </a:r>
            <a:r>
              <a:rPr sz="3200" spc="-25" dirty="0">
                <a:latin typeface="Arial MT"/>
                <a:cs typeface="Arial MT"/>
              </a:rPr>
              <a:t>y</a:t>
            </a:r>
            <a:r>
              <a:rPr sz="3200" spc="50" dirty="0">
                <a:latin typeface="Arial MT"/>
                <a:cs typeface="Arial MT"/>
              </a:rPr>
              <a:t>s</a:t>
            </a:r>
            <a:r>
              <a:rPr sz="3200" spc="10" dirty="0">
                <a:latin typeface="Arial MT"/>
                <a:cs typeface="Arial MT"/>
              </a:rPr>
              <a:t>te</a:t>
            </a:r>
            <a:r>
              <a:rPr sz="3200" spc="40" dirty="0">
                <a:latin typeface="Arial MT"/>
                <a:cs typeface="Arial MT"/>
              </a:rPr>
              <a:t>m</a:t>
            </a:r>
            <a:r>
              <a:rPr sz="3200" spc="15" dirty="0">
                <a:latin typeface="Arial MT"/>
                <a:cs typeface="Arial MT"/>
              </a:rPr>
              <a:t>s</a:t>
            </a:r>
            <a:endParaRPr sz="3200">
              <a:latin typeface="Arial MT"/>
              <a:cs typeface="Arial MT"/>
            </a:endParaRPr>
          </a:p>
          <a:p>
            <a:pPr marL="488950" indent="-476250">
              <a:lnSpc>
                <a:spcPct val="100000"/>
              </a:lnSpc>
              <a:spcBef>
                <a:spcPts val="1415"/>
              </a:spcBef>
              <a:buAutoNum type="alphaLcParenR"/>
              <a:tabLst>
                <a:tab pos="488950" algn="l"/>
              </a:tabLst>
            </a:pPr>
            <a:r>
              <a:rPr sz="3200" spc="-40" dirty="0">
                <a:latin typeface="Arial MT"/>
                <a:cs typeface="Arial MT"/>
              </a:rPr>
              <a:t>M</a:t>
            </a:r>
            <a:r>
              <a:rPr sz="3200" spc="15" dirty="0">
                <a:latin typeface="Arial MT"/>
                <a:cs typeface="Arial MT"/>
              </a:rPr>
              <a:t>u</a:t>
            </a:r>
            <a:r>
              <a:rPr sz="3200" spc="40" dirty="0">
                <a:latin typeface="Arial MT"/>
                <a:cs typeface="Arial MT"/>
              </a:rPr>
              <a:t>l</a:t>
            </a:r>
            <a:r>
              <a:rPr sz="3200" spc="5" dirty="0">
                <a:latin typeface="Arial MT"/>
                <a:cs typeface="Arial MT"/>
              </a:rPr>
              <a:t>t</a:t>
            </a:r>
            <a:r>
              <a:rPr sz="3200" spc="35" dirty="0">
                <a:latin typeface="Arial MT"/>
                <a:cs typeface="Arial MT"/>
              </a:rPr>
              <a:t>i</a:t>
            </a:r>
            <a:r>
              <a:rPr sz="3200" spc="15" dirty="0">
                <a:latin typeface="Arial MT"/>
                <a:cs typeface="Arial MT"/>
              </a:rPr>
              <a:t>p</a:t>
            </a:r>
            <a:r>
              <a:rPr sz="3200" spc="-15" dirty="0">
                <a:latin typeface="Arial MT"/>
                <a:cs typeface="Arial MT"/>
              </a:rPr>
              <a:t>r</a:t>
            </a:r>
            <a:r>
              <a:rPr sz="3200" spc="15" dirty="0">
                <a:latin typeface="Arial MT"/>
                <a:cs typeface="Arial MT"/>
              </a:rPr>
              <a:t>o</a:t>
            </a:r>
            <a:r>
              <a:rPr sz="3200" spc="50" dirty="0">
                <a:latin typeface="Arial MT"/>
                <a:cs typeface="Arial MT"/>
              </a:rPr>
              <a:t>c</a:t>
            </a:r>
            <a:r>
              <a:rPr sz="3200" spc="15" dirty="0">
                <a:latin typeface="Arial MT"/>
                <a:cs typeface="Arial MT"/>
              </a:rPr>
              <a:t>e</a:t>
            </a:r>
            <a:r>
              <a:rPr sz="3200" spc="-25" dirty="0">
                <a:latin typeface="Arial MT"/>
                <a:cs typeface="Arial MT"/>
              </a:rPr>
              <a:t>s</a:t>
            </a:r>
            <a:r>
              <a:rPr sz="3200" spc="50" dirty="0">
                <a:latin typeface="Arial MT"/>
                <a:cs typeface="Arial MT"/>
              </a:rPr>
              <a:t>s</a:t>
            </a:r>
            <a:r>
              <a:rPr sz="3200" spc="-40" dirty="0">
                <a:latin typeface="Arial MT"/>
                <a:cs typeface="Arial MT"/>
              </a:rPr>
              <a:t>i</a:t>
            </a:r>
            <a:r>
              <a:rPr sz="3200" spc="15" dirty="0">
                <a:latin typeface="Arial MT"/>
                <a:cs typeface="Arial MT"/>
              </a:rPr>
              <a:t>ng</a:t>
            </a:r>
            <a:r>
              <a:rPr sz="3200" spc="-280" dirty="0">
                <a:latin typeface="Arial MT"/>
                <a:cs typeface="Arial MT"/>
              </a:rPr>
              <a:t> </a:t>
            </a:r>
            <a:r>
              <a:rPr sz="3200" spc="15" dirty="0">
                <a:latin typeface="Arial MT"/>
                <a:cs typeface="Arial MT"/>
              </a:rPr>
              <a:t>o</a:t>
            </a:r>
            <a:r>
              <a:rPr sz="3200" spc="20" dirty="0">
                <a:latin typeface="Arial MT"/>
                <a:cs typeface="Arial MT"/>
              </a:rPr>
              <a:t>p</a:t>
            </a:r>
            <a:r>
              <a:rPr sz="3200" spc="15" dirty="0">
                <a:latin typeface="Arial MT"/>
                <a:cs typeface="Arial MT"/>
              </a:rPr>
              <a:t>e</a:t>
            </a:r>
            <a:r>
              <a:rPr sz="3200" spc="-15" dirty="0">
                <a:latin typeface="Arial MT"/>
                <a:cs typeface="Arial MT"/>
              </a:rPr>
              <a:t>r</a:t>
            </a:r>
            <a:r>
              <a:rPr sz="3200" spc="10" dirty="0">
                <a:latin typeface="Arial MT"/>
                <a:cs typeface="Arial MT"/>
              </a:rPr>
              <a:t>at</a:t>
            </a:r>
            <a:r>
              <a:rPr sz="3200" spc="40" dirty="0">
                <a:latin typeface="Arial MT"/>
                <a:cs typeface="Arial MT"/>
              </a:rPr>
              <a:t>i</a:t>
            </a:r>
            <a:r>
              <a:rPr sz="3200" spc="15" dirty="0">
                <a:latin typeface="Arial MT"/>
                <a:cs typeface="Arial MT"/>
              </a:rPr>
              <a:t>ng</a:t>
            </a:r>
            <a:r>
              <a:rPr sz="3200" spc="-130" dirty="0">
                <a:latin typeface="Arial MT"/>
                <a:cs typeface="Arial MT"/>
              </a:rPr>
              <a:t> </a:t>
            </a:r>
            <a:r>
              <a:rPr sz="3200" spc="50" dirty="0">
                <a:latin typeface="Arial MT"/>
                <a:cs typeface="Arial MT"/>
              </a:rPr>
              <a:t>s</a:t>
            </a:r>
            <a:r>
              <a:rPr sz="3200" spc="-25" dirty="0">
                <a:latin typeface="Arial MT"/>
                <a:cs typeface="Arial MT"/>
              </a:rPr>
              <a:t>y</a:t>
            </a:r>
            <a:r>
              <a:rPr sz="3200" spc="50" dirty="0">
                <a:latin typeface="Arial MT"/>
                <a:cs typeface="Arial MT"/>
              </a:rPr>
              <a:t>s</a:t>
            </a:r>
            <a:r>
              <a:rPr sz="3200" spc="10" dirty="0">
                <a:latin typeface="Arial MT"/>
                <a:cs typeface="Arial MT"/>
              </a:rPr>
              <a:t>te</a:t>
            </a:r>
            <a:r>
              <a:rPr sz="3200" spc="40" dirty="0">
                <a:latin typeface="Arial MT"/>
                <a:cs typeface="Arial MT"/>
              </a:rPr>
              <a:t>m</a:t>
            </a:r>
            <a:r>
              <a:rPr sz="3200" spc="15" dirty="0">
                <a:latin typeface="Arial MT"/>
                <a:cs typeface="Arial MT"/>
              </a:rPr>
              <a:t>s</a:t>
            </a:r>
            <a:endParaRPr sz="3200">
              <a:latin typeface="Arial MT"/>
              <a:cs typeface="Arial MT"/>
            </a:endParaRPr>
          </a:p>
          <a:p>
            <a:pPr marL="459740" indent="-447675">
              <a:lnSpc>
                <a:spcPct val="100000"/>
              </a:lnSpc>
              <a:spcBef>
                <a:spcPts val="1340"/>
              </a:spcBef>
              <a:buAutoNum type="alphaLcParenR"/>
              <a:tabLst>
                <a:tab pos="460375" algn="l"/>
              </a:tabLst>
            </a:pPr>
            <a:r>
              <a:rPr sz="3200" spc="35" dirty="0">
                <a:latin typeface="Arial MT"/>
                <a:cs typeface="Arial MT"/>
              </a:rPr>
              <a:t>B</a:t>
            </a:r>
            <a:r>
              <a:rPr sz="3200" spc="10" dirty="0">
                <a:latin typeface="Arial MT"/>
                <a:cs typeface="Arial MT"/>
              </a:rPr>
              <a:t>at</a:t>
            </a:r>
            <a:r>
              <a:rPr sz="3200" spc="55" dirty="0">
                <a:latin typeface="Arial MT"/>
                <a:cs typeface="Arial MT"/>
              </a:rPr>
              <a:t>c</a:t>
            </a:r>
            <a:r>
              <a:rPr sz="3200" spc="15" dirty="0">
                <a:latin typeface="Arial MT"/>
                <a:cs typeface="Arial MT"/>
              </a:rPr>
              <a:t>h</a:t>
            </a:r>
            <a:r>
              <a:rPr sz="3200" spc="-135" dirty="0">
                <a:latin typeface="Arial MT"/>
                <a:cs typeface="Arial MT"/>
              </a:rPr>
              <a:t> </a:t>
            </a:r>
            <a:r>
              <a:rPr sz="3200" spc="15" dirty="0">
                <a:latin typeface="Arial MT"/>
                <a:cs typeface="Arial MT"/>
              </a:rPr>
              <a:t>o</a:t>
            </a:r>
            <a:r>
              <a:rPr sz="3200" spc="20" dirty="0">
                <a:latin typeface="Arial MT"/>
                <a:cs typeface="Arial MT"/>
              </a:rPr>
              <a:t>p</a:t>
            </a:r>
            <a:r>
              <a:rPr sz="3200" spc="15" dirty="0">
                <a:latin typeface="Arial MT"/>
                <a:cs typeface="Arial MT"/>
              </a:rPr>
              <a:t>e</a:t>
            </a:r>
            <a:r>
              <a:rPr sz="3200" spc="-15" dirty="0">
                <a:latin typeface="Arial MT"/>
                <a:cs typeface="Arial MT"/>
              </a:rPr>
              <a:t>r</a:t>
            </a:r>
            <a:r>
              <a:rPr sz="3200" spc="10" dirty="0">
                <a:latin typeface="Arial MT"/>
                <a:cs typeface="Arial MT"/>
              </a:rPr>
              <a:t>at</a:t>
            </a:r>
            <a:r>
              <a:rPr sz="3200" spc="40" dirty="0">
                <a:latin typeface="Arial MT"/>
                <a:cs typeface="Arial MT"/>
              </a:rPr>
              <a:t>i</a:t>
            </a:r>
            <a:r>
              <a:rPr sz="3200" spc="15" dirty="0">
                <a:latin typeface="Arial MT"/>
                <a:cs typeface="Arial MT"/>
              </a:rPr>
              <a:t>ng</a:t>
            </a:r>
            <a:r>
              <a:rPr sz="3200" spc="-204" dirty="0">
                <a:latin typeface="Arial MT"/>
                <a:cs typeface="Arial MT"/>
              </a:rPr>
              <a:t> </a:t>
            </a:r>
            <a:r>
              <a:rPr sz="3200" spc="50" dirty="0">
                <a:latin typeface="Arial MT"/>
                <a:cs typeface="Arial MT"/>
              </a:rPr>
              <a:t>s</a:t>
            </a:r>
            <a:r>
              <a:rPr sz="3200" spc="-25" dirty="0">
                <a:latin typeface="Arial MT"/>
                <a:cs typeface="Arial MT"/>
              </a:rPr>
              <a:t>y</a:t>
            </a:r>
            <a:r>
              <a:rPr sz="3200" spc="50" dirty="0">
                <a:latin typeface="Arial MT"/>
                <a:cs typeface="Arial MT"/>
              </a:rPr>
              <a:t>s</a:t>
            </a:r>
            <a:r>
              <a:rPr sz="3200" spc="10" dirty="0">
                <a:latin typeface="Arial MT"/>
                <a:cs typeface="Arial MT"/>
              </a:rPr>
              <a:t>te</a:t>
            </a:r>
            <a:r>
              <a:rPr sz="3200" spc="40" dirty="0">
                <a:latin typeface="Arial MT"/>
                <a:cs typeface="Arial MT"/>
              </a:rPr>
              <a:t>m</a:t>
            </a:r>
            <a:r>
              <a:rPr sz="3200" spc="15" dirty="0">
                <a:latin typeface="Arial MT"/>
                <a:cs typeface="Arial MT"/>
              </a:rPr>
              <a:t>s</a:t>
            </a:r>
            <a:endParaRPr sz="3200">
              <a:latin typeface="Arial MT"/>
              <a:cs typeface="Arial MT"/>
            </a:endParaRPr>
          </a:p>
          <a:p>
            <a:pPr marL="488950" indent="-476250">
              <a:lnSpc>
                <a:spcPct val="100000"/>
              </a:lnSpc>
              <a:spcBef>
                <a:spcPts val="1420"/>
              </a:spcBef>
              <a:buAutoNum type="alphaLcParenR"/>
              <a:tabLst>
                <a:tab pos="488950" algn="l"/>
              </a:tabLst>
            </a:pPr>
            <a:r>
              <a:rPr sz="3200" spc="20" dirty="0">
                <a:latin typeface="Arial MT"/>
                <a:cs typeface="Arial MT"/>
              </a:rPr>
              <a:t>D</a:t>
            </a:r>
            <a:r>
              <a:rPr sz="3200" spc="30" dirty="0">
                <a:latin typeface="Arial MT"/>
                <a:cs typeface="Arial MT"/>
              </a:rPr>
              <a:t>i</a:t>
            </a:r>
            <a:r>
              <a:rPr sz="3200" spc="50" dirty="0">
                <a:latin typeface="Arial MT"/>
                <a:cs typeface="Arial MT"/>
              </a:rPr>
              <a:t>s</a:t>
            </a:r>
            <a:r>
              <a:rPr sz="3200" spc="5" dirty="0">
                <a:latin typeface="Arial MT"/>
                <a:cs typeface="Arial MT"/>
              </a:rPr>
              <a:t>t</a:t>
            </a:r>
            <a:r>
              <a:rPr sz="3200" spc="-15" dirty="0">
                <a:latin typeface="Arial MT"/>
                <a:cs typeface="Arial MT"/>
              </a:rPr>
              <a:t>r</a:t>
            </a:r>
            <a:r>
              <a:rPr sz="3200" spc="30" dirty="0">
                <a:latin typeface="Arial MT"/>
                <a:cs typeface="Arial MT"/>
              </a:rPr>
              <a:t>i</a:t>
            </a:r>
            <a:r>
              <a:rPr sz="3200" spc="15" dirty="0">
                <a:latin typeface="Arial MT"/>
                <a:cs typeface="Arial MT"/>
              </a:rPr>
              <a:t>b</a:t>
            </a:r>
            <a:r>
              <a:rPr sz="3200" spc="20" dirty="0">
                <a:latin typeface="Arial MT"/>
                <a:cs typeface="Arial MT"/>
              </a:rPr>
              <a:t>u</a:t>
            </a:r>
            <a:r>
              <a:rPr sz="3200" spc="10" dirty="0">
                <a:latin typeface="Arial MT"/>
                <a:cs typeface="Arial MT"/>
              </a:rPr>
              <a:t>ted</a:t>
            </a:r>
            <a:r>
              <a:rPr sz="3200" spc="-275" dirty="0">
                <a:latin typeface="Arial MT"/>
                <a:cs typeface="Arial MT"/>
              </a:rPr>
              <a:t> </a:t>
            </a:r>
            <a:r>
              <a:rPr sz="3200" spc="15" dirty="0">
                <a:latin typeface="Arial MT"/>
                <a:cs typeface="Arial MT"/>
              </a:rPr>
              <a:t>o</a:t>
            </a:r>
            <a:r>
              <a:rPr sz="3200" spc="20" dirty="0">
                <a:latin typeface="Arial MT"/>
                <a:cs typeface="Arial MT"/>
              </a:rPr>
              <a:t>p</a:t>
            </a:r>
            <a:r>
              <a:rPr sz="3200" spc="15" dirty="0">
                <a:latin typeface="Arial MT"/>
                <a:cs typeface="Arial MT"/>
              </a:rPr>
              <a:t>e</a:t>
            </a:r>
            <a:r>
              <a:rPr sz="3200" spc="-15" dirty="0">
                <a:latin typeface="Arial MT"/>
                <a:cs typeface="Arial MT"/>
              </a:rPr>
              <a:t>r</a:t>
            </a:r>
            <a:r>
              <a:rPr sz="3200" spc="10" dirty="0">
                <a:latin typeface="Arial MT"/>
                <a:cs typeface="Arial MT"/>
              </a:rPr>
              <a:t>at</a:t>
            </a:r>
            <a:r>
              <a:rPr sz="3200" spc="40" dirty="0">
                <a:latin typeface="Arial MT"/>
                <a:cs typeface="Arial MT"/>
              </a:rPr>
              <a:t>i</a:t>
            </a:r>
            <a:r>
              <a:rPr sz="3200" spc="15" dirty="0">
                <a:latin typeface="Arial MT"/>
                <a:cs typeface="Arial MT"/>
              </a:rPr>
              <a:t>ng</a:t>
            </a:r>
            <a:r>
              <a:rPr sz="3200" spc="-204" dirty="0">
                <a:latin typeface="Arial MT"/>
                <a:cs typeface="Arial MT"/>
              </a:rPr>
              <a:t> </a:t>
            </a:r>
            <a:r>
              <a:rPr sz="3200" spc="50" dirty="0">
                <a:latin typeface="Arial MT"/>
                <a:cs typeface="Arial MT"/>
              </a:rPr>
              <a:t>s</a:t>
            </a:r>
            <a:r>
              <a:rPr sz="3200" spc="-25" dirty="0">
                <a:latin typeface="Arial MT"/>
                <a:cs typeface="Arial MT"/>
              </a:rPr>
              <a:t>y</a:t>
            </a:r>
            <a:r>
              <a:rPr sz="3200" spc="50" dirty="0">
                <a:latin typeface="Arial MT"/>
                <a:cs typeface="Arial MT"/>
              </a:rPr>
              <a:t>s</a:t>
            </a:r>
            <a:r>
              <a:rPr sz="3200" spc="10" dirty="0">
                <a:latin typeface="Arial MT"/>
                <a:cs typeface="Arial MT"/>
              </a:rPr>
              <a:t>te</a:t>
            </a:r>
            <a:r>
              <a:rPr sz="3200" spc="40" dirty="0">
                <a:latin typeface="Arial MT"/>
                <a:cs typeface="Arial MT"/>
              </a:rPr>
              <a:t>m</a:t>
            </a:r>
            <a:r>
              <a:rPr sz="3200" spc="15" dirty="0">
                <a:latin typeface="Arial MT"/>
                <a:cs typeface="Arial MT"/>
              </a:rPr>
              <a:t>s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6142" y="1249044"/>
            <a:ext cx="151828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0" spc="20" dirty="0">
                <a:solidFill>
                  <a:srgbClr val="000000"/>
                </a:solidFill>
                <a:latin typeface="Arial MT"/>
                <a:cs typeface="Arial MT"/>
              </a:rPr>
              <a:t>Ans</a:t>
            </a:r>
            <a:r>
              <a:rPr b="0" spc="-14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b="0" spc="10" dirty="0">
                <a:solidFill>
                  <a:srgbClr val="000000"/>
                </a:solidFill>
                <a:latin typeface="Arial MT"/>
                <a:cs typeface="Arial MT"/>
              </a:rPr>
              <a:t>3)</a:t>
            </a:r>
            <a:r>
              <a:rPr b="0" spc="-6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b="0" spc="15" dirty="0">
                <a:solidFill>
                  <a:srgbClr val="000000"/>
                </a:solidFill>
                <a:latin typeface="Arial MT"/>
                <a:cs typeface="Arial MT"/>
              </a:rPr>
              <a:t>c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6142" y="1249044"/>
            <a:ext cx="7277100" cy="367537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55600" marR="5080" indent="-343535">
              <a:lnSpc>
                <a:spcPct val="101699"/>
              </a:lnSpc>
              <a:spcBef>
                <a:spcPts val="65"/>
              </a:spcBef>
            </a:pPr>
            <a:r>
              <a:rPr sz="3200" spc="-20" dirty="0">
                <a:latin typeface="Arial MT"/>
                <a:cs typeface="Arial MT"/>
              </a:rPr>
              <a:t>Q</a:t>
            </a:r>
            <a:r>
              <a:rPr sz="3200" spc="10" dirty="0">
                <a:latin typeface="Arial MT"/>
                <a:cs typeface="Arial MT"/>
              </a:rPr>
              <a:t>4.</a:t>
            </a:r>
            <a:r>
              <a:rPr sz="3200" spc="-60" dirty="0">
                <a:latin typeface="Arial MT"/>
                <a:cs typeface="Arial MT"/>
              </a:rPr>
              <a:t> </a:t>
            </a:r>
            <a:r>
              <a:rPr sz="3200" spc="125" dirty="0">
                <a:latin typeface="Arial MT"/>
                <a:cs typeface="Arial MT"/>
              </a:rPr>
              <a:t>W</a:t>
            </a:r>
            <a:r>
              <a:rPr sz="3200" spc="15" dirty="0">
                <a:latin typeface="Arial MT"/>
                <a:cs typeface="Arial MT"/>
              </a:rPr>
              <a:t>h</a:t>
            </a:r>
            <a:r>
              <a:rPr sz="3200" spc="20" dirty="0">
                <a:latin typeface="Arial MT"/>
                <a:cs typeface="Arial MT"/>
              </a:rPr>
              <a:t>a</a:t>
            </a:r>
            <a:r>
              <a:rPr sz="3200" spc="5" dirty="0">
                <a:latin typeface="Arial MT"/>
                <a:cs typeface="Arial MT"/>
              </a:rPr>
              <a:t>t</a:t>
            </a:r>
            <a:r>
              <a:rPr sz="3200" spc="-140" dirty="0">
                <a:latin typeface="Arial MT"/>
                <a:cs typeface="Arial MT"/>
              </a:rPr>
              <a:t> </a:t>
            </a:r>
            <a:r>
              <a:rPr sz="3200" spc="30" dirty="0">
                <a:latin typeface="Arial MT"/>
                <a:cs typeface="Arial MT"/>
              </a:rPr>
              <a:t>i</a:t>
            </a:r>
            <a:r>
              <a:rPr sz="3200" spc="15" dirty="0">
                <a:latin typeface="Arial MT"/>
                <a:cs typeface="Arial MT"/>
              </a:rPr>
              <a:t>s</a:t>
            </a:r>
            <a:r>
              <a:rPr sz="3200" spc="-105" dirty="0">
                <a:latin typeface="Arial MT"/>
                <a:cs typeface="Arial MT"/>
              </a:rPr>
              <a:t> </a:t>
            </a:r>
            <a:r>
              <a:rPr sz="3200" spc="10" dirty="0">
                <a:latin typeface="Arial MT"/>
                <a:cs typeface="Arial MT"/>
              </a:rPr>
              <a:t>the</a:t>
            </a:r>
            <a:r>
              <a:rPr sz="3200" spc="-55" dirty="0">
                <a:latin typeface="Arial MT"/>
                <a:cs typeface="Arial MT"/>
              </a:rPr>
              <a:t> </a:t>
            </a:r>
            <a:r>
              <a:rPr sz="3200" spc="15" dirty="0">
                <a:latin typeface="Arial MT"/>
                <a:cs typeface="Arial MT"/>
              </a:rPr>
              <a:t>o</a:t>
            </a:r>
            <a:r>
              <a:rPr sz="3200" spc="20" dirty="0">
                <a:latin typeface="Arial MT"/>
                <a:cs typeface="Arial MT"/>
              </a:rPr>
              <a:t>b</a:t>
            </a:r>
            <a:r>
              <a:rPr sz="3200" spc="30" dirty="0">
                <a:latin typeface="Arial MT"/>
                <a:cs typeface="Arial MT"/>
              </a:rPr>
              <a:t>j</a:t>
            </a:r>
            <a:r>
              <a:rPr sz="3200" spc="15" dirty="0">
                <a:latin typeface="Arial MT"/>
                <a:cs typeface="Arial MT"/>
              </a:rPr>
              <a:t>e</a:t>
            </a:r>
            <a:r>
              <a:rPr sz="3200" spc="50" dirty="0">
                <a:latin typeface="Arial MT"/>
                <a:cs typeface="Arial MT"/>
              </a:rPr>
              <a:t>c</a:t>
            </a:r>
            <a:r>
              <a:rPr sz="3200" spc="5" dirty="0">
                <a:latin typeface="Arial MT"/>
                <a:cs typeface="Arial MT"/>
              </a:rPr>
              <a:t>t</a:t>
            </a:r>
            <a:r>
              <a:rPr sz="3200" spc="35" dirty="0">
                <a:latin typeface="Arial MT"/>
                <a:cs typeface="Arial MT"/>
              </a:rPr>
              <a:t>i</a:t>
            </a:r>
            <a:r>
              <a:rPr sz="3200" spc="50" dirty="0">
                <a:latin typeface="Arial MT"/>
                <a:cs typeface="Arial MT"/>
              </a:rPr>
              <a:t>v</a:t>
            </a:r>
            <a:r>
              <a:rPr sz="3200" spc="15" dirty="0">
                <a:latin typeface="Arial MT"/>
                <a:cs typeface="Arial MT"/>
              </a:rPr>
              <a:t>e</a:t>
            </a:r>
            <a:r>
              <a:rPr sz="3200" spc="-285" dirty="0">
                <a:latin typeface="Arial MT"/>
                <a:cs typeface="Arial MT"/>
              </a:rPr>
              <a:t> </a:t>
            </a:r>
            <a:r>
              <a:rPr sz="3200" spc="10" dirty="0">
                <a:latin typeface="Arial MT"/>
                <a:cs typeface="Arial MT"/>
              </a:rPr>
              <a:t>of  </a:t>
            </a:r>
            <a:r>
              <a:rPr sz="3200" spc="30" dirty="0">
                <a:latin typeface="Arial MT"/>
                <a:cs typeface="Arial MT"/>
              </a:rPr>
              <a:t>m</a:t>
            </a:r>
            <a:r>
              <a:rPr sz="3200" spc="15" dirty="0">
                <a:latin typeface="Arial MT"/>
                <a:cs typeface="Arial MT"/>
              </a:rPr>
              <a:t>u</a:t>
            </a:r>
            <a:r>
              <a:rPr sz="3200" spc="40" dirty="0">
                <a:latin typeface="Arial MT"/>
                <a:cs typeface="Arial MT"/>
              </a:rPr>
              <a:t>l</a:t>
            </a:r>
            <a:r>
              <a:rPr sz="3200" spc="5" dirty="0">
                <a:latin typeface="Arial MT"/>
                <a:cs typeface="Arial MT"/>
              </a:rPr>
              <a:t>t</a:t>
            </a:r>
            <a:r>
              <a:rPr sz="3200" spc="35" dirty="0">
                <a:latin typeface="Arial MT"/>
                <a:cs typeface="Arial MT"/>
              </a:rPr>
              <a:t>i</a:t>
            </a:r>
            <a:r>
              <a:rPr sz="3200" spc="15" dirty="0">
                <a:latin typeface="Arial MT"/>
                <a:cs typeface="Arial MT"/>
              </a:rPr>
              <a:t>p</a:t>
            </a:r>
            <a:r>
              <a:rPr sz="3200" spc="-15" dirty="0">
                <a:latin typeface="Arial MT"/>
                <a:cs typeface="Arial MT"/>
              </a:rPr>
              <a:t>r</a:t>
            </a:r>
            <a:r>
              <a:rPr sz="3200" spc="15" dirty="0">
                <a:latin typeface="Arial MT"/>
                <a:cs typeface="Arial MT"/>
              </a:rPr>
              <a:t>o</a:t>
            </a:r>
            <a:r>
              <a:rPr sz="3200" spc="20" dirty="0">
                <a:latin typeface="Arial MT"/>
                <a:cs typeface="Arial MT"/>
              </a:rPr>
              <a:t>g</a:t>
            </a:r>
            <a:r>
              <a:rPr sz="3200" spc="-15" dirty="0">
                <a:latin typeface="Arial MT"/>
                <a:cs typeface="Arial MT"/>
              </a:rPr>
              <a:t>r</a:t>
            </a:r>
            <a:r>
              <a:rPr sz="3200" spc="15" dirty="0">
                <a:latin typeface="Arial MT"/>
                <a:cs typeface="Arial MT"/>
              </a:rPr>
              <a:t>a</a:t>
            </a:r>
            <a:r>
              <a:rPr sz="3200" spc="-35" dirty="0">
                <a:latin typeface="Arial MT"/>
                <a:cs typeface="Arial MT"/>
              </a:rPr>
              <a:t>m</a:t>
            </a:r>
            <a:r>
              <a:rPr sz="3200" spc="25" dirty="0">
                <a:latin typeface="Arial MT"/>
                <a:cs typeface="Arial MT"/>
              </a:rPr>
              <a:t>m</a:t>
            </a:r>
            <a:r>
              <a:rPr sz="3200" spc="-40" dirty="0">
                <a:latin typeface="Arial MT"/>
                <a:cs typeface="Arial MT"/>
              </a:rPr>
              <a:t>i</a:t>
            </a:r>
            <a:r>
              <a:rPr sz="3200" spc="15" dirty="0">
                <a:latin typeface="Arial MT"/>
                <a:cs typeface="Arial MT"/>
              </a:rPr>
              <a:t>ng</a:t>
            </a:r>
            <a:r>
              <a:rPr sz="3200" spc="-204" dirty="0">
                <a:latin typeface="Arial MT"/>
                <a:cs typeface="Arial MT"/>
              </a:rPr>
              <a:t> </a:t>
            </a:r>
            <a:r>
              <a:rPr sz="3200" spc="15" dirty="0">
                <a:latin typeface="Arial MT"/>
                <a:cs typeface="Arial MT"/>
              </a:rPr>
              <a:t>o</a:t>
            </a:r>
            <a:r>
              <a:rPr sz="3200" spc="20" dirty="0">
                <a:latin typeface="Arial MT"/>
                <a:cs typeface="Arial MT"/>
              </a:rPr>
              <a:t>p</a:t>
            </a:r>
            <a:r>
              <a:rPr sz="3200" spc="15" dirty="0">
                <a:latin typeface="Arial MT"/>
                <a:cs typeface="Arial MT"/>
              </a:rPr>
              <a:t>e</a:t>
            </a:r>
            <a:r>
              <a:rPr sz="3200" spc="-15" dirty="0">
                <a:latin typeface="Arial MT"/>
                <a:cs typeface="Arial MT"/>
              </a:rPr>
              <a:t>r</a:t>
            </a:r>
            <a:r>
              <a:rPr sz="3200" spc="10" dirty="0">
                <a:latin typeface="Arial MT"/>
                <a:cs typeface="Arial MT"/>
              </a:rPr>
              <a:t>at</a:t>
            </a:r>
            <a:r>
              <a:rPr sz="3200" spc="40" dirty="0">
                <a:latin typeface="Arial MT"/>
                <a:cs typeface="Arial MT"/>
              </a:rPr>
              <a:t>i</a:t>
            </a:r>
            <a:r>
              <a:rPr sz="3200" spc="15" dirty="0">
                <a:latin typeface="Arial MT"/>
                <a:cs typeface="Arial MT"/>
              </a:rPr>
              <a:t>ng</a:t>
            </a:r>
            <a:r>
              <a:rPr sz="3200" spc="-204" dirty="0">
                <a:latin typeface="Arial MT"/>
                <a:cs typeface="Arial MT"/>
              </a:rPr>
              <a:t> </a:t>
            </a:r>
            <a:r>
              <a:rPr sz="3200" spc="50" dirty="0">
                <a:latin typeface="Arial MT"/>
                <a:cs typeface="Arial MT"/>
              </a:rPr>
              <a:t>s</a:t>
            </a:r>
            <a:r>
              <a:rPr sz="3200" spc="-25" dirty="0">
                <a:latin typeface="Arial MT"/>
                <a:cs typeface="Arial MT"/>
              </a:rPr>
              <a:t>y</a:t>
            </a:r>
            <a:r>
              <a:rPr sz="3200" spc="50" dirty="0">
                <a:latin typeface="Arial MT"/>
                <a:cs typeface="Arial MT"/>
              </a:rPr>
              <a:t>s</a:t>
            </a:r>
            <a:r>
              <a:rPr sz="3200" spc="10" dirty="0">
                <a:latin typeface="Arial MT"/>
                <a:cs typeface="Arial MT"/>
              </a:rPr>
              <a:t>te</a:t>
            </a:r>
            <a:r>
              <a:rPr sz="3200" spc="40" dirty="0">
                <a:latin typeface="Arial MT"/>
                <a:cs typeface="Arial MT"/>
              </a:rPr>
              <a:t>m</a:t>
            </a:r>
            <a:r>
              <a:rPr sz="3200" spc="50" dirty="0">
                <a:latin typeface="Arial MT"/>
                <a:cs typeface="Arial MT"/>
              </a:rPr>
              <a:t>s</a:t>
            </a:r>
            <a:r>
              <a:rPr sz="3200" spc="15" dirty="0">
                <a:latin typeface="Arial MT"/>
                <a:cs typeface="Arial MT"/>
              </a:rPr>
              <a:t>?</a:t>
            </a:r>
            <a:endParaRPr sz="3200">
              <a:latin typeface="Arial MT"/>
              <a:cs typeface="Arial MT"/>
            </a:endParaRPr>
          </a:p>
          <a:p>
            <a:pPr marL="488950" indent="-476250">
              <a:lnSpc>
                <a:spcPct val="100000"/>
              </a:lnSpc>
              <a:spcBef>
                <a:spcPts val="1415"/>
              </a:spcBef>
              <a:buAutoNum type="alphaLcParenR"/>
              <a:tabLst>
                <a:tab pos="488950" algn="l"/>
              </a:tabLst>
            </a:pPr>
            <a:r>
              <a:rPr sz="3200" spc="10" dirty="0">
                <a:latin typeface="Arial MT"/>
                <a:cs typeface="Arial MT"/>
              </a:rPr>
              <a:t>Maximize</a:t>
            </a:r>
            <a:r>
              <a:rPr sz="3200" spc="-220" dirty="0">
                <a:latin typeface="Arial MT"/>
                <a:cs typeface="Arial MT"/>
              </a:rPr>
              <a:t> </a:t>
            </a:r>
            <a:r>
              <a:rPr sz="3200" spc="25" dirty="0">
                <a:latin typeface="Arial MT"/>
                <a:cs typeface="Arial MT"/>
              </a:rPr>
              <a:t>CPU</a:t>
            </a:r>
            <a:r>
              <a:rPr sz="3200" spc="-80" dirty="0">
                <a:latin typeface="Arial MT"/>
                <a:cs typeface="Arial MT"/>
              </a:rPr>
              <a:t> </a:t>
            </a:r>
            <a:r>
              <a:rPr sz="3200" spc="15" dirty="0">
                <a:latin typeface="Arial MT"/>
                <a:cs typeface="Arial MT"/>
              </a:rPr>
              <a:t>utilization</a:t>
            </a:r>
            <a:endParaRPr sz="3200">
              <a:latin typeface="Arial MT"/>
              <a:cs typeface="Arial MT"/>
            </a:endParaRPr>
          </a:p>
          <a:p>
            <a:pPr marL="488950" indent="-476250">
              <a:lnSpc>
                <a:spcPct val="100000"/>
              </a:lnSpc>
              <a:spcBef>
                <a:spcPts val="1345"/>
              </a:spcBef>
              <a:buAutoNum type="alphaLcParenR"/>
              <a:tabLst>
                <a:tab pos="488950" algn="l"/>
              </a:tabLst>
            </a:pPr>
            <a:r>
              <a:rPr sz="3200" dirty="0">
                <a:latin typeface="Arial MT"/>
                <a:cs typeface="Arial MT"/>
              </a:rPr>
              <a:t>Switch</a:t>
            </a:r>
            <a:r>
              <a:rPr sz="3200" spc="-75" dirty="0">
                <a:latin typeface="Arial MT"/>
                <a:cs typeface="Arial MT"/>
              </a:rPr>
              <a:t> </a:t>
            </a:r>
            <a:r>
              <a:rPr sz="3200" spc="10" dirty="0">
                <a:latin typeface="Arial MT"/>
                <a:cs typeface="Arial MT"/>
              </a:rPr>
              <a:t>the</a:t>
            </a:r>
            <a:r>
              <a:rPr sz="3200" spc="-65" dirty="0">
                <a:latin typeface="Arial MT"/>
                <a:cs typeface="Arial MT"/>
              </a:rPr>
              <a:t> </a:t>
            </a:r>
            <a:r>
              <a:rPr sz="3200" spc="25" dirty="0">
                <a:latin typeface="Arial MT"/>
                <a:cs typeface="Arial MT"/>
              </a:rPr>
              <a:t>CPU</a:t>
            </a:r>
            <a:r>
              <a:rPr sz="3200" spc="-80" dirty="0">
                <a:latin typeface="Arial MT"/>
                <a:cs typeface="Arial MT"/>
              </a:rPr>
              <a:t> </a:t>
            </a:r>
            <a:r>
              <a:rPr sz="3200" spc="20" dirty="0">
                <a:latin typeface="Arial MT"/>
                <a:cs typeface="Arial MT"/>
              </a:rPr>
              <a:t>among</a:t>
            </a:r>
            <a:r>
              <a:rPr sz="3200" spc="-145" dirty="0">
                <a:latin typeface="Arial MT"/>
                <a:cs typeface="Arial MT"/>
              </a:rPr>
              <a:t> </a:t>
            </a:r>
            <a:r>
              <a:rPr sz="3200" spc="25" dirty="0">
                <a:latin typeface="Arial MT"/>
                <a:cs typeface="Arial MT"/>
              </a:rPr>
              <a:t>processes</a:t>
            </a:r>
            <a:endParaRPr sz="3200">
              <a:latin typeface="Arial MT"/>
              <a:cs typeface="Arial MT"/>
            </a:endParaRPr>
          </a:p>
          <a:p>
            <a:pPr marL="441325" indent="-429259">
              <a:lnSpc>
                <a:spcPct val="100000"/>
              </a:lnSpc>
              <a:spcBef>
                <a:spcPts val="1415"/>
              </a:spcBef>
              <a:buAutoNum type="alphaLcParenR"/>
              <a:tabLst>
                <a:tab pos="441959" algn="l"/>
              </a:tabLst>
            </a:pPr>
            <a:r>
              <a:rPr sz="3200" spc="35" dirty="0">
                <a:latin typeface="Arial MT"/>
                <a:cs typeface="Arial MT"/>
              </a:rPr>
              <a:t>A</a:t>
            </a:r>
            <a:r>
              <a:rPr sz="3200" spc="50" dirty="0">
                <a:latin typeface="Arial MT"/>
                <a:cs typeface="Arial MT"/>
              </a:rPr>
              <a:t>c</a:t>
            </a:r>
            <a:r>
              <a:rPr sz="3200" spc="15" dirty="0">
                <a:latin typeface="Arial MT"/>
                <a:cs typeface="Arial MT"/>
              </a:rPr>
              <a:t>h</a:t>
            </a:r>
            <a:r>
              <a:rPr sz="3200" spc="40" dirty="0">
                <a:latin typeface="Arial MT"/>
                <a:cs typeface="Arial MT"/>
              </a:rPr>
              <a:t>i</a:t>
            </a:r>
            <a:r>
              <a:rPr sz="3200" spc="15" dirty="0">
                <a:latin typeface="Arial MT"/>
                <a:cs typeface="Arial MT"/>
              </a:rPr>
              <a:t>e</a:t>
            </a:r>
            <a:r>
              <a:rPr sz="3200" spc="50" dirty="0">
                <a:latin typeface="Arial MT"/>
                <a:cs typeface="Arial MT"/>
              </a:rPr>
              <a:t>v</a:t>
            </a:r>
            <a:r>
              <a:rPr sz="3200" spc="15" dirty="0">
                <a:latin typeface="Arial MT"/>
                <a:cs typeface="Arial MT"/>
              </a:rPr>
              <a:t>e</a:t>
            </a:r>
            <a:r>
              <a:rPr sz="3200" spc="-285" dirty="0">
                <a:latin typeface="Arial MT"/>
                <a:cs typeface="Arial MT"/>
              </a:rPr>
              <a:t> </a:t>
            </a:r>
            <a:r>
              <a:rPr sz="3200" spc="30" dirty="0">
                <a:latin typeface="Arial MT"/>
                <a:cs typeface="Arial MT"/>
              </a:rPr>
              <a:t>m</a:t>
            </a:r>
            <a:r>
              <a:rPr sz="3200" spc="15" dirty="0">
                <a:latin typeface="Arial MT"/>
                <a:cs typeface="Arial MT"/>
              </a:rPr>
              <a:t>u</a:t>
            </a:r>
            <a:r>
              <a:rPr sz="3200" spc="40" dirty="0">
                <a:latin typeface="Arial MT"/>
                <a:cs typeface="Arial MT"/>
              </a:rPr>
              <a:t>l</a:t>
            </a:r>
            <a:r>
              <a:rPr sz="3200" spc="5" dirty="0">
                <a:latin typeface="Arial MT"/>
                <a:cs typeface="Arial MT"/>
              </a:rPr>
              <a:t>t</a:t>
            </a:r>
            <a:r>
              <a:rPr sz="3200" spc="35" dirty="0">
                <a:latin typeface="Arial MT"/>
                <a:cs typeface="Arial MT"/>
              </a:rPr>
              <a:t>i</a:t>
            </a:r>
            <a:r>
              <a:rPr sz="3200" spc="10" dirty="0">
                <a:latin typeface="Arial MT"/>
                <a:cs typeface="Arial MT"/>
              </a:rPr>
              <a:t>ta</a:t>
            </a:r>
            <a:r>
              <a:rPr sz="3200" spc="55" dirty="0">
                <a:latin typeface="Arial MT"/>
                <a:cs typeface="Arial MT"/>
              </a:rPr>
              <a:t>s</a:t>
            </a:r>
            <a:r>
              <a:rPr sz="3200" spc="50" dirty="0">
                <a:latin typeface="Arial MT"/>
                <a:cs typeface="Arial MT"/>
              </a:rPr>
              <a:t>k</a:t>
            </a:r>
            <a:r>
              <a:rPr sz="3200" spc="-40" dirty="0">
                <a:latin typeface="Arial MT"/>
                <a:cs typeface="Arial MT"/>
              </a:rPr>
              <a:t>i</a:t>
            </a:r>
            <a:r>
              <a:rPr sz="3200" spc="15" dirty="0">
                <a:latin typeface="Arial MT"/>
                <a:cs typeface="Arial MT"/>
              </a:rPr>
              <a:t>ng</a:t>
            </a:r>
            <a:endParaRPr sz="3200">
              <a:latin typeface="Arial MT"/>
              <a:cs typeface="Arial MT"/>
            </a:endParaRPr>
          </a:p>
          <a:p>
            <a:pPr marL="488950" indent="-476250">
              <a:lnSpc>
                <a:spcPct val="100000"/>
              </a:lnSpc>
              <a:spcBef>
                <a:spcPts val="1420"/>
              </a:spcBef>
              <a:buAutoNum type="alphaLcParenR"/>
              <a:tabLst>
                <a:tab pos="488950" algn="l"/>
              </a:tabLst>
            </a:pPr>
            <a:r>
              <a:rPr sz="3200" spc="15" dirty="0">
                <a:latin typeface="Arial MT"/>
                <a:cs typeface="Arial MT"/>
              </a:rPr>
              <a:t>None</a:t>
            </a:r>
            <a:r>
              <a:rPr sz="3200" spc="-150" dirty="0">
                <a:latin typeface="Arial MT"/>
                <a:cs typeface="Arial MT"/>
              </a:rPr>
              <a:t> </a:t>
            </a:r>
            <a:r>
              <a:rPr sz="3200" spc="10" dirty="0">
                <a:latin typeface="Arial MT"/>
                <a:cs typeface="Arial MT"/>
              </a:rPr>
              <a:t>of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spc="10" dirty="0">
                <a:latin typeface="Arial MT"/>
                <a:cs typeface="Arial MT"/>
              </a:rPr>
              <a:t>the</a:t>
            </a:r>
            <a:r>
              <a:rPr sz="3200" spc="-70" dirty="0">
                <a:latin typeface="Arial MT"/>
                <a:cs typeface="Arial MT"/>
              </a:rPr>
              <a:t> </a:t>
            </a:r>
            <a:r>
              <a:rPr sz="3200" spc="40" dirty="0">
                <a:latin typeface="Arial MT"/>
                <a:cs typeface="Arial MT"/>
              </a:rPr>
              <a:t>above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6142" y="1249044"/>
            <a:ext cx="154559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0" spc="25" dirty="0">
                <a:solidFill>
                  <a:srgbClr val="000000"/>
                </a:solidFill>
                <a:latin typeface="Arial MT"/>
                <a:cs typeface="Arial MT"/>
              </a:rPr>
              <a:t>Ans4.</a:t>
            </a:r>
            <a:r>
              <a:rPr b="0" spc="-21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b="0" spc="10" dirty="0">
                <a:solidFill>
                  <a:srgbClr val="000000"/>
                </a:solidFill>
                <a:latin typeface="Arial MT"/>
                <a:cs typeface="Arial MT"/>
              </a:rPr>
              <a:t>a)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700" y="1108011"/>
            <a:ext cx="7738745" cy="41325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699"/>
              </a:lnSpc>
              <a:spcBef>
                <a:spcPts val="100"/>
              </a:spcBef>
            </a:pPr>
            <a:r>
              <a:rPr sz="3200" dirty="0">
                <a:latin typeface="Arial MT"/>
                <a:cs typeface="Arial MT"/>
              </a:rPr>
              <a:t>Q5.</a:t>
            </a:r>
            <a:r>
              <a:rPr sz="3200" spc="-60" dirty="0">
                <a:latin typeface="Arial MT"/>
                <a:cs typeface="Arial MT"/>
              </a:rPr>
              <a:t> </a:t>
            </a:r>
            <a:r>
              <a:rPr sz="3200" spc="50" dirty="0">
                <a:latin typeface="Arial MT"/>
                <a:cs typeface="Arial MT"/>
              </a:rPr>
              <a:t>Who</a:t>
            </a:r>
            <a:r>
              <a:rPr sz="3200" spc="-130" dirty="0">
                <a:latin typeface="Arial MT"/>
                <a:cs typeface="Arial MT"/>
              </a:rPr>
              <a:t> </a:t>
            </a:r>
            <a:r>
              <a:rPr sz="3200" spc="15" dirty="0">
                <a:latin typeface="Arial MT"/>
                <a:cs typeface="Arial MT"/>
              </a:rPr>
              <a:t>signalled</a:t>
            </a:r>
            <a:r>
              <a:rPr sz="3200" spc="-200" dirty="0">
                <a:latin typeface="Arial MT"/>
                <a:cs typeface="Arial MT"/>
              </a:rPr>
              <a:t> </a:t>
            </a:r>
            <a:r>
              <a:rPr sz="3200" spc="30" dirty="0">
                <a:latin typeface="Arial MT"/>
                <a:cs typeface="Arial MT"/>
              </a:rPr>
              <a:t>for</a:t>
            </a:r>
            <a:r>
              <a:rPr sz="3200" spc="-160" dirty="0">
                <a:latin typeface="Arial MT"/>
                <a:cs typeface="Arial MT"/>
              </a:rPr>
              <a:t> </a:t>
            </a:r>
            <a:r>
              <a:rPr sz="3200" spc="10" dirty="0">
                <a:latin typeface="Arial MT"/>
                <a:cs typeface="Arial MT"/>
              </a:rPr>
              <a:t>the</a:t>
            </a:r>
            <a:r>
              <a:rPr sz="3200" spc="-55" dirty="0">
                <a:latin typeface="Arial MT"/>
                <a:cs typeface="Arial MT"/>
              </a:rPr>
              <a:t> </a:t>
            </a:r>
            <a:r>
              <a:rPr sz="3200" spc="15" dirty="0">
                <a:latin typeface="Arial MT"/>
                <a:cs typeface="Arial MT"/>
              </a:rPr>
              <a:t>occurrence</a:t>
            </a:r>
            <a:r>
              <a:rPr sz="3200" spc="-204" dirty="0">
                <a:latin typeface="Arial MT"/>
                <a:cs typeface="Arial MT"/>
              </a:rPr>
              <a:t> </a:t>
            </a:r>
            <a:r>
              <a:rPr sz="3200" spc="10" dirty="0">
                <a:latin typeface="Arial MT"/>
                <a:cs typeface="Arial MT"/>
              </a:rPr>
              <a:t>of</a:t>
            </a:r>
            <a:r>
              <a:rPr sz="3200" spc="-55" dirty="0">
                <a:latin typeface="Arial MT"/>
                <a:cs typeface="Arial MT"/>
              </a:rPr>
              <a:t> </a:t>
            </a:r>
            <a:r>
              <a:rPr sz="3200" spc="10" dirty="0">
                <a:latin typeface="Arial MT"/>
                <a:cs typeface="Arial MT"/>
              </a:rPr>
              <a:t>an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35" dirty="0">
                <a:latin typeface="Arial MT"/>
                <a:cs typeface="Arial MT"/>
              </a:rPr>
              <a:t>event </a:t>
            </a:r>
            <a:r>
              <a:rPr sz="3200" spc="15" dirty="0">
                <a:latin typeface="Arial MT"/>
                <a:cs typeface="Arial MT"/>
              </a:rPr>
              <a:t>either </a:t>
            </a:r>
            <a:r>
              <a:rPr sz="3200" spc="25" dirty="0">
                <a:latin typeface="Arial MT"/>
                <a:cs typeface="Arial MT"/>
              </a:rPr>
              <a:t>from </a:t>
            </a:r>
            <a:r>
              <a:rPr sz="3200" spc="10" dirty="0">
                <a:latin typeface="Arial MT"/>
                <a:cs typeface="Arial MT"/>
              </a:rPr>
              <a:t>the </a:t>
            </a:r>
            <a:r>
              <a:rPr sz="3200" spc="-10" dirty="0">
                <a:latin typeface="Arial MT"/>
                <a:cs typeface="Arial MT"/>
              </a:rPr>
              <a:t>hardware </a:t>
            </a:r>
            <a:r>
              <a:rPr sz="3200" spc="10" dirty="0">
                <a:latin typeface="Arial MT"/>
                <a:cs typeface="Arial MT"/>
              </a:rPr>
              <a:t>or the </a:t>
            </a:r>
            <a:r>
              <a:rPr sz="3200" spc="15" dirty="0">
                <a:latin typeface="Arial MT"/>
                <a:cs typeface="Arial MT"/>
              </a:rPr>
              <a:t> </a:t>
            </a:r>
            <a:r>
              <a:rPr sz="3200" spc="5" dirty="0">
                <a:latin typeface="Arial MT"/>
                <a:cs typeface="Arial MT"/>
              </a:rPr>
              <a:t>software?</a:t>
            </a:r>
            <a:endParaRPr sz="3200">
              <a:latin typeface="Arial MT"/>
              <a:cs typeface="Arial MT"/>
            </a:endParaRPr>
          </a:p>
          <a:p>
            <a:pPr marL="488950" indent="-476250">
              <a:lnSpc>
                <a:spcPct val="100000"/>
              </a:lnSpc>
              <a:spcBef>
                <a:spcPts val="1340"/>
              </a:spcBef>
              <a:buAutoNum type="alphaLcParenR"/>
              <a:tabLst>
                <a:tab pos="488950" algn="l"/>
              </a:tabLst>
            </a:pPr>
            <a:r>
              <a:rPr sz="3200" spc="40" dirty="0">
                <a:latin typeface="Arial MT"/>
                <a:cs typeface="Arial MT"/>
              </a:rPr>
              <a:t>B</a:t>
            </a:r>
            <a:r>
              <a:rPr sz="3200" spc="15" dirty="0">
                <a:latin typeface="Arial MT"/>
                <a:cs typeface="Arial MT"/>
              </a:rPr>
              <a:t>o</a:t>
            </a:r>
            <a:r>
              <a:rPr sz="3200" spc="20" dirty="0">
                <a:latin typeface="Arial MT"/>
                <a:cs typeface="Arial MT"/>
              </a:rPr>
              <a:t>o</a:t>
            </a:r>
            <a:r>
              <a:rPr sz="3200" spc="5" dirty="0">
                <a:latin typeface="Arial MT"/>
                <a:cs typeface="Arial MT"/>
              </a:rPr>
              <a:t>t</a:t>
            </a:r>
            <a:r>
              <a:rPr sz="3200" spc="45" dirty="0">
                <a:latin typeface="Arial MT"/>
                <a:cs typeface="Arial MT"/>
              </a:rPr>
              <a:t>s</a:t>
            </a:r>
            <a:r>
              <a:rPr sz="3200" spc="5" dirty="0">
                <a:latin typeface="Arial MT"/>
                <a:cs typeface="Arial MT"/>
              </a:rPr>
              <a:t>t</a:t>
            </a:r>
            <a:r>
              <a:rPr sz="3200" spc="-15" dirty="0">
                <a:latin typeface="Arial MT"/>
                <a:cs typeface="Arial MT"/>
              </a:rPr>
              <a:t>r</a:t>
            </a:r>
            <a:r>
              <a:rPr sz="3200" spc="15" dirty="0">
                <a:latin typeface="Arial MT"/>
                <a:cs typeface="Arial MT"/>
              </a:rPr>
              <a:t>ap</a:t>
            </a:r>
            <a:r>
              <a:rPr sz="3200" spc="-204" dirty="0">
                <a:latin typeface="Arial MT"/>
                <a:cs typeface="Arial MT"/>
              </a:rPr>
              <a:t> </a:t>
            </a:r>
            <a:r>
              <a:rPr sz="3200" spc="15" dirty="0">
                <a:latin typeface="Arial MT"/>
                <a:cs typeface="Arial MT"/>
              </a:rPr>
              <a:t>p</a:t>
            </a:r>
            <a:r>
              <a:rPr sz="3200" spc="-15" dirty="0">
                <a:latin typeface="Arial MT"/>
                <a:cs typeface="Arial MT"/>
              </a:rPr>
              <a:t>r</a:t>
            </a:r>
            <a:r>
              <a:rPr sz="3200" spc="15" dirty="0">
                <a:latin typeface="Arial MT"/>
                <a:cs typeface="Arial MT"/>
              </a:rPr>
              <a:t>o</a:t>
            </a:r>
            <a:r>
              <a:rPr sz="3200" spc="20" dirty="0">
                <a:latin typeface="Arial MT"/>
                <a:cs typeface="Arial MT"/>
              </a:rPr>
              <a:t>g</a:t>
            </a:r>
            <a:r>
              <a:rPr sz="3200" spc="-20" dirty="0">
                <a:latin typeface="Arial MT"/>
                <a:cs typeface="Arial MT"/>
              </a:rPr>
              <a:t>r</a:t>
            </a:r>
            <a:r>
              <a:rPr sz="3200" spc="20" dirty="0">
                <a:latin typeface="Arial MT"/>
                <a:cs typeface="Arial MT"/>
              </a:rPr>
              <a:t>am</a:t>
            </a:r>
            <a:endParaRPr sz="3200">
              <a:latin typeface="Arial MT"/>
              <a:cs typeface="Arial MT"/>
            </a:endParaRPr>
          </a:p>
          <a:p>
            <a:pPr marL="488950" indent="-476884">
              <a:lnSpc>
                <a:spcPct val="100000"/>
              </a:lnSpc>
              <a:spcBef>
                <a:spcPts val="1345"/>
              </a:spcBef>
              <a:buAutoNum type="alphaLcParenR"/>
              <a:tabLst>
                <a:tab pos="489584" algn="l"/>
              </a:tabLst>
            </a:pPr>
            <a:r>
              <a:rPr sz="3200" spc="5" dirty="0">
                <a:latin typeface="Arial MT"/>
                <a:cs typeface="Arial MT"/>
              </a:rPr>
              <a:t>Interrupt</a:t>
            </a:r>
            <a:endParaRPr sz="3200">
              <a:latin typeface="Arial MT"/>
              <a:cs typeface="Arial MT"/>
            </a:endParaRPr>
          </a:p>
          <a:p>
            <a:pPr marL="459740" indent="-447675">
              <a:lnSpc>
                <a:spcPct val="100000"/>
              </a:lnSpc>
              <a:spcBef>
                <a:spcPts val="1340"/>
              </a:spcBef>
              <a:buAutoNum type="alphaLcParenR"/>
              <a:tabLst>
                <a:tab pos="460375" algn="l"/>
              </a:tabLst>
            </a:pPr>
            <a:r>
              <a:rPr sz="3200" spc="25" dirty="0">
                <a:latin typeface="Arial MT"/>
                <a:cs typeface="Arial MT"/>
              </a:rPr>
              <a:t>Disk</a:t>
            </a:r>
            <a:r>
              <a:rPr sz="3200" spc="-150" dirty="0">
                <a:latin typeface="Arial MT"/>
                <a:cs typeface="Arial MT"/>
              </a:rPr>
              <a:t> </a:t>
            </a:r>
            <a:r>
              <a:rPr sz="3200" spc="15" dirty="0">
                <a:latin typeface="Arial MT"/>
                <a:cs typeface="Arial MT"/>
              </a:rPr>
              <a:t>Controller</a:t>
            </a:r>
            <a:endParaRPr sz="3200">
              <a:latin typeface="Arial MT"/>
              <a:cs typeface="Arial MT"/>
            </a:endParaRPr>
          </a:p>
          <a:p>
            <a:pPr marL="488950" indent="-476250">
              <a:lnSpc>
                <a:spcPct val="100000"/>
              </a:lnSpc>
              <a:spcBef>
                <a:spcPts val="1340"/>
              </a:spcBef>
              <a:buAutoNum type="alphaLcParenR"/>
              <a:tabLst>
                <a:tab pos="488950" algn="l"/>
              </a:tabLst>
            </a:pPr>
            <a:r>
              <a:rPr sz="3200" spc="25" dirty="0">
                <a:latin typeface="Arial MT"/>
                <a:cs typeface="Arial MT"/>
              </a:rPr>
              <a:t>CPU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700" y="1108011"/>
            <a:ext cx="1405890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spc="35" dirty="0">
                <a:solidFill>
                  <a:srgbClr val="000000"/>
                </a:solidFill>
                <a:latin typeface="Arial MT"/>
                <a:cs typeface="Arial MT"/>
              </a:rPr>
              <a:t>A</a:t>
            </a:r>
            <a:r>
              <a:rPr b="0" spc="15" dirty="0">
                <a:solidFill>
                  <a:srgbClr val="000000"/>
                </a:solidFill>
                <a:latin typeface="Arial MT"/>
                <a:cs typeface="Arial MT"/>
              </a:rPr>
              <a:t>n</a:t>
            </a:r>
            <a:r>
              <a:rPr b="0" spc="50" dirty="0">
                <a:solidFill>
                  <a:srgbClr val="000000"/>
                </a:solidFill>
                <a:latin typeface="Arial MT"/>
                <a:cs typeface="Arial MT"/>
              </a:rPr>
              <a:t>s</a:t>
            </a:r>
            <a:r>
              <a:rPr b="0" spc="10" dirty="0">
                <a:solidFill>
                  <a:srgbClr val="000000"/>
                </a:solidFill>
                <a:latin typeface="Arial MT"/>
                <a:cs typeface="Arial MT"/>
              </a:rPr>
              <a:t>5:</a:t>
            </a:r>
            <a:r>
              <a:rPr b="0" spc="-13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b="0" spc="10" dirty="0">
                <a:solidFill>
                  <a:srgbClr val="000000"/>
                </a:solidFill>
                <a:latin typeface="Arial MT"/>
                <a:cs typeface="Arial MT"/>
              </a:rPr>
              <a:t>b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975" y="1249044"/>
            <a:ext cx="8025765" cy="4133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800"/>
              </a:lnSpc>
              <a:spcBef>
                <a:spcPts val="100"/>
              </a:spcBef>
            </a:pPr>
            <a:r>
              <a:rPr sz="3200" dirty="0">
                <a:latin typeface="Arial MT"/>
                <a:cs typeface="Arial MT"/>
              </a:rPr>
              <a:t>Q6. </a:t>
            </a:r>
            <a:r>
              <a:rPr sz="3200" spc="10" dirty="0">
                <a:latin typeface="Arial MT"/>
                <a:cs typeface="Arial MT"/>
              </a:rPr>
              <a:t>In</a:t>
            </a:r>
            <a:r>
              <a:rPr sz="3200" spc="8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which</a:t>
            </a:r>
            <a:r>
              <a:rPr sz="3200" spc="75" dirty="0">
                <a:latin typeface="Arial MT"/>
                <a:cs typeface="Arial MT"/>
              </a:rPr>
              <a:t> </a:t>
            </a:r>
            <a:r>
              <a:rPr sz="3200" spc="5" dirty="0">
                <a:latin typeface="Arial MT"/>
                <a:cs typeface="Arial MT"/>
              </a:rPr>
              <a:t>type</a:t>
            </a:r>
            <a:r>
              <a:rPr sz="3200" spc="10" dirty="0">
                <a:latin typeface="Arial MT"/>
                <a:cs typeface="Arial MT"/>
              </a:rPr>
              <a:t> of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10" dirty="0">
                <a:latin typeface="Arial MT"/>
                <a:cs typeface="Arial MT"/>
              </a:rPr>
              <a:t>I/O</a:t>
            </a:r>
            <a:r>
              <a:rPr sz="3200" spc="45" dirty="0">
                <a:latin typeface="Arial MT"/>
                <a:cs typeface="Arial MT"/>
              </a:rPr>
              <a:t> </a:t>
            </a:r>
            <a:r>
              <a:rPr sz="3200" spc="10" dirty="0">
                <a:latin typeface="Arial MT"/>
                <a:cs typeface="Arial MT"/>
              </a:rPr>
              <a:t>interrupts</a:t>
            </a:r>
            <a:r>
              <a:rPr sz="3200" spc="-114" dirty="0">
                <a:latin typeface="Arial MT"/>
                <a:cs typeface="Arial MT"/>
              </a:rPr>
              <a:t> </a:t>
            </a:r>
            <a:r>
              <a:rPr sz="3200" spc="15" dirty="0">
                <a:latin typeface="Arial MT"/>
                <a:cs typeface="Arial MT"/>
              </a:rPr>
              <a:t>the </a:t>
            </a:r>
            <a:r>
              <a:rPr sz="3200" spc="20" dirty="0">
                <a:latin typeface="Arial MT"/>
                <a:cs typeface="Arial MT"/>
              </a:rPr>
              <a:t> </a:t>
            </a:r>
            <a:r>
              <a:rPr sz="3200" spc="15" dirty="0">
                <a:latin typeface="Arial MT"/>
                <a:cs typeface="Arial MT"/>
              </a:rPr>
              <a:t>control</a:t>
            </a:r>
            <a:r>
              <a:rPr sz="3200" spc="-110" dirty="0">
                <a:latin typeface="Arial MT"/>
                <a:cs typeface="Arial MT"/>
              </a:rPr>
              <a:t> </a:t>
            </a:r>
            <a:r>
              <a:rPr sz="3200" spc="5" dirty="0">
                <a:latin typeface="Arial MT"/>
                <a:cs typeface="Arial MT"/>
              </a:rPr>
              <a:t>return</a:t>
            </a:r>
            <a:r>
              <a:rPr sz="3200" spc="-65" dirty="0">
                <a:latin typeface="Arial MT"/>
                <a:cs typeface="Arial MT"/>
              </a:rPr>
              <a:t> </a:t>
            </a:r>
            <a:r>
              <a:rPr sz="3200" spc="10" dirty="0">
                <a:latin typeface="Arial MT"/>
                <a:cs typeface="Arial MT"/>
              </a:rPr>
              <a:t>to</a:t>
            </a:r>
            <a:r>
              <a:rPr sz="3200" spc="-65" dirty="0">
                <a:latin typeface="Arial MT"/>
                <a:cs typeface="Arial MT"/>
              </a:rPr>
              <a:t> </a:t>
            </a:r>
            <a:r>
              <a:rPr sz="3200" spc="15" dirty="0">
                <a:latin typeface="Arial MT"/>
                <a:cs typeface="Arial MT"/>
              </a:rPr>
              <a:t>the</a:t>
            </a:r>
            <a:r>
              <a:rPr sz="3200" spc="-70" dirty="0">
                <a:latin typeface="Arial MT"/>
                <a:cs typeface="Arial MT"/>
              </a:rPr>
              <a:t> </a:t>
            </a:r>
            <a:r>
              <a:rPr sz="3200" spc="20" dirty="0">
                <a:latin typeface="Arial MT"/>
                <a:cs typeface="Arial MT"/>
              </a:rPr>
              <a:t>user</a:t>
            </a:r>
            <a:r>
              <a:rPr sz="3200" spc="-85" dirty="0">
                <a:latin typeface="Arial MT"/>
                <a:cs typeface="Arial MT"/>
              </a:rPr>
              <a:t> </a:t>
            </a:r>
            <a:r>
              <a:rPr sz="3200" spc="10" dirty="0">
                <a:latin typeface="Arial MT"/>
                <a:cs typeface="Arial MT"/>
              </a:rPr>
              <a:t>program</a:t>
            </a:r>
            <a:r>
              <a:rPr sz="3200" spc="-125" dirty="0">
                <a:latin typeface="Arial MT"/>
                <a:cs typeface="Arial MT"/>
              </a:rPr>
              <a:t> </a:t>
            </a:r>
            <a:r>
              <a:rPr sz="3200" spc="25" dirty="0">
                <a:latin typeface="Arial MT"/>
                <a:cs typeface="Arial MT"/>
              </a:rPr>
              <a:t>after</a:t>
            </a:r>
            <a:r>
              <a:rPr sz="3200" spc="-165" dirty="0">
                <a:latin typeface="Arial MT"/>
                <a:cs typeface="Arial MT"/>
              </a:rPr>
              <a:t> </a:t>
            </a:r>
            <a:r>
              <a:rPr sz="3200" spc="15" dirty="0">
                <a:latin typeface="Arial MT"/>
                <a:cs typeface="Arial MT"/>
              </a:rPr>
              <a:t>the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15" dirty="0">
                <a:latin typeface="Arial MT"/>
                <a:cs typeface="Arial MT"/>
              </a:rPr>
              <a:t>completion</a:t>
            </a:r>
            <a:r>
              <a:rPr sz="3200" spc="-210" dirty="0">
                <a:latin typeface="Arial MT"/>
                <a:cs typeface="Arial MT"/>
              </a:rPr>
              <a:t> </a:t>
            </a:r>
            <a:r>
              <a:rPr sz="3200" spc="10" dirty="0">
                <a:latin typeface="Arial MT"/>
                <a:cs typeface="Arial MT"/>
              </a:rPr>
              <a:t>of</a:t>
            </a:r>
            <a:r>
              <a:rPr sz="3200" spc="-55" dirty="0">
                <a:latin typeface="Arial MT"/>
                <a:cs typeface="Arial MT"/>
              </a:rPr>
              <a:t> </a:t>
            </a:r>
            <a:r>
              <a:rPr sz="3200" spc="10" dirty="0">
                <a:latin typeface="Arial MT"/>
                <a:cs typeface="Arial MT"/>
              </a:rPr>
              <a:t>I/O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15" dirty="0">
                <a:latin typeface="Arial MT"/>
                <a:cs typeface="Arial MT"/>
              </a:rPr>
              <a:t>operation?</a:t>
            </a:r>
            <a:endParaRPr sz="3200">
              <a:latin typeface="Arial MT"/>
              <a:cs typeface="Arial MT"/>
            </a:endParaRPr>
          </a:p>
          <a:p>
            <a:pPr marL="488950" indent="-476884">
              <a:lnSpc>
                <a:spcPct val="100000"/>
              </a:lnSpc>
              <a:spcBef>
                <a:spcPts val="1340"/>
              </a:spcBef>
              <a:buAutoNum type="alphaLcParenR"/>
              <a:tabLst>
                <a:tab pos="489584" algn="l"/>
              </a:tabLst>
            </a:pPr>
            <a:r>
              <a:rPr sz="3200" spc="45" dirty="0">
                <a:latin typeface="Arial MT"/>
                <a:cs typeface="Arial MT"/>
              </a:rPr>
              <a:t>S</a:t>
            </a:r>
            <a:r>
              <a:rPr sz="3200" spc="-25" dirty="0">
                <a:latin typeface="Arial MT"/>
                <a:cs typeface="Arial MT"/>
              </a:rPr>
              <a:t>y</a:t>
            </a:r>
            <a:r>
              <a:rPr sz="3200" spc="15" dirty="0">
                <a:latin typeface="Arial MT"/>
                <a:cs typeface="Arial MT"/>
              </a:rPr>
              <a:t>n</a:t>
            </a:r>
            <a:r>
              <a:rPr sz="3200" spc="50" dirty="0">
                <a:latin typeface="Arial MT"/>
                <a:cs typeface="Arial MT"/>
              </a:rPr>
              <a:t>c</a:t>
            </a:r>
            <a:r>
              <a:rPr sz="3200" spc="15" dirty="0">
                <a:latin typeface="Arial MT"/>
                <a:cs typeface="Arial MT"/>
              </a:rPr>
              <a:t>h</a:t>
            </a:r>
            <a:r>
              <a:rPr sz="3200" spc="-15" dirty="0">
                <a:latin typeface="Arial MT"/>
                <a:cs typeface="Arial MT"/>
              </a:rPr>
              <a:t>r</a:t>
            </a:r>
            <a:r>
              <a:rPr sz="3200" spc="15" dirty="0">
                <a:latin typeface="Arial MT"/>
                <a:cs typeface="Arial MT"/>
              </a:rPr>
              <a:t>o</a:t>
            </a:r>
            <a:r>
              <a:rPr sz="3200" spc="20" dirty="0">
                <a:latin typeface="Arial MT"/>
                <a:cs typeface="Arial MT"/>
              </a:rPr>
              <a:t>n</a:t>
            </a:r>
            <a:r>
              <a:rPr sz="3200" spc="15" dirty="0">
                <a:latin typeface="Arial MT"/>
                <a:cs typeface="Arial MT"/>
              </a:rPr>
              <a:t>o</a:t>
            </a:r>
            <a:r>
              <a:rPr sz="3200" spc="20" dirty="0">
                <a:latin typeface="Arial MT"/>
                <a:cs typeface="Arial MT"/>
              </a:rPr>
              <a:t>u</a:t>
            </a:r>
            <a:r>
              <a:rPr sz="3200" spc="15" dirty="0">
                <a:latin typeface="Arial MT"/>
                <a:cs typeface="Arial MT"/>
              </a:rPr>
              <a:t>s</a:t>
            </a:r>
            <a:r>
              <a:rPr sz="3200" spc="-250" dirty="0">
                <a:latin typeface="Arial MT"/>
                <a:cs typeface="Arial MT"/>
              </a:rPr>
              <a:t> </a:t>
            </a:r>
            <a:r>
              <a:rPr sz="3200" spc="10" dirty="0">
                <a:latin typeface="Arial MT"/>
                <a:cs typeface="Arial MT"/>
              </a:rPr>
              <a:t>I/O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40" dirty="0">
                <a:latin typeface="Arial MT"/>
                <a:cs typeface="Arial MT"/>
              </a:rPr>
              <a:t>i</a:t>
            </a:r>
            <a:r>
              <a:rPr sz="3200" spc="15" dirty="0">
                <a:latin typeface="Arial MT"/>
                <a:cs typeface="Arial MT"/>
              </a:rPr>
              <a:t>n</a:t>
            </a:r>
            <a:r>
              <a:rPr sz="3200" spc="10" dirty="0">
                <a:latin typeface="Arial MT"/>
                <a:cs typeface="Arial MT"/>
              </a:rPr>
              <a:t>t</a:t>
            </a:r>
            <a:r>
              <a:rPr sz="3200" spc="15" dirty="0">
                <a:latin typeface="Arial MT"/>
                <a:cs typeface="Arial MT"/>
              </a:rPr>
              <a:t>e</a:t>
            </a:r>
            <a:r>
              <a:rPr sz="3200" spc="-15" dirty="0">
                <a:latin typeface="Arial MT"/>
                <a:cs typeface="Arial MT"/>
              </a:rPr>
              <a:t>rr</a:t>
            </a:r>
            <a:r>
              <a:rPr sz="3200" spc="15" dirty="0">
                <a:latin typeface="Arial MT"/>
                <a:cs typeface="Arial MT"/>
              </a:rPr>
              <a:t>u</a:t>
            </a:r>
            <a:r>
              <a:rPr sz="3200" spc="20" dirty="0">
                <a:latin typeface="Arial MT"/>
                <a:cs typeface="Arial MT"/>
              </a:rPr>
              <a:t>p</a:t>
            </a:r>
            <a:r>
              <a:rPr sz="3200" spc="10" dirty="0">
                <a:latin typeface="Arial MT"/>
                <a:cs typeface="Arial MT"/>
              </a:rPr>
              <a:t>ts</a:t>
            </a:r>
            <a:endParaRPr sz="3200">
              <a:latin typeface="Arial MT"/>
              <a:cs typeface="Arial MT"/>
            </a:endParaRPr>
          </a:p>
          <a:p>
            <a:pPr marL="488950" indent="-476884">
              <a:lnSpc>
                <a:spcPct val="100000"/>
              </a:lnSpc>
              <a:spcBef>
                <a:spcPts val="1340"/>
              </a:spcBef>
              <a:buAutoNum type="alphaLcParenR"/>
              <a:tabLst>
                <a:tab pos="489584" algn="l"/>
              </a:tabLst>
            </a:pPr>
            <a:r>
              <a:rPr sz="3200" spc="45" dirty="0">
                <a:latin typeface="Arial MT"/>
                <a:cs typeface="Arial MT"/>
              </a:rPr>
              <a:t>A</a:t>
            </a:r>
            <a:r>
              <a:rPr sz="3200" spc="50" dirty="0">
                <a:latin typeface="Arial MT"/>
                <a:cs typeface="Arial MT"/>
              </a:rPr>
              <a:t>s</a:t>
            </a:r>
            <a:r>
              <a:rPr sz="3200" spc="-25" dirty="0">
                <a:latin typeface="Arial MT"/>
                <a:cs typeface="Arial MT"/>
              </a:rPr>
              <a:t>y</a:t>
            </a:r>
            <a:r>
              <a:rPr sz="3200" spc="15" dirty="0">
                <a:latin typeface="Arial MT"/>
                <a:cs typeface="Arial MT"/>
              </a:rPr>
              <a:t>n</a:t>
            </a:r>
            <a:r>
              <a:rPr sz="3200" spc="50" dirty="0">
                <a:latin typeface="Arial MT"/>
                <a:cs typeface="Arial MT"/>
              </a:rPr>
              <a:t>c</a:t>
            </a:r>
            <a:r>
              <a:rPr sz="3200" spc="15" dirty="0">
                <a:latin typeface="Arial MT"/>
                <a:cs typeface="Arial MT"/>
              </a:rPr>
              <a:t>h</a:t>
            </a:r>
            <a:r>
              <a:rPr sz="3200" spc="-15" dirty="0">
                <a:latin typeface="Arial MT"/>
                <a:cs typeface="Arial MT"/>
              </a:rPr>
              <a:t>r</a:t>
            </a:r>
            <a:r>
              <a:rPr sz="3200" spc="15" dirty="0">
                <a:latin typeface="Arial MT"/>
                <a:cs typeface="Arial MT"/>
              </a:rPr>
              <a:t>o</a:t>
            </a:r>
            <a:r>
              <a:rPr sz="3200" spc="20" dirty="0">
                <a:latin typeface="Arial MT"/>
                <a:cs typeface="Arial MT"/>
              </a:rPr>
              <a:t>n</a:t>
            </a:r>
            <a:r>
              <a:rPr sz="3200" spc="15" dirty="0">
                <a:latin typeface="Arial MT"/>
                <a:cs typeface="Arial MT"/>
              </a:rPr>
              <a:t>o</a:t>
            </a:r>
            <a:r>
              <a:rPr sz="3200" spc="-50" dirty="0">
                <a:latin typeface="Arial MT"/>
                <a:cs typeface="Arial MT"/>
              </a:rPr>
              <a:t>u</a:t>
            </a:r>
            <a:r>
              <a:rPr sz="3200" spc="15" dirty="0">
                <a:latin typeface="Arial MT"/>
                <a:cs typeface="Arial MT"/>
              </a:rPr>
              <a:t>s</a:t>
            </a:r>
            <a:r>
              <a:rPr sz="3200" spc="-250" dirty="0">
                <a:latin typeface="Arial MT"/>
                <a:cs typeface="Arial MT"/>
              </a:rPr>
              <a:t> </a:t>
            </a:r>
            <a:r>
              <a:rPr sz="3200" spc="10" dirty="0">
                <a:latin typeface="Arial MT"/>
                <a:cs typeface="Arial MT"/>
              </a:rPr>
              <a:t>I/O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40" dirty="0">
                <a:latin typeface="Arial MT"/>
                <a:cs typeface="Arial MT"/>
              </a:rPr>
              <a:t>i</a:t>
            </a:r>
            <a:r>
              <a:rPr sz="3200" spc="15" dirty="0">
                <a:latin typeface="Arial MT"/>
                <a:cs typeface="Arial MT"/>
              </a:rPr>
              <a:t>n</a:t>
            </a:r>
            <a:r>
              <a:rPr sz="3200" spc="10" dirty="0">
                <a:latin typeface="Arial MT"/>
                <a:cs typeface="Arial MT"/>
              </a:rPr>
              <a:t>t</a:t>
            </a:r>
            <a:r>
              <a:rPr sz="3200" spc="15" dirty="0">
                <a:latin typeface="Arial MT"/>
                <a:cs typeface="Arial MT"/>
              </a:rPr>
              <a:t>e</a:t>
            </a:r>
            <a:r>
              <a:rPr sz="3200" spc="-15" dirty="0">
                <a:latin typeface="Arial MT"/>
                <a:cs typeface="Arial MT"/>
              </a:rPr>
              <a:t>rr</a:t>
            </a:r>
            <a:r>
              <a:rPr sz="3200" spc="15" dirty="0">
                <a:latin typeface="Arial MT"/>
                <a:cs typeface="Arial MT"/>
              </a:rPr>
              <a:t>u</a:t>
            </a:r>
            <a:r>
              <a:rPr sz="3200" spc="20" dirty="0">
                <a:latin typeface="Arial MT"/>
                <a:cs typeface="Arial MT"/>
              </a:rPr>
              <a:t>p</a:t>
            </a:r>
            <a:r>
              <a:rPr sz="3200" spc="10" dirty="0">
                <a:latin typeface="Arial MT"/>
                <a:cs typeface="Arial MT"/>
              </a:rPr>
              <a:t>ts</a:t>
            </a:r>
            <a:endParaRPr sz="3200">
              <a:latin typeface="Arial MT"/>
              <a:cs typeface="Arial MT"/>
            </a:endParaRPr>
          </a:p>
          <a:p>
            <a:pPr marL="461009" indent="-448945">
              <a:lnSpc>
                <a:spcPct val="100000"/>
              </a:lnSpc>
              <a:spcBef>
                <a:spcPts val="1345"/>
              </a:spcBef>
              <a:buAutoNum type="alphaLcParenR"/>
              <a:tabLst>
                <a:tab pos="461645" algn="l"/>
              </a:tabLst>
            </a:pPr>
            <a:r>
              <a:rPr sz="3200" spc="15" dirty="0">
                <a:latin typeface="Arial MT"/>
                <a:cs typeface="Arial MT"/>
              </a:rPr>
              <a:t>System</a:t>
            </a:r>
            <a:r>
              <a:rPr sz="3200" spc="-160" dirty="0">
                <a:latin typeface="Arial MT"/>
                <a:cs typeface="Arial MT"/>
              </a:rPr>
              <a:t> </a:t>
            </a:r>
            <a:r>
              <a:rPr sz="3200" spc="20" dirty="0">
                <a:latin typeface="Arial MT"/>
                <a:cs typeface="Arial MT"/>
              </a:rPr>
              <a:t>Call</a:t>
            </a:r>
            <a:endParaRPr sz="3200">
              <a:latin typeface="Arial MT"/>
              <a:cs typeface="Arial MT"/>
            </a:endParaRPr>
          </a:p>
          <a:p>
            <a:pPr marL="488950" indent="-476884">
              <a:lnSpc>
                <a:spcPct val="100000"/>
              </a:lnSpc>
              <a:spcBef>
                <a:spcPts val="1340"/>
              </a:spcBef>
              <a:buAutoNum type="alphaLcParenR"/>
              <a:tabLst>
                <a:tab pos="489584" algn="l"/>
              </a:tabLst>
            </a:pPr>
            <a:r>
              <a:rPr sz="3200" spc="-10" dirty="0">
                <a:latin typeface="Arial MT"/>
                <a:cs typeface="Arial MT"/>
              </a:rPr>
              <a:t>Hardware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1075" y="1247775"/>
            <a:ext cx="7315200" cy="5305425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975" y="1249044"/>
            <a:ext cx="154051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0" spc="20" dirty="0">
                <a:solidFill>
                  <a:srgbClr val="000000"/>
                </a:solidFill>
                <a:latin typeface="Arial MT"/>
                <a:cs typeface="Arial MT"/>
              </a:rPr>
              <a:t>Ans</a:t>
            </a:r>
            <a:r>
              <a:rPr b="0" spc="-14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b="0" spc="10" dirty="0">
                <a:solidFill>
                  <a:srgbClr val="000000"/>
                </a:solidFill>
                <a:latin typeface="Arial MT"/>
                <a:cs typeface="Arial MT"/>
              </a:rPr>
              <a:t>6)</a:t>
            </a:r>
            <a:r>
              <a:rPr b="0" spc="-5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b="0" spc="15" dirty="0">
                <a:solidFill>
                  <a:srgbClr val="000000"/>
                </a:solidFill>
                <a:latin typeface="Arial MT"/>
                <a:cs typeface="Arial MT"/>
              </a:rPr>
              <a:t>a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6142" y="1249044"/>
            <a:ext cx="6645909" cy="3131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-20" dirty="0">
                <a:latin typeface="Arial MT"/>
                <a:cs typeface="Arial MT"/>
              </a:rPr>
              <a:t>Q</a:t>
            </a:r>
            <a:r>
              <a:rPr sz="3200" spc="10" dirty="0">
                <a:latin typeface="Arial MT"/>
                <a:cs typeface="Arial MT"/>
              </a:rPr>
              <a:t>7:</a:t>
            </a:r>
            <a:r>
              <a:rPr sz="3200" spc="-6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T</a:t>
            </a:r>
            <a:r>
              <a:rPr sz="3200" spc="15" dirty="0">
                <a:latin typeface="Arial MT"/>
                <a:cs typeface="Arial MT"/>
              </a:rPr>
              <a:t>he d</a:t>
            </a:r>
            <a:r>
              <a:rPr sz="3200" spc="25" dirty="0">
                <a:latin typeface="Arial MT"/>
                <a:cs typeface="Arial MT"/>
              </a:rPr>
              <a:t>e</a:t>
            </a:r>
            <a:r>
              <a:rPr sz="3200" spc="120" dirty="0">
                <a:latin typeface="Arial MT"/>
                <a:cs typeface="Arial MT"/>
              </a:rPr>
              <a:t>v</a:t>
            </a:r>
            <a:r>
              <a:rPr sz="3200" spc="30" dirty="0">
                <a:latin typeface="Arial MT"/>
                <a:cs typeface="Arial MT"/>
              </a:rPr>
              <a:t>i</a:t>
            </a:r>
            <a:r>
              <a:rPr sz="3200" spc="-25" dirty="0">
                <a:latin typeface="Arial MT"/>
                <a:cs typeface="Arial MT"/>
              </a:rPr>
              <a:t>c</a:t>
            </a:r>
            <a:r>
              <a:rPr sz="3200" spc="30" dirty="0">
                <a:latin typeface="Arial MT"/>
                <a:cs typeface="Arial MT"/>
              </a:rPr>
              <a:t>e</a:t>
            </a:r>
            <a:r>
              <a:rPr sz="3200" spc="-20" dirty="0">
                <a:latin typeface="Arial MT"/>
                <a:cs typeface="Arial MT"/>
              </a:rPr>
              <a:t>-</a:t>
            </a:r>
            <a:r>
              <a:rPr sz="3200" spc="-25" dirty="0">
                <a:latin typeface="Arial MT"/>
                <a:cs typeface="Arial MT"/>
              </a:rPr>
              <a:t>s</a:t>
            </a:r>
            <a:r>
              <a:rPr sz="3200" spc="5" dirty="0">
                <a:latin typeface="Arial MT"/>
                <a:cs typeface="Arial MT"/>
              </a:rPr>
              <a:t>t</a:t>
            </a:r>
            <a:r>
              <a:rPr sz="3200" spc="20" dirty="0">
                <a:latin typeface="Arial MT"/>
                <a:cs typeface="Arial MT"/>
              </a:rPr>
              <a:t>a</a:t>
            </a:r>
            <a:r>
              <a:rPr sz="3200" spc="5" dirty="0">
                <a:latin typeface="Arial MT"/>
                <a:cs typeface="Arial MT"/>
              </a:rPr>
              <a:t>t</a:t>
            </a:r>
            <a:r>
              <a:rPr sz="3200" spc="-50" dirty="0">
                <a:latin typeface="Arial MT"/>
                <a:cs typeface="Arial MT"/>
              </a:rPr>
              <a:t>u</a:t>
            </a:r>
            <a:r>
              <a:rPr sz="3200" spc="15" dirty="0">
                <a:latin typeface="Arial MT"/>
                <a:cs typeface="Arial MT"/>
              </a:rPr>
              <a:t>s</a:t>
            </a:r>
            <a:r>
              <a:rPr sz="3200" spc="-250" dirty="0">
                <a:latin typeface="Arial MT"/>
                <a:cs typeface="Arial MT"/>
              </a:rPr>
              <a:t> </a:t>
            </a:r>
            <a:r>
              <a:rPr sz="3200" spc="5" dirty="0">
                <a:latin typeface="Arial MT"/>
                <a:cs typeface="Arial MT"/>
              </a:rPr>
              <a:t>t</a:t>
            </a:r>
            <a:r>
              <a:rPr sz="3200" spc="20" dirty="0">
                <a:latin typeface="Arial MT"/>
                <a:cs typeface="Arial MT"/>
              </a:rPr>
              <a:t>a</a:t>
            </a:r>
            <a:r>
              <a:rPr sz="3200" spc="15" dirty="0">
                <a:latin typeface="Arial MT"/>
                <a:cs typeface="Arial MT"/>
              </a:rPr>
              <a:t>b</a:t>
            </a:r>
            <a:r>
              <a:rPr sz="3200" spc="40" dirty="0">
                <a:latin typeface="Arial MT"/>
                <a:cs typeface="Arial MT"/>
              </a:rPr>
              <a:t>l</a:t>
            </a:r>
            <a:r>
              <a:rPr sz="3200" spc="15" dirty="0">
                <a:latin typeface="Arial MT"/>
                <a:cs typeface="Arial MT"/>
              </a:rPr>
              <a:t>e</a:t>
            </a:r>
            <a:r>
              <a:rPr sz="3200" spc="-60" dirty="0">
                <a:latin typeface="Arial MT"/>
                <a:cs typeface="Arial MT"/>
              </a:rPr>
              <a:t> </a:t>
            </a:r>
            <a:r>
              <a:rPr sz="3200" spc="50" dirty="0">
                <a:latin typeface="Arial MT"/>
                <a:cs typeface="Arial MT"/>
              </a:rPr>
              <a:t>c</a:t>
            </a:r>
            <a:r>
              <a:rPr sz="3200" spc="15" dirty="0">
                <a:latin typeface="Arial MT"/>
                <a:cs typeface="Arial MT"/>
              </a:rPr>
              <a:t>o</a:t>
            </a:r>
            <a:r>
              <a:rPr sz="3200" spc="20" dirty="0">
                <a:latin typeface="Arial MT"/>
                <a:cs typeface="Arial MT"/>
              </a:rPr>
              <a:t>n</a:t>
            </a:r>
            <a:r>
              <a:rPr sz="3200" spc="5" dirty="0">
                <a:latin typeface="Arial MT"/>
                <a:cs typeface="Arial MT"/>
              </a:rPr>
              <a:t>t</a:t>
            </a:r>
            <a:r>
              <a:rPr sz="3200" spc="20" dirty="0">
                <a:latin typeface="Arial MT"/>
                <a:cs typeface="Arial MT"/>
              </a:rPr>
              <a:t>a</a:t>
            </a:r>
            <a:r>
              <a:rPr sz="3200" spc="35" dirty="0">
                <a:latin typeface="Arial MT"/>
                <a:cs typeface="Arial MT"/>
              </a:rPr>
              <a:t>i</a:t>
            </a:r>
            <a:r>
              <a:rPr sz="3200" spc="15" dirty="0">
                <a:latin typeface="Arial MT"/>
                <a:cs typeface="Arial MT"/>
              </a:rPr>
              <a:t>ns</a:t>
            </a:r>
            <a:endParaRPr sz="3200">
              <a:latin typeface="Arial MT"/>
              <a:cs typeface="Arial MT"/>
            </a:endParaRPr>
          </a:p>
          <a:p>
            <a:pPr marL="832485" indent="-477520">
              <a:lnSpc>
                <a:spcPts val="3835"/>
              </a:lnSpc>
              <a:spcBef>
                <a:spcPts val="65"/>
              </a:spcBef>
              <a:buAutoNum type="alphaLcParenR"/>
              <a:tabLst>
                <a:tab pos="833119" algn="l"/>
              </a:tabLst>
            </a:pPr>
            <a:r>
              <a:rPr sz="3200" spc="15" dirty="0">
                <a:latin typeface="Arial MT"/>
                <a:cs typeface="Arial MT"/>
              </a:rPr>
              <a:t>e</a:t>
            </a:r>
            <a:r>
              <a:rPr sz="3200" spc="25" dirty="0">
                <a:latin typeface="Arial MT"/>
                <a:cs typeface="Arial MT"/>
              </a:rPr>
              <a:t>a</a:t>
            </a:r>
            <a:r>
              <a:rPr sz="3200" spc="50" dirty="0">
                <a:latin typeface="Arial MT"/>
                <a:cs typeface="Arial MT"/>
              </a:rPr>
              <a:t>c</a:t>
            </a:r>
            <a:r>
              <a:rPr sz="3200" spc="15" dirty="0">
                <a:latin typeface="Arial MT"/>
                <a:cs typeface="Arial MT"/>
              </a:rPr>
              <a:t>h</a:t>
            </a:r>
            <a:r>
              <a:rPr sz="3200" spc="-135" dirty="0">
                <a:latin typeface="Arial MT"/>
                <a:cs typeface="Arial MT"/>
              </a:rPr>
              <a:t> </a:t>
            </a:r>
            <a:r>
              <a:rPr sz="3200" spc="10" dirty="0">
                <a:latin typeface="Arial MT"/>
                <a:cs typeface="Arial MT"/>
              </a:rPr>
              <a:t>I/O</a:t>
            </a:r>
            <a:r>
              <a:rPr sz="3200" spc="-100" dirty="0">
                <a:latin typeface="Arial MT"/>
                <a:cs typeface="Arial MT"/>
              </a:rPr>
              <a:t> </a:t>
            </a:r>
            <a:r>
              <a:rPr sz="3200" spc="15" dirty="0">
                <a:latin typeface="Arial MT"/>
                <a:cs typeface="Arial MT"/>
              </a:rPr>
              <a:t>d</a:t>
            </a:r>
            <a:r>
              <a:rPr sz="3200" spc="20" dirty="0">
                <a:latin typeface="Arial MT"/>
                <a:cs typeface="Arial MT"/>
              </a:rPr>
              <a:t>e</a:t>
            </a:r>
            <a:r>
              <a:rPr sz="3200" spc="120" dirty="0">
                <a:latin typeface="Arial MT"/>
                <a:cs typeface="Arial MT"/>
              </a:rPr>
              <a:t>v</a:t>
            </a:r>
            <a:r>
              <a:rPr sz="3200" spc="30" dirty="0">
                <a:latin typeface="Arial MT"/>
                <a:cs typeface="Arial MT"/>
              </a:rPr>
              <a:t>i</a:t>
            </a:r>
            <a:r>
              <a:rPr sz="3200" spc="50" dirty="0">
                <a:latin typeface="Arial MT"/>
                <a:cs typeface="Arial MT"/>
              </a:rPr>
              <a:t>c</a:t>
            </a:r>
            <a:r>
              <a:rPr sz="3200" spc="15" dirty="0">
                <a:latin typeface="Arial MT"/>
                <a:cs typeface="Arial MT"/>
              </a:rPr>
              <a:t>e</a:t>
            </a:r>
            <a:r>
              <a:rPr sz="3200" spc="-285" dirty="0">
                <a:latin typeface="Arial MT"/>
                <a:cs typeface="Arial MT"/>
              </a:rPr>
              <a:t> </a:t>
            </a:r>
            <a:r>
              <a:rPr sz="3200" spc="5" dirty="0">
                <a:latin typeface="Arial MT"/>
                <a:cs typeface="Arial MT"/>
              </a:rPr>
              <a:t>t</a:t>
            </a:r>
            <a:r>
              <a:rPr sz="3200" spc="-25" dirty="0">
                <a:latin typeface="Arial MT"/>
                <a:cs typeface="Arial MT"/>
              </a:rPr>
              <a:t>y</a:t>
            </a:r>
            <a:r>
              <a:rPr sz="3200" spc="15" dirty="0">
                <a:latin typeface="Arial MT"/>
                <a:cs typeface="Arial MT"/>
              </a:rPr>
              <a:t>pe</a:t>
            </a:r>
            <a:endParaRPr sz="3200">
              <a:latin typeface="Arial MT"/>
              <a:cs typeface="Arial MT"/>
            </a:endParaRPr>
          </a:p>
          <a:p>
            <a:pPr marL="832485" indent="-477520">
              <a:lnSpc>
                <a:spcPts val="3829"/>
              </a:lnSpc>
              <a:buAutoNum type="alphaLcParenR"/>
              <a:tabLst>
                <a:tab pos="833119" algn="l"/>
              </a:tabLst>
            </a:pPr>
            <a:r>
              <a:rPr sz="3200" spc="15" dirty="0">
                <a:latin typeface="Arial MT"/>
                <a:cs typeface="Arial MT"/>
              </a:rPr>
              <a:t>ea</a:t>
            </a:r>
            <a:r>
              <a:rPr sz="3200" spc="50" dirty="0">
                <a:latin typeface="Arial MT"/>
                <a:cs typeface="Arial MT"/>
              </a:rPr>
              <a:t>c</a:t>
            </a:r>
            <a:r>
              <a:rPr sz="3200" spc="10" dirty="0">
                <a:latin typeface="Arial MT"/>
                <a:cs typeface="Arial MT"/>
              </a:rPr>
              <a:t>h</a:t>
            </a:r>
            <a:r>
              <a:rPr sz="3200" spc="-135" dirty="0">
                <a:latin typeface="Arial MT"/>
                <a:cs typeface="Arial MT"/>
              </a:rPr>
              <a:t> </a:t>
            </a:r>
            <a:r>
              <a:rPr sz="3200" spc="10" dirty="0">
                <a:latin typeface="Arial MT"/>
                <a:cs typeface="Arial MT"/>
              </a:rPr>
              <a:t>I/O</a:t>
            </a:r>
            <a:r>
              <a:rPr sz="3200" spc="-95" dirty="0">
                <a:latin typeface="Arial MT"/>
                <a:cs typeface="Arial MT"/>
              </a:rPr>
              <a:t> </a:t>
            </a:r>
            <a:r>
              <a:rPr sz="3200" spc="10" dirty="0">
                <a:latin typeface="Arial MT"/>
                <a:cs typeface="Arial MT"/>
              </a:rPr>
              <a:t>d</a:t>
            </a:r>
            <a:r>
              <a:rPr sz="3200" spc="20" dirty="0">
                <a:latin typeface="Arial MT"/>
                <a:cs typeface="Arial MT"/>
              </a:rPr>
              <a:t>e</a:t>
            </a:r>
            <a:r>
              <a:rPr sz="3200" spc="114" dirty="0">
                <a:latin typeface="Arial MT"/>
                <a:cs typeface="Arial MT"/>
              </a:rPr>
              <a:t>v</a:t>
            </a:r>
            <a:r>
              <a:rPr sz="3200" spc="30" dirty="0">
                <a:latin typeface="Arial MT"/>
                <a:cs typeface="Arial MT"/>
              </a:rPr>
              <a:t>i</a:t>
            </a:r>
            <a:r>
              <a:rPr sz="3200" spc="45" dirty="0">
                <a:latin typeface="Arial MT"/>
                <a:cs typeface="Arial MT"/>
              </a:rPr>
              <a:t>c</a:t>
            </a:r>
            <a:r>
              <a:rPr sz="3200" spc="10" dirty="0">
                <a:latin typeface="Arial MT"/>
                <a:cs typeface="Arial MT"/>
              </a:rPr>
              <a:t>e</a:t>
            </a:r>
            <a:r>
              <a:rPr sz="3200" spc="-285" dirty="0">
                <a:latin typeface="Arial MT"/>
                <a:cs typeface="Arial MT"/>
              </a:rPr>
              <a:t> </a:t>
            </a:r>
            <a:r>
              <a:rPr sz="3200" spc="45" dirty="0">
                <a:latin typeface="Arial MT"/>
                <a:cs typeface="Arial MT"/>
              </a:rPr>
              <a:t>s</a:t>
            </a:r>
            <a:r>
              <a:rPr sz="3200" spc="5" dirty="0">
                <a:latin typeface="Arial MT"/>
                <a:cs typeface="Arial MT"/>
              </a:rPr>
              <a:t>t</a:t>
            </a:r>
            <a:r>
              <a:rPr sz="3200" spc="20" dirty="0">
                <a:latin typeface="Arial MT"/>
                <a:cs typeface="Arial MT"/>
              </a:rPr>
              <a:t>a</a:t>
            </a:r>
            <a:r>
              <a:rPr sz="3200" spc="10" dirty="0">
                <a:latin typeface="Arial MT"/>
                <a:cs typeface="Arial MT"/>
              </a:rPr>
              <a:t>te</a:t>
            </a:r>
            <a:endParaRPr sz="3200">
              <a:latin typeface="Arial MT"/>
              <a:cs typeface="Arial MT"/>
            </a:endParaRPr>
          </a:p>
          <a:p>
            <a:pPr marL="803910" indent="-448945">
              <a:lnSpc>
                <a:spcPts val="3829"/>
              </a:lnSpc>
              <a:buAutoNum type="alphaLcParenR"/>
              <a:tabLst>
                <a:tab pos="804545" algn="l"/>
              </a:tabLst>
            </a:pPr>
            <a:r>
              <a:rPr sz="3200" spc="10" dirty="0">
                <a:latin typeface="Arial MT"/>
                <a:cs typeface="Arial MT"/>
              </a:rPr>
              <a:t>e</a:t>
            </a:r>
            <a:r>
              <a:rPr sz="3200" spc="20" dirty="0">
                <a:latin typeface="Arial MT"/>
                <a:cs typeface="Arial MT"/>
              </a:rPr>
              <a:t>a</a:t>
            </a:r>
            <a:r>
              <a:rPr sz="3200" spc="45" dirty="0">
                <a:latin typeface="Arial MT"/>
                <a:cs typeface="Arial MT"/>
              </a:rPr>
              <a:t>c</a:t>
            </a:r>
            <a:r>
              <a:rPr sz="3200" spc="10" dirty="0">
                <a:latin typeface="Arial MT"/>
                <a:cs typeface="Arial MT"/>
              </a:rPr>
              <a:t>h</a:t>
            </a:r>
            <a:r>
              <a:rPr sz="3200" spc="-135" dirty="0">
                <a:latin typeface="Arial MT"/>
                <a:cs typeface="Arial MT"/>
              </a:rPr>
              <a:t> </a:t>
            </a:r>
            <a:r>
              <a:rPr sz="3200" spc="10" dirty="0">
                <a:latin typeface="Arial MT"/>
                <a:cs typeface="Arial MT"/>
              </a:rPr>
              <a:t>I/O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15" dirty="0">
                <a:latin typeface="Arial MT"/>
                <a:cs typeface="Arial MT"/>
              </a:rPr>
              <a:t>de</a:t>
            </a:r>
            <a:r>
              <a:rPr sz="3200" spc="125" dirty="0">
                <a:latin typeface="Arial MT"/>
                <a:cs typeface="Arial MT"/>
              </a:rPr>
              <a:t>v</a:t>
            </a:r>
            <a:r>
              <a:rPr sz="3200" spc="30" dirty="0">
                <a:latin typeface="Arial MT"/>
                <a:cs typeface="Arial MT"/>
              </a:rPr>
              <a:t>i</a:t>
            </a:r>
            <a:r>
              <a:rPr sz="3200" spc="45" dirty="0">
                <a:latin typeface="Arial MT"/>
                <a:cs typeface="Arial MT"/>
              </a:rPr>
              <a:t>c</a:t>
            </a:r>
            <a:r>
              <a:rPr sz="3200" spc="10" dirty="0">
                <a:latin typeface="Arial MT"/>
                <a:cs typeface="Arial MT"/>
              </a:rPr>
              <a:t>e</a:t>
            </a:r>
            <a:r>
              <a:rPr sz="3200" spc="-285" dirty="0">
                <a:latin typeface="Arial MT"/>
                <a:cs typeface="Arial MT"/>
              </a:rPr>
              <a:t> </a:t>
            </a:r>
            <a:r>
              <a:rPr sz="3200" spc="10" dirty="0">
                <a:latin typeface="Arial MT"/>
                <a:cs typeface="Arial MT"/>
              </a:rPr>
              <a:t>a</a:t>
            </a:r>
            <a:r>
              <a:rPr sz="3200" spc="20" dirty="0">
                <a:latin typeface="Arial MT"/>
                <a:cs typeface="Arial MT"/>
              </a:rPr>
              <a:t>d</a:t>
            </a:r>
            <a:r>
              <a:rPr sz="3200" spc="10" dirty="0">
                <a:latin typeface="Arial MT"/>
                <a:cs typeface="Arial MT"/>
              </a:rPr>
              <a:t>d</a:t>
            </a:r>
            <a:r>
              <a:rPr sz="3200" spc="-10" dirty="0">
                <a:latin typeface="Arial MT"/>
                <a:cs typeface="Arial MT"/>
              </a:rPr>
              <a:t>r</a:t>
            </a:r>
            <a:r>
              <a:rPr sz="3200" spc="15" dirty="0">
                <a:latin typeface="Arial MT"/>
                <a:cs typeface="Arial MT"/>
              </a:rPr>
              <a:t>e</a:t>
            </a:r>
            <a:r>
              <a:rPr sz="3200" spc="50" dirty="0">
                <a:latin typeface="Arial MT"/>
                <a:cs typeface="Arial MT"/>
              </a:rPr>
              <a:t>s</a:t>
            </a:r>
            <a:r>
              <a:rPr sz="3200" spc="10" dirty="0">
                <a:latin typeface="Arial MT"/>
                <a:cs typeface="Arial MT"/>
              </a:rPr>
              <a:t>s</a:t>
            </a:r>
            <a:endParaRPr sz="3200">
              <a:latin typeface="Arial MT"/>
              <a:cs typeface="Arial MT"/>
            </a:endParaRPr>
          </a:p>
          <a:p>
            <a:pPr marL="832485" indent="-477520">
              <a:lnSpc>
                <a:spcPts val="3835"/>
              </a:lnSpc>
              <a:buAutoNum type="alphaLcParenR"/>
              <a:tabLst>
                <a:tab pos="833119" algn="l"/>
              </a:tabLst>
            </a:pPr>
            <a:r>
              <a:rPr sz="3200" spc="20" dirty="0">
                <a:latin typeface="Arial MT"/>
                <a:cs typeface="Arial MT"/>
              </a:rPr>
              <a:t>all</a:t>
            </a:r>
            <a:r>
              <a:rPr sz="3200" spc="-135" dirty="0">
                <a:latin typeface="Arial MT"/>
                <a:cs typeface="Arial MT"/>
              </a:rPr>
              <a:t> </a:t>
            </a:r>
            <a:r>
              <a:rPr sz="3200" spc="10" dirty="0">
                <a:latin typeface="Arial MT"/>
                <a:cs typeface="Arial MT"/>
              </a:rPr>
              <a:t>of</a:t>
            </a:r>
            <a:r>
              <a:rPr sz="3200" spc="-80" dirty="0">
                <a:latin typeface="Arial MT"/>
                <a:cs typeface="Arial MT"/>
              </a:rPr>
              <a:t> </a:t>
            </a:r>
            <a:r>
              <a:rPr sz="3200" spc="10" dirty="0">
                <a:latin typeface="Arial MT"/>
                <a:cs typeface="Arial MT"/>
              </a:rPr>
              <a:t>the</a:t>
            </a:r>
            <a:r>
              <a:rPr sz="3200" spc="-75" dirty="0">
                <a:latin typeface="Arial MT"/>
                <a:cs typeface="Arial MT"/>
              </a:rPr>
              <a:t> </a:t>
            </a:r>
            <a:r>
              <a:rPr sz="3200" spc="40" dirty="0">
                <a:latin typeface="Arial MT"/>
                <a:cs typeface="Arial MT"/>
              </a:rPr>
              <a:t>above</a:t>
            </a:r>
            <a:endParaRPr sz="3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3200" dirty="0">
                <a:latin typeface="Arial MT"/>
                <a:cs typeface="Arial MT"/>
              </a:rPr>
              <a:t>(d)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6142" y="1249044"/>
            <a:ext cx="167767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0" spc="20" dirty="0">
                <a:solidFill>
                  <a:srgbClr val="000000"/>
                </a:solidFill>
                <a:latin typeface="Arial MT"/>
                <a:cs typeface="Arial MT"/>
              </a:rPr>
              <a:t>Ans</a:t>
            </a:r>
            <a:r>
              <a:rPr b="0" spc="-14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b="0" spc="15" dirty="0">
                <a:solidFill>
                  <a:srgbClr val="000000"/>
                </a:solidFill>
                <a:latin typeface="Arial MT"/>
                <a:cs typeface="Arial MT"/>
              </a:rPr>
              <a:t>7</a:t>
            </a:r>
            <a:r>
              <a:rPr b="0" spc="-2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b="0" dirty="0">
                <a:solidFill>
                  <a:srgbClr val="000000"/>
                </a:solidFill>
                <a:latin typeface="Arial MT"/>
                <a:cs typeface="Arial MT"/>
              </a:rPr>
              <a:t>(d)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CC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4054</Words>
  <Application>Microsoft Office PowerPoint</Application>
  <PresentationFormat>On-screen Show (4:3)</PresentationFormat>
  <Paragraphs>480</Paragraphs>
  <Slides>92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100" baseType="lpstr">
      <vt:lpstr>Arial</vt:lpstr>
      <vt:lpstr>Arial MT</vt:lpstr>
      <vt:lpstr>Calibri</vt:lpstr>
      <vt:lpstr>Microsoft Sans Serif</vt:lpstr>
      <vt:lpstr>Times New Roman</vt:lpstr>
      <vt:lpstr>Webdings</vt:lpstr>
      <vt:lpstr>Wingdings</vt:lpstr>
      <vt:lpstr>Office Theme</vt:lpstr>
      <vt:lpstr>Chapter 1: Introduction</vt:lpstr>
      <vt:lpstr>OPERATING SYSTEM?</vt:lpstr>
      <vt:lpstr>What is an Operating System?</vt:lpstr>
      <vt:lpstr>What is an Operating System?</vt:lpstr>
      <vt:lpstr>Computer System Structure</vt:lpstr>
      <vt:lpstr>Four Components of a Computer System</vt:lpstr>
      <vt:lpstr>PowerPoint Presentation</vt:lpstr>
      <vt:lpstr>PowerPoint Presentation</vt:lpstr>
      <vt:lpstr>PowerPoint Presentation</vt:lpstr>
      <vt:lpstr>PowerPoint Presentation</vt:lpstr>
      <vt:lpstr>Computer System Organization</vt:lpstr>
      <vt:lpstr>TYPES OF OS</vt:lpstr>
      <vt:lpstr>TYPES OF OS: Batch Systems</vt:lpstr>
      <vt:lpstr>TYPES OF OS: Batch Systems</vt:lpstr>
      <vt:lpstr>Multiprogrammed OS</vt:lpstr>
      <vt:lpstr>Multiprogrammed OS</vt:lpstr>
      <vt:lpstr>Multiprogrammed OS</vt:lpstr>
      <vt:lpstr>Multitasking/Timesharing OS</vt:lpstr>
      <vt:lpstr>Multitasking/ Time Sharing</vt:lpstr>
      <vt:lpstr>Multiprocessing OS</vt:lpstr>
      <vt:lpstr>Multiprocessing OS</vt:lpstr>
      <vt:lpstr>Distributed Systems</vt:lpstr>
      <vt:lpstr>Real Time Systems</vt:lpstr>
      <vt:lpstr>Real Time Embedded Systems</vt:lpstr>
      <vt:lpstr>PowerPoint Presentation</vt:lpstr>
      <vt:lpstr>PowerPoint Presentation</vt:lpstr>
      <vt:lpstr>PowerPoint Presentation</vt:lpstr>
      <vt:lpstr>Operating System Views</vt:lpstr>
      <vt:lpstr>Operating System Views</vt:lpstr>
      <vt:lpstr>Operating-System Operations</vt:lpstr>
      <vt:lpstr>Operating-System Operations</vt:lpstr>
      <vt:lpstr>User/Kernel Protection Boundary</vt:lpstr>
      <vt:lpstr>User/Kernel Protection Boundary</vt:lpstr>
      <vt:lpstr>Transition from User to Kernel Mode</vt:lpstr>
      <vt:lpstr>Transition from User to Kernel Mode</vt:lpstr>
      <vt:lpstr>PowerPoint Presentation</vt:lpstr>
      <vt:lpstr>Simple Structure -- MS-DOS</vt:lpstr>
      <vt:lpstr>Non Simple Structure -- UNIX</vt:lpstr>
      <vt:lpstr>Traditional UNIX System Structure</vt:lpstr>
      <vt:lpstr>Traditional LINUX System Structure</vt:lpstr>
      <vt:lpstr>Kernel has many inbuilt modules</vt:lpstr>
      <vt:lpstr>Layered Approach</vt:lpstr>
      <vt:lpstr>Disadvantage</vt:lpstr>
      <vt:lpstr>PowerPoint Presentation</vt:lpstr>
      <vt:lpstr>PowerPoint Presentation</vt:lpstr>
      <vt:lpstr>Operating System Services</vt:lpstr>
      <vt:lpstr>Operating System Services</vt:lpstr>
      <vt:lpstr>Operating System Services</vt:lpstr>
      <vt:lpstr>Operating System Services</vt:lpstr>
      <vt:lpstr>Kernel</vt:lpstr>
      <vt:lpstr>Kernel</vt:lpstr>
      <vt:lpstr>Kernel Types</vt:lpstr>
      <vt:lpstr>Monolithic Kernel</vt:lpstr>
      <vt:lpstr>Monolithic Kernel</vt:lpstr>
      <vt:lpstr>Monolithic Kernel</vt:lpstr>
      <vt:lpstr>Monolithic Kernel</vt:lpstr>
      <vt:lpstr>MicroKernel</vt:lpstr>
      <vt:lpstr>MicroKernel</vt:lpstr>
      <vt:lpstr>Types of Kernel</vt:lpstr>
      <vt:lpstr>MicroKernel</vt:lpstr>
      <vt:lpstr>HybridKernel</vt:lpstr>
      <vt:lpstr>Hybrid Kernel</vt:lpstr>
      <vt:lpstr>Interrupts</vt:lpstr>
      <vt:lpstr>Hardware Interrupt</vt:lpstr>
      <vt:lpstr>PowerPoint Presentation</vt:lpstr>
      <vt:lpstr>Basic steps when interrupt  occurs:</vt:lpstr>
      <vt:lpstr>I/O Interrupt</vt:lpstr>
      <vt:lpstr>PowerPoint Presentation</vt:lpstr>
      <vt:lpstr>Waiting of I/O may be accomplished in 2  ways:</vt:lpstr>
      <vt:lpstr>System Calls</vt:lpstr>
      <vt:lpstr>Accessing System Calls</vt:lpstr>
      <vt:lpstr>Example of System Calls</vt:lpstr>
      <vt:lpstr>System Call Implementation</vt:lpstr>
      <vt:lpstr>API – System Call – OS  Relationship</vt:lpstr>
      <vt:lpstr>Standard C Library Example</vt:lpstr>
      <vt:lpstr>System Call Dispatch</vt:lpstr>
      <vt:lpstr>System Call Dispatch</vt:lpstr>
      <vt:lpstr>Types of System Calls</vt:lpstr>
      <vt:lpstr>Types of System Calls (Cont.)</vt:lpstr>
      <vt:lpstr>System Call Implementation</vt:lpstr>
      <vt:lpstr>PowerPoint Presentation</vt:lpstr>
      <vt:lpstr>PowerPoint Presentation</vt:lpstr>
      <vt:lpstr>PowerPoint Presentation</vt:lpstr>
      <vt:lpstr>Ans 3) c</vt:lpstr>
      <vt:lpstr>PowerPoint Presentation</vt:lpstr>
      <vt:lpstr>Ans4. a)</vt:lpstr>
      <vt:lpstr>PowerPoint Presentation</vt:lpstr>
      <vt:lpstr>Ans5: b</vt:lpstr>
      <vt:lpstr>PowerPoint Presentation</vt:lpstr>
      <vt:lpstr>Ans 6) a</vt:lpstr>
      <vt:lpstr>PowerPoint Presentation</vt:lpstr>
      <vt:lpstr>Ans 7 (d)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Introduction</dc:title>
  <cp:lastModifiedBy>SHREY GARG</cp:lastModifiedBy>
  <cp:revision>1</cp:revision>
  <dcterms:created xsi:type="dcterms:W3CDTF">2023-07-29T19:03:55Z</dcterms:created>
  <dcterms:modified xsi:type="dcterms:W3CDTF">2023-07-29T19:08:51Z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2023-03-13T00:00:00Z</vt:filetime>
  </property>
  <property fmtid="{D5CDD505-2E9C-101B-9397-08002B2CF9AE}" pid="3" name="LastSaved">
    <vt:filetime>2023-07-29T00:00:00Z</vt:filetime>
  </property>
</Properties>
</file>