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jpg" ContentType="image/jp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x="9144000" cy="6858000"/>
  <p:notesSz cx="9144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jp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9143999" cy="92582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526665" y="396493"/>
            <a:ext cx="4090669" cy="701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86142" y="1249362"/>
            <a:ext cx="7371714" cy="178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jpg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jpg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jp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jp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07459" y="1382077"/>
            <a:ext cx="1781175" cy="6781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25"/>
              <a:t>T</a:t>
            </a:r>
            <a:r>
              <a:rPr dirty="0" sz="4250" spc="10"/>
              <a:t>h</a:t>
            </a:r>
            <a:r>
              <a:rPr dirty="0" sz="4250" spc="-60"/>
              <a:t>r</a:t>
            </a:r>
            <a:r>
              <a:rPr dirty="0" sz="4250" spc="-15"/>
              <a:t>ea</a:t>
            </a:r>
            <a:r>
              <a:rPr dirty="0" sz="4250" spc="5"/>
              <a:t>ds</a:t>
            </a:r>
            <a:endParaRPr sz="425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4354" y="461010"/>
            <a:ext cx="5496560" cy="70104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5"/>
              <a:t>User</a:t>
            </a:r>
            <a:r>
              <a:rPr dirty="0" spc="-10"/>
              <a:t> Level</a:t>
            </a:r>
            <a:r>
              <a:rPr dirty="0" spc="-75"/>
              <a:t> </a:t>
            </a:r>
            <a:r>
              <a:rPr dirty="0" spc="-20"/>
              <a:t>Threads(ULT)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575" y="1616392"/>
            <a:ext cx="7778750" cy="2780665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355600" marR="382905" indent="-343535">
              <a:lnSpc>
                <a:spcPct val="100800"/>
              </a:lnSpc>
              <a:spcBef>
                <a:spcPts val="85"/>
              </a:spcBef>
              <a:buFont typeface="Arial MT"/>
              <a:buChar char="•"/>
              <a:tabLst>
                <a:tab pos="403225" algn="l"/>
                <a:tab pos="403860" algn="l"/>
              </a:tabLst>
            </a:pPr>
            <a:r>
              <a:rPr dirty="0"/>
              <a:t>	</a:t>
            </a:r>
            <a:r>
              <a:rPr dirty="0" sz="1800">
                <a:latin typeface="Calibri"/>
                <a:cs typeface="Calibri"/>
              </a:rPr>
              <a:t>In</a:t>
            </a:r>
            <a:r>
              <a:rPr dirty="0" sz="1800" spc="70">
                <a:latin typeface="Calibri"/>
                <a:cs typeface="Calibri"/>
              </a:rPr>
              <a:t> </a:t>
            </a:r>
            <a:r>
              <a:rPr dirty="0" sz="1800" spc="10">
                <a:latin typeface="Calibri"/>
                <a:cs typeface="Calibri"/>
              </a:rPr>
              <a:t>this</a:t>
            </a:r>
            <a:r>
              <a:rPr dirty="0" sz="1800" spc="-60">
                <a:latin typeface="Calibri"/>
                <a:cs typeface="Calibri"/>
              </a:rPr>
              <a:t> </a:t>
            </a:r>
            <a:r>
              <a:rPr dirty="0" sz="1800" spc="10">
                <a:latin typeface="Calibri"/>
                <a:cs typeface="Calibri"/>
              </a:rPr>
              <a:t>level,</a:t>
            </a:r>
            <a:r>
              <a:rPr dirty="0" sz="1800" spc="-105">
                <a:latin typeface="Calibri"/>
                <a:cs typeface="Calibri"/>
              </a:rPr>
              <a:t> </a:t>
            </a:r>
            <a:r>
              <a:rPr dirty="0" sz="1800" spc="5">
                <a:latin typeface="Calibri"/>
                <a:cs typeface="Calibri"/>
              </a:rPr>
              <a:t>the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kernel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15">
                <a:latin typeface="Calibri"/>
                <a:cs typeface="Calibri"/>
              </a:rPr>
              <a:t>is</a:t>
            </a:r>
            <a:r>
              <a:rPr dirty="0" sz="1800" spc="-60">
                <a:latin typeface="Calibri"/>
                <a:cs typeface="Calibri"/>
              </a:rPr>
              <a:t> </a:t>
            </a:r>
            <a:r>
              <a:rPr dirty="0" sz="1800" spc="15">
                <a:latin typeface="Calibri"/>
                <a:cs typeface="Calibri"/>
              </a:rPr>
              <a:t>not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aware</a:t>
            </a:r>
            <a:r>
              <a:rPr dirty="0" sz="1800" spc="-100">
                <a:latin typeface="Calibri"/>
                <a:cs typeface="Calibri"/>
              </a:rPr>
              <a:t> </a:t>
            </a:r>
            <a:r>
              <a:rPr dirty="0" sz="1800" spc="10">
                <a:latin typeface="Calibri"/>
                <a:cs typeface="Calibri"/>
              </a:rPr>
              <a:t>of</a:t>
            </a:r>
            <a:r>
              <a:rPr dirty="0" sz="1800" spc="20">
                <a:latin typeface="Calibri"/>
                <a:cs typeface="Calibri"/>
              </a:rPr>
              <a:t> </a:t>
            </a:r>
            <a:r>
              <a:rPr dirty="0" sz="1800" spc="5">
                <a:latin typeface="Calibri"/>
                <a:cs typeface="Calibri"/>
              </a:rPr>
              <a:t>the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existence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 spc="10">
                <a:latin typeface="Calibri"/>
                <a:cs typeface="Calibri"/>
              </a:rPr>
              <a:t>of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 spc="5">
                <a:latin typeface="Calibri"/>
                <a:cs typeface="Calibri"/>
              </a:rPr>
              <a:t>threads</a:t>
            </a:r>
            <a:r>
              <a:rPr dirty="0" sz="1800" spc="20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--</a:t>
            </a:r>
            <a:r>
              <a:rPr dirty="0" sz="1800" spc="25">
                <a:latin typeface="Calibri"/>
                <a:cs typeface="Calibri"/>
              </a:rPr>
              <a:t> </a:t>
            </a:r>
            <a:r>
              <a:rPr dirty="0" sz="1800" spc="10">
                <a:latin typeface="Calibri"/>
                <a:cs typeface="Calibri"/>
              </a:rPr>
              <a:t>All</a:t>
            </a:r>
            <a:r>
              <a:rPr dirty="0" sz="1800" spc="-70">
                <a:latin typeface="Calibri"/>
                <a:cs typeface="Calibri"/>
              </a:rPr>
              <a:t> </a:t>
            </a:r>
            <a:r>
              <a:rPr dirty="0" sz="1800" spc="5">
                <a:latin typeface="Calibri"/>
                <a:cs typeface="Calibri"/>
              </a:rPr>
              <a:t>thread </a:t>
            </a:r>
            <a:r>
              <a:rPr dirty="0" sz="1800" spc="-395">
                <a:latin typeface="Calibri"/>
                <a:cs typeface="Calibri"/>
              </a:rPr>
              <a:t> </a:t>
            </a:r>
            <a:r>
              <a:rPr dirty="0" sz="1800" spc="5">
                <a:latin typeface="Calibri"/>
                <a:cs typeface="Calibri"/>
              </a:rPr>
              <a:t>management</a:t>
            </a:r>
            <a:r>
              <a:rPr dirty="0" sz="1800" spc="-114">
                <a:latin typeface="Calibri"/>
                <a:cs typeface="Calibri"/>
              </a:rPr>
              <a:t> </a:t>
            </a:r>
            <a:r>
              <a:rPr dirty="0" sz="1800" spc="15">
                <a:latin typeface="Calibri"/>
                <a:cs typeface="Calibri"/>
              </a:rPr>
              <a:t>is</a:t>
            </a:r>
            <a:r>
              <a:rPr dirty="0" sz="1800" spc="-65">
                <a:latin typeface="Calibri"/>
                <a:cs typeface="Calibri"/>
              </a:rPr>
              <a:t> </a:t>
            </a:r>
            <a:r>
              <a:rPr dirty="0" sz="1800" spc="15">
                <a:latin typeface="Calibri"/>
                <a:cs typeface="Calibri"/>
              </a:rPr>
              <a:t>done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 spc="10">
                <a:latin typeface="Calibri"/>
                <a:cs typeface="Calibri"/>
              </a:rPr>
              <a:t>by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 spc="5">
                <a:latin typeface="Calibri"/>
                <a:cs typeface="Calibri"/>
              </a:rPr>
              <a:t>the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 spc="10">
                <a:latin typeface="Calibri"/>
                <a:cs typeface="Calibri"/>
              </a:rPr>
              <a:t>application</a:t>
            </a:r>
            <a:r>
              <a:rPr dirty="0" sz="1800" spc="-160">
                <a:latin typeface="Calibri"/>
                <a:cs typeface="Calibri"/>
              </a:rPr>
              <a:t> </a:t>
            </a:r>
            <a:r>
              <a:rPr dirty="0" sz="1800" spc="10">
                <a:latin typeface="Calibri"/>
                <a:cs typeface="Calibri"/>
              </a:rPr>
              <a:t>by</a:t>
            </a:r>
            <a:r>
              <a:rPr dirty="0" sz="1800" spc="-100">
                <a:latin typeface="Calibri"/>
                <a:cs typeface="Calibri"/>
              </a:rPr>
              <a:t> </a:t>
            </a:r>
            <a:r>
              <a:rPr dirty="0" sz="1800" spc="10">
                <a:latin typeface="Calibri"/>
                <a:cs typeface="Calibri"/>
              </a:rPr>
              <a:t>using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5">
                <a:latin typeface="Calibri"/>
                <a:cs typeface="Calibri"/>
              </a:rPr>
              <a:t> thread</a:t>
            </a:r>
            <a:r>
              <a:rPr dirty="0" sz="1800" spc="-10">
                <a:latin typeface="Calibri"/>
                <a:cs typeface="Calibri"/>
              </a:rPr>
              <a:t> library.</a:t>
            </a:r>
            <a:endParaRPr sz="1800">
              <a:latin typeface="Calibri"/>
              <a:cs typeface="Calibri"/>
            </a:endParaRPr>
          </a:p>
          <a:p>
            <a:pPr marL="355600" marR="5080" indent="-343535">
              <a:lnSpc>
                <a:spcPct val="100800"/>
              </a:lnSpc>
              <a:spcBef>
                <a:spcPts val="450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dirty="0" sz="1800" spc="5">
                <a:latin typeface="Calibri"/>
                <a:cs typeface="Calibri"/>
              </a:rPr>
              <a:t>Thread</a:t>
            </a:r>
            <a:r>
              <a:rPr dirty="0" sz="1800" spc="-80">
                <a:latin typeface="Calibri"/>
                <a:cs typeface="Calibri"/>
              </a:rPr>
              <a:t> </a:t>
            </a:r>
            <a:r>
              <a:rPr dirty="0" sz="1800" spc="5">
                <a:latin typeface="Calibri"/>
                <a:cs typeface="Calibri"/>
              </a:rPr>
              <a:t>switching</a:t>
            </a:r>
            <a:r>
              <a:rPr dirty="0" sz="1800" spc="-125">
                <a:latin typeface="Calibri"/>
                <a:cs typeface="Calibri"/>
              </a:rPr>
              <a:t> </a:t>
            </a:r>
            <a:r>
              <a:rPr dirty="0" sz="1800" spc="10">
                <a:latin typeface="Calibri"/>
                <a:cs typeface="Calibri"/>
              </a:rPr>
              <a:t>does</a:t>
            </a:r>
            <a:r>
              <a:rPr dirty="0" sz="1800" spc="30">
                <a:latin typeface="Calibri"/>
                <a:cs typeface="Calibri"/>
              </a:rPr>
              <a:t> </a:t>
            </a:r>
            <a:r>
              <a:rPr dirty="0" sz="1800" spc="15">
                <a:latin typeface="Calibri"/>
                <a:cs typeface="Calibri"/>
              </a:rPr>
              <a:t>not</a:t>
            </a:r>
            <a:r>
              <a:rPr dirty="0" sz="1800" spc="-10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require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kernel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5">
                <a:latin typeface="Calibri"/>
                <a:cs typeface="Calibri"/>
              </a:rPr>
              <a:t>mode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 spc="5">
                <a:latin typeface="Calibri"/>
                <a:cs typeface="Calibri"/>
              </a:rPr>
              <a:t>privileges</a:t>
            </a:r>
            <a:r>
              <a:rPr dirty="0" sz="1800" spc="-1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(no</a:t>
            </a:r>
            <a:r>
              <a:rPr dirty="0" sz="1800" spc="5">
                <a:latin typeface="Calibri"/>
                <a:cs typeface="Calibri"/>
              </a:rPr>
              <a:t> mode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switch)</a:t>
            </a:r>
            <a:r>
              <a:rPr dirty="0" sz="1800" spc="30">
                <a:latin typeface="Calibri"/>
                <a:cs typeface="Calibri"/>
              </a:rPr>
              <a:t> </a:t>
            </a:r>
            <a:r>
              <a:rPr dirty="0" sz="1800" spc="15">
                <a:latin typeface="Calibri"/>
                <a:cs typeface="Calibri"/>
              </a:rPr>
              <a:t>and </a:t>
            </a:r>
            <a:r>
              <a:rPr dirty="0" sz="1800" spc="-395">
                <a:latin typeface="Calibri"/>
                <a:cs typeface="Calibri"/>
              </a:rPr>
              <a:t> </a:t>
            </a:r>
            <a:r>
              <a:rPr dirty="0" sz="1800" spc="10">
                <a:latin typeface="Calibri"/>
                <a:cs typeface="Calibri"/>
              </a:rPr>
              <a:t>scheduling</a:t>
            </a:r>
            <a:r>
              <a:rPr dirty="0" sz="1800" spc="-140">
                <a:latin typeface="Calibri"/>
                <a:cs typeface="Calibri"/>
              </a:rPr>
              <a:t> </a:t>
            </a:r>
            <a:r>
              <a:rPr dirty="0" sz="1800" spc="15">
                <a:latin typeface="Calibri"/>
                <a:cs typeface="Calibri"/>
              </a:rPr>
              <a:t>is</a:t>
            </a:r>
            <a:r>
              <a:rPr dirty="0" sz="1800" spc="-65">
                <a:latin typeface="Calibri"/>
                <a:cs typeface="Calibri"/>
              </a:rPr>
              <a:t> </a:t>
            </a:r>
            <a:r>
              <a:rPr dirty="0" sz="1800" spc="20">
                <a:latin typeface="Calibri"/>
                <a:cs typeface="Calibri"/>
              </a:rPr>
              <a:t>application</a:t>
            </a:r>
            <a:r>
              <a:rPr dirty="0" sz="1800" spc="-8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specific.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 MT"/>
              <a:buChar char="•"/>
            </a:pPr>
            <a:endParaRPr sz="21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dirty="0" sz="1800">
                <a:latin typeface="Calibri"/>
                <a:cs typeface="Calibri"/>
              </a:rPr>
              <a:t>Three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primary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 spc="5">
                <a:latin typeface="Calibri"/>
                <a:cs typeface="Calibri"/>
              </a:rPr>
              <a:t>thread</a:t>
            </a:r>
            <a:r>
              <a:rPr dirty="0" sz="1800" spc="-90">
                <a:latin typeface="Calibri"/>
                <a:cs typeface="Calibri"/>
              </a:rPr>
              <a:t> </a:t>
            </a:r>
            <a:r>
              <a:rPr dirty="0" sz="1800" spc="5">
                <a:latin typeface="Calibri"/>
                <a:cs typeface="Calibri"/>
              </a:rPr>
              <a:t>libraries:</a:t>
            </a:r>
            <a:endParaRPr sz="1800">
              <a:latin typeface="Calibri"/>
              <a:cs typeface="Calibri"/>
            </a:endParaRPr>
          </a:p>
          <a:p>
            <a:pPr lvl="1" marL="803910" indent="-334010">
              <a:lnSpc>
                <a:spcPct val="100000"/>
              </a:lnSpc>
              <a:spcBef>
                <a:spcPts val="465"/>
              </a:spcBef>
              <a:buFont typeface="Arial MT"/>
              <a:buChar char="–"/>
              <a:tabLst>
                <a:tab pos="803275" algn="l"/>
                <a:tab pos="803910" algn="l"/>
              </a:tabLst>
            </a:pPr>
            <a:r>
              <a:rPr dirty="0" sz="1800">
                <a:latin typeface="Calibri"/>
                <a:cs typeface="Calibri"/>
              </a:rPr>
              <a:t>POSIX(</a:t>
            </a:r>
            <a:r>
              <a:rPr dirty="0" sz="1800" b="1">
                <a:latin typeface="Calibri"/>
                <a:cs typeface="Calibri"/>
              </a:rPr>
              <a:t>P</a:t>
            </a:r>
            <a:r>
              <a:rPr dirty="0" sz="1800">
                <a:latin typeface="Calibri"/>
                <a:cs typeface="Calibri"/>
              </a:rPr>
              <a:t>ortable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 spc="5" b="1">
                <a:latin typeface="Calibri"/>
                <a:cs typeface="Calibri"/>
              </a:rPr>
              <a:t>O</a:t>
            </a:r>
            <a:r>
              <a:rPr dirty="0" sz="1800" spc="5">
                <a:latin typeface="Calibri"/>
                <a:cs typeface="Calibri"/>
              </a:rPr>
              <a:t>perating</a:t>
            </a:r>
            <a:r>
              <a:rPr dirty="0" sz="1800" spc="-114">
                <a:latin typeface="Calibri"/>
                <a:cs typeface="Calibri"/>
              </a:rPr>
              <a:t> </a:t>
            </a:r>
            <a:r>
              <a:rPr dirty="0" sz="1800" spc="-10" b="1">
                <a:latin typeface="Calibri"/>
                <a:cs typeface="Calibri"/>
              </a:rPr>
              <a:t>S</a:t>
            </a:r>
            <a:r>
              <a:rPr dirty="0" sz="1800" spc="-10">
                <a:latin typeface="Calibri"/>
                <a:cs typeface="Calibri"/>
              </a:rPr>
              <a:t>ystem</a:t>
            </a:r>
            <a:r>
              <a:rPr dirty="0" sz="1800" spc="40">
                <a:latin typeface="Calibri"/>
                <a:cs typeface="Calibri"/>
              </a:rPr>
              <a:t> </a:t>
            </a:r>
            <a:r>
              <a:rPr dirty="0" sz="1800" spc="-10" b="1">
                <a:latin typeface="Calibri"/>
                <a:cs typeface="Calibri"/>
              </a:rPr>
              <a:t>I</a:t>
            </a:r>
            <a:r>
              <a:rPr dirty="0" sz="1800" spc="-10">
                <a:latin typeface="Calibri"/>
                <a:cs typeface="Calibri"/>
              </a:rPr>
              <a:t>nterface</a:t>
            </a:r>
            <a:r>
              <a:rPr dirty="0" sz="1800" spc="-100">
                <a:latin typeface="Calibri"/>
                <a:cs typeface="Calibri"/>
              </a:rPr>
              <a:t> </a:t>
            </a:r>
            <a:r>
              <a:rPr dirty="0" sz="1800" spc="-30">
                <a:latin typeface="Calibri"/>
                <a:cs typeface="Calibri"/>
              </a:rPr>
              <a:t>for</a:t>
            </a:r>
            <a:r>
              <a:rPr dirty="0" sz="1800" spc="95">
                <a:latin typeface="Calibri"/>
                <a:cs typeface="Calibri"/>
              </a:rPr>
              <a:t> </a:t>
            </a:r>
            <a:r>
              <a:rPr dirty="0" sz="1800" spc="5">
                <a:latin typeface="Calibri"/>
                <a:cs typeface="Calibri"/>
              </a:rPr>
              <a:t>Uni</a:t>
            </a:r>
            <a:r>
              <a:rPr dirty="0" sz="1800" spc="5" b="1">
                <a:latin typeface="Calibri"/>
                <a:cs typeface="Calibri"/>
              </a:rPr>
              <a:t>x</a:t>
            </a:r>
            <a:r>
              <a:rPr dirty="0" sz="1800" spc="5">
                <a:latin typeface="Calibri"/>
                <a:cs typeface="Calibri"/>
              </a:rPr>
              <a:t>)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366FF"/>
                </a:solidFill>
                <a:latin typeface="Calibri"/>
                <a:cs typeface="Calibri"/>
              </a:rPr>
              <a:t>Pthreads</a:t>
            </a:r>
            <a:endParaRPr sz="1800">
              <a:latin typeface="Calibri"/>
              <a:cs typeface="Calibri"/>
            </a:endParaRPr>
          </a:p>
          <a:p>
            <a:pPr lvl="1" marL="803910" indent="-334010">
              <a:lnSpc>
                <a:spcPct val="100000"/>
              </a:lnSpc>
              <a:spcBef>
                <a:spcPts val="395"/>
              </a:spcBef>
              <a:buFont typeface="Arial MT"/>
              <a:buChar char="–"/>
              <a:tabLst>
                <a:tab pos="803275" algn="l"/>
                <a:tab pos="803910" algn="l"/>
              </a:tabLst>
            </a:pPr>
            <a:r>
              <a:rPr dirty="0" sz="1800">
                <a:latin typeface="Calibri"/>
                <a:cs typeface="Calibri"/>
              </a:rPr>
              <a:t>Win32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5">
                <a:latin typeface="Calibri"/>
                <a:cs typeface="Calibri"/>
              </a:rPr>
              <a:t>threads</a:t>
            </a:r>
            <a:endParaRPr sz="1800">
              <a:latin typeface="Calibri"/>
              <a:cs typeface="Calibri"/>
            </a:endParaRPr>
          </a:p>
          <a:p>
            <a:pPr lvl="1" marL="803910" indent="-334010">
              <a:lnSpc>
                <a:spcPct val="100000"/>
              </a:lnSpc>
              <a:spcBef>
                <a:spcPts val="470"/>
              </a:spcBef>
              <a:buFont typeface="Arial MT"/>
              <a:buChar char="–"/>
              <a:tabLst>
                <a:tab pos="803275" algn="l"/>
                <a:tab pos="803910" algn="l"/>
              </a:tabLst>
            </a:pPr>
            <a:r>
              <a:rPr dirty="0" sz="1800" spc="15">
                <a:latin typeface="Calibri"/>
                <a:cs typeface="Calibri"/>
              </a:rPr>
              <a:t>Java</a:t>
            </a:r>
            <a:r>
              <a:rPr dirty="0" sz="1800" spc="-90">
                <a:latin typeface="Calibri"/>
                <a:cs typeface="Calibri"/>
              </a:rPr>
              <a:t> </a:t>
            </a:r>
            <a:r>
              <a:rPr dirty="0" sz="1800" spc="5">
                <a:latin typeface="Calibri"/>
                <a:cs typeface="Calibri"/>
              </a:rPr>
              <a:t>threads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6575" y="598106"/>
            <a:ext cx="7855584" cy="5090160"/>
          </a:xfrm>
          <a:prstGeom prst="rect">
            <a:avLst/>
          </a:prstGeom>
        </p:spPr>
        <p:txBody>
          <a:bodyPr wrap="square" lIns="0" tIns="69215" rIns="0" bIns="0" rtlCol="0" vert="horz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545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dirty="0" sz="2000" spc="-5" b="1">
                <a:latin typeface="Calibri"/>
                <a:cs typeface="Calibri"/>
              </a:rPr>
              <a:t>A</a:t>
            </a:r>
            <a:r>
              <a:rPr dirty="0" sz="2000" spc="-5" b="1">
                <a:latin typeface="Calibri"/>
                <a:cs typeface="Calibri"/>
              </a:rPr>
              <a:t>dvantages:</a:t>
            </a:r>
            <a:endParaRPr sz="2000">
              <a:latin typeface="Calibri"/>
              <a:cs typeface="Calibri"/>
            </a:endParaRPr>
          </a:p>
          <a:p>
            <a:pPr marL="412750" indent="-400685">
              <a:lnSpc>
                <a:spcPct val="100000"/>
              </a:lnSpc>
              <a:spcBef>
                <a:spcPts val="455"/>
              </a:spcBef>
              <a:buFont typeface="Arial MT"/>
              <a:buChar char="•"/>
              <a:tabLst>
                <a:tab pos="412750" algn="l"/>
                <a:tab pos="413384" algn="l"/>
              </a:tabLst>
            </a:pPr>
            <a:r>
              <a:rPr dirty="0" sz="2000" spc="10">
                <a:latin typeface="Calibri"/>
                <a:cs typeface="Calibri"/>
              </a:rPr>
              <a:t>•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User-level</a:t>
            </a:r>
            <a:r>
              <a:rPr dirty="0" sz="2000" spc="6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threads</a:t>
            </a:r>
            <a:r>
              <a:rPr dirty="0" sz="2000" spc="35">
                <a:latin typeface="Calibri"/>
                <a:cs typeface="Calibri"/>
              </a:rPr>
              <a:t> </a:t>
            </a:r>
            <a:r>
              <a:rPr dirty="0" sz="2000" spc="5">
                <a:latin typeface="Calibri"/>
                <a:cs typeface="Calibri"/>
              </a:rPr>
              <a:t>do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not </a:t>
            </a:r>
            <a:r>
              <a:rPr dirty="0" sz="2000" spc="-15">
                <a:latin typeface="Calibri"/>
                <a:cs typeface="Calibri"/>
              </a:rPr>
              <a:t>require</a:t>
            </a:r>
            <a:r>
              <a:rPr dirty="0" sz="2000" spc="4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modification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 spc="10">
                <a:latin typeface="Calibri"/>
                <a:cs typeface="Calibri"/>
              </a:rPr>
              <a:t>to</a:t>
            </a:r>
            <a:r>
              <a:rPr dirty="0" sz="2000" spc="-95">
                <a:latin typeface="Calibri"/>
                <a:cs typeface="Calibri"/>
              </a:rPr>
              <a:t> </a:t>
            </a:r>
            <a:r>
              <a:rPr dirty="0" sz="2000" spc="-15">
                <a:latin typeface="Calibri"/>
                <a:cs typeface="Calibri"/>
              </a:rPr>
              <a:t>operating</a:t>
            </a:r>
            <a:r>
              <a:rPr dirty="0" sz="2000" spc="100">
                <a:latin typeface="Calibri"/>
                <a:cs typeface="Calibri"/>
              </a:rPr>
              <a:t> </a:t>
            </a:r>
            <a:r>
              <a:rPr dirty="0" sz="2000" spc="15">
                <a:latin typeface="Calibri"/>
                <a:cs typeface="Calibri"/>
              </a:rPr>
              <a:t>systems.</a:t>
            </a:r>
            <a:endParaRPr sz="2000">
              <a:latin typeface="Calibri"/>
              <a:cs typeface="Calibri"/>
            </a:endParaRPr>
          </a:p>
          <a:p>
            <a:pPr marL="355600" marR="257810" indent="-343535">
              <a:lnSpc>
                <a:spcPct val="100000"/>
              </a:lnSpc>
              <a:spcBef>
                <a:spcPts val="530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dirty="0" sz="2000" spc="10">
                <a:latin typeface="Calibri"/>
                <a:cs typeface="Calibri"/>
              </a:rPr>
              <a:t>• </a:t>
            </a:r>
            <a:r>
              <a:rPr dirty="0" sz="2000">
                <a:latin typeface="Calibri"/>
                <a:cs typeface="Calibri"/>
              </a:rPr>
              <a:t>Simple Representation: Each </a:t>
            </a:r>
            <a:r>
              <a:rPr dirty="0" sz="2000" spc="-5">
                <a:latin typeface="Calibri"/>
                <a:cs typeface="Calibri"/>
              </a:rPr>
              <a:t>thread is </a:t>
            </a:r>
            <a:r>
              <a:rPr dirty="0" sz="2000" spc="-10">
                <a:latin typeface="Calibri"/>
                <a:cs typeface="Calibri"/>
              </a:rPr>
              <a:t>represented </a:t>
            </a:r>
            <a:r>
              <a:rPr dirty="0" sz="2000" spc="10">
                <a:latin typeface="Calibri"/>
                <a:cs typeface="Calibri"/>
              </a:rPr>
              <a:t>simply </a:t>
            </a:r>
            <a:r>
              <a:rPr dirty="0" sz="2000" spc="5">
                <a:latin typeface="Calibri"/>
                <a:cs typeface="Calibri"/>
              </a:rPr>
              <a:t>by </a:t>
            </a:r>
            <a:r>
              <a:rPr dirty="0" sz="2000" spc="10">
                <a:latin typeface="Calibri"/>
                <a:cs typeface="Calibri"/>
              </a:rPr>
              <a:t>a </a:t>
            </a:r>
            <a:r>
              <a:rPr dirty="0" sz="2000">
                <a:latin typeface="Calibri"/>
                <a:cs typeface="Calibri"/>
              </a:rPr>
              <a:t>PC, 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registers,</a:t>
            </a:r>
            <a:r>
              <a:rPr dirty="0" sz="2000" spc="-135">
                <a:latin typeface="Calibri"/>
                <a:cs typeface="Calibri"/>
              </a:rPr>
              <a:t> </a:t>
            </a:r>
            <a:r>
              <a:rPr dirty="0" sz="2000" spc="10">
                <a:latin typeface="Calibri"/>
                <a:cs typeface="Calibri"/>
              </a:rPr>
              <a:t>stack</a:t>
            </a:r>
            <a:r>
              <a:rPr dirty="0" sz="2000" spc="-100">
                <a:latin typeface="Calibri"/>
                <a:cs typeface="Calibri"/>
              </a:rPr>
              <a:t> </a:t>
            </a:r>
            <a:r>
              <a:rPr dirty="0" sz="2000" spc="5">
                <a:latin typeface="Calibri"/>
                <a:cs typeface="Calibri"/>
              </a:rPr>
              <a:t>and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 spc="10">
                <a:latin typeface="Calibri"/>
                <a:cs typeface="Calibri"/>
              </a:rPr>
              <a:t>a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15">
                <a:latin typeface="Calibri"/>
                <a:cs typeface="Calibri"/>
              </a:rPr>
              <a:t>small</a:t>
            </a:r>
            <a:r>
              <a:rPr dirty="0" sz="2000" spc="-9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control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block,</a:t>
            </a:r>
            <a:r>
              <a:rPr dirty="0" sz="2000" spc="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all</a:t>
            </a:r>
            <a:r>
              <a:rPr dirty="0" sz="2000" spc="6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stored</a:t>
            </a:r>
            <a:r>
              <a:rPr dirty="0" sz="2000" spc="-9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in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 spc="5">
                <a:latin typeface="Calibri"/>
                <a:cs typeface="Calibri"/>
              </a:rPr>
              <a:t>the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 spc="5">
                <a:latin typeface="Calibri"/>
                <a:cs typeface="Calibri"/>
              </a:rPr>
              <a:t>user</a:t>
            </a:r>
            <a:r>
              <a:rPr dirty="0" sz="2000" spc="4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process </a:t>
            </a:r>
            <a:r>
              <a:rPr dirty="0" sz="2000" spc="-4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address</a:t>
            </a:r>
            <a:r>
              <a:rPr dirty="0" sz="2000" spc="-5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space.</a:t>
            </a:r>
            <a:endParaRPr sz="2000">
              <a:latin typeface="Calibri"/>
              <a:cs typeface="Calibri"/>
            </a:endParaRPr>
          </a:p>
          <a:p>
            <a:pPr marL="355600" marR="50165" indent="-343535">
              <a:lnSpc>
                <a:spcPct val="100000"/>
              </a:lnSpc>
              <a:spcBef>
                <a:spcPts val="459"/>
              </a:spcBef>
              <a:buFont typeface="Arial MT"/>
              <a:buChar char="•"/>
              <a:tabLst>
                <a:tab pos="412750" algn="l"/>
                <a:tab pos="413384" algn="l"/>
              </a:tabLst>
            </a:pPr>
            <a:r>
              <a:rPr dirty="0"/>
              <a:t>	</a:t>
            </a:r>
            <a:r>
              <a:rPr dirty="0" sz="2000" spc="10">
                <a:latin typeface="Calibri"/>
                <a:cs typeface="Calibri"/>
              </a:rPr>
              <a:t>• </a:t>
            </a:r>
            <a:r>
              <a:rPr dirty="0" sz="2000">
                <a:latin typeface="Calibri"/>
                <a:cs typeface="Calibri"/>
              </a:rPr>
              <a:t>Simple </a:t>
            </a:r>
            <a:r>
              <a:rPr dirty="0" sz="2000" spc="5">
                <a:latin typeface="Calibri"/>
                <a:cs typeface="Calibri"/>
              </a:rPr>
              <a:t>Management: </a:t>
            </a:r>
            <a:r>
              <a:rPr dirty="0" sz="2000" spc="-5">
                <a:latin typeface="Calibri"/>
                <a:cs typeface="Calibri"/>
              </a:rPr>
              <a:t>This </a:t>
            </a:r>
            <a:r>
              <a:rPr dirty="0" sz="2000" spc="10">
                <a:latin typeface="Calibri"/>
                <a:cs typeface="Calibri"/>
              </a:rPr>
              <a:t>simply means </a:t>
            </a:r>
            <a:r>
              <a:rPr dirty="0" sz="2000" spc="5">
                <a:latin typeface="Calibri"/>
                <a:cs typeface="Calibri"/>
              </a:rPr>
              <a:t>that </a:t>
            </a:r>
            <a:r>
              <a:rPr dirty="0" sz="2000" spc="-10">
                <a:latin typeface="Calibri"/>
                <a:cs typeface="Calibri"/>
              </a:rPr>
              <a:t>creating </a:t>
            </a:r>
            <a:r>
              <a:rPr dirty="0" sz="2000" spc="10">
                <a:latin typeface="Calibri"/>
                <a:cs typeface="Calibri"/>
              </a:rPr>
              <a:t>a </a:t>
            </a:r>
            <a:r>
              <a:rPr dirty="0" sz="2000" spc="-5">
                <a:latin typeface="Calibri"/>
                <a:cs typeface="Calibri"/>
              </a:rPr>
              <a:t>thread, </a:t>
            </a:r>
            <a:r>
              <a:rPr dirty="0" sz="2000">
                <a:latin typeface="Calibri"/>
                <a:cs typeface="Calibri"/>
              </a:rPr>
              <a:t> switching</a:t>
            </a:r>
            <a:r>
              <a:rPr dirty="0" sz="2000" spc="-6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between</a:t>
            </a:r>
            <a:r>
              <a:rPr dirty="0" sz="2000" spc="5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threads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 spc="5">
                <a:latin typeface="Calibri"/>
                <a:cs typeface="Calibri"/>
              </a:rPr>
              <a:t>and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synchronization</a:t>
            </a:r>
            <a:r>
              <a:rPr dirty="0" sz="2000" spc="-9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between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threads</a:t>
            </a:r>
            <a:r>
              <a:rPr dirty="0" sz="2000" spc="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can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all </a:t>
            </a:r>
            <a:r>
              <a:rPr dirty="0" sz="2000" spc="-434">
                <a:latin typeface="Calibri"/>
                <a:cs typeface="Calibri"/>
              </a:rPr>
              <a:t> </a:t>
            </a:r>
            <a:r>
              <a:rPr dirty="0" sz="2000" spc="5">
                <a:latin typeface="Calibri"/>
                <a:cs typeface="Calibri"/>
              </a:rPr>
              <a:t>be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done</a:t>
            </a:r>
            <a:r>
              <a:rPr dirty="0" sz="2000" spc="3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without</a:t>
            </a:r>
            <a:r>
              <a:rPr dirty="0" sz="2000" spc="-10">
                <a:latin typeface="Calibri"/>
                <a:cs typeface="Calibri"/>
              </a:rPr>
              <a:t> intervention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of</a:t>
            </a:r>
            <a:r>
              <a:rPr dirty="0" sz="2000" spc="50">
                <a:latin typeface="Calibri"/>
                <a:cs typeface="Calibri"/>
              </a:rPr>
              <a:t> </a:t>
            </a:r>
            <a:r>
              <a:rPr dirty="0" sz="2000" spc="5">
                <a:latin typeface="Calibri"/>
                <a:cs typeface="Calibri"/>
              </a:rPr>
              <a:t>the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 spc="-25">
                <a:latin typeface="Calibri"/>
                <a:cs typeface="Calibri"/>
              </a:rPr>
              <a:t>kernel.</a:t>
            </a:r>
            <a:endParaRPr sz="20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535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dirty="0" sz="2000" spc="10">
                <a:latin typeface="Calibri"/>
                <a:cs typeface="Calibri"/>
              </a:rPr>
              <a:t>•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Fast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 spc="5">
                <a:latin typeface="Calibri"/>
                <a:cs typeface="Calibri"/>
              </a:rPr>
              <a:t>and</a:t>
            </a:r>
            <a:r>
              <a:rPr dirty="0" sz="2000" spc="-20">
                <a:latin typeface="Calibri"/>
                <a:cs typeface="Calibri"/>
              </a:rPr>
              <a:t> Efficient:</a:t>
            </a:r>
            <a:r>
              <a:rPr dirty="0" sz="2000" spc="5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Thread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switching</a:t>
            </a:r>
            <a:r>
              <a:rPr dirty="0" sz="2000" spc="-6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is</a:t>
            </a:r>
            <a:r>
              <a:rPr dirty="0" sz="2000" spc="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not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 spc="10">
                <a:latin typeface="Calibri"/>
                <a:cs typeface="Calibri"/>
              </a:rPr>
              <a:t>much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 spc="5">
                <a:latin typeface="Calibri"/>
                <a:cs typeface="Calibri"/>
              </a:rPr>
              <a:t>more</a:t>
            </a:r>
            <a:r>
              <a:rPr dirty="0" sz="2000" spc="-1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expensive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 spc="5">
                <a:latin typeface="Calibri"/>
                <a:cs typeface="Calibri"/>
              </a:rPr>
              <a:t>than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 spc="10">
                <a:latin typeface="Calibri"/>
                <a:cs typeface="Calibri"/>
              </a:rPr>
              <a:t>a</a:t>
            </a:r>
            <a:endParaRPr sz="20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dirty="0" sz="2000" spc="-10">
                <a:latin typeface="Calibri"/>
                <a:cs typeface="Calibri"/>
              </a:rPr>
              <a:t>procedure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call.</a:t>
            </a:r>
            <a:endParaRPr sz="20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455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dirty="0" sz="2000" b="1">
                <a:latin typeface="Calibri"/>
                <a:cs typeface="Calibri"/>
              </a:rPr>
              <a:t>Disadvantages:</a:t>
            </a:r>
            <a:endParaRPr sz="2000">
              <a:latin typeface="Calibri"/>
              <a:cs typeface="Calibri"/>
            </a:endParaRPr>
          </a:p>
          <a:p>
            <a:pPr marL="412750" indent="-400685">
              <a:lnSpc>
                <a:spcPct val="100000"/>
              </a:lnSpc>
              <a:spcBef>
                <a:spcPts val="450"/>
              </a:spcBef>
              <a:buFont typeface="Arial MT"/>
              <a:buChar char="•"/>
              <a:tabLst>
                <a:tab pos="412750" algn="l"/>
                <a:tab pos="413384" algn="l"/>
              </a:tabLst>
            </a:pPr>
            <a:r>
              <a:rPr dirty="0" sz="2000" spc="10">
                <a:latin typeface="Calibri"/>
                <a:cs typeface="Calibri"/>
              </a:rPr>
              <a:t>•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There</a:t>
            </a:r>
            <a:r>
              <a:rPr dirty="0" sz="2000" spc="4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is</a:t>
            </a:r>
            <a:r>
              <a:rPr dirty="0" sz="2000" spc="25">
                <a:latin typeface="Calibri"/>
                <a:cs typeface="Calibri"/>
              </a:rPr>
              <a:t> </a:t>
            </a:r>
            <a:r>
              <a:rPr dirty="0" sz="2000" spc="10">
                <a:latin typeface="Calibri"/>
                <a:cs typeface="Calibri"/>
              </a:rPr>
              <a:t>a</a:t>
            </a:r>
            <a:r>
              <a:rPr dirty="0" sz="2000" spc="-7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lack</a:t>
            </a:r>
            <a:r>
              <a:rPr dirty="0" sz="2000" spc="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of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coordination</a:t>
            </a:r>
            <a:r>
              <a:rPr dirty="0" sz="2000" spc="-10">
                <a:latin typeface="Calibri"/>
                <a:cs typeface="Calibri"/>
              </a:rPr>
              <a:t> between</a:t>
            </a:r>
            <a:r>
              <a:rPr dirty="0" sz="2000" spc="5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threads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 spc="10">
                <a:latin typeface="Calibri"/>
                <a:cs typeface="Calibri"/>
              </a:rPr>
              <a:t>and</a:t>
            </a:r>
            <a:r>
              <a:rPr dirty="0" sz="2000" spc="-15">
                <a:latin typeface="Calibri"/>
                <a:cs typeface="Calibri"/>
              </a:rPr>
              <a:t> operating</a:t>
            </a:r>
            <a:r>
              <a:rPr dirty="0" sz="2000" spc="90">
                <a:latin typeface="Calibri"/>
                <a:cs typeface="Calibri"/>
              </a:rPr>
              <a:t> </a:t>
            </a:r>
            <a:r>
              <a:rPr dirty="0" sz="2000" spc="10">
                <a:latin typeface="Calibri"/>
                <a:cs typeface="Calibri"/>
              </a:rPr>
              <a:t>system</a:t>
            </a:r>
            <a:endParaRPr sz="20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dirty="0" sz="2000" spc="-25">
                <a:latin typeface="Calibri"/>
                <a:cs typeface="Calibri"/>
              </a:rPr>
              <a:t>kernel.</a:t>
            </a:r>
            <a:endParaRPr sz="2000">
              <a:latin typeface="Calibri"/>
              <a:cs typeface="Calibri"/>
            </a:endParaRPr>
          </a:p>
          <a:p>
            <a:pPr marL="412750" indent="-400685">
              <a:lnSpc>
                <a:spcPct val="100000"/>
              </a:lnSpc>
              <a:spcBef>
                <a:spcPts val="530"/>
              </a:spcBef>
              <a:buFont typeface="Arial MT"/>
              <a:buChar char="•"/>
              <a:tabLst>
                <a:tab pos="412750" algn="l"/>
                <a:tab pos="413384" algn="l"/>
              </a:tabLst>
            </a:pPr>
            <a:r>
              <a:rPr dirty="0" sz="2000" spc="10">
                <a:latin typeface="Calibri"/>
                <a:cs typeface="Calibri"/>
              </a:rPr>
              <a:t>•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U</a:t>
            </a:r>
            <a:r>
              <a:rPr dirty="0" sz="2000" spc="40">
                <a:latin typeface="Calibri"/>
                <a:cs typeface="Calibri"/>
              </a:rPr>
              <a:t>s</a:t>
            </a:r>
            <a:r>
              <a:rPr dirty="0" sz="2000" spc="-25">
                <a:latin typeface="Calibri"/>
                <a:cs typeface="Calibri"/>
              </a:rPr>
              <a:t>e</a:t>
            </a:r>
            <a:r>
              <a:rPr dirty="0" sz="2000" spc="-25">
                <a:latin typeface="Calibri"/>
                <a:cs typeface="Calibri"/>
              </a:rPr>
              <a:t>r</a:t>
            </a:r>
            <a:r>
              <a:rPr dirty="0" sz="2000" spc="-15">
                <a:latin typeface="Calibri"/>
                <a:cs typeface="Calibri"/>
              </a:rPr>
              <a:t>-l</a:t>
            </a:r>
            <a:r>
              <a:rPr dirty="0" sz="2000" spc="-25">
                <a:latin typeface="Calibri"/>
                <a:cs typeface="Calibri"/>
              </a:rPr>
              <a:t>e</a:t>
            </a:r>
            <a:r>
              <a:rPr dirty="0" sz="2000" spc="-10">
                <a:latin typeface="Calibri"/>
                <a:cs typeface="Calibri"/>
              </a:rPr>
              <a:t>v</a:t>
            </a:r>
            <a:r>
              <a:rPr dirty="0" sz="2000" spc="-25">
                <a:latin typeface="Calibri"/>
                <a:cs typeface="Calibri"/>
              </a:rPr>
              <a:t>e</a:t>
            </a:r>
            <a:r>
              <a:rPr dirty="0" sz="2000" spc="5">
                <a:latin typeface="Calibri"/>
                <a:cs typeface="Calibri"/>
              </a:rPr>
              <a:t>l</a:t>
            </a:r>
            <a:r>
              <a:rPr dirty="0" sz="2000" spc="55">
                <a:latin typeface="Calibri"/>
                <a:cs typeface="Calibri"/>
              </a:rPr>
              <a:t> </a:t>
            </a:r>
            <a:r>
              <a:rPr dirty="0" sz="2000" spc="5">
                <a:latin typeface="Calibri"/>
                <a:cs typeface="Calibri"/>
              </a:rPr>
              <a:t>t</a:t>
            </a:r>
            <a:r>
              <a:rPr dirty="0" sz="2000" spc="-10">
                <a:latin typeface="Calibri"/>
                <a:cs typeface="Calibri"/>
              </a:rPr>
              <a:t>h</a:t>
            </a:r>
            <a:r>
              <a:rPr dirty="0" sz="2000" spc="-25">
                <a:latin typeface="Calibri"/>
                <a:cs typeface="Calibri"/>
              </a:rPr>
              <a:t>re</a:t>
            </a:r>
            <a:r>
              <a:rPr dirty="0" sz="2000" spc="10">
                <a:latin typeface="Calibri"/>
                <a:cs typeface="Calibri"/>
              </a:rPr>
              <a:t>a</a:t>
            </a:r>
            <a:r>
              <a:rPr dirty="0" sz="2000" spc="-5">
                <a:latin typeface="Calibri"/>
                <a:cs typeface="Calibri"/>
              </a:rPr>
              <a:t>d</a:t>
            </a:r>
            <a:r>
              <a:rPr dirty="0" sz="2000" spc="10">
                <a:latin typeface="Calibri"/>
                <a:cs typeface="Calibri"/>
              </a:rPr>
              <a:t>s</a:t>
            </a:r>
            <a:r>
              <a:rPr dirty="0" sz="2000" spc="25">
                <a:latin typeface="Calibri"/>
                <a:cs typeface="Calibri"/>
              </a:rPr>
              <a:t> </a:t>
            </a:r>
            <a:r>
              <a:rPr dirty="0" sz="2000" spc="-25">
                <a:latin typeface="Calibri"/>
                <a:cs typeface="Calibri"/>
              </a:rPr>
              <a:t>re</a:t>
            </a:r>
            <a:r>
              <a:rPr dirty="0" sz="2000" spc="-5">
                <a:latin typeface="Calibri"/>
                <a:cs typeface="Calibri"/>
              </a:rPr>
              <a:t>qu</a:t>
            </a:r>
            <a:r>
              <a:rPr dirty="0" sz="2000" spc="-15">
                <a:latin typeface="Calibri"/>
                <a:cs typeface="Calibri"/>
              </a:rPr>
              <a:t>i</a:t>
            </a:r>
            <a:r>
              <a:rPr dirty="0" sz="2000" spc="-30">
                <a:latin typeface="Calibri"/>
                <a:cs typeface="Calibri"/>
              </a:rPr>
              <a:t>r</a:t>
            </a:r>
            <a:r>
              <a:rPr dirty="0" sz="2000" spc="10">
                <a:latin typeface="Calibri"/>
                <a:cs typeface="Calibri"/>
              </a:rPr>
              <a:t>e</a:t>
            </a:r>
            <a:r>
              <a:rPr dirty="0" sz="2000" spc="3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n</a:t>
            </a:r>
            <a:r>
              <a:rPr dirty="0" sz="2000" spc="-10">
                <a:latin typeface="Calibri"/>
                <a:cs typeface="Calibri"/>
              </a:rPr>
              <a:t>o</a:t>
            </a:r>
            <a:r>
              <a:rPr dirty="0" sz="2000" spc="10">
                <a:latin typeface="Calibri"/>
                <a:cs typeface="Calibri"/>
              </a:rPr>
              <a:t>n</a:t>
            </a:r>
            <a:r>
              <a:rPr dirty="0" sz="2000" spc="-20">
                <a:latin typeface="Calibri"/>
                <a:cs typeface="Calibri"/>
              </a:rPr>
              <a:t>-</a:t>
            </a:r>
            <a:r>
              <a:rPr dirty="0" sz="2000" spc="-5">
                <a:latin typeface="Calibri"/>
                <a:cs typeface="Calibri"/>
              </a:rPr>
              <a:t>b</a:t>
            </a:r>
            <a:r>
              <a:rPr dirty="0" sz="2000" spc="-10">
                <a:latin typeface="Calibri"/>
                <a:cs typeface="Calibri"/>
              </a:rPr>
              <a:t>lo</a:t>
            </a:r>
            <a:r>
              <a:rPr dirty="0" sz="2000" spc="-25">
                <a:latin typeface="Calibri"/>
                <a:cs typeface="Calibri"/>
              </a:rPr>
              <a:t>c</a:t>
            </a:r>
            <a:r>
              <a:rPr dirty="0" sz="2000" spc="-15">
                <a:latin typeface="Calibri"/>
                <a:cs typeface="Calibri"/>
              </a:rPr>
              <a:t>ki</a:t>
            </a:r>
            <a:r>
              <a:rPr dirty="0" sz="2000" spc="-5">
                <a:latin typeface="Calibri"/>
                <a:cs typeface="Calibri"/>
              </a:rPr>
              <a:t>n</a:t>
            </a:r>
            <a:r>
              <a:rPr dirty="0" sz="2000" spc="10">
                <a:latin typeface="Calibri"/>
                <a:cs typeface="Calibri"/>
              </a:rPr>
              <a:t>g</a:t>
            </a:r>
            <a:r>
              <a:rPr dirty="0" sz="2000" spc="15">
                <a:latin typeface="Calibri"/>
                <a:cs typeface="Calibri"/>
              </a:rPr>
              <a:t> </a:t>
            </a:r>
            <a:r>
              <a:rPr dirty="0" sz="2000" spc="40">
                <a:latin typeface="Calibri"/>
                <a:cs typeface="Calibri"/>
              </a:rPr>
              <a:t>s</a:t>
            </a:r>
            <a:r>
              <a:rPr dirty="0" sz="2000" spc="-10">
                <a:latin typeface="Calibri"/>
                <a:cs typeface="Calibri"/>
              </a:rPr>
              <a:t>y</a:t>
            </a:r>
            <a:r>
              <a:rPr dirty="0" sz="2000" spc="40">
                <a:latin typeface="Calibri"/>
                <a:cs typeface="Calibri"/>
              </a:rPr>
              <a:t>s</a:t>
            </a:r>
            <a:r>
              <a:rPr dirty="0" sz="2000" spc="5">
                <a:latin typeface="Calibri"/>
                <a:cs typeface="Calibri"/>
              </a:rPr>
              <a:t>t</a:t>
            </a:r>
            <a:r>
              <a:rPr dirty="0" sz="2000" spc="-30">
                <a:latin typeface="Calibri"/>
                <a:cs typeface="Calibri"/>
              </a:rPr>
              <a:t>e</a:t>
            </a:r>
            <a:r>
              <a:rPr dirty="0" sz="2000" spc="50">
                <a:latin typeface="Calibri"/>
                <a:cs typeface="Calibri"/>
              </a:rPr>
              <a:t>m</a:t>
            </a:r>
            <a:r>
              <a:rPr dirty="0" sz="2000" spc="10">
                <a:latin typeface="Calibri"/>
                <a:cs typeface="Calibri"/>
              </a:rPr>
              <a:t>s</a:t>
            </a:r>
            <a:r>
              <a:rPr dirty="0" sz="2000" spc="-120">
                <a:latin typeface="Calibri"/>
                <a:cs typeface="Calibri"/>
              </a:rPr>
              <a:t> </a:t>
            </a:r>
            <a:r>
              <a:rPr dirty="0" sz="2000" spc="-25">
                <a:latin typeface="Calibri"/>
                <a:cs typeface="Calibri"/>
              </a:rPr>
              <a:t>c</a:t>
            </a:r>
            <a:r>
              <a:rPr dirty="0" sz="2000" spc="10">
                <a:latin typeface="Calibri"/>
                <a:cs typeface="Calibri"/>
              </a:rPr>
              <a:t>a</a:t>
            </a:r>
            <a:r>
              <a:rPr dirty="0" sz="2000" spc="-15">
                <a:latin typeface="Calibri"/>
                <a:cs typeface="Calibri"/>
              </a:rPr>
              <a:t>l</a:t>
            </a:r>
            <a:r>
              <a:rPr dirty="0" sz="2000" spc="5">
                <a:latin typeface="Calibri"/>
                <a:cs typeface="Calibri"/>
              </a:rPr>
              <a:t>l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 spc="-15">
                <a:latin typeface="Calibri"/>
                <a:cs typeface="Calibri"/>
              </a:rPr>
              <a:t>i</a:t>
            </a:r>
            <a:r>
              <a:rPr dirty="0" sz="2000" spc="15">
                <a:latin typeface="Calibri"/>
                <a:cs typeface="Calibri"/>
              </a:rPr>
              <a:t>.</a:t>
            </a:r>
            <a:r>
              <a:rPr dirty="0" sz="2000" spc="-25">
                <a:latin typeface="Calibri"/>
                <a:cs typeface="Calibri"/>
              </a:rPr>
              <a:t>e</a:t>
            </a:r>
            <a:r>
              <a:rPr dirty="0" sz="2000" spc="15">
                <a:latin typeface="Calibri"/>
                <a:cs typeface="Calibri"/>
              </a:rPr>
              <a:t>.</a:t>
            </a:r>
            <a:r>
              <a:rPr dirty="0" sz="2000" spc="5">
                <a:latin typeface="Calibri"/>
                <a:cs typeface="Calibri"/>
              </a:rPr>
              <a:t>,</a:t>
            </a:r>
            <a:r>
              <a:rPr dirty="0" sz="2000" spc="-60">
                <a:latin typeface="Calibri"/>
                <a:cs typeface="Calibri"/>
              </a:rPr>
              <a:t> </a:t>
            </a:r>
            <a:r>
              <a:rPr dirty="0" sz="2000" spc="10">
                <a:latin typeface="Calibri"/>
                <a:cs typeface="Calibri"/>
              </a:rPr>
              <a:t>a</a:t>
            </a:r>
            <a:endParaRPr sz="20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dirty="0" sz="2000" spc="-5">
                <a:latin typeface="Calibri"/>
                <a:cs typeface="Calibri"/>
              </a:rPr>
              <a:t>multithreaded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 spc="-25">
                <a:latin typeface="Calibri"/>
                <a:cs typeface="Calibri"/>
              </a:rPr>
              <a:t>kernel.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62429" y="461010"/>
            <a:ext cx="5821045" cy="70104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-5"/>
              <a:t>Kernel</a:t>
            </a:r>
            <a:r>
              <a:rPr dirty="0" spc="-105"/>
              <a:t> </a:t>
            </a:r>
            <a:r>
              <a:rPr dirty="0" spc="-10"/>
              <a:t>Level</a:t>
            </a:r>
            <a:r>
              <a:rPr dirty="0" spc="-100"/>
              <a:t> </a:t>
            </a:r>
            <a:r>
              <a:rPr dirty="0" spc="-20"/>
              <a:t>Threads(KLT)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575" y="1562798"/>
            <a:ext cx="8020050" cy="3077845"/>
          </a:xfrm>
          <a:prstGeom prst="rect">
            <a:avLst/>
          </a:prstGeom>
        </p:spPr>
        <p:txBody>
          <a:bodyPr wrap="square" lIns="0" tIns="69850" rIns="0" bIns="0" rtlCol="0" vert="horz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550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dirty="0" sz="2000" spc="15">
                <a:latin typeface="Calibri"/>
                <a:cs typeface="Calibri"/>
              </a:rPr>
              <a:t>I</a:t>
            </a:r>
            <a:r>
              <a:rPr dirty="0" sz="2000" spc="10">
                <a:latin typeface="Calibri"/>
                <a:cs typeface="Calibri"/>
              </a:rPr>
              <a:t>n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 spc="5">
                <a:latin typeface="Calibri"/>
                <a:cs typeface="Calibri"/>
              </a:rPr>
              <a:t>t</a:t>
            </a:r>
            <a:r>
              <a:rPr dirty="0" sz="2000" spc="-10">
                <a:latin typeface="Calibri"/>
                <a:cs typeface="Calibri"/>
              </a:rPr>
              <a:t>hi</a:t>
            </a:r>
            <a:r>
              <a:rPr dirty="0" sz="2000" spc="10">
                <a:latin typeface="Calibri"/>
                <a:cs typeface="Calibri"/>
              </a:rPr>
              <a:t>s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 spc="-15">
                <a:latin typeface="Calibri"/>
                <a:cs typeface="Calibri"/>
              </a:rPr>
              <a:t>l</a:t>
            </a:r>
            <a:r>
              <a:rPr dirty="0" sz="2000" spc="-25">
                <a:latin typeface="Calibri"/>
                <a:cs typeface="Calibri"/>
              </a:rPr>
              <a:t>e</a:t>
            </a:r>
            <a:r>
              <a:rPr dirty="0" sz="2000" spc="-10">
                <a:latin typeface="Calibri"/>
                <a:cs typeface="Calibri"/>
              </a:rPr>
              <a:t>v</a:t>
            </a:r>
            <a:r>
              <a:rPr dirty="0" sz="2000" spc="-25">
                <a:latin typeface="Calibri"/>
                <a:cs typeface="Calibri"/>
              </a:rPr>
              <a:t>e</a:t>
            </a:r>
            <a:r>
              <a:rPr dirty="0" sz="2000" spc="-15">
                <a:latin typeface="Calibri"/>
                <a:cs typeface="Calibri"/>
              </a:rPr>
              <a:t>l</a:t>
            </a:r>
            <a:r>
              <a:rPr dirty="0" sz="2000" spc="5">
                <a:latin typeface="Calibri"/>
                <a:cs typeface="Calibri"/>
              </a:rPr>
              <a:t>,</a:t>
            </a:r>
            <a:r>
              <a:rPr dirty="0" sz="2000" spc="85">
                <a:latin typeface="Calibri"/>
                <a:cs typeface="Calibri"/>
              </a:rPr>
              <a:t> </a:t>
            </a:r>
            <a:r>
              <a:rPr dirty="0" sz="2000" spc="40">
                <a:latin typeface="Calibri"/>
                <a:cs typeface="Calibri"/>
              </a:rPr>
              <a:t>A</a:t>
            </a:r>
            <a:r>
              <a:rPr dirty="0" sz="2000" spc="-15">
                <a:latin typeface="Calibri"/>
                <a:cs typeface="Calibri"/>
              </a:rPr>
              <a:t>l</a:t>
            </a:r>
            <a:r>
              <a:rPr dirty="0" sz="2000" spc="5">
                <a:latin typeface="Calibri"/>
                <a:cs typeface="Calibri"/>
              </a:rPr>
              <a:t>l</a:t>
            </a:r>
            <a:r>
              <a:rPr dirty="0" sz="2000" spc="-95">
                <a:latin typeface="Calibri"/>
                <a:cs typeface="Calibri"/>
              </a:rPr>
              <a:t> </a:t>
            </a:r>
            <a:r>
              <a:rPr dirty="0" sz="2000" spc="5">
                <a:latin typeface="Calibri"/>
                <a:cs typeface="Calibri"/>
              </a:rPr>
              <a:t>t</a:t>
            </a:r>
            <a:r>
              <a:rPr dirty="0" sz="2000" spc="-10">
                <a:latin typeface="Calibri"/>
                <a:cs typeface="Calibri"/>
              </a:rPr>
              <a:t>h</a:t>
            </a:r>
            <a:r>
              <a:rPr dirty="0" sz="2000" spc="-25">
                <a:latin typeface="Calibri"/>
                <a:cs typeface="Calibri"/>
              </a:rPr>
              <a:t>re</a:t>
            </a:r>
            <a:r>
              <a:rPr dirty="0" sz="2000" spc="10">
                <a:latin typeface="Calibri"/>
                <a:cs typeface="Calibri"/>
              </a:rPr>
              <a:t>ad</a:t>
            </a:r>
            <a:r>
              <a:rPr dirty="0" sz="2000" spc="60">
                <a:latin typeface="Calibri"/>
                <a:cs typeface="Calibri"/>
              </a:rPr>
              <a:t> </a:t>
            </a:r>
            <a:r>
              <a:rPr dirty="0" sz="2000" spc="50">
                <a:latin typeface="Calibri"/>
                <a:cs typeface="Calibri"/>
              </a:rPr>
              <a:t>m</a:t>
            </a:r>
            <a:r>
              <a:rPr dirty="0" sz="2000" spc="10">
                <a:latin typeface="Calibri"/>
                <a:cs typeface="Calibri"/>
              </a:rPr>
              <a:t>a</a:t>
            </a:r>
            <a:r>
              <a:rPr dirty="0" sz="2000" spc="-5">
                <a:latin typeface="Calibri"/>
                <a:cs typeface="Calibri"/>
              </a:rPr>
              <a:t>n</a:t>
            </a:r>
            <a:r>
              <a:rPr dirty="0" sz="2000" spc="10">
                <a:latin typeface="Calibri"/>
                <a:cs typeface="Calibri"/>
              </a:rPr>
              <a:t>a</a:t>
            </a:r>
            <a:r>
              <a:rPr dirty="0" sz="2000" spc="30">
                <a:latin typeface="Calibri"/>
                <a:cs typeface="Calibri"/>
              </a:rPr>
              <a:t>g</a:t>
            </a:r>
            <a:r>
              <a:rPr dirty="0" sz="2000" spc="-25">
                <a:latin typeface="Calibri"/>
                <a:cs typeface="Calibri"/>
              </a:rPr>
              <a:t>e</a:t>
            </a:r>
            <a:r>
              <a:rPr dirty="0" sz="2000" spc="50">
                <a:latin typeface="Calibri"/>
                <a:cs typeface="Calibri"/>
              </a:rPr>
              <a:t>m</a:t>
            </a:r>
            <a:r>
              <a:rPr dirty="0" sz="2000" spc="-25">
                <a:latin typeface="Calibri"/>
                <a:cs typeface="Calibri"/>
              </a:rPr>
              <a:t>e</a:t>
            </a:r>
            <a:r>
              <a:rPr dirty="0" sz="2000" spc="-5">
                <a:latin typeface="Calibri"/>
                <a:cs typeface="Calibri"/>
              </a:rPr>
              <a:t>n</a:t>
            </a:r>
            <a:r>
              <a:rPr dirty="0" sz="2000" spc="5">
                <a:latin typeface="Calibri"/>
                <a:cs typeface="Calibri"/>
              </a:rPr>
              <a:t>t</a:t>
            </a:r>
            <a:r>
              <a:rPr dirty="0" sz="2000" spc="-160">
                <a:latin typeface="Calibri"/>
                <a:cs typeface="Calibri"/>
              </a:rPr>
              <a:t> </a:t>
            </a:r>
            <a:r>
              <a:rPr dirty="0" sz="2000" spc="-15">
                <a:latin typeface="Calibri"/>
                <a:cs typeface="Calibri"/>
              </a:rPr>
              <a:t>i</a:t>
            </a:r>
            <a:r>
              <a:rPr dirty="0" sz="2000" spc="10">
                <a:latin typeface="Calibri"/>
                <a:cs typeface="Calibri"/>
              </a:rPr>
              <a:t>s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d</a:t>
            </a:r>
            <a:r>
              <a:rPr dirty="0" sz="2000" spc="-10">
                <a:latin typeface="Calibri"/>
                <a:cs typeface="Calibri"/>
              </a:rPr>
              <a:t>o</a:t>
            </a:r>
            <a:r>
              <a:rPr dirty="0" sz="2000" spc="-5">
                <a:latin typeface="Calibri"/>
                <a:cs typeface="Calibri"/>
              </a:rPr>
              <a:t>n</a:t>
            </a:r>
            <a:r>
              <a:rPr dirty="0" sz="2000" spc="10">
                <a:latin typeface="Calibri"/>
                <a:cs typeface="Calibri"/>
              </a:rPr>
              <a:t>e</a:t>
            </a:r>
            <a:r>
              <a:rPr dirty="0" sz="2000" spc="3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b</a:t>
            </a:r>
            <a:r>
              <a:rPr dirty="0" sz="2000" spc="10">
                <a:latin typeface="Calibri"/>
                <a:cs typeface="Calibri"/>
              </a:rPr>
              <a:t>y</a:t>
            </a:r>
            <a:r>
              <a:rPr dirty="0" sz="2000" spc="-95">
                <a:latin typeface="Calibri"/>
                <a:cs typeface="Calibri"/>
              </a:rPr>
              <a:t> </a:t>
            </a:r>
            <a:r>
              <a:rPr dirty="0" sz="2000" spc="-90">
                <a:latin typeface="Calibri"/>
                <a:cs typeface="Calibri"/>
              </a:rPr>
              <a:t>k</a:t>
            </a:r>
            <a:r>
              <a:rPr dirty="0" sz="2000" spc="-25">
                <a:latin typeface="Calibri"/>
                <a:cs typeface="Calibri"/>
              </a:rPr>
              <a:t>er</a:t>
            </a:r>
            <a:r>
              <a:rPr dirty="0" sz="2000" spc="-5">
                <a:latin typeface="Calibri"/>
                <a:cs typeface="Calibri"/>
              </a:rPr>
              <a:t>n</a:t>
            </a:r>
            <a:r>
              <a:rPr dirty="0" sz="2000" spc="-25">
                <a:latin typeface="Calibri"/>
                <a:cs typeface="Calibri"/>
              </a:rPr>
              <a:t>e</a:t>
            </a:r>
            <a:r>
              <a:rPr dirty="0" sz="2000" spc="-15">
                <a:latin typeface="Calibri"/>
                <a:cs typeface="Calibri"/>
              </a:rPr>
              <a:t>l</a:t>
            </a:r>
            <a:r>
              <a:rPr dirty="0" sz="2000" spc="5"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455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dirty="0" sz="2000" spc="-5">
                <a:latin typeface="Calibri"/>
                <a:cs typeface="Calibri"/>
              </a:rPr>
              <a:t>No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thread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 spc="-20">
                <a:latin typeface="Calibri"/>
                <a:cs typeface="Calibri"/>
              </a:rPr>
              <a:t>library</a:t>
            </a:r>
            <a:r>
              <a:rPr dirty="0" sz="2000" spc="1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but</a:t>
            </a:r>
            <a:r>
              <a:rPr dirty="0" sz="2000" spc="440">
                <a:latin typeface="Calibri"/>
                <a:cs typeface="Calibri"/>
              </a:rPr>
              <a:t> </a:t>
            </a:r>
            <a:r>
              <a:rPr dirty="0" sz="2000" spc="10">
                <a:latin typeface="Calibri"/>
                <a:cs typeface="Calibri"/>
              </a:rPr>
              <a:t>system</a:t>
            </a:r>
            <a:r>
              <a:rPr dirty="0" sz="2000" spc="-12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calls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 spc="10">
                <a:latin typeface="Calibri"/>
                <a:cs typeface="Calibri"/>
              </a:rPr>
              <a:t>to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 spc="5">
                <a:latin typeface="Calibri"/>
                <a:cs typeface="Calibri"/>
              </a:rPr>
              <a:t>the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 spc="-25">
                <a:latin typeface="Calibri"/>
                <a:cs typeface="Calibri"/>
              </a:rPr>
              <a:t>kernel</a:t>
            </a:r>
            <a:r>
              <a:rPr dirty="0" sz="2000" spc="55">
                <a:latin typeface="Calibri"/>
                <a:cs typeface="Calibri"/>
              </a:rPr>
              <a:t> </a:t>
            </a:r>
            <a:r>
              <a:rPr dirty="0" sz="2000" spc="-15">
                <a:latin typeface="Calibri"/>
                <a:cs typeface="Calibri"/>
              </a:rPr>
              <a:t>facility</a:t>
            </a:r>
            <a:r>
              <a:rPr dirty="0" sz="2000" spc="125">
                <a:latin typeface="Calibri"/>
                <a:cs typeface="Calibri"/>
              </a:rPr>
              <a:t> </a:t>
            </a:r>
            <a:r>
              <a:rPr dirty="0" sz="2000" spc="10">
                <a:latin typeface="Calibri"/>
                <a:cs typeface="Calibri"/>
              </a:rPr>
              <a:t>exists.</a:t>
            </a:r>
            <a:endParaRPr sz="20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525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dirty="0" sz="2000">
                <a:latin typeface="Calibri"/>
                <a:cs typeface="Calibri"/>
              </a:rPr>
              <a:t>The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 spc="-30">
                <a:latin typeface="Calibri"/>
                <a:cs typeface="Calibri"/>
              </a:rPr>
              <a:t>kernel</a:t>
            </a:r>
            <a:r>
              <a:rPr dirty="0" sz="2000" spc="140">
                <a:latin typeface="Calibri"/>
                <a:cs typeface="Calibri"/>
              </a:rPr>
              <a:t> </a:t>
            </a:r>
            <a:r>
              <a:rPr dirty="0" sz="2000" spc="5">
                <a:latin typeface="Calibri"/>
                <a:cs typeface="Calibri"/>
              </a:rPr>
              <a:t>maintains</a:t>
            </a:r>
            <a:r>
              <a:rPr dirty="0" sz="2000" spc="-12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context</a:t>
            </a:r>
            <a:r>
              <a:rPr dirty="0" sz="2000" spc="-8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information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 spc="-30">
                <a:latin typeface="Calibri"/>
                <a:cs typeface="Calibri"/>
              </a:rPr>
              <a:t>for</a:t>
            </a:r>
            <a:r>
              <a:rPr dirty="0" sz="2000" spc="40">
                <a:latin typeface="Calibri"/>
                <a:cs typeface="Calibri"/>
              </a:rPr>
              <a:t> </a:t>
            </a:r>
            <a:r>
              <a:rPr dirty="0" sz="2000" spc="5">
                <a:latin typeface="Calibri"/>
                <a:cs typeface="Calibri"/>
              </a:rPr>
              <a:t>the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process</a:t>
            </a:r>
            <a:r>
              <a:rPr dirty="0" sz="2000" spc="30">
                <a:latin typeface="Calibri"/>
                <a:cs typeface="Calibri"/>
              </a:rPr>
              <a:t> </a:t>
            </a:r>
            <a:r>
              <a:rPr dirty="0" sz="2000" spc="10">
                <a:latin typeface="Calibri"/>
                <a:cs typeface="Calibri"/>
              </a:rPr>
              <a:t>and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 spc="5">
                <a:latin typeface="Calibri"/>
                <a:cs typeface="Calibri"/>
              </a:rPr>
              <a:t>the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threads,</a:t>
            </a:r>
            <a:endParaRPr sz="20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dirty="0" sz="2000">
                <a:latin typeface="Calibri"/>
                <a:cs typeface="Calibri"/>
              </a:rPr>
              <a:t>switching</a:t>
            </a:r>
            <a:r>
              <a:rPr dirty="0" sz="2000" spc="-6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between</a:t>
            </a:r>
            <a:r>
              <a:rPr dirty="0" sz="2000" spc="5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threads</a:t>
            </a:r>
            <a:r>
              <a:rPr dirty="0" sz="2000" spc="-55">
                <a:latin typeface="Calibri"/>
                <a:cs typeface="Calibri"/>
              </a:rPr>
              <a:t> </a:t>
            </a:r>
            <a:r>
              <a:rPr dirty="0" sz="2000" spc="-15">
                <a:latin typeface="Calibri"/>
                <a:cs typeface="Calibri"/>
              </a:rPr>
              <a:t>requires</a:t>
            </a:r>
            <a:r>
              <a:rPr dirty="0" sz="2000" spc="95">
                <a:latin typeface="Calibri"/>
                <a:cs typeface="Calibri"/>
              </a:rPr>
              <a:t> </a:t>
            </a:r>
            <a:r>
              <a:rPr dirty="0" sz="2000" spc="5">
                <a:latin typeface="Calibri"/>
                <a:cs typeface="Calibri"/>
              </a:rPr>
              <a:t>the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 spc="-25">
                <a:latin typeface="Calibri"/>
                <a:cs typeface="Calibri"/>
              </a:rPr>
              <a:t>kernel.</a:t>
            </a:r>
            <a:endParaRPr sz="20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455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dirty="0" sz="2000" spc="-10">
                <a:latin typeface="Calibri"/>
                <a:cs typeface="Calibri"/>
              </a:rPr>
              <a:t>Scheduling</a:t>
            </a:r>
            <a:r>
              <a:rPr dirty="0" sz="2000" spc="8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is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 spc="-15">
                <a:latin typeface="Calibri"/>
                <a:cs typeface="Calibri"/>
              </a:rPr>
              <a:t>performed</a:t>
            </a:r>
            <a:r>
              <a:rPr dirty="0" sz="2000" spc="1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on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 spc="10">
                <a:latin typeface="Calibri"/>
                <a:cs typeface="Calibri"/>
              </a:rPr>
              <a:t>a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thread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 spc="10">
                <a:latin typeface="Calibri"/>
                <a:cs typeface="Calibri"/>
              </a:rPr>
              <a:t>basis.</a:t>
            </a:r>
            <a:endParaRPr sz="2000">
              <a:latin typeface="Calibri"/>
              <a:cs typeface="Calibri"/>
            </a:endParaRPr>
          </a:p>
          <a:p>
            <a:pPr marL="355600" marR="5080" indent="-343535">
              <a:lnSpc>
                <a:spcPct val="100000"/>
              </a:lnSpc>
              <a:spcBef>
                <a:spcPts val="530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dirty="0" sz="2000" spc="-15">
                <a:latin typeface="Calibri"/>
                <a:cs typeface="Calibri"/>
              </a:rPr>
              <a:t>Kernel-level</a:t>
            </a:r>
            <a:r>
              <a:rPr dirty="0" sz="2000" spc="5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threads</a:t>
            </a:r>
            <a:r>
              <a:rPr dirty="0" sz="2000" spc="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allow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 spc="10">
                <a:latin typeface="Calibri"/>
                <a:cs typeface="Calibri"/>
              </a:rPr>
              <a:t>a </a:t>
            </a:r>
            <a:r>
              <a:rPr dirty="0" sz="2000" spc="-5">
                <a:latin typeface="Calibri"/>
                <a:cs typeface="Calibri"/>
              </a:rPr>
              <a:t>thread </a:t>
            </a:r>
            <a:r>
              <a:rPr dirty="0" sz="2000" spc="5">
                <a:latin typeface="Calibri"/>
                <a:cs typeface="Calibri"/>
              </a:rPr>
              <a:t>to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run</a:t>
            </a:r>
            <a:r>
              <a:rPr dirty="0" sz="2000" spc="-5">
                <a:latin typeface="Calibri"/>
                <a:cs typeface="Calibri"/>
              </a:rPr>
              <a:t> while</a:t>
            </a:r>
            <a:r>
              <a:rPr dirty="0" sz="2000" spc="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another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thread </a:t>
            </a:r>
            <a:r>
              <a:rPr dirty="0" sz="2000">
                <a:latin typeface="Calibri"/>
                <a:cs typeface="Calibri"/>
              </a:rPr>
              <a:t>in</a:t>
            </a:r>
            <a:r>
              <a:rPr dirty="0" sz="2000" spc="60">
                <a:latin typeface="Calibri"/>
                <a:cs typeface="Calibri"/>
              </a:rPr>
              <a:t> </a:t>
            </a:r>
            <a:r>
              <a:rPr dirty="0" sz="2000" spc="5">
                <a:latin typeface="Calibri"/>
                <a:cs typeface="Calibri"/>
              </a:rPr>
              <a:t>the </a:t>
            </a:r>
            <a:r>
              <a:rPr dirty="0" sz="2000" spc="10">
                <a:latin typeface="Calibri"/>
                <a:cs typeface="Calibri"/>
              </a:rPr>
              <a:t> </a:t>
            </a:r>
            <a:r>
              <a:rPr dirty="0" sz="2000" spc="25">
                <a:latin typeface="Calibri"/>
                <a:cs typeface="Calibri"/>
              </a:rPr>
              <a:t>same</a:t>
            </a:r>
            <a:r>
              <a:rPr dirty="0" sz="2000" spc="-114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process</a:t>
            </a:r>
            <a:r>
              <a:rPr dirty="0" sz="2000" spc="3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is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 spc="-20">
                <a:latin typeface="Calibri"/>
                <a:cs typeface="Calibri"/>
              </a:rPr>
              <a:t>blocked</a:t>
            </a:r>
            <a:r>
              <a:rPr dirty="0" sz="2000" spc="6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in</a:t>
            </a:r>
            <a:r>
              <a:rPr dirty="0" sz="2000" spc="55">
                <a:latin typeface="Calibri"/>
                <a:cs typeface="Calibri"/>
              </a:rPr>
              <a:t> </a:t>
            </a:r>
            <a:r>
              <a:rPr dirty="0" sz="2000" spc="10">
                <a:latin typeface="Calibri"/>
                <a:cs typeface="Calibri"/>
              </a:rPr>
              <a:t>a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 spc="10">
                <a:latin typeface="Calibri"/>
                <a:cs typeface="Calibri"/>
              </a:rPr>
              <a:t>system</a:t>
            </a:r>
            <a:r>
              <a:rPr dirty="0" sz="2000" spc="-12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call;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processes</a:t>
            </a:r>
            <a:r>
              <a:rPr dirty="0" sz="2000" spc="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with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user-level</a:t>
            </a:r>
            <a:r>
              <a:rPr dirty="0" sz="2000" spc="6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threads </a:t>
            </a:r>
            <a:r>
              <a:rPr dirty="0" sz="2000" spc="-440">
                <a:latin typeface="Calibri"/>
                <a:cs typeface="Calibri"/>
              </a:rPr>
              <a:t> </a:t>
            </a:r>
            <a:r>
              <a:rPr dirty="0" sz="2000" spc="25">
                <a:latin typeface="Calibri"/>
                <a:cs typeface="Calibri"/>
              </a:rPr>
              <a:t>must </a:t>
            </a:r>
            <a:r>
              <a:rPr dirty="0" sz="2000" spc="-15">
                <a:latin typeface="Calibri"/>
                <a:cs typeface="Calibri"/>
              </a:rPr>
              <a:t>take </a:t>
            </a:r>
            <a:r>
              <a:rPr dirty="0" sz="2000" spc="-5">
                <a:latin typeface="Calibri"/>
                <a:cs typeface="Calibri"/>
              </a:rPr>
              <a:t>care </a:t>
            </a:r>
            <a:r>
              <a:rPr dirty="0" sz="2000">
                <a:latin typeface="Calibri"/>
                <a:cs typeface="Calibri"/>
              </a:rPr>
              <a:t>not </a:t>
            </a:r>
            <a:r>
              <a:rPr dirty="0" sz="2000" spc="10">
                <a:latin typeface="Calibri"/>
                <a:cs typeface="Calibri"/>
              </a:rPr>
              <a:t>to </a:t>
            </a:r>
            <a:r>
              <a:rPr dirty="0" sz="2000" spc="-5">
                <a:latin typeface="Calibri"/>
                <a:cs typeface="Calibri"/>
              </a:rPr>
              <a:t>make </a:t>
            </a:r>
            <a:r>
              <a:rPr dirty="0" sz="2000" spc="-10">
                <a:latin typeface="Calibri"/>
                <a:cs typeface="Calibri"/>
              </a:rPr>
              <a:t>blocking </a:t>
            </a:r>
            <a:r>
              <a:rPr dirty="0" sz="2000" spc="10">
                <a:latin typeface="Calibri"/>
                <a:cs typeface="Calibri"/>
              </a:rPr>
              <a:t>system </a:t>
            </a:r>
            <a:r>
              <a:rPr dirty="0" sz="2000">
                <a:latin typeface="Calibri"/>
                <a:cs typeface="Calibri"/>
              </a:rPr>
              <a:t>calls, </a:t>
            </a:r>
            <a:r>
              <a:rPr dirty="0" sz="2000" spc="10">
                <a:latin typeface="Calibri"/>
                <a:cs typeface="Calibri"/>
              </a:rPr>
              <a:t>as </a:t>
            </a:r>
            <a:r>
              <a:rPr dirty="0" sz="2000" spc="5">
                <a:latin typeface="Calibri"/>
                <a:cs typeface="Calibri"/>
              </a:rPr>
              <a:t>these </a:t>
            </a:r>
            <a:r>
              <a:rPr dirty="0" sz="2000" spc="-10">
                <a:latin typeface="Calibri"/>
                <a:cs typeface="Calibri"/>
              </a:rPr>
              <a:t>block </a:t>
            </a:r>
            <a:r>
              <a:rPr dirty="0" sz="2000">
                <a:latin typeface="Calibri"/>
                <a:cs typeface="Calibri"/>
              </a:rPr>
              <a:t>all </a:t>
            </a:r>
            <a:r>
              <a:rPr dirty="0" sz="2000" spc="5">
                <a:latin typeface="Calibri"/>
                <a:cs typeface="Calibri"/>
              </a:rPr>
              <a:t>the </a:t>
            </a:r>
            <a:r>
              <a:rPr dirty="0" sz="2000" spc="1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threads</a:t>
            </a:r>
            <a:r>
              <a:rPr dirty="0" sz="2000" spc="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of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 spc="5">
                <a:latin typeface="Calibri"/>
                <a:cs typeface="Calibri"/>
              </a:rPr>
              <a:t>the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process.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6575" y="537781"/>
            <a:ext cx="8016240" cy="5882005"/>
          </a:xfrm>
          <a:prstGeom prst="rect">
            <a:avLst/>
          </a:prstGeom>
        </p:spPr>
        <p:txBody>
          <a:bodyPr wrap="square" lIns="0" tIns="85090" rIns="0" bIns="0" rtlCol="0" vert="horz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670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dirty="0" sz="2400" spc="-10" b="1">
                <a:latin typeface="Calibri"/>
                <a:cs typeface="Calibri"/>
              </a:rPr>
              <a:t>A</a:t>
            </a:r>
            <a:r>
              <a:rPr dirty="0" sz="2400" spc="-10" b="1">
                <a:latin typeface="Calibri"/>
                <a:cs typeface="Calibri"/>
              </a:rPr>
              <a:t>dvantages:</a:t>
            </a:r>
            <a:endParaRPr sz="2400">
              <a:latin typeface="Calibri"/>
              <a:cs typeface="Calibri"/>
            </a:endParaRPr>
          </a:p>
          <a:p>
            <a:pPr marL="355600" marR="130810" indent="-343535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dirty="0" sz="2400">
                <a:latin typeface="Calibri"/>
                <a:cs typeface="Calibri"/>
              </a:rPr>
              <a:t>•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Because</a:t>
            </a:r>
            <a:r>
              <a:rPr dirty="0" sz="2400" spc="-10">
                <a:latin typeface="Calibri"/>
                <a:cs typeface="Calibri"/>
              </a:rPr>
              <a:t> kernel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has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full</a:t>
            </a:r>
            <a:r>
              <a:rPr dirty="0" sz="2400" spc="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knowledge</a:t>
            </a:r>
            <a:r>
              <a:rPr dirty="0" sz="2400" spc="-9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of</a:t>
            </a:r>
            <a:r>
              <a:rPr dirty="0" sz="2400" spc="5">
                <a:latin typeface="Calibri"/>
                <a:cs typeface="Calibri"/>
              </a:rPr>
              <a:t> </a:t>
            </a:r>
            <a:r>
              <a:rPr dirty="0" sz="2400" spc="-20">
                <a:latin typeface="Calibri"/>
                <a:cs typeface="Calibri"/>
              </a:rPr>
              <a:t>all</a:t>
            </a:r>
            <a:r>
              <a:rPr dirty="0" sz="2400" spc="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threads,</a:t>
            </a:r>
            <a:r>
              <a:rPr dirty="0" sz="2400" spc="-90">
                <a:latin typeface="Calibri"/>
                <a:cs typeface="Calibri"/>
              </a:rPr>
              <a:t> </a:t>
            </a:r>
            <a:r>
              <a:rPr dirty="0" sz="2400" spc="5">
                <a:latin typeface="Calibri"/>
                <a:cs typeface="Calibri"/>
              </a:rPr>
              <a:t>Scheduler </a:t>
            </a:r>
            <a:r>
              <a:rPr dirty="0" sz="2400" spc="-525">
                <a:latin typeface="Calibri"/>
                <a:cs typeface="Calibri"/>
              </a:rPr>
              <a:t> </a:t>
            </a:r>
            <a:r>
              <a:rPr dirty="0" sz="2400" spc="-25">
                <a:latin typeface="Calibri"/>
                <a:cs typeface="Calibri"/>
              </a:rPr>
              <a:t>may </a:t>
            </a:r>
            <a:r>
              <a:rPr dirty="0" sz="2400" spc="5">
                <a:latin typeface="Calibri"/>
                <a:cs typeface="Calibri"/>
              </a:rPr>
              <a:t>decide to </a:t>
            </a:r>
            <a:r>
              <a:rPr dirty="0" sz="2400" spc="-20">
                <a:latin typeface="Calibri"/>
                <a:cs typeface="Calibri"/>
              </a:rPr>
              <a:t>give </a:t>
            </a:r>
            <a:r>
              <a:rPr dirty="0" sz="2400" spc="5">
                <a:latin typeface="Calibri"/>
                <a:cs typeface="Calibri"/>
              </a:rPr>
              <a:t>more </a:t>
            </a:r>
            <a:r>
              <a:rPr dirty="0" sz="2400">
                <a:latin typeface="Calibri"/>
                <a:cs typeface="Calibri"/>
              </a:rPr>
              <a:t>time </a:t>
            </a:r>
            <a:r>
              <a:rPr dirty="0" sz="2400" spc="5">
                <a:latin typeface="Calibri"/>
                <a:cs typeface="Calibri"/>
              </a:rPr>
              <a:t>to </a:t>
            </a:r>
            <a:r>
              <a:rPr dirty="0" sz="2400">
                <a:latin typeface="Calibri"/>
                <a:cs typeface="Calibri"/>
              </a:rPr>
              <a:t>a </a:t>
            </a:r>
            <a:r>
              <a:rPr dirty="0" sz="2400" spc="-5">
                <a:latin typeface="Calibri"/>
                <a:cs typeface="Calibri"/>
              </a:rPr>
              <a:t>process </a:t>
            </a:r>
            <a:r>
              <a:rPr dirty="0" sz="2400" spc="-25">
                <a:latin typeface="Calibri"/>
                <a:cs typeface="Calibri"/>
              </a:rPr>
              <a:t>having </a:t>
            </a:r>
            <a:r>
              <a:rPr dirty="0" sz="2400" spc="-15">
                <a:latin typeface="Calibri"/>
                <a:cs typeface="Calibri"/>
              </a:rPr>
              <a:t>large 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 spc="10">
                <a:latin typeface="Calibri"/>
                <a:cs typeface="Calibri"/>
              </a:rPr>
              <a:t>number </a:t>
            </a:r>
            <a:r>
              <a:rPr dirty="0" sz="2400">
                <a:latin typeface="Calibri"/>
                <a:cs typeface="Calibri"/>
              </a:rPr>
              <a:t>of threads </a:t>
            </a:r>
            <a:r>
              <a:rPr dirty="0" sz="2400" spc="-5">
                <a:latin typeface="Calibri"/>
                <a:cs typeface="Calibri"/>
              </a:rPr>
              <a:t>than process </a:t>
            </a:r>
            <a:r>
              <a:rPr dirty="0" sz="2400" spc="-25">
                <a:latin typeface="Calibri"/>
                <a:cs typeface="Calibri"/>
              </a:rPr>
              <a:t>having </a:t>
            </a:r>
            <a:r>
              <a:rPr dirty="0" sz="2400">
                <a:latin typeface="Calibri"/>
                <a:cs typeface="Calibri"/>
              </a:rPr>
              <a:t>small </a:t>
            </a:r>
            <a:r>
              <a:rPr dirty="0" sz="2400" spc="10">
                <a:latin typeface="Calibri"/>
                <a:cs typeface="Calibri"/>
              </a:rPr>
              <a:t>number </a:t>
            </a:r>
            <a:r>
              <a:rPr dirty="0" sz="2400">
                <a:latin typeface="Calibri"/>
                <a:cs typeface="Calibri"/>
              </a:rPr>
              <a:t>of </a:t>
            </a:r>
            <a:r>
              <a:rPr dirty="0" sz="2400" spc="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threads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dirty="0" sz="2400">
                <a:latin typeface="Calibri"/>
                <a:cs typeface="Calibri"/>
              </a:rPr>
              <a:t>.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•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Kernel-level</a:t>
            </a:r>
            <a:r>
              <a:rPr dirty="0" sz="2400" spc="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threads</a:t>
            </a:r>
            <a:r>
              <a:rPr dirty="0" sz="2400" spc="15"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are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especially</a:t>
            </a:r>
            <a:r>
              <a:rPr dirty="0" sz="2400" spc="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good</a:t>
            </a:r>
            <a:r>
              <a:rPr dirty="0" sz="2400" spc="-85">
                <a:latin typeface="Calibri"/>
                <a:cs typeface="Calibri"/>
              </a:rPr>
              <a:t> </a:t>
            </a:r>
            <a:r>
              <a:rPr dirty="0" sz="2400" spc="-20">
                <a:latin typeface="Calibri"/>
                <a:cs typeface="Calibri"/>
              </a:rPr>
              <a:t>for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applications</a:t>
            </a:r>
            <a:r>
              <a:rPr dirty="0" sz="2400" spc="1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that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2400" spc="10">
                <a:latin typeface="Calibri"/>
                <a:cs typeface="Calibri"/>
              </a:rPr>
              <a:t>f</a:t>
            </a:r>
            <a:r>
              <a:rPr dirty="0" sz="2400" spc="-15">
                <a:latin typeface="Calibri"/>
                <a:cs typeface="Calibri"/>
              </a:rPr>
              <a:t>r</a:t>
            </a:r>
            <a:r>
              <a:rPr dirty="0" sz="2400">
                <a:latin typeface="Calibri"/>
                <a:cs typeface="Calibri"/>
              </a:rPr>
              <a:t>e</a:t>
            </a:r>
            <a:r>
              <a:rPr dirty="0" sz="2400" spc="10">
                <a:latin typeface="Calibri"/>
                <a:cs typeface="Calibri"/>
              </a:rPr>
              <a:t>q</a:t>
            </a:r>
            <a:r>
              <a:rPr dirty="0" sz="2400" spc="5">
                <a:latin typeface="Calibri"/>
                <a:cs typeface="Calibri"/>
              </a:rPr>
              <a:t>u</a:t>
            </a:r>
            <a:r>
              <a:rPr dirty="0" sz="2400">
                <a:latin typeface="Calibri"/>
                <a:cs typeface="Calibri"/>
              </a:rPr>
              <a:t>e</a:t>
            </a:r>
            <a:r>
              <a:rPr dirty="0" sz="2400" spc="10">
                <a:latin typeface="Calibri"/>
                <a:cs typeface="Calibri"/>
              </a:rPr>
              <a:t>n</a:t>
            </a:r>
            <a:r>
              <a:rPr dirty="0" sz="2400" spc="15">
                <a:latin typeface="Calibri"/>
                <a:cs typeface="Calibri"/>
              </a:rPr>
              <a:t>t</a:t>
            </a:r>
            <a:r>
              <a:rPr dirty="0" sz="2400" spc="-30">
                <a:latin typeface="Calibri"/>
                <a:cs typeface="Calibri"/>
              </a:rPr>
              <a:t>l</a:t>
            </a:r>
            <a:r>
              <a:rPr dirty="0" sz="2400">
                <a:latin typeface="Calibri"/>
                <a:cs typeface="Calibri"/>
              </a:rPr>
              <a:t>y</a:t>
            </a:r>
            <a:r>
              <a:rPr dirty="0" sz="2400" spc="-135">
                <a:latin typeface="Calibri"/>
                <a:cs typeface="Calibri"/>
              </a:rPr>
              <a:t> </a:t>
            </a:r>
            <a:r>
              <a:rPr dirty="0" sz="2400" spc="5">
                <a:latin typeface="Calibri"/>
                <a:cs typeface="Calibri"/>
              </a:rPr>
              <a:t>b</a:t>
            </a:r>
            <a:r>
              <a:rPr dirty="0" sz="2400" spc="-30">
                <a:latin typeface="Calibri"/>
                <a:cs typeface="Calibri"/>
              </a:rPr>
              <a:t>l</a:t>
            </a:r>
            <a:r>
              <a:rPr dirty="0" sz="2400">
                <a:latin typeface="Calibri"/>
                <a:cs typeface="Calibri"/>
              </a:rPr>
              <a:t>o</a:t>
            </a:r>
            <a:r>
              <a:rPr dirty="0" sz="2400" spc="30">
                <a:latin typeface="Calibri"/>
                <a:cs typeface="Calibri"/>
              </a:rPr>
              <a:t>c</a:t>
            </a:r>
            <a:r>
              <a:rPr dirty="0" sz="2400" spc="25">
                <a:latin typeface="Calibri"/>
                <a:cs typeface="Calibri"/>
              </a:rPr>
              <a:t>k</a:t>
            </a:r>
            <a:r>
              <a:rPr dirty="0" sz="240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dirty="0" sz="2400" spc="-5" b="1">
                <a:latin typeface="Calibri"/>
                <a:cs typeface="Calibri"/>
              </a:rPr>
              <a:t>Disadvantages:</a:t>
            </a:r>
            <a:endParaRPr sz="2400">
              <a:latin typeface="Calibri"/>
              <a:cs typeface="Calibri"/>
            </a:endParaRPr>
          </a:p>
          <a:p>
            <a:pPr lvl="1" marL="12700" marR="5080" indent="66675">
              <a:lnSpc>
                <a:spcPct val="100000"/>
              </a:lnSpc>
              <a:spcBef>
                <a:spcPts val="575"/>
              </a:spcBef>
              <a:buChar char="•"/>
              <a:tabLst>
                <a:tab pos="299085" algn="l"/>
              </a:tabLst>
            </a:pPr>
            <a:r>
              <a:rPr dirty="0" sz="2400" spc="10">
                <a:latin typeface="Calibri"/>
                <a:cs typeface="Calibri"/>
              </a:rPr>
              <a:t>The </a:t>
            </a:r>
            <a:r>
              <a:rPr dirty="0" sz="2400" spc="-10">
                <a:latin typeface="Calibri"/>
                <a:cs typeface="Calibri"/>
              </a:rPr>
              <a:t>kernel-level </a:t>
            </a:r>
            <a:r>
              <a:rPr dirty="0" sz="2400">
                <a:latin typeface="Calibri"/>
                <a:cs typeface="Calibri"/>
              </a:rPr>
              <a:t>threads </a:t>
            </a:r>
            <a:r>
              <a:rPr dirty="0" sz="2400" spc="-15">
                <a:latin typeface="Calibri"/>
                <a:cs typeface="Calibri"/>
              </a:rPr>
              <a:t>are </a:t>
            </a:r>
            <a:r>
              <a:rPr dirty="0" sz="2400">
                <a:latin typeface="Calibri"/>
                <a:cs typeface="Calibri"/>
              </a:rPr>
              <a:t>slow </a:t>
            </a:r>
            <a:r>
              <a:rPr dirty="0" sz="2400" spc="-5">
                <a:latin typeface="Calibri"/>
                <a:cs typeface="Calibri"/>
              </a:rPr>
              <a:t>and </a:t>
            </a:r>
            <a:r>
              <a:rPr dirty="0" sz="2400">
                <a:latin typeface="Calibri"/>
                <a:cs typeface="Calibri"/>
              </a:rPr>
              <a:t>inefficient. </a:t>
            </a:r>
            <a:r>
              <a:rPr dirty="0" sz="2400" spc="5">
                <a:latin typeface="Calibri"/>
                <a:cs typeface="Calibri"/>
              </a:rPr>
              <a:t>For instance, </a:t>
            </a:r>
            <a:r>
              <a:rPr dirty="0" sz="2400" spc="-5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threads </a:t>
            </a:r>
            <a:r>
              <a:rPr dirty="0" sz="2400" spc="-10">
                <a:latin typeface="Calibri"/>
                <a:cs typeface="Calibri"/>
              </a:rPr>
              <a:t>operations </a:t>
            </a:r>
            <a:r>
              <a:rPr dirty="0" sz="2400" spc="-15">
                <a:latin typeface="Calibri"/>
                <a:cs typeface="Calibri"/>
              </a:rPr>
              <a:t>are </a:t>
            </a:r>
            <a:r>
              <a:rPr dirty="0" sz="2400" spc="5">
                <a:latin typeface="Calibri"/>
                <a:cs typeface="Calibri"/>
              </a:rPr>
              <a:t>hundreds </a:t>
            </a:r>
            <a:r>
              <a:rPr dirty="0" sz="2400">
                <a:latin typeface="Calibri"/>
                <a:cs typeface="Calibri"/>
              </a:rPr>
              <a:t>of times slower </a:t>
            </a:r>
            <a:r>
              <a:rPr dirty="0" sz="2400" spc="-5">
                <a:latin typeface="Calibri"/>
                <a:cs typeface="Calibri"/>
              </a:rPr>
              <a:t>than that </a:t>
            </a:r>
            <a:r>
              <a:rPr dirty="0" sz="2400">
                <a:latin typeface="Calibri"/>
                <a:cs typeface="Calibri"/>
              </a:rPr>
              <a:t>of </a:t>
            </a:r>
            <a:r>
              <a:rPr dirty="0" sz="2400" spc="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user-level threads. </a:t>
            </a:r>
            <a:r>
              <a:rPr dirty="0" sz="2400" spc="5">
                <a:latin typeface="Calibri"/>
                <a:cs typeface="Calibri"/>
              </a:rPr>
              <a:t>Since </a:t>
            </a:r>
            <a:r>
              <a:rPr dirty="0" sz="2400" spc="-10">
                <a:latin typeface="Calibri"/>
                <a:cs typeface="Calibri"/>
              </a:rPr>
              <a:t>kernel </a:t>
            </a:r>
            <a:r>
              <a:rPr dirty="0" sz="2400" spc="15">
                <a:latin typeface="Calibri"/>
                <a:cs typeface="Calibri"/>
              </a:rPr>
              <a:t>must </a:t>
            </a:r>
            <a:r>
              <a:rPr dirty="0" sz="2400" spc="-5">
                <a:latin typeface="Calibri"/>
                <a:cs typeface="Calibri"/>
              </a:rPr>
              <a:t>manage </a:t>
            </a:r>
            <a:r>
              <a:rPr dirty="0" sz="2400" spc="-10">
                <a:latin typeface="Calibri"/>
                <a:cs typeface="Calibri"/>
              </a:rPr>
              <a:t>and </a:t>
            </a:r>
            <a:r>
              <a:rPr dirty="0" sz="2400" spc="5">
                <a:latin typeface="Calibri"/>
                <a:cs typeface="Calibri"/>
              </a:rPr>
              <a:t>schedule </a:t>
            </a:r>
            <a:r>
              <a:rPr dirty="0" sz="2400" spc="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threads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as</a:t>
            </a:r>
            <a:r>
              <a:rPr dirty="0" sz="2400" spc="1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well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as</a:t>
            </a:r>
            <a:r>
              <a:rPr dirty="0" sz="2400" spc="15">
                <a:latin typeface="Calibri"/>
                <a:cs typeface="Calibri"/>
              </a:rPr>
              <a:t> </a:t>
            </a:r>
            <a:r>
              <a:rPr dirty="0" sz="2400" spc="5">
                <a:latin typeface="Calibri"/>
                <a:cs typeface="Calibri"/>
              </a:rPr>
              <a:t>processes.</a:t>
            </a:r>
            <a:r>
              <a:rPr dirty="0" sz="2400" spc="-10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It </a:t>
            </a:r>
            <a:r>
              <a:rPr dirty="0" sz="2400" spc="-5">
                <a:latin typeface="Calibri"/>
                <a:cs typeface="Calibri"/>
              </a:rPr>
              <a:t>require</a:t>
            </a:r>
            <a:r>
              <a:rPr dirty="0" sz="2400" spc="-9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</a:t>
            </a:r>
            <a:r>
              <a:rPr dirty="0" sz="2400" spc="2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full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thread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control</a:t>
            </a:r>
            <a:r>
              <a:rPr dirty="0" sz="2400" spc="-1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block </a:t>
            </a:r>
            <a:r>
              <a:rPr dirty="0" sz="2400" spc="-525"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(TCB) </a:t>
            </a:r>
            <a:r>
              <a:rPr dirty="0" sz="2400" spc="-20">
                <a:latin typeface="Calibri"/>
                <a:cs typeface="Calibri"/>
              </a:rPr>
              <a:t>for </a:t>
            </a:r>
            <a:r>
              <a:rPr dirty="0" sz="2400">
                <a:latin typeface="Calibri"/>
                <a:cs typeface="Calibri"/>
              </a:rPr>
              <a:t>each </a:t>
            </a:r>
            <a:r>
              <a:rPr dirty="0" sz="2400" spc="-5">
                <a:latin typeface="Calibri"/>
                <a:cs typeface="Calibri"/>
              </a:rPr>
              <a:t>thread </a:t>
            </a:r>
            <a:r>
              <a:rPr dirty="0" sz="2400" spc="5">
                <a:latin typeface="Calibri"/>
                <a:cs typeface="Calibri"/>
              </a:rPr>
              <a:t>to </a:t>
            </a:r>
            <a:r>
              <a:rPr dirty="0" sz="2400" spc="-10">
                <a:latin typeface="Calibri"/>
                <a:cs typeface="Calibri"/>
              </a:rPr>
              <a:t>maintain information </a:t>
            </a:r>
            <a:r>
              <a:rPr dirty="0" sz="2400" spc="-5">
                <a:latin typeface="Calibri"/>
                <a:cs typeface="Calibri"/>
              </a:rPr>
              <a:t>about </a:t>
            </a:r>
            <a:r>
              <a:rPr dirty="0" sz="2400">
                <a:latin typeface="Calibri"/>
                <a:cs typeface="Calibri"/>
              </a:rPr>
              <a:t>threads. </a:t>
            </a:r>
            <a:r>
              <a:rPr dirty="0" sz="2400" spc="15">
                <a:latin typeface="Calibri"/>
                <a:cs typeface="Calibri"/>
              </a:rPr>
              <a:t>As </a:t>
            </a:r>
            <a:r>
              <a:rPr dirty="0" sz="2400" spc="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 result there </a:t>
            </a:r>
            <a:r>
              <a:rPr dirty="0" sz="2400" spc="-15">
                <a:latin typeface="Calibri"/>
                <a:cs typeface="Calibri"/>
              </a:rPr>
              <a:t>is </a:t>
            </a:r>
            <a:r>
              <a:rPr dirty="0" sz="2400" spc="-5">
                <a:latin typeface="Calibri"/>
                <a:cs typeface="Calibri"/>
              </a:rPr>
              <a:t>significant </a:t>
            </a:r>
            <a:r>
              <a:rPr dirty="0" sz="2400" spc="-10">
                <a:latin typeface="Calibri"/>
                <a:cs typeface="Calibri"/>
              </a:rPr>
              <a:t>overhead and </a:t>
            </a:r>
            <a:r>
              <a:rPr dirty="0" sz="2400">
                <a:latin typeface="Calibri"/>
                <a:cs typeface="Calibri"/>
              </a:rPr>
              <a:t>increased </a:t>
            </a:r>
            <a:r>
              <a:rPr dirty="0" sz="2400" spc="-15">
                <a:latin typeface="Calibri"/>
                <a:cs typeface="Calibri"/>
              </a:rPr>
              <a:t>in </a:t>
            </a:r>
            <a:r>
              <a:rPr dirty="0" sz="2400" spc="-10">
                <a:latin typeface="Calibri"/>
                <a:cs typeface="Calibri"/>
              </a:rPr>
              <a:t>kernel 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complexity.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48433" y="461010"/>
            <a:ext cx="5250815" cy="70104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-15"/>
              <a:t>M</a:t>
            </a:r>
            <a:r>
              <a:rPr dirty="0" spc="10"/>
              <a:t>u</a:t>
            </a:r>
            <a:r>
              <a:rPr dirty="0" spc="25"/>
              <a:t>l</a:t>
            </a:r>
            <a:r>
              <a:rPr dirty="0" spc="20"/>
              <a:t>t</a:t>
            </a:r>
            <a:r>
              <a:rPr dirty="0" spc="30"/>
              <a:t>i</a:t>
            </a:r>
            <a:r>
              <a:rPr dirty="0" spc="20"/>
              <a:t>t</a:t>
            </a:r>
            <a:r>
              <a:rPr dirty="0" spc="10"/>
              <a:t>h</a:t>
            </a:r>
            <a:r>
              <a:rPr dirty="0" spc="-45"/>
              <a:t>r</a:t>
            </a:r>
            <a:r>
              <a:rPr dirty="0" spc="-20"/>
              <a:t>e</a:t>
            </a:r>
            <a:r>
              <a:rPr dirty="0" spc="-15"/>
              <a:t>a</a:t>
            </a:r>
            <a:r>
              <a:rPr dirty="0" spc="10"/>
              <a:t>d</a:t>
            </a:r>
            <a:r>
              <a:rPr dirty="0" spc="25"/>
              <a:t>i</a:t>
            </a:r>
            <a:r>
              <a:rPr dirty="0" spc="10"/>
              <a:t>n</a:t>
            </a:r>
            <a:r>
              <a:rPr dirty="0" spc="10"/>
              <a:t>g</a:t>
            </a:r>
            <a:r>
              <a:rPr dirty="0" spc="-240"/>
              <a:t> </a:t>
            </a:r>
            <a:r>
              <a:rPr dirty="0" spc="-15"/>
              <a:t>M</a:t>
            </a:r>
            <a:r>
              <a:rPr dirty="0" spc="10"/>
              <a:t>od</a:t>
            </a:r>
            <a:r>
              <a:rPr dirty="0" spc="-35"/>
              <a:t>e</a:t>
            </a:r>
            <a:r>
              <a:rPr dirty="0" spc="30"/>
              <a:t>l</a:t>
            </a:r>
            <a:r>
              <a:rPr dirty="0" spc="1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575" y="1616392"/>
            <a:ext cx="7416800" cy="2503805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355600" marR="5080" indent="-343535">
              <a:lnSpc>
                <a:spcPct val="100800"/>
              </a:lnSpc>
              <a:spcBef>
                <a:spcPts val="85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dirty="0" sz="1800" spc="20">
                <a:latin typeface="Calibri"/>
                <a:cs typeface="Calibri"/>
              </a:rPr>
              <a:t>Many</a:t>
            </a:r>
            <a:r>
              <a:rPr dirty="0" sz="1800" spc="-95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systems</a:t>
            </a:r>
            <a:r>
              <a:rPr dirty="0" sz="1800" spc="-60">
                <a:latin typeface="Calibri"/>
                <a:cs typeface="Calibri"/>
              </a:rPr>
              <a:t> </a:t>
            </a:r>
            <a:r>
              <a:rPr dirty="0" sz="1800" spc="10">
                <a:latin typeface="Calibri"/>
                <a:cs typeface="Calibri"/>
              </a:rPr>
              <a:t>provide</a:t>
            </a:r>
            <a:r>
              <a:rPr dirty="0" sz="1800" spc="-100">
                <a:latin typeface="Calibri"/>
                <a:cs typeface="Calibri"/>
              </a:rPr>
              <a:t> </a:t>
            </a:r>
            <a:r>
              <a:rPr dirty="0" sz="1800" spc="5">
                <a:latin typeface="Calibri"/>
                <a:cs typeface="Calibri"/>
              </a:rPr>
              <a:t>support</a:t>
            </a:r>
            <a:r>
              <a:rPr dirty="0" sz="1800" spc="-110">
                <a:latin typeface="Calibri"/>
                <a:cs typeface="Calibri"/>
              </a:rPr>
              <a:t> </a:t>
            </a:r>
            <a:r>
              <a:rPr dirty="0" sz="1800" spc="-30">
                <a:latin typeface="Calibri"/>
                <a:cs typeface="Calibri"/>
              </a:rPr>
              <a:t>for</a:t>
            </a:r>
            <a:r>
              <a:rPr dirty="0" sz="1800" spc="95">
                <a:latin typeface="Calibri"/>
                <a:cs typeface="Calibri"/>
              </a:rPr>
              <a:t> </a:t>
            </a:r>
            <a:r>
              <a:rPr dirty="0" sz="1800" spc="10">
                <a:latin typeface="Calibri"/>
                <a:cs typeface="Calibri"/>
              </a:rPr>
              <a:t>both</a:t>
            </a:r>
            <a:r>
              <a:rPr dirty="0" sz="1800" spc="-7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user</a:t>
            </a:r>
            <a:r>
              <a:rPr dirty="0" sz="1800" spc="20">
                <a:latin typeface="Calibri"/>
                <a:cs typeface="Calibri"/>
              </a:rPr>
              <a:t> </a:t>
            </a:r>
            <a:r>
              <a:rPr dirty="0" sz="1800" spc="15">
                <a:latin typeface="Calibri"/>
                <a:cs typeface="Calibri"/>
              </a:rPr>
              <a:t>and</a:t>
            </a:r>
            <a:r>
              <a:rPr dirty="0" sz="1800" spc="-75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kernel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threads,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 spc="5">
                <a:latin typeface="Calibri"/>
                <a:cs typeface="Calibri"/>
              </a:rPr>
              <a:t>resulting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 spc="15">
                <a:latin typeface="Calibri"/>
                <a:cs typeface="Calibri"/>
              </a:rPr>
              <a:t>in </a:t>
            </a:r>
            <a:r>
              <a:rPr dirty="0" sz="1800" spc="-39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different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 spc="10">
                <a:latin typeface="Calibri"/>
                <a:cs typeface="Calibri"/>
              </a:rPr>
              <a:t>multithreading</a:t>
            </a:r>
            <a:r>
              <a:rPr dirty="0" sz="1800" spc="-210">
                <a:latin typeface="Calibri"/>
                <a:cs typeface="Calibri"/>
              </a:rPr>
              <a:t> </a:t>
            </a:r>
            <a:r>
              <a:rPr dirty="0" sz="1800" spc="10">
                <a:latin typeface="Calibri"/>
                <a:cs typeface="Calibri"/>
              </a:rPr>
              <a:t>models</a:t>
            </a:r>
            <a:endParaRPr sz="18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470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dirty="0" sz="1800">
                <a:latin typeface="Calibri"/>
                <a:cs typeface="Calibri"/>
              </a:rPr>
              <a:t>Three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different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 spc="5">
                <a:latin typeface="Calibri"/>
                <a:cs typeface="Calibri"/>
              </a:rPr>
              <a:t>types</a:t>
            </a:r>
            <a:r>
              <a:rPr dirty="0" sz="1800" spc="-6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are::</a:t>
            </a:r>
            <a:endParaRPr sz="18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390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dirty="0" sz="1800" spc="-15" b="1">
                <a:latin typeface="Calibri"/>
                <a:cs typeface="Calibri"/>
              </a:rPr>
              <a:t>One-to-One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 MT"/>
              <a:buChar char="•"/>
            </a:pPr>
            <a:endParaRPr sz="25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dirty="0" sz="1800" spc="-10" b="1">
                <a:latin typeface="Calibri"/>
                <a:cs typeface="Calibri"/>
              </a:rPr>
              <a:t>Many-to-One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 MT"/>
              <a:buChar char="•"/>
            </a:pPr>
            <a:endParaRPr sz="21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dirty="0" sz="1800" spc="-10" b="1">
                <a:latin typeface="Calibri"/>
                <a:cs typeface="Calibri"/>
              </a:rPr>
              <a:t>Many-to-Many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07130" y="461010"/>
            <a:ext cx="2737485" cy="70104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-5"/>
              <a:t>One-to-One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575" y="1557083"/>
            <a:ext cx="8092440" cy="3440429"/>
          </a:xfrm>
          <a:prstGeom prst="rect">
            <a:avLst/>
          </a:prstGeom>
        </p:spPr>
        <p:txBody>
          <a:bodyPr wrap="square" lIns="0" tIns="72390" rIns="0" bIns="0" rtlCol="0" vert="horz">
            <a:spAutoFit/>
          </a:bodyPr>
          <a:lstStyle/>
          <a:p>
            <a:pPr algn="just" marL="355600" indent="-343535">
              <a:lnSpc>
                <a:spcPct val="100000"/>
              </a:lnSpc>
              <a:spcBef>
                <a:spcPts val="570"/>
              </a:spcBef>
              <a:buFont typeface="Arial MT"/>
              <a:buChar char="•"/>
              <a:tabLst>
                <a:tab pos="356235" algn="l"/>
              </a:tabLst>
            </a:pPr>
            <a:r>
              <a:rPr dirty="0" sz="1800" spc="5">
                <a:latin typeface="Calibri"/>
                <a:cs typeface="Calibri"/>
              </a:rPr>
              <a:t>Each</a:t>
            </a:r>
            <a:r>
              <a:rPr dirty="0" sz="1800" spc="-9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user-level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 spc="5">
                <a:latin typeface="Calibri"/>
                <a:cs typeface="Calibri"/>
              </a:rPr>
              <a:t>thread</a:t>
            </a:r>
            <a:r>
              <a:rPr dirty="0" sz="1800" spc="-90">
                <a:latin typeface="Calibri"/>
                <a:cs typeface="Calibri"/>
              </a:rPr>
              <a:t> </a:t>
            </a:r>
            <a:r>
              <a:rPr dirty="0" sz="1800" spc="10">
                <a:latin typeface="Calibri"/>
                <a:cs typeface="Calibri"/>
              </a:rPr>
              <a:t>maps</a:t>
            </a:r>
            <a:r>
              <a:rPr dirty="0" sz="1800" spc="-7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to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kernel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 spc="5">
                <a:latin typeface="Calibri"/>
                <a:cs typeface="Calibri"/>
              </a:rPr>
              <a:t>thread</a:t>
            </a:r>
            <a:endParaRPr sz="1800">
              <a:latin typeface="Calibri"/>
              <a:cs typeface="Calibri"/>
            </a:endParaRPr>
          </a:p>
          <a:p>
            <a:pPr algn="just" marL="355600" marR="10795" indent="-343535">
              <a:lnSpc>
                <a:spcPct val="100800"/>
              </a:lnSpc>
              <a:spcBef>
                <a:spcPts val="450"/>
              </a:spcBef>
            </a:pPr>
            <a:r>
              <a:rPr dirty="0" sz="1800" spc="10">
                <a:latin typeface="Calibri"/>
                <a:cs typeface="Calibri"/>
              </a:rPr>
              <a:t>The </a:t>
            </a:r>
            <a:r>
              <a:rPr dirty="0" sz="1800" spc="5">
                <a:latin typeface="Calibri"/>
                <a:cs typeface="Calibri"/>
              </a:rPr>
              <a:t>one-to-one model </a:t>
            </a:r>
            <a:r>
              <a:rPr dirty="0" sz="1800" spc="-5">
                <a:latin typeface="Calibri"/>
                <a:cs typeface="Calibri"/>
              </a:rPr>
              <a:t>associates </a:t>
            </a:r>
            <a:r>
              <a:rPr dirty="0" sz="1800">
                <a:latin typeface="Calibri"/>
                <a:cs typeface="Calibri"/>
              </a:rPr>
              <a:t>a </a:t>
            </a:r>
            <a:r>
              <a:rPr dirty="0" sz="1800" spc="5">
                <a:latin typeface="Calibri"/>
                <a:cs typeface="Calibri"/>
              </a:rPr>
              <a:t>single </a:t>
            </a:r>
            <a:r>
              <a:rPr dirty="0" sz="1800" spc="-5">
                <a:latin typeface="Calibri"/>
                <a:cs typeface="Calibri"/>
              </a:rPr>
              <a:t>user-level </a:t>
            </a:r>
            <a:r>
              <a:rPr dirty="0" sz="1800" spc="5">
                <a:latin typeface="Calibri"/>
                <a:cs typeface="Calibri"/>
              </a:rPr>
              <a:t>thread </a:t>
            </a:r>
            <a:r>
              <a:rPr dirty="0" sz="1800" spc="-5">
                <a:latin typeface="Calibri"/>
                <a:cs typeface="Calibri"/>
              </a:rPr>
              <a:t>to </a:t>
            </a:r>
            <a:r>
              <a:rPr dirty="0" sz="1800">
                <a:latin typeface="Calibri"/>
                <a:cs typeface="Calibri"/>
              </a:rPr>
              <a:t>a </a:t>
            </a:r>
            <a:r>
              <a:rPr dirty="0" sz="1800" spc="5">
                <a:latin typeface="Calibri"/>
                <a:cs typeface="Calibri"/>
              </a:rPr>
              <a:t>single kernel-level 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5">
                <a:latin typeface="Calibri"/>
                <a:cs typeface="Calibri"/>
              </a:rPr>
              <a:t>thread.</a:t>
            </a:r>
            <a:endParaRPr sz="1800">
              <a:latin typeface="Calibri"/>
              <a:cs typeface="Calibri"/>
            </a:endParaRPr>
          </a:p>
          <a:p>
            <a:pPr algn="just" marL="355600" marR="5080" indent="-343535">
              <a:lnSpc>
                <a:spcPct val="100800"/>
              </a:lnSpc>
              <a:spcBef>
                <a:spcPts val="375"/>
              </a:spcBef>
            </a:pPr>
            <a:r>
              <a:rPr dirty="0" sz="1800" spc="15">
                <a:latin typeface="Calibri"/>
                <a:cs typeface="Calibri"/>
              </a:rPr>
              <a:t>This</a:t>
            </a:r>
            <a:r>
              <a:rPr dirty="0" sz="1800" spc="20">
                <a:latin typeface="Calibri"/>
                <a:cs typeface="Calibri"/>
              </a:rPr>
              <a:t> </a:t>
            </a:r>
            <a:r>
              <a:rPr dirty="0" sz="1800" spc="5">
                <a:latin typeface="Calibri"/>
                <a:cs typeface="Calibri"/>
              </a:rPr>
              <a:t>type</a:t>
            </a:r>
            <a:r>
              <a:rPr dirty="0" sz="1800" spc="10">
                <a:latin typeface="Calibri"/>
                <a:cs typeface="Calibri"/>
              </a:rPr>
              <a:t> of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5">
                <a:latin typeface="Calibri"/>
                <a:cs typeface="Calibri"/>
              </a:rPr>
              <a:t>relationship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facilitates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5">
                <a:latin typeface="Calibri"/>
                <a:cs typeface="Calibri"/>
              </a:rPr>
              <a:t>the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15">
                <a:latin typeface="Calibri"/>
                <a:cs typeface="Calibri"/>
              </a:rPr>
              <a:t>running</a:t>
            </a:r>
            <a:r>
              <a:rPr dirty="0" sz="1800" spc="20">
                <a:latin typeface="Calibri"/>
                <a:cs typeface="Calibri"/>
              </a:rPr>
              <a:t> </a:t>
            </a:r>
            <a:r>
              <a:rPr dirty="0" sz="1800" spc="10">
                <a:latin typeface="Calibri"/>
                <a:cs typeface="Calibri"/>
              </a:rPr>
              <a:t>of</a:t>
            </a:r>
            <a:r>
              <a:rPr dirty="0" sz="1800" spc="15">
                <a:latin typeface="Calibri"/>
                <a:cs typeface="Calibri"/>
              </a:rPr>
              <a:t> multiple</a:t>
            </a:r>
            <a:r>
              <a:rPr dirty="0" sz="1800" spc="2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threads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15">
                <a:latin typeface="Calibri"/>
                <a:cs typeface="Calibri"/>
              </a:rPr>
              <a:t>in</a:t>
            </a:r>
            <a:r>
              <a:rPr dirty="0" sz="1800" spc="20">
                <a:latin typeface="Calibri"/>
                <a:cs typeface="Calibri"/>
              </a:rPr>
              <a:t> </a:t>
            </a:r>
            <a:r>
              <a:rPr dirty="0" sz="1800" spc="10">
                <a:latin typeface="Calibri"/>
                <a:cs typeface="Calibri"/>
              </a:rPr>
              <a:t>parallel. 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However, </a:t>
            </a:r>
            <a:r>
              <a:rPr dirty="0" sz="1800" spc="10">
                <a:latin typeface="Calibri"/>
                <a:cs typeface="Calibri"/>
              </a:rPr>
              <a:t>this benefit </a:t>
            </a:r>
            <a:r>
              <a:rPr dirty="0" sz="1800" spc="-5">
                <a:latin typeface="Calibri"/>
                <a:cs typeface="Calibri"/>
              </a:rPr>
              <a:t>comes </a:t>
            </a:r>
            <a:r>
              <a:rPr dirty="0" sz="1800" spc="5">
                <a:latin typeface="Calibri"/>
                <a:cs typeface="Calibri"/>
              </a:rPr>
              <a:t>with </a:t>
            </a:r>
            <a:r>
              <a:rPr dirty="0" sz="1800" spc="10">
                <a:latin typeface="Calibri"/>
                <a:cs typeface="Calibri"/>
              </a:rPr>
              <a:t>its </a:t>
            </a:r>
            <a:r>
              <a:rPr dirty="0" sz="1800">
                <a:latin typeface="Calibri"/>
                <a:cs typeface="Calibri"/>
              </a:rPr>
              <a:t>own </a:t>
            </a:r>
            <a:r>
              <a:rPr dirty="0" sz="1800" spc="5">
                <a:latin typeface="Calibri"/>
                <a:cs typeface="Calibri"/>
              </a:rPr>
              <a:t>drawback </a:t>
            </a:r>
            <a:r>
              <a:rPr dirty="0" sz="1800" spc="-10">
                <a:latin typeface="Calibri"/>
                <a:cs typeface="Calibri"/>
              </a:rPr>
              <a:t>such </a:t>
            </a:r>
            <a:r>
              <a:rPr dirty="0" sz="1800" spc="10">
                <a:latin typeface="Calibri"/>
                <a:cs typeface="Calibri"/>
              </a:rPr>
              <a:t>that </a:t>
            </a:r>
            <a:r>
              <a:rPr dirty="0" sz="1800" spc="-5">
                <a:latin typeface="Calibri"/>
                <a:cs typeface="Calibri"/>
              </a:rPr>
              <a:t>generation </a:t>
            </a:r>
            <a:r>
              <a:rPr dirty="0" sz="1800" spc="10">
                <a:latin typeface="Calibri"/>
                <a:cs typeface="Calibri"/>
              </a:rPr>
              <a:t>of </a:t>
            </a:r>
            <a:r>
              <a:rPr dirty="0" sz="1800" spc="-5">
                <a:latin typeface="Calibri"/>
                <a:cs typeface="Calibri"/>
              </a:rPr>
              <a:t>every 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5">
                <a:latin typeface="Calibri"/>
                <a:cs typeface="Calibri"/>
              </a:rPr>
              <a:t>new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user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5">
                <a:latin typeface="Calibri"/>
                <a:cs typeface="Calibri"/>
              </a:rPr>
              <a:t>thread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must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15">
                <a:latin typeface="Calibri"/>
                <a:cs typeface="Calibri"/>
              </a:rPr>
              <a:t>include</a:t>
            </a:r>
            <a:r>
              <a:rPr dirty="0" sz="1800" spc="20">
                <a:latin typeface="Calibri"/>
                <a:cs typeface="Calibri"/>
              </a:rPr>
              <a:t> </a:t>
            </a:r>
            <a:r>
              <a:rPr dirty="0" sz="1800" spc="5">
                <a:latin typeface="Calibri"/>
                <a:cs typeface="Calibri"/>
              </a:rPr>
              <a:t>the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creation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10">
                <a:latin typeface="Calibri"/>
                <a:cs typeface="Calibri"/>
              </a:rPr>
              <a:t>of </a:t>
            </a: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5">
                <a:latin typeface="Calibri"/>
                <a:cs typeface="Calibri"/>
              </a:rPr>
              <a:t> corresponding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kernel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 spc="5">
                <a:latin typeface="Calibri"/>
                <a:cs typeface="Calibri"/>
              </a:rPr>
              <a:t>thread </a:t>
            </a:r>
            <a:r>
              <a:rPr dirty="0" sz="1800" spc="10">
                <a:latin typeface="Calibri"/>
                <a:cs typeface="Calibri"/>
              </a:rPr>
              <a:t> causing</a:t>
            </a:r>
            <a:r>
              <a:rPr dirty="0" sz="1800" spc="-120">
                <a:latin typeface="Calibri"/>
                <a:cs typeface="Calibri"/>
              </a:rPr>
              <a:t> </a:t>
            </a:r>
            <a:r>
              <a:rPr dirty="0" sz="1800" spc="15">
                <a:latin typeface="Calibri"/>
                <a:cs typeface="Calibri"/>
              </a:rPr>
              <a:t>an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 spc="10">
                <a:latin typeface="Calibri"/>
                <a:cs typeface="Calibri"/>
              </a:rPr>
              <a:t>overhead,</a:t>
            </a:r>
            <a:r>
              <a:rPr dirty="0" sz="1800" spc="-110">
                <a:latin typeface="Calibri"/>
                <a:cs typeface="Calibri"/>
              </a:rPr>
              <a:t> </a:t>
            </a:r>
            <a:r>
              <a:rPr dirty="0" sz="1800" spc="5">
                <a:latin typeface="Calibri"/>
                <a:cs typeface="Calibri"/>
              </a:rPr>
              <a:t>which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5">
                <a:latin typeface="Calibri"/>
                <a:cs typeface="Calibri"/>
              </a:rPr>
              <a:t>can</a:t>
            </a:r>
            <a:r>
              <a:rPr dirty="0" sz="1800" spc="-75">
                <a:latin typeface="Calibri"/>
                <a:cs typeface="Calibri"/>
              </a:rPr>
              <a:t> </a:t>
            </a:r>
            <a:r>
              <a:rPr dirty="0" sz="1800" spc="15">
                <a:latin typeface="Calibri"/>
                <a:cs typeface="Calibri"/>
              </a:rPr>
              <a:t>hinder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 spc="5">
                <a:latin typeface="Calibri"/>
                <a:cs typeface="Calibri"/>
              </a:rPr>
              <a:t>the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performance</a:t>
            </a:r>
            <a:r>
              <a:rPr dirty="0" sz="1800" spc="60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somehow.</a:t>
            </a:r>
            <a:endParaRPr sz="1800">
              <a:latin typeface="Calibri"/>
              <a:cs typeface="Calibri"/>
            </a:endParaRPr>
          </a:p>
          <a:p>
            <a:pPr algn="just" marL="355600" indent="-343535">
              <a:lnSpc>
                <a:spcPct val="100000"/>
              </a:lnSpc>
              <a:spcBef>
                <a:spcPts val="395"/>
              </a:spcBef>
              <a:buFont typeface="Arial MT"/>
              <a:buChar char="•"/>
              <a:tabLst>
                <a:tab pos="356235" algn="l"/>
              </a:tabLst>
            </a:pPr>
            <a:r>
              <a:rPr dirty="0" sz="1800" spc="5">
                <a:latin typeface="Calibri"/>
                <a:cs typeface="Calibri"/>
              </a:rPr>
              <a:t>Examples</a:t>
            </a:r>
            <a:endParaRPr sz="1800">
              <a:latin typeface="Calibri"/>
              <a:cs typeface="Calibri"/>
            </a:endParaRPr>
          </a:p>
          <a:p>
            <a:pPr lvl="1" marL="756285" indent="-286385">
              <a:lnSpc>
                <a:spcPct val="100000"/>
              </a:lnSpc>
              <a:spcBef>
                <a:spcPts val="470"/>
              </a:spcBef>
              <a:buFont typeface="Arial MT"/>
              <a:buChar char="–"/>
              <a:tabLst>
                <a:tab pos="755650" algn="l"/>
                <a:tab pos="756285" algn="l"/>
              </a:tabLst>
            </a:pPr>
            <a:r>
              <a:rPr dirty="0" sz="1800" spc="5">
                <a:latin typeface="Calibri"/>
                <a:cs typeface="Calibri"/>
              </a:rPr>
              <a:t>Windows</a:t>
            </a:r>
            <a:r>
              <a:rPr dirty="0" sz="1800" spc="-90">
                <a:latin typeface="Calibri"/>
                <a:cs typeface="Calibri"/>
              </a:rPr>
              <a:t> </a:t>
            </a:r>
            <a:r>
              <a:rPr dirty="0" sz="1800" spc="-25">
                <a:latin typeface="Calibri"/>
                <a:cs typeface="Calibri"/>
              </a:rPr>
              <a:t>NT/XP/2000</a:t>
            </a:r>
            <a:endParaRPr sz="1800">
              <a:latin typeface="Calibri"/>
              <a:cs typeface="Calibri"/>
            </a:endParaRPr>
          </a:p>
          <a:p>
            <a:pPr lvl="1" marL="756285" indent="-286385">
              <a:lnSpc>
                <a:spcPct val="100000"/>
              </a:lnSpc>
              <a:spcBef>
                <a:spcPts val="390"/>
              </a:spcBef>
              <a:buFont typeface="Arial MT"/>
              <a:buChar char="–"/>
              <a:tabLst>
                <a:tab pos="755650" algn="l"/>
                <a:tab pos="756285" algn="l"/>
              </a:tabLst>
            </a:pPr>
            <a:r>
              <a:rPr dirty="0" sz="1800" spc="15">
                <a:latin typeface="Calibri"/>
                <a:cs typeface="Calibri"/>
              </a:rPr>
              <a:t>Linux</a:t>
            </a:r>
            <a:endParaRPr sz="1800">
              <a:latin typeface="Calibri"/>
              <a:cs typeface="Calibri"/>
            </a:endParaRPr>
          </a:p>
          <a:p>
            <a:pPr lvl="1" marL="756285" indent="-286385">
              <a:lnSpc>
                <a:spcPct val="100000"/>
              </a:lnSpc>
              <a:spcBef>
                <a:spcPts val="470"/>
              </a:spcBef>
              <a:buFont typeface="Arial MT"/>
              <a:buChar char="–"/>
              <a:tabLst>
                <a:tab pos="755650" algn="l"/>
                <a:tab pos="756285" algn="l"/>
              </a:tabLst>
            </a:pPr>
            <a:r>
              <a:rPr dirty="0" sz="1800" spc="-5">
                <a:latin typeface="Calibri"/>
                <a:cs typeface="Calibri"/>
              </a:rPr>
              <a:t>S</a:t>
            </a:r>
            <a:r>
              <a:rPr dirty="0" sz="1800" spc="20">
                <a:latin typeface="Calibri"/>
                <a:cs typeface="Calibri"/>
              </a:rPr>
              <a:t>o</a:t>
            </a:r>
            <a:r>
              <a:rPr dirty="0" sz="1800" spc="35">
                <a:latin typeface="Calibri"/>
                <a:cs typeface="Calibri"/>
              </a:rPr>
              <a:t>la</a:t>
            </a:r>
            <a:r>
              <a:rPr dirty="0" sz="1800" spc="-30">
                <a:latin typeface="Calibri"/>
                <a:cs typeface="Calibri"/>
              </a:rPr>
              <a:t>r</a:t>
            </a:r>
            <a:r>
              <a:rPr dirty="0" sz="1800" spc="35">
                <a:latin typeface="Calibri"/>
                <a:cs typeface="Calibri"/>
              </a:rPr>
              <a:t>i</a:t>
            </a:r>
            <a:r>
              <a:rPr dirty="0" sz="1800">
                <a:latin typeface="Calibri"/>
                <a:cs typeface="Calibri"/>
              </a:rPr>
              <a:t>s</a:t>
            </a:r>
            <a:r>
              <a:rPr dirty="0" sz="1800" spc="-1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9</a:t>
            </a:r>
            <a:r>
              <a:rPr dirty="0" sz="1800" spc="30">
                <a:latin typeface="Calibri"/>
                <a:cs typeface="Calibri"/>
              </a:rPr>
              <a:t> </a:t>
            </a:r>
            <a:r>
              <a:rPr dirty="0" sz="1800" spc="35">
                <a:latin typeface="Calibri"/>
                <a:cs typeface="Calibri"/>
              </a:rPr>
              <a:t>a</a:t>
            </a:r>
            <a:r>
              <a:rPr dirty="0" sz="1800" spc="25">
                <a:latin typeface="Calibri"/>
                <a:cs typeface="Calibri"/>
              </a:rPr>
              <a:t>n</a:t>
            </a:r>
            <a:r>
              <a:rPr dirty="0" sz="1800">
                <a:latin typeface="Calibri"/>
                <a:cs typeface="Calibri"/>
              </a:rPr>
              <a:t>d</a:t>
            </a:r>
            <a:r>
              <a:rPr dirty="0" sz="1800" spc="-80">
                <a:latin typeface="Calibri"/>
                <a:cs typeface="Calibri"/>
              </a:rPr>
              <a:t> </a:t>
            </a:r>
            <a:r>
              <a:rPr dirty="0" sz="1800" spc="35">
                <a:latin typeface="Calibri"/>
                <a:cs typeface="Calibri"/>
              </a:rPr>
              <a:t>la</a:t>
            </a:r>
            <a:r>
              <a:rPr dirty="0" sz="1800">
                <a:latin typeface="Calibri"/>
                <a:cs typeface="Calibri"/>
              </a:rPr>
              <a:t>ter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44114" y="461010"/>
            <a:ext cx="4253230" cy="70104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One-to-one</a:t>
            </a:r>
            <a:r>
              <a:rPr dirty="0" spc="-140"/>
              <a:t> </a:t>
            </a:r>
            <a:r>
              <a:rPr dirty="0" spc="-5"/>
              <a:t>Model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2025" y="2028825"/>
            <a:ext cx="7467600" cy="295275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30592" y="5070792"/>
            <a:ext cx="7426959" cy="125031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125"/>
              </a:spcBef>
            </a:pPr>
            <a:r>
              <a:rPr dirty="0" sz="2000" b="1">
                <a:latin typeface="Verdana"/>
                <a:cs typeface="Verdana"/>
              </a:rPr>
              <a:t>The</a:t>
            </a:r>
            <a:r>
              <a:rPr dirty="0" sz="2000" spc="5" b="1">
                <a:latin typeface="Verdana"/>
                <a:cs typeface="Verdana"/>
              </a:rPr>
              <a:t> </a:t>
            </a:r>
            <a:r>
              <a:rPr dirty="0" sz="2000" spc="10" b="1">
                <a:latin typeface="Verdana"/>
                <a:cs typeface="Verdana"/>
              </a:rPr>
              <a:t>one-to-one</a:t>
            </a:r>
            <a:r>
              <a:rPr dirty="0" sz="2000" spc="15" b="1">
                <a:latin typeface="Verdana"/>
                <a:cs typeface="Verdana"/>
              </a:rPr>
              <a:t> model</a:t>
            </a:r>
            <a:r>
              <a:rPr dirty="0" sz="2000" spc="20" b="1">
                <a:latin typeface="Verdana"/>
                <a:cs typeface="Verdana"/>
              </a:rPr>
              <a:t> </a:t>
            </a:r>
            <a:r>
              <a:rPr dirty="0" sz="2000" spc="5" b="1">
                <a:latin typeface="Verdana"/>
                <a:cs typeface="Verdana"/>
              </a:rPr>
              <a:t>allows</a:t>
            </a:r>
            <a:r>
              <a:rPr dirty="0" sz="2000" spc="10" b="1">
                <a:latin typeface="Verdana"/>
                <a:cs typeface="Verdana"/>
              </a:rPr>
              <a:t> for</a:t>
            </a:r>
            <a:r>
              <a:rPr dirty="0" sz="2000" spc="15" b="1">
                <a:latin typeface="Verdana"/>
                <a:cs typeface="Verdana"/>
              </a:rPr>
              <a:t> </a:t>
            </a:r>
            <a:r>
              <a:rPr dirty="0" sz="2000" spc="5" b="1">
                <a:latin typeface="Verdana"/>
                <a:cs typeface="Verdana"/>
              </a:rPr>
              <a:t>greater </a:t>
            </a:r>
            <a:r>
              <a:rPr dirty="0" sz="2000" spc="10" b="1">
                <a:latin typeface="Verdana"/>
                <a:cs typeface="Verdana"/>
              </a:rPr>
              <a:t> </a:t>
            </a:r>
            <a:r>
              <a:rPr dirty="0" sz="2000" spc="5" b="1">
                <a:latin typeface="Verdana"/>
                <a:cs typeface="Verdana"/>
              </a:rPr>
              <a:t>concurrency, </a:t>
            </a:r>
            <a:r>
              <a:rPr dirty="0" sz="2000" spc="10" b="1">
                <a:latin typeface="Verdana"/>
                <a:cs typeface="Verdana"/>
              </a:rPr>
              <a:t>but </a:t>
            </a:r>
            <a:r>
              <a:rPr dirty="0" sz="2000" b="1">
                <a:latin typeface="Verdana"/>
                <a:cs typeface="Verdana"/>
              </a:rPr>
              <a:t>the </a:t>
            </a:r>
            <a:r>
              <a:rPr dirty="0" sz="2000" spc="-5" b="1">
                <a:latin typeface="Verdana"/>
                <a:cs typeface="Verdana"/>
              </a:rPr>
              <a:t>developer </a:t>
            </a:r>
            <a:r>
              <a:rPr dirty="0" sz="2000" spc="10" b="1">
                <a:latin typeface="Verdana"/>
                <a:cs typeface="Verdana"/>
              </a:rPr>
              <a:t>has </a:t>
            </a:r>
            <a:r>
              <a:rPr dirty="0" sz="2000" b="1">
                <a:latin typeface="Verdana"/>
                <a:cs typeface="Verdana"/>
              </a:rPr>
              <a:t>to </a:t>
            </a:r>
            <a:r>
              <a:rPr dirty="0" sz="2000" spc="20" b="1">
                <a:latin typeface="Verdana"/>
                <a:cs typeface="Verdana"/>
              </a:rPr>
              <a:t>be </a:t>
            </a:r>
            <a:r>
              <a:rPr dirty="0" sz="2000" spc="-10" b="1">
                <a:latin typeface="Verdana"/>
                <a:cs typeface="Verdana"/>
              </a:rPr>
              <a:t>careful </a:t>
            </a:r>
            <a:r>
              <a:rPr dirty="0" sz="2000" spc="-5" b="1">
                <a:latin typeface="Verdana"/>
                <a:cs typeface="Verdana"/>
              </a:rPr>
              <a:t> </a:t>
            </a:r>
            <a:r>
              <a:rPr dirty="0" sz="2000" spc="20" b="1">
                <a:latin typeface="Verdana"/>
                <a:cs typeface="Verdana"/>
              </a:rPr>
              <a:t>not</a:t>
            </a:r>
            <a:r>
              <a:rPr dirty="0" sz="2000" spc="25" b="1">
                <a:latin typeface="Verdana"/>
                <a:cs typeface="Verdana"/>
              </a:rPr>
              <a:t> </a:t>
            </a:r>
            <a:r>
              <a:rPr dirty="0" sz="2000" b="1">
                <a:latin typeface="Verdana"/>
                <a:cs typeface="Verdana"/>
              </a:rPr>
              <a:t>to</a:t>
            </a:r>
            <a:r>
              <a:rPr dirty="0" sz="2000" spc="5" b="1">
                <a:latin typeface="Verdana"/>
                <a:cs typeface="Verdana"/>
              </a:rPr>
              <a:t> </a:t>
            </a:r>
            <a:r>
              <a:rPr dirty="0" sz="2000" spc="-10" b="1">
                <a:latin typeface="Verdana"/>
                <a:cs typeface="Verdana"/>
              </a:rPr>
              <a:t>create</a:t>
            </a:r>
            <a:r>
              <a:rPr dirty="0" sz="2000" spc="-5" b="1">
                <a:latin typeface="Verdana"/>
                <a:cs typeface="Verdana"/>
              </a:rPr>
              <a:t> </a:t>
            </a:r>
            <a:r>
              <a:rPr dirty="0" sz="2000" spc="-10" b="1">
                <a:latin typeface="Verdana"/>
                <a:cs typeface="Verdana"/>
              </a:rPr>
              <a:t>too</a:t>
            </a:r>
            <a:r>
              <a:rPr dirty="0" sz="2000" spc="-5" b="1">
                <a:latin typeface="Verdana"/>
                <a:cs typeface="Verdana"/>
              </a:rPr>
              <a:t> </a:t>
            </a:r>
            <a:r>
              <a:rPr dirty="0" sz="2000" spc="5" b="1">
                <a:latin typeface="Verdana"/>
                <a:cs typeface="Verdana"/>
              </a:rPr>
              <a:t>many</a:t>
            </a:r>
            <a:r>
              <a:rPr dirty="0" sz="2000" spc="10" b="1">
                <a:latin typeface="Verdana"/>
                <a:cs typeface="Verdana"/>
              </a:rPr>
              <a:t> </a:t>
            </a:r>
            <a:r>
              <a:rPr dirty="0" sz="2000" spc="-10" b="1">
                <a:latin typeface="Verdana"/>
                <a:cs typeface="Verdana"/>
              </a:rPr>
              <a:t>threads</a:t>
            </a:r>
            <a:r>
              <a:rPr dirty="0" sz="2000" spc="-5" b="1">
                <a:latin typeface="Verdana"/>
                <a:cs typeface="Verdana"/>
              </a:rPr>
              <a:t> within</a:t>
            </a:r>
            <a:r>
              <a:rPr dirty="0" sz="2000" b="1">
                <a:latin typeface="Verdana"/>
                <a:cs typeface="Verdana"/>
              </a:rPr>
              <a:t> </a:t>
            </a:r>
            <a:r>
              <a:rPr dirty="0" sz="2000" spc="10" b="1">
                <a:latin typeface="Verdana"/>
                <a:cs typeface="Verdana"/>
              </a:rPr>
              <a:t>an </a:t>
            </a:r>
            <a:r>
              <a:rPr dirty="0" sz="2000" spc="15" b="1">
                <a:latin typeface="Verdana"/>
                <a:cs typeface="Verdana"/>
              </a:rPr>
              <a:t> </a:t>
            </a:r>
            <a:r>
              <a:rPr dirty="0" sz="2000" spc="10" b="1">
                <a:latin typeface="Verdana"/>
                <a:cs typeface="Verdana"/>
              </a:rPr>
              <a:t>application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35300" y="461010"/>
            <a:ext cx="3081020" cy="70104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-10"/>
              <a:t>M</a:t>
            </a:r>
            <a:r>
              <a:rPr dirty="0" spc="-10"/>
              <a:t>a</a:t>
            </a:r>
            <a:r>
              <a:rPr dirty="0" spc="-65"/>
              <a:t>n</a:t>
            </a:r>
            <a:r>
              <a:rPr dirty="0" spc="25"/>
              <a:t>y</a:t>
            </a:r>
            <a:r>
              <a:rPr dirty="0"/>
              <a:t>-</a:t>
            </a:r>
            <a:r>
              <a:rPr dirty="0" spc="-50"/>
              <a:t>t</a:t>
            </a:r>
            <a:r>
              <a:rPr dirty="0" spc="5"/>
              <a:t>o</a:t>
            </a:r>
            <a:r>
              <a:rPr dirty="0" spc="5"/>
              <a:t>-One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575" y="1616074"/>
            <a:ext cx="8004809" cy="244284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5600" indent="-343535">
              <a:lnSpc>
                <a:spcPts val="2870"/>
              </a:lnSpc>
              <a:spcBef>
                <a:spcPts val="105"/>
              </a:spcBef>
              <a:buFont typeface="Arial MT"/>
              <a:buChar char="•"/>
              <a:tabLst>
                <a:tab pos="355600" algn="l"/>
                <a:tab pos="356235" algn="l"/>
                <a:tab pos="3482975" algn="l"/>
              </a:tabLst>
            </a:pPr>
            <a:r>
              <a:rPr dirty="0" sz="2400" spc="25">
                <a:latin typeface="Calibri"/>
                <a:cs typeface="Calibri"/>
              </a:rPr>
              <a:t>T</a:t>
            </a:r>
            <a:r>
              <a:rPr dirty="0" sz="2400" spc="5">
                <a:latin typeface="Calibri"/>
                <a:cs typeface="Calibri"/>
              </a:rPr>
              <a:t>h</a:t>
            </a:r>
            <a:r>
              <a:rPr dirty="0" sz="2400">
                <a:latin typeface="Calibri"/>
                <a:cs typeface="Calibri"/>
              </a:rPr>
              <a:t>e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 spc="25">
                <a:latin typeface="Calibri"/>
                <a:cs typeface="Calibri"/>
              </a:rPr>
              <a:t>m</a:t>
            </a:r>
            <a:r>
              <a:rPr dirty="0" sz="2400" spc="-30">
                <a:latin typeface="Calibri"/>
                <a:cs typeface="Calibri"/>
              </a:rPr>
              <a:t>a</a:t>
            </a:r>
            <a:r>
              <a:rPr dirty="0" sz="2400" spc="-65">
                <a:latin typeface="Calibri"/>
                <a:cs typeface="Calibri"/>
              </a:rPr>
              <a:t>n</a:t>
            </a:r>
            <a:r>
              <a:rPr dirty="0" sz="2400" spc="-25">
                <a:latin typeface="Calibri"/>
                <a:cs typeface="Calibri"/>
              </a:rPr>
              <a:t>y</a:t>
            </a:r>
            <a:r>
              <a:rPr dirty="0" sz="2400" spc="10">
                <a:latin typeface="Calibri"/>
                <a:cs typeface="Calibri"/>
              </a:rPr>
              <a:t>-</a:t>
            </a:r>
            <a:r>
              <a:rPr dirty="0" sz="2400" spc="15">
                <a:latin typeface="Calibri"/>
                <a:cs typeface="Calibri"/>
              </a:rPr>
              <a:t>t</a:t>
            </a:r>
            <a:r>
              <a:rPr dirty="0" sz="2400" spc="5">
                <a:latin typeface="Calibri"/>
                <a:cs typeface="Calibri"/>
              </a:rPr>
              <a:t>o</a:t>
            </a:r>
            <a:r>
              <a:rPr dirty="0" sz="2400" spc="10">
                <a:latin typeface="Calibri"/>
                <a:cs typeface="Calibri"/>
              </a:rPr>
              <a:t>-</a:t>
            </a:r>
            <a:r>
              <a:rPr dirty="0" sz="2400" spc="5">
                <a:latin typeface="Calibri"/>
                <a:cs typeface="Calibri"/>
              </a:rPr>
              <a:t>o</a:t>
            </a:r>
            <a:r>
              <a:rPr dirty="0" sz="2400" spc="10">
                <a:latin typeface="Calibri"/>
                <a:cs typeface="Calibri"/>
              </a:rPr>
              <a:t>n</a:t>
            </a:r>
            <a:r>
              <a:rPr dirty="0" sz="2400">
                <a:latin typeface="Calibri"/>
                <a:cs typeface="Calibri"/>
              </a:rPr>
              <a:t>e</a:t>
            </a:r>
            <a:r>
              <a:rPr dirty="0" sz="2400" spc="-85">
                <a:latin typeface="Calibri"/>
                <a:cs typeface="Calibri"/>
              </a:rPr>
              <a:t> </a:t>
            </a:r>
            <a:r>
              <a:rPr dirty="0" sz="2400" spc="25">
                <a:latin typeface="Calibri"/>
                <a:cs typeface="Calibri"/>
              </a:rPr>
              <a:t>m</a:t>
            </a:r>
            <a:r>
              <a:rPr dirty="0" sz="2400" spc="5">
                <a:latin typeface="Calibri"/>
                <a:cs typeface="Calibri"/>
              </a:rPr>
              <a:t>o</a:t>
            </a:r>
            <a:r>
              <a:rPr dirty="0" sz="2400" spc="10">
                <a:latin typeface="Calibri"/>
                <a:cs typeface="Calibri"/>
              </a:rPr>
              <a:t>d</a:t>
            </a:r>
            <a:r>
              <a:rPr dirty="0" sz="2400">
                <a:latin typeface="Calibri"/>
                <a:cs typeface="Calibri"/>
              </a:rPr>
              <a:t>el</a:t>
            </a:r>
            <a:r>
              <a:rPr dirty="0" sz="2400">
                <a:latin typeface="Calibri"/>
                <a:cs typeface="Calibri"/>
              </a:rPr>
              <a:t>	</a:t>
            </a:r>
            <a:r>
              <a:rPr dirty="0" sz="2400" spc="-25">
                <a:latin typeface="Calibri"/>
                <a:cs typeface="Calibri"/>
              </a:rPr>
              <a:t>a</a:t>
            </a:r>
            <a:r>
              <a:rPr dirty="0" sz="2400" spc="30">
                <a:latin typeface="Calibri"/>
                <a:cs typeface="Calibri"/>
              </a:rPr>
              <a:t>ss</a:t>
            </a:r>
            <a:r>
              <a:rPr dirty="0" sz="2400" spc="5">
                <a:latin typeface="Calibri"/>
                <a:cs typeface="Calibri"/>
              </a:rPr>
              <a:t>o</a:t>
            </a:r>
            <a:r>
              <a:rPr dirty="0" sz="2400" spc="30">
                <a:latin typeface="Calibri"/>
                <a:cs typeface="Calibri"/>
              </a:rPr>
              <a:t>c</a:t>
            </a:r>
            <a:r>
              <a:rPr dirty="0" sz="2400" spc="-30">
                <a:latin typeface="Calibri"/>
                <a:cs typeface="Calibri"/>
              </a:rPr>
              <a:t>i</a:t>
            </a:r>
            <a:r>
              <a:rPr dirty="0" sz="2400" spc="-25">
                <a:latin typeface="Calibri"/>
                <a:cs typeface="Calibri"/>
              </a:rPr>
              <a:t>a</a:t>
            </a:r>
            <a:r>
              <a:rPr dirty="0" sz="2400" spc="15">
                <a:latin typeface="Calibri"/>
                <a:cs typeface="Calibri"/>
              </a:rPr>
              <a:t>t</a:t>
            </a:r>
            <a:r>
              <a:rPr dirty="0" sz="2400">
                <a:latin typeface="Calibri"/>
                <a:cs typeface="Calibri"/>
              </a:rPr>
              <a:t>es</a:t>
            </a:r>
            <a:r>
              <a:rPr dirty="0" sz="2400" spc="-130">
                <a:latin typeface="Calibri"/>
                <a:cs typeface="Calibri"/>
              </a:rPr>
              <a:t> </a:t>
            </a:r>
            <a:r>
              <a:rPr dirty="0" sz="2400" spc="-25">
                <a:latin typeface="Calibri"/>
                <a:cs typeface="Calibri"/>
              </a:rPr>
              <a:t>a</a:t>
            </a:r>
            <a:r>
              <a:rPr dirty="0" sz="2400" spc="-30">
                <a:latin typeface="Calibri"/>
                <a:cs typeface="Calibri"/>
              </a:rPr>
              <a:t>l</a:t>
            </a:r>
            <a:r>
              <a:rPr dirty="0" sz="2400">
                <a:latin typeface="Calibri"/>
                <a:cs typeface="Calibri"/>
              </a:rPr>
              <a:t>l</a:t>
            </a:r>
            <a:r>
              <a:rPr dirty="0" sz="2400" spc="30">
                <a:latin typeface="Calibri"/>
                <a:cs typeface="Calibri"/>
              </a:rPr>
              <a:t> </a:t>
            </a:r>
            <a:r>
              <a:rPr dirty="0" sz="2400" spc="10">
                <a:latin typeface="Calibri"/>
                <a:cs typeface="Calibri"/>
              </a:rPr>
              <a:t>u</a:t>
            </a:r>
            <a:r>
              <a:rPr dirty="0" sz="2400" spc="30">
                <a:latin typeface="Calibri"/>
                <a:cs typeface="Calibri"/>
              </a:rPr>
              <a:t>s</a:t>
            </a:r>
            <a:r>
              <a:rPr dirty="0" sz="2400">
                <a:latin typeface="Calibri"/>
                <a:cs typeface="Calibri"/>
              </a:rPr>
              <a:t>e</a:t>
            </a:r>
            <a:r>
              <a:rPr dirty="0" sz="2400" spc="-10">
                <a:latin typeface="Calibri"/>
                <a:cs typeface="Calibri"/>
              </a:rPr>
              <a:t>r</a:t>
            </a:r>
            <a:r>
              <a:rPr dirty="0" sz="2400">
                <a:latin typeface="Calibri"/>
                <a:cs typeface="Calibri"/>
              </a:rPr>
              <a:t>-</a:t>
            </a:r>
            <a:r>
              <a:rPr dirty="0" sz="2400" spc="-80">
                <a:latin typeface="Calibri"/>
                <a:cs typeface="Calibri"/>
              </a:rPr>
              <a:t> </a:t>
            </a:r>
            <a:r>
              <a:rPr dirty="0" sz="2400" spc="-30">
                <a:latin typeface="Calibri"/>
                <a:cs typeface="Calibri"/>
              </a:rPr>
              <a:t>l</a:t>
            </a:r>
            <a:r>
              <a:rPr dirty="0" sz="2400">
                <a:latin typeface="Calibri"/>
                <a:cs typeface="Calibri"/>
              </a:rPr>
              <a:t>e</a:t>
            </a:r>
            <a:r>
              <a:rPr dirty="0" sz="2400" spc="-35">
                <a:latin typeface="Calibri"/>
                <a:cs typeface="Calibri"/>
              </a:rPr>
              <a:t>v</a:t>
            </a:r>
            <a:r>
              <a:rPr dirty="0" sz="2400">
                <a:latin typeface="Calibri"/>
                <a:cs typeface="Calibri"/>
              </a:rPr>
              <a:t>el</a:t>
            </a:r>
            <a:r>
              <a:rPr dirty="0" sz="2400" spc="25">
                <a:latin typeface="Calibri"/>
                <a:cs typeface="Calibri"/>
              </a:rPr>
              <a:t> </a:t>
            </a:r>
            <a:r>
              <a:rPr dirty="0" sz="2400" spc="15">
                <a:latin typeface="Calibri"/>
                <a:cs typeface="Calibri"/>
              </a:rPr>
              <a:t>t</a:t>
            </a:r>
            <a:r>
              <a:rPr dirty="0" sz="2400" spc="5">
                <a:latin typeface="Calibri"/>
                <a:cs typeface="Calibri"/>
              </a:rPr>
              <a:t>h</a:t>
            </a:r>
            <a:r>
              <a:rPr dirty="0" sz="2400" spc="-15">
                <a:latin typeface="Calibri"/>
                <a:cs typeface="Calibri"/>
              </a:rPr>
              <a:t>r</a:t>
            </a:r>
            <a:r>
              <a:rPr dirty="0" sz="2400">
                <a:latin typeface="Calibri"/>
                <a:cs typeface="Calibri"/>
              </a:rPr>
              <a:t>e</a:t>
            </a:r>
            <a:r>
              <a:rPr dirty="0" sz="2400" spc="-25">
                <a:latin typeface="Calibri"/>
                <a:cs typeface="Calibri"/>
              </a:rPr>
              <a:t>a</a:t>
            </a:r>
            <a:r>
              <a:rPr dirty="0" sz="2400" spc="5">
                <a:latin typeface="Calibri"/>
                <a:cs typeface="Calibri"/>
              </a:rPr>
              <a:t>d</a:t>
            </a:r>
            <a:r>
              <a:rPr dirty="0" sz="2400">
                <a:latin typeface="Calibri"/>
                <a:cs typeface="Calibri"/>
              </a:rPr>
              <a:t>s</a:t>
            </a:r>
            <a:r>
              <a:rPr dirty="0" sz="2400" spc="-65">
                <a:latin typeface="Calibri"/>
                <a:cs typeface="Calibri"/>
              </a:rPr>
              <a:t> </a:t>
            </a:r>
            <a:r>
              <a:rPr dirty="0" sz="2400" spc="15">
                <a:latin typeface="Calibri"/>
                <a:cs typeface="Calibri"/>
              </a:rPr>
              <a:t>t</a:t>
            </a:r>
            <a:r>
              <a:rPr dirty="0" sz="2400">
                <a:latin typeface="Calibri"/>
                <a:cs typeface="Calibri"/>
              </a:rPr>
              <a:t>o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</a:t>
            </a:r>
            <a:endParaRPr sz="2400">
              <a:latin typeface="Calibri"/>
              <a:cs typeface="Calibri"/>
            </a:endParaRPr>
          </a:p>
          <a:p>
            <a:pPr marL="355600">
              <a:lnSpc>
                <a:spcPts val="2870"/>
              </a:lnSpc>
            </a:pPr>
            <a:r>
              <a:rPr dirty="0" sz="2400" spc="-5">
                <a:latin typeface="Calibri"/>
                <a:cs typeface="Calibri"/>
              </a:rPr>
              <a:t>single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kernel-level</a:t>
            </a:r>
            <a:r>
              <a:rPr dirty="0" sz="2400" spc="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thread.</a:t>
            </a:r>
            <a:r>
              <a:rPr dirty="0" sz="2400" spc="-10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Examples:</a:t>
            </a:r>
            <a:endParaRPr sz="2400">
              <a:latin typeface="Calibri"/>
              <a:cs typeface="Calibri"/>
            </a:endParaRPr>
          </a:p>
          <a:p>
            <a:pPr lvl="1" marL="756285" indent="-286385">
              <a:lnSpc>
                <a:spcPct val="100000"/>
              </a:lnSpc>
              <a:spcBef>
                <a:spcPts val="575"/>
              </a:spcBef>
              <a:buFont typeface="Arial MT"/>
              <a:buChar char="–"/>
              <a:tabLst>
                <a:tab pos="756285" algn="l"/>
              </a:tabLst>
            </a:pPr>
            <a:r>
              <a:rPr dirty="0" sz="2400" spc="-10">
                <a:solidFill>
                  <a:srgbClr val="3366FF"/>
                </a:solidFill>
                <a:latin typeface="Calibri"/>
                <a:cs typeface="Calibri"/>
              </a:rPr>
              <a:t>Solaris</a:t>
            </a:r>
            <a:r>
              <a:rPr dirty="0" sz="2400" spc="-5">
                <a:solidFill>
                  <a:srgbClr val="3366FF"/>
                </a:solidFill>
                <a:latin typeface="Calibri"/>
                <a:cs typeface="Calibri"/>
              </a:rPr>
              <a:t> Green</a:t>
            </a:r>
            <a:r>
              <a:rPr dirty="0" sz="2400" spc="-25">
                <a:solidFill>
                  <a:srgbClr val="3366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3366FF"/>
                </a:solidFill>
                <a:latin typeface="Calibri"/>
                <a:cs typeface="Calibri"/>
              </a:rPr>
              <a:t>Threads</a:t>
            </a:r>
            <a:endParaRPr sz="2400">
              <a:latin typeface="Calibri"/>
              <a:cs typeface="Calibri"/>
            </a:endParaRPr>
          </a:p>
          <a:p>
            <a:pPr lvl="1" marL="756285" indent="-286385">
              <a:lnSpc>
                <a:spcPct val="100000"/>
              </a:lnSpc>
              <a:spcBef>
                <a:spcPts val="650"/>
              </a:spcBef>
              <a:buFont typeface="Arial MT"/>
              <a:buChar char="–"/>
              <a:tabLst>
                <a:tab pos="756285" algn="l"/>
              </a:tabLst>
            </a:pPr>
            <a:r>
              <a:rPr dirty="0" sz="2400">
                <a:solidFill>
                  <a:srgbClr val="3366FF"/>
                </a:solidFill>
                <a:latin typeface="Calibri"/>
                <a:cs typeface="Calibri"/>
              </a:rPr>
              <a:t>GNU</a:t>
            </a:r>
            <a:r>
              <a:rPr dirty="0" sz="2400" spc="-75">
                <a:solidFill>
                  <a:srgbClr val="3366F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3366FF"/>
                </a:solidFill>
                <a:latin typeface="Calibri"/>
                <a:cs typeface="Calibri"/>
              </a:rPr>
              <a:t>Portable</a:t>
            </a:r>
            <a:r>
              <a:rPr dirty="0" sz="2400" spc="-25">
                <a:solidFill>
                  <a:srgbClr val="3366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3366FF"/>
                </a:solidFill>
                <a:latin typeface="Calibri"/>
                <a:cs typeface="Calibri"/>
              </a:rPr>
              <a:t>Threads</a:t>
            </a:r>
            <a:endParaRPr sz="2400">
              <a:latin typeface="Calibri"/>
              <a:cs typeface="Calibri"/>
            </a:endParaRPr>
          </a:p>
          <a:p>
            <a:pPr marL="355600" indent="-343535">
              <a:lnSpc>
                <a:spcPts val="2865"/>
              </a:lnSpc>
              <a:spcBef>
                <a:spcPts val="575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dirty="0" sz="2400">
                <a:latin typeface="Calibri"/>
                <a:cs typeface="Calibri"/>
              </a:rPr>
              <a:t>true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 spc="10">
                <a:latin typeface="Calibri"/>
                <a:cs typeface="Calibri"/>
              </a:rPr>
              <a:t>concurrency</a:t>
            </a:r>
            <a:r>
              <a:rPr dirty="0" sz="2400" spc="-210"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is</a:t>
            </a:r>
            <a:r>
              <a:rPr dirty="0" sz="2400" spc="15">
                <a:latin typeface="Calibri"/>
                <a:cs typeface="Calibri"/>
              </a:rPr>
              <a:t> </a:t>
            </a:r>
            <a:r>
              <a:rPr dirty="0" sz="2400" spc="5">
                <a:latin typeface="Calibri"/>
                <a:cs typeface="Calibri"/>
              </a:rPr>
              <a:t>not</a:t>
            </a:r>
            <a:r>
              <a:rPr dirty="0" sz="2400" spc="-80">
                <a:latin typeface="Calibri"/>
                <a:cs typeface="Calibri"/>
              </a:rPr>
              <a:t> </a:t>
            </a:r>
            <a:r>
              <a:rPr dirty="0" sz="2400" spc="-25">
                <a:latin typeface="Calibri"/>
                <a:cs typeface="Calibri"/>
              </a:rPr>
              <a:t>gained</a:t>
            </a:r>
            <a:r>
              <a:rPr dirty="0" sz="2400" spc="75">
                <a:latin typeface="Calibri"/>
                <a:cs typeface="Calibri"/>
              </a:rPr>
              <a:t> </a:t>
            </a:r>
            <a:r>
              <a:rPr dirty="0" sz="2400" spc="5">
                <a:latin typeface="Calibri"/>
                <a:cs typeface="Calibri"/>
              </a:rPr>
              <a:t>because</a:t>
            </a:r>
            <a:r>
              <a:rPr dirty="0" sz="2400" spc="-90">
                <a:latin typeface="Calibri"/>
                <a:cs typeface="Calibri"/>
              </a:rPr>
              <a:t> </a:t>
            </a:r>
            <a:r>
              <a:rPr dirty="0" sz="2400" spc="5">
                <a:latin typeface="Calibri"/>
                <a:cs typeface="Calibri"/>
              </a:rPr>
              <a:t>the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kernel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can</a:t>
            </a:r>
            <a:endParaRPr sz="2400">
              <a:latin typeface="Calibri"/>
              <a:cs typeface="Calibri"/>
            </a:endParaRPr>
          </a:p>
          <a:p>
            <a:pPr marL="355600">
              <a:lnSpc>
                <a:spcPts val="2865"/>
              </a:lnSpc>
            </a:pPr>
            <a:r>
              <a:rPr dirty="0" sz="2400" spc="5">
                <a:latin typeface="Calibri"/>
                <a:cs typeface="Calibri"/>
              </a:rPr>
              <a:t>schedule</a:t>
            </a:r>
            <a:r>
              <a:rPr dirty="0" sz="2400" spc="-9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only</a:t>
            </a:r>
            <a:r>
              <a:rPr dirty="0" sz="2400" spc="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one</a:t>
            </a:r>
            <a:r>
              <a:rPr dirty="0" sz="2400" spc="-9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thread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at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time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34183" y="461010"/>
            <a:ext cx="4674870" cy="70104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-5"/>
              <a:t>Many-to-One</a:t>
            </a:r>
            <a:r>
              <a:rPr dirty="0" spc="-130"/>
              <a:t> </a:t>
            </a:r>
            <a:r>
              <a:rPr dirty="0" spc="-5"/>
              <a:t>Model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43100" y="1476375"/>
            <a:ext cx="4800600" cy="471487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62733" y="461010"/>
            <a:ext cx="5015865" cy="70104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-15"/>
              <a:t>Many-to-Many</a:t>
            </a:r>
            <a:r>
              <a:rPr dirty="0" spc="-75"/>
              <a:t> </a:t>
            </a:r>
            <a:r>
              <a:rPr dirty="0" spc="-5"/>
              <a:t>Model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6780" y="1576641"/>
            <a:ext cx="6750684" cy="2122170"/>
          </a:xfrm>
          <a:prstGeom prst="rect">
            <a:avLst/>
          </a:prstGeom>
        </p:spPr>
        <p:txBody>
          <a:bodyPr wrap="square" lIns="0" tIns="10160" rIns="0" bIns="0" rtlCol="0" vert="horz">
            <a:spAutoFit/>
          </a:bodyPr>
          <a:lstStyle/>
          <a:p>
            <a:pPr algn="just" marL="355600" marR="5080" indent="-343535">
              <a:lnSpc>
                <a:spcPct val="100899"/>
              </a:lnSpc>
              <a:spcBef>
                <a:spcPts val="80"/>
              </a:spcBef>
              <a:buFont typeface="Arial MT"/>
              <a:buChar char="•"/>
              <a:tabLst>
                <a:tab pos="356235" algn="l"/>
              </a:tabLst>
            </a:pPr>
            <a:r>
              <a:rPr dirty="0" sz="1800" spc="15">
                <a:latin typeface="Calibri"/>
                <a:cs typeface="Calibri"/>
              </a:rPr>
              <a:t>The </a:t>
            </a:r>
            <a:r>
              <a:rPr dirty="0" sz="1800" spc="-5">
                <a:latin typeface="Calibri"/>
                <a:cs typeface="Calibri"/>
              </a:rPr>
              <a:t>many-to-many </a:t>
            </a:r>
            <a:r>
              <a:rPr dirty="0" sz="1800" spc="5">
                <a:latin typeface="Calibri"/>
                <a:cs typeface="Calibri"/>
              </a:rPr>
              <a:t>model </a:t>
            </a:r>
            <a:r>
              <a:rPr dirty="0" sz="1800" spc="15">
                <a:latin typeface="Calibri"/>
                <a:cs typeface="Calibri"/>
              </a:rPr>
              <a:t>is </a:t>
            </a:r>
            <a:r>
              <a:rPr dirty="0" sz="1800">
                <a:latin typeface="Calibri"/>
                <a:cs typeface="Calibri"/>
              </a:rPr>
              <a:t>a compromise between </a:t>
            </a:r>
            <a:r>
              <a:rPr dirty="0" sz="1800" spc="5">
                <a:latin typeface="Calibri"/>
                <a:cs typeface="Calibri"/>
              </a:rPr>
              <a:t>the </a:t>
            </a:r>
            <a:r>
              <a:rPr dirty="0" sz="1800" spc="10">
                <a:latin typeface="Calibri"/>
                <a:cs typeface="Calibri"/>
              </a:rPr>
              <a:t>last </a:t>
            </a:r>
            <a:r>
              <a:rPr dirty="0" sz="1800" spc="-10">
                <a:latin typeface="Calibri"/>
                <a:cs typeface="Calibri"/>
              </a:rPr>
              <a:t>two 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 spc="5">
                <a:latin typeface="Calibri"/>
                <a:cs typeface="Calibri"/>
              </a:rPr>
              <a:t>models.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In </a:t>
            </a:r>
            <a:r>
              <a:rPr dirty="0" sz="1800" spc="15">
                <a:latin typeface="Calibri"/>
                <a:cs typeface="Calibri"/>
              </a:rPr>
              <a:t>this</a:t>
            </a:r>
            <a:r>
              <a:rPr dirty="0" sz="1800" spc="-65">
                <a:latin typeface="Calibri"/>
                <a:cs typeface="Calibri"/>
              </a:rPr>
              <a:t> </a:t>
            </a:r>
            <a:r>
              <a:rPr dirty="0" sz="1800" spc="10">
                <a:latin typeface="Calibri"/>
                <a:cs typeface="Calibri"/>
              </a:rPr>
              <a:t>model,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10">
                <a:latin typeface="Calibri"/>
                <a:cs typeface="Calibri"/>
              </a:rPr>
              <a:t>number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 spc="10">
                <a:latin typeface="Calibri"/>
                <a:cs typeface="Calibri"/>
              </a:rPr>
              <a:t>of</a:t>
            </a:r>
            <a:r>
              <a:rPr dirty="0" sz="1800" spc="-60">
                <a:latin typeface="Calibri"/>
                <a:cs typeface="Calibri"/>
              </a:rPr>
              <a:t> </a:t>
            </a:r>
            <a:r>
              <a:rPr dirty="0" sz="1800" spc="5">
                <a:latin typeface="Calibri"/>
                <a:cs typeface="Calibri"/>
              </a:rPr>
              <a:t>user-level threads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are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associated </a:t>
            </a:r>
            <a:r>
              <a:rPr dirty="0" sz="1800" spc="-39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to </a:t>
            </a:r>
            <a:r>
              <a:rPr dirty="0" sz="1800" spc="15">
                <a:latin typeface="Calibri"/>
                <a:cs typeface="Calibri"/>
              </a:rPr>
              <a:t>an </a:t>
            </a:r>
            <a:r>
              <a:rPr dirty="0" sz="1800">
                <a:latin typeface="Calibri"/>
                <a:cs typeface="Calibri"/>
              </a:rPr>
              <a:t>equal </a:t>
            </a:r>
            <a:r>
              <a:rPr dirty="0" sz="1800" spc="10">
                <a:latin typeface="Calibri"/>
                <a:cs typeface="Calibri"/>
              </a:rPr>
              <a:t>or </a:t>
            </a:r>
            <a:r>
              <a:rPr dirty="0" sz="1800" spc="5">
                <a:latin typeface="Calibri"/>
                <a:cs typeface="Calibri"/>
              </a:rPr>
              <a:t>smaller </a:t>
            </a:r>
            <a:r>
              <a:rPr dirty="0" sz="1800" spc="10">
                <a:latin typeface="Calibri"/>
                <a:cs typeface="Calibri"/>
              </a:rPr>
              <a:t>number of </a:t>
            </a:r>
            <a:r>
              <a:rPr dirty="0" sz="1800" spc="-5">
                <a:latin typeface="Calibri"/>
                <a:cs typeface="Calibri"/>
              </a:rPr>
              <a:t>kernel-level </a:t>
            </a:r>
            <a:r>
              <a:rPr dirty="0" sz="1800">
                <a:latin typeface="Calibri"/>
                <a:cs typeface="Calibri"/>
              </a:rPr>
              <a:t>threads. </a:t>
            </a:r>
            <a:r>
              <a:rPr dirty="0" sz="1800" spc="10">
                <a:latin typeface="Calibri"/>
                <a:cs typeface="Calibri"/>
              </a:rPr>
              <a:t>The </a:t>
            </a:r>
            <a:r>
              <a:rPr dirty="0" sz="1800">
                <a:latin typeface="Calibri"/>
                <a:cs typeface="Calibri"/>
              </a:rPr>
              <a:t>Allows 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10">
                <a:latin typeface="Calibri"/>
                <a:cs typeface="Calibri"/>
              </a:rPr>
              <a:t>many</a:t>
            </a:r>
            <a:r>
              <a:rPr dirty="0" sz="1800" spc="-10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user</a:t>
            </a:r>
            <a:r>
              <a:rPr dirty="0" sz="1800" spc="20">
                <a:latin typeface="Calibri"/>
                <a:cs typeface="Calibri"/>
              </a:rPr>
              <a:t> </a:t>
            </a:r>
            <a:r>
              <a:rPr dirty="0" sz="1800" spc="10">
                <a:latin typeface="Calibri"/>
                <a:cs typeface="Calibri"/>
              </a:rPr>
              <a:t>level</a:t>
            </a:r>
            <a:r>
              <a:rPr dirty="0" sz="1800" spc="-70">
                <a:latin typeface="Calibri"/>
                <a:cs typeface="Calibri"/>
              </a:rPr>
              <a:t> </a:t>
            </a:r>
            <a:r>
              <a:rPr dirty="0" sz="1800" spc="5">
                <a:latin typeface="Calibri"/>
                <a:cs typeface="Calibri"/>
              </a:rPr>
              <a:t>threads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to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 spc="15">
                <a:latin typeface="Calibri"/>
                <a:cs typeface="Calibri"/>
              </a:rPr>
              <a:t>be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 spc="10">
                <a:latin typeface="Calibri"/>
                <a:cs typeface="Calibri"/>
              </a:rPr>
              <a:t>mapped</a:t>
            </a:r>
            <a:r>
              <a:rPr dirty="0" sz="1800" spc="-7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to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 spc="10">
                <a:latin typeface="Calibri"/>
                <a:cs typeface="Calibri"/>
              </a:rPr>
              <a:t>many</a:t>
            </a:r>
            <a:r>
              <a:rPr dirty="0" sz="1800" spc="-90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kernel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5">
                <a:latin typeface="Calibri"/>
                <a:cs typeface="Calibri"/>
              </a:rPr>
              <a:t>threads</a:t>
            </a:r>
            <a:endParaRPr sz="18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395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dirty="0" sz="1800" spc="10">
                <a:latin typeface="Calibri"/>
                <a:cs typeface="Calibri"/>
              </a:rPr>
              <a:t>Allows</a:t>
            </a:r>
            <a:r>
              <a:rPr dirty="0" sz="1800" spc="-130">
                <a:latin typeface="Calibri"/>
                <a:cs typeface="Calibri"/>
              </a:rPr>
              <a:t> </a:t>
            </a:r>
            <a:r>
              <a:rPr dirty="0" sz="1800" spc="5">
                <a:latin typeface="Calibri"/>
                <a:cs typeface="Calibri"/>
              </a:rPr>
              <a:t>the </a:t>
            </a:r>
            <a:r>
              <a:rPr dirty="0" sz="1800" spc="20">
                <a:latin typeface="Calibri"/>
                <a:cs typeface="Calibri"/>
              </a:rPr>
              <a:t> </a:t>
            </a:r>
            <a:r>
              <a:rPr dirty="0" sz="1800" spc="15">
                <a:latin typeface="Calibri"/>
                <a:cs typeface="Calibri"/>
              </a:rPr>
              <a:t>operatingsystem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to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create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sufficient</a:t>
            </a:r>
            <a:r>
              <a:rPr dirty="0" sz="1800" spc="-120">
                <a:latin typeface="Calibri"/>
                <a:cs typeface="Calibri"/>
              </a:rPr>
              <a:t> </a:t>
            </a:r>
            <a:r>
              <a:rPr dirty="0" sz="1800" spc="10">
                <a:latin typeface="Calibri"/>
                <a:cs typeface="Calibri"/>
              </a:rPr>
              <a:t>number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 spc="10">
                <a:latin typeface="Calibri"/>
                <a:cs typeface="Calibri"/>
              </a:rPr>
              <a:t>of</a:t>
            </a:r>
            <a:r>
              <a:rPr dirty="0" sz="1800" spc="2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kernel.</a:t>
            </a:r>
            <a:endParaRPr sz="18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465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dirty="0" sz="1800" spc="-5">
                <a:latin typeface="Calibri"/>
                <a:cs typeface="Calibri"/>
              </a:rPr>
              <a:t>S</a:t>
            </a:r>
            <a:r>
              <a:rPr dirty="0" sz="1800" spc="20">
                <a:latin typeface="Calibri"/>
                <a:cs typeface="Calibri"/>
              </a:rPr>
              <a:t>o</a:t>
            </a:r>
            <a:r>
              <a:rPr dirty="0" sz="1800" spc="35">
                <a:latin typeface="Calibri"/>
                <a:cs typeface="Calibri"/>
              </a:rPr>
              <a:t>la</a:t>
            </a:r>
            <a:r>
              <a:rPr dirty="0" sz="1800" spc="-30">
                <a:latin typeface="Calibri"/>
                <a:cs typeface="Calibri"/>
              </a:rPr>
              <a:t>r</a:t>
            </a:r>
            <a:r>
              <a:rPr dirty="0" sz="1800" spc="35">
                <a:latin typeface="Calibri"/>
                <a:cs typeface="Calibri"/>
              </a:rPr>
              <a:t>i</a:t>
            </a:r>
            <a:r>
              <a:rPr dirty="0" sz="1800">
                <a:latin typeface="Calibri"/>
                <a:cs typeface="Calibri"/>
              </a:rPr>
              <a:t>s</a:t>
            </a:r>
            <a:r>
              <a:rPr dirty="0" sz="1800" spc="-135">
                <a:latin typeface="Calibri"/>
                <a:cs typeface="Calibri"/>
              </a:rPr>
              <a:t> </a:t>
            </a:r>
            <a:r>
              <a:rPr dirty="0" sz="1800" spc="25">
                <a:latin typeface="Calibri"/>
                <a:cs typeface="Calibri"/>
              </a:rPr>
              <a:t>p</a:t>
            </a:r>
            <a:r>
              <a:rPr dirty="0" sz="1800" spc="-30">
                <a:latin typeface="Calibri"/>
                <a:cs typeface="Calibri"/>
              </a:rPr>
              <a:t>r</a:t>
            </a:r>
            <a:r>
              <a:rPr dirty="0" sz="1800" spc="35">
                <a:latin typeface="Calibri"/>
                <a:cs typeface="Calibri"/>
              </a:rPr>
              <a:t>i</a:t>
            </a:r>
            <a:r>
              <a:rPr dirty="0" sz="1800" spc="20">
                <a:latin typeface="Calibri"/>
                <a:cs typeface="Calibri"/>
              </a:rPr>
              <a:t>o</a:t>
            </a:r>
            <a:r>
              <a:rPr dirty="0" sz="1800">
                <a:latin typeface="Calibri"/>
                <a:cs typeface="Calibri"/>
              </a:rPr>
              <a:t>r</a:t>
            </a:r>
            <a:r>
              <a:rPr dirty="0" sz="1800" spc="-6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t</a:t>
            </a:r>
            <a:r>
              <a:rPr dirty="0" sz="1800">
                <a:latin typeface="Calibri"/>
                <a:cs typeface="Calibri"/>
              </a:rPr>
              <a:t>o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 spc="5">
                <a:latin typeface="Calibri"/>
                <a:cs typeface="Calibri"/>
              </a:rPr>
              <a:t>v</a:t>
            </a:r>
            <a:r>
              <a:rPr dirty="0" sz="1800">
                <a:latin typeface="Calibri"/>
                <a:cs typeface="Calibri"/>
              </a:rPr>
              <a:t>e</a:t>
            </a:r>
            <a:r>
              <a:rPr dirty="0" sz="1800" spc="-30">
                <a:latin typeface="Calibri"/>
                <a:cs typeface="Calibri"/>
              </a:rPr>
              <a:t>r</a:t>
            </a:r>
            <a:r>
              <a:rPr dirty="0" sz="1800" spc="-35">
                <a:latin typeface="Calibri"/>
                <a:cs typeface="Calibri"/>
              </a:rPr>
              <a:t>s</a:t>
            </a:r>
            <a:r>
              <a:rPr dirty="0" sz="1800" spc="35">
                <a:latin typeface="Calibri"/>
                <a:cs typeface="Calibri"/>
              </a:rPr>
              <a:t>i</a:t>
            </a:r>
            <a:r>
              <a:rPr dirty="0" sz="1800" spc="20">
                <a:latin typeface="Calibri"/>
                <a:cs typeface="Calibri"/>
              </a:rPr>
              <a:t>o</a:t>
            </a:r>
            <a:r>
              <a:rPr dirty="0" sz="1800">
                <a:latin typeface="Calibri"/>
                <a:cs typeface="Calibri"/>
              </a:rPr>
              <a:t>n</a:t>
            </a:r>
            <a:r>
              <a:rPr dirty="0" sz="1800" spc="-7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9</a:t>
            </a:r>
            <a:endParaRPr sz="18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470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dirty="0" sz="1800" spc="5">
                <a:latin typeface="Calibri"/>
                <a:cs typeface="Calibri"/>
              </a:rPr>
              <a:t>Windows</a:t>
            </a:r>
            <a:r>
              <a:rPr dirty="0" sz="1800" spc="-75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NT/2000.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55059" y="461010"/>
            <a:ext cx="1847214" cy="70104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25"/>
              <a:t>T</a:t>
            </a:r>
            <a:r>
              <a:rPr dirty="0" spc="10"/>
              <a:t>h</a:t>
            </a:r>
            <a:r>
              <a:rPr dirty="0" spc="-35"/>
              <a:t>r</a:t>
            </a:r>
            <a:r>
              <a:rPr dirty="0" spc="-15"/>
              <a:t>e</a:t>
            </a:r>
            <a:r>
              <a:rPr dirty="0" spc="-10"/>
              <a:t>a</a:t>
            </a:r>
            <a:r>
              <a:rPr dirty="0" spc="5"/>
              <a:t>ds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575" y="1557083"/>
            <a:ext cx="7685405" cy="3602354"/>
          </a:xfrm>
          <a:prstGeom prst="rect">
            <a:avLst/>
          </a:prstGeom>
        </p:spPr>
        <p:txBody>
          <a:bodyPr wrap="square" lIns="0" tIns="72390" rIns="0" bIns="0" rtlCol="0" vert="horz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570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 spc="-20" i="1">
                <a:latin typeface="Calibri"/>
                <a:cs typeface="Calibri"/>
              </a:rPr>
              <a:t>thread</a:t>
            </a:r>
            <a:r>
              <a:rPr dirty="0" sz="1800" spc="100" i="1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(or</a:t>
            </a:r>
            <a:r>
              <a:rPr dirty="0" sz="1800" spc="20">
                <a:latin typeface="Calibri"/>
                <a:cs typeface="Calibri"/>
              </a:rPr>
              <a:t> </a:t>
            </a:r>
            <a:r>
              <a:rPr dirty="0" sz="1800" spc="-10" i="1">
                <a:latin typeface="Calibri"/>
                <a:cs typeface="Calibri"/>
              </a:rPr>
              <a:t>lightweight</a:t>
            </a:r>
            <a:r>
              <a:rPr dirty="0" sz="1800" spc="40" i="1">
                <a:latin typeface="Calibri"/>
                <a:cs typeface="Calibri"/>
              </a:rPr>
              <a:t> </a:t>
            </a:r>
            <a:r>
              <a:rPr dirty="0" sz="1800" spc="-20" i="1">
                <a:latin typeface="Calibri"/>
                <a:cs typeface="Calibri"/>
              </a:rPr>
              <a:t>process</a:t>
            </a:r>
            <a:r>
              <a:rPr dirty="0" sz="1800" spc="-20">
                <a:latin typeface="Calibri"/>
                <a:cs typeface="Calibri"/>
              </a:rPr>
              <a:t>)</a:t>
            </a:r>
            <a:r>
              <a:rPr dirty="0" sz="1800" spc="170">
                <a:latin typeface="Calibri"/>
                <a:cs typeface="Calibri"/>
              </a:rPr>
              <a:t> </a:t>
            </a:r>
            <a:r>
              <a:rPr dirty="0" sz="1800" spc="15">
                <a:latin typeface="Calibri"/>
                <a:cs typeface="Calibri"/>
              </a:rPr>
              <a:t>is</a:t>
            </a:r>
            <a:r>
              <a:rPr dirty="0" sz="1800" spc="-6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10">
                <a:latin typeface="Calibri"/>
                <a:cs typeface="Calibri"/>
              </a:rPr>
              <a:t>basic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 spc="20">
                <a:latin typeface="Calibri"/>
                <a:cs typeface="Calibri"/>
              </a:rPr>
              <a:t>unit</a:t>
            </a:r>
            <a:r>
              <a:rPr dirty="0" sz="1800" spc="-114">
                <a:latin typeface="Calibri"/>
                <a:cs typeface="Calibri"/>
              </a:rPr>
              <a:t> </a:t>
            </a:r>
            <a:r>
              <a:rPr dirty="0" sz="1800" spc="10">
                <a:latin typeface="Calibri"/>
                <a:cs typeface="Calibri"/>
              </a:rPr>
              <a:t>of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CPU</a:t>
            </a:r>
            <a:r>
              <a:rPr dirty="0" sz="1800" spc="15">
                <a:latin typeface="Calibri"/>
                <a:cs typeface="Calibri"/>
              </a:rPr>
              <a:t> utilization;</a:t>
            </a:r>
            <a:r>
              <a:rPr dirty="0" sz="1800" spc="-215">
                <a:latin typeface="Calibri"/>
                <a:cs typeface="Calibri"/>
              </a:rPr>
              <a:t> </a:t>
            </a:r>
            <a:r>
              <a:rPr dirty="0" sz="1800" spc="15">
                <a:latin typeface="Calibri"/>
                <a:cs typeface="Calibri"/>
              </a:rPr>
              <a:t>it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consists</a:t>
            </a:r>
            <a:r>
              <a:rPr dirty="0" sz="1800" spc="-7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of:</a:t>
            </a:r>
            <a:endParaRPr sz="1800">
              <a:latin typeface="Calibri"/>
              <a:cs typeface="Calibri"/>
            </a:endParaRPr>
          </a:p>
          <a:p>
            <a:pPr lvl="1" marL="756285" indent="-286385">
              <a:lnSpc>
                <a:spcPct val="100000"/>
              </a:lnSpc>
              <a:spcBef>
                <a:spcPts val="470"/>
              </a:spcBef>
              <a:buFont typeface="Arial MT"/>
              <a:buChar char="–"/>
              <a:tabLst>
                <a:tab pos="755650" algn="l"/>
                <a:tab pos="756285" algn="l"/>
              </a:tabLst>
            </a:pPr>
            <a:r>
              <a:rPr dirty="0" sz="1800">
                <a:latin typeface="Calibri"/>
                <a:cs typeface="Calibri"/>
              </a:rPr>
              <a:t>program</a:t>
            </a:r>
            <a:r>
              <a:rPr dirty="0" sz="1800" spc="-75">
                <a:latin typeface="Calibri"/>
                <a:cs typeface="Calibri"/>
              </a:rPr>
              <a:t> </a:t>
            </a:r>
            <a:r>
              <a:rPr dirty="0" sz="1800" spc="5">
                <a:latin typeface="Calibri"/>
                <a:cs typeface="Calibri"/>
              </a:rPr>
              <a:t>counter</a:t>
            </a:r>
            <a:endParaRPr sz="1800">
              <a:latin typeface="Calibri"/>
              <a:cs typeface="Calibri"/>
            </a:endParaRPr>
          </a:p>
          <a:p>
            <a:pPr lvl="1" marL="756285" indent="-286385">
              <a:lnSpc>
                <a:spcPct val="100000"/>
              </a:lnSpc>
              <a:spcBef>
                <a:spcPts val="465"/>
              </a:spcBef>
              <a:buFont typeface="Arial MT"/>
              <a:buChar char="–"/>
              <a:tabLst>
                <a:tab pos="755650" algn="l"/>
                <a:tab pos="756285" algn="l"/>
              </a:tabLst>
            </a:pPr>
            <a:r>
              <a:rPr dirty="0" sz="1800" spc="-10">
                <a:latin typeface="Calibri"/>
                <a:cs typeface="Calibri"/>
              </a:rPr>
              <a:t>register</a:t>
            </a:r>
            <a:r>
              <a:rPr dirty="0" sz="1800" spc="-85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set</a:t>
            </a:r>
            <a:endParaRPr sz="1800">
              <a:latin typeface="Calibri"/>
              <a:cs typeface="Calibri"/>
            </a:endParaRPr>
          </a:p>
          <a:p>
            <a:pPr lvl="1" marL="756285" indent="-286385">
              <a:lnSpc>
                <a:spcPct val="100000"/>
              </a:lnSpc>
              <a:spcBef>
                <a:spcPts val="395"/>
              </a:spcBef>
              <a:buFont typeface="Arial MT"/>
              <a:buChar char="–"/>
              <a:tabLst>
                <a:tab pos="755650" algn="l"/>
                <a:tab pos="756285" algn="l"/>
              </a:tabLst>
            </a:pPr>
            <a:r>
              <a:rPr dirty="0" sz="1800" spc="-5">
                <a:latin typeface="Calibri"/>
                <a:cs typeface="Calibri"/>
              </a:rPr>
              <a:t>stack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space(what</a:t>
            </a:r>
            <a:r>
              <a:rPr dirty="0" sz="1800" spc="-110">
                <a:latin typeface="Calibri"/>
                <a:cs typeface="Calibri"/>
              </a:rPr>
              <a:t> </a:t>
            </a:r>
            <a:r>
              <a:rPr dirty="0" sz="1800" spc="5">
                <a:latin typeface="Calibri"/>
                <a:cs typeface="Calibri"/>
              </a:rPr>
              <a:t>functions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 spc="15">
                <a:latin typeface="Calibri"/>
                <a:cs typeface="Calibri"/>
              </a:rPr>
              <a:t>it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 spc="15">
                <a:latin typeface="Calibri"/>
                <a:cs typeface="Calibri"/>
              </a:rPr>
              <a:t>is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 spc="20">
                <a:latin typeface="Calibri"/>
                <a:cs typeface="Calibri"/>
              </a:rPr>
              <a:t>calling</a:t>
            </a:r>
            <a:r>
              <a:rPr dirty="0" sz="1800" spc="-125">
                <a:latin typeface="Calibri"/>
                <a:cs typeface="Calibri"/>
              </a:rPr>
              <a:t> </a:t>
            </a:r>
            <a:r>
              <a:rPr dirty="0" sz="1800" spc="5">
                <a:latin typeface="Calibri"/>
                <a:cs typeface="Calibri"/>
              </a:rPr>
              <a:t>they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are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 spc="10">
                <a:latin typeface="Calibri"/>
                <a:cs typeface="Calibri"/>
              </a:rPr>
              <a:t>private</a:t>
            </a:r>
            <a:r>
              <a:rPr dirty="0" sz="1800" spc="-180">
                <a:latin typeface="Calibri"/>
                <a:cs typeface="Calibri"/>
              </a:rPr>
              <a:t> </a:t>
            </a:r>
            <a:r>
              <a:rPr dirty="0" sz="1800" spc="-30">
                <a:latin typeface="Calibri"/>
                <a:cs typeface="Calibri"/>
              </a:rPr>
              <a:t>for</a:t>
            </a:r>
            <a:r>
              <a:rPr dirty="0" sz="1800" spc="20">
                <a:latin typeface="Calibri"/>
                <a:cs typeface="Calibri"/>
              </a:rPr>
              <a:t> </a:t>
            </a:r>
            <a:r>
              <a:rPr dirty="0" sz="1800" spc="5">
                <a:latin typeface="Calibri"/>
                <a:cs typeface="Calibri"/>
              </a:rPr>
              <a:t>each thread</a:t>
            </a:r>
            <a:endParaRPr sz="1800">
              <a:latin typeface="Calibri"/>
              <a:cs typeface="Calibri"/>
            </a:endParaRPr>
          </a:p>
          <a:p>
            <a:pPr marL="756285">
              <a:lnSpc>
                <a:spcPct val="100000"/>
              </a:lnSpc>
              <a:spcBef>
                <a:spcPts val="20"/>
              </a:spcBef>
            </a:pPr>
            <a:r>
              <a:rPr dirty="0" sz="1800" spc="-10">
                <a:latin typeface="Calibri"/>
                <a:cs typeface="Calibri"/>
              </a:rPr>
              <a:t>,temporary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 spc="10">
                <a:latin typeface="Calibri"/>
                <a:cs typeface="Calibri"/>
              </a:rPr>
              <a:t>variables)</a:t>
            </a:r>
            <a:endParaRPr sz="18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465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</a:t>
            </a:r>
            <a:r>
              <a:rPr dirty="0" sz="1800" spc="20">
                <a:latin typeface="Calibri"/>
                <a:cs typeface="Calibri"/>
              </a:rPr>
              <a:t>h</a:t>
            </a:r>
            <a:r>
              <a:rPr dirty="0" sz="1800" spc="-30">
                <a:latin typeface="Calibri"/>
                <a:cs typeface="Calibri"/>
              </a:rPr>
              <a:t>r</a:t>
            </a:r>
            <a:r>
              <a:rPr dirty="0" sz="1800">
                <a:latin typeface="Calibri"/>
                <a:cs typeface="Calibri"/>
              </a:rPr>
              <a:t>e</a:t>
            </a:r>
            <a:r>
              <a:rPr dirty="0" sz="1800" spc="35">
                <a:latin typeface="Calibri"/>
                <a:cs typeface="Calibri"/>
              </a:rPr>
              <a:t>a</a:t>
            </a:r>
            <a:r>
              <a:rPr dirty="0" sz="1800">
                <a:latin typeface="Calibri"/>
                <a:cs typeface="Calibri"/>
              </a:rPr>
              <a:t>d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 spc="-35">
                <a:latin typeface="Calibri"/>
                <a:cs typeface="Calibri"/>
              </a:rPr>
              <a:t>s</a:t>
            </a:r>
            <a:r>
              <a:rPr dirty="0" sz="1800" spc="25">
                <a:latin typeface="Calibri"/>
                <a:cs typeface="Calibri"/>
              </a:rPr>
              <a:t>h</a:t>
            </a:r>
            <a:r>
              <a:rPr dirty="0" sz="1800" spc="30">
                <a:latin typeface="Calibri"/>
                <a:cs typeface="Calibri"/>
              </a:rPr>
              <a:t>a</a:t>
            </a:r>
            <a:r>
              <a:rPr dirty="0" sz="1800" spc="-30">
                <a:latin typeface="Calibri"/>
                <a:cs typeface="Calibri"/>
              </a:rPr>
              <a:t>r</a:t>
            </a:r>
            <a:r>
              <a:rPr dirty="0" sz="1800">
                <a:latin typeface="Calibri"/>
                <a:cs typeface="Calibri"/>
              </a:rPr>
              <a:t>es</a:t>
            </a:r>
            <a:r>
              <a:rPr dirty="0" sz="1800" spc="-60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w</a:t>
            </a:r>
            <a:r>
              <a:rPr dirty="0" sz="1800" spc="35">
                <a:latin typeface="Calibri"/>
                <a:cs typeface="Calibri"/>
              </a:rPr>
              <a:t>i</a:t>
            </a:r>
            <a:r>
              <a:rPr dirty="0" sz="1800">
                <a:latin typeface="Calibri"/>
                <a:cs typeface="Calibri"/>
              </a:rPr>
              <a:t>th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 spc="35">
                <a:latin typeface="Calibri"/>
                <a:cs typeface="Calibri"/>
              </a:rPr>
              <a:t>i</a:t>
            </a:r>
            <a:r>
              <a:rPr dirty="0" sz="1800">
                <a:latin typeface="Calibri"/>
                <a:cs typeface="Calibri"/>
              </a:rPr>
              <a:t>ts</a:t>
            </a:r>
            <a:r>
              <a:rPr dirty="0" sz="1800" spc="-70">
                <a:latin typeface="Calibri"/>
                <a:cs typeface="Calibri"/>
              </a:rPr>
              <a:t> </a:t>
            </a:r>
            <a:r>
              <a:rPr dirty="0" sz="1800" spc="25">
                <a:latin typeface="Calibri"/>
                <a:cs typeface="Calibri"/>
              </a:rPr>
              <a:t>p</a:t>
            </a:r>
            <a:r>
              <a:rPr dirty="0" sz="1800">
                <a:latin typeface="Calibri"/>
                <a:cs typeface="Calibri"/>
              </a:rPr>
              <a:t>eer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</a:t>
            </a:r>
            <a:r>
              <a:rPr dirty="0" sz="1800" spc="20">
                <a:latin typeface="Calibri"/>
                <a:cs typeface="Calibri"/>
              </a:rPr>
              <a:t>h</a:t>
            </a:r>
            <a:r>
              <a:rPr dirty="0" sz="1800" spc="-30">
                <a:latin typeface="Calibri"/>
                <a:cs typeface="Calibri"/>
              </a:rPr>
              <a:t>r</a:t>
            </a:r>
            <a:r>
              <a:rPr dirty="0" sz="1800">
                <a:latin typeface="Calibri"/>
                <a:cs typeface="Calibri"/>
              </a:rPr>
              <a:t>e</a:t>
            </a:r>
            <a:r>
              <a:rPr dirty="0" sz="1800" spc="35">
                <a:latin typeface="Calibri"/>
                <a:cs typeface="Calibri"/>
              </a:rPr>
              <a:t>a</a:t>
            </a:r>
            <a:r>
              <a:rPr dirty="0" sz="1800" spc="25">
                <a:latin typeface="Calibri"/>
                <a:cs typeface="Calibri"/>
              </a:rPr>
              <a:t>d</a:t>
            </a:r>
            <a:r>
              <a:rPr dirty="0" sz="1800">
                <a:latin typeface="Calibri"/>
                <a:cs typeface="Calibri"/>
              </a:rPr>
              <a:t>s</a:t>
            </a:r>
            <a:r>
              <a:rPr dirty="0" sz="1800" spc="-140">
                <a:latin typeface="Calibri"/>
                <a:cs typeface="Calibri"/>
              </a:rPr>
              <a:t> </a:t>
            </a:r>
            <a:r>
              <a:rPr dirty="0" sz="1800" spc="35">
                <a:latin typeface="Calibri"/>
                <a:cs typeface="Calibri"/>
              </a:rPr>
              <a:t>i</a:t>
            </a:r>
            <a:r>
              <a:rPr dirty="0" sz="1800">
                <a:latin typeface="Calibri"/>
                <a:cs typeface="Calibri"/>
              </a:rPr>
              <a:t>t</a:t>
            </a:r>
            <a:r>
              <a:rPr dirty="0" sz="1800" spc="-35">
                <a:latin typeface="Calibri"/>
                <a:cs typeface="Calibri"/>
              </a:rPr>
              <a:t>s</a:t>
            </a:r>
            <a:r>
              <a:rPr dirty="0" sz="1800"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  <a:p>
            <a:pPr lvl="1" marL="756285" indent="-286385">
              <a:lnSpc>
                <a:spcPct val="100000"/>
              </a:lnSpc>
              <a:spcBef>
                <a:spcPts val="395"/>
              </a:spcBef>
              <a:buFont typeface="Arial MT"/>
              <a:buChar char="–"/>
              <a:tabLst>
                <a:tab pos="755650" algn="l"/>
                <a:tab pos="756285" algn="l"/>
              </a:tabLst>
            </a:pPr>
            <a:r>
              <a:rPr dirty="0" sz="1800" spc="5">
                <a:latin typeface="Calibri"/>
                <a:cs typeface="Calibri"/>
              </a:rPr>
              <a:t>code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section</a:t>
            </a:r>
            <a:endParaRPr sz="1800">
              <a:latin typeface="Calibri"/>
              <a:cs typeface="Calibri"/>
            </a:endParaRPr>
          </a:p>
          <a:p>
            <a:pPr lvl="1" marL="756285" indent="-286385">
              <a:lnSpc>
                <a:spcPct val="100000"/>
              </a:lnSpc>
              <a:spcBef>
                <a:spcPts val="470"/>
              </a:spcBef>
              <a:buFont typeface="Arial MT"/>
              <a:buChar char="–"/>
              <a:tabLst>
                <a:tab pos="755650" algn="l"/>
                <a:tab pos="756285" algn="l"/>
              </a:tabLst>
            </a:pPr>
            <a:r>
              <a:rPr dirty="0" sz="1800" spc="25">
                <a:latin typeface="Calibri"/>
                <a:cs typeface="Calibri"/>
              </a:rPr>
              <a:t>d</a:t>
            </a:r>
            <a:r>
              <a:rPr dirty="0" sz="1800" spc="35">
                <a:latin typeface="Calibri"/>
                <a:cs typeface="Calibri"/>
              </a:rPr>
              <a:t>a</a:t>
            </a:r>
            <a:r>
              <a:rPr dirty="0" sz="1800">
                <a:latin typeface="Calibri"/>
                <a:cs typeface="Calibri"/>
              </a:rPr>
              <a:t>ta</a:t>
            </a:r>
            <a:r>
              <a:rPr dirty="0" sz="1800" spc="-75">
                <a:latin typeface="Calibri"/>
                <a:cs typeface="Calibri"/>
              </a:rPr>
              <a:t> </a:t>
            </a:r>
            <a:r>
              <a:rPr dirty="0" sz="1800" spc="-35">
                <a:latin typeface="Calibri"/>
                <a:cs typeface="Calibri"/>
              </a:rPr>
              <a:t>s</a:t>
            </a:r>
            <a:r>
              <a:rPr dirty="0" sz="1800">
                <a:latin typeface="Calibri"/>
                <a:cs typeface="Calibri"/>
              </a:rPr>
              <a:t>ec</a:t>
            </a:r>
            <a:r>
              <a:rPr dirty="0" sz="1800" spc="-10">
                <a:latin typeface="Calibri"/>
                <a:cs typeface="Calibri"/>
              </a:rPr>
              <a:t>t</a:t>
            </a:r>
            <a:r>
              <a:rPr dirty="0" sz="1800" spc="35">
                <a:latin typeface="Calibri"/>
                <a:cs typeface="Calibri"/>
              </a:rPr>
              <a:t>i</a:t>
            </a:r>
            <a:r>
              <a:rPr dirty="0" sz="1800" spc="20">
                <a:latin typeface="Calibri"/>
                <a:cs typeface="Calibri"/>
              </a:rPr>
              <a:t>o</a:t>
            </a:r>
            <a:r>
              <a:rPr dirty="0" sz="1800">
                <a:latin typeface="Calibri"/>
                <a:cs typeface="Calibri"/>
              </a:rPr>
              <a:t>n</a:t>
            </a:r>
            <a:endParaRPr sz="1800">
              <a:latin typeface="Calibri"/>
              <a:cs typeface="Calibri"/>
            </a:endParaRPr>
          </a:p>
          <a:p>
            <a:pPr lvl="1" marL="756285" indent="-286385">
              <a:lnSpc>
                <a:spcPct val="100000"/>
              </a:lnSpc>
              <a:spcBef>
                <a:spcPts val="390"/>
              </a:spcBef>
              <a:buFont typeface="Arial MT"/>
              <a:buChar char="–"/>
              <a:tabLst>
                <a:tab pos="755650" algn="l"/>
                <a:tab pos="756285" algn="l"/>
              </a:tabLst>
            </a:pPr>
            <a:r>
              <a:rPr dirty="0" sz="1800" spc="20">
                <a:latin typeface="Calibri"/>
                <a:cs typeface="Calibri"/>
              </a:rPr>
              <a:t>o</a:t>
            </a:r>
            <a:r>
              <a:rPr dirty="0" sz="1800" spc="25">
                <a:latin typeface="Calibri"/>
                <a:cs typeface="Calibri"/>
              </a:rPr>
              <a:t>p</a:t>
            </a:r>
            <a:r>
              <a:rPr dirty="0" sz="1800">
                <a:latin typeface="Calibri"/>
                <a:cs typeface="Calibri"/>
              </a:rPr>
              <a:t>e</a:t>
            </a:r>
            <a:r>
              <a:rPr dirty="0" sz="1800" spc="-25">
                <a:latin typeface="Calibri"/>
                <a:cs typeface="Calibri"/>
              </a:rPr>
              <a:t>r</a:t>
            </a:r>
            <a:r>
              <a:rPr dirty="0" sz="1800" spc="35">
                <a:latin typeface="Calibri"/>
                <a:cs typeface="Calibri"/>
              </a:rPr>
              <a:t>a</a:t>
            </a:r>
            <a:r>
              <a:rPr dirty="0" sz="1800">
                <a:latin typeface="Calibri"/>
                <a:cs typeface="Calibri"/>
              </a:rPr>
              <a:t>t</a:t>
            </a:r>
            <a:r>
              <a:rPr dirty="0" sz="1800" spc="30">
                <a:latin typeface="Calibri"/>
                <a:cs typeface="Calibri"/>
              </a:rPr>
              <a:t>i</a:t>
            </a:r>
            <a:r>
              <a:rPr dirty="0" sz="1800" spc="25">
                <a:latin typeface="Calibri"/>
                <a:cs typeface="Calibri"/>
              </a:rPr>
              <a:t>n</a:t>
            </a:r>
            <a:r>
              <a:rPr dirty="0" sz="1800" spc="-20">
                <a:latin typeface="Calibri"/>
                <a:cs typeface="Calibri"/>
              </a:rPr>
              <a:t>g</a:t>
            </a:r>
            <a:r>
              <a:rPr dirty="0" sz="1800" spc="-30">
                <a:latin typeface="Calibri"/>
                <a:cs typeface="Calibri"/>
              </a:rPr>
              <a:t>-s</a:t>
            </a:r>
            <a:r>
              <a:rPr dirty="0" sz="1800" spc="5">
                <a:latin typeface="Calibri"/>
                <a:cs typeface="Calibri"/>
              </a:rPr>
              <a:t>y</a:t>
            </a:r>
            <a:r>
              <a:rPr dirty="0" sz="1800" spc="-30">
                <a:latin typeface="Calibri"/>
                <a:cs typeface="Calibri"/>
              </a:rPr>
              <a:t>s</a:t>
            </a:r>
            <a:r>
              <a:rPr dirty="0" sz="1800">
                <a:latin typeface="Calibri"/>
                <a:cs typeface="Calibri"/>
              </a:rPr>
              <a:t>tem</a:t>
            </a:r>
            <a:r>
              <a:rPr dirty="0" sz="1800" spc="-195">
                <a:latin typeface="Calibri"/>
                <a:cs typeface="Calibri"/>
              </a:rPr>
              <a:t> </a:t>
            </a:r>
            <a:r>
              <a:rPr dirty="0" sz="1800" spc="-30">
                <a:latin typeface="Calibri"/>
                <a:cs typeface="Calibri"/>
              </a:rPr>
              <a:t>r</a:t>
            </a:r>
            <a:r>
              <a:rPr dirty="0" sz="1800">
                <a:latin typeface="Calibri"/>
                <a:cs typeface="Calibri"/>
              </a:rPr>
              <a:t>e</a:t>
            </a:r>
            <a:r>
              <a:rPr dirty="0" sz="1800" spc="-25">
                <a:latin typeface="Calibri"/>
                <a:cs typeface="Calibri"/>
              </a:rPr>
              <a:t>s</a:t>
            </a:r>
            <a:r>
              <a:rPr dirty="0" sz="1800" spc="20">
                <a:latin typeface="Calibri"/>
                <a:cs typeface="Calibri"/>
              </a:rPr>
              <a:t>o</a:t>
            </a:r>
            <a:r>
              <a:rPr dirty="0" sz="1800" spc="25">
                <a:latin typeface="Calibri"/>
                <a:cs typeface="Calibri"/>
              </a:rPr>
              <a:t>u</a:t>
            </a:r>
            <a:r>
              <a:rPr dirty="0" sz="1800" spc="-30">
                <a:latin typeface="Calibri"/>
                <a:cs typeface="Calibri"/>
              </a:rPr>
              <a:t>r</a:t>
            </a:r>
            <a:r>
              <a:rPr dirty="0" sz="1800" spc="-15">
                <a:latin typeface="Calibri"/>
                <a:cs typeface="Calibri"/>
              </a:rPr>
              <a:t>c</a:t>
            </a:r>
            <a:r>
              <a:rPr dirty="0" sz="1800">
                <a:latin typeface="Calibri"/>
                <a:cs typeface="Calibri"/>
              </a:rPr>
              <a:t>es</a:t>
            </a:r>
            <a:endParaRPr sz="18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30"/>
              </a:spcBef>
              <a:buFont typeface="Arial MT"/>
              <a:buChar char="–"/>
            </a:pPr>
            <a:endParaRPr sz="245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 spc="15">
                <a:latin typeface="Calibri"/>
                <a:cs typeface="Calibri"/>
              </a:rPr>
              <a:t>traditional</a:t>
            </a:r>
            <a:r>
              <a:rPr dirty="0" sz="1800" spc="-150">
                <a:latin typeface="Calibri"/>
                <a:cs typeface="Calibri"/>
              </a:rPr>
              <a:t> </a:t>
            </a:r>
            <a:r>
              <a:rPr dirty="0" sz="1800" spc="10">
                <a:latin typeface="Calibri"/>
                <a:cs typeface="Calibri"/>
              </a:rPr>
              <a:t>or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 spc="-15" i="1">
                <a:latin typeface="Calibri"/>
                <a:cs typeface="Calibri"/>
              </a:rPr>
              <a:t>heavyweight</a:t>
            </a:r>
            <a:r>
              <a:rPr dirty="0" sz="1800" spc="50" i="1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process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15">
                <a:latin typeface="Calibri"/>
                <a:cs typeface="Calibri"/>
              </a:rPr>
              <a:t>is</a:t>
            </a:r>
            <a:r>
              <a:rPr dirty="0" sz="1800" spc="-65">
                <a:latin typeface="Calibri"/>
                <a:cs typeface="Calibri"/>
              </a:rPr>
              <a:t> </a:t>
            </a:r>
            <a:r>
              <a:rPr dirty="0" sz="1800" spc="15">
                <a:latin typeface="Calibri"/>
                <a:cs typeface="Calibri"/>
              </a:rPr>
              <a:t>equal</a:t>
            </a:r>
            <a:r>
              <a:rPr dirty="0" sz="1800" spc="-7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to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 </a:t>
            </a:r>
            <a:r>
              <a:rPr dirty="0" sz="1800" spc="-5">
                <a:latin typeface="Calibri"/>
                <a:cs typeface="Calibri"/>
              </a:rPr>
              <a:t>task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 spc="5">
                <a:latin typeface="Calibri"/>
                <a:cs typeface="Calibri"/>
              </a:rPr>
              <a:t>with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 spc="15">
                <a:latin typeface="Calibri"/>
                <a:cs typeface="Calibri"/>
              </a:rPr>
              <a:t>one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 spc="5">
                <a:latin typeface="Calibri"/>
                <a:cs typeface="Calibri"/>
              </a:rPr>
              <a:t>thread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62733" y="461010"/>
            <a:ext cx="5015865" cy="70104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-15"/>
              <a:t>Many-to-Many</a:t>
            </a:r>
            <a:r>
              <a:rPr dirty="0" spc="-75"/>
              <a:t> </a:t>
            </a:r>
            <a:r>
              <a:rPr dirty="0" spc="-5"/>
              <a:t>Model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52650" y="1343025"/>
            <a:ext cx="5153025" cy="440055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25775" y="330580"/>
            <a:ext cx="3224530" cy="70104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Thread</a:t>
            </a:r>
            <a:r>
              <a:rPr dirty="0" spc="-110"/>
              <a:t> </a:t>
            </a:r>
            <a:r>
              <a:rPr dirty="0" spc="10"/>
              <a:t>library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575" y="1108963"/>
            <a:ext cx="8053070" cy="485648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422275" indent="-410209">
              <a:lnSpc>
                <a:spcPts val="2870"/>
              </a:lnSpc>
              <a:spcBef>
                <a:spcPts val="105"/>
              </a:spcBef>
              <a:buFont typeface="Arial MT"/>
              <a:buChar char="•"/>
              <a:tabLst>
                <a:tab pos="422275" algn="l"/>
                <a:tab pos="422909" algn="l"/>
              </a:tabLst>
            </a:pPr>
            <a:r>
              <a:rPr dirty="0" sz="2400">
                <a:latin typeface="Calibri"/>
                <a:cs typeface="Calibri"/>
              </a:rPr>
              <a:t>Thread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 spc="-25">
                <a:latin typeface="Calibri"/>
                <a:cs typeface="Calibri"/>
              </a:rPr>
              <a:t>libraries</a:t>
            </a:r>
            <a:r>
              <a:rPr dirty="0" sz="2400" spc="95">
                <a:latin typeface="Calibri"/>
                <a:cs typeface="Calibri"/>
              </a:rPr>
              <a:t> </a:t>
            </a:r>
            <a:r>
              <a:rPr dirty="0" sz="2400" spc="-20">
                <a:latin typeface="Calibri"/>
                <a:cs typeface="Calibri"/>
              </a:rPr>
              <a:t>provide</a:t>
            </a:r>
            <a:r>
              <a:rPr dirty="0" sz="2400" spc="65">
                <a:latin typeface="Calibri"/>
                <a:cs typeface="Calibri"/>
              </a:rPr>
              <a:t> </a:t>
            </a:r>
            <a:r>
              <a:rPr dirty="0" sz="2400" spc="-20">
                <a:latin typeface="Calibri"/>
                <a:cs typeface="Calibri"/>
              </a:rPr>
              <a:t>programmers</a:t>
            </a:r>
            <a:r>
              <a:rPr dirty="0" sz="2400" spc="8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with </a:t>
            </a:r>
            <a:r>
              <a:rPr dirty="0" sz="2400" spc="20">
                <a:latin typeface="Calibri"/>
                <a:cs typeface="Calibri"/>
              </a:rPr>
              <a:t>API</a:t>
            </a:r>
            <a:r>
              <a:rPr dirty="0" sz="2400" spc="-100">
                <a:latin typeface="Calibri"/>
                <a:cs typeface="Calibri"/>
              </a:rPr>
              <a:t> </a:t>
            </a:r>
            <a:r>
              <a:rPr dirty="0" sz="2400" spc="-20">
                <a:latin typeface="Calibri"/>
                <a:cs typeface="Calibri"/>
              </a:rPr>
              <a:t>for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creation</a:t>
            </a:r>
            <a:endParaRPr sz="2400">
              <a:latin typeface="Calibri"/>
              <a:cs typeface="Calibri"/>
            </a:endParaRPr>
          </a:p>
          <a:p>
            <a:pPr marL="355600">
              <a:lnSpc>
                <a:spcPts val="2870"/>
              </a:lnSpc>
            </a:pPr>
            <a:r>
              <a:rPr dirty="0" sz="2400" spc="-10">
                <a:latin typeface="Calibri"/>
                <a:cs typeface="Calibri"/>
              </a:rPr>
              <a:t>and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management</a:t>
            </a:r>
            <a:r>
              <a:rPr dirty="0" sz="2400" spc="-8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of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threads.</a:t>
            </a:r>
            <a:endParaRPr sz="2400">
              <a:latin typeface="Calibri"/>
              <a:cs typeface="Calibri"/>
            </a:endParaRPr>
          </a:p>
          <a:p>
            <a:pPr marL="355600" marR="5080" indent="-343535">
              <a:lnSpc>
                <a:spcPct val="100400"/>
              </a:lnSpc>
              <a:spcBef>
                <a:spcPts val="565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dirty="0" sz="2400">
                <a:latin typeface="Calibri"/>
                <a:cs typeface="Calibri"/>
              </a:rPr>
              <a:t>Thread</a:t>
            </a:r>
            <a:r>
              <a:rPr dirty="0" sz="2400" spc="15">
                <a:latin typeface="Calibri"/>
                <a:cs typeface="Calibri"/>
              </a:rPr>
              <a:t> </a:t>
            </a:r>
            <a:r>
              <a:rPr dirty="0" sz="2400" spc="-25">
                <a:latin typeface="Calibri"/>
                <a:cs typeface="Calibri"/>
              </a:rPr>
              <a:t>libraries</a:t>
            </a:r>
            <a:r>
              <a:rPr dirty="0" sz="2400" spc="120">
                <a:latin typeface="Calibri"/>
                <a:cs typeface="Calibri"/>
              </a:rPr>
              <a:t> </a:t>
            </a:r>
            <a:r>
              <a:rPr dirty="0" sz="2400" spc="-25">
                <a:latin typeface="Calibri"/>
                <a:cs typeface="Calibri"/>
              </a:rPr>
              <a:t>may</a:t>
            </a:r>
            <a:r>
              <a:rPr dirty="0" sz="2400" spc="45">
                <a:latin typeface="Calibri"/>
                <a:cs typeface="Calibri"/>
              </a:rPr>
              <a:t> </a:t>
            </a:r>
            <a:r>
              <a:rPr dirty="0" sz="2400" spc="5">
                <a:latin typeface="Calibri"/>
                <a:cs typeface="Calibri"/>
              </a:rPr>
              <a:t>be</a:t>
            </a:r>
            <a:r>
              <a:rPr dirty="0" sz="2400" spc="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implemented</a:t>
            </a:r>
            <a:r>
              <a:rPr dirty="0" sz="2400" spc="-1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either</a:t>
            </a:r>
            <a:r>
              <a:rPr dirty="0" sz="2400" spc="75"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in</a:t>
            </a:r>
            <a:r>
              <a:rPr dirty="0" sz="2400" spc="20">
                <a:latin typeface="Calibri"/>
                <a:cs typeface="Calibri"/>
              </a:rPr>
              <a:t> </a:t>
            </a:r>
            <a:r>
              <a:rPr dirty="0" sz="2400" spc="10">
                <a:latin typeface="Calibri"/>
                <a:cs typeface="Calibri"/>
              </a:rPr>
              <a:t>user</a:t>
            </a:r>
            <a:r>
              <a:rPr dirty="0" sz="2400">
                <a:latin typeface="Calibri"/>
                <a:cs typeface="Calibri"/>
              </a:rPr>
              <a:t> </a:t>
            </a:r>
            <a:r>
              <a:rPr dirty="0" sz="2400" spc="5">
                <a:latin typeface="Calibri"/>
                <a:cs typeface="Calibri"/>
              </a:rPr>
              <a:t>space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or </a:t>
            </a:r>
            <a:r>
              <a:rPr dirty="0" sz="2400" spc="5"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in </a:t>
            </a:r>
            <a:r>
              <a:rPr dirty="0" sz="2400" spc="-10">
                <a:latin typeface="Calibri"/>
                <a:cs typeface="Calibri"/>
              </a:rPr>
              <a:t>kernel </a:t>
            </a:r>
            <a:r>
              <a:rPr dirty="0" sz="2400" spc="5">
                <a:latin typeface="Calibri"/>
                <a:cs typeface="Calibri"/>
              </a:rPr>
              <a:t>space. </a:t>
            </a:r>
            <a:r>
              <a:rPr dirty="0" sz="2400" spc="10">
                <a:latin typeface="Calibri"/>
                <a:cs typeface="Calibri"/>
              </a:rPr>
              <a:t>The user </a:t>
            </a:r>
            <a:r>
              <a:rPr dirty="0" sz="2400" spc="5">
                <a:latin typeface="Calibri"/>
                <a:cs typeface="Calibri"/>
              </a:rPr>
              <a:t>space </a:t>
            </a:r>
            <a:r>
              <a:rPr dirty="0" sz="2400" spc="-25">
                <a:latin typeface="Calibri"/>
                <a:cs typeface="Calibri"/>
              </a:rPr>
              <a:t>involves </a:t>
            </a:r>
            <a:r>
              <a:rPr dirty="0" sz="2400" spc="20">
                <a:latin typeface="Calibri"/>
                <a:cs typeface="Calibri"/>
              </a:rPr>
              <a:t>API </a:t>
            </a:r>
            <a:r>
              <a:rPr dirty="0" sz="2400" spc="5">
                <a:latin typeface="Calibri"/>
                <a:cs typeface="Calibri"/>
              </a:rPr>
              <a:t>functions </a:t>
            </a:r>
            <a:r>
              <a:rPr dirty="0" sz="2400" spc="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implemented </a:t>
            </a:r>
            <a:r>
              <a:rPr dirty="0" sz="2400" spc="-5">
                <a:latin typeface="Calibri"/>
                <a:cs typeface="Calibri"/>
              </a:rPr>
              <a:t>solely within </a:t>
            </a:r>
            <a:r>
              <a:rPr dirty="0" sz="2400" spc="5">
                <a:latin typeface="Calibri"/>
                <a:cs typeface="Calibri"/>
              </a:rPr>
              <a:t>the </a:t>
            </a:r>
            <a:r>
              <a:rPr dirty="0" sz="2400" spc="10">
                <a:latin typeface="Calibri"/>
                <a:cs typeface="Calibri"/>
              </a:rPr>
              <a:t>user </a:t>
            </a:r>
            <a:r>
              <a:rPr dirty="0" sz="2400" spc="5">
                <a:latin typeface="Calibri"/>
                <a:cs typeface="Calibri"/>
              </a:rPr>
              <a:t>space, </a:t>
            </a:r>
            <a:r>
              <a:rPr dirty="0" sz="2400" spc="-5">
                <a:latin typeface="Calibri"/>
                <a:cs typeface="Calibri"/>
              </a:rPr>
              <a:t>with </a:t>
            </a:r>
            <a:r>
              <a:rPr dirty="0" sz="2400" spc="5">
                <a:latin typeface="Calibri"/>
                <a:cs typeface="Calibri"/>
              </a:rPr>
              <a:t>no </a:t>
            </a:r>
            <a:r>
              <a:rPr dirty="0" sz="2400" spc="-10">
                <a:latin typeface="Calibri"/>
                <a:cs typeface="Calibri"/>
              </a:rPr>
              <a:t>kernel 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 spc="5">
                <a:latin typeface="Calibri"/>
                <a:cs typeface="Calibri"/>
              </a:rPr>
              <a:t>support.</a:t>
            </a:r>
            <a:r>
              <a:rPr dirty="0" sz="2400" spc="-105">
                <a:latin typeface="Calibri"/>
                <a:cs typeface="Calibri"/>
              </a:rPr>
              <a:t> </a:t>
            </a:r>
            <a:r>
              <a:rPr dirty="0" sz="2400" spc="10">
                <a:latin typeface="Calibri"/>
                <a:cs typeface="Calibri"/>
              </a:rPr>
              <a:t>The</a:t>
            </a:r>
            <a:r>
              <a:rPr dirty="0" sz="2400" spc="-8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kernel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 spc="5">
                <a:latin typeface="Calibri"/>
                <a:cs typeface="Calibri"/>
              </a:rPr>
              <a:t>space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 spc="-25">
                <a:latin typeface="Calibri"/>
                <a:cs typeface="Calibri"/>
              </a:rPr>
              <a:t>involves</a:t>
            </a:r>
            <a:r>
              <a:rPr dirty="0" sz="2400" spc="9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system</a:t>
            </a:r>
            <a:r>
              <a:rPr dirty="0" sz="2400" spc="-13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calls,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and </a:t>
            </a:r>
            <a:r>
              <a:rPr dirty="0" sz="2400" spc="-5">
                <a:latin typeface="Calibri"/>
                <a:cs typeface="Calibri"/>
              </a:rPr>
              <a:t>requires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 </a:t>
            </a:r>
            <a:r>
              <a:rPr dirty="0" sz="2400" spc="-53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kernel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with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thread</a:t>
            </a:r>
            <a:r>
              <a:rPr dirty="0" sz="2400" spc="-85">
                <a:latin typeface="Calibri"/>
                <a:cs typeface="Calibri"/>
              </a:rPr>
              <a:t> </a:t>
            </a:r>
            <a:r>
              <a:rPr dirty="0" sz="2400" spc="-30">
                <a:latin typeface="Calibri"/>
                <a:cs typeface="Calibri"/>
              </a:rPr>
              <a:t>library</a:t>
            </a:r>
            <a:r>
              <a:rPr dirty="0" sz="2400" spc="165">
                <a:latin typeface="Calibri"/>
                <a:cs typeface="Calibri"/>
              </a:rPr>
              <a:t> </a:t>
            </a:r>
            <a:r>
              <a:rPr dirty="0" sz="2400" spc="5">
                <a:latin typeface="Calibri"/>
                <a:cs typeface="Calibri"/>
              </a:rPr>
              <a:t>support.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33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dirty="0" sz="2400" spc="-5">
                <a:latin typeface="Calibri"/>
                <a:cs typeface="Calibri"/>
              </a:rPr>
              <a:t>creating</a:t>
            </a:r>
            <a:r>
              <a:rPr dirty="0" sz="2400" spc="-10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and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destroying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threads</a:t>
            </a:r>
            <a:endParaRPr sz="24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dirty="0" sz="2400">
                <a:latin typeface="Calibri"/>
                <a:cs typeface="Calibri"/>
              </a:rPr>
              <a:t>passing</a:t>
            </a:r>
            <a:r>
              <a:rPr dirty="0" sz="2400" spc="-100">
                <a:latin typeface="Calibri"/>
                <a:cs typeface="Calibri"/>
              </a:rPr>
              <a:t> </a:t>
            </a:r>
            <a:r>
              <a:rPr dirty="0" sz="2400" spc="5">
                <a:latin typeface="Calibri"/>
                <a:cs typeface="Calibri"/>
              </a:rPr>
              <a:t>messages</a:t>
            </a:r>
            <a:r>
              <a:rPr dirty="0" sz="2400" spc="-6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and </a:t>
            </a:r>
            <a:r>
              <a:rPr dirty="0" sz="2400" spc="-5">
                <a:latin typeface="Calibri"/>
                <a:cs typeface="Calibri"/>
              </a:rPr>
              <a:t>data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 spc="5">
                <a:latin typeface="Calibri"/>
                <a:cs typeface="Calibri"/>
              </a:rPr>
              <a:t>between</a:t>
            </a:r>
            <a:r>
              <a:rPr dirty="0" sz="2400" spc="-1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threads</a:t>
            </a:r>
            <a:endParaRPr sz="24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dirty="0" sz="2400" spc="5">
                <a:latin typeface="Calibri"/>
                <a:cs typeface="Calibri"/>
              </a:rPr>
              <a:t>scheduling</a:t>
            </a:r>
            <a:r>
              <a:rPr dirty="0" sz="2400" spc="-114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thread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execution</a:t>
            </a:r>
            <a:endParaRPr sz="24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dirty="0" sz="2400" spc="-25">
                <a:latin typeface="Calibri"/>
                <a:cs typeface="Calibri"/>
              </a:rPr>
              <a:t>saving</a:t>
            </a:r>
            <a:r>
              <a:rPr dirty="0" sz="2400" spc="4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and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restoring</a:t>
            </a:r>
            <a:r>
              <a:rPr dirty="0" sz="2400" spc="-10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thread</a:t>
            </a:r>
            <a:r>
              <a:rPr dirty="0" sz="2400" spc="-90">
                <a:latin typeface="Calibri"/>
                <a:cs typeface="Calibri"/>
              </a:rPr>
              <a:t> </a:t>
            </a:r>
            <a:r>
              <a:rPr dirty="0" sz="2400" spc="10">
                <a:latin typeface="Calibri"/>
                <a:cs typeface="Calibri"/>
              </a:rPr>
              <a:t>contexts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59100" y="461010"/>
            <a:ext cx="3223260" cy="70104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Thread</a:t>
            </a:r>
            <a:r>
              <a:rPr dirty="0" spc="-120"/>
              <a:t> </a:t>
            </a:r>
            <a:r>
              <a:rPr dirty="0" spc="10"/>
              <a:t>library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2462" y="1365186"/>
            <a:ext cx="7844155" cy="46977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just" marL="12700" marR="5080">
              <a:lnSpc>
                <a:spcPct val="99700"/>
              </a:lnSpc>
              <a:spcBef>
                <a:spcPts val="105"/>
              </a:spcBef>
            </a:pPr>
            <a:r>
              <a:rPr dirty="0" sz="1800" spc="-15">
                <a:latin typeface="Verdana"/>
                <a:cs typeface="Verdana"/>
              </a:rPr>
              <a:t>Thread</a:t>
            </a:r>
            <a:r>
              <a:rPr dirty="0" sz="1800" spc="-10">
                <a:latin typeface="Verdana"/>
                <a:cs typeface="Verdana"/>
              </a:rPr>
              <a:t> libraries</a:t>
            </a:r>
            <a:r>
              <a:rPr dirty="0" sz="1800" spc="-5">
                <a:latin typeface="Verdana"/>
                <a:cs typeface="Verdana"/>
              </a:rPr>
              <a:t> </a:t>
            </a:r>
            <a:r>
              <a:rPr dirty="0" sz="1800" spc="-10">
                <a:latin typeface="Verdana"/>
                <a:cs typeface="Verdana"/>
              </a:rPr>
              <a:t>provide</a:t>
            </a:r>
            <a:r>
              <a:rPr dirty="0" sz="1800" spc="-5">
                <a:latin typeface="Verdana"/>
                <a:cs typeface="Verdana"/>
              </a:rPr>
              <a:t> </a:t>
            </a:r>
            <a:r>
              <a:rPr dirty="0" sz="1800" spc="5">
                <a:latin typeface="Verdana"/>
                <a:cs typeface="Verdana"/>
              </a:rPr>
              <a:t>the</a:t>
            </a:r>
            <a:r>
              <a:rPr dirty="0" sz="1800" spc="10">
                <a:latin typeface="Verdana"/>
                <a:cs typeface="Verdana"/>
              </a:rPr>
              <a:t> </a:t>
            </a:r>
            <a:r>
              <a:rPr dirty="0" sz="1800" spc="-10">
                <a:latin typeface="Verdana"/>
                <a:cs typeface="Verdana"/>
              </a:rPr>
              <a:t>means</a:t>
            </a:r>
            <a:r>
              <a:rPr dirty="0" sz="1800" spc="-5">
                <a:latin typeface="Verdana"/>
                <a:cs typeface="Verdana"/>
              </a:rPr>
              <a:t> </a:t>
            </a:r>
            <a:r>
              <a:rPr dirty="0" sz="1800" spc="15">
                <a:latin typeface="Verdana"/>
                <a:cs typeface="Verdana"/>
              </a:rPr>
              <a:t>of</a:t>
            </a:r>
            <a:r>
              <a:rPr dirty="0" sz="1800" spc="20">
                <a:latin typeface="Verdana"/>
                <a:cs typeface="Verdana"/>
              </a:rPr>
              <a:t> </a:t>
            </a:r>
            <a:r>
              <a:rPr dirty="0" sz="1800" spc="-10">
                <a:latin typeface="Verdana"/>
                <a:cs typeface="Verdana"/>
              </a:rPr>
              <a:t>thread</a:t>
            </a:r>
            <a:r>
              <a:rPr dirty="0" sz="1800" spc="-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generations</a:t>
            </a:r>
            <a:r>
              <a:rPr dirty="0" sz="1800" spc="5">
                <a:latin typeface="Verdana"/>
                <a:cs typeface="Verdana"/>
              </a:rPr>
              <a:t> </a:t>
            </a:r>
            <a:r>
              <a:rPr dirty="0" sz="1800" spc="-15">
                <a:latin typeface="Verdana"/>
                <a:cs typeface="Verdana"/>
              </a:rPr>
              <a:t>and </a:t>
            </a:r>
            <a:r>
              <a:rPr dirty="0" sz="1800" spc="-10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management</a:t>
            </a:r>
            <a:r>
              <a:rPr dirty="0" sz="1800" spc="1250">
                <a:latin typeface="Verdana"/>
                <a:cs typeface="Verdana"/>
              </a:rPr>
              <a:t> </a:t>
            </a:r>
            <a:r>
              <a:rPr dirty="0" sz="1800" spc="-25">
                <a:latin typeface="Verdana"/>
                <a:cs typeface="Verdana"/>
              </a:rPr>
              <a:t>in </a:t>
            </a:r>
            <a:r>
              <a:rPr dirty="0" sz="1800" spc="5">
                <a:latin typeface="Verdana"/>
                <a:cs typeface="Verdana"/>
              </a:rPr>
              <a:t>the </a:t>
            </a:r>
            <a:r>
              <a:rPr dirty="0" sz="1800" spc="-5">
                <a:latin typeface="Verdana"/>
                <a:cs typeface="Verdana"/>
              </a:rPr>
              <a:t>development </a:t>
            </a:r>
            <a:r>
              <a:rPr dirty="0" sz="1800" spc="15">
                <a:latin typeface="Verdana"/>
                <a:cs typeface="Verdana"/>
              </a:rPr>
              <a:t>of </a:t>
            </a:r>
            <a:r>
              <a:rPr dirty="0" sz="1800" spc="-10">
                <a:latin typeface="Verdana"/>
                <a:cs typeface="Verdana"/>
              </a:rPr>
              <a:t>multithreaded </a:t>
            </a:r>
            <a:r>
              <a:rPr dirty="0" sz="1800">
                <a:latin typeface="Verdana"/>
                <a:cs typeface="Verdana"/>
              </a:rPr>
              <a:t>applications. </a:t>
            </a:r>
            <a:r>
              <a:rPr dirty="0" sz="1800" spc="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The</a:t>
            </a:r>
            <a:r>
              <a:rPr dirty="0" sz="1800" spc="5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implementation</a:t>
            </a:r>
            <a:r>
              <a:rPr dirty="0" sz="1800">
                <a:latin typeface="Verdana"/>
                <a:cs typeface="Verdana"/>
              </a:rPr>
              <a:t> </a:t>
            </a:r>
            <a:r>
              <a:rPr dirty="0" sz="1800" spc="15">
                <a:latin typeface="Verdana"/>
                <a:cs typeface="Verdana"/>
              </a:rPr>
              <a:t>of</a:t>
            </a:r>
            <a:r>
              <a:rPr dirty="0" sz="1800" spc="20">
                <a:latin typeface="Verdana"/>
                <a:cs typeface="Verdana"/>
              </a:rPr>
              <a:t> </a:t>
            </a:r>
            <a:r>
              <a:rPr dirty="0" sz="1800" spc="10">
                <a:latin typeface="Verdana"/>
                <a:cs typeface="Verdana"/>
              </a:rPr>
              <a:t>such</a:t>
            </a:r>
            <a:r>
              <a:rPr dirty="0" sz="1800" spc="15">
                <a:latin typeface="Verdana"/>
                <a:cs typeface="Verdana"/>
              </a:rPr>
              <a:t> </a:t>
            </a:r>
            <a:r>
              <a:rPr dirty="0" sz="1800" spc="-10">
                <a:latin typeface="Verdana"/>
                <a:cs typeface="Verdana"/>
              </a:rPr>
              <a:t>libraries</a:t>
            </a:r>
            <a:r>
              <a:rPr dirty="0" sz="1800" spc="-5">
                <a:latin typeface="Verdana"/>
                <a:cs typeface="Verdana"/>
              </a:rPr>
              <a:t> </a:t>
            </a:r>
            <a:r>
              <a:rPr dirty="0" sz="1800" spc="-20">
                <a:latin typeface="Verdana"/>
                <a:cs typeface="Verdana"/>
              </a:rPr>
              <a:t>are</a:t>
            </a:r>
            <a:r>
              <a:rPr dirty="0" sz="1800" spc="-15">
                <a:latin typeface="Verdana"/>
                <a:cs typeface="Verdana"/>
              </a:rPr>
              <a:t> </a:t>
            </a:r>
            <a:r>
              <a:rPr dirty="0" sz="1800" spc="-10">
                <a:latin typeface="Verdana"/>
                <a:cs typeface="Verdana"/>
              </a:rPr>
              <a:t>performed</a:t>
            </a:r>
            <a:r>
              <a:rPr dirty="0" sz="1800" spc="-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via</a:t>
            </a:r>
            <a:r>
              <a:rPr dirty="0" sz="1800" spc="630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two </a:t>
            </a:r>
            <a:r>
              <a:rPr dirty="0" sz="1800">
                <a:latin typeface="Verdana"/>
                <a:cs typeface="Verdana"/>
              </a:rPr>
              <a:t> </a:t>
            </a:r>
            <a:r>
              <a:rPr dirty="0" sz="1800" spc="-15">
                <a:latin typeface="Verdana"/>
                <a:cs typeface="Verdana"/>
              </a:rPr>
              <a:t>principal</a:t>
            </a:r>
            <a:r>
              <a:rPr dirty="0" sz="1800" spc="145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approaches: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user</a:t>
            </a:r>
            <a:r>
              <a:rPr dirty="0" sz="1800" spc="-50">
                <a:latin typeface="Verdana"/>
                <a:cs typeface="Verdana"/>
              </a:rPr>
              <a:t> </a:t>
            </a:r>
            <a:r>
              <a:rPr dirty="0" sz="1800" spc="-15">
                <a:latin typeface="Verdana"/>
                <a:cs typeface="Verdana"/>
              </a:rPr>
              <a:t>and</a:t>
            </a:r>
            <a:r>
              <a:rPr dirty="0" sz="1800" spc="40">
                <a:latin typeface="Verdana"/>
                <a:cs typeface="Verdana"/>
              </a:rPr>
              <a:t> </a:t>
            </a:r>
            <a:r>
              <a:rPr dirty="0" sz="1800" spc="-20">
                <a:latin typeface="Verdana"/>
                <a:cs typeface="Verdana"/>
              </a:rPr>
              <a:t>kernel</a:t>
            </a:r>
            <a:r>
              <a:rPr dirty="0" sz="1800" spc="150">
                <a:latin typeface="Verdana"/>
                <a:cs typeface="Verdana"/>
              </a:rPr>
              <a:t> </a:t>
            </a:r>
            <a:r>
              <a:rPr dirty="0" sz="1800" spc="-20">
                <a:latin typeface="Verdana"/>
                <a:cs typeface="Verdana"/>
              </a:rPr>
              <a:t>levels.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00">
              <a:latin typeface="Verdana"/>
              <a:cs typeface="Verdana"/>
            </a:endParaRPr>
          </a:p>
          <a:p>
            <a:pPr algn="just" marL="12700" marR="6350">
              <a:lnSpc>
                <a:spcPct val="99100"/>
              </a:lnSpc>
            </a:pPr>
            <a:r>
              <a:rPr dirty="0" sz="1800" spc="-5">
                <a:latin typeface="Verdana"/>
                <a:cs typeface="Verdana"/>
              </a:rPr>
              <a:t>In </a:t>
            </a:r>
            <a:r>
              <a:rPr dirty="0" sz="1800" spc="5">
                <a:latin typeface="Verdana"/>
                <a:cs typeface="Verdana"/>
              </a:rPr>
              <a:t>the </a:t>
            </a:r>
            <a:r>
              <a:rPr dirty="0" sz="1800" spc="-5">
                <a:latin typeface="Verdana"/>
                <a:cs typeface="Verdana"/>
              </a:rPr>
              <a:t>user </a:t>
            </a:r>
            <a:r>
              <a:rPr dirty="0" sz="1800" spc="-10">
                <a:latin typeface="Verdana"/>
                <a:cs typeface="Verdana"/>
              </a:rPr>
              <a:t>level approach, </a:t>
            </a:r>
            <a:r>
              <a:rPr dirty="0" sz="1800" spc="-5">
                <a:latin typeface="Verdana"/>
                <a:cs typeface="Verdana"/>
              </a:rPr>
              <a:t>all </a:t>
            </a:r>
            <a:r>
              <a:rPr dirty="0" sz="1800" spc="5">
                <a:latin typeface="Verdana"/>
                <a:cs typeface="Verdana"/>
              </a:rPr>
              <a:t>the actual </a:t>
            </a:r>
            <a:r>
              <a:rPr dirty="0" sz="1800" spc="15">
                <a:latin typeface="Verdana"/>
                <a:cs typeface="Verdana"/>
              </a:rPr>
              <a:t>code </a:t>
            </a:r>
            <a:r>
              <a:rPr dirty="0" sz="1800" spc="-15">
                <a:latin typeface="Verdana"/>
                <a:cs typeface="Verdana"/>
              </a:rPr>
              <a:t>and </a:t>
            </a:r>
            <a:r>
              <a:rPr dirty="0" sz="1800" spc="20">
                <a:latin typeface="Verdana"/>
                <a:cs typeface="Verdana"/>
              </a:rPr>
              <a:t>data </a:t>
            </a:r>
            <a:r>
              <a:rPr dirty="0" sz="1800" spc="-5">
                <a:latin typeface="Verdana"/>
                <a:cs typeface="Verdana"/>
              </a:rPr>
              <a:t>structures </a:t>
            </a:r>
            <a:r>
              <a:rPr dirty="0" sz="1800">
                <a:latin typeface="Verdana"/>
                <a:cs typeface="Verdana"/>
              </a:rPr>
              <a:t> </a:t>
            </a:r>
            <a:r>
              <a:rPr dirty="0" sz="1800" spc="-20">
                <a:latin typeface="Verdana"/>
                <a:cs typeface="Verdana"/>
              </a:rPr>
              <a:t>are </a:t>
            </a:r>
            <a:r>
              <a:rPr dirty="0" sz="1800" spc="-5">
                <a:latin typeface="Verdana"/>
                <a:cs typeface="Verdana"/>
              </a:rPr>
              <a:t>held </a:t>
            </a:r>
            <a:r>
              <a:rPr dirty="0" sz="1800">
                <a:latin typeface="Verdana"/>
                <a:cs typeface="Verdana"/>
              </a:rPr>
              <a:t>within </a:t>
            </a:r>
            <a:r>
              <a:rPr dirty="0" sz="1800" spc="5">
                <a:latin typeface="Verdana"/>
                <a:cs typeface="Verdana"/>
              </a:rPr>
              <a:t>the </a:t>
            </a:r>
            <a:r>
              <a:rPr dirty="0" sz="1800" spc="-5">
                <a:latin typeface="Verdana"/>
                <a:cs typeface="Verdana"/>
              </a:rPr>
              <a:t>user </a:t>
            </a:r>
            <a:r>
              <a:rPr dirty="0" sz="1800" spc="5">
                <a:latin typeface="Verdana"/>
                <a:cs typeface="Verdana"/>
              </a:rPr>
              <a:t>space </a:t>
            </a:r>
            <a:r>
              <a:rPr dirty="0" sz="1800" spc="10">
                <a:latin typeface="Verdana"/>
                <a:cs typeface="Verdana"/>
              </a:rPr>
              <a:t>such </a:t>
            </a:r>
            <a:r>
              <a:rPr dirty="0" sz="1800" spc="-5">
                <a:latin typeface="Verdana"/>
                <a:cs typeface="Verdana"/>
              </a:rPr>
              <a:t>that </a:t>
            </a:r>
            <a:r>
              <a:rPr dirty="0" sz="1800" spc="-20">
                <a:latin typeface="Verdana"/>
                <a:cs typeface="Verdana"/>
              </a:rPr>
              <a:t>invoking </a:t>
            </a:r>
            <a:r>
              <a:rPr dirty="0" sz="1800">
                <a:latin typeface="Verdana"/>
                <a:cs typeface="Verdana"/>
              </a:rPr>
              <a:t>a </a:t>
            </a:r>
            <a:r>
              <a:rPr dirty="0" sz="1800" spc="-5">
                <a:latin typeface="Verdana"/>
                <a:cs typeface="Verdana"/>
              </a:rPr>
              <a:t>library method </a:t>
            </a:r>
            <a:r>
              <a:rPr dirty="0" sz="1800">
                <a:latin typeface="Verdana"/>
                <a:cs typeface="Verdana"/>
              </a:rPr>
              <a:t> </a:t>
            </a:r>
            <a:r>
              <a:rPr dirty="0" sz="1800" spc="-20">
                <a:latin typeface="Verdana"/>
                <a:cs typeface="Verdana"/>
              </a:rPr>
              <a:t>will</a:t>
            </a:r>
            <a:r>
              <a:rPr dirty="0" sz="1800" spc="65">
                <a:latin typeface="Verdana"/>
                <a:cs typeface="Verdana"/>
              </a:rPr>
              <a:t> </a:t>
            </a:r>
            <a:r>
              <a:rPr dirty="0" sz="1800" spc="-15">
                <a:latin typeface="Verdana"/>
                <a:cs typeface="Verdana"/>
              </a:rPr>
              <a:t>result</a:t>
            </a:r>
            <a:r>
              <a:rPr dirty="0" sz="1800" spc="85">
                <a:latin typeface="Verdana"/>
                <a:cs typeface="Verdana"/>
              </a:rPr>
              <a:t> </a:t>
            </a:r>
            <a:r>
              <a:rPr dirty="0" sz="1800" spc="-25">
                <a:latin typeface="Verdana"/>
                <a:cs typeface="Verdana"/>
              </a:rPr>
              <a:t>in</a:t>
            </a:r>
            <a:r>
              <a:rPr dirty="0" sz="1800" spc="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</a:t>
            </a:r>
            <a:r>
              <a:rPr dirty="0" sz="1800" spc="10">
                <a:latin typeface="Verdana"/>
                <a:cs typeface="Verdana"/>
              </a:rPr>
              <a:t> </a:t>
            </a:r>
            <a:r>
              <a:rPr dirty="0" sz="1800" spc="-15">
                <a:latin typeface="Verdana"/>
                <a:cs typeface="Verdana"/>
              </a:rPr>
              <a:t>call</a:t>
            </a:r>
            <a:r>
              <a:rPr dirty="0" sz="1800" spc="70">
                <a:latin typeface="Verdana"/>
                <a:cs typeface="Verdana"/>
              </a:rPr>
              <a:t> </a:t>
            </a:r>
            <a:r>
              <a:rPr dirty="0" sz="1800" spc="-20">
                <a:latin typeface="Verdana"/>
                <a:cs typeface="Verdana"/>
              </a:rPr>
              <a:t>to</a:t>
            </a:r>
            <a:r>
              <a:rPr dirty="0" sz="1800">
                <a:latin typeface="Verdana"/>
                <a:cs typeface="Verdana"/>
              </a:rPr>
              <a:t> a</a:t>
            </a:r>
            <a:r>
              <a:rPr dirty="0" sz="1800" spc="10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local</a:t>
            </a:r>
            <a:r>
              <a:rPr dirty="0" sz="1800">
                <a:latin typeface="Verdana"/>
                <a:cs typeface="Verdana"/>
              </a:rPr>
              <a:t> </a:t>
            </a:r>
            <a:r>
              <a:rPr dirty="0" sz="1800" spc="-15">
                <a:latin typeface="Verdana"/>
                <a:cs typeface="Verdana"/>
              </a:rPr>
              <a:t>method</a:t>
            </a:r>
            <a:r>
              <a:rPr dirty="0" sz="1800" spc="125">
                <a:latin typeface="Verdana"/>
                <a:cs typeface="Verdana"/>
              </a:rPr>
              <a:t> </a:t>
            </a:r>
            <a:r>
              <a:rPr dirty="0" sz="1800" spc="-20">
                <a:latin typeface="Verdana"/>
                <a:cs typeface="Verdana"/>
              </a:rPr>
              <a:t>within</a:t>
            </a:r>
            <a:r>
              <a:rPr dirty="0" sz="1800" spc="105">
                <a:latin typeface="Verdana"/>
                <a:cs typeface="Verdana"/>
              </a:rPr>
              <a:t> </a:t>
            </a:r>
            <a:r>
              <a:rPr dirty="0" sz="1800" spc="-20">
                <a:latin typeface="Verdana"/>
                <a:cs typeface="Verdana"/>
              </a:rPr>
              <a:t>the</a:t>
            </a:r>
            <a:r>
              <a:rPr dirty="0" sz="1800" spc="20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user</a:t>
            </a:r>
            <a:endParaRPr sz="1800">
              <a:latin typeface="Verdana"/>
              <a:cs typeface="Verdana"/>
            </a:endParaRPr>
          </a:p>
          <a:p>
            <a:pPr algn="just" marL="12700">
              <a:lnSpc>
                <a:spcPct val="100000"/>
              </a:lnSpc>
              <a:spcBef>
                <a:spcPts val="20"/>
              </a:spcBef>
            </a:pPr>
            <a:r>
              <a:rPr dirty="0" sz="1800" spc="5">
                <a:latin typeface="Verdana"/>
                <a:cs typeface="Verdana"/>
              </a:rPr>
              <a:t>space</a:t>
            </a:r>
            <a:r>
              <a:rPr dirty="0" sz="1800" spc="-65">
                <a:latin typeface="Verdana"/>
                <a:cs typeface="Verdana"/>
              </a:rPr>
              <a:t> </a:t>
            </a:r>
            <a:r>
              <a:rPr dirty="0" sz="1800" spc="-25">
                <a:latin typeface="Verdana"/>
                <a:cs typeface="Verdana"/>
              </a:rPr>
              <a:t>rather</a:t>
            </a:r>
            <a:r>
              <a:rPr dirty="0" sz="1800" spc="95">
                <a:latin typeface="Verdana"/>
                <a:cs typeface="Verdana"/>
              </a:rPr>
              <a:t> </a:t>
            </a:r>
            <a:r>
              <a:rPr dirty="0" sz="1800" spc="-20">
                <a:latin typeface="Verdana"/>
                <a:cs typeface="Verdana"/>
              </a:rPr>
              <a:t>than</a:t>
            </a:r>
            <a:r>
              <a:rPr dirty="0" sz="1800" spc="9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</a:t>
            </a:r>
            <a:r>
              <a:rPr dirty="0" sz="1800" spc="-70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system</a:t>
            </a:r>
            <a:r>
              <a:rPr dirty="0" sz="1800" spc="15">
                <a:latin typeface="Verdana"/>
                <a:cs typeface="Verdana"/>
              </a:rPr>
              <a:t> </a:t>
            </a:r>
            <a:r>
              <a:rPr dirty="0" sz="1800" spc="-20">
                <a:latin typeface="Verdana"/>
                <a:cs typeface="Verdana"/>
              </a:rPr>
              <a:t>call.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800">
              <a:latin typeface="Verdana"/>
              <a:cs typeface="Verdana"/>
            </a:endParaRPr>
          </a:p>
          <a:p>
            <a:pPr marL="12700" marR="11430">
              <a:lnSpc>
                <a:spcPct val="99700"/>
              </a:lnSpc>
              <a:spcBef>
                <a:spcPts val="5"/>
              </a:spcBef>
              <a:tabLst>
                <a:tab pos="546100" algn="l"/>
                <a:tab pos="1204595" algn="l"/>
                <a:tab pos="2072005" algn="l"/>
                <a:tab pos="2615565" algn="l"/>
                <a:tab pos="3492500" algn="l"/>
                <a:tab pos="4322445" algn="l"/>
                <a:tab pos="5017770" algn="l"/>
                <a:tab pos="5657215" algn="l"/>
                <a:tab pos="6791325" algn="l"/>
                <a:tab pos="7096759" algn="l"/>
              </a:tabLst>
            </a:pPr>
            <a:r>
              <a:rPr dirty="0" sz="1800" spc="-5">
                <a:latin typeface="Verdana"/>
                <a:cs typeface="Verdana"/>
              </a:rPr>
              <a:t>In</a:t>
            </a:r>
            <a:r>
              <a:rPr dirty="0" sz="1800" spc="250">
                <a:latin typeface="Verdana"/>
                <a:cs typeface="Verdana"/>
              </a:rPr>
              <a:t> </a:t>
            </a:r>
            <a:r>
              <a:rPr dirty="0" sz="1800" spc="-20">
                <a:latin typeface="Verdana"/>
                <a:cs typeface="Verdana"/>
              </a:rPr>
              <a:t>the</a:t>
            </a:r>
            <a:r>
              <a:rPr dirty="0" sz="1800" spc="240">
                <a:latin typeface="Verdana"/>
                <a:cs typeface="Verdana"/>
              </a:rPr>
              <a:t> </a:t>
            </a:r>
            <a:r>
              <a:rPr dirty="0" sz="1800" spc="5">
                <a:latin typeface="Verdana"/>
                <a:cs typeface="Verdana"/>
              </a:rPr>
              <a:t>kernel</a:t>
            </a:r>
            <a:r>
              <a:rPr dirty="0" sz="1800" spc="229">
                <a:latin typeface="Verdana"/>
                <a:cs typeface="Verdana"/>
              </a:rPr>
              <a:t> </a:t>
            </a:r>
            <a:r>
              <a:rPr dirty="0" sz="1800" spc="5">
                <a:latin typeface="Verdana"/>
                <a:cs typeface="Verdana"/>
              </a:rPr>
              <a:t>level</a:t>
            </a:r>
            <a:r>
              <a:rPr dirty="0" sz="1800" spc="229">
                <a:latin typeface="Verdana"/>
                <a:cs typeface="Verdana"/>
              </a:rPr>
              <a:t> </a:t>
            </a:r>
            <a:r>
              <a:rPr dirty="0" sz="1800" spc="-10">
                <a:latin typeface="Verdana"/>
                <a:cs typeface="Verdana"/>
              </a:rPr>
              <a:t>approach,</a:t>
            </a:r>
            <a:r>
              <a:rPr dirty="0" sz="1800" spc="220">
                <a:latin typeface="Verdana"/>
                <a:cs typeface="Verdana"/>
              </a:rPr>
              <a:t> </a:t>
            </a:r>
            <a:r>
              <a:rPr dirty="0" sz="1800" spc="5">
                <a:latin typeface="Verdana"/>
                <a:cs typeface="Verdana"/>
              </a:rPr>
              <a:t>the</a:t>
            </a:r>
            <a:r>
              <a:rPr dirty="0" sz="1800" spc="24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actual</a:t>
            </a:r>
            <a:r>
              <a:rPr dirty="0" sz="1800" spc="220">
                <a:latin typeface="Verdana"/>
                <a:cs typeface="Verdana"/>
              </a:rPr>
              <a:t> </a:t>
            </a:r>
            <a:r>
              <a:rPr dirty="0" sz="1800" spc="10">
                <a:latin typeface="Verdana"/>
                <a:cs typeface="Verdana"/>
              </a:rPr>
              <a:t>code</a:t>
            </a:r>
            <a:r>
              <a:rPr dirty="0" sz="1800" spc="250">
                <a:latin typeface="Verdana"/>
                <a:cs typeface="Verdana"/>
              </a:rPr>
              <a:t> </a:t>
            </a:r>
            <a:r>
              <a:rPr dirty="0" sz="1800" spc="-15">
                <a:latin typeface="Verdana"/>
                <a:cs typeface="Verdana"/>
              </a:rPr>
              <a:t>and</a:t>
            </a:r>
            <a:r>
              <a:rPr dirty="0" sz="1800" spc="26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data</a:t>
            </a:r>
            <a:r>
              <a:rPr dirty="0" sz="1800" spc="240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structures </a:t>
            </a:r>
            <a:r>
              <a:rPr dirty="0" sz="1800" spc="-615">
                <a:latin typeface="Verdana"/>
                <a:cs typeface="Verdana"/>
              </a:rPr>
              <a:t> </a:t>
            </a:r>
            <a:r>
              <a:rPr dirty="0" sz="1800" spc="-30">
                <a:latin typeface="Verdana"/>
                <a:cs typeface="Verdana"/>
              </a:rPr>
              <a:t>a</a:t>
            </a:r>
            <a:r>
              <a:rPr dirty="0" sz="1800" spc="-20">
                <a:latin typeface="Verdana"/>
                <a:cs typeface="Verdana"/>
              </a:rPr>
              <a:t>r</a:t>
            </a:r>
            <a:r>
              <a:rPr dirty="0" sz="1800">
                <a:latin typeface="Verdana"/>
                <a:cs typeface="Verdana"/>
              </a:rPr>
              <a:t>e</a:t>
            </a:r>
            <a:r>
              <a:rPr dirty="0" sz="1800">
                <a:latin typeface="Verdana"/>
                <a:cs typeface="Verdana"/>
              </a:rPr>
              <a:t>	</a:t>
            </a:r>
            <a:r>
              <a:rPr dirty="0" sz="1800" spc="-20">
                <a:latin typeface="Verdana"/>
                <a:cs typeface="Verdana"/>
              </a:rPr>
              <a:t>h</a:t>
            </a:r>
            <a:r>
              <a:rPr dirty="0" sz="1800" spc="45">
                <a:latin typeface="Verdana"/>
                <a:cs typeface="Verdana"/>
              </a:rPr>
              <a:t>e</a:t>
            </a:r>
            <a:r>
              <a:rPr dirty="0" sz="1800" spc="-45">
                <a:latin typeface="Verdana"/>
                <a:cs typeface="Verdana"/>
              </a:rPr>
              <a:t>l</a:t>
            </a:r>
            <a:r>
              <a:rPr dirty="0" sz="1800">
                <a:latin typeface="Verdana"/>
                <a:cs typeface="Verdana"/>
              </a:rPr>
              <a:t>d</a:t>
            </a:r>
            <a:r>
              <a:rPr dirty="0" sz="1800">
                <a:latin typeface="Verdana"/>
                <a:cs typeface="Verdana"/>
              </a:rPr>
              <a:t>	</a:t>
            </a:r>
            <a:r>
              <a:rPr dirty="0" sz="1800" spc="25">
                <a:latin typeface="Verdana"/>
                <a:cs typeface="Verdana"/>
              </a:rPr>
              <a:t>wi</a:t>
            </a:r>
            <a:r>
              <a:rPr dirty="0" sz="1800" spc="-40">
                <a:latin typeface="Verdana"/>
                <a:cs typeface="Verdana"/>
              </a:rPr>
              <a:t>t</a:t>
            </a:r>
            <a:r>
              <a:rPr dirty="0" sz="1800" spc="55">
                <a:latin typeface="Verdana"/>
                <a:cs typeface="Verdana"/>
              </a:rPr>
              <a:t>h</a:t>
            </a:r>
            <a:r>
              <a:rPr dirty="0" sz="1800" spc="-45">
                <a:latin typeface="Verdana"/>
                <a:cs typeface="Verdana"/>
              </a:rPr>
              <a:t>i</a:t>
            </a:r>
            <a:r>
              <a:rPr dirty="0" sz="1800">
                <a:latin typeface="Verdana"/>
                <a:cs typeface="Verdana"/>
              </a:rPr>
              <a:t>n</a:t>
            </a:r>
            <a:r>
              <a:rPr dirty="0" sz="1800">
                <a:latin typeface="Verdana"/>
                <a:cs typeface="Verdana"/>
              </a:rPr>
              <a:t>	</a:t>
            </a:r>
            <a:r>
              <a:rPr dirty="0" sz="1800" spc="-40">
                <a:latin typeface="Verdana"/>
                <a:cs typeface="Verdana"/>
              </a:rPr>
              <a:t>t</a:t>
            </a:r>
            <a:r>
              <a:rPr dirty="0" sz="1800" spc="55">
                <a:latin typeface="Verdana"/>
                <a:cs typeface="Verdana"/>
              </a:rPr>
              <a:t>h</a:t>
            </a:r>
            <a:r>
              <a:rPr dirty="0" sz="1800">
                <a:latin typeface="Verdana"/>
                <a:cs typeface="Verdana"/>
              </a:rPr>
              <a:t>e</a:t>
            </a:r>
            <a:r>
              <a:rPr dirty="0" sz="1800">
                <a:latin typeface="Verdana"/>
                <a:cs typeface="Verdana"/>
              </a:rPr>
              <a:t>	</a:t>
            </a:r>
            <a:r>
              <a:rPr dirty="0" sz="1800" spc="-20">
                <a:latin typeface="Verdana"/>
                <a:cs typeface="Verdana"/>
              </a:rPr>
              <a:t>k</a:t>
            </a:r>
            <a:r>
              <a:rPr dirty="0" sz="1800" spc="-25">
                <a:latin typeface="Verdana"/>
                <a:cs typeface="Verdana"/>
              </a:rPr>
              <a:t>e</a:t>
            </a:r>
            <a:r>
              <a:rPr dirty="0" sz="1800" spc="-20">
                <a:latin typeface="Verdana"/>
                <a:cs typeface="Verdana"/>
              </a:rPr>
              <a:t>rn</a:t>
            </a:r>
            <a:r>
              <a:rPr dirty="0" sz="1800" spc="45">
                <a:latin typeface="Verdana"/>
                <a:cs typeface="Verdana"/>
              </a:rPr>
              <a:t>e</a:t>
            </a:r>
            <a:r>
              <a:rPr dirty="0" sz="1800">
                <a:latin typeface="Verdana"/>
                <a:cs typeface="Verdana"/>
              </a:rPr>
              <a:t>l</a:t>
            </a:r>
            <a:r>
              <a:rPr dirty="0" sz="1800">
                <a:latin typeface="Verdana"/>
                <a:cs typeface="Verdana"/>
              </a:rPr>
              <a:t>	</a:t>
            </a:r>
            <a:r>
              <a:rPr dirty="0" sz="1800" spc="30">
                <a:latin typeface="Verdana"/>
                <a:cs typeface="Verdana"/>
              </a:rPr>
              <a:t>s</a:t>
            </a:r>
            <a:r>
              <a:rPr dirty="0" sz="1800" spc="-5">
                <a:latin typeface="Verdana"/>
                <a:cs typeface="Verdana"/>
              </a:rPr>
              <a:t>p</a:t>
            </a:r>
            <a:r>
              <a:rPr dirty="0" sz="1800" spc="-35">
                <a:latin typeface="Verdana"/>
                <a:cs typeface="Verdana"/>
              </a:rPr>
              <a:t>a</a:t>
            </a:r>
            <a:r>
              <a:rPr dirty="0" sz="1800" spc="30">
                <a:latin typeface="Verdana"/>
                <a:cs typeface="Verdana"/>
              </a:rPr>
              <a:t>c</a:t>
            </a:r>
            <a:r>
              <a:rPr dirty="0" sz="1800">
                <a:latin typeface="Verdana"/>
                <a:cs typeface="Verdana"/>
              </a:rPr>
              <a:t>e</a:t>
            </a:r>
            <a:r>
              <a:rPr dirty="0" sz="1800">
                <a:latin typeface="Verdana"/>
                <a:cs typeface="Verdana"/>
              </a:rPr>
              <a:t>	</a:t>
            </a:r>
            <a:r>
              <a:rPr dirty="0" sz="1800" spc="35">
                <a:latin typeface="Verdana"/>
                <a:cs typeface="Verdana"/>
              </a:rPr>
              <a:t>s</a:t>
            </a:r>
            <a:r>
              <a:rPr dirty="0" sz="1800" spc="-15">
                <a:latin typeface="Verdana"/>
                <a:cs typeface="Verdana"/>
              </a:rPr>
              <a:t>u</a:t>
            </a:r>
            <a:r>
              <a:rPr dirty="0" sz="1800" spc="35">
                <a:latin typeface="Verdana"/>
                <a:cs typeface="Verdana"/>
              </a:rPr>
              <a:t>c</a:t>
            </a:r>
            <a:r>
              <a:rPr dirty="0" sz="1800">
                <a:latin typeface="Verdana"/>
                <a:cs typeface="Verdana"/>
              </a:rPr>
              <a:t>h</a:t>
            </a:r>
            <a:r>
              <a:rPr dirty="0" sz="1800">
                <a:latin typeface="Verdana"/>
                <a:cs typeface="Verdana"/>
              </a:rPr>
              <a:t>	</a:t>
            </a:r>
            <a:r>
              <a:rPr dirty="0" sz="1800" spc="35">
                <a:latin typeface="Verdana"/>
                <a:cs typeface="Verdana"/>
              </a:rPr>
              <a:t>t</a:t>
            </a:r>
            <a:r>
              <a:rPr dirty="0" sz="1800" spc="-15">
                <a:latin typeface="Verdana"/>
                <a:cs typeface="Verdana"/>
              </a:rPr>
              <a:t>h</a:t>
            </a:r>
            <a:r>
              <a:rPr dirty="0" sz="1800" spc="-30">
                <a:latin typeface="Verdana"/>
                <a:cs typeface="Verdana"/>
              </a:rPr>
              <a:t>a</a:t>
            </a:r>
            <a:r>
              <a:rPr dirty="0" sz="1800">
                <a:latin typeface="Verdana"/>
                <a:cs typeface="Verdana"/>
              </a:rPr>
              <a:t>t</a:t>
            </a:r>
            <a:r>
              <a:rPr dirty="0" sz="1800">
                <a:latin typeface="Verdana"/>
                <a:cs typeface="Verdana"/>
              </a:rPr>
              <a:t>	</a:t>
            </a:r>
            <a:r>
              <a:rPr dirty="0" sz="1800" spc="-45">
                <a:latin typeface="Verdana"/>
                <a:cs typeface="Verdana"/>
              </a:rPr>
              <a:t>i</a:t>
            </a:r>
            <a:r>
              <a:rPr dirty="0" sz="1800" spc="-20">
                <a:latin typeface="Verdana"/>
                <a:cs typeface="Verdana"/>
              </a:rPr>
              <a:t>nv</a:t>
            </a:r>
            <a:r>
              <a:rPr dirty="0" sz="1800" spc="25">
                <a:latin typeface="Verdana"/>
                <a:cs typeface="Verdana"/>
              </a:rPr>
              <a:t>o</a:t>
            </a:r>
            <a:r>
              <a:rPr dirty="0" sz="1800" spc="-20">
                <a:latin typeface="Verdana"/>
                <a:cs typeface="Verdana"/>
              </a:rPr>
              <a:t>k</a:t>
            </a:r>
            <a:r>
              <a:rPr dirty="0" sz="1800" spc="-45">
                <a:latin typeface="Verdana"/>
                <a:cs typeface="Verdana"/>
              </a:rPr>
              <a:t>i</a:t>
            </a:r>
            <a:r>
              <a:rPr dirty="0" sz="1800" spc="-20">
                <a:latin typeface="Verdana"/>
                <a:cs typeface="Verdana"/>
              </a:rPr>
              <a:t>n</a:t>
            </a:r>
            <a:r>
              <a:rPr dirty="0" sz="1800">
                <a:latin typeface="Verdana"/>
                <a:cs typeface="Verdana"/>
              </a:rPr>
              <a:t>g</a:t>
            </a:r>
            <a:r>
              <a:rPr dirty="0" sz="1800">
                <a:latin typeface="Verdana"/>
                <a:cs typeface="Verdana"/>
              </a:rPr>
              <a:t>	</a:t>
            </a:r>
            <a:r>
              <a:rPr dirty="0" sz="1800">
                <a:latin typeface="Verdana"/>
                <a:cs typeface="Verdana"/>
              </a:rPr>
              <a:t>a</a:t>
            </a:r>
            <a:r>
              <a:rPr dirty="0" sz="1800">
                <a:latin typeface="Verdana"/>
                <a:cs typeface="Verdana"/>
              </a:rPr>
              <a:t>	</a:t>
            </a:r>
            <a:r>
              <a:rPr dirty="0" sz="1800" spc="25">
                <a:latin typeface="Verdana"/>
                <a:cs typeface="Verdana"/>
              </a:rPr>
              <a:t>l</a:t>
            </a:r>
            <a:r>
              <a:rPr dirty="0" sz="1800" spc="-45">
                <a:latin typeface="Verdana"/>
                <a:cs typeface="Verdana"/>
              </a:rPr>
              <a:t>i</a:t>
            </a:r>
            <a:r>
              <a:rPr dirty="0" sz="1800" spc="-5">
                <a:latin typeface="Verdana"/>
                <a:cs typeface="Verdana"/>
              </a:rPr>
              <a:t>b</a:t>
            </a:r>
            <a:r>
              <a:rPr dirty="0" sz="1800" spc="-15">
                <a:latin typeface="Verdana"/>
                <a:cs typeface="Verdana"/>
              </a:rPr>
              <a:t>r</a:t>
            </a:r>
            <a:r>
              <a:rPr dirty="0" sz="1800" spc="-30">
                <a:latin typeface="Verdana"/>
                <a:cs typeface="Verdana"/>
              </a:rPr>
              <a:t>a</a:t>
            </a:r>
            <a:r>
              <a:rPr dirty="0" sz="1800" spc="-20">
                <a:latin typeface="Verdana"/>
                <a:cs typeface="Verdana"/>
              </a:rPr>
              <a:t>r</a:t>
            </a:r>
            <a:r>
              <a:rPr dirty="0" sz="1800">
                <a:latin typeface="Verdana"/>
                <a:cs typeface="Verdana"/>
              </a:rPr>
              <a:t>y  </a:t>
            </a:r>
            <a:r>
              <a:rPr dirty="0" sz="1800" spc="-15">
                <a:latin typeface="Verdana"/>
                <a:cs typeface="Verdana"/>
              </a:rPr>
              <a:t>method</a:t>
            </a:r>
            <a:r>
              <a:rPr dirty="0" sz="1800" spc="40">
                <a:latin typeface="Verdana"/>
                <a:cs typeface="Verdana"/>
              </a:rPr>
              <a:t> </a:t>
            </a:r>
            <a:r>
              <a:rPr dirty="0" sz="1800" spc="-15">
                <a:latin typeface="Verdana"/>
                <a:cs typeface="Verdana"/>
              </a:rPr>
              <a:t>results</a:t>
            </a:r>
            <a:r>
              <a:rPr dirty="0" sz="1800" spc="150">
                <a:latin typeface="Verdana"/>
                <a:cs typeface="Verdana"/>
              </a:rPr>
              <a:t> </a:t>
            </a:r>
            <a:r>
              <a:rPr dirty="0" sz="1800" spc="-25">
                <a:latin typeface="Verdana"/>
                <a:cs typeface="Verdana"/>
              </a:rPr>
              <a:t>in</a:t>
            </a:r>
            <a:r>
              <a:rPr dirty="0" sz="1800" spc="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</a:t>
            </a:r>
            <a:r>
              <a:rPr dirty="0" sz="1800" spc="15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system</a:t>
            </a:r>
            <a:r>
              <a:rPr dirty="0" sz="1800" spc="25">
                <a:latin typeface="Verdana"/>
                <a:cs typeface="Verdana"/>
              </a:rPr>
              <a:t> </a:t>
            </a:r>
            <a:r>
              <a:rPr dirty="0" sz="1800" spc="-15">
                <a:latin typeface="Verdana"/>
                <a:cs typeface="Verdana"/>
              </a:rPr>
              <a:t>call</a:t>
            </a:r>
            <a:r>
              <a:rPr dirty="0" sz="1800" spc="-5">
                <a:latin typeface="Verdana"/>
                <a:cs typeface="Verdana"/>
              </a:rPr>
              <a:t> </a:t>
            </a:r>
            <a:r>
              <a:rPr dirty="0" sz="1800" spc="-20">
                <a:latin typeface="Verdana"/>
                <a:cs typeface="Verdana"/>
              </a:rPr>
              <a:t>to</a:t>
            </a:r>
            <a:r>
              <a:rPr dirty="0" sz="1800" spc="80">
                <a:latin typeface="Verdana"/>
                <a:cs typeface="Verdana"/>
              </a:rPr>
              <a:t> </a:t>
            </a:r>
            <a:r>
              <a:rPr dirty="0" sz="1800" spc="-20">
                <a:latin typeface="Verdana"/>
                <a:cs typeface="Verdana"/>
              </a:rPr>
              <a:t>the</a:t>
            </a:r>
            <a:r>
              <a:rPr dirty="0" sz="1800" spc="20">
                <a:latin typeface="Verdana"/>
                <a:cs typeface="Verdana"/>
              </a:rPr>
              <a:t> </a:t>
            </a:r>
            <a:r>
              <a:rPr dirty="0" sz="1800" spc="-20">
                <a:latin typeface="Verdana"/>
                <a:cs typeface="Verdana"/>
              </a:rPr>
              <a:t>kernel</a:t>
            </a:r>
            <a:r>
              <a:rPr dirty="0" sz="1800" spc="8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since</a:t>
            </a:r>
            <a:r>
              <a:rPr dirty="0" sz="1800" spc="15">
                <a:latin typeface="Verdana"/>
                <a:cs typeface="Verdana"/>
              </a:rPr>
              <a:t> </a:t>
            </a:r>
            <a:r>
              <a:rPr dirty="0" sz="1800" spc="-20">
                <a:latin typeface="Verdana"/>
                <a:cs typeface="Verdana"/>
              </a:rPr>
              <a:t>kernel</a:t>
            </a:r>
            <a:r>
              <a:rPr dirty="0" sz="1800" spc="70">
                <a:latin typeface="Verdana"/>
                <a:cs typeface="Verdana"/>
              </a:rPr>
              <a:t> </a:t>
            </a:r>
            <a:r>
              <a:rPr dirty="0" sz="1800" spc="-25">
                <a:latin typeface="Verdana"/>
                <a:cs typeface="Verdana"/>
              </a:rPr>
              <a:t>level 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 spc="-25">
                <a:latin typeface="Verdana"/>
                <a:cs typeface="Verdana"/>
              </a:rPr>
              <a:t>libraries</a:t>
            </a:r>
            <a:r>
              <a:rPr dirty="0" sz="1800" spc="220">
                <a:latin typeface="Verdana"/>
                <a:cs typeface="Verdana"/>
              </a:rPr>
              <a:t> </a:t>
            </a:r>
            <a:r>
              <a:rPr dirty="0" sz="1800" spc="-20">
                <a:latin typeface="Verdana"/>
                <a:cs typeface="Verdana"/>
              </a:rPr>
              <a:t>are</a:t>
            </a:r>
            <a:r>
              <a:rPr dirty="0" sz="1800" spc="15">
                <a:latin typeface="Verdana"/>
                <a:cs typeface="Verdana"/>
              </a:rPr>
              <a:t> </a:t>
            </a:r>
            <a:r>
              <a:rPr dirty="0" sz="1800" spc="-25">
                <a:latin typeface="Verdana"/>
                <a:cs typeface="Verdana"/>
              </a:rPr>
              <a:t>implemented</a:t>
            </a:r>
            <a:r>
              <a:rPr dirty="0" sz="1800" spc="27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by</a:t>
            </a:r>
            <a:r>
              <a:rPr dirty="0" sz="1800" spc="25">
                <a:latin typeface="Verdana"/>
                <a:cs typeface="Verdana"/>
              </a:rPr>
              <a:t> </a:t>
            </a:r>
            <a:r>
              <a:rPr dirty="0" sz="1800" spc="-20">
                <a:latin typeface="Verdana"/>
                <a:cs typeface="Verdana"/>
              </a:rPr>
              <a:t>the</a:t>
            </a:r>
            <a:r>
              <a:rPr dirty="0" sz="1800" spc="20">
                <a:latin typeface="Verdana"/>
                <a:cs typeface="Verdana"/>
              </a:rPr>
              <a:t> </a:t>
            </a:r>
            <a:r>
              <a:rPr dirty="0" sz="1800" spc="-20">
                <a:latin typeface="Verdana"/>
                <a:cs typeface="Verdana"/>
              </a:rPr>
              <a:t>operating</a:t>
            </a:r>
            <a:r>
              <a:rPr dirty="0" sz="1800" spc="130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system</a:t>
            </a:r>
            <a:r>
              <a:rPr dirty="0" sz="1800" spc="20">
                <a:latin typeface="Verdana"/>
                <a:cs typeface="Verdana"/>
              </a:rPr>
              <a:t> </a:t>
            </a:r>
            <a:r>
              <a:rPr dirty="0" sz="1800" spc="-35">
                <a:latin typeface="Verdana"/>
                <a:cs typeface="Verdana"/>
              </a:rPr>
              <a:t>itself.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750">
              <a:latin typeface="Verdana"/>
              <a:cs typeface="Verdana"/>
            </a:endParaRPr>
          </a:p>
          <a:p>
            <a:pPr marL="12700" marR="14604">
              <a:lnSpc>
                <a:spcPct val="100800"/>
              </a:lnSpc>
            </a:pPr>
            <a:r>
              <a:rPr dirty="0" sz="1800">
                <a:latin typeface="Verdana"/>
                <a:cs typeface="Verdana"/>
              </a:rPr>
              <a:t>The</a:t>
            </a:r>
            <a:r>
              <a:rPr dirty="0" sz="1800" spc="235">
                <a:latin typeface="Verdana"/>
                <a:cs typeface="Verdana"/>
              </a:rPr>
              <a:t> </a:t>
            </a:r>
            <a:r>
              <a:rPr dirty="0" sz="1800" spc="-10">
                <a:latin typeface="Verdana"/>
                <a:cs typeface="Verdana"/>
              </a:rPr>
              <a:t>main</a:t>
            </a:r>
            <a:r>
              <a:rPr dirty="0" sz="1800" spc="325">
                <a:latin typeface="Verdana"/>
                <a:cs typeface="Verdana"/>
              </a:rPr>
              <a:t> </a:t>
            </a:r>
            <a:r>
              <a:rPr dirty="0" sz="1800" spc="-10">
                <a:latin typeface="Verdana"/>
                <a:cs typeface="Verdana"/>
              </a:rPr>
              <a:t>thread</a:t>
            </a:r>
            <a:r>
              <a:rPr dirty="0" sz="1800" spc="345">
                <a:latin typeface="Verdana"/>
                <a:cs typeface="Verdana"/>
              </a:rPr>
              <a:t> </a:t>
            </a:r>
            <a:r>
              <a:rPr dirty="0" sz="1800" spc="-10">
                <a:latin typeface="Verdana"/>
                <a:cs typeface="Verdana"/>
              </a:rPr>
              <a:t>libraries</a:t>
            </a:r>
            <a:r>
              <a:rPr dirty="0" sz="1800" spc="30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used</a:t>
            </a:r>
            <a:r>
              <a:rPr dirty="0" sz="1800" spc="340">
                <a:latin typeface="Verdana"/>
                <a:cs typeface="Verdana"/>
              </a:rPr>
              <a:t> </a:t>
            </a:r>
            <a:r>
              <a:rPr dirty="0" sz="1800" spc="-10">
                <a:latin typeface="Verdana"/>
                <a:cs typeface="Verdana"/>
              </a:rPr>
              <a:t>today</a:t>
            </a:r>
            <a:r>
              <a:rPr dirty="0" sz="1800" spc="335">
                <a:latin typeface="Verdana"/>
                <a:cs typeface="Verdana"/>
              </a:rPr>
              <a:t> </a:t>
            </a:r>
            <a:r>
              <a:rPr dirty="0" sz="1800" spc="-20">
                <a:latin typeface="Verdana"/>
                <a:cs typeface="Verdana"/>
              </a:rPr>
              <a:t>are</a:t>
            </a:r>
            <a:r>
              <a:rPr dirty="0" sz="1800" spc="31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POSIX</a:t>
            </a:r>
            <a:r>
              <a:rPr dirty="0" sz="1800" spc="31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Pthreads,</a:t>
            </a:r>
            <a:r>
              <a:rPr dirty="0" sz="1800" spc="275">
                <a:latin typeface="Verdana"/>
                <a:cs typeface="Verdana"/>
              </a:rPr>
              <a:t> </a:t>
            </a:r>
            <a:r>
              <a:rPr dirty="0" sz="1800" spc="-20">
                <a:latin typeface="Verdana"/>
                <a:cs typeface="Verdana"/>
              </a:rPr>
              <a:t>Win32 </a:t>
            </a:r>
            <a:r>
              <a:rPr dirty="0" sz="1800" spc="-615">
                <a:latin typeface="Verdana"/>
                <a:cs typeface="Verdana"/>
              </a:rPr>
              <a:t> </a:t>
            </a:r>
            <a:r>
              <a:rPr dirty="0" sz="1800" spc="-20">
                <a:latin typeface="Verdana"/>
                <a:cs typeface="Verdana"/>
              </a:rPr>
              <a:t>threads</a:t>
            </a:r>
            <a:r>
              <a:rPr dirty="0" sz="1800" spc="70">
                <a:latin typeface="Verdana"/>
                <a:cs typeface="Verdana"/>
              </a:rPr>
              <a:t> </a:t>
            </a:r>
            <a:r>
              <a:rPr dirty="0" sz="1800" spc="-15">
                <a:latin typeface="Verdana"/>
                <a:cs typeface="Verdana"/>
              </a:rPr>
              <a:t>and</a:t>
            </a:r>
            <a:r>
              <a:rPr dirty="0" sz="1800" spc="40">
                <a:latin typeface="Verdana"/>
                <a:cs typeface="Verdana"/>
              </a:rPr>
              <a:t> </a:t>
            </a:r>
            <a:r>
              <a:rPr dirty="0" sz="1800" spc="-15">
                <a:latin typeface="Verdana"/>
                <a:cs typeface="Verdana"/>
              </a:rPr>
              <a:t>Java</a:t>
            </a:r>
            <a:r>
              <a:rPr dirty="0" sz="1800" spc="10">
                <a:latin typeface="Verdana"/>
                <a:cs typeface="Verdana"/>
              </a:rPr>
              <a:t> </a:t>
            </a:r>
            <a:r>
              <a:rPr dirty="0" sz="1800" spc="-15">
                <a:latin typeface="Verdana"/>
                <a:cs typeface="Verdana"/>
              </a:rPr>
              <a:t>threads.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95069" y="461010"/>
            <a:ext cx="6762750" cy="70104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-5"/>
              <a:t>Semantics</a:t>
            </a:r>
            <a:r>
              <a:rPr dirty="0" spc="-30"/>
              <a:t> </a:t>
            </a:r>
            <a:r>
              <a:rPr dirty="0" spc="10"/>
              <a:t>of</a:t>
            </a:r>
            <a:r>
              <a:rPr dirty="0" spc="-35"/>
              <a:t> </a:t>
            </a:r>
            <a:r>
              <a:rPr dirty="0"/>
              <a:t>fork()</a:t>
            </a:r>
            <a:r>
              <a:rPr dirty="0" spc="-95"/>
              <a:t> </a:t>
            </a:r>
            <a:r>
              <a:rPr dirty="0" spc="5"/>
              <a:t>and</a:t>
            </a:r>
            <a:r>
              <a:rPr dirty="0" spc="-25"/>
              <a:t> </a:t>
            </a:r>
            <a:r>
              <a:rPr dirty="0" spc="-30"/>
              <a:t>exec()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575" y="1557083"/>
            <a:ext cx="5948680" cy="1685289"/>
          </a:xfrm>
          <a:prstGeom prst="rect">
            <a:avLst/>
          </a:prstGeom>
        </p:spPr>
        <p:txBody>
          <a:bodyPr wrap="square" lIns="0" tIns="72390" rIns="0" bIns="0" rtlCol="0" vert="horz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570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dirty="0" sz="1800" spc="5">
                <a:latin typeface="Calibri"/>
                <a:cs typeface="Calibri"/>
              </a:rPr>
              <a:t>Does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 spc="5" b="1">
                <a:latin typeface="Calibri"/>
                <a:cs typeface="Calibri"/>
              </a:rPr>
              <a:t>fork()</a:t>
            </a:r>
            <a:r>
              <a:rPr dirty="0" sz="1800" spc="-55" b="1">
                <a:latin typeface="Calibri"/>
                <a:cs typeface="Calibri"/>
              </a:rPr>
              <a:t> </a:t>
            </a:r>
            <a:r>
              <a:rPr dirty="0" sz="1800" spc="15">
                <a:latin typeface="Calibri"/>
                <a:cs typeface="Calibri"/>
              </a:rPr>
              <a:t>duplicate</a:t>
            </a:r>
            <a:r>
              <a:rPr dirty="0" sz="1800" spc="-185">
                <a:latin typeface="Calibri"/>
                <a:cs typeface="Calibri"/>
              </a:rPr>
              <a:t> </a:t>
            </a:r>
            <a:r>
              <a:rPr dirty="0" sz="1800" spc="20">
                <a:latin typeface="Calibri"/>
                <a:cs typeface="Calibri"/>
              </a:rPr>
              <a:t>only</a:t>
            </a:r>
            <a:r>
              <a:rPr dirty="0" sz="1800" spc="-95">
                <a:latin typeface="Calibri"/>
                <a:cs typeface="Calibri"/>
              </a:rPr>
              <a:t> </a:t>
            </a:r>
            <a:r>
              <a:rPr dirty="0" sz="1800" spc="5">
                <a:latin typeface="Calibri"/>
                <a:cs typeface="Calibri"/>
              </a:rPr>
              <a:t>the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 spc="20">
                <a:latin typeface="Calibri"/>
                <a:cs typeface="Calibri"/>
              </a:rPr>
              <a:t>calling</a:t>
            </a:r>
            <a:r>
              <a:rPr dirty="0" sz="1800" spc="-204">
                <a:latin typeface="Calibri"/>
                <a:cs typeface="Calibri"/>
              </a:rPr>
              <a:t> </a:t>
            </a:r>
            <a:r>
              <a:rPr dirty="0" sz="1800" spc="5">
                <a:latin typeface="Calibri"/>
                <a:cs typeface="Calibri"/>
              </a:rPr>
              <a:t>thread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 spc="10">
                <a:latin typeface="Calibri"/>
                <a:cs typeface="Calibri"/>
              </a:rPr>
              <a:t>or</a:t>
            </a:r>
            <a:r>
              <a:rPr dirty="0" sz="1800" spc="-60">
                <a:latin typeface="Calibri"/>
                <a:cs typeface="Calibri"/>
              </a:rPr>
              <a:t> </a:t>
            </a:r>
            <a:r>
              <a:rPr dirty="0" sz="1800" spc="20">
                <a:latin typeface="Calibri"/>
                <a:cs typeface="Calibri"/>
              </a:rPr>
              <a:t>all</a:t>
            </a:r>
            <a:r>
              <a:rPr dirty="0" sz="1800" spc="-7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threads?</a:t>
            </a:r>
            <a:endParaRPr sz="18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470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dirty="0" sz="1800">
                <a:latin typeface="Calibri"/>
                <a:cs typeface="Calibri"/>
              </a:rPr>
              <a:t>Some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UNIX versions</a:t>
            </a:r>
            <a:r>
              <a:rPr dirty="0" sz="1800" spc="-65">
                <a:latin typeface="Calibri"/>
                <a:cs typeface="Calibri"/>
              </a:rPr>
              <a:t> </a:t>
            </a:r>
            <a:r>
              <a:rPr dirty="0" sz="1800" spc="15">
                <a:latin typeface="Calibri"/>
                <a:cs typeface="Calibri"/>
              </a:rPr>
              <a:t>have</a:t>
            </a:r>
            <a:r>
              <a:rPr dirty="0" sz="1800" spc="-10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chosen to</a:t>
            </a:r>
            <a:r>
              <a:rPr dirty="0" sz="1800" spc="-90">
                <a:latin typeface="Calibri"/>
                <a:cs typeface="Calibri"/>
              </a:rPr>
              <a:t> </a:t>
            </a:r>
            <a:r>
              <a:rPr dirty="0" sz="1800" spc="15">
                <a:latin typeface="Calibri"/>
                <a:cs typeface="Calibri"/>
              </a:rPr>
              <a:t>have</a:t>
            </a:r>
            <a:r>
              <a:rPr dirty="0" sz="1800" spc="-10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2</a:t>
            </a:r>
            <a:r>
              <a:rPr dirty="0" sz="1800" spc="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versions</a:t>
            </a:r>
            <a:r>
              <a:rPr dirty="0" sz="1800" spc="-65">
                <a:latin typeface="Calibri"/>
                <a:cs typeface="Calibri"/>
              </a:rPr>
              <a:t> </a:t>
            </a:r>
            <a:r>
              <a:rPr dirty="0" sz="1800" spc="10">
                <a:latin typeface="Calibri"/>
                <a:cs typeface="Calibri"/>
              </a:rPr>
              <a:t>of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 spc="-25">
                <a:latin typeface="Calibri"/>
                <a:cs typeface="Calibri"/>
              </a:rPr>
              <a:t>fork()</a:t>
            </a:r>
            <a:endParaRPr sz="18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465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dirty="0" sz="1800" spc="5">
                <a:latin typeface="Calibri"/>
                <a:cs typeface="Calibri"/>
              </a:rPr>
              <a:t>O</a:t>
            </a:r>
            <a:r>
              <a:rPr dirty="0" sz="1800" spc="25">
                <a:latin typeface="Calibri"/>
                <a:cs typeface="Calibri"/>
              </a:rPr>
              <a:t>n</a:t>
            </a:r>
            <a:r>
              <a:rPr dirty="0" sz="1800">
                <a:latin typeface="Calibri"/>
                <a:cs typeface="Calibri"/>
              </a:rPr>
              <a:t>e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</a:t>
            </a:r>
            <a:r>
              <a:rPr dirty="0" sz="1800" spc="20">
                <a:latin typeface="Calibri"/>
                <a:cs typeface="Calibri"/>
              </a:rPr>
              <a:t>h</a:t>
            </a:r>
            <a:r>
              <a:rPr dirty="0" sz="1800" spc="30">
                <a:latin typeface="Calibri"/>
                <a:cs typeface="Calibri"/>
              </a:rPr>
              <a:t>a</a:t>
            </a:r>
            <a:r>
              <a:rPr dirty="0" sz="1800">
                <a:latin typeface="Calibri"/>
                <a:cs typeface="Calibri"/>
              </a:rPr>
              <a:t>t</a:t>
            </a:r>
            <a:r>
              <a:rPr dirty="0" sz="1800" spc="-114">
                <a:latin typeface="Calibri"/>
                <a:cs typeface="Calibri"/>
              </a:rPr>
              <a:t> </a:t>
            </a:r>
            <a:r>
              <a:rPr dirty="0" sz="1800" spc="25">
                <a:latin typeface="Calibri"/>
                <a:cs typeface="Calibri"/>
              </a:rPr>
              <a:t>dup</a:t>
            </a:r>
            <a:r>
              <a:rPr dirty="0" sz="1800" spc="35">
                <a:latin typeface="Calibri"/>
                <a:cs typeface="Calibri"/>
              </a:rPr>
              <a:t>li</a:t>
            </a:r>
            <a:r>
              <a:rPr dirty="0" sz="1800" spc="-15">
                <a:latin typeface="Calibri"/>
                <a:cs typeface="Calibri"/>
              </a:rPr>
              <a:t>c</a:t>
            </a:r>
            <a:r>
              <a:rPr dirty="0" sz="1800" spc="30">
                <a:latin typeface="Calibri"/>
                <a:cs typeface="Calibri"/>
              </a:rPr>
              <a:t>a</a:t>
            </a:r>
            <a:r>
              <a:rPr dirty="0" sz="1800">
                <a:latin typeface="Calibri"/>
                <a:cs typeface="Calibri"/>
              </a:rPr>
              <a:t>tes</a:t>
            </a:r>
            <a:r>
              <a:rPr dirty="0" sz="1800" spc="-215">
                <a:latin typeface="Calibri"/>
                <a:cs typeface="Calibri"/>
              </a:rPr>
              <a:t> </a:t>
            </a:r>
            <a:r>
              <a:rPr dirty="0" sz="1800" spc="30">
                <a:latin typeface="Calibri"/>
                <a:cs typeface="Calibri"/>
              </a:rPr>
              <a:t>a</a:t>
            </a:r>
            <a:r>
              <a:rPr dirty="0" sz="1800" spc="35">
                <a:latin typeface="Calibri"/>
                <a:cs typeface="Calibri"/>
              </a:rPr>
              <a:t>l</a:t>
            </a:r>
            <a:r>
              <a:rPr dirty="0" sz="1800">
                <a:latin typeface="Calibri"/>
                <a:cs typeface="Calibri"/>
              </a:rPr>
              <a:t>l</a:t>
            </a:r>
            <a:r>
              <a:rPr dirty="0" sz="1800" spc="-7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</a:t>
            </a:r>
            <a:r>
              <a:rPr dirty="0" sz="1800" spc="20">
                <a:latin typeface="Calibri"/>
                <a:cs typeface="Calibri"/>
              </a:rPr>
              <a:t>h</a:t>
            </a:r>
            <a:r>
              <a:rPr dirty="0" sz="1800">
                <a:latin typeface="Calibri"/>
                <a:cs typeface="Calibri"/>
              </a:rPr>
              <a:t>e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</a:t>
            </a:r>
            <a:r>
              <a:rPr dirty="0" sz="1800" spc="20">
                <a:latin typeface="Calibri"/>
                <a:cs typeface="Calibri"/>
              </a:rPr>
              <a:t>h</a:t>
            </a:r>
            <a:r>
              <a:rPr dirty="0" sz="1800" spc="-30">
                <a:latin typeface="Calibri"/>
                <a:cs typeface="Calibri"/>
              </a:rPr>
              <a:t>r</a:t>
            </a:r>
            <a:r>
              <a:rPr dirty="0" sz="1800">
                <a:latin typeface="Calibri"/>
                <a:cs typeface="Calibri"/>
              </a:rPr>
              <a:t>e</a:t>
            </a:r>
            <a:r>
              <a:rPr dirty="0" sz="1800" spc="35">
                <a:latin typeface="Calibri"/>
                <a:cs typeface="Calibri"/>
              </a:rPr>
              <a:t>a</a:t>
            </a:r>
            <a:r>
              <a:rPr dirty="0" sz="1800" spc="25">
                <a:latin typeface="Calibri"/>
                <a:cs typeface="Calibri"/>
              </a:rPr>
              <a:t>d</a:t>
            </a:r>
            <a:r>
              <a:rPr dirty="0" sz="1800" spc="-35">
                <a:latin typeface="Calibri"/>
                <a:cs typeface="Calibri"/>
              </a:rPr>
              <a:t>s</a:t>
            </a:r>
            <a:r>
              <a:rPr dirty="0" sz="1800"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395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dirty="0" sz="1800" spc="5">
                <a:latin typeface="Calibri"/>
                <a:cs typeface="Calibri"/>
              </a:rPr>
              <a:t>O</a:t>
            </a:r>
            <a:r>
              <a:rPr dirty="0" sz="1800" spc="25">
                <a:latin typeface="Calibri"/>
                <a:cs typeface="Calibri"/>
              </a:rPr>
              <a:t>n</a:t>
            </a:r>
            <a:r>
              <a:rPr dirty="0" sz="1800">
                <a:latin typeface="Calibri"/>
                <a:cs typeface="Calibri"/>
              </a:rPr>
              <a:t>e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</a:t>
            </a:r>
            <a:r>
              <a:rPr dirty="0" sz="1800" spc="20">
                <a:latin typeface="Calibri"/>
                <a:cs typeface="Calibri"/>
              </a:rPr>
              <a:t>h</a:t>
            </a:r>
            <a:r>
              <a:rPr dirty="0" sz="1800" spc="30">
                <a:latin typeface="Calibri"/>
                <a:cs typeface="Calibri"/>
              </a:rPr>
              <a:t>a</a:t>
            </a:r>
            <a:r>
              <a:rPr dirty="0" sz="1800">
                <a:latin typeface="Calibri"/>
                <a:cs typeface="Calibri"/>
              </a:rPr>
              <a:t>t</a:t>
            </a:r>
            <a:r>
              <a:rPr dirty="0" sz="1800" spc="-114">
                <a:latin typeface="Calibri"/>
                <a:cs typeface="Calibri"/>
              </a:rPr>
              <a:t> </a:t>
            </a:r>
            <a:r>
              <a:rPr dirty="0" sz="1800" spc="25">
                <a:latin typeface="Calibri"/>
                <a:cs typeface="Calibri"/>
              </a:rPr>
              <a:t>dup</a:t>
            </a:r>
            <a:r>
              <a:rPr dirty="0" sz="1800" spc="35">
                <a:latin typeface="Calibri"/>
                <a:cs typeface="Calibri"/>
              </a:rPr>
              <a:t>li</a:t>
            </a:r>
            <a:r>
              <a:rPr dirty="0" sz="1800" spc="-15">
                <a:latin typeface="Calibri"/>
                <a:cs typeface="Calibri"/>
              </a:rPr>
              <a:t>c</a:t>
            </a:r>
            <a:r>
              <a:rPr dirty="0" sz="1800" spc="30">
                <a:latin typeface="Calibri"/>
                <a:cs typeface="Calibri"/>
              </a:rPr>
              <a:t>a</a:t>
            </a:r>
            <a:r>
              <a:rPr dirty="0" sz="1800">
                <a:latin typeface="Calibri"/>
                <a:cs typeface="Calibri"/>
              </a:rPr>
              <a:t>tes</a:t>
            </a:r>
            <a:r>
              <a:rPr dirty="0" sz="1800" spc="-215">
                <a:latin typeface="Calibri"/>
                <a:cs typeface="Calibri"/>
              </a:rPr>
              <a:t> </a:t>
            </a:r>
            <a:r>
              <a:rPr dirty="0" sz="1800" spc="20">
                <a:latin typeface="Calibri"/>
                <a:cs typeface="Calibri"/>
              </a:rPr>
              <a:t>o</a:t>
            </a:r>
            <a:r>
              <a:rPr dirty="0" sz="1800" spc="25">
                <a:latin typeface="Calibri"/>
                <a:cs typeface="Calibri"/>
              </a:rPr>
              <a:t>n</a:t>
            </a:r>
            <a:r>
              <a:rPr dirty="0" sz="1800" spc="35">
                <a:latin typeface="Calibri"/>
                <a:cs typeface="Calibri"/>
              </a:rPr>
              <a:t>l</a:t>
            </a:r>
            <a:r>
              <a:rPr dirty="0" sz="1800">
                <a:latin typeface="Calibri"/>
                <a:cs typeface="Calibri"/>
              </a:rPr>
              <a:t>y</a:t>
            </a:r>
            <a:r>
              <a:rPr dirty="0" sz="1800" spc="-100">
                <a:latin typeface="Calibri"/>
                <a:cs typeface="Calibri"/>
              </a:rPr>
              <a:t> </a:t>
            </a:r>
            <a:r>
              <a:rPr dirty="0" sz="1800" spc="20">
                <a:latin typeface="Calibri"/>
                <a:cs typeface="Calibri"/>
              </a:rPr>
              <a:t>o</a:t>
            </a:r>
            <a:r>
              <a:rPr dirty="0" sz="1800" spc="25">
                <a:latin typeface="Calibri"/>
                <a:cs typeface="Calibri"/>
              </a:rPr>
              <a:t>n</a:t>
            </a:r>
            <a:r>
              <a:rPr dirty="0" sz="1800">
                <a:latin typeface="Calibri"/>
                <a:cs typeface="Calibri"/>
              </a:rPr>
              <a:t>e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</a:t>
            </a:r>
            <a:r>
              <a:rPr dirty="0" sz="1800" spc="20">
                <a:latin typeface="Calibri"/>
                <a:cs typeface="Calibri"/>
              </a:rPr>
              <a:t>h</a:t>
            </a:r>
            <a:r>
              <a:rPr dirty="0" sz="1800" spc="-30">
                <a:latin typeface="Calibri"/>
                <a:cs typeface="Calibri"/>
              </a:rPr>
              <a:t>r</a:t>
            </a:r>
            <a:r>
              <a:rPr dirty="0" sz="1800">
                <a:latin typeface="Calibri"/>
                <a:cs typeface="Calibri"/>
              </a:rPr>
              <a:t>e</a:t>
            </a:r>
            <a:r>
              <a:rPr dirty="0" sz="1800" spc="35">
                <a:latin typeface="Calibri"/>
                <a:cs typeface="Calibri"/>
              </a:rPr>
              <a:t>a</a:t>
            </a:r>
            <a:r>
              <a:rPr dirty="0" sz="1800" spc="25">
                <a:latin typeface="Calibri"/>
                <a:cs typeface="Calibri"/>
              </a:rPr>
              <a:t>d</a:t>
            </a:r>
            <a:r>
              <a:rPr dirty="0" sz="1800"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470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dirty="0" sz="1800" spc="-25">
                <a:latin typeface="Calibri"/>
                <a:cs typeface="Calibri"/>
              </a:rPr>
              <a:t>Exec()</a:t>
            </a:r>
            <a:r>
              <a:rPr dirty="0" sz="1800" spc="85">
                <a:latin typeface="Calibri"/>
                <a:cs typeface="Calibri"/>
              </a:rPr>
              <a:t> </a:t>
            </a:r>
            <a:r>
              <a:rPr dirty="0" sz="1800" spc="10">
                <a:latin typeface="Calibri"/>
                <a:cs typeface="Calibri"/>
              </a:rPr>
              <a:t>call</a:t>
            </a:r>
            <a:r>
              <a:rPr dirty="0" sz="1800" spc="-8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works</a:t>
            </a:r>
            <a:r>
              <a:rPr dirty="0" sz="1800" spc="-60">
                <a:latin typeface="Calibri"/>
                <a:cs typeface="Calibri"/>
              </a:rPr>
              <a:t> </a:t>
            </a:r>
            <a:r>
              <a:rPr dirty="0" sz="1800" spc="15">
                <a:latin typeface="Calibri"/>
                <a:cs typeface="Calibri"/>
              </a:rPr>
              <a:t>in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 spc="5">
                <a:latin typeface="Calibri"/>
                <a:cs typeface="Calibri"/>
              </a:rPr>
              <a:t>the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same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 spc="-35">
                <a:latin typeface="Calibri"/>
                <a:cs typeface="Calibri"/>
              </a:rPr>
              <a:t>way.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91714" y="461010"/>
            <a:ext cx="4556760" cy="70104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-5"/>
              <a:t>Thread</a:t>
            </a:r>
            <a:r>
              <a:rPr dirty="0" spc="-100"/>
              <a:t> </a:t>
            </a:r>
            <a:r>
              <a:rPr dirty="0"/>
              <a:t>Cancellation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6780" y="1451292"/>
            <a:ext cx="6499225" cy="25952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algn="just" marL="355600" marR="12700" indent="-343535">
              <a:lnSpc>
                <a:spcPct val="100000"/>
              </a:lnSpc>
              <a:spcBef>
                <a:spcPts val="125"/>
              </a:spcBef>
              <a:buFont typeface="Arial MT"/>
              <a:buChar char="•"/>
              <a:tabLst>
                <a:tab pos="356235" algn="l"/>
              </a:tabLst>
            </a:pPr>
            <a:r>
              <a:rPr dirty="0" sz="2000" spc="5" b="1">
                <a:latin typeface="Calibri"/>
                <a:cs typeface="Calibri"/>
              </a:rPr>
              <a:t>Thread </a:t>
            </a:r>
            <a:r>
              <a:rPr dirty="0" sz="2000" b="1">
                <a:latin typeface="Calibri"/>
                <a:cs typeface="Calibri"/>
              </a:rPr>
              <a:t>cancellation</a:t>
            </a:r>
            <a:r>
              <a:rPr dirty="0" sz="2000" spc="5" b="1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is</a:t>
            </a:r>
            <a:r>
              <a:rPr dirty="0" sz="2000" spc="5">
                <a:latin typeface="Calibri"/>
                <a:cs typeface="Calibri"/>
              </a:rPr>
              <a:t> the </a:t>
            </a:r>
            <a:r>
              <a:rPr dirty="0" sz="2000" spc="15">
                <a:latin typeface="Calibri"/>
                <a:cs typeface="Calibri"/>
              </a:rPr>
              <a:t>task </a:t>
            </a:r>
            <a:r>
              <a:rPr dirty="0" sz="2000">
                <a:latin typeface="Calibri"/>
                <a:cs typeface="Calibri"/>
              </a:rPr>
              <a:t>of</a:t>
            </a:r>
            <a:r>
              <a:rPr dirty="0" sz="2000" spc="5">
                <a:latin typeface="Calibri"/>
                <a:cs typeface="Calibri"/>
              </a:rPr>
              <a:t> terminating</a:t>
            </a:r>
            <a:r>
              <a:rPr dirty="0" sz="2000" spc="10">
                <a:latin typeface="Calibri"/>
                <a:cs typeface="Calibri"/>
              </a:rPr>
              <a:t> a</a:t>
            </a:r>
            <a:r>
              <a:rPr dirty="0" sz="2000" spc="1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thread 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25">
                <a:latin typeface="Calibri"/>
                <a:cs typeface="Calibri"/>
              </a:rPr>
              <a:t>before</a:t>
            </a:r>
            <a:r>
              <a:rPr dirty="0" sz="2000" spc="3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it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 spc="5">
                <a:latin typeface="Calibri"/>
                <a:cs typeface="Calibri"/>
              </a:rPr>
              <a:t>has</a:t>
            </a:r>
            <a:r>
              <a:rPr dirty="0" sz="2000" spc="3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completed.</a:t>
            </a:r>
            <a:endParaRPr sz="2000">
              <a:latin typeface="Calibri"/>
              <a:cs typeface="Calibri"/>
            </a:endParaRPr>
          </a:p>
          <a:p>
            <a:pPr algn="just" lvl="1" marL="755650" marR="12700" indent="-285750">
              <a:lnSpc>
                <a:spcPct val="100000"/>
              </a:lnSpc>
              <a:spcBef>
                <a:spcPts val="455"/>
              </a:spcBef>
              <a:buFont typeface="Arial MT"/>
              <a:buChar char="–"/>
              <a:tabLst>
                <a:tab pos="756285" algn="l"/>
              </a:tabLst>
            </a:pPr>
            <a:r>
              <a:rPr dirty="0" sz="2000" spc="-5">
                <a:latin typeface="Calibri"/>
                <a:cs typeface="Calibri"/>
              </a:rPr>
              <a:t>For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example,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if</a:t>
            </a:r>
            <a:r>
              <a:rPr dirty="0" sz="2000">
                <a:latin typeface="Calibri"/>
                <a:cs typeface="Calibri"/>
              </a:rPr>
              <a:t> multiple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threads</a:t>
            </a:r>
            <a:r>
              <a:rPr dirty="0" sz="2000">
                <a:latin typeface="Calibri"/>
                <a:cs typeface="Calibri"/>
              </a:rPr>
              <a:t> are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15">
                <a:latin typeface="Calibri"/>
                <a:cs typeface="Calibri"/>
              </a:rPr>
              <a:t>concurrently 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searching </a:t>
            </a:r>
            <a:r>
              <a:rPr dirty="0" sz="2000">
                <a:latin typeface="Calibri"/>
                <a:cs typeface="Calibri"/>
              </a:rPr>
              <a:t>through </a:t>
            </a:r>
            <a:r>
              <a:rPr dirty="0" sz="2000" spc="10">
                <a:latin typeface="Calibri"/>
                <a:cs typeface="Calibri"/>
              </a:rPr>
              <a:t>a </a:t>
            </a:r>
            <a:r>
              <a:rPr dirty="0" sz="2000">
                <a:latin typeface="Calibri"/>
                <a:cs typeface="Calibri"/>
              </a:rPr>
              <a:t>database </a:t>
            </a:r>
            <a:r>
              <a:rPr dirty="0" sz="2000" spc="5">
                <a:latin typeface="Calibri"/>
                <a:cs typeface="Calibri"/>
              </a:rPr>
              <a:t>and </a:t>
            </a:r>
            <a:r>
              <a:rPr dirty="0" sz="2000">
                <a:latin typeface="Calibri"/>
                <a:cs typeface="Calibri"/>
              </a:rPr>
              <a:t>one </a:t>
            </a:r>
            <a:r>
              <a:rPr dirty="0" sz="2000" spc="-5">
                <a:latin typeface="Calibri"/>
                <a:cs typeface="Calibri"/>
              </a:rPr>
              <a:t>thread </a:t>
            </a:r>
            <a:r>
              <a:rPr dirty="0" sz="2000">
                <a:latin typeface="Calibri"/>
                <a:cs typeface="Calibri"/>
              </a:rPr>
              <a:t>returns </a:t>
            </a:r>
            <a:r>
              <a:rPr dirty="0" sz="2000" spc="5">
                <a:latin typeface="Calibri"/>
                <a:cs typeface="Calibri"/>
              </a:rPr>
              <a:t> the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result,</a:t>
            </a:r>
            <a:r>
              <a:rPr dirty="0" sz="2000" spc="15">
                <a:latin typeface="Calibri"/>
                <a:cs typeface="Calibri"/>
              </a:rPr>
              <a:t> </a:t>
            </a:r>
            <a:r>
              <a:rPr dirty="0" sz="2000" spc="5">
                <a:latin typeface="Calibri"/>
                <a:cs typeface="Calibri"/>
              </a:rPr>
              <a:t>the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remaining</a:t>
            </a:r>
            <a:r>
              <a:rPr dirty="0" sz="2000" spc="1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threads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 spc="10">
                <a:latin typeface="Calibri"/>
                <a:cs typeface="Calibri"/>
              </a:rPr>
              <a:t>might</a:t>
            </a:r>
            <a:r>
              <a:rPr dirty="0" sz="2000" spc="-7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be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canceled.</a:t>
            </a:r>
            <a:endParaRPr sz="2000">
              <a:latin typeface="Calibri"/>
              <a:cs typeface="Calibri"/>
            </a:endParaRPr>
          </a:p>
          <a:p>
            <a:pPr algn="just" lvl="1" marL="755650" marR="5080" indent="-285750">
              <a:lnSpc>
                <a:spcPct val="100000"/>
              </a:lnSpc>
              <a:spcBef>
                <a:spcPts val="540"/>
              </a:spcBef>
              <a:buFont typeface="Arial MT"/>
              <a:buChar char="–"/>
              <a:tabLst>
                <a:tab pos="756285" algn="l"/>
              </a:tabLst>
            </a:pPr>
            <a:r>
              <a:rPr dirty="0" sz="2000">
                <a:latin typeface="Calibri"/>
                <a:cs typeface="Calibri"/>
              </a:rPr>
              <a:t>Another </a:t>
            </a:r>
            <a:r>
              <a:rPr dirty="0" sz="2000" spc="5">
                <a:latin typeface="Calibri"/>
                <a:cs typeface="Calibri"/>
              </a:rPr>
              <a:t>situation </a:t>
            </a:r>
            <a:r>
              <a:rPr dirty="0" sz="2000" spc="-5">
                <a:latin typeface="Calibri"/>
                <a:cs typeface="Calibri"/>
              </a:rPr>
              <a:t>might </a:t>
            </a:r>
            <a:r>
              <a:rPr dirty="0" sz="2000" spc="-10">
                <a:latin typeface="Calibri"/>
                <a:cs typeface="Calibri"/>
              </a:rPr>
              <a:t>occur </a:t>
            </a:r>
            <a:r>
              <a:rPr dirty="0" sz="2000" spc="-5">
                <a:latin typeface="Calibri"/>
                <a:cs typeface="Calibri"/>
              </a:rPr>
              <a:t>when </a:t>
            </a:r>
            <a:r>
              <a:rPr dirty="0" sz="2000" spc="10">
                <a:latin typeface="Calibri"/>
                <a:cs typeface="Calibri"/>
              </a:rPr>
              <a:t>a </a:t>
            </a:r>
            <a:r>
              <a:rPr dirty="0" sz="2000" spc="5">
                <a:latin typeface="Calibri"/>
                <a:cs typeface="Calibri"/>
              </a:rPr>
              <a:t>user </a:t>
            </a:r>
            <a:r>
              <a:rPr dirty="0" sz="2000">
                <a:latin typeface="Calibri"/>
                <a:cs typeface="Calibri"/>
              </a:rPr>
              <a:t>presses </a:t>
            </a:r>
            <a:r>
              <a:rPr dirty="0" sz="2000" spc="10">
                <a:latin typeface="Calibri"/>
                <a:cs typeface="Calibri"/>
              </a:rPr>
              <a:t>a </a:t>
            </a:r>
            <a:r>
              <a:rPr dirty="0" sz="2000" spc="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button on </a:t>
            </a:r>
            <a:r>
              <a:rPr dirty="0" sz="2000" spc="10">
                <a:latin typeface="Calibri"/>
                <a:cs typeface="Calibri"/>
              </a:rPr>
              <a:t>a </a:t>
            </a:r>
            <a:r>
              <a:rPr dirty="0" sz="2000" spc="-5">
                <a:latin typeface="Calibri"/>
                <a:cs typeface="Calibri"/>
              </a:rPr>
              <a:t>web </a:t>
            </a:r>
            <a:r>
              <a:rPr dirty="0" sz="2000" spc="-15">
                <a:latin typeface="Calibri"/>
                <a:cs typeface="Calibri"/>
              </a:rPr>
              <a:t>browser </a:t>
            </a:r>
            <a:r>
              <a:rPr dirty="0" sz="2000" spc="5">
                <a:latin typeface="Calibri"/>
                <a:cs typeface="Calibri"/>
              </a:rPr>
              <a:t>that </a:t>
            </a:r>
            <a:r>
              <a:rPr dirty="0" sz="2000" spc="-10">
                <a:latin typeface="Calibri"/>
                <a:cs typeface="Calibri"/>
              </a:rPr>
              <a:t>stops </a:t>
            </a:r>
            <a:r>
              <a:rPr dirty="0" sz="2000" spc="10">
                <a:latin typeface="Calibri"/>
                <a:cs typeface="Calibri"/>
              </a:rPr>
              <a:t>a </a:t>
            </a:r>
            <a:r>
              <a:rPr dirty="0" sz="2000" spc="-5">
                <a:latin typeface="Calibri"/>
                <a:cs typeface="Calibri"/>
              </a:rPr>
              <a:t>web </a:t>
            </a:r>
            <a:r>
              <a:rPr dirty="0" sz="2000" spc="-10">
                <a:latin typeface="Calibri"/>
                <a:cs typeface="Calibri"/>
              </a:rPr>
              <a:t>page </a:t>
            </a:r>
            <a:r>
              <a:rPr dirty="0" sz="2000" spc="-25">
                <a:latin typeface="Calibri"/>
                <a:cs typeface="Calibri"/>
              </a:rPr>
              <a:t>from 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loading</a:t>
            </a:r>
            <a:r>
              <a:rPr dirty="0" sz="2000" spc="10">
                <a:latin typeface="Calibri"/>
                <a:cs typeface="Calibri"/>
              </a:rPr>
              <a:t> any</a:t>
            </a:r>
            <a:r>
              <a:rPr dirty="0" sz="2000" spc="-100">
                <a:latin typeface="Calibri"/>
                <a:cs typeface="Calibri"/>
              </a:rPr>
              <a:t> </a:t>
            </a:r>
            <a:r>
              <a:rPr dirty="0" sz="2000" spc="-40">
                <a:latin typeface="Calibri"/>
                <a:cs typeface="Calibri"/>
              </a:rPr>
              <a:t>further.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6575" y="1082357"/>
            <a:ext cx="8065770" cy="5307965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355600" marR="1074420" indent="-343535">
              <a:lnSpc>
                <a:spcPct val="100800"/>
              </a:lnSpc>
              <a:spcBef>
                <a:spcPts val="85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 spc="5">
                <a:latin typeface="Calibri"/>
                <a:cs typeface="Calibri"/>
              </a:rPr>
              <a:t>thread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 spc="10">
                <a:latin typeface="Calibri"/>
                <a:cs typeface="Calibri"/>
              </a:rPr>
              <a:t>that</a:t>
            </a:r>
            <a:r>
              <a:rPr dirty="0" sz="1800" spc="-110">
                <a:latin typeface="Calibri"/>
                <a:cs typeface="Calibri"/>
              </a:rPr>
              <a:t> </a:t>
            </a:r>
            <a:r>
              <a:rPr dirty="0" sz="1800" spc="15">
                <a:latin typeface="Calibri"/>
                <a:cs typeface="Calibri"/>
              </a:rPr>
              <a:t>is</a:t>
            </a:r>
            <a:r>
              <a:rPr dirty="0" sz="1800" spc="-6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to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 spc="10">
                <a:latin typeface="Calibri"/>
                <a:cs typeface="Calibri"/>
              </a:rPr>
              <a:t>be</a:t>
            </a:r>
            <a:r>
              <a:rPr dirty="0" sz="1800" spc="50">
                <a:latin typeface="Calibri"/>
                <a:cs typeface="Calibri"/>
              </a:rPr>
              <a:t> </a:t>
            </a:r>
            <a:r>
              <a:rPr dirty="0" sz="1800" spc="5">
                <a:latin typeface="Calibri"/>
                <a:cs typeface="Calibri"/>
              </a:rPr>
              <a:t>canceled</a:t>
            </a:r>
            <a:r>
              <a:rPr dirty="0" sz="1800" spc="-75">
                <a:latin typeface="Calibri"/>
                <a:cs typeface="Calibri"/>
              </a:rPr>
              <a:t> </a:t>
            </a:r>
            <a:r>
              <a:rPr dirty="0" sz="1800" spc="15">
                <a:latin typeface="Calibri"/>
                <a:cs typeface="Calibri"/>
              </a:rPr>
              <a:t>is</a:t>
            </a:r>
            <a:r>
              <a:rPr dirty="0" sz="1800" spc="-6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often </a:t>
            </a:r>
            <a:r>
              <a:rPr dirty="0" sz="1800" spc="-25">
                <a:latin typeface="Calibri"/>
                <a:cs typeface="Calibri"/>
              </a:rPr>
              <a:t>referred</a:t>
            </a:r>
            <a:r>
              <a:rPr dirty="0" sz="1800" spc="8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to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 spc="15">
                <a:latin typeface="Calibri"/>
                <a:cs typeface="Calibri"/>
              </a:rPr>
              <a:t>as</a:t>
            </a:r>
            <a:r>
              <a:rPr dirty="0" sz="1800" spc="-60">
                <a:latin typeface="Calibri"/>
                <a:cs typeface="Calibri"/>
              </a:rPr>
              <a:t> </a:t>
            </a:r>
            <a:r>
              <a:rPr dirty="0" sz="1800" spc="5">
                <a:latin typeface="Calibri"/>
                <a:cs typeface="Calibri"/>
              </a:rPr>
              <a:t>the</a:t>
            </a:r>
            <a:r>
              <a:rPr dirty="0" sz="1800" spc="50">
                <a:latin typeface="Calibri"/>
                <a:cs typeface="Calibri"/>
              </a:rPr>
              <a:t> </a:t>
            </a:r>
            <a:r>
              <a:rPr dirty="0" sz="1800" spc="-5" b="1">
                <a:latin typeface="Calibri"/>
                <a:cs typeface="Calibri"/>
              </a:rPr>
              <a:t>target</a:t>
            </a:r>
            <a:r>
              <a:rPr dirty="0" sz="1800" spc="-60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thread</a:t>
            </a:r>
            <a:r>
              <a:rPr dirty="0" sz="1800">
                <a:latin typeface="Calibri"/>
                <a:cs typeface="Calibri"/>
              </a:rPr>
              <a:t>. </a:t>
            </a:r>
            <a:r>
              <a:rPr dirty="0" sz="1800" spc="-390">
                <a:latin typeface="Calibri"/>
                <a:cs typeface="Calibri"/>
              </a:rPr>
              <a:t> </a:t>
            </a:r>
            <a:r>
              <a:rPr dirty="0" sz="1800" spc="15">
                <a:latin typeface="Calibri"/>
                <a:cs typeface="Calibri"/>
              </a:rPr>
              <a:t>Cancellation</a:t>
            </a:r>
            <a:r>
              <a:rPr dirty="0" sz="1800" spc="-80">
                <a:latin typeface="Calibri"/>
                <a:cs typeface="Calibri"/>
              </a:rPr>
              <a:t> </a:t>
            </a:r>
            <a:r>
              <a:rPr dirty="0" sz="1800" spc="10">
                <a:latin typeface="Calibri"/>
                <a:cs typeface="Calibri"/>
              </a:rPr>
              <a:t>of</a:t>
            </a:r>
            <a:r>
              <a:rPr dirty="0" sz="1800" spc="-2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 </a:t>
            </a:r>
            <a:r>
              <a:rPr dirty="0" sz="1800" spc="-5">
                <a:latin typeface="Calibri"/>
                <a:cs typeface="Calibri"/>
              </a:rPr>
              <a:t>target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 spc="5">
                <a:latin typeface="Calibri"/>
                <a:cs typeface="Calibri"/>
              </a:rPr>
              <a:t>thread</a:t>
            </a:r>
            <a:r>
              <a:rPr dirty="0" sz="1800" spc="-85">
                <a:latin typeface="Calibri"/>
                <a:cs typeface="Calibri"/>
              </a:rPr>
              <a:t> </a:t>
            </a:r>
            <a:r>
              <a:rPr dirty="0" sz="1800" spc="5">
                <a:latin typeface="Calibri"/>
                <a:cs typeface="Calibri"/>
              </a:rPr>
              <a:t>may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occur</a:t>
            </a:r>
            <a:r>
              <a:rPr dirty="0" sz="1800" spc="-65">
                <a:latin typeface="Calibri"/>
                <a:cs typeface="Calibri"/>
              </a:rPr>
              <a:t> </a:t>
            </a:r>
            <a:r>
              <a:rPr dirty="0" sz="1800" spc="15">
                <a:latin typeface="Calibri"/>
                <a:cs typeface="Calibri"/>
              </a:rPr>
              <a:t>in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two different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scenarios:</a:t>
            </a:r>
            <a:endParaRPr sz="1800">
              <a:latin typeface="Calibri"/>
              <a:cs typeface="Calibri"/>
            </a:endParaRPr>
          </a:p>
          <a:p>
            <a:pPr lvl="1" marL="756285" marR="366395" indent="-286385">
              <a:lnSpc>
                <a:spcPct val="100899"/>
              </a:lnSpc>
              <a:spcBef>
                <a:spcPts val="445"/>
              </a:spcBef>
              <a:buFont typeface="Arial MT"/>
              <a:buChar char="–"/>
              <a:tabLst>
                <a:tab pos="755650" algn="l"/>
                <a:tab pos="756285" algn="l"/>
              </a:tabLst>
            </a:pPr>
            <a:r>
              <a:rPr dirty="0" sz="1800" spc="5" b="1">
                <a:latin typeface="Calibri"/>
                <a:cs typeface="Calibri"/>
              </a:rPr>
              <a:t>Asynchronous</a:t>
            </a:r>
            <a:r>
              <a:rPr dirty="0" sz="1800" spc="-15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cancellation</a:t>
            </a:r>
            <a:r>
              <a:rPr dirty="0" sz="1800">
                <a:latin typeface="Calibri"/>
                <a:cs typeface="Calibri"/>
              </a:rPr>
              <a:t>.</a:t>
            </a:r>
            <a:r>
              <a:rPr dirty="0" sz="1800" spc="-190">
                <a:latin typeface="Calibri"/>
                <a:cs typeface="Calibri"/>
              </a:rPr>
              <a:t> </a:t>
            </a:r>
            <a:r>
              <a:rPr dirty="0" sz="1800" spc="10">
                <a:latin typeface="Calibri"/>
                <a:cs typeface="Calibri"/>
              </a:rPr>
              <a:t>One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 spc="5">
                <a:latin typeface="Calibri"/>
                <a:cs typeface="Calibri"/>
              </a:rPr>
              <a:t>thread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 spc="10">
                <a:latin typeface="Calibri"/>
                <a:cs typeface="Calibri"/>
              </a:rPr>
              <a:t>immediately</a:t>
            </a:r>
            <a:r>
              <a:rPr dirty="0" sz="1800" spc="-170">
                <a:latin typeface="Calibri"/>
                <a:cs typeface="Calibri"/>
              </a:rPr>
              <a:t> </a:t>
            </a:r>
            <a:r>
              <a:rPr dirty="0" sz="1800" spc="5">
                <a:latin typeface="Calibri"/>
                <a:cs typeface="Calibri"/>
              </a:rPr>
              <a:t>terminates</a:t>
            </a:r>
            <a:r>
              <a:rPr dirty="0" sz="1800" spc="-140">
                <a:latin typeface="Calibri"/>
                <a:cs typeface="Calibri"/>
              </a:rPr>
              <a:t> </a:t>
            </a:r>
            <a:r>
              <a:rPr dirty="0" sz="1800" spc="5">
                <a:latin typeface="Calibri"/>
                <a:cs typeface="Calibri"/>
              </a:rPr>
              <a:t>the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target </a:t>
            </a:r>
            <a:r>
              <a:rPr dirty="0" sz="1800" spc="-395">
                <a:latin typeface="Calibri"/>
                <a:cs typeface="Calibri"/>
              </a:rPr>
              <a:t> </a:t>
            </a:r>
            <a:r>
              <a:rPr dirty="0" sz="1800" spc="5">
                <a:latin typeface="Calibri"/>
                <a:cs typeface="Calibri"/>
              </a:rPr>
              <a:t>thread.</a:t>
            </a:r>
            <a:endParaRPr sz="1800">
              <a:latin typeface="Calibri"/>
              <a:cs typeface="Calibri"/>
            </a:endParaRPr>
          </a:p>
          <a:p>
            <a:pPr lvl="2" marL="1156970" marR="5080" indent="-229235">
              <a:lnSpc>
                <a:spcPct val="100800"/>
              </a:lnSpc>
              <a:spcBef>
                <a:spcPts val="375"/>
              </a:spcBef>
              <a:buFont typeface="Arial MT"/>
              <a:buChar char="•"/>
              <a:tabLst>
                <a:tab pos="1156335" algn="l"/>
                <a:tab pos="1156970" algn="l"/>
              </a:tabLst>
            </a:pPr>
            <a:r>
              <a:rPr dirty="0" sz="1800" spc="10">
                <a:latin typeface="Calibri"/>
                <a:cs typeface="Calibri"/>
              </a:rPr>
              <a:t>The </a:t>
            </a:r>
            <a:r>
              <a:rPr dirty="0" sz="1800" spc="5">
                <a:latin typeface="Calibri"/>
                <a:cs typeface="Calibri"/>
              </a:rPr>
              <a:t>difficulty with </a:t>
            </a:r>
            <a:r>
              <a:rPr dirty="0" sz="1800" spc="15">
                <a:latin typeface="Calibri"/>
                <a:cs typeface="Calibri"/>
              </a:rPr>
              <a:t>cancellation </a:t>
            </a:r>
            <a:r>
              <a:rPr dirty="0" sz="1800" spc="-5">
                <a:latin typeface="Calibri"/>
                <a:cs typeface="Calibri"/>
              </a:rPr>
              <a:t>occurs </a:t>
            </a:r>
            <a:r>
              <a:rPr dirty="0" sz="1800" spc="15">
                <a:latin typeface="Calibri"/>
                <a:cs typeface="Calibri"/>
              </a:rPr>
              <a:t>in </a:t>
            </a:r>
            <a:r>
              <a:rPr dirty="0" sz="1800" spc="10">
                <a:latin typeface="Calibri"/>
                <a:cs typeface="Calibri"/>
              </a:rPr>
              <a:t>situations </a:t>
            </a:r>
            <a:r>
              <a:rPr dirty="0" sz="1800" spc="-5">
                <a:latin typeface="Calibri"/>
                <a:cs typeface="Calibri"/>
              </a:rPr>
              <a:t>where </a:t>
            </a:r>
            <a:r>
              <a:rPr dirty="0" sz="1800" spc="-10">
                <a:latin typeface="Calibri"/>
                <a:cs typeface="Calibri"/>
              </a:rPr>
              <a:t>resources </a:t>
            </a:r>
            <a:r>
              <a:rPr dirty="0" sz="1800" spc="15">
                <a:latin typeface="Calibri"/>
                <a:cs typeface="Calibri"/>
              </a:rPr>
              <a:t>have </a:t>
            </a:r>
            <a:r>
              <a:rPr dirty="0" sz="1800" spc="20">
                <a:latin typeface="Calibri"/>
                <a:cs typeface="Calibri"/>
              </a:rPr>
              <a:t> </a:t>
            </a:r>
            <a:r>
              <a:rPr dirty="0" sz="1800" spc="5">
                <a:latin typeface="Calibri"/>
                <a:cs typeface="Calibri"/>
              </a:rPr>
              <a:t>been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15">
                <a:latin typeface="Calibri"/>
                <a:cs typeface="Calibri"/>
              </a:rPr>
              <a:t>allocated</a:t>
            </a:r>
            <a:r>
              <a:rPr dirty="0" sz="1800" spc="-16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to</a:t>
            </a:r>
            <a:r>
              <a:rPr dirty="0" sz="1800" spc="-9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5">
                <a:latin typeface="Calibri"/>
                <a:cs typeface="Calibri"/>
              </a:rPr>
              <a:t> canceled</a:t>
            </a:r>
            <a:r>
              <a:rPr dirty="0" sz="1800" spc="-80">
                <a:latin typeface="Calibri"/>
                <a:cs typeface="Calibri"/>
              </a:rPr>
              <a:t> </a:t>
            </a:r>
            <a:r>
              <a:rPr dirty="0" sz="1800" spc="5">
                <a:latin typeface="Calibri"/>
                <a:cs typeface="Calibri"/>
              </a:rPr>
              <a:t>thread</a:t>
            </a:r>
            <a:r>
              <a:rPr dirty="0" sz="1800" spc="-85">
                <a:latin typeface="Calibri"/>
                <a:cs typeface="Calibri"/>
              </a:rPr>
              <a:t> </a:t>
            </a:r>
            <a:r>
              <a:rPr dirty="0" sz="1800" spc="10">
                <a:latin typeface="Calibri"/>
                <a:cs typeface="Calibri"/>
              </a:rPr>
              <a:t>or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where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5">
                <a:latin typeface="Calibri"/>
                <a:cs typeface="Calibri"/>
              </a:rPr>
              <a:t> thread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 spc="15">
                <a:latin typeface="Calibri"/>
                <a:cs typeface="Calibri"/>
              </a:rPr>
              <a:t>is</a:t>
            </a:r>
            <a:r>
              <a:rPr dirty="0" sz="1800" spc="-65">
                <a:latin typeface="Calibri"/>
                <a:cs typeface="Calibri"/>
              </a:rPr>
              <a:t> </a:t>
            </a:r>
            <a:r>
              <a:rPr dirty="0" sz="1800" spc="5">
                <a:latin typeface="Calibri"/>
                <a:cs typeface="Calibri"/>
              </a:rPr>
              <a:t>canceled</a:t>
            </a:r>
            <a:r>
              <a:rPr dirty="0" sz="1800" spc="-75">
                <a:latin typeface="Calibri"/>
                <a:cs typeface="Calibri"/>
              </a:rPr>
              <a:t> </a:t>
            </a:r>
            <a:r>
              <a:rPr dirty="0" sz="1800" spc="15">
                <a:latin typeface="Calibri"/>
                <a:cs typeface="Calibri"/>
              </a:rPr>
              <a:t>while</a:t>
            </a:r>
            <a:r>
              <a:rPr dirty="0" sz="1800" spc="-105">
                <a:latin typeface="Calibri"/>
                <a:cs typeface="Calibri"/>
              </a:rPr>
              <a:t> </a:t>
            </a:r>
            <a:r>
              <a:rPr dirty="0" sz="1800" spc="15">
                <a:latin typeface="Calibri"/>
                <a:cs typeface="Calibri"/>
              </a:rPr>
              <a:t>in </a:t>
            </a:r>
            <a:r>
              <a:rPr dirty="0" sz="1800" spc="-390">
                <a:latin typeface="Calibri"/>
                <a:cs typeface="Calibri"/>
              </a:rPr>
              <a:t> </a:t>
            </a:r>
            <a:r>
              <a:rPr dirty="0" sz="1800" spc="5">
                <a:latin typeface="Calibri"/>
                <a:cs typeface="Calibri"/>
              </a:rPr>
              <a:t>the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midst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 spc="10">
                <a:latin typeface="Calibri"/>
                <a:cs typeface="Calibri"/>
              </a:rPr>
              <a:t>of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20">
                <a:latin typeface="Calibri"/>
                <a:cs typeface="Calibri"/>
              </a:rPr>
              <a:t>updating</a:t>
            </a:r>
            <a:r>
              <a:rPr dirty="0" sz="1800" spc="-204">
                <a:latin typeface="Calibri"/>
                <a:cs typeface="Calibri"/>
              </a:rPr>
              <a:t> </a:t>
            </a:r>
            <a:r>
              <a:rPr dirty="0" sz="1800" spc="10">
                <a:latin typeface="Calibri"/>
                <a:cs typeface="Calibri"/>
              </a:rPr>
              <a:t>data</a:t>
            </a:r>
            <a:r>
              <a:rPr dirty="0" sz="1800" spc="-155">
                <a:latin typeface="Calibri"/>
                <a:cs typeface="Calibri"/>
              </a:rPr>
              <a:t> </a:t>
            </a:r>
            <a:r>
              <a:rPr dirty="0" sz="1800" spc="15">
                <a:latin typeface="Calibri"/>
                <a:cs typeface="Calibri"/>
              </a:rPr>
              <a:t>it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 spc="15">
                <a:latin typeface="Calibri"/>
                <a:cs typeface="Calibri"/>
              </a:rPr>
              <a:t>is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5">
                <a:latin typeface="Calibri"/>
                <a:cs typeface="Calibri"/>
              </a:rPr>
              <a:t>sharing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 spc="5">
                <a:latin typeface="Calibri"/>
                <a:cs typeface="Calibri"/>
              </a:rPr>
              <a:t>with</a:t>
            </a:r>
            <a:r>
              <a:rPr dirty="0" sz="1800" spc="-85">
                <a:latin typeface="Calibri"/>
                <a:cs typeface="Calibri"/>
              </a:rPr>
              <a:t> </a:t>
            </a:r>
            <a:r>
              <a:rPr dirty="0" sz="1800" spc="5">
                <a:latin typeface="Calibri"/>
                <a:cs typeface="Calibri"/>
              </a:rPr>
              <a:t>other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threads.</a:t>
            </a:r>
            <a:endParaRPr sz="1800">
              <a:latin typeface="Calibri"/>
              <a:cs typeface="Calibri"/>
            </a:endParaRPr>
          </a:p>
          <a:p>
            <a:pPr lvl="2" marL="1156970" marR="304165" indent="-229235">
              <a:lnSpc>
                <a:spcPct val="100800"/>
              </a:lnSpc>
              <a:spcBef>
                <a:spcPts val="380"/>
              </a:spcBef>
              <a:buFont typeface="Arial MT"/>
              <a:buChar char="•"/>
              <a:tabLst>
                <a:tab pos="1156335" algn="l"/>
                <a:tab pos="1156970" algn="l"/>
              </a:tabLst>
            </a:pPr>
            <a:r>
              <a:rPr dirty="0" sz="1800">
                <a:latin typeface="Calibri"/>
                <a:cs typeface="Calibri"/>
              </a:rPr>
              <a:t>Often,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 spc="5">
                <a:latin typeface="Calibri"/>
                <a:cs typeface="Calibri"/>
              </a:rPr>
              <a:t>the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OS</a:t>
            </a:r>
            <a:r>
              <a:rPr dirty="0" sz="1800" spc="40">
                <a:latin typeface="Calibri"/>
                <a:cs typeface="Calibri"/>
              </a:rPr>
              <a:t> </a:t>
            </a:r>
            <a:r>
              <a:rPr dirty="0" sz="1800" spc="10">
                <a:latin typeface="Calibri"/>
                <a:cs typeface="Calibri"/>
              </a:rPr>
              <a:t>will</a:t>
            </a:r>
            <a:r>
              <a:rPr dirty="0" sz="1800" spc="-70">
                <a:latin typeface="Calibri"/>
                <a:cs typeface="Calibri"/>
              </a:rPr>
              <a:t> </a:t>
            </a:r>
            <a:r>
              <a:rPr dirty="0" sz="1800" spc="5">
                <a:latin typeface="Calibri"/>
                <a:cs typeface="Calibri"/>
              </a:rPr>
              <a:t>reclaim</a:t>
            </a:r>
            <a:r>
              <a:rPr dirty="0" sz="1800" spc="-12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system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resources</a:t>
            </a:r>
            <a:r>
              <a:rPr dirty="0" sz="1800" spc="2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from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5">
                <a:latin typeface="Calibri"/>
                <a:cs typeface="Calibri"/>
              </a:rPr>
              <a:t> canceled</a:t>
            </a:r>
            <a:r>
              <a:rPr dirty="0" sz="1800" spc="-75">
                <a:latin typeface="Calibri"/>
                <a:cs typeface="Calibri"/>
              </a:rPr>
              <a:t> </a:t>
            </a:r>
            <a:r>
              <a:rPr dirty="0" sz="1800" spc="5">
                <a:latin typeface="Calibri"/>
                <a:cs typeface="Calibri"/>
              </a:rPr>
              <a:t>thread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 spc="15">
                <a:latin typeface="Calibri"/>
                <a:cs typeface="Calibri"/>
              </a:rPr>
              <a:t>but </a:t>
            </a:r>
            <a:r>
              <a:rPr dirty="0" sz="1800" spc="-390">
                <a:latin typeface="Calibri"/>
                <a:cs typeface="Calibri"/>
              </a:rPr>
              <a:t> </a:t>
            </a:r>
            <a:r>
              <a:rPr dirty="0" sz="1800" spc="10">
                <a:latin typeface="Calibri"/>
                <a:cs typeface="Calibri"/>
              </a:rPr>
              <a:t>will </a:t>
            </a:r>
            <a:r>
              <a:rPr dirty="0" sz="1800" spc="15">
                <a:latin typeface="Calibri"/>
                <a:cs typeface="Calibri"/>
              </a:rPr>
              <a:t>not </a:t>
            </a:r>
            <a:r>
              <a:rPr dirty="0" sz="1800" spc="5">
                <a:latin typeface="Calibri"/>
                <a:cs typeface="Calibri"/>
              </a:rPr>
              <a:t>reclaim </a:t>
            </a:r>
            <a:r>
              <a:rPr dirty="0" sz="1800" spc="20">
                <a:latin typeface="Calibri"/>
                <a:cs typeface="Calibri"/>
              </a:rPr>
              <a:t>all </a:t>
            </a:r>
            <a:r>
              <a:rPr dirty="0" sz="1800" spc="-10">
                <a:latin typeface="Calibri"/>
                <a:cs typeface="Calibri"/>
              </a:rPr>
              <a:t>resources. Therefore, </a:t>
            </a:r>
            <a:r>
              <a:rPr dirty="0" sz="1800" spc="10">
                <a:latin typeface="Calibri"/>
                <a:cs typeface="Calibri"/>
              </a:rPr>
              <a:t>canceling </a:t>
            </a:r>
            <a:r>
              <a:rPr dirty="0" sz="1800">
                <a:latin typeface="Calibri"/>
                <a:cs typeface="Calibri"/>
              </a:rPr>
              <a:t>a </a:t>
            </a:r>
            <a:r>
              <a:rPr dirty="0" sz="1800" spc="5">
                <a:latin typeface="Calibri"/>
                <a:cs typeface="Calibri"/>
              </a:rPr>
              <a:t>thread 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5">
                <a:latin typeface="Calibri"/>
                <a:cs typeface="Calibri"/>
              </a:rPr>
              <a:t>asynchronously</a:t>
            </a:r>
            <a:r>
              <a:rPr dirty="0" sz="1800" spc="-175">
                <a:latin typeface="Calibri"/>
                <a:cs typeface="Calibri"/>
              </a:rPr>
              <a:t> </a:t>
            </a:r>
            <a:r>
              <a:rPr dirty="0" sz="1800" spc="5">
                <a:latin typeface="Calibri"/>
                <a:cs typeface="Calibri"/>
              </a:rPr>
              <a:t>may</a:t>
            </a:r>
            <a:r>
              <a:rPr dirty="0" sz="1800" spc="-100">
                <a:latin typeface="Calibri"/>
                <a:cs typeface="Calibri"/>
              </a:rPr>
              <a:t> </a:t>
            </a:r>
            <a:r>
              <a:rPr dirty="0" sz="1800" spc="15">
                <a:latin typeface="Calibri"/>
                <a:cs typeface="Calibri"/>
              </a:rPr>
              <a:t>not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free</a:t>
            </a:r>
            <a:r>
              <a:rPr dirty="0" sz="1800" spc="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 </a:t>
            </a:r>
            <a:r>
              <a:rPr dirty="0" sz="1800" spc="-5">
                <a:latin typeface="Calibri"/>
                <a:cs typeface="Calibri"/>
              </a:rPr>
              <a:t>necessary</a:t>
            </a:r>
            <a:r>
              <a:rPr dirty="0" sz="1800" spc="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system-wide</a:t>
            </a:r>
            <a:r>
              <a:rPr dirty="0" sz="1800" spc="-10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resource.</a:t>
            </a:r>
            <a:endParaRPr sz="1800">
              <a:latin typeface="Calibri"/>
              <a:cs typeface="Calibri"/>
            </a:endParaRPr>
          </a:p>
          <a:p>
            <a:pPr lvl="1" marL="756285" marR="38735" indent="-286385">
              <a:lnSpc>
                <a:spcPts val="2100"/>
              </a:lnSpc>
              <a:spcBef>
                <a:spcPts val="590"/>
              </a:spcBef>
              <a:buFont typeface="Arial MT"/>
              <a:buChar char="–"/>
              <a:tabLst>
                <a:tab pos="755650" algn="l"/>
                <a:tab pos="756285" algn="l"/>
              </a:tabLst>
            </a:pPr>
            <a:r>
              <a:rPr dirty="0" sz="1800" spc="5" b="1">
                <a:latin typeface="Calibri"/>
                <a:cs typeface="Calibri"/>
              </a:rPr>
              <a:t>Deferred</a:t>
            </a:r>
            <a:r>
              <a:rPr dirty="0" sz="1800" spc="-180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cancellation</a:t>
            </a:r>
            <a:r>
              <a:rPr dirty="0" sz="1800">
                <a:latin typeface="Calibri"/>
                <a:cs typeface="Calibri"/>
              </a:rPr>
              <a:t>.</a:t>
            </a:r>
            <a:r>
              <a:rPr dirty="0" sz="1800" spc="-114">
                <a:latin typeface="Calibri"/>
                <a:cs typeface="Calibri"/>
              </a:rPr>
              <a:t> </a:t>
            </a:r>
            <a:r>
              <a:rPr dirty="0" sz="1800" spc="10">
                <a:latin typeface="Calibri"/>
                <a:cs typeface="Calibri"/>
              </a:rPr>
              <a:t>The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target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 spc="5">
                <a:latin typeface="Calibri"/>
                <a:cs typeface="Calibri"/>
              </a:rPr>
              <a:t>thread</a:t>
            </a:r>
            <a:r>
              <a:rPr dirty="0" sz="1800" spc="-85">
                <a:latin typeface="Calibri"/>
                <a:cs typeface="Calibri"/>
              </a:rPr>
              <a:t> </a:t>
            </a:r>
            <a:r>
              <a:rPr dirty="0" sz="1800" spc="15">
                <a:latin typeface="Calibri"/>
                <a:cs typeface="Calibri"/>
              </a:rPr>
              <a:t>periodically</a:t>
            </a:r>
            <a:r>
              <a:rPr dirty="0" sz="1800" spc="-17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checks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 spc="5">
                <a:latin typeface="Calibri"/>
                <a:cs typeface="Calibri"/>
              </a:rPr>
              <a:t>whether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 spc="15">
                <a:latin typeface="Calibri"/>
                <a:cs typeface="Calibri"/>
              </a:rPr>
              <a:t>it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 spc="10">
                <a:latin typeface="Calibri"/>
                <a:cs typeface="Calibri"/>
              </a:rPr>
              <a:t>should </a:t>
            </a:r>
            <a:r>
              <a:rPr dirty="0" sz="1800" spc="-390">
                <a:latin typeface="Calibri"/>
                <a:cs typeface="Calibri"/>
              </a:rPr>
              <a:t> </a:t>
            </a:r>
            <a:r>
              <a:rPr dirty="0" sz="1800" spc="5">
                <a:latin typeface="Calibri"/>
                <a:cs typeface="Calibri"/>
              </a:rPr>
              <a:t>terminate,</a:t>
            </a:r>
            <a:r>
              <a:rPr dirty="0" sz="1800" spc="-110">
                <a:latin typeface="Calibri"/>
                <a:cs typeface="Calibri"/>
              </a:rPr>
              <a:t> </a:t>
            </a:r>
            <a:r>
              <a:rPr dirty="0" sz="1800" spc="20">
                <a:latin typeface="Calibri"/>
                <a:cs typeface="Calibri"/>
              </a:rPr>
              <a:t>allowing</a:t>
            </a:r>
            <a:r>
              <a:rPr dirty="0" sz="1800" spc="-200">
                <a:latin typeface="Calibri"/>
                <a:cs typeface="Calibri"/>
              </a:rPr>
              <a:t> </a:t>
            </a:r>
            <a:r>
              <a:rPr dirty="0" sz="1800" spc="15">
                <a:latin typeface="Calibri"/>
                <a:cs typeface="Calibri"/>
              </a:rPr>
              <a:t>it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 spc="15">
                <a:latin typeface="Calibri"/>
                <a:cs typeface="Calibri"/>
              </a:rPr>
              <a:t>an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10">
                <a:latin typeface="Calibri"/>
                <a:cs typeface="Calibri"/>
              </a:rPr>
              <a:t>opportunity</a:t>
            </a:r>
            <a:r>
              <a:rPr dirty="0" sz="1800" spc="-17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to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 spc="5">
                <a:latin typeface="Calibri"/>
                <a:cs typeface="Calibri"/>
              </a:rPr>
              <a:t>terminate</a:t>
            </a:r>
            <a:r>
              <a:rPr dirty="0" sz="1800" spc="-105">
                <a:latin typeface="Calibri"/>
                <a:cs typeface="Calibri"/>
              </a:rPr>
              <a:t> </a:t>
            </a:r>
            <a:r>
              <a:rPr dirty="0" sz="1800" spc="5">
                <a:latin typeface="Calibri"/>
                <a:cs typeface="Calibri"/>
              </a:rPr>
              <a:t>itself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 spc="15">
                <a:latin typeface="Calibri"/>
                <a:cs typeface="Calibri"/>
              </a:rPr>
              <a:t>in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15">
                <a:latin typeface="Calibri"/>
                <a:cs typeface="Calibri"/>
              </a:rPr>
              <a:t>an</a:t>
            </a:r>
            <a:r>
              <a:rPr dirty="0" sz="1800" spc="-7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orderly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 spc="10">
                <a:latin typeface="Calibri"/>
                <a:cs typeface="Calibri"/>
              </a:rPr>
              <a:t>fashion.</a:t>
            </a:r>
            <a:endParaRPr sz="1800">
              <a:latin typeface="Calibri"/>
              <a:cs typeface="Calibri"/>
            </a:endParaRPr>
          </a:p>
          <a:p>
            <a:pPr lvl="2" marL="1156970" marR="114935" indent="-229235">
              <a:lnSpc>
                <a:spcPct val="99100"/>
              </a:lnSpc>
              <a:spcBef>
                <a:spcPts val="430"/>
              </a:spcBef>
              <a:buFont typeface="Arial MT"/>
              <a:buChar char="•"/>
              <a:tabLst>
                <a:tab pos="1156335" algn="l"/>
                <a:tab pos="1156970" algn="l"/>
              </a:tabLst>
            </a:pPr>
            <a:r>
              <a:rPr dirty="0" sz="1800">
                <a:latin typeface="Calibri"/>
                <a:cs typeface="Calibri"/>
              </a:rPr>
              <a:t>With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deferred</a:t>
            </a:r>
            <a:r>
              <a:rPr dirty="0" sz="1800" spc="75">
                <a:latin typeface="Calibri"/>
                <a:cs typeface="Calibri"/>
              </a:rPr>
              <a:t> </a:t>
            </a:r>
            <a:r>
              <a:rPr dirty="0" sz="1800" spc="10">
                <a:latin typeface="Calibri"/>
                <a:cs typeface="Calibri"/>
              </a:rPr>
              <a:t>cancellation,</a:t>
            </a:r>
            <a:r>
              <a:rPr dirty="0" sz="1800" spc="-185">
                <a:latin typeface="Calibri"/>
                <a:cs typeface="Calibri"/>
              </a:rPr>
              <a:t> </a:t>
            </a:r>
            <a:r>
              <a:rPr dirty="0" sz="1800" spc="15">
                <a:latin typeface="Calibri"/>
                <a:cs typeface="Calibri"/>
              </a:rPr>
              <a:t>in</a:t>
            </a:r>
            <a:r>
              <a:rPr dirty="0" sz="1800" spc="-8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contrast,</a:t>
            </a:r>
            <a:r>
              <a:rPr dirty="0" sz="1800" spc="-110">
                <a:latin typeface="Calibri"/>
                <a:cs typeface="Calibri"/>
              </a:rPr>
              <a:t> </a:t>
            </a:r>
            <a:r>
              <a:rPr dirty="0" sz="1800" spc="15">
                <a:latin typeface="Calibri"/>
                <a:cs typeface="Calibri"/>
              </a:rPr>
              <a:t>one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 spc="5">
                <a:latin typeface="Calibri"/>
                <a:cs typeface="Calibri"/>
              </a:rPr>
              <a:t>thread</a:t>
            </a:r>
            <a:r>
              <a:rPr dirty="0" sz="1800" spc="-80">
                <a:latin typeface="Calibri"/>
                <a:cs typeface="Calibri"/>
              </a:rPr>
              <a:t> </a:t>
            </a:r>
            <a:r>
              <a:rPr dirty="0" sz="1800" spc="15">
                <a:latin typeface="Calibri"/>
                <a:cs typeface="Calibri"/>
              </a:rPr>
              <a:t>indicates</a:t>
            </a:r>
            <a:r>
              <a:rPr dirty="0" sz="1800" spc="-140">
                <a:latin typeface="Calibri"/>
                <a:cs typeface="Calibri"/>
              </a:rPr>
              <a:t> </a:t>
            </a:r>
            <a:r>
              <a:rPr dirty="0" sz="1800" spc="10">
                <a:latin typeface="Calibri"/>
                <a:cs typeface="Calibri"/>
              </a:rPr>
              <a:t>that</a:t>
            </a:r>
            <a:r>
              <a:rPr dirty="0" sz="1800" spc="-1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target </a:t>
            </a:r>
            <a:r>
              <a:rPr dirty="0" sz="1800" spc="-390">
                <a:latin typeface="Calibri"/>
                <a:cs typeface="Calibri"/>
              </a:rPr>
              <a:t> </a:t>
            </a:r>
            <a:r>
              <a:rPr dirty="0" sz="1800" spc="5">
                <a:latin typeface="Calibri"/>
                <a:cs typeface="Calibri"/>
              </a:rPr>
              <a:t>thread </a:t>
            </a:r>
            <a:r>
              <a:rPr dirty="0" sz="1800" spc="15">
                <a:latin typeface="Calibri"/>
                <a:cs typeface="Calibri"/>
              </a:rPr>
              <a:t>is </a:t>
            </a:r>
            <a:r>
              <a:rPr dirty="0" sz="1800">
                <a:latin typeface="Calibri"/>
                <a:cs typeface="Calibri"/>
              </a:rPr>
              <a:t>to </a:t>
            </a:r>
            <a:r>
              <a:rPr dirty="0" sz="1800" spc="10">
                <a:latin typeface="Calibri"/>
                <a:cs typeface="Calibri"/>
              </a:rPr>
              <a:t>be canceled, </a:t>
            </a:r>
            <a:r>
              <a:rPr dirty="0" sz="1800" spc="15">
                <a:latin typeface="Calibri"/>
                <a:cs typeface="Calibri"/>
              </a:rPr>
              <a:t>but </a:t>
            </a:r>
            <a:r>
              <a:rPr dirty="0" sz="1800" spc="5">
                <a:latin typeface="Calibri"/>
                <a:cs typeface="Calibri"/>
              </a:rPr>
              <a:t>cancellation </a:t>
            </a:r>
            <a:r>
              <a:rPr dirty="0" sz="1800" spc="-5">
                <a:latin typeface="Calibri"/>
                <a:cs typeface="Calibri"/>
              </a:rPr>
              <a:t>occurs </a:t>
            </a:r>
            <a:r>
              <a:rPr dirty="0" sz="1800" spc="20">
                <a:latin typeface="Calibri"/>
                <a:cs typeface="Calibri"/>
              </a:rPr>
              <a:t>only </a:t>
            </a:r>
            <a:r>
              <a:rPr dirty="0" sz="1800">
                <a:latin typeface="Calibri"/>
                <a:cs typeface="Calibri"/>
              </a:rPr>
              <a:t>after </a:t>
            </a:r>
            <a:r>
              <a:rPr dirty="0" sz="1800" spc="5">
                <a:latin typeface="Calibri"/>
                <a:cs typeface="Calibri"/>
              </a:rPr>
              <a:t>the </a:t>
            </a:r>
            <a:r>
              <a:rPr dirty="0" sz="1800" spc="-5">
                <a:latin typeface="Calibri"/>
                <a:cs typeface="Calibri"/>
              </a:rPr>
              <a:t>target 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5">
                <a:latin typeface="Calibri"/>
                <a:cs typeface="Calibri"/>
              </a:rPr>
              <a:t>thread</a:t>
            </a:r>
            <a:r>
              <a:rPr dirty="0" sz="1800" spc="-85">
                <a:latin typeface="Calibri"/>
                <a:cs typeface="Calibri"/>
              </a:rPr>
              <a:t> </a:t>
            </a:r>
            <a:r>
              <a:rPr dirty="0" sz="1800" spc="15">
                <a:latin typeface="Calibri"/>
                <a:cs typeface="Calibri"/>
              </a:rPr>
              <a:t>has</a:t>
            </a:r>
            <a:r>
              <a:rPr dirty="0" sz="1800" spc="-6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checked</a:t>
            </a:r>
            <a:r>
              <a:rPr dirty="0" sz="1800" spc="7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5">
                <a:latin typeface="Calibri"/>
                <a:cs typeface="Calibri"/>
              </a:rPr>
              <a:t> flag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to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 spc="5">
                <a:latin typeface="Calibri"/>
                <a:cs typeface="Calibri"/>
              </a:rPr>
              <a:t>determine</a:t>
            </a:r>
            <a:r>
              <a:rPr dirty="0" sz="1800" spc="-100">
                <a:latin typeface="Calibri"/>
                <a:cs typeface="Calibri"/>
              </a:rPr>
              <a:t> </a:t>
            </a:r>
            <a:r>
              <a:rPr dirty="0" sz="1800" spc="15">
                <a:latin typeface="Calibri"/>
                <a:cs typeface="Calibri"/>
              </a:rPr>
              <a:t>if</a:t>
            </a:r>
            <a:r>
              <a:rPr dirty="0" sz="1800" spc="-60">
                <a:latin typeface="Calibri"/>
                <a:cs typeface="Calibri"/>
              </a:rPr>
              <a:t> </a:t>
            </a:r>
            <a:r>
              <a:rPr dirty="0" sz="1800" spc="15">
                <a:latin typeface="Calibri"/>
                <a:cs typeface="Calibri"/>
              </a:rPr>
              <a:t>it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 spc="10">
                <a:latin typeface="Calibri"/>
                <a:cs typeface="Calibri"/>
              </a:rPr>
              <a:t>should</a:t>
            </a:r>
            <a:r>
              <a:rPr dirty="0" sz="1800" spc="-85">
                <a:latin typeface="Calibri"/>
                <a:cs typeface="Calibri"/>
              </a:rPr>
              <a:t> </a:t>
            </a:r>
            <a:r>
              <a:rPr dirty="0" sz="1800" spc="10">
                <a:latin typeface="Calibri"/>
                <a:cs typeface="Calibri"/>
              </a:rPr>
              <a:t>be</a:t>
            </a:r>
            <a:r>
              <a:rPr dirty="0" sz="1800" spc="50">
                <a:latin typeface="Calibri"/>
                <a:cs typeface="Calibri"/>
              </a:rPr>
              <a:t> </a:t>
            </a:r>
            <a:r>
              <a:rPr dirty="0" sz="1800" spc="5">
                <a:latin typeface="Calibri"/>
                <a:cs typeface="Calibri"/>
              </a:rPr>
              <a:t>canceled</a:t>
            </a:r>
            <a:r>
              <a:rPr dirty="0" sz="1800" spc="-80">
                <a:latin typeface="Calibri"/>
                <a:cs typeface="Calibri"/>
              </a:rPr>
              <a:t> </a:t>
            </a:r>
            <a:r>
              <a:rPr dirty="0" sz="1800" spc="10">
                <a:latin typeface="Calibri"/>
                <a:cs typeface="Calibri"/>
              </a:rPr>
              <a:t>or</a:t>
            </a:r>
            <a:r>
              <a:rPr dirty="0" sz="1800" spc="-65">
                <a:latin typeface="Calibri"/>
                <a:cs typeface="Calibri"/>
              </a:rPr>
              <a:t> </a:t>
            </a:r>
            <a:r>
              <a:rPr dirty="0" sz="1800" spc="10">
                <a:latin typeface="Calibri"/>
                <a:cs typeface="Calibri"/>
              </a:rPr>
              <a:t>not.</a:t>
            </a:r>
            <a:endParaRPr sz="1800">
              <a:latin typeface="Calibri"/>
              <a:cs typeface="Calibri"/>
            </a:endParaRPr>
          </a:p>
          <a:p>
            <a:pPr lvl="2" marL="1156970" marR="420370" indent="-229235">
              <a:lnSpc>
                <a:spcPct val="100800"/>
              </a:lnSpc>
              <a:spcBef>
                <a:spcPts val="450"/>
              </a:spcBef>
              <a:buFont typeface="Arial MT"/>
              <a:buChar char="•"/>
              <a:tabLst>
                <a:tab pos="1156335" algn="l"/>
                <a:tab pos="1156970" algn="l"/>
              </a:tabLst>
            </a:pPr>
            <a:r>
              <a:rPr dirty="0" sz="1800" spc="15">
                <a:latin typeface="Calibri"/>
                <a:cs typeface="Calibri"/>
              </a:rPr>
              <a:t>This</a:t>
            </a:r>
            <a:r>
              <a:rPr dirty="0" sz="1800" spc="-65">
                <a:latin typeface="Calibri"/>
                <a:cs typeface="Calibri"/>
              </a:rPr>
              <a:t> </a:t>
            </a:r>
            <a:r>
              <a:rPr dirty="0" sz="1800" spc="15">
                <a:latin typeface="Calibri"/>
                <a:cs typeface="Calibri"/>
              </a:rPr>
              <a:t>allows</a:t>
            </a:r>
            <a:r>
              <a:rPr dirty="0" sz="1800" spc="-1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5">
                <a:latin typeface="Calibri"/>
                <a:cs typeface="Calibri"/>
              </a:rPr>
              <a:t> thread</a:t>
            </a:r>
            <a:r>
              <a:rPr dirty="0" sz="1800" spc="-8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to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check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 spc="5">
                <a:latin typeface="Calibri"/>
                <a:cs typeface="Calibri"/>
              </a:rPr>
              <a:t>whether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 spc="15">
                <a:latin typeface="Calibri"/>
                <a:cs typeface="Calibri"/>
              </a:rPr>
              <a:t>it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 spc="10">
                <a:latin typeface="Calibri"/>
                <a:cs typeface="Calibri"/>
              </a:rPr>
              <a:t>should</a:t>
            </a:r>
            <a:r>
              <a:rPr dirty="0" sz="1800" spc="-80">
                <a:latin typeface="Calibri"/>
                <a:cs typeface="Calibri"/>
              </a:rPr>
              <a:t> </a:t>
            </a:r>
            <a:r>
              <a:rPr dirty="0" sz="1800" spc="10">
                <a:latin typeface="Calibri"/>
                <a:cs typeface="Calibri"/>
              </a:rPr>
              <a:t>be</a:t>
            </a:r>
            <a:r>
              <a:rPr dirty="0" sz="1800" spc="50">
                <a:latin typeface="Calibri"/>
                <a:cs typeface="Calibri"/>
              </a:rPr>
              <a:t> </a:t>
            </a:r>
            <a:r>
              <a:rPr dirty="0" sz="1800" spc="5">
                <a:latin typeface="Calibri"/>
                <a:cs typeface="Calibri"/>
              </a:rPr>
              <a:t>canceled</a:t>
            </a:r>
            <a:r>
              <a:rPr dirty="0" sz="1800" spc="-155">
                <a:latin typeface="Calibri"/>
                <a:cs typeface="Calibri"/>
              </a:rPr>
              <a:t> </a:t>
            </a:r>
            <a:r>
              <a:rPr dirty="0" sz="1800" spc="15">
                <a:latin typeface="Calibri"/>
                <a:cs typeface="Calibri"/>
              </a:rPr>
              <a:t>at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20">
                <a:latin typeface="Calibri"/>
                <a:cs typeface="Calibri"/>
              </a:rPr>
              <a:t>point </a:t>
            </a:r>
            <a:r>
              <a:rPr dirty="0" sz="1800" spc="-39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when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 spc="15">
                <a:latin typeface="Calibri"/>
                <a:cs typeface="Calibri"/>
              </a:rPr>
              <a:t>it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 spc="5">
                <a:latin typeface="Calibri"/>
                <a:cs typeface="Calibri"/>
              </a:rPr>
              <a:t>can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 spc="10">
                <a:latin typeface="Calibri"/>
                <a:cs typeface="Calibri"/>
              </a:rPr>
              <a:t>be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 spc="5">
                <a:latin typeface="Calibri"/>
                <a:cs typeface="Calibri"/>
              </a:rPr>
              <a:t>canceled</a:t>
            </a:r>
            <a:r>
              <a:rPr dirty="0" sz="1800" spc="-75">
                <a:latin typeface="Calibri"/>
                <a:cs typeface="Calibri"/>
              </a:rPr>
              <a:t> </a:t>
            </a:r>
            <a:r>
              <a:rPr dirty="0" sz="1800" spc="-30">
                <a:latin typeface="Calibri"/>
                <a:cs typeface="Calibri"/>
              </a:rPr>
              <a:t>safely.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Pthreads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30">
                <a:latin typeface="Calibri"/>
                <a:cs typeface="Calibri"/>
              </a:rPr>
              <a:t>refers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to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such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 spc="15">
                <a:latin typeface="Calibri"/>
                <a:cs typeface="Calibri"/>
              </a:rPr>
              <a:t>points</a:t>
            </a:r>
            <a:endParaRPr sz="1800">
              <a:latin typeface="Calibri"/>
              <a:cs typeface="Calibri"/>
            </a:endParaRPr>
          </a:p>
          <a:p>
            <a:pPr marL="1156970">
              <a:lnSpc>
                <a:spcPct val="100000"/>
              </a:lnSpc>
              <a:spcBef>
                <a:spcPts val="20"/>
              </a:spcBef>
            </a:pPr>
            <a:r>
              <a:rPr dirty="0" sz="1800" spc="35">
                <a:latin typeface="Calibri"/>
                <a:cs typeface="Calibri"/>
              </a:rPr>
              <a:t>a</a:t>
            </a:r>
            <a:r>
              <a:rPr dirty="0" sz="1800">
                <a:latin typeface="Calibri"/>
                <a:cs typeface="Calibri"/>
              </a:rPr>
              <a:t>s</a:t>
            </a:r>
            <a:r>
              <a:rPr dirty="0" sz="1800" spc="-65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c</a:t>
            </a:r>
            <a:r>
              <a:rPr dirty="0" sz="1800" spc="35">
                <a:latin typeface="Calibri"/>
                <a:cs typeface="Calibri"/>
              </a:rPr>
              <a:t>a</a:t>
            </a:r>
            <a:r>
              <a:rPr dirty="0" sz="1800" spc="25">
                <a:latin typeface="Calibri"/>
                <a:cs typeface="Calibri"/>
              </a:rPr>
              <a:t>n</a:t>
            </a:r>
            <a:r>
              <a:rPr dirty="0" sz="1800" spc="-15">
                <a:latin typeface="Calibri"/>
                <a:cs typeface="Calibri"/>
              </a:rPr>
              <a:t>c</a:t>
            </a:r>
            <a:r>
              <a:rPr dirty="0" sz="1800">
                <a:latin typeface="Calibri"/>
                <a:cs typeface="Calibri"/>
              </a:rPr>
              <a:t>e</a:t>
            </a:r>
            <a:r>
              <a:rPr dirty="0" sz="1800" spc="40">
                <a:latin typeface="Calibri"/>
                <a:cs typeface="Calibri"/>
              </a:rPr>
              <a:t>l</a:t>
            </a:r>
            <a:r>
              <a:rPr dirty="0" sz="1800" spc="35">
                <a:latin typeface="Calibri"/>
                <a:cs typeface="Calibri"/>
              </a:rPr>
              <a:t>la</a:t>
            </a:r>
            <a:r>
              <a:rPr dirty="0" sz="1800">
                <a:latin typeface="Calibri"/>
                <a:cs typeface="Calibri"/>
              </a:rPr>
              <a:t>t</a:t>
            </a:r>
            <a:r>
              <a:rPr dirty="0" sz="1800" spc="30">
                <a:latin typeface="Calibri"/>
                <a:cs typeface="Calibri"/>
              </a:rPr>
              <a:t>i</a:t>
            </a:r>
            <a:r>
              <a:rPr dirty="0" sz="1800" spc="20">
                <a:latin typeface="Calibri"/>
                <a:cs typeface="Calibri"/>
              </a:rPr>
              <a:t>o</a:t>
            </a:r>
            <a:r>
              <a:rPr dirty="0" sz="1800">
                <a:latin typeface="Calibri"/>
                <a:cs typeface="Calibri"/>
              </a:rPr>
              <a:t>n</a:t>
            </a:r>
            <a:r>
              <a:rPr dirty="0" sz="1800" spc="-155">
                <a:latin typeface="Calibri"/>
                <a:cs typeface="Calibri"/>
              </a:rPr>
              <a:t> </a:t>
            </a:r>
            <a:r>
              <a:rPr dirty="0" sz="1800" spc="25">
                <a:latin typeface="Calibri"/>
                <a:cs typeface="Calibri"/>
              </a:rPr>
              <a:t>p</a:t>
            </a:r>
            <a:r>
              <a:rPr dirty="0" sz="1800" spc="20">
                <a:latin typeface="Calibri"/>
                <a:cs typeface="Calibri"/>
              </a:rPr>
              <a:t>o</a:t>
            </a:r>
            <a:r>
              <a:rPr dirty="0" sz="1800" spc="35">
                <a:latin typeface="Calibri"/>
                <a:cs typeface="Calibri"/>
              </a:rPr>
              <a:t>i</a:t>
            </a:r>
            <a:r>
              <a:rPr dirty="0" sz="1800" spc="25">
                <a:latin typeface="Calibri"/>
                <a:cs typeface="Calibri"/>
              </a:rPr>
              <a:t>n</a:t>
            </a:r>
            <a:r>
              <a:rPr dirty="0" sz="1800">
                <a:latin typeface="Calibri"/>
                <a:cs typeface="Calibri"/>
              </a:rPr>
              <a:t>t</a:t>
            </a:r>
            <a:r>
              <a:rPr dirty="0" sz="1800" spc="-30">
                <a:latin typeface="Calibri"/>
                <a:cs typeface="Calibri"/>
              </a:rPr>
              <a:t>s</a:t>
            </a:r>
            <a:r>
              <a:rPr dirty="0" sz="1800"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92450" y="461010"/>
            <a:ext cx="2973070" cy="70104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Thread</a:t>
            </a:r>
            <a:r>
              <a:rPr dirty="0" spc="-100"/>
              <a:t> </a:t>
            </a:r>
            <a:r>
              <a:rPr dirty="0" spc="-10"/>
              <a:t>Pools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86142" y="1190434"/>
            <a:ext cx="7331709" cy="2180590"/>
          </a:xfrm>
          <a:prstGeom prst="rect">
            <a:avLst/>
          </a:prstGeom>
        </p:spPr>
        <p:txBody>
          <a:bodyPr wrap="square" lIns="0" tIns="71755" rIns="0" bIns="0" rtlCol="0" vert="horz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565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dirty="0" sz="1800">
                <a:latin typeface="Calibri"/>
                <a:cs typeface="Calibri"/>
              </a:rPr>
              <a:t>Create</a:t>
            </a:r>
            <a:r>
              <a:rPr dirty="0" sz="1800" spc="-1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 </a:t>
            </a:r>
            <a:r>
              <a:rPr dirty="0" sz="1800" spc="10">
                <a:latin typeface="Calibri"/>
                <a:cs typeface="Calibri"/>
              </a:rPr>
              <a:t>number</a:t>
            </a:r>
            <a:r>
              <a:rPr dirty="0" sz="1800" spc="-60">
                <a:latin typeface="Calibri"/>
                <a:cs typeface="Calibri"/>
              </a:rPr>
              <a:t> </a:t>
            </a:r>
            <a:r>
              <a:rPr dirty="0" sz="1800" spc="10">
                <a:latin typeface="Calibri"/>
                <a:cs typeface="Calibri"/>
              </a:rPr>
              <a:t>of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5">
                <a:latin typeface="Calibri"/>
                <a:cs typeface="Calibri"/>
              </a:rPr>
              <a:t>threads</a:t>
            </a:r>
            <a:r>
              <a:rPr dirty="0" sz="1800" spc="-65">
                <a:latin typeface="Calibri"/>
                <a:cs typeface="Calibri"/>
              </a:rPr>
              <a:t> </a:t>
            </a:r>
            <a:r>
              <a:rPr dirty="0" sz="1800" spc="15">
                <a:latin typeface="Calibri"/>
                <a:cs typeface="Calibri"/>
              </a:rPr>
              <a:t>in</a:t>
            </a:r>
            <a:r>
              <a:rPr dirty="0" sz="1800" spc="-8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 </a:t>
            </a:r>
            <a:r>
              <a:rPr dirty="0" sz="1800" spc="15">
                <a:latin typeface="Calibri"/>
                <a:cs typeface="Calibri"/>
              </a:rPr>
              <a:t>pool</a:t>
            </a:r>
            <a:r>
              <a:rPr dirty="0" sz="1800" spc="-7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where</a:t>
            </a:r>
            <a:r>
              <a:rPr dirty="0" sz="1800" spc="45">
                <a:latin typeface="Calibri"/>
                <a:cs typeface="Calibri"/>
              </a:rPr>
              <a:t> </a:t>
            </a:r>
            <a:r>
              <a:rPr dirty="0" sz="1800" spc="5">
                <a:latin typeface="Calibri"/>
                <a:cs typeface="Calibri"/>
              </a:rPr>
              <a:t>they</a:t>
            </a:r>
            <a:r>
              <a:rPr dirty="0" sz="1800" spc="-100">
                <a:latin typeface="Calibri"/>
                <a:cs typeface="Calibri"/>
              </a:rPr>
              <a:t> </a:t>
            </a:r>
            <a:r>
              <a:rPr dirty="0" sz="1800" spc="15">
                <a:latin typeface="Calibri"/>
                <a:cs typeface="Calibri"/>
              </a:rPr>
              <a:t>await</a:t>
            </a:r>
            <a:r>
              <a:rPr dirty="0" sz="1800" spc="-114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work</a:t>
            </a:r>
            <a:endParaRPr sz="18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465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dirty="0" sz="1800" spc="5">
                <a:latin typeface="Calibri"/>
                <a:cs typeface="Calibri"/>
              </a:rPr>
              <a:t>Advantages:</a:t>
            </a:r>
            <a:endParaRPr sz="1800">
              <a:latin typeface="Calibri"/>
              <a:cs typeface="Calibri"/>
            </a:endParaRPr>
          </a:p>
          <a:p>
            <a:pPr lvl="1" marL="756285" marR="58419" indent="-286385">
              <a:lnSpc>
                <a:spcPts val="2100"/>
              </a:lnSpc>
              <a:spcBef>
                <a:spcPts val="590"/>
              </a:spcBef>
              <a:buFont typeface="Arial MT"/>
              <a:buChar char="–"/>
              <a:tabLst>
                <a:tab pos="756285" algn="l"/>
                <a:tab pos="756920" algn="l"/>
              </a:tabLst>
            </a:pPr>
            <a:r>
              <a:rPr dirty="0" sz="1800" spc="10">
                <a:latin typeface="Calibri"/>
                <a:cs typeface="Calibri"/>
              </a:rPr>
              <a:t>Usually</a:t>
            </a:r>
            <a:r>
              <a:rPr dirty="0" sz="1800" spc="-95">
                <a:latin typeface="Calibri"/>
                <a:cs typeface="Calibri"/>
              </a:rPr>
              <a:t> </a:t>
            </a:r>
            <a:r>
              <a:rPr dirty="0" sz="1800" spc="5">
                <a:latin typeface="Calibri"/>
                <a:cs typeface="Calibri"/>
              </a:rPr>
              <a:t>slightly</a:t>
            </a:r>
            <a:r>
              <a:rPr dirty="0" sz="1800" spc="-9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faster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to</a:t>
            </a:r>
            <a:r>
              <a:rPr dirty="0" sz="1800" spc="-5">
                <a:latin typeface="Calibri"/>
                <a:cs typeface="Calibri"/>
              </a:rPr>
              <a:t> service</a:t>
            </a:r>
            <a:r>
              <a:rPr dirty="0" sz="1800" spc="5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request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 spc="5">
                <a:latin typeface="Calibri"/>
                <a:cs typeface="Calibri"/>
              </a:rPr>
              <a:t>with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 spc="15">
                <a:latin typeface="Calibri"/>
                <a:cs typeface="Calibri"/>
              </a:rPr>
              <a:t>an</a:t>
            </a:r>
            <a:r>
              <a:rPr dirty="0" sz="1800" spc="-75">
                <a:latin typeface="Calibri"/>
                <a:cs typeface="Calibri"/>
              </a:rPr>
              <a:t> </a:t>
            </a:r>
            <a:r>
              <a:rPr dirty="0" sz="1800" spc="5">
                <a:latin typeface="Calibri"/>
                <a:cs typeface="Calibri"/>
              </a:rPr>
              <a:t>existing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 spc="5">
                <a:latin typeface="Calibri"/>
                <a:cs typeface="Calibri"/>
              </a:rPr>
              <a:t>thread</a:t>
            </a:r>
            <a:r>
              <a:rPr dirty="0" sz="1800" spc="-80">
                <a:latin typeface="Calibri"/>
                <a:cs typeface="Calibri"/>
              </a:rPr>
              <a:t> </a:t>
            </a:r>
            <a:r>
              <a:rPr dirty="0" sz="1800" spc="15">
                <a:latin typeface="Calibri"/>
                <a:cs typeface="Calibri"/>
              </a:rPr>
              <a:t>than </a:t>
            </a:r>
            <a:r>
              <a:rPr dirty="0" sz="1800" spc="-39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create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5">
                <a:latin typeface="Calibri"/>
                <a:cs typeface="Calibri"/>
              </a:rPr>
              <a:t> new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 spc="5">
                <a:latin typeface="Calibri"/>
                <a:cs typeface="Calibri"/>
              </a:rPr>
              <a:t>thread</a:t>
            </a:r>
            <a:endParaRPr sz="1800">
              <a:latin typeface="Calibri"/>
              <a:cs typeface="Calibri"/>
            </a:endParaRPr>
          </a:p>
          <a:p>
            <a:pPr lvl="1" marL="756285" marR="5080" indent="-286385">
              <a:lnSpc>
                <a:spcPct val="100800"/>
              </a:lnSpc>
              <a:spcBef>
                <a:spcPts val="395"/>
              </a:spcBef>
              <a:buFont typeface="Arial MT"/>
              <a:buChar char="–"/>
              <a:tabLst>
                <a:tab pos="756285" algn="l"/>
                <a:tab pos="756920" algn="l"/>
              </a:tabLst>
            </a:pP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 spc="5">
                <a:latin typeface="Calibri"/>
                <a:cs typeface="Calibri"/>
              </a:rPr>
              <a:t>thread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15">
                <a:latin typeface="Calibri"/>
                <a:cs typeface="Calibri"/>
              </a:rPr>
              <a:t>pool</a:t>
            </a:r>
            <a:r>
              <a:rPr dirty="0" sz="1800" spc="-70">
                <a:latin typeface="Calibri"/>
                <a:cs typeface="Calibri"/>
              </a:rPr>
              <a:t> </a:t>
            </a:r>
            <a:r>
              <a:rPr dirty="0" sz="1800" spc="15">
                <a:latin typeface="Calibri"/>
                <a:cs typeface="Calibri"/>
              </a:rPr>
              <a:t>limits</a:t>
            </a:r>
            <a:r>
              <a:rPr dirty="0" sz="1800" spc="-130">
                <a:latin typeface="Calibri"/>
                <a:cs typeface="Calibri"/>
              </a:rPr>
              <a:t> </a:t>
            </a:r>
            <a:r>
              <a:rPr dirty="0" sz="1800" spc="5">
                <a:latin typeface="Calibri"/>
                <a:cs typeface="Calibri"/>
              </a:rPr>
              <a:t>the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 spc="10">
                <a:latin typeface="Calibri"/>
                <a:cs typeface="Calibri"/>
              </a:rPr>
              <a:t>number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 spc="10">
                <a:latin typeface="Calibri"/>
                <a:cs typeface="Calibri"/>
              </a:rPr>
              <a:t>of</a:t>
            </a:r>
            <a:r>
              <a:rPr dirty="0" sz="1800" spc="20">
                <a:latin typeface="Calibri"/>
                <a:cs typeface="Calibri"/>
              </a:rPr>
              <a:t> </a:t>
            </a:r>
            <a:r>
              <a:rPr dirty="0" sz="1800" spc="5">
                <a:latin typeface="Calibri"/>
                <a:cs typeface="Calibri"/>
              </a:rPr>
              <a:t>threads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 spc="15">
                <a:latin typeface="Calibri"/>
                <a:cs typeface="Calibri"/>
              </a:rPr>
              <a:t>that</a:t>
            </a:r>
            <a:r>
              <a:rPr dirty="0" sz="1800" spc="-1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exist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 spc="15">
                <a:latin typeface="Calibri"/>
                <a:cs typeface="Calibri"/>
              </a:rPr>
              <a:t>at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 spc="20">
                <a:latin typeface="Calibri"/>
                <a:cs typeface="Calibri"/>
              </a:rPr>
              <a:t>any</a:t>
            </a:r>
            <a:r>
              <a:rPr dirty="0" sz="1800" spc="-90">
                <a:latin typeface="Calibri"/>
                <a:cs typeface="Calibri"/>
              </a:rPr>
              <a:t> </a:t>
            </a:r>
            <a:r>
              <a:rPr dirty="0" sz="1800" spc="15">
                <a:latin typeface="Calibri"/>
                <a:cs typeface="Calibri"/>
              </a:rPr>
              <a:t>point.</a:t>
            </a:r>
            <a:r>
              <a:rPr dirty="0" sz="1800" spc="-110">
                <a:latin typeface="Calibri"/>
                <a:cs typeface="Calibri"/>
              </a:rPr>
              <a:t> </a:t>
            </a:r>
            <a:r>
              <a:rPr dirty="0" sz="1800" spc="20">
                <a:latin typeface="Calibri"/>
                <a:cs typeface="Calibri"/>
              </a:rPr>
              <a:t>This </a:t>
            </a:r>
            <a:r>
              <a:rPr dirty="0" sz="1800" spc="-390">
                <a:latin typeface="Calibri"/>
                <a:cs typeface="Calibri"/>
              </a:rPr>
              <a:t> </a:t>
            </a:r>
            <a:r>
              <a:rPr dirty="0" sz="1800" spc="15">
                <a:latin typeface="Calibri"/>
                <a:cs typeface="Calibri"/>
              </a:rPr>
              <a:t>is </a:t>
            </a:r>
            <a:r>
              <a:rPr dirty="0" sz="1800" spc="10">
                <a:latin typeface="Calibri"/>
                <a:cs typeface="Calibri"/>
              </a:rPr>
              <a:t>important on </a:t>
            </a:r>
            <a:r>
              <a:rPr dirty="0" sz="1800" spc="5">
                <a:latin typeface="Calibri"/>
                <a:cs typeface="Calibri"/>
              </a:rPr>
              <a:t>the </a:t>
            </a:r>
            <a:r>
              <a:rPr dirty="0" sz="1800" spc="-10">
                <a:latin typeface="Calibri"/>
                <a:cs typeface="Calibri"/>
              </a:rPr>
              <a:t>systems </a:t>
            </a:r>
            <a:r>
              <a:rPr dirty="0" sz="1800" spc="15">
                <a:latin typeface="Calibri"/>
                <a:cs typeface="Calibri"/>
              </a:rPr>
              <a:t>that cannot </a:t>
            </a:r>
            <a:r>
              <a:rPr dirty="0" sz="1800" spc="5">
                <a:latin typeface="Calibri"/>
                <a:cs typeface="Calibri"/>
              </a:rPr>
              <a:t>support </a:t>
            </a:r>
            <a:r>
              <a:rPr dirty="0" sz="1800">
                <a:latin typeface="Calibri"/>
                <a:cs typeface="Calibri"/>
              </a:rPr>
              <a:t>a large </a:t>
            </a:r>
            <a:r>
              <a:rPr dirty="0" sz="1800" spc="10">
                <a:latin typeface="Calibri"/>
                <a:cs typeface="Calibri"/>
              </a:rPr>
              <a:t>number of 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concurrent</a:t>
            </a:r>
            <a:r>
              <a:rPr dirty="0" sz="1800" spc="-114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threads.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43835" y="461010"/>
            <a:ext cx="4661535" cy="70104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Thread</a:t>
            </a:r>
            <a:r>
              <a:rPr dirty="0" spc="-50"/>
              <a:t> </a:t>
            </a:r>
            <a:r>
              <a:rPr dirty="0" spc="10"/>
              <a:t>Specific</a:t>
            </a:r>
            <a:r>
              <a:rPr dirty="0" spc="-114"/>
              <a:t> </a:t>
            </a:r>
            <a:r>
              <a:rPr dirty="0" spc="-35"/>
              <a:t>Data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86142" y="1249362"/>
            <a:ext cx="6730365" cy="1788160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355600" marR="5080" indent="-343535">
              <a:lnSpc>
                <a:spcPct val="100800"/>
              </a:lnSpc>
              <a:spcBef>
                <a:spcPts val="85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dirty="0" sz="1800" spc="10">
                <a:latin typeface="Calibri"/>
                <a:cs typeface="Calibri"/>
              </a:rPr>
              <a:t>Threads </a:t>
            </a:r>
            <a:r>
              <a:rPr dirty="0" sz="1800" spc="15">
                <a:latin typeface="Calibri"/>
                <a:cs typeface="Calibri"/>
              </a:rPr>
              <a:t>belonging </a:t>
            </a:r>
            <a:r>
              <a:rPr dirty="0" sz="1800">
                <a:latin typeface="Calibri"/>
                <a:cs typeface="Calibri"/>
              </a:rPr>
              <a:t>to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 </a:t>
            </a:r>
            <a:r>
              <a:rPr dirty="0" sz="1800" spc="-5">
                <a:latin typeface="Calibri"/>
                <a:cs typeface="Calibri"/>
              </a:rPr>
              <a:t>process share </a:t>
            </a:r>
            <a:r>
              <a:rPr dirty="0" sz="1800" spc="5">
                <a:latin typeface="Calibri"/>
                <a:cs typeface="Calibri"/>
              </a:rPr>
              <a:t>the </a:t>
            </a:r>
            <a:r>
              <a:rPr dirty="0" sz="1800" spc="10">
                <a:latin typeface="Calibri"/>
                <a:cs typeface="Calibri"/>
              </a:rPr>
              <a:t>data of </a:t>
            </a:r>
            <a:r>
              <a:rPr dirty="0" sz="1800" spc="5">
                <a:latin typeface="Calibri"/>
                <a:cs typeface="Calibri"/>
              </a:rPr>
              <a:t>the </a:t>
            </a:r>
            <a:r>
              <a:rPr dirty="0" sz="1800" spc="-10">
                <a:latin typeface="Calibri"/>
                <a:cs typeface="Calibri"/>
              </a:rPr>
              <a:t>process. 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However</a:t>
            </a:r>
            <a:r>
              <a:rPr dirty="0" sz="1800" spc="-60">
                <a:latin typeface="Calibri"/>
                <a:cs typeface="Calibri"/>
              </a:rPr>
              <a:t> </a:t>
            </a:r>
            <a:r>
              <a:rPr dirty="0" sz="1800" spc="15">
                <a:latin typeface="Calibri"/>
                <a:cs typeface="Calibri"/>
              </a:rPr>
              <a:t>in</a:t>
            </a:r>
            <a:r>
              <a:rPr dirty="0" sz="1800" spc="-10">
                <a:latin typeface="Calibri"/>
                <a:cs typeface="Calibri"/>
              </a:rPr>
              <a:t> some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circum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stances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 spc="5">
                <a:latin typeface="Calibri"/>
                <a:cs typeface="Calibri"/>
              </a:rPr>
              <a:t>each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 spc="5">
                <a:latin typeface="Calibri"/>
                <a:cs typeface="Calibri"/>
              </a:rPr>
              <a:t>thread</a:t>
            </a:r>
            <a:r>
              <a:rPr dirty="0" sz="1800" spc="-85">
                <a:latin typeface="Calibri"/>
                <a:cs typeface="Calibri"/>
              </a:rPr>
              <a:t> </a:t>
            </a:r>
            <a:r>
              <a:rPr dirty="0" sz="1800" spc="5">
                <a:latin typeface="Calibri"/>
                <a:cs typeface="Calibri"/>
              </a:rPr>
              <a:t>might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 spc="5">
                <a:latin typeface="Calibri"/>
                <a:cs typeface="Calibri"/>
              </a:rPr>
              <a:t>need </a:t>
            </a:r>
            <a:r>
              <a:rPr dirty="0" sz="1800" spc="10">
                <a:latin typeface="Calibri"/>
                <a:cs typeface="Calibri"/>
              </a:rPr>
              <a:t>its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own</a:t>
            </a:r>
            <a:r>
              <a:rPr dirty="0" sz="1800" spc="-85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set </a:t>
            </a:r>
            <a:r>
              <a:rPr dirty="0" sz="1800" spc="-390">
                <a:latin typeface="Calibri"/>
                <a:cs typeface="Calibri"/>
              </a:rPr>
              <a:t> </a:t>
            </a:r>
            <a:r>
              <a:rPr dirty="0" sz="1800" spc="10">
                <a:latin typeface="Calibri"/>
                <a:cs typeface="Calibri"/>
              </a:rPr>
              <a:t>of</a:t>
            </a:r>
            <a:r>
              <a:rPr dirty="0" sz="1800" spc="-60">
                <a:latin typeface="Calibri"/>
                <a:cs typeface="Calibri"/>
              </a:rPr>
              <a:t> </a:t>
            </a:r>
            <a:r>
              <a:rPr dirty="0" sz="1800" spc="15">
                <a:latin typeface="Calibri"/>
                <a:cs typeface="Calibri"/>
              </a:rPr>
              <a:t>data.</a:t>
            </a:r>
            <a:r>
              <a:rPr dirty="0" sz="1800" spc="-114">
                <a:latin typeface="Calibri"/>
                <a:cs typeface="Calibri"/>
              </a:rPr>
              <a:t> </a:t>
            </a:r>
            <a:r>
              <a:rPr dirty="0" sz="1800" spc="-55">
                <a:latin typeface="Calibri"/>
                <a:cs typeface="Calibri"/>
              </a:rPr>
              <a:t>We</a:t>
            </a:r>
            <a:r>
              <a:rPr dirty="0" sz="1800" spc="45">
                <a:latin typeface="Calibri"/>
                <a:cs typeface="Calibri"/>
              </a:rPr>
              <a:t> </a:t>
            </a:r>
            <a:r>
              <a:rPr dirty="0" sz="1800" spc="10">
                <a:latin typeface="Calibri"/>
                <a:cs typeface="Calibri"/>
              </a:rPr>
              <a:t>call</a:t>
            </a:r>
            <a:r>
              <a:rPr dirty="0" sz="1800" spc="-75">
                <a:latin typeface="Calibri"/>
                <a:cs typeface="Calibri"/>
              </a:rPr>
              <a:t> </a:t>
            </a:r>
            <a:r>
              <a:rPr dirty="0" sz="1800" spc="10">
                <a:latin typeface="Calibri"/>
                <a:cs typeface="Calibri"/>
              </a:rPr>
              <a:t>that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 spc="10">
                <a:latin typeface="Calibri"/>
                <a:cs typeface="Calibri"/>
              </a:rPr>
              <a:t>data</a:t>
            </a:r>
            <a:r>
              <a:rPr dirty="0" sz="1800" spc="-1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“thread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specific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data.”</a:t>
            </a:r>
            <a:endParaRPr sz="18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465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dirty="0" sz="1800" spc="5">
                <a:latin typeface="Calibri"/>
                <a:cs typeface="Calibri"/>
              </a:rPr>
              <a:t>A</a:t>
            </a:r>
            <a:r>
              <a:rPr dirty="0" sz="1800" spc="35">
                <a:latin typeface="Calibri"/>
                <a:cs typeface="Calibri"/>
              </a:rPr>
              <a:t>ll</a:t>
            </a:r>
            <a:r>
              <a:rPr dirty="0" sz="1800" spc="20">
                <a:latin typeface="Calibri"/>
                <a:cs typeface="Calibri"/>
              </a:rPr>
              <a:t>o</a:t>
            </a:r>
            <a:r>
              <a:rPr dirty="0" sz="1800" spc="-15">
                <a:latin typeface="Calibri"/>
                <a:cs typeface="Calibri"/>
              </a:rPr>
              <a:t>w</a:t>
            </a:r>
            <a:r>
              <a:rPr dirty="0" sz="1800">
                <a:latin typeface="Calibri"/>
                <a:cs typeface="Calibri"/>
              </a:rPr>
              <a:t>s</a:t>
            </a:r>
            <a:r>
              <a:rPr dirty="0" sz="1800" spc="-1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e</a:t>
            </a:r>
            <a:r>
              <a:rPr dirty="0" sz="1800" spc="35">
                <a:latin typeface="Calibri"/>
                <a:cs typeface="Calibri"/>
              </a:rPr>
              <a:t>a</a:t>
            </a:r>
            <a:r>
              <a:rPr dirty="0" sz="1800" spc="-15">
                <a:latin typeface="Calibri"/>
                <a:cs typeface="Calibri"/>
              </a:rPr>
              <a:t>c</a:t>
            </a:r>
            <a:r>
              <a:rPr dirty="0" sz="1800">
                <a:latin typeface="Calibri"/>
                <a:cs typeface="Calibri"/>
              </a:rPr>
              <a:t>h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</a:t>
            </a:r>
            <a:r>
              <a:rPr dirty="0" sz="1800" spc="20">
                <a:latin typeface="Calibri"/>
                <a:cs typeface="Calibri"/>
              </a:rPr>
              <a:t>h</a:t>
            </a:r>
            <a:r>
              <a:rPr dirty="0" sz="1800" spc="-30">
                <a:latin typeface="Calibri"/>
                <a:cs typeface="Calibri"/>
              </a:rPr>
              <a:t>r</a:t>
            </a:r>
            <a:r>
              <a:rPr dirty="0" sz="1800">
                <a:latin typeface="Calibri"/>
                <a:cs typeface="Calibri"/>
              </a:rPr>
              <a:t>e</a:t>
            </a:r>
            <a:r>
              <a:rPr dirty="0" sz="1800" spc="35">
                <a:latin typeface="Calibri"/>
                <a:cs typeface="Calibri"/>
              </a:rPr>
              <a:t>a</a:t>
            </a:r>
            <a:r>
              <a:rPr dirty="0" sz="1800">
                <a:latin typeface="Calibri"/>
                <a:cs typeface="Calibri"/>
              </a:rPr>
              <a:t>d</a:t>
            </a:r>
            <a:r>
              <a:rPr dirty="0" sz="1800" spc="-8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to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 spc="25">
                <a:latin typeface="Calibri"/>
                <a:cs typeface="Calibri"/>
              </a:rPr>
              <a:t>h</a:t>
            </a:r>
            <a:r>
              <a:rPr dirty="0" sz="1800" spc="30">
                <a:latin typeface="Calibri"/>
                <a:cs typeface="Calibri"/>
              </a:rPr>
              <a:t>a</a:t>
            </a:r>
            <a:r>
              <a:rPr dirty="0" sz="1800" spc="5">
                <a:latin typeface="Calibri"/>
                <a:cs typeface="Calibri"/>
              </a:rPr>
              <a:t>v</a:t>
            </a:r>
            <a:r>
              <a:rPr dirty="0" sz="1800">
                <a:latin typeface="Calibri"/>
                <a:cs typeface="Calibri"/>
              </a:rPr>
              <a:t>e</a:t>
            </a:r>
            <a:r>
              <a:rPr dirty="0" sz="1800" spc="-105">
                <a:latin typeface="Calibri"/>
                <a:cs typeface="Calibri"/>
              </a:rPr>
              <a:t> </a:t>
            </a:r>
            <a:r>
              <a:rPr dirty="0" sz="1800" spc="35">
                <a:latin typeface="Calibri"/>
                <a:cs typeface="Calibri"/>
              </a:rPr>
              <a:t>i</a:t>
            </a:r>
            <a:r>
              <a:rPr dirty="0" sz="1800">
                <a:latin typeface="Calibri"/>
                <a:cs typeface="Calibri"/>
              </a:rPr>
              <a:t>ts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20">
                <a:latin typeface="Calibri"/>
                <a:cs typeface="Calibri"/>
              </a:rPr>
              <a:t>o</a:t>
            </a:r>
            <a:r>
              <a:rPr dirty="0" sz="1800" spc="-15">
                <a:latin typeface="Calibri"/>
                <a:cs typeface="Calibri"/>
              </a:rPr>
              <a:t>w</a:t>
            </a:r>
            <a:r>
              <a:rPr dirty="0" sz="1800">
                <a:latin typeface="Calibri"/>
                <a:cs typeface="Calibri"/>
              </a:rPr>
              <a:t>n</a:t>
            </a:r>
            <a:r>
              <a:rPr dirty="0" sz="1800" spc="-85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c</a:t>
            </a:r>
            <a:r>
              <a:rPr dirty="0" sz="1800" spc="20">
                <a:latin typeface="Calibri"/>
                <a:cs typeface="Calibri"/>
              </a:rPr>
              <a:t>o</a:t>
            </a:r>
            <a:r>
              <a:rPr dirty="0" sz="1800" spc="25">
                <a:latin typeface="Calibri"/>
                <a:cs typeface="Calibri"/>
              </a:rPr>
              <a:t>p</a:t>
            </a:r>
            <a:r>
              <a:rPr dirty="0" sz="1800">
                <a:latin typeface="Calibri"/>
                <a:cs typeface="Calibri"/>
              </a:rPr>
              <a:t>y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 spc="20">
                <a:latin typeface="Calibri"/>
                <a:cs typeface="Calibri"/>
              </a:rPr>
              <a:t>o</a:t>
            </a:r>
            <a:r>
              <a:rPr dirty="0" sz="1800">
                <a:latin typeface="Calibri"/>
                <a:cs typeface="Calibri"/>
              </a:rPr>
              <a:t>f</a:t>
            </a:r>
            <a:r>
              <a:rPr dirty="0" sz="1800" spc="-60">
                <a:latin typeface="Calibri"/>
                <a:cs typeface="Calibri"/>
              </a:rPr>
              <a:t> </a:t>
            </a:r>
            <a:r>
              <a:rPr dirty="0" sz="1800" spc="25">
                <a:latin typeface="Calibri"/>
                <a:cs typeface="Calibri"/>
              </a:rPr>
              <a:t>d</a:t>
            </a:r>
            <a:r>
              <a:rPr dirty="0" sz="1800" spc="30">
                <a:latin typeface="Calibri"/>
                <a:cs typeface="Calibri"/>
              </a:rPr>
              <a:t>a</a:t>
            </a:r>
            <a:r>
              <a:rPr dirty="0" sz="1800">
                <a:latin typeface="Calibri"/>
                <a:cs typeface="Calibri"/>
              </a:rPr>
              <a:t>ta</a:t>
            </a:r>
            <a:endParaRPr sz="1800">
              <a:latin typeface="Calibri"/>
              <a:cs typeface="Calibri"/>
            </a:endParaRPr>
          </a:p>
          <a:p>
            <a:pPr marL="355600" marR="219710" indent="-343535">
              <a:lnSpc>
                <a:spcPct val="100800"/>
              </a:lnSpc>
              <a:spcBef>
                <a:spcPts val="380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dirty="0" sz="1800" spc="15">
                <a:latin typeface="Calibri"/>
                <a:cs typeface="Calibri"/>
              </a:rPr>
              <a:t>E</a:t>
            </a:r>
            <a:r>
              <a:rPr dirty="0" sz="1800" spc="-35">
                <a:latin typeface="Calibri"/>
                <a:cs typeface="Calibri"/>
              </a:rPr>
              <a:t>x</a:t>
            </a:r>
            <a:r>
              <a:rPr dirty="0" sz="1800" spc="30">
                <a:latin typeface="Calibri"/>
                <a:cs typeface="Calibri"/>
              </a:rPr>
              <a:t>a</a:t>
            </a:r>
            <a:r>
              <a:rPr dirty="0" sz="1800" spc="-15">
                <a:latin typeface="Calibri"/>
                <a:cs typeface="Calibri"/>
              </a:rPr>
              <a:t>m</a:t>
            </a:r>
            <a:r>
              <a:rPr dirty="0" sz="1800" spc="25">
                <a:latin typeface="Calibri"/>
                <a:cs typeface="Calibri"/>
              </a:rPr>
              <a:t>p</a:t>
            </a:r>
            <a:r>
              <a:rPr dirty="0" sz="1800" spc="35">
                <a:latin typeface="Calibri"/>
                <a:cs typeface="Calibri"/>
              </a:rPr>
              <a:t>l</a:t>
            </a:r>
            <a:r>
              <a:rPr dirty="0" sz="1800">
                <a:latin typeface="Calibri"/>
                <a:cs typeface="Calibri"/>
              </a:rPr>
              <a:t>e</a:t>
            </a:r>
            <a:r>
              <a:rPr dirty="0" sz="1800" spc="-105">
                <a:latin typeface="Calibri"/>
                <a:cs typeface="Calibri"/>
              </a:rPr>
              <a:t> </a:t>
            </a:r>
            <a:r>
              <a:rPr dirty="0" sz="1800" spc="35">
                <a:latin typeface="Calibri"/>
                <a:cs typeface="Calibri"/>
              </a:rPr>
              <a:t>i</a:t>
            </a:r>
            <a:r>
              <a:rPr dirty="0" sz="1800">
                <a:latin typeface="Calibri"/>
                <a:cs typeface="Calibri"/>
              </a:rPr>
              <a:t>s</a:t>
            </a:r>
            <a:r>
              <a:rPr dirty="0" sz="1800" spc="-6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</a:t>
            </a:r>
            <a:r>
              <a:rPr dirty="0" sz="1800" spc="-35">
                <a:latin typeface="Calibri"/>
                <a:cs typeface="Calibri"/>
              </a:rPr>
              <a:t>r</a:t>
            </a:r>
            <a:r>
              <a:rPr dirty="0" sz="1800" spc="30">
                <a:latin typeface="Calibri"/>
                <a:cs typeface="Calibri"/>
              </a:rPr>
              <a:t>a</a:t>
            </a:r>
            <a:r>
              <a:rPr dirty="0" sz="1800" spc="25">
                <a:latin typeface="Calibri"/>
                <a:cs typeface="Calibri"/>
              </a:rPr>
              <a:t>n</a:t>
            </a:r>
            <a:r>
              <a:rPr dirty="0" sz="1800" spc="-35">
                <a:latin typeface="Calibri"/>
                <a:cs typeface="Calibri"/>
              </a:rPr>
              <a:t>s</a:t>
            </a:r>
            <a:r>
              <a:rPr dirty="0" sz="1800" spc="30">
                <a:latin typeface="Calibri"/>
                <a:cs typeface="Calibri"/>
              </a:rPr>
              <a:t>a</a:t>
            </a:r>
            <a:r>
              <a:rPr dirty="0" sz="1800" spc="-15">
                <a:latin typeface="Calibri"/>
                <a:cs typeface="Calibri"/>
              </a:rPr>
              <a:t>c</a:t>
            </a:r>
            <a:r>
              <a:rPr dirty="0" sz="1800">
                <a:latin typeface="Calibri"/>
                <a:cs typeface="Calibri"/>
              </a:rPr>
              <a:t>t</a:t>
            </a:r>
            <a:r>
              <a:rPr dirty="0" sz="1800" spc="30">
                <a:latin typeface="Calibri"/>
                <a:cs typeface="Calibri"/>
              </a:rPr>
              <a:t>i</a:t>
            </a:r>
            <a:r>
              <a:rPr dirty="0" sz="1800" spc="20">
                <a:latin typeface="Calibri"/>
                <a:cs typeface="Calibri"/>
              </a:rPr>
              <a:t>o</a:t>
            </a:r>
            <a:r>
              <a:rPr dirty="0" sz="1800">
                <a:latin typeface="Calibri"/>
                <a:cs typeface="Calibri"/>
              </a:rPr>
              <a:t>n</a:t>
            </a:r>
            <a:r>
              <a:rPr dirty="0" sz="1800" spc="-85">
                <a:latin typeface="Calibri"/>
                <a:cs typeface="Calibri"/>
              </a:rPr>
              <a:t> </a:t>
            </a:r>
            <a:r>
              <a:rPr dirty="0" sz="1800" spc="25">
                <a:latin typeface="Calibri"/>
                <a:cs typeface="Calibri"/>
              </a:rPr>
              <a:t>p</a:t>
            </a:r>
            <a:r>
              <a:rPr dirty="0" sz="1800" spc="-30">
                <a:latin typeface="Calibri"/>
                <a:cs typeface="Calibri"/>
              </a:rPr>
              <a:t>r</a:t>
            </a:r>
            <a:r>
              <a:rPr dirty="0" sz="1800" spc="20">
                <a:latin typeface="Calibri"/>
                <a:cs typeface="Calibri"/>
              </a:rPr>
              <a:t>o</a:t>
            </a:r>
            <a:r>
              <a:rPr dirty="0" sz="1800" spc="-15">
                <a:latin typeface="Calibri"/>
                <a:cs typeface="Calibri"/>
              </a:rPr>
              <a:t>c</a:t>
            </a:r>
            <a:r>
              <a:rPr dirty="0" sz="1800">
                <a:latin typeface="Calibri"/>
                <a:cs typeface="Calibri"/>
              </a:rPr>
              <a:t>e</a:t>
            </a:r>
            <a:r>
              <a:rPr dirty="0" sz="1800" spc="-30">
                <a:latin typeface="Calibri"/>
                <a:cs typeface="Calibri"/>
              </a:rPr>
              <a:t>s</a:t>
            </a:r>
            <a:r>
              <a:rPr dirty="0" sz="1800" spc="-35">
                <a:latin typeface="Calibri"/>
                <a:cs typeface="Calibri"/>
              </a:rPr>
              <a:t>s</a:t>
            </a:r>
            <a:r>
              <a:rPr dirty="0" sz="1800" spc="35">
                <a:latin typeface="Calibri"/>
                <a:cs typeface="Calibri"/>
              </a:rPr>
              <a:t>i</a:t>
            </a:r>
            <a:r>
              <a:rPr dirty="0" sz="1800" spc="25">
                <a:latin typeface="Calibri"/>
                <a:cs typeface="Calibri"/>
              </a:rPr>
              <a:t>n</a:t>
            </a:r>
            <a:r>
              <a:rPr dirty="0" sz="1800">
                <a:latin typeface="Calibri"/>
                <a:cs typeface="Calibri"/>
              </a:rPr>
              <a:t>g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 spc="-35">
                <a:latin typeface="Calibri"/>
                <a:cs typeface="Calibri"/>
              </a:rPr>
              <a:t>s</a:t>
            </a:r>
            <a:r>
              <a:rPr dirty="0" sz="1800" spc="5">
                <a:latin typeface="Calibri"/>
                <a:cs typeface="Calibri"/>
              </a:rPr>
              <a:t>y</a:t>
            </a:r>
            <a:r>
              <a:rPr dirty="0" sz="1800" spc="-35">
                <a:latin typeface="Calibri"/>
                <a:cs typeface="Calibri"/>
              </a:rPr>
              <a:t>s</a:t>
            </a:r>
            <a:r>
              <a:rPr dirty="0" sz="1800">
                <a:latin typeface="Calibri"/>
                <a:cs typeface="Calibri"/>
              </a:rPr>
              <a:t>te</a:t>
            </a:r>
            <a:r>
              <a:rPr dirty="0" sz="1800" spc="-15">
                <a:latin typeface="Calibri"/>
                <a:cs typeface="Calibri"/>
              </a:rPr>
              <a:t>m</a:t>
            </a:r>
            <a:r>
              <a:rPr dirty="0" sz="1800">
                <a:latin typeface="Calibri"/>
                <a:cs typeface="Calibri"/>
              </a:rPr>
              <a:t>,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w</a:t>
            </a:r>
            <a:r>
              <a:rPr dirty="0" sz="1800">
                <a:latin typeface="Calibri"/>
                <a:cs typeface="Calibri"/>
              </a:rPr>
              <a:t>e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m</a:t>
            </a:r>
            <a:r>
              <a:rPr dirty="0" sz="1800" spc="35">
                <a:latin typeface="Calibri"/>
                <a:cs typeface="Calibri"/>
              </a:rPr>
              <a:t>i</a:t>
            </a:r>
            <a:r>
              <a:rPr dirty="0" sz="1800" spc="-25">
                <a:latin typeface="Calibri"/>
                <a:cs typeface="Calibri"/>
              </a:rPr>
              <a:t>g</a:t>
            </a:r>
            <a:r>
              <a:rPr dirty="0" sz="1800" spc="25">
                <a:latin typeface="Calibri"/>
                <a:cs typeface="Calibri"/>
              </a:rPr>
              <a:t>h</a:t>
            </a:r>
            <a:r>
              <a:rPr dirty="0" sz="1800">
                <a:latin typeface="Calibri"/>
                <a:cs typeface="Calibri"/>
              </a:rPr>
              <a:t>t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 spc="-35">
                <a:latin typeface="Calibri"/>
                <a:cs typeface="Calibri"/>
              </a:rPr>
              <a:t>s</a:t>
            </a:r>
            <a:r>
              <a:rPr dirty="0" sz="1800">
                <a:latin typeface="Calibri"/>
                <a:cs typeface="Calibri"/>
              </a:rPr>
              <a:t>e</a:t>
            </a:r>
            <a:r>
              <a:rPr dirty="0" sz="1800" spc="-30">
                <a:latin typeface="Calibri"/>
                <a:cs typeface="Calibri"/>
              </a:rPr>
              <a:t>r</a:t>
            </a:r>
            <a:r>
              <a:rPr dirty="0" sz="1800" spc="5">
                <a:latin typeface="Calibri"/>
                <a:cs typeface="Calibri"/>
              </a:rPr>
              <a:t>v</a:t>
            </a:r>
            <a:r>
              <a:rPr dirty="0" sz="1800" spc="35">
                <a:latin typeface="Calibri"/>
                <a:cs typeface="Calibri"/>
              </a:rPr>
              <a:t>i</a:t>
            </a:r>
            <a:r>
              <a:rPr dirty="0" sz="1800" spc="-15">
                <a:latin typeface="Calibri"/>
                <a:cs typeface="Calibri"/>
              </a:rPr>
              <a:t>c</a:t>
            </a:r>
            <a:r>
              <a:rPr dirty="0" sz="1800">
                <a:latin typeface="Calibri"/>
                <a:cs typeface="Calibri"/>
              </a:rPr>
              <a:t>e</a:t>
            </a:r>
            <a:r>
              <a:rPr dirty="0" sz="1800" spc="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e</a:t>
            </a:r>
            <a:r>
              <a:rPr dirty="0" sz="1800" spc="35">
                <a:latin typeface="Calibri"/>
                <a:cs typeface="Calibri"/>
              </a:rPr>
              <a:t>a</a:t>
            </a:r>
            <a:r>
              <a:rPr dirty="0" sz="1800" spc="-15">
                <a:latin typeface="Calibri"/>
                <a:cs typeface="Calibri"/>
              </a:rPr>
              <a:t>c</a:t>
            </a:r>
            <a:r>
              <a:rPr dirty="0" sz="1800">
                <a:latin typeface="Calibri"/>
                <a:cs typeface="Calibri"/>
              </a:rPr>
              <a:t>h  t</a:t>
            </a:r>
            <a:r>
              <a:rPr dirty="0" sz="1800" spc="-35">
                <a:latin typeface="Calibri"/>
                <a:cs typeface="Calibri"/>
              </a:rPr>
              <a:t>r</a:t>
            </a:r>
            <a:r>
              <a:rPr dirty="0" sz="1800" spc="30">
                <a:latin typeface="Calibri"/>
                <a:cs typeface="Calibri"/>
              </a:rPr>
              <a:t>a</a:t>
            </a:r>
            <a:r>
              <a:rPr dirty="0" sz="1800" spc="25">
                <a:latin typeface="Calibri"/>
                <a:cs typeface="Calibri"/>
              </a:rPr>
              <a:t>n</a:t>
            </a:r>
            <a:r>
              <a:rPr dirty="0" sz="1800" spc="-35">
                <a:latin typeface="Calibri"/>
                <a:cs typeface="Calibri"/>
              </a:rPr>
              <a:t>s</a:t>
            </a:r>
            <a:r>
              <a:rPr dirty="0" sz="1800" spc="30">
                <a:latin typeface="Calibri"/>
                <a:cs typeface="Calibri"/>
              </a:rPr>
              <a:t>a</a:t>
            </a:r>
            <a:r>
              <a:rPr dirty="0" sz="1800" spc="-15">
                <a:latin typeface="Calibri"/>
                <a:cs typeface="Calibri"/>
              </a:rPr>
              <a:t>c</a:t>
            </a:r>
            <a:r>
              <a:rPr dirty="0" sz="1800">
                <a:latin typeface="Calibri"/>
                <a:cs typeface="Calibri"/>
              </a:rPr>
              <a:t>t</a:t>
            </a:r>
            <a:r>
              <a:rPr dirty="0" sz="1800" spc="30">
                <a:latin typeface="Calibri"/>
                <a:cs typeface="Calibri"/>
              </a:rPr>
              <a:t>i</a:t>
            </a:r>
            <a:r>
              <a:rPr dirty="0" sz="1800" spc="20">
                <a:latin typeface="Calibri"/>
                <a:cs typeface="Calibri"/>
              </a:rPr>
              <a:t>o</a:t>
            </a:r>
            <a:r>
              <a:rPr dirty="0" sz="1800">
                <a:latin typeface="Calibri"/>
                <a:cs typeface="Calibri"/>
              </a:rPr>
              <a:t>n</a:t>
            </a:r>
            <a:r>
              <a:rPr dirty="0" sz="1800" spc="-160">
                <a:latin typeface="Calibri"/>
                <a:cs typeface="Calibri"/>
              </a:rPr>
              <a:t> </a:t>
            </a:r>
            <a:r>
              <a:rPr dirty="0" sz="1800" spc="35">
                <a:latin typeface="Calibri"/>
                <a:cs typeface="Calibri"/>
              </a:rPr>
              <a:t>i</a:t>
            </a:r>
            <a:r>
              <a:rPr dirty="0" sz="1800">
                <a:latin typeface="Calibri"/>
                <a:cs typeface="Calibri"/>
              </a:rPr>
              <a:t>n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35">
                <a:latin typeface="Calibri"/>
                <a:cs typeface="Calibri"/>
              </a:rPr>
              <a:t>s</a:t>
            </a:r>
            <a:r>
              <a:rPr dirty="0" sz="1800">
                <a:latin typeface="Calibri"/>
                <a:cs typeface="Calibri"/>
              </a:rPr>
              <a:t>e</a:t>
            </a:r>
            <a:r>
              <a:rPr dirty="0" sz="1800" spc="25">
                <a:latin typeface="Calibri"/>
                <a:cs typeface="Calibri"/>
              </a:rPr>
              <a:t>p</a:t>
            </a:r>
            <a:r>
              <a:rPr dirty="0" sz="1800" spc="30">
                <a:latin typeface="Calibri"/>
                <a:cs typeface="Calibri"/>
              </a:rPr>
              <a:t>a</a:t>
            </a:r>
            <a:r>
              <a:rPr dirty="0" sz="1800" spc="-30">
                <a:latin typeface="Calibri"/>
                <a:cs typeface="Calibri"/>
              </a:rPr>
              <a:t>r</a:t>
            </a:r>
            <a:r>
              <a:rPr dirty="0" sz="1800" spc="30">
                <a:latin typeface="Calibri"/>
                <a:cs typeface="Calibri"/>
              </a:rPr>
              <a:t>a</a:t>
            </a:r>
            <a:r>
              <a:rPr dirty="0" sz="1800">
                <a:latin typeface="Calibri"/>
                <a:cs typeface="Calibri"/>
              </a:rPr>
              <a:t>te</a:t>
            </a:r>
            <a:r>
              <a:rPr dirty="0" sz="1800" spc="-1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</a:t>
            </a:r>
            <a:r>
              <a:rPr dirty="0" sz="1800" spc="20">
                <a:latin typeface="Calibri"/>
                <a:cs typeface="Calibri"/>
              </a:rPr>
              <a:t>h</a:t>
            </a:r>
            <a:r>
              <a:rPr dirty="0" sz="1800" spc="-30">
                <a:latin typeface="Calibri"/>
                <a:cs typeface="Calibri"/>
              </a:rPr>
              <a:t>r</a:t>
            </a:r>
            <a:r>
              <a:rPr dirty="0" sz="1800">
                <a:latin typeface="Calibri"/>
                <a:cs typeface="Calibri"/>
              </a:rPr>
              <a:t>e</a:t>
            </a:r>
            <a:r>
              <a:rPr dirty="0" sz="1800" spc="35">
                <a:latin typeface="Calibri"/>
                <a:cs typeface="Calibri"/>
              </a:rPr>
              <a:t>a</a:t>
            </a:r>
            <a:r>
              <a:rPr dirty="0" sz="1800" spc="25">
                <a:latin typeface="Calibri"/>
                <a:cs typeface="Calibri"/>
              </a:rPr>
              <a:t>d</a:t>
            </a:r>
            <a:r>
              <a:rPr dirty="0" sz="1800"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24765">
              <a:lnSpc>
                <a:spcPct val="100000"/>
              </a:lnSpc>
              <a:spcBef>
                <a:spcPts val="130"/>
              </a:spcBef>
            </a:pPr>
            <a:r>
              <a:rPr dirty="0" spc="-10"/>
              <a:t>Process</a:t>
            </a:r>
            <a:r>
              <a:rPr dirty="0" spc="-65"/>
              <a:t> </a:t>
            </a:r>
            <a:r>
              <a:rPr dirty="0" spc="20"/>
              <a:t>vs</a:t>
            </a:r>
            <a:r>
              <a:rPr dirty="0" spc="-55"/>
              <a:t> </a:t>
            </a:r>
            <a:r>
              <a:rPr dirty="0"/>
              <a:t>Thread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62100" y="1592641"/>
            <a:ext cx="6019800" cy="384975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15970" y="461010"/>
            <a:ext cx="3522345" cy="70104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Threads</a:t>
            </a:r>
            <a:r>
              <a:rPr dirty="0" spc="-80"/>
              <a:t> </a:t>
            </a:r>
            <a:r>
              <a:rPr dirty="0" spc="-10"/>
              <a:t>(Cont.)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6780" y="1282636"/>
            <a:ext cx="7254240" cy="4054475"/>
          </a:xfrm>
          <a:prstGeom prst="rect">
            <a:avLst/>
          </a:prstGeom>
        </p:spPr>
        <p:txBody>
          <a:bodyPr wrap="square" lIns="0" tIns="48260" rIns="0" bIns="0" rtlCol="0" vert="horz">
            <a:spAutoFit/>
          </a:bodyPr>
          <a:lstStyle/>
          <a:p>
            <a:pPr marL="355600" marR="5080" indent="-343535">
              <a:lnSpc>
                <a:spcPts val="2180"/>
              </a:lnSpc>
              <a:spcBef>
                <a:spcPts val="380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dirty="0" sz="2000" spc="15">
                <a:latin typeface="Calibri"/>
                <a:cs typeface="Calibri"/>
              </a:rPr>
              <a:t>In </a:t>
            </a:r>
            <a:r>
              <a:rPr dirty="0" sz="2000" spc="10">
                <a:latin typeface="Calibri"/>
                <a:cs typeface="Calibri"/>
              </a:rPr>
              <a:t>a </a:t>
            </a:r>
            <a:r>
              <a:rPr dirty="0" sz="2000">
                <a:latin typeface="Calibri"/>
                <a:cs typeface="Calibri"/>
              </a:rPr>
              <a:t>multiple </a:t>
            </a:r>
            <a:r>
              <a:rPr dirty="0" sz="2000" spc="-5">
                <a:latin typeface="Calibri"/>
                <a:cs typeface="Calibri"/>
              </a:rPr>
              <a:t>threaded </a:t>
            </a:r>
            <a:r>
              <a:rPr dirty="0" sz="2000" spc="10">
                <a:latin typeface="Calibri"/>
                <a:cs typeface="Calibri"/>
              </a:rPr>
              <a:t>task, </a:t>
            </a:r>
            <a:r>
              <a:rPr dirty="0" sz="2000" spc="-5">
                <a:latin typeface="Calibri"/>
                <a:cs typeface="Calibri"/>
              </a:rPr>
              <a:t>while </a:t>
            </a:r>
            <a:r>
              <a:rPr dirty="0" sz="2000">
                <a:latin typeface="Calibri"/>
                <a:cs typeface="Calibri"/>
              </a:rPr>
              <a:t>one </a:t>
            </a:r>
            <a:r>
              <a:rPr dirty="0" sz="2000" spc="-5">
                <a:latin typeface="Calibri"/>
                <a:cs typeface="Calibri"/>
              </a:rPr>
              <a:t>server thread is </a:t>
            </a:r>
            <a:r>
              <a:rPr dirty="0" sz="2000" spc="-20">
                <a:latin typeface="Calibri"/>
                <a:cs typeface="Calibri"/>
              </a:rPr>
              <a:t>blocked </a:t>
            </a:r>
            <a:r>
              <a:rPr dirty="0" sz="2000" spc="5">
                <a:latin typeface="Calibri"/>
                <a:cs typeface="Calibri"/>
              </a:rPr>
              <a:t>and </a:t>
            </a:r>
            <a:r>
              <a:rPr dirty="0" sz="2000" spc="-4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waiting,</a:t>
            </a:r>
            <a:r>
              <a:rPr dirty="0" sz="2000" spc="-65">
                <a:latin typeface="Calibri"/>
                <a:cs typeface="Calibri"/>
              </a:rPr>
              <a:t> </a:t>
            </a:r>
            <a:r>
              <a:rPr dirty="0" sz="2000" spc="10">
                <a:latin typeface="Calibri"/>
                <a:cs typeface="Calibri"/>
              </a:rPr>
              <a:t>a</a:t>
            </a:r>
            <a:r>
              <a:rPr dirty="0" sz="2000">
                <a:latin typeface="Calibri"/>
                <a:cs typeface="Calibri"/>
              </a:rPr>
              <a:t> second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thread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in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 spc="5">
                <a:latin typeface="Calibri"/>
                <a:cs typeface="Calibri"/>
              </a:rPr>
              <a:t>the</a:t>
            </a:r>
            <a:r>
              <a:rPr dirty="0" sz="2000" spc="35">
                <a:latin typeface="Calibri"/>
                <a:cs typeface="Calibri"/>
              </a:rPr>
              <a:t> </a:t>
            </a:r>
            <a:r>
              <a:rPr dirty="0" sz="2000" spc="25">
                <a:latin typeface="Calibri"/>
                <a:cs typeface="Calibri"/>
              </a:rPr>
              <a:t>same</a:t>
            </a:r>
            <a:r>
              <a:rPr dirty="0" sz="2000" spc="-110">
                <a:latin typeface="Calibri"/>
                <a:cs typeface="Calibri"/>
              </a:rPr>
              <a:t> </a:t>
            </a:r>
            <a:r>
              <a:rPr dirty="0" sz="2000" spc="15">
                <a:latin typeface="Calibri"/>
                <a:cs typeface="Calibri"/>
              </a:rPr>
              <a:t>task</a:t>
            </a:r>
            <a:r>
              <a:rPr dirty="0" sz="2000" spc="-10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can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run.</a:t>
            </a:r>
            <a:endParaRPr sz="2000">
              <a:latin typeface="Calibri"/>
              <a:cs typeface="Calibri"/>
            </a:endParaRPr>
          </a:p>
          <a:p>
            <a:pPr lvl="1" marL="756285" indent="-285750">
              <a:lnSpc>
                <a:spcPts val="2290"/>
              </a:lnSpc>
              <a:spcBef>
                <a:spcPts val="190"/>
              </a:spcBef>
              <a:buFont typeface="Arial MT"/>
              <a:buChar char="–"/>
              <a:tabLst>
                <a:tab pos="755650" algn="l"/>
                <a:tab pos="756285" algn="l"/>
              </a:tabLst>
            </a:pPr>
            <a:r>
              <a:rPr dirty="0" sz="2000" spc="-15">
                <a:latin typeface="Calibri"/>
                <a:cs typeface="Calibri"/>
              </a:rPr>
              <a:t>Cooperation</a:t>
            </a:r>
            <a:r>
              <a:rPr dirty="0" sz="2000" spc="5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of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 spc="5">
                <a:latin typeface="Calibri"/>
                <a:cs typeface="Calibri"/>
              </a:rPr>
              <a:t>multiple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threads</a:t>
            </a:r>
            <a:r>
              <a:rPr dirty="0" sz="2000" spc="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in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 spc="30">
                <a:latin typeface="Calibri"/>
                <a:cs typeface="Calibri"/>
              </a:rPr>
              <a:t>same</a:t>
            </a:r>
            <a:r>
              <a:rPr dirty="0" sz="2000" spc="-11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job</a:t>
            </a:r>
            <a:r>
              <a:rPr dirty="0" sz="2000" spc="60">
                <a:latin typeface="Calibri"/>
                <a:cs typeface="Calibri"/>
              </a:rPr>
              <a:t> </a:t>
            </a:r>
            <a:r>
              <a:rPr dirty="0" sz="2000" spc="-20">
                <a:latin typeface="Calibri"/>
                <a:cs typeface="Calibri"/>
              </a:rPr>
              <a:t>confers</a:t>
            </a:r>
            <a:r>
              <a:rPr dirty="0" sz="2000" spc="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higher</a:t>
            </a:r>
            <a:endParaRPr sz="2000">
              <a:latin typeface="Calibri"/>
              <a:cs typeface="Calibri"/>
            </a:endParaRPr>
          </a:p>
          <a:p>
            <a:pPr marL="755650">
              <a:lnSpc>
                <a:spcPts val="2290"/>
              </a:lnSpc>
            </a:pPr>
            <a:r>
              <a:rPr dirty="0" sz="2000">
                <a:latin typeface="Calibri"/>
                <a:cs typeface="Calibri"/>
              </a:rPr>
              <a:t>throughput</a:t>
            </a:r>
            <a:r>
              <a:rPr dirty="0" sz="2000" spc="-85">
                <a:latin typeface="Calibri"/>
                <a:cs typeface="Calibri"/>
              </a:rPr>
              <a:t> </a:t>
            </a:r>
            <a:r>
              <a:rPr dirty="0" sz="2000" spc="5">
                <a:latin typeface="Calibri"/>
                <a:cs typeface="Calibri"/>
              </a:rPr>
              <a:t>and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improved</a:t>
            </a:r>
            <a:r>
              <a:rPr dirty="0" sz="2000" spc="-15">
                <a:latin typeface="Calibri"/>
                <a:cs typeface="Calibri"/>
              </a:rPr>
              <a:t> performance.</a:t>
            </a:r>
            <a:endParaRPr sz="2000">
              <a:latin typeface="Calibri"/>
              <a:cs typeface="Calibri"/>
            </a:endParaRPr>
          </a:p>
          <a:p>
            <a:pPr lvl="1" marL="755650" marR="756285" indent="-285750">
              <a:lnSpc>
                <a:spcPts val="2180"/>
              </a:lnSpc>
              <a:spcBef>
                <a:spcPts val="484"/>
              </a:spcBef>
              <a:buFont typeface="Arial MT"/>
              <a:buChar char="–"/>
              <a:tabLst>
                <a:tab pos="755650" algn="l"/>
                <a:tab pos="756285" algn="l"/>
              </a:tabLst>
            </a:pPr>
            <a:r>
              <a:rPr dirty="0" sz="2000">
                <a:latin typeface="Calibri"/>
                <a:cs typeface="Calibri"/>
              </a:rPr>
              <a:t>Applications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 spc="5">
                <a:latin typeface="Calibri"/>
                <a:cs typeface="Calibri"/>
              </a:rPr>
              <a:t>that</a:t>
            </a:r>
            <a:r>
              <a:rPr dirty="0" sz="2000" spc="-10">
                <a:latin typeface="Calibri"/>
                <a:cs typeface="Calibri"/>
              </a:rPr>
              <a:t> require</a:t>
            </a:r>
            <a:r>
              <a:rPr dirty="0" sz="2000" spc="35">
                <a:latin typeface="Calibri"/>
                <a:cs typeface="Calibri"/>
              </a:rPr>
              <a:t> </a:t>
            </a:r>
            <a:r>
              <a:rPr dirty="0" sz="2000" spc="5">
                <a:latin typeface="Calibri"/>
                <a:cs typeface="Calibri"/>
              </a:rPr>
              <a:t>sharing</a:t>
            </a:r>
            <a:r>
              <a:rPr dirty="0" sz="2000" spc="-60">
                <a:latin typeface="Calibri"/>
                <a:cs typeface="Calibri"/>
              </a:rPr>
              <a:t> </a:t>
            </a:r>
            <a:r>
              <a:rPr dirty="0" sz="2000" spc="10">
                <a:latin typeface="Calibri"/>
                <a:cs typeface="Calibri"/>
              </a:rPr>
              <a:t>a common</a:t>
            </a:r>
            <a:r>
              <a:rPr dirty="0" sz="2000" spc="-95">
                <a:latin typeface="Calibri"/>
                <a:cs typeface="Calibri"/>
              </a:rPr>
              <a:t> </a:t>
            </a:r>
            <a:r>
              <a:rPr dirty="0" sz="2000" spc="-20">
                <a:latin typeface="Calibri"/>
                <a:cs typeface="Calibri"/>
              </a:rPr>
              <a:t>buffer</a:t>
            </a:r>
            <a:r>
              <a:rPr dirty="0" sz="2000" spc="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(i.e., </a:t>
            </a:r>
            <a:r>
              <a:rPr dirty="0" sz="2000" spc="-434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producer-consumer)</a:t>
            </a:r>
            <a:r>
              <a:rPr dirty="0" sz="2000" spc="5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benefit</a:t>
            </a:r>
            <a:r>
              <a:rPr dirty="0" sz="2000" spc="7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from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thread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utilization.</a:t>
            </a:r>
            <a:endParaRPr sz="20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Font typeface="Arial MT"/>
              <a:buChar char="–"/>
            </a:pPr>
            <a:endParaRPr sz="2300">
              <a:latin typeface="Calibri"/>
              <a:cs typeface="Calibri"/>
            </a:endParaRPr>
          </a:p>
          <a:p>
            <a:pPr marL="470534">
              <a:lnSpc>
                <a:spcPct val="100000"/>
              </a:lnSpc>
            </a:pPr>
            <a:r>
              <a:rPr dirty="0" sz="2000" spc="-20">
                <a:latin typeface="Calibri"/>
                <a:cs typeface="Calibri"/>
              </a:rPr>
              <a:t>MOTIVATION:</a:t>
            </a:r>
            <a:endParaRPr sz="2000">
              <a:latin typeface="Calibri"/>
              <a:cs typeface="Calibri"/>
            </a:endParaRPr>
          </a:p>
          <a:p>
            <a:pPr lvl="1" marL="755650" marR="281940" indent="-285750">
              <a:lnSpc>
                <a:spcPts val="2180"/>
              </a:lnSpc>
              <a:spcBef>
                <a:spcPts val="489"/>
              </a:spcBef>
              <a:buFont typeface="Arial MT"/>
              <a:buChar char="–"/>
              <a:tabLst>
                <a:tab pos="755650" algn="l"/>
                <a:tab pos="756285" algn="l"/>
              </a:tabLst>
            </a:pPr>
            <a:r>
              <a:rPr dirty="0" sz="2000" spc="10">
                <a:latin typeface="Calibri"/>
                <a:cs typeface="Calibri"/>
              </a:rPr>
              <a:t>Many</a:t>
            </a:r>
            <a:r>
              <a:rPr dirty="0" sz="2000" spc="-9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software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packages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 spc="5">
                <a:latin typeface="Calibri"/>
                <a:cs typeface="Calibri"/>
              </a:rPr>
              <a:t>that</a:t>
            </a:r>
            <a:r>
              <a:rPr dirty="0" sz="2000" spc="-7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run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on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modern</a:t>
            </a:r>
            <a:r>
              <a:rPr dirty="0" sz="2000" spc="-5">
                <a:latin typeface="Calibri"/>
                <a:cs typeface="Calibri"/>
              </a:rPr>
              <a:t> computers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are </a:t>
            </a:r>
            <a:r>
              <a:rPr dirty="0" sz="2000" spc="-434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multithreaded.</a:t>
            </a:r>
            <a:endParaRPr sz="2000">
              <a:latin typeface="Calibri"/>
              <a:cs typeface="Calibri"/>
            </a:endParaRPr>
          </a:p>
          <a:p>
            <a:pPr lvl="1" marL="756285" indent="-285750">
              <a:lnSpc>
                <a:spcPts val="2290"/>
              </a:lnSpc>
              <a:spcBef>
                <a:spcPts val="185"/>
              </a:spcBef>
              <a:buFont typeface="Arial MT"/>
              <a:buChar char="–"/>
              <a:tabLst>
                <a:tab pos="755650" algn="l"/>
                <a:tab pos="756285" algn="l"/>
              </a:tabLst>
            </a:pPr>
            <a:r>
              <a:rPr dirty="0" sz="2000" spc="15">
                <a:latin typeface="Calibri"/>
                <a:cs typeface="Calibri"/>
              </a:rPr>
              <a:t>In</a:t>
            </a:r>
            <a:r>
              <a:rPr dirty="0" sz="2000" spc="-10">
                <a:latin typeface="Calibri"/>
                <a:cs typeface="Calibri"/>
              </a:rPr>
              <a:t> web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 spc="-25">
                <a:latin typeface="Calibri"/>
                <a:cs typeface="Calibri"/>
              </a:rPr>
              <a:t>browser,</a:t>
            </a:r>
            <a:r>
              <a:rPr dirty="0" sz="2000" spc="-5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one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thread </a:t>
            </a:r>
            <a:r>
              <a:rPr dirty="0" sz="2000">
                <a:latin typeface="Calibri"/>
                <a:cs typeface="Calibri"/>
              </a:rPr>
              <a:t>displays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 spc="15">
                <a:latin typeface="Calibri"/>
                <a:cs typeface="Calibri"/>
              </a:rPr>
              <a:t>images,</a:t>
            </a:r>
            <a:r>
              <a:rPr dirty="0" sz="2000" spc="-13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other</a:t>
            </a:r>
            <a:r>
              <a:rPr dirty="0" sz="2000" spc="45">
                <a:latin typeface="Calibri"/>
                <a:cs typeface="Calibri"/>
              </a:rPr>
              <a:t> </a:t>
            </a:r>
            <a:r>
              <a:rPr dirty="0" sz="2000" spc="5">
                <a:latin typeface="Calibri"/>
                <a:cs typeface="Calibri"/>
              </a:rPr>
              <a:t>text,</a:t>
            </a:r>
            <a:r>
              <a:rPr dirty="0" sz="2000" spc="-13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other</a:t>
            </a:r>
            <a:endParaRPr sz="2000">
              <a:latin typeface="Calibri"/>
              <a:cs typeface="Calibri"/>
            </a:endParaRPr>
          </a:p>
          <a:p>
            <a:pPr marL="755650">
              <a:lnSpc>
                <a:spcPts val="2290"/>
              </a:lnSpc>
            </a:pPr>
            <a:r>
              <a:rPr dirty="0" sz="2000" spc="-20">
                <a:latin typeface="Calibri"/>
                <a:cs typeface="Calibri"/>
              </a:rPr>
              <a:t>fetches</a:t>
            </a:r>
            <a:r>
              <a:rPr dirty="0" sz="2000" spc="85">
                <a:latin typeface="Calibri"/>
                <a:cs typeface="Calibri"/>
              </a:rPr>
              <a:t> </a:t>
            </a:r>
            <a:r>
              <a:rPr dirty="0" sz="2000" spc="5">
                <a:latin typeface="Calibri"/>
                <a:cs typeface="Calibri"/>
              </a:rPr>
              <a:t>data</a:t>
            </a:r>
            <a:r>
              <a:rPr dirty="0" sz="2000" spc="-8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from</a:t>
            </a:r>
            <a:r>
              <a:rPr dirty="0" sz="2000" spc="-6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network.</a:t>
            </a:r>
            <a:endParaRPr sz="2000">
              <a:latin typeface="Calibri"/>
              <a:cs typeface="Calibri"/>
            </a:endParaRPr>
          </a:p>
          <a:p>
            <a:pPr lvl="1" marL="756285" indent="-285750">
              <a:lnSpc>
                <a:spcPct val="100000"/>
              </a:lnSpc>
              <a:spcBef>
                <a:spcPts val="229"/>
              </a:spcBef>
              <a:buFont typeface="Arial MT"/>
              <a:buChar char="–"/>
              <a:tabLst>
                <a:tab pos="755650" algn="l"/>
                <a:tab pos="756285" algn="l"/>
              </a:tabLst>
            </a:pPr>
            <a:r>
              <a:rPr dirty="0" sz="2000" spc="-20">
                <a:latin typeface="Calibri"/>
                <a:cs typeface="Calibri"/>
              </a:rPr>
              <a:t>Word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 spc="-20">
                <a:latin typeface="Calibri"/>
                <a:cs typeface="Calibri"/>
              </a:rPr>
              <a:t>processor,</a:t>
            </a:r>
            <a:r>
              <a:rPr dirty="0" sz="2000" spc="-5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graphics,</a:t>
            </a:r>
            <a:r>
              <a:rPr dirty="0" sz="2000" spc="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response</a:t>
            </a:r>
            <a:r>
              <a:rPr dirty="0" sz="2000" spc="-105">
                <a:latin typeface="Calibri"/>
                <a:cs typeface="Calibri"/>
              </a:rPr>
              <a:t> </a:t>
            </a:r>
            <a:r>
              <a:rPr dirty="0" sz="2000" spc="10">
                <a:latin typeface="Calibri"/>
                <a:cs typeface="Calibri"/>
              </a:rPr>
              <a:t>to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 spc="-15">
                <a:latin typeface="Calibri"/>
                <a:cs typeface="Calibri"/>
              </a:rPr>
              <a:t>keystrokes,</a:t>
            </a:r>
            <a:r>
              <a:rPr dirty="0" sz="2000" spc="-5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spell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 spc="-15">
                <a:latin typeface="Calibri"/>
                <a:cs typeface="Calibri"/>
              </a:rPr>
              <a:t>check.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9477" y="461010"/>
            <a:ext cx="7354570" cy="70104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-5"/>
              <a:t>Benefits</a:t>
            </a:r>
            <a:r>
              <a:rPr dirty="0" spc="-40"/>
              <a:t> </a:t>
            </a:r>
            <a:r>
              <a:rPr dirty="0" spc="10"/>
              <a:t>of</a:t>
            </a:r>
            <a:r>
              <a:rPr dirty="0" spc="-40"/>
              <a:t> </a:t>
            </a:r>
            <a:r>
              <a:rPr dirty="0"/>
              <a:t>Threads</a:t>
            </a:r>
            <a:r>
              <a:rPr dirty="0" spc="-35"/>
              <a:t> </a:t>
            </a:r>
            <a:r>
              <a:rPr dirty="0" spc="20"/>
              <a:t>vs</a:t>
            </a:r>
            <a:r>
              <a:rPr dirty="0" spc="-114"/>
              <a:t> </a:t>
            </a:r>
            <a:r>
              <a:rPr dirty="0" spc="-10"/>
              <a:t>Processes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575" y="1616392"/>
            <a:ext cx="8067040" cy="3275965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355600" marR="372745" indent="-295910">
              <a:lnSpc>
                <a:spcPct val="100800"/>
              </a:lnSpc>
              <a:spcBef>
                <a:spcPts val="85"/>
              </a:spcBef>
            </a:pPr>
            <a:r>
              <a:rPr dirty="0" sz="1800">
                <a:latin typeface="Calibri"/>
                <a:cs typeface="Calibri"/>
              </a:rPr>
              <a:t>If</a:t>
            </a:r>
            <a:r>
              <a:rPr dirty="0" sz="1800" spc="20">
                <a:latin typeface="Calibri"/>
                <a:cs typeface="Calibri"/>
              </a:rPr>
              <a:t> </a:t>
            </a:r>
            <a:r>
              <a:rPr dirty="0" sz="1800" spc="5">
                <a:latin typeface="Calibri"/>
                <a:cs typeface="Calibri"/>
              </a:rPr>
              <a:t>implemented</a:t>
            </a:r>
            <a:r>
              <a:rPr dirty="0" sz="1800" spc="-8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correctly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 spc="5">
                <a:latin typeface="Calibri"/>
                <a:cs typeface="Calibri"/>
              </a:rPr>
              <a:t>then threads</a:t>
            </a:r>
            <a:r>
              <a:rPr dirty="0" sz="1800" spc="-130">
                <a:latin typeface="Calibri"/>
                <a:cs typeface="Calibri"/>
              </a:rPr>
              <a:t> </a:t>
            </a:r>
            <a:r>
              <a:rPr dirty="0" sz="1800" spc="15">
                <a:latin typeface="Calibri"/>
                <a:cs typeface="Calibri"/>
              </a:rPr>
              <a:t>have</a:t>
            </a:r>
            <a:r>
              <a:rPr dirty="0" sz="1800" spc="-10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some</a:t>
            </a:r>
            <a:r>
              <a:rPr dirty="0" sz="1800" spc="60">
                <a:latin typeface="Calibri"/>
                <a:cs typeface="Calibri"/>
              </a:rPr>
              <a:t> </a:t>
            </a:r>
            <a:r>
              <a:rPr dirty="0" sz="1800" spc="10">
                <a:latin typeface="Calibri"/>
                <a:cs typeface="Calibri"/>
              </a:rPr>
              <a:t>advantages</a:t>
            </a:r>
            <a:r>
              <a:rPr dirty="0" sz="1800" spc="-204">
                <a:latin typeface="Calibri"/>
                <a:cs typeface="Calibri"/>
              </a:rPr>
              <a:t> </a:t>
            </a:r>
            <a:r>
              <a:rPr dirty="0" sz="1800" spc="10">
                <a:latin typeface="Calibri"/>
                <a:cs typeface="Calibri"/>
              </a:rPr>
              <a:t>of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 spc="5">
                <a:latin typeface="Calibri"/>
                <a:cs typeface="Calibri"/>
              </a:rPr>
              <a:t>(multi)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processes, </a:t>
            </a:r>
            <a:r>
              <a:rPr dirty="0" sz="1800" spc="-390">
                <a:latin typeface="Calibri"/>
                <a:cs typeface="Calibri"/>
              </a:rPr>
              <a:t> </a:t>
            </a:r>
            <a:r>
              <a:rPr dirty="0" sz="1800" spc="10">
                <a:latin typeface="Calibri"/>
                <a:cs typeface="Calibri"/>
              </a:rPr>
              <a:t>They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take:</a:t>
            </a:r>
            <a:endParaRPr sz="1800">
              <a:latin typeface="Calibri"/>
              <a:cs typeface="Calibri"/>
            </a:endParaRPr>
          </a:p>
          <a:p>
            <a:pPr marL="355600" marR="5080" indent="-343535">
              <a:lnSpc>
                <a:spcPct val="100800"/>
              </a:lnSpc>
              <a:spcBef>
                <a:spcPts val="450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dirty="0" sz="1800" spc="-10">
                <a:latin typeface="Calibri"/>
                <a:cs typeface="Calibri"/>
              </a:rPr>
              <a:t>Less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time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to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create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5">
                <a:latin typeface="Calibri"/>
                <a:cs typeface="Calibri"/>
              </a:rPr>
              <a:t> new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 spc="5">
                <a:latin typeface="Calibri"/>
                <a:cs typeface="Calibri"/>
              </a:rPr>
              <a:t>thread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 spc="10">
                <a:latin typeface="Calibri"/>
                <a:cs typeface="Calibri"/>
              </a:rPr>
              <a:t>than</a:t>
            </a:r>
            <a:r>
              <a:rPr dirty="0" sz="1800" spc="-8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process,</a:t>
            </a:r>
            <a:r>
              <a:rPr dirty="0" sz="1800" spc="45">
                <a:latin typeface="Calibri"/>
                <a:cs typeface="Calibri"/>
              </a:rPr>
              <a:t> </a:t>
            </a:r>
            <a:r>
              <a:rPr dirty="0" sz="1800" spc="5">
                <a:latin typeface="Calibri"/>
                <a:cs typeface="Calibri"/>
              </a:rPr>
              <a:t>because</a:t>
            </a:r>
            <a:r>
              <a:rPr dirty="0" sz="1800" spc="-100">
                <a:latin typeface="Calibri"/>
                <a:cs typeface="Calibri"/>
              </a:rPr>
              <a:t> </a:t>
            </a:r>
            <a:r>
              <a:rPr dirty="0" sz="1800" spc="5">
                <a:latin typeface="Calibri"/>
                <a:cs typeface="Calibri"/>
              </a:rPr>
              <a:t>the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 spc="10">
                <a:latin typeface="Calibri"/>
                <a:cs typeface="Calibri"/>
              </a:rPr>
              <a:t>newly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created</a:t>
            </a:r>
            <a:r>
              <a:rPr dirty="0" sz="1800" spc="-85">
                <a:latin typeface="Calibri"/>
                <a:cs typeface="Calibri"/>
              </a:rPr>
              <a:t> </a:t>
            </a:r>
            <a:r>
              <a:rPr dirty="0" sz="1800" spc="5">
                <a:latin typeface="Calibri"/>
                <a:cs typeface="Calibri"/>
              </a:rPr>
              <a:t>thread </a:t>
            </a:r>
            <a:r>
              <a:rPr dirty="0" sz="1800" spc="-39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uses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5">
                <a:latin typeface="Calibri"/>
                <a:cs typeface="Calibri"/>
              </a:rPr>
              <a:t>the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current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process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address</a:t>
            </a:r>
            <a:r>
              <a:rPr dirty="0" sz="1800" spc="-6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space.</a:t>
            </a:r>
            <a:endParaRPr sz="18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390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dirty="0" sz="1800" spc="-10">
                <a:latin typeface="Calibri"/>
                <a:cs typeface="Calibri"/>
              </a:rPr>
              <a:t>L</a:t>
            </a:r>
            <a:r>
              <a:rPr dirty="0" sz="1800">
                <a:latin typeface="Calibri"/>
                <a:cs typeface="Calibri"/>
              </a:rPr>
              <a:t>e</a:t>
            </a:r>
            <a:r>
              <a:rPr dirty="0" sz="1800" spc="-30">
                <a:latin typeface="Calibri"/>
                <a:cs typeface="Calibri"/>
              </a:rPr>
              <a:t>s</a:t>
            </a:r>
            <a:r>
              <a:rPr dirty="0" sz="1800">
                <a:latin typeface="Calibri"/>
                <a:cs typeface="Calibri"/>
              </a:rPr>
              <a:t>s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</a:t>
            </a:r>
            <a:r>
              <a:rPr dirty="0" sz="1800" spc="30">
                <a:latin typeface="Calibri"/>
                <a:cs typeface="Calibri"/>
              </a:rPr>
              <a:t>i</a:t>
            </a:r>
            <a:r>
              <a:rPr dirty="0" sz="1800" spc="-15">
                <a:latin typeface="Calibri"/>
                <a:cs typeface="Calibri"/>
              </a:rPr>
              <a:t>m</a:t>
            </a:r>
            <a:r>
              <a:rPr dirty="0" sz="1800">
                <a:latin typeface="Calibri"/>
                <a:cs typeface="Calibri"/>
              </a:rPr>
              <a:t>e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to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te</a:t>
            </a:r>
            <a:r>
              <a:rPr dirty="0" sz="1800" spc="-35">
                <a:latin typeface="Calibri"/>
                <a:cs typeface="Calibri"/>
              </a:rPr>
              <a:t>r</a:t>
            </a:r>
            <a:r>
              <a:rPr dirty="0" sz="1800" spc="-15">
                <a:latin typeface="Calibri"/>
                <a:cs typeface="Calibri"/>
              </a:rPr>
              <a:t>m</a:t>
            </a:r>
            <a:r>
              <a:rPr dirty="0" sz="1800" spc="35">
                <a:latin typeface="Calibri"/>
                <a:cs typeface="Calibri"/>
              </a:rPr>
              <a:t>i</a:t>
            </a:r>
            <a:r>
              <a:rPr dirty="0" sz="1800" spc="25">
                <a:latin typeface="Calibri"/>
                <a:cs typeface="Calibri"/>
              </a:rPr>
              <a:t>n</a:t>
            </a:r>
            <a:r>
              <a:rPr dirty="0" sz="1800" spc="30">
                <a:latin typeface="Calibri"/>
                <a:cs typeface="Calibri"/>
              </a:rPr>
              <a:t>a</a:t>
            </a:r>
            <a:r>
              <a:rPr dirty="0" sz="1800">
                <a:latin typeface="Calibri"/>
                <a:cs typeface="Calibri"/>
              </a:rPr>
              <a:t>te</a:t>
            </a:r>
            <a:r>
              <a:rPr dirty="0" sz="1800" spc="-1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</a:t>
            </a:r>
            <a:r>
              <a:rPr dirty="0" sz="1800" spc="20">
                <a:latin typeface="Calibri"/>
                <a:cs typeface="Calibri"/>
              </a:rPr>
              <a:t>h</a:t>
            </a:r>
            <a:r>
              <a:rPr dirty="0" sz="1800" spc="-30">
                <a:latin typeface="Calibri"/>
                <a:cs typeface="Calibri"/>
              </a:rPr>
              <a:t>r</a:t>
            </a:r>
            <a:r>
              <a:rPr dirty="0" sz="1800">
                <a:latin typeface="Calibri"/>
                <a:cs typeface="Calibri"/>
              </a:rPr>
              <a:t>e</a:t>
            </a:r>
            <a:r>
              <a:rPr dirty="0" sz="1800" spc="35">
                <a:latin typeface="Calibri"/>
                <a:cs typeface="Calibri"/>
              </a:rPr>
              <a:t>a</a:t>
            </a:r>
            <a:r>
              <a:rPr dirty="0" sz="1800">
                <a:latin typeface="Calibri"/>
                <a:cs typeface="Calibri"/>
              </a:rPr>
              <a:t>d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</a:t>
            </a:r>
            <a:r>
              <a:rPr dirty="0" sz="1800" spc="20">
                <a:latin typeface="Calibri"/>
                <a:cs typeface="Calibri"/>
              </a:rPr>
              <a:t>h</a:t>
            </a:r>
            <a:r>
              <a:rPr dirty="0" sz="1800" spc="30">
                <a:latin typeface="Calibri"/>
                <a:cs typeface="Calibri"/>
              </a:rPr>
              <a:t>a</a:t>
            </a:r>
            <a:r>
              <a:rPr dirty="0" sz="1800">
                <a:latin typeface="Calibri"/>
                <a:cs typeface="Calibri"/>
              </a:rPr>
              <a:t>n</a:t>
            </a:r>
            <a:r>
              <a:rPr dirty="0" sz="1800" spc="-8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25">
                <a:latin typeface="Calibri"/>
                <a:cs typeface="Calibri"/>
              </a:rPr>
              <a:t>p</a:t>
            </a:r>
            <a:r>
              <a:rPr dirty="0" sz="1800" spc="-30">
                <a:latin typeface="Calibri"/>
                <a:cs typeface="Calibri"/>
              </a:rPr>
              <a:t>r</a:t>
            </a:r>
            <a:r>
              <a:rPr dirty="0" sz="1800" spc="20">
                <a:latin typeface="Calibri"/>
                <a:cs typeface="Calibri"/>
              </a:rPr>
              <a:t>o</a:t>
            </a:r>
            <a:r>
              <a:rPr dirty="0" sz="1800" spc="-15">
                <a:latin typeface="Calibri"/>
                <a:cs typeface="Calibri"/>
              </a:rPr>
              <a:t>c</a:t>
            </a:r>
            <a:r>
              <a:rPr dirty="0" sz="1800">
                <a:latin typeface="Calibri"/>
                <a:cs typeface="Calibri"/>
              </a:rPr>
              <a:t>e</a:t>
            </a:r>
            <a:r>
              <a:rPr dirty="0" sz="1800" spc="-30">
                <a:latin typeface="Calibri"/>
                <a:cs typeface="Calibri"/>
              </a:rPr>
              <a:t>s</a:t>
            </a:r>
            <a:r>
              <a:rPr dirty="0" sz="1800" spc="-35">
                <a:latin typeface="Calibri"/>
                <a:cs typeface="Calibri"/>
              </a:rPr>
              <a:t>s</a:t>
            </a:r>
            <a:r>
              <a:rPr dirty="0" sz="1800"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  <a:p>
            <a:pPr marL="355600" marR="126364" indent="-343535">
              <a:lnSpc>
                <a:spcPct val="100800"/>
              </a:lnSpc>
              <a:spcBef>
                <a:spcPts val="455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dirty="0" sz="1800" spc="-10">
                <a:latin typeface="Calibri"/>
                <a:cs typeface="Calibri"/>
              </a:rPr>
              <a:t>Less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time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to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switch </a:t>
            </a:r>
            <a:r>
              <a:rPr dirty="0" sz="1800">
                <a:latin typeface="Calibri"/>
                <a:cs typeface="Calibri"/>
              </a:rPr>
              <a:t>between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two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 spc="5">
                <a:latin typeface="Calibri"/>
                <a:cs typeface="Calibri"/>
              </a:rPr>
              <a:t>threads</a:t>
            </a:r>
            <a:r>
              <a:rPr dirty="0" sz="1800" spc="-65">
                <a:latin typeface="Calibri"/>
                <a:cs typeface="Calibri"/>
              </a:rPr>
              <a:t> </a:t>
            </a:r>
            <a:r>
              <a:rPr dirty="0" sz="1800" spc="10">
                <a:latin typeface="Calibri"/>
                <a:cs typeface="Calibri"/>
              </a:rPr>
              <a:t>within</a:t>
            </a:r>
            <a:r>
              <a:rPr dirty="0" sz="1800" spc="-80">
                <a:latin typeface="Calibri"/>
                <a:cs typeface="Calibri"/>
              </a:rPr>
              <a:t> </a:t>
            </a:r>
            <a:r>
              <a:rPr dirty="0" sz="1800" spc="5">
                <a:latin typeface="Calibri"/>
                <a:cs typeface="Calibri"/>
              </a:rPr>
              <a:t>the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same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process,</a:t>
            </a:r>
            <a:r>
              <a:rPr dirty="0" sz="1800" spc="45">
                <a:latin typeface="Calibri"/>
                <a:cs typeface="Calibri"/>
              </a:rPr>
              <a:t> </a:t>
            </a:r>
            <a:r>
              <a:rPr dirty="0" sz="1800" spc="10">
                <a:latin typeface="Calibri"/>
                <a:cs typeface="Calibri"/>
              </a:rPr>
              <a:t>partly</a:t>
            </a:r>
            <a:r>
              <a:rPr dirty="0" sz="1800" spc="-100">
                <a:latin typeface="Calibri"/>
                <a:cs typeface="Calibri"/>
              </a:rPr>
              <a:t> </a:t>
            </a:r>
            <a:r>
              <a:rPr dirty="0" sz="1800" spc="5">
                <a:latin typeface="Calibri"/>
                <a:cs typeface="Calibri"/>
              </a:rPr>
              <a:t>because </a:t>
            </a:r>
            <a:r>
              <a:rPr dirty="0" sz="1800" spc="-390">
                <a:latin typeface="Calibri"/>
                <a:cs typeface="Calibri"/>
              </a:rPr>
              <a:t> </a:t>
            </a:r>
            <a:r>
              <a:rPr dirty="0" sz="1800" spc="5">
                <a:latin typeface="Calibri"/>
                <a:cs typeface="Calibri"/>
              </a:rPr>
              <a:t>the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 spc="10">
                <a:latin typeface="Calibri"/>
                <a:cs typeface="Calibri"/>
              </a:rPr>
              <a:t>newly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created</a:t>
            </a:r>
            <a:r>
              <a:rPr dirty="0" sz="1800" spc="-85">
                <a:latin typeface="Calibri"/>
                <a:cs typeface="Calibri"/>
              </a:rPr>
              <a:t> </a:t>
            </a:r>
            <a:r>
              <a:rPr dirty="0" sz="1800" spc="5">
                <a:latin typeface="Calibri"/>
                <a:cs typeface="Calibri"/>
              </a:rPr>
              <a:t>thread</a:t>
            </a:r>
            <a:r>
              <a:rPr dirty="0" sz="1800" spc="-8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uses</a:t>
            </a:r>
            <a:r>
              <a:rPr dirty="0" sz="1800" spc="20">
                <a:latin typeface="Calibri"/>
                <a:cs typeface="Calibri"/>
              </a:rPr>
              <a:t> </a:t>
            </a:r>
            <a:r>
              <a:rPr dirty="0" sz="1800" spc="5">
                <a:latin typeface="Calibri"/>
                <a:cs typeface="Calibri"/>
              </a:rPr>
              <a:t>the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current</a:t>
            </a:r>
            <a:r>
              <a:rPr dirty="0" sz="1800" spc="3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process</a:t>
            </a:r>
            <a:r>
              <a:rPr dirty="0" sz="1800" spc="-6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address</a:t>
            </a:r>
            <a:r>
              <a:rPr dirty="0" sz="1800" spc="-6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space.</a:t>
            </a:r>
            <a:endParaRPr sz="1800">
              <a:latin typeface="Calibri"/>
              <a:cs typeface="Calibri"/>
            </a:endParaRPr>
          </a:p>
          <a:p>
            <a:pPr marL="355600" marR="448309" indent="-343535">
              <a:lnSpc>
                <a:spcPct val="100800"/>
              </a:lnSpc>
              <a:spcBef>
                <a:spcPts val="375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dirty="0" sz="1800" spc="-10">
                <a:latin typeface="Calibri"/>
                <a:cs typeface="Calibri"/>
              </a:rPr>
              <a:t>Less</a:t>
            </a:r>
            <a:r>
              <a:rPr dirty="0" sz="1800" spc="10">
                <a:latin typeface="Calibri"/>
                <a:cs typeface="Calibri"/>
              </a:rPr>
              <a:t> communication</a:t>
            </a:r>
            <a:r>
              <a:rPr dirty="0" sz="1800" spc="-160">
                <a:latin typeface="Calibri"/>
                <a:cs typeface="Calibri"/>
              </a:rPr>
              <a:t> </a:t>
            </a:r>
            <a:r>
              <a:rPr dirty="0" sz="1800" spc="10">
                <a:latin typeface="Calibri"/>
                <a:cs typeface="Calibri"/>
              </a:rPr>
              <a:t>overheads</a:t>
            </a:r>
            <a:r>
              <a:rPr dirty="0" sz="1800" spc="-95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--</a:t>
            </a:r>
            <a:r>
              <a:rPr dirty="0" sz="1800" spc="20">
                <a:latin typeface="Calibri"/>
                <a:cs typeface="Calibri"/>
              </a:rPr>
              <a:t> </a:t>
            </a:r>
            <a:r>
              <a:rPr dirty="0" sz="1800" spc="10">
                <a:latin typeface="Calibri"/>
                <a:cs typeface="Calibri"/>
              </a:rPr>
              <a:t>communication</a:t>
            </a:r>
            <a:r>
              <a:rPr dirty="0" sz="1800" spc="-15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between</a:t>
            </a:r>
            <a:r>
              <a:rPr dirty="0" sz="1800" spc="-80">
                <a:latin typeface="Calibri"/>
                <a:cs typeface="Calibri"/>
              </a:rPr>
              <a:t> </a:t>
            </a:r>
            <a:r>
              <a:rPr dirty="0" sz="1800" spc="5">
                <a:latin typeface="Calibri"/>
                <a:cs typeface="Calibri"/>
              </a:rPr>
              <a:t>the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 spc="5">
                <a:latin typeface="Calibri"/>
                <a:cs typeface="Calibri"/>
              </a:rPr>
              <a:t>threads</a:t>
            </a:r>
            <a:r>
              <a:rPr dirty="0" sz="1800" spc="-65">
                <a:latin typeface="Calibri"/>
                <a:cs typeface="Calibri"/>
              </a:rPr>
              <a:t> </a:t>
            </a:r>
            <a:r>
              <a:rPr dirty="0" sz="1800" spc="10">
                <a:latin typeface="Calibri"/>
                <a:cs typeface="Calibri"/>
              </a:rPr>
              <a:t>of</a:t>
            </a:r>
            <a:r>
              <a:rPr dirty="0" sz="1800" spc="-60">
                <a:latin typeface="Calibri"/>
                <a:cs typeface="Calibri"/>
              </a:rPr>
              <a:t> </a:t>
            </a:r>
            <a:r>
              <a:rPr dirty="0" sz="1800" spc="15">
                <a:latin typeface="Calibri"/>
                <a:cs typeface="Calibri"/>
              </a:rPr>
              <a:t>one </a:t>
            </a:r>
            <a:r>
              <a:rPr dirty="0" sz="1800" spc="-39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process </a:t>
            </a:r>
            <a:r>
              <a:rPr dirty="0" sz="1800" spc="15">
                <a:latin typeface="Calibri"/>
                <a:cs typeface="Calibri"/>
              </a:rPr>
              <a:t>is </a:t>
            </a:r>
            <a:r>
              <a:rPr dirty="0" sz="1800" spc="5">
                <a:latin typeface="Calibri"/>
                <a:cs typeface="Calibri"/>
              </a:rPr>
              <a:t>simple because the threads </a:t>
            </a:r>
            <a:r>
              <a:rPr dirty="0" sz="1800" spc="-5">
                <a:latin typeface="Calibri"/>
                <a:cs typeface="Calibri"/>
              </a:rPr>
              <a:t>share </a:t>
            </a:r>
            <a:r>
              <a:rPr dirty="0" sz="1800">
                <a:latin typeface="Calibri"/>
                <a:cs typeface="Calibri"/>
              </a:rPr>
              <a:t>everything: address space, </a:t>
            </a:r>
            <a:r>
              <a:rPr dirty="0" sz="1800" spc="15">
                <a:latin typeface="Calibri"/>
                <a:cs typeface="Calibri"/>
              </a:rPr>
              <a:t>in </a:t>
            </a:r>
            <a:r>
              <a:rPr dirty="0" sz="1800" spc="2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particular.</a:t>
            </a:r>
            <a:r>
              <a:rPr dirty="0" sz="1800" spc="-190">
                <a:latin typeface="Calibri"/>
                <a:cs typeface="Calibri"/>
              </a:rPr>
              <a:t> </a:t>
            </a:r>
            <a:r>
              <a:rPr dirty="0" sz="1800" spc="5">
                <a:latin typeface="Calibri"/>
                <a:cs typeface="Calibri"/>
              </a:rPr>
              <a:t>So,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 spc="10">
                <a:latin typeface="Calibri"/>
                <a:cs typeface="Calibri"/>
              </a:rPr>
              <a:t>data</a:t>
            </a:r>
            <a:r>
              <a:rPr dirty="0" sz="1800" spc="-75">
                <a:latin typeface="Calibri"/>
                <a:cs typeface="Calibri"/>
              </a:rPr>
              <a:t> </a:t>
            </a:r>
            <a:r>
              <a:rPr dirty="0" sz="1800" spc="5">
                <a:latin typeface="Calibri"/>
                <a:cs typeface="Calibri"/>
              </a:rPr>
              <a:t>produced</a:t>
            </a:r>
            <a:r>
              <a:rPr dirty="0" sz="1800" spc="-80">
                <a:latin typeface="Calibri"/>
                <a:cs typeface="Calibri"/>
              </a:rPr>
              <a:t> </a:t>
            </a:r>
            <a:r>
              <a:rPr dirty="0" sz="1800" spc="10">
                <a:latin typeface="Calibri"/>
                <a:cs typeface="Calibri"/>
              </a:rPr>
              <a:t>by</a:t>
            </a:r>
            <a:r>
              <a:rPr dirty="0" sz="1800" spc="-95">
                <a:latin typeface="Calibri"/>
                <a:cs typeface="Calibri"/>
              </a:rPr>
              <a:t> </a:t>
            </a:r>
            <a:r>
              <a:rPr dirty="0" sz="1800" spc="15">
                <a:latin typeface="Calibri"/>
                <a:cs typeface="Calibri"/>
              </a:rPr>
              <a:t>one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 spc="5">
                <a:latin typeface="Calibri"/>
                <a:cs typeface="Calibri"/>
              </a:rPr>
              <a:t>thread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 spc="15">
                <a:latin typeface="Calibri"/>
                <a:cs typeface="Calibri"/>
              </a:rPr>
              <a:t>is</a:t>
            </a:r>
            <a:r>
              <a:rPr dirty="0" sz="1800" spc="-60">
                <a:latin typeface="Calibri"/>
                <a:cs typeface="Calibri"/>
              </a:rPr>
              <a:t> </a:t>
            </a:r>
            <a:r>
              <a:rPr dirty="0" sz="1800" spc="10">
                <a:latin typeface="Calibri"/>
                <a:cs typeface="Calibri"/>
              </a:rPr>
              <a:t>immediately</a:t>
            </a:r>
            <a:r>
              <a:rPr dirty="0" sz="1800" spc="-175">
                <a:latin typeface="Calibri"/>
                <a:cs typeface="Calibri"/>
              </a:rPr>
              <a:t> </a:t>
            </a:r>
            <a:r>
              <a:rPr dirty="0" sz="1800" spc="15">
                <a:latin typeface="Calibri"/>
                <a:cs typeface="Calibri"/>
              </a:rPr>
              <a:t>available</a:t>
            </a:r>
            <a:r>
              <a:rPr dirty="0" sz="1800" spc="-17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to</a:t>
            </a:r>
            <a:r>
              <a:rPr dirty="0" sz="1800" spc="-90">
                <a:latin typeface="Calibri"/>
                <a:cs typeface="Calibri"/>
              </a:rPr>
              <a:t> </a:t>
            </a:r>
            <a:r>
              <a:rPr dirty="0" sz="1800" spc="20">
                <a:latin typeface="Calibri"/>
                <a:cs typeface="Calibri"/>
              </a:rPr>
              <a:t>all</a:t>
            </a:r>
            <a:r>
              <a:rPr dirty="0" sz="1800" spc="-70">
                <a:latin typeface="Calibri"/>
                <a:cs typeface="Calibri"/>
              </a:rPr>
              <a:t> </a:t>
            </a:r>
            <a:r>
              <a:rPr dirty="0" sz="1800" spc="5">
                <a:latin typeface="Calibri"/>
                <a:cs typeface="Calibri"/>
              </a:rPr>
              <a:t>the 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5">
                <a:latin typeface="Calibri"/>
                <a:cs typeface="Calibri"/>
              </a:rPr>
              <a:t>other</a:t>
            </a:r>
            <a:r>
              <a:rPr dirty="0" sz="1800" spc="-6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threads.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71269" y="220344"/>
            <a:ext cx="7351395" cy="63246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950" spc="5"/>
              <a:t>Single</a:t>
            </a:r>
            <a:r>
              <a:rPr dirty="0" sz="3950" spc="25"/>
              <a:t> </a:t>
            </a:r>
            <a:r>
              <a:rPr dirty="0" sz="3950" spc="5"/>
              <a:t>and</a:t>
            </a:r>
            <a:r>
              <a:rPr dirty="0" sz="3950" spc="70"/>
              <a:t> </a:t>
            </a:r>
            <a:r>
              <a:rPr dirty="0" sz="3950" spc="-5"/>
              <a:t>Multithreaded</a:t>
            </a:r>
            <a:r>
              <a:rPr dirty="0" sz="3950" spc="220"/>
              <a:t> </a:t>
            </a:r>
            <a:r>
              <a:rPr dirty="0" sz="3950" spc="-10"/>
              <a:t>Processes</a:t>
            </a:r>
            <a:endParaRPr sz="395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52550" y="1352550"/>
            <a:ext cx="6587920" cy="43624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6127" y="1229423"/>
            <a:ext cx="7618730" cy="513715"/>
          </a:xfrm>
          <a:prstGeom prst="rect">
            <a:avLst/>
          </a:prstGeom>
        </p:spPr>
        <p:txBody>
          <a:bodyPr wrap="square" lIns="0" tIns="4445" rIns="0" bIns="0" rtlCol="0" vert="horz">
            <a:spAutoFit/>
          </a:bodyPr>
          <a:lstStyle/>
          <a:p>
            <a:pPr marL="12700" marR="5080" indent="800100">
              <a:lnSpc>
                <a:spcPct val="104900"/>
              </a:lnSpc>
              <a:spcBef>
                <a:spcPts val="35"/>
              </a:spcBef>
            </a:pPr>
            <a:r>
              <a:rPr dirty="0" sz="1550" spc="15">
                <a:latin typeface="Calibri"/>
                <a:cs typeface="Calibri"/>
              </a:rPr>
              <a:t>Single </a:t>
            </a:r>
            <a:r>
              <a:rPr dirty="0" sz="1550">
                <a:latin typeface="Calibri"/>
                <a:cs typeface="Calibri"/>
              </a:rPr>
              <a:t>threading--</a:t>
            </a:r>
            <a:r>
              <a:rPr dirty="0" sz="1550" spc="5">
                <a:latin typeface="Calibri"/>
                <a:cs typeface="Calibri"/>
              </a:rPr>
              <a:t> when the </a:t>
            </a:r>
            <a:r>
              <a:rPr dirty="0" sz="1550" spc="15">
                <a:latin typeface="Calibri"/>
                <a:cs typeface="Calibri"/>
              </a:rPr>
              <a:t>OS </a:t>
            </a:r>
            <a:r>
              <a:rPr dirty="0" sz="1550" spc="-5">
                <a:latin typeface="Calibri"/>
                <a:cs typeface="Calibri"/>
              </a:rPr>
              <a:t>does</a:t>
            </a:r>
            <a:r>
              <a:rPr dirty="0" sz="1550">
                <a:latin typeface="Calibri"/>
                <a:cs typeface="Calibri"/>
              </a:rPr>
              <a:t> </a:t>
            </a:r>
            <a:r>
              <a:rPr dirty="0" sz="1550" spc="5">
                <a:latin typeface="Calibri"/>
                <a:cs typeface="Calibri"/>
              </a:rPr>
              <a:t>not </a:t>
            </a:r>
            <a:r>
              <a:rPr dirty="0" sz="1550">
                <a:latin typeface="Calibri"/>
                <a:cs typeface="Calibri"/>
              </a:rPr>
              <a:t>recognize</a:t>
            </a:r>
            <a:r>
              <a:rPr dirty="0" sz="1550" spc="5">
                <a:latin typeface="Calibri"/>
                <a:cs typeface="Calibri"/>
              </a:rPr>
              <a:t> the </a:t>
            </a:r>
            <a:r>
              <a:rPr dirty="0" sz="1550">
                <a:latin typeface="Calibri"/>
                <a:cs typeface="Calibri"/>
              </a:rPr>
              <a:t>concept </a:t>
            </a:r>
            <a:r>
              <a:rPr dirty="0" sz="1550" spc="5">
                <a:latin typeface="Calibri"/>
                <a:cs typeface="Calibri"/>
              </a:rPr>
              <a:t>of </a:t>
            </a:r>
            <a:r>
              <a:rPr dirty="0" sz="1550" spc="-5">
                <a:latin typeface="Calibri"/>
                <a:cs typeface="Calibri"/>
              </a:rPr>
              <a:t>thread </a:t>
            </a:r>
            <a:r>
              <a:rPr dirty="0" sz="1550">
                <a:latin typeface="Calibri"/>
                <a:cs typeface="Calibri"/>
              </a:rPr>
              <a:t> </a:t>
            </a:r>
            <a:r>
              <a:rPr dirty="0" sz="1550" spc="5">
                <a:latin typeface="Calibri"/>
                <a:cs typeface="Calibri"/>
              </a:rPr>
              <a:t>Multithreading--</a:t>
            </a:r>
            <a:r>
              <a:rPr dirty="0" sz="1550" spc="225">
                <a:latin typeface="Calibri"/>
                <a:cs typeface="Calibri"/>
              </a:rPr>
              <a:t> </a:t>
            </a:r>
            <a:r>
              <a:rPr dirty="0" sz="1550" spc="5">
                <a:latin typeface="Calibri"/>
                <a:cs typeface="Calibri"/>
              </a:rPr>
              <a:t>when</a:t>
            </a:r>
            <a:r>
              <a:rPr dirty="0" sz="1550" spc="105">
                <a:latin typeface="Calibri"/>
                <a:cs typeface="Calibri"/>
              </a:rPr>
              <a:t> </a:t>
            </a:r>
            <a:r>
              <a:rPr dirty="0" sz="1550" spc="10">
                <a:latin typeface="Calibri"/>
                <a:cs typeface="Calibri"/>
              </a:rPr>
              <a:t>the</a:t>
            </a:r>
            <a:r>
              <a:rPr dirty="0" sz="1550" spc="65">
                <a:latin typeface="Calibri"/>
                <a:cs typeface="Calibri"/>
              </a:rPr>
              <a:t> </a:t>
            </a:r>
            <a:r>
              <a:rPr dirty="0" sz="1550" spc="15">
                <a:latin typeface="Calibri"/>
                <a:cs typeface="Calibri"/>
              </a:rPr>
              <a:t>OS</a:t>
            </a:r>
            <a:r>
              <a:rPr dirty="0" sz="1550" spc="-15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supports</a:t>
            </a:r>
            <a:r>
              <a:rPr dirty="0" sz="1550" spc="165">
                <a:latin typeface="Calibri"/>
                <a:cs typeface="Calibri"/>
              </a:rPr>
              <a:t> </a:t>
            </a:r>
            <a:r>
              <a:rPr dirty="0" sz="1550" spc="10">
                <a:latin typeface="Calibri"/>
                <a:cs typeface="Calibri"/>
              </a:rPr>
              <a:t>multiple</a:t>
            </a:r>
            <a:r>
              <a:rPr dirty="0" sz="1550" spc="75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threads</a:t>
            </a:r>
            <a:r>
              <a:rPr dirty="0" sz="1550" spc="170">
                <a:latin typeface="Calibri"/>
                <a:cs typeface="Calibri"/>
              </a:rPr>
              <a:t> </a:t>
            </a:r>
            <a:r>
              <a:rPr dirty="0" sz="1550" spc="5">
                <a:latin typeface="Calibri"/>
                <a:cs typeface="Calibri"/>
              </a:rPr>
              <a:t>of</a:t>
            </a:r>
            <a:r>
              <a:rPr dirty="0" sz="1550" spc="-10">
                <a:latin typeface="Calibri"/>
                <a:cs typeface="Calibri"/>
              </a:rPr>
              <a:t> execution</a:t>
            </a:r>
            <a:r>
              <a:rPr dirty="0" sz="1550" spc="180">
                <a:latin typeface="Calibri"/>
                <a:cs typeface="Calibri"/>
              </a:rPr>
              <a:t> </a:t>
            </a:r>
            <a:r>
              <a:rPr dirty="0" sz="1550" spc="10">
                <a:latin typeface="Calibri"/>
                <a:cs typeface="Calibri"/>
              </a:rPr>
              <a:t>within</a:t>
            </a:r>
            <a:r>
              <a:rPr dirty="0" sz="1550" spc="105">
                <a:latin typeface="Calibri"/>
                <a:cs typeface="Calibri"/>
              </a:rPr>
              <a:t> </a:t>
            </a:r>
            <a:r>
              <a:rPr dirty="0" sz="1550" spc="10">
                <a:latin typeface="Calibri"/>
                <a:cs typeface="Calibri"/>
              </a:rPr>
              <a:t>a</a:t>
            </a:r>
            <a:r>
              <a:rPr dirty="0" sz="1550" spc="30">
                <a:latin typeface="Calibri"/>
                <a:cs typeface="Calibri"/>
              </a:rPr>
              <a:t> </a:t>
            </a:r>
            <a:r>
              <a:rPr dirty="0" sz="1550" spc="10">
                <a:latin typeface="Calibri"/>
                <a:cs typeface="Calibri"/>
              </a:rPr>
              <a:t>single</a:t>
            </a:r>
            <a:r>
              <a:rPr dirty="0" sz="1550" spc="-5">
                <a:latin typeface="Calibri"/>
                <a:cs typeface="Calibri"/>
              </a:rPr>
              <a:t> process</a:t>
            </a:r>
            <a:endParaRPr sz="155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19250" y="1924050"/>
            <a:ext cx="6276975" cy="365054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6575" y="1557083"/>
            <a:ext cx="7995920" cy="1351280"/>
          </a:xfrm>
          <a:prstGeom prst="rect">
            <a:avLst/>
          </a:prstGeom>
        </p:spPr>
        <p:txBody>
          <a:bodyPr wrap="square" lIns="0" tIns="723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70"/>
              </a:spcBef>
            </a:pPr>
            <a:r>
              <a:rPr dirty="0" sz="1800" spc="-5">
                <a:latin typeface="Calibri"/>
                <a:cs typeface="Calibri"/>
              </a:rPr>
              <a:t>S</a:t>
            </a:r>
            <a:r>
              <a:rPr dirty="0" sz="1800" spc="20">
                <a:latin typeface="Calibri"/>
                <a:cs typeface="Calibri"/>
              </a:rPr>
              <a:t>o</a:t>
            </a:r>
            <a:r>
              <a:rPr dirty="0" sz="1800" spc="-15">
                <a:latin typeface="Calibri"/>
                <a:cs typeface="Calibri"/>
              </a:rPr>
              <a:t>m</a:t>
            </a:r>
            <a:r>
              <a:rPr dirty="0" sz="1800">
                <a:latin typeface="Calibri"/>
                <a:cs typeface="Calibri"/>
              </a:rPr>
              <a:t>e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e</a:t>
            </a:r>
            <a:r>
              <a:rPr dirty="0" sz="1800" spc="-30">
                <a:latin typeface="Calibri"/>
                <a:cs typeface="Calibri"/>
              </a:rPr>
              <a:t>x</a:t>
            </a:r>
            <a:r>
              <a:rPr dirty="0" sz="1800" spc="30">
                <a:latin typeface="Calibri"/>
                <a:cs typeface="Calibri"/>
              </a:rPr>
              <a:t>a</a:t>
            </a:r>
            <a:r>
              <a:rPr dirty="0" sz="1800" spc="-15">
                <a:latin typeface="Calibri"/>
                <a:cs typeface="Calibri"/>
              </a:rPr>
              <a:t>m</a:t>
            </a:r>
            <a:r>
              <a:rPr dirty="0" sz="1800" spc="25">
                <a:latin typeface="Calibri"/>
                <a:cs typeface="Calibri"/>
              </a:rPr>
              <a:t>p</a:t>
            </a:r>
            <a:r>
              <a:rPr dirty="0" sz="1800" spc="35">
                <a:latin typeface="Calibri"/>
                <a:cs typeface="Calibri"/>
              </a:rPr>
              <a:t>l</a:t>
            </a:r>
            <a:r>
              <a:rPr dirty="0" sz="1800">
                <a:latin typeface="Calibri"/>
                <a:cs typeface="Calibri"/>
              </a:rPr>
              <a:t>e</a:t>
            </a:r>
            <a:r>
              <a:rPr dirty="0" sz="1800" spc="-105">
                <a:latin typeface="Calibri"/>
                <a:cs typeface="Calibri"/>
              </a:rPr>
              <a:t> </a:t>
            </a:r>
            <a:r>
              <a:rPr dirty="0" sz="1800" spc="25">
                <a:latin typeface="Calibri"/>
                <a:cs typeface="Calibri"/>
              </a:rPr>
              <a:t>p</a:t>
            </a:r>
            <a:r>
              <a:rPr dirty="0" sz="1800" spc="20">
                <a:latin typeface="Calibri"/>
                <a:cs typeface="Calibri"/>
              </a:rPr>
              <a:t>o</a:t>
            </a:r>
            <a:r>
              <a:rPr dirty="0" sz="1800" spc="25">
                <a:latin typeface="Calibri"/>
                <a:cs typeface="Calibri"/>
              </a:rPr>
              <a:t>pu</a:t>
            </a:r>
            <a:r>
              <a:rPr dirty="0" sz="1800" spc="35">
                <a:latin typeface="Calibri"/>
                <a:cs typeface="Calibri"/>
              </a:rPr>
              <a:t>l</a:t>
            </a:r>
            <a:r>
              <a:rPr dirty="0" sz="1800" spc="30">
                <a:latin typeface="Calibri"/>
                <a:cs typeface="Calibri"/>
              </a:rPr>
              <a:t>a</a:t>
            </a:r>
            <a:r>
              <a:rPr dirty="0" sz="1800">
                <a:latin typeface="Calibri"/>
                <a:cs typeface="Calibri"/>
              </a:rPr>
              <a:t>r</a:t>
            </a:r>
            <a:r>
              <a:rPr dirty="0" sz="1800" spc="-140">
                <a:latin typeface="Calibri"/>
                <a:cs typeface="Calibri"/>
              </a:rPr>
              <a:t> </a:t>
            </a:r>
            <a:r>
              <a:rPr dirty="0" sz="1800" spc="5">
                <a:latin typeface="Calibri"/>
                <a:cs typeface="Calibri"/>
              </a:rPr>
              <a:t>O</a:t>
            </a:r>
            <a:r>
              <a:rPr dirty="0" sz="1800" spc="-5">
                <a:latin typeface="Calibri"/>
                <a:cs typeface="Calibri"/>
              </a:rPr>
              <a:t>S</a:t>
            </a:r>
            <a:r>
              <a:rPr dirty="0" sz="1800">
                <a:latin typeface="Calibri"/>
                <a:cs typeface="Calibri"/>
              </a:rPr>
              <a:t>s</a:t>
            </a:r>
            <a:r>
              <a:rPr dirty="0" sz="1800" spc="-70">
                <a:latin typeface="Calibri"/>
                <a:cs typeface="Calibri"/>
              </a:rPr>
              <a:t> </a:t>
            </a:r>
            <a:r>
              <a:rPr dirty="0" sz="1800" spc="30">
                <a:latin typeface="Calibri"/>
                <a:cs typeface="Calibri"/>
              </a:rPr>
              <a:t>a</a:t>
            </a:r>
            <a:r>
              <a:rPr dirty="0" sz="1800" spc="25">
                <a:latin typeface="Calibri"/>
                <a:cs typeface="Calibri"/>
              </a:rPr>
              <a:t>n</a:t>
            </a:r>
            <a:r>
              <a:rPr dirty="0" sz="1800">
                <a:latin typeface="Calibri"/>
                <a:cs typeface="Calibri"/>
              </a:rPr>
              <a:t>d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</a:t>
            </a:r>
            <a:r>
              <a:rPr dirty="0" sz="1800" spc="20">
                <a:latin typeface="Calibri"/>
                <a:cs typeface="Calibri"/>
              </a:rPr>
              <a:t>h</a:t>
            </a:r>
            <a:r>
              <a:rPr dirty="0" sz="1800">
                <a:latin typeface="Calibri"/>
                <a:cs typeface="Calibri"/>
              </a:rPr>
              <a:t>e</a:t>
            </a:r>
            <a:r>
              <a:rPr dirty="0" sz="1800" spc="35">
                <a:latin typeface="Calibri"/>
                <a:cs typeface="Calibri"/>
              </a:rPr>
              <a:t>i</a:t>
            </a:r>
            <a:r>
              <a:rPr dirty="0" sz="1800">
                <a:latin typeface="Calibri"/>
                <a:cs typeface="Calibri"/>
              </a:rPr>
              <a:t>r</a:t>
            </a:r>
            <a:r>
              <a:rPr dirty="0" sz="1800" spc="-6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</a:t>
            </a:r>
            <a:r>
              <a:rPr dirty="0" sz="1800" spc="20">
                <a:latin typeface="Calibri"/>
                <a:cs typeface="Calibri"/>
              </a:rPr>
              <a:t>h</a:t>
            </a:r>
            <a:r>
              <a:rPr dirty="0" sz="1800" spc="-30">
                <a:latin typeface="Calibri"/>
                <a:cs typeface="Calibri"/>
              </a:rPr>
              <a:t>r</a:t>
            </a:r>
            <a:r>
              <a:rPr dirty="0" sz="1800">
                <a:latin typeface="Calibri"/>
                <a:cs typeface="Calibri"/>
              </a:rPr>
              <a:t>e</a:t>
            </a:r>
            <a:r>
              <a:rPr dirty="0" sz="1800" spc="35">
                <a:latin typeface="Calibri"/>
                <a:cs typeface="Calibri"/>
              </a:rPr>
              <a:t>a</a:t>
            </a:r>
            <a:r>
              <a:rPr dirty="0" sz="1800">
                <a:latin typeface="Calibri"/>
                <a:cs typeface="Calibri"/>
              </a:rPr>
              <a:t>d</a:t>
            </a:r>
            <a:r>
              <a:rPr dirty="0" sz="1800" spc="-85">
                <a:latin typeface="Calibri"/>
                <a:cs typeface="Calibri"/>
              </a:rPr>
              <a:t> </a:t>
            </a:r>
            <a:r>
              <a:rPr dirty="0" sz="1800" spc="-35">
                <a:latin typeface="Calibri"/>
                <a:cs typeface="Calibri"/>
              </a:rPr>
              <a:t>s</a:t>
            </a:r>
            <a:r>
              <a:rPr dirty="0" sz="1800" spc="25">
                <a:latin typeface="Calibri"/>
                <a:cs typeface="Calibri"/>
              </a:rPr>
              <a:t>upp</a:t>
            </a:r>
            <a:r>
              <a:rPr dirty="0" sz="1800" spc="20">
                <a:latin typeface="Calibri"/>
                <a:cs typeface="Calibri"/>
              </a:rPr>
              <a:t>o</a:t>
            </a:r>
            <a:r>
              <a:rPr dirty="0" sz="1800" spc="-30">
                <a:latin typeface="Calibri"/>
                <a:cs typeface="Calibri"/>
              </a:rPr>
              <a:t>r</a:t>
            </a:r>
            <a:r>
              <a:rPr dirty="0" sz="1800">
                <a:latin typeface="Calibri"/>
                <a:cs typeface="Calibri"/>
              </a:rPr>
              <a:t>t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 spc="35">
                <a:latin typeface="Calibri"/>
                <a:cs typeface="Calibri"/>
              </a:rPr>
              <a:t>i</a:t>
            </a:r>
            <a:r>
              <a:rPr dirty="0" sz="1800" spc="-35">
                <a:latin typeface="Calibri"/>
                <a:cs typeface="Calibri"/>
              </a:rPr>
              <a:t>s</a:t>
            </a:r>
            <a:r>
              <a:rPr dirty="0" sz="1800"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470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dirty="0" sz="1800" spc="-20" b="1">
                <a:latin typeface="Calibri"/>
                <a:cs typeface="Calibri"/>
              </a:rPr>
              <a:t>MS-DOS</a:t>
            </a:r>
            <a:r>
              <a:rPr dirty="0" sz="1800" spc="-20">
                <a:latin typeface="Calibri"/>
                <a:cs typeface="Calibri"/>
              </a:rPr>
              <a:t>--</a:t>
            </a:r>
            <a:r>
              <a:rPr dirty="0" sz="1800" spc="85">
                <a:latin typeface="Calibri"/>
                <a:cs typeface="Calibri"/>
              </a:rPr>
              <a:t> </a:t>
            </a:r>
            <a:r>
              <a:rPr dirty="0" sz="1800" spc="5">
                <a:latin typeface="Calibri"/>
                <a:cs typeface="Calibri"/>
              </a:rPr>
              <a:t>support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 </a:t>
            </a:r>
            <a:r>
              <a:rPr dirty="0" sz="1800" spc="5">
                <a:latin typeface="Calibri"/>
                <a:cs typeface="Calibri"/>
              </a:rPr>
              <a:t>single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user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process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15">
                <a:latin typeface="Calibri"/>
                <a:cs typeface="Calibri"/>
              </a:rPr>
              <a:t>and</a:t>
            </a:r>
            <a:r>
              <a:rPr dirty="0" sz="1800" spc="-8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 </a:t>
            </a:r>
            <a:r>
              <a:rPr dirty="0" sz="1800" spc="5">
                <a:latin typeface="Calibri"/>
                <a:cs typeface="Calibri"/>
              </a:rPr>
              <a:t>single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 spc="5">
                <a:latin typeface="Calibri"/>
                <a:cs typeface="Calibri"/>
              </a:rPr>
              <a:t>thread</a:t>
            </a:r>
            <a:endParaRPr sz="18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465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dirty="0" sz="1800" spc="-10" b="1">
                <a:latin typeface="Calibri"/>
                <a:cs typeface="Calibri"/>
              </a:rPr>
              <a:t>UNIX</a:t>
            </a:r>
            <a:r>
              <a:rPr dirty="0" sz="1800" spc="-10">
                <a:latin typeface="Calibri"/>
                <a:cs typeface="Calibri"/>
              </a:rPr>
              <a:t>--</a:t>
            </a:r>
            <a:r>
              <a:rPr dirty="0" sz="1800" spc="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supports</a:t>
            </a:r>
            <a:r>
              <a:rPr dirty="0" sz="1800" spc="-60">
                <a:latin typeface="Calibri"/>
                <a:cs typeface="Calibri"/>
              </a:rPr>
              <a:t> </a:t>
            </a:r>
            <a:r>
              <a:rPr dirty="0" sz="1800" spc="15">
                <a:latin typeface="Calibri"/>
                <a:cs typeface="Calibri"/>
              </a:rPr>
              <a:t>multiple</a:t>
            </a:r>
            <a:r>
              <a:rPr dirty="0" sz="1800" spc="-9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user</a:t>
            </a:r>
            <a:r>
              <a:rPr dirty="0" sz="1800" spc="3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processes</a:t>
            </a:r>
            <a:r>
              <a:rPr dirty="0" sz="1800" spc="30">
                <a:latin typeface="Calibri"/>
                <a:cs typeface="Calibri"/>
              </a:rPr>
              <a:t> </a:t>
            </a:r>
            <a:r>
              <a:rPr dirty="0" sz="1800" spc="15">
                <a:latin typeface="Calibri"/>
                <a:cs typeface="Calibri"/>
              </a:rPr>
              <a:t>but</a:t>
            </a:r>
            <a:r>
              <a:rPr dirty="0" sz="1800" spc="-105">
                <a:latin typeface="Calibri"/>
                <a:cs typeface="Calibri"/>
              </a:rPr>
              <a:t> </a:t>
            </a:r>
            <a:r>
              <a:rPr dirty="0" sz="1800" spc="20">
                <a:latin typeface="Calibri"/>
                <a:cs typeface="Calibri"/>
              </a:rPr>
              <a:t>only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supports</a:t>
            </a:r>
            <a:r>
              <a:rPr dirty="0" sz="1800" spc="-60">
                <a:latin typeface="Calibri"/>
                <a:cs typeface="Calibri"/>
              </a:rPr>
              <a:t> </a:t>
            </a:r>
            <a:r>
              <a:rPr dirty="0" sz="1800" spc="15">
                <a:latin typeface="Calibri"/>
                <a:cs typeface="Calibri"/>
              </a:rPr>
              <a:t>one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 spc="5">
                <a:latin typeface="Calibri"/>
                <a:cs typeface="Calibri"/>
              </a:rPr>
              <a:t>thread</a:t>
            </a:r>
            <a:r>
              <a:rPr dirty="0" sz="1800" spc="-70">
                <a:latin typeface="Calibri"/>
                <a:cs typeface="Calibri"/>
              </a:rPr>
              <a:t> </a:t>
            </a:r>
            <a:r>
              <a:rPr dirty="0" sz="1800" spc="5">
                <a:latin typeface="Calibri"/>
                <a:cs typeface="Calibri"/>
              </a:rPr>
              <a:t>per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process</a:t>
            </a:r>
            <a:endParaRPr sz="18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395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dirty="0" sz="1800" b="1">
                <a:latin typeface="Calibri"/>
                <a:cs typeface="Calibri"/>
              </a:rPr>
              <a:t>Solaris</a:t>
            </a:r>
            <a:r>
              <a:rPr dirty="0" sz="1800">
                <a:latin typeface="Calibri"/>
                <a:cs typeface="Calibri"/>
              </a:rPr>
              <a:t>--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supports</a:t>
            </a:r>
            <a:r>
              <a:rPr dirty="0" sz="1800" spc="-65">
                <a:latin typeface="Calibri"/>
                <a:cs typeface="Calibri"/>
              </a:rPr>
              <a:t> </a:t>
            </a:r>
            <a:r>
              <a:rPr dirty="0" sz="1800" spc="15">
                <a:latin typeface="Calibri"/>
                <a:cs typeface="Calibri"/>
              </a:rPr>
              <a:t>multiple</a:t>
            </a:r>
            <a:r>
              <a:rPr dirty="0" sz="1800" spc="-180">
                <a:latin typeface="Calibri"/>
                <a:cs typeface="Calibri"/>
              </a:rPr>
              <a:t> </a:t>
            </a:r>
            <a:r>
              <a:rPr dirty="0" sz="1800" spc="5">
                <a:latin typeface="Calibri"/>
                <a:cs typeface="Calibri"/>
              </a:rPr>
              <a:t>threads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22879" y="0"/>
            <a:ext cx="1883410" cy="70104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15"/>
              <a:t>B</a:t>
            </a:r>
            <a:r>
              <a:rPr dirty="0" spc="-30"/>
              <a:t>e</a:t>
            </a:r>
            <a:r>
              <a:rPr dirty="0" spc="10"/>
              <a:t>n</a:t>
            </a:r>
            <a:r>
              <a:rPr dirty="0" spc="-95"/>
              <a:t>e</a:t>
            </a:r>
            <a:r>
              <a:rPr dirty="0"/>
              <a:t>f</a:t>
            </a:r>
            <a:r>
              <a:rPr dirty="0" spc="30"/>
              <a:t>i</a:t>
            </a:r>
            <a:r>
              <a:rPr dirty="0" spc="20"/>
              <a:t>t</a:t>
            </a:r>
            <a:r>
              <a:rPr dirty="0" spc="1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575" y="637222"/>
            <a:ext cx="8067040" cy="6023610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355600" marR="5080" indent="-343535">
              <a:lnSpc>
                <a:spcPct val="100800"/>
              </a:lnSpc>
              <a:spcBef>
                <a:spcPts val="85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dirty="0" sz="1800" b="1">
                <a:latin typeface="Calibri"/>
                <a:cs typeface="Calibri"/>
              </a:rPr>
              <a:t>Responsiveness</a:t>
            </a:r>
            <a:r>
              <a:rPr dirty="0" sz="1800">
                <a:latin typeface="Calibri"/>
                <a:cs typeface="Calibri"/>
              </a:rPr>
              <a:t>::</a:t>
            </a:r>
            <a:r>
              <a:rPr dirty="0" sz="1800" spc="-135">
                <a:latin typeface="Calibri"/>
                <a:cs typeface="Calibri"/>
              </a:rPr>
              <a:t> </a:t>
            </a:r>
            <a:r>
              <a:rPr dirty="0" sz="1800" spc="10">
                <a:latin typeface="Calibri"/>
                <a:cs typeface="Calibri"/>
              </a:rPr>
              <a:t>Multithreading</a:t>
            </a:r>
            <a:r>
              <a:rPr dirty="0" sz="1800" spc="-200">
                <a:latin typeface="Calibri"/>
                <a:cs typeface="Calibri"/>
              </a:rPr>
              <a:t> </a:t>
            </a:r>
            <a:r>
              <a:rPr dirty="0" sz="1800" spc="15">
                <a:latin typeface="Calibri"/>
                <a:cs typeface="Calibri"/>
              </a:rPr>
              <a:t>an</a:t>
            </a:r>
            <a:r>
              <a:rPr dirty="0" sz="1800" spc="5">
                <a:latin typeface="Calibri"/>
                <a:cs typeface="Calibri"/>
              </a:rPr>
              <a:t> interactive</a:t>
            </a:r>
            <a:r>
              <a:rPr dirty="0" sz="1800" spc="-175">
                <a:latin typeface="Calibri"/>
                <a:cs typeface="Calibri"/>
              </a:rPr>
              <a:t> </a:t>
            </a:r>
            <a:r>
              <a:rPr dirty="0" sz="1800" spc="10">
                <a:latin typeface="Calibri"/>
                <a:cs typeface="Calibri"/>
              </a:rPr>
              <a:t>application</a:t>
            </a:r>
            <a:r>
              <a:rPr dirty="0" sz="1800" spc="-70">
                <a:latin typeface="Calibri"/>
                <a:cs typeface="Calibri"/>
              </a:rPr>
              <a:t> </a:t>
            </a:r>
            <a:r>
              <a:rPr dirty="0" sz="1800" spc="5">
                <a:latin typeface="Calibri"/>
                <a:cs typeface="Calibri"/>
              </a:rPr>
              <a:t>may</a:t>
            </a:r>
            <a:r>
              <a:rPr dirty="0" sz="1800" spc="-165">
                <a:latin typeface="Calibri"/>
                <a:cs typeface="Calibri"/>
              </a:rPr>
              <a:t> </a:t>
            </a:r>
            <a:r>
              <a:rPr dirty="0" sz="1800" spc="25">
                <a:latin typeface="Calibri"/>
                <a:cs typeface="Calibri"/>
              </a:rPr>
              <a:t>allow</a:t>
            </a:r>
            <a:r>
              <a:rPr dirty="0" sz="1800" spc="-19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program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to </a:t>
            </a:r>
            <a:r>
              <a:rPr dirty="0" sz="1800" spc="-390">
                <a:latin typeface="Calibri"/>
                <a:cs typeface="Calibri"/>
              </a:rPr>
              <a:t> </a:t>
            </a:r>
            <a:r>
              <a:rPr dirty="0" sz="1800" spc="10">
                <a:latin typeface="Calibri"/>
                <a:cs typeface="Calibri"/>
              </a:rPr>
              <a:t>continue </a:t>
            </a:r>
            <a:r>
              <a:rPr dirty="0" sz="1800" spc="15">
                <a:latin typeface="Calibri"/>
                <a:cs typeface="Calibri"/>
              </a:rPr>
              <a:t>running </a:t>
            </a:r>
            <a:r>
              <a:rPr dirty="0" sz="1800">
                <a:latin typeface="Calibri"/>
                <a:cs typeface="Calibri"/>
              </a:rPr>
              <a:t>even </a:t>
            </a:r>
            <a:r>
              <a:rPr dirty="0" sz="1800" spc="15">
                <a:latin typeface="Calibri"/>
                <a:cs typeface="Calibri"/>
              </a:rPr>
              <a:t>if </a:t>
            </a:r>
            <a:r>
              <a:rPr dirty="0" sz="1800" spc="5">
                <a:latin typeface="Calibri"/>
                <a:cs typeface="Calibri"/>
              </a:rPr>
              <a:t>part </a:t>
            </a:r>
            <a:r>
              <a:rPr dirty="0" sz="1800" spc="10">
                <a:latin typeface="Calibri"/>
                <a:cs typeface="Calibri"/>
              </a:rPr>
              <a:t>of </a:t>
            </a:r>
            <a:r>
              <a:rPr dirty="0" sz="1800" spc="15">
                <a:latin typeface="Calibri"/>
                <a:cs typeface="Calibri"/>
              </a:rPr>
              <a:t>it is </a:t>
            </a:r>
            <a:r>
              <a:rPr dirty="0" sz="1800">
                <a:latin typeface="Calibri"/>
                <a:cs typeface="Calibri"/>
              </a:rPr>
              <a:t>blocked </a:t>
            </a:r>
            <a:r>
              <a:rPr dirty="0" sz="1800" spc="10">
                <a:latin typeface="Calibri"/>
                <a:cs typeface="Calibri"/>
              </a:rPr>
              <a:t>or </a:t>
            </a:r>
            <a:r>
              <a:rPr dirty="0" sz="1800" spc="15">
                <a:latin typeface="Calibri"/>
                <a:cs typeface="Calibri"/>
              </a:rPr>
              <a:t>is </a:t>
            </a:r>
            <a:r>
              <a:rPr dirty="0" sz="1800" spc="-10">
                <a:latin typeface="Calibri"/>
                <a:cs typeface="Calibri"/>
              </a:rPr>
              <a:t>performing </a:t>
            </a:r>
            <a:r>
              <a:rPr dirty="0" sz="1800">
                <a:latin typeface="Calibri"/>
                <a:cs typeface="Calibri"/>
              </a:rPr>
              <a:t>a </a:t>
            </a:r>
            <a:r>
              <a:rPr dirty="0" sz="1800" spc="5">
                <a:latin typeface="Calibri"/>
                <a:cs typeface="Calibri"/>
              </a:rPr>
              <a:t>lengthy </a:t>
            </a:r>
            <a:r>
              <a:rPr dirty="0" sz="1800" spc="10">
                <a:latin typeface="Calibri"/>
                <a:cs typeface="Calibri"/>
              </a:rPr>
              <a:t>operation, </a:t>
            </a:r>
            <a:r>
              <a:rPr dirty="0" sz="1800" spc="-39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thereby </a:t>
            </a:r>
            <a:r>
              <a:rPr dirty="0" sz="1800" spc="5">
                <a:latin typeface="Calibri"/>
                <a:cs typeface="Calibri"/>
              </a:rPr>
              <a:t>increasing </a:t>
            </a:r>
            <a:r>
              <a:rPr dirty="0" sz="1800">
                <a:latin typeface="Calibri"/>
                <a:cs typeface="Calibri"/>
              </a:rPr>
              <a:t>responsiveness to </a:t>
            </a:r>
            <a:r>
              <a:rPr dirty="0" sz="1800" spc="5">
                <a:latin typeface="Calibri"/>
                <a:cs typeface="Calibri"/>
              </a:rPr>
              <a:t>the </a:t>
            </a:r>
            <a:r>
              <a:rPr dirty="0" sz="1800" spc="-40">
                <a:latin typeface="Calibri"/>
                <a:cs typeface="Calibri"/>
              </a:rPr>
              <a:t>user. </a:t>
            </a:r>
            <a:r>
              <a:rPr dirty="0" sz="1800" spc="5">
                <a:latin typeface="Calibri"/>
                <a:cs typeface="Calibri"/>
              </a:rPr>
              <a:t>For instance, </a:t>
            </a:r>
            <a:r>
              <a:rPr dirty="0" sz="1800">
                <a:latin typeface="Calibri"/>
                <a:cs typeface="Calibri"/>
              </a:rPr>
              <a:t>a </a:t>
            </a:r>
            <a:r>
              <a:rPr dirty="0" sz="1800" spc="10">
                <a:latin typeface="Calibri"/>
                <a:cs typeface="Calibri"/>
              </a:rPr>
              <a:t>multithreaded </a:t>
            </a:r>
            <a:r>
              <a:rPr dirty="0" sz="1800" spc="-5">
                <a:latin typeface="Calibri"/>
                <a:cs typeface="Calibri"/>
              </a:rPr>
              <a:t>web 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browser </a:t>
            </a:r>
            <a:r>
              <a:rPr dirty="0" sz="1800" spc="10">
                <a:latin typeface="Calibri"/>
                <a:cs typeface="Calibri"/>
              </a:rPr>
              <a:t>could </a:t>
            </a:r>
            <a:r>
              <a:rPr dirty="0" sz="1800" spc="5">
                <a:latin typeface="Calibri"/>
                <a:cs typeface="Calibri"/>
              </a:rPr>
              <a:t>still </a:t>
            </a:r>
            <a:r>
              <a:rPr dirty="0" sz="1800" spc="25">
                <a:latin typeface="Calibri"/>
                <a:cs typeface="Calibri"/>
              </a:rPr>
              <a:t>allow </a:t>
            </a:r>
            <a:r>
              <a:rPr dirty="0" sz="1800" spc="-5">
                <a:latin typeface="Calibri"/>
                <a:cs typeface="Calibri"/>
              </a:rPr>
              <a:t>user </a:t>
            </a:r>
            <a:r>
              <a:rPr dirty="0" sz="1800" spc="5">
                <a:latin typeface="Calibri"/>
                <a:cs typeface="Calibri"/>
              </a:rPr>
              <a:t>interaction </a:t>
            </a:r>
            <a:r>
              <a:rPr dirty="0" sz="1800" spc="15">
                <a:latin typeface="Calibri"/>
                <a:cs typeface="Calibri"/>
              </a:rPr>
              <a:t>in one </a:t>
            </a:r>
            <a:r>
              <a:rPr dirty="0" sz="1800" spc="5">
                <a:latin typeface="Calibri"/>
                <a:cs typeface="Calibri"/>
              </a:rPr>
              <a:t>thread </a:t>
            </a:r>
            <a:r>
              <a:rPr dirty="0" sz="1800" spc="15">
                <a:latin typeface="Calibri"/>
                <a:cs typeface="Calibri"/>
              </a:rPr>
              <a:t>while an </a:t>
            </a:r>
            <a:r>
              <a:rPr dirty="0" sz="1800" spc="5">
                <a:latin typeface="Calibri"/>
                <a:cs typeface="Calibri"/>
              </a:rPr>
              <a:t>image </a:t>
            </a:r>
            <a:r>
              <a:rPr dirty="0" sz="1800" spc="15">
                <a:latin typeface="Calibri"/>
                <a:cs typeface="Calibri"/>
              </a:rPr>
              <a:t>is being </a:t>
            </a:r>
            <a:r>
              <a:rPr dirty="0" sz="1800" spc="20">
                <a:latin typeface="Calibri"/>
                <a:cs typeface="Calibri"/>
              </a:rPr>
              <a:t> </a:t>
            </a:r>
            <a:r>
              <a:rPr dirty="0" sz="1800" spc="15">
                <a:latin typeface="Calibri"/>
                <a:cs typeface="Calibri"/>
              </a:rPr>
              <a:t>loaded</a:t>
            </a:r>
            <a:r>
              <a:rPr dirty="0" sz="1800" spc="-160">
                <a:latin typeface="Calibri"/>
                <a:cs typeface="Calibri"/>
              </a:rPr>
              <a:t> </a:t>
            </a:r>
            <a:r>
              <a:rPr dirty="0" sz="1800" spc="15">
                <a:latin typeface="Calibri"/>
                <a:cs typeface="Calibri"/>
              </a:rPr>
              <a:t>in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 spc="10">
                <a:latin typeface="Calibri"/>
                <a:cs typeface="Calibri"/>
              </a:rPr>
              <a:t>another</a:t>
            </a:r>
            <a:r>
              <a:rPr dirty="0" sz="1800" spc="-135">
                <a:latin typeface="Calibri"/>
                <a:cs typeface="Calibri"/>
              </a:rPr>
              <a:t> </a:t>
            </a:r>
            <a:r>
              <a:rPr dirty="0" sz="1800" spc="5">
                <a:latin typeface="Calibri"/>
                <a:cs typeface="Calibri"/>
              </a:rPr>
              <a:t>thread</a:t>
            </a:r>
            <a:endParaRPr sz="1800">
              <a:latin typeface="Calibri"/>
              <a:cs typeface="Calibri"/>
            </a:endParaRPr>
          </a:p>
          <a:p>
            <a:pPr marL="355600" marR="59055" indent="-343535">
              <a:lnSpc>
                <a:spcPct val="100800"/>
              </a:lnSpc>
              <a:spcBef>
                <a:spcPts val="375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dirty="0" sz="1800" spc="10" b="1">
                <a:latin typeface="Calibri"/>
                <a:cs typeface="Calibri"/>
              </a:rPr>
              <a:t>Resource </a:t>
            </a:r>
            <a:r>
              <a:rPr dirty="0" sz="1800" b="1">
                <a:latin typeface="Calibri"/>
                <a:cs typeface="Calibri"/>
              </a:rPr>
              <a:t>Sharing</a:t>
            </a:r>
            <a:r>
              <a:rPr dirty="0" sz="1800">
                <a:latin typeface="Calibri"/>
                <a:cs typeface="Calibri"/>
              </a:rPr>
              <a:t>: By </a:t>
            </a:r>
            <a:r>
              <a:rPr dirty="0" sz="1800" spc="10">
                <a:latin typeface="Calibri"/>
                <a:cs typeface="Calibri"/>
              </a:rPr>
              <a:t>default, </a:t>
            </a:r>
            <a:r>
              <a:rPr dirty="0" sz="1800" spc="5">
                <a:latin typeface="Calibri"/>
                <a:cs typeface="Calibri"/>
              </a:rPr>
              <a:t>threads </a:t>
            </a:r>
            <a:r>
              <a:rPr dirty="0" sz="1800">
                <a:latin typeface="Calibri"/>
                <a:cs typeface="Calibri"/>
              </a:rPr>
              <a:t>share </a:t>
            </a:r>
            <a:r>
              <a:rPr dirty="0" sz="1800" spc="5">
                <a:latin typeface="Calibri"/>
                <a:cs typeface="Calibri"/>
              </a:rPr>
              <a:t>the </a:t>
            </a:r>
            <a:r>
              <a:rPr dirty="0" sz="1800" spc="-5">
                <a:latin typeface="Calibri"/>
                <a:cs typeface="Calibri"/>
              </a:rPr>
              <a:t>memory </a:t>
            </a:r>
            <a:r>
              <a:rPr dirty="0" sz="1800" spc="20">
                <a:latin typeface="Calibri"/>
                <a:cs typeface="Calibri"/>
              </a:rPr>
              <a:t>and </a:t>
            </a:r>
            <a:r>
              <a:rPr dirty="0" sz="1800" spc="5">
                <a:latin typeface="Calibri"/>
                <a:cs typeface="Calibri"/>
              </a:rPr>
              <a:t>the </a:t>
            </a:r>
            <a:r>
              <a:rPr dirty="0" sz="1800" spc="-5">
                <a:latin typeface="Calibri"/>
                <a:cs typeface="Calibri"/>
              </a:rPr>
              <a:t>resources </a:t>
            </a:r>
            <a:r>
              <a:rPr dirty="0" sz="1800" spc="10">
                <a:latin typeface="Calibri"/>
                <a:cs typeface="Calibri"/>
              </a:rPr>
              <a:t>of </a:t>
            </a:r>
            <a:r>
              <a:rPr dirty="0" sz="1800" spc="5">
                <a:latin typeface="Calibri"/>
                <a:cs typeface="Calibri"/>
              </a:rPr>
              <a:t>the </a:t>
            </a:r>
            <a:r>
              <a:rPr dirty="0" sz="1800" spc="-39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process </a:t>
            </a:r>
            <a:r>
              <a:rPr dirty="0" sz="1800">
                <a:latin typeface="Calibri"/>
                <a:cs typeface="Calibri"/>
              </a:rPr>
              <a:t>to </a:t>
            </a:r>
            <a:r>
              <a:rPr dirty="0" sz="1800" spc="5">
                <a:latin typeface="Calibri"/>
                <a:cs typeface="Calibri"/>
              </a:rPr>
              <a:t>which they </a:t>
            </a:r>
            <a:r>
              <a:rPr dirty="0" sz="1800" spc="10">
                <a:latin typeface="Calibri"/>
                <a:cs typeface="Calibri"/>
              </a:rPr>
              <a:t>belong. The </a:t>
            </a:r>
            <a:r>
              <a:rPr dirty="0" sz="1800" spc="5">
                <a:latin typeface="Calibri"/>
                <a:cs typeface="Calibri"/>
              </a:rPr>
              <a:t>benefit </a:t>
            </a:r>
            <a:r>
              <a:rPr dirty="0" sz="1800" spc="10">
                <a:latin typeface="Calibri"/>
                <a:cs typeface="Calibri"/>
              </a:rPr>
              <a:t>of </a:t>
            </a:r>
            <a:r>
              <a:rPr dirty="0" sz="1800" spc="5">
                <a:latin typeface="Calibri"/>
                <a:cs typeface="Calibri"/>
              </a:rPr>
              <a:t>code sharing </a:t>
            </a:r>
            <a:r>
              <a:rPr dirty="0" sz="1800" spc="15">
                <a:latin typeface="Calibri"/>
                <a:cs typeface="Calibri"/>
              </a:rPr>
              <a:t>is </a:t>
            </a:r>
            <a:r>
              <a:rPr dirty="0" sz="1800" spc="10">
                <a:latin typeface="Calibri"/>
                <a:cs typeface="Calibri"/>
              </a:rPr>
              <a:t>that </a:t>
            </a:r>
            <a:r>
              <a:rPr dirty="0" sz="1800" spc="15">
                <a:latin typeface="Calibri"/>
                <a:cs typeface="Calibri"/>
              </a:rPr>
              <a:t>it allows an </a:t>
            </a:r>
            <a:r>
              <a:rPr dirty="0" sz="1800" spc="20">
                <a:latin typeface="Calibri"/>
                <a:cs typeface="Calibri"/>
              </a:rPr>
              <a:t> </a:t>
            </a:r>
            <a:r>
              <a:rPr dirty="0" sz="1800" spc="10">
                <a:latin typeface="Calibri"/>
                <a:cs typeface="Calibri"/>
              </a:rPr>
              <a:t>application</a:t>
            </a:r>
            <a:r>
              <a:rPr dirty="0" sz="1800" spc="-15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to</a:t>
            </a:r>
            <a:r>
              <a:rPr dirty="0" sz="1800" spc="-85">
                <a:latin typeface="Calibri"/>
                <a:cs typeface="Calibri"/>
              </a:rPr>
              <a:t> </a:t>
            </a:r>
            <a:r>
              <a:rPr dirty="0" sz="1800" spc="15">
                <a:latin typeface="Calibri"/>
                <a:cs typeface="Calibri"/>
              </a:rPr>
              <a:t>have</a:t>
            </a:r>
            <a:r>
              <a:rPr dirty="0" sz="1800" spc="-9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several</a:t>
            </a:r>
            <a:r>
              <a:rPr dirty="0" sz="1800" spc="-7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different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 spc="5">
                <a:latin typeface="Calibri"/>
                <a:cs typeface="Calibri"/>
              </a:rPr>
              <a:t>threads</a:t>
            </a:r>
            <a:r>
              <a:rPr dirty="0" sz="1800" spc="-60">
                <a:latin typeface="Calibri"/>
                <a:cs typeface="Calibri"/>
              </a:rPr>
              <a:t> </a:t>
            </a:r>
            <a:r>
              <a:rPr dirty="0" sz="1800" spc="10">
                <a:latin typeface="Calibri"/>
                <a:cs typeface="Calibri"/>
              </a:rPr>
              <a:t>of</a:t>
            </a:r>
            <a:r>
              <a:rPr dirty="0" sz="1800" spc="25">
                <a:latin typeface="Calibri"/>
                <a:cs typeface="Calibri"/>
              </a:rPr>
              <a:t> </a:t>
            </a:r>
            <a:r>
              <a:rPr dirty="0" sz="1800" spc="10">
                <a:latin typeface="Calibri"/>
                <a:cs typeface="Calibri"/>
              </a:rPr>
              <a:t>activity</a:t>
            </a:r>
            <a:r>
              <a:rPr dirty="0" sz="1800" spc="-175">
                <a:latin typeface="Calibri"/>
                <a:cs typeface="Calibri"/>
              </a:rPr>
              <a:t> </a:t>
            </a:r>
            <a:r>
              <a:rPr dirty="0" sz="1800" spc="20">
                <a:latin typeface="Calibri"/>
                <a:cs typeface="Calibri"/>
              </a:rPr>
              <a:t>all</a:t>
            </a:r>
            <a:r>
              <a:rPr dirty="0" sz="1800" spc="-65">
                <a:latin typeface="Calibri"/>
                <a:cs typeface="Calibri"/>
              </a:rPr>
              <a:t> </a:t>
            </a:r>
            <a:r>
              <a:rPr dirty="0" sz="1800" spc="10">
                <a:latin typeface="Calibri"/>
                <a:cs typeface="Calibri"/>
              </a:rPr>
              <a:t>within</a:t>
            </a:r>
            <a:r>
              <a:rPr dirty="0" sz="1800" spc="-80">
                <a:latin typeface="Calibri"/>
                <a:cs typeface="Calibri"/>
              </a:rPr>
              <a:t> </a:t>
            </a:r>
            <a:r>
              <a:rPr dirty="0" sz="1800" spc="5">
                <a:latin typeface="Calibri"/>
                <a:cs typeface="Calibri"/>
              </a:rPr>
              <a:t>the</a:t>
            </a:r>
            <a:r>
              <a:rPr dirty="0" sz="1800" spc="5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same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address </a:t>
            </a:r>
            <a:r>
              <a:rPr dirty="0" sz="1800" spc="-39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space</a:t>
            </a:r>
            <a:endParaRPr sz="1800">
              <a:latin typeface="Calibri"/>
              <a:cs typeface="Calibri"/>
            </a:endParaRPr>
          </a:p>
          <a:p>
            <a:pPr marL="355600" marR="48260" indent="-343535">
              <a:lnSpc>
                <a:spcPct val="100299"/>
              </a:lnSpc>
              <a:spcBef>
                <a:spcPts val="385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dirty="0" sz="1800" spc="5" b="1">
                <a:latin typeface="Calibri"/>
                <a:cs typeface="Calibri"/>
              </a:rPr>
              <a:t>Economy</a:t>
            </a:r>
            <a:r>
              <a:rPr dirty="0" sz="1800" spc="5">
                <a:latin typeface="Calibri"/>
                <a:cs typeface="Calibri"/>
              </a:rPr>
              <a:t>: </a:t>
            </a:r>
            <a:r>
              <a:rPr dirty="0" sz="1800" spc="15">
                <a:latin typeface="Calibri"/>
                <a:cs typeface="Calibri"/>
              </a:rPr>
              <a:t>Allocating </a:t>
            </a:r>
            <a:r>
              <a:rPr dirty="0" sz="1800" spc="-10">
                <a:latin typeface="Calibri"/>
                <a:cs typeface="Calibri"/>
              </a:rPr>
              <a:t>memory </a:t>
            </a:r>
            <a:r>
              <a:rPr dirty="0" sz="1800" spc="15">
                <a:latin typeface="Calibri"/>
                <a:cs typeface="Calibri"/>
              </a:rPr>
              <a:t>and </a:t>
            </a:r>
            <a:r>
              <a:rPr dirty="0" sz="1800" spc="-10">
                <a:latin typeface="Calibri"/>
                <a:cs typeface="Calibri"/>
              </a:rPr>
              <a:t>resources </a:t>
            </a:r>
            <a:r>
              <a:rPr dirty="0" sz="1800" spc="-30">
                <a:latin typeface="Calibri"/>
                <a:cs typeface="Calibri"/>
              </a:rPr>
              <a:t>for </a:t>
            </a:r>
            <a:r>
              <a:rPr dirty="0" sz="1800" spc="-5">
                <a:latin typeface="Calibri"/>
                <a:cs typeface="Calibri"/>
              </a:rPr>
              <a:t>process </a:t>
            </a:r>
            <a:r>
              <a:rPr dirty="0" sz="1800" spc="5">
                <a:latin typeface="Calibri"/>
                <a:cs typeface="Calibri"/>
              </a:rPr>
              <a:t>creation </a:t>
            </a:r>
            <a:r>
              <a:rPr dirty="0" sz="1800" spc="15">
                <a:latin typeface="Calibri"/>
                <a:cs typeface="Calibri"/>
              </a:rPr>
              <a:t>is </a:t>
            </a:r>
            <a:r>
              <a:rPr dirty="0" sz="1800" spc="-20">
                <a:latin typeface="Calibri"/>
                <a:cs typeface="Calibri"/>
              </a:rPr>
              <a:t>costly. 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Alternatively, </a:t>
            </a:r>
            <a:r>
              <a:rPr dirty="0" sz="1800" spc="5">
                <a:latin typeface="Calibri"/>
                <a:cs typeface="Calibri"/>
              </a:rPr>
              <a:t>because threads </a:t>
            </a:r>
            <a:r>
              <a:rPr dirty="0" sz="1800" spc="-5">
                <a:latin typeface="Calibri"/>
                <a:cs typeface="Calibri"/>
              </a:rPr>
              <a:t>share </a:t>
            </a:r>
            <a:r>
              <a:rPr dirty="0" sz="1800" spc="-10">
                <a:latin typeface="Calibri"/>
                <a:cs typeface="Calibri"/>
              </a:rPr>
              <a:t>resources </a:t>
            </a:r>
            <a:r>
              <a:rPr dirty="0" sz="1800" spc="10">
                <a:latin typeface="Calibri"/>
                <a:cs typeface="Calibri"/>
              </a:rPr>
              <a:t>of </a:t>
            </a:r>
            <a:r>
              <a:rPr dirty="0" sz="1800" spc="5">
                <a:latin typeface="Calibri"/>
                <a:cs typeface="Calibri"/>
              </a:rPr>
              <a:t>the </a:t>
            </a:r>
            <a:r>
              <a:rPr dirty="0" sz="1800" spc="-5">
                <a:latin typeface="Calibri"/>
                <a:cs typeface="Calibri"/>
              </a:rPr>
              <a:t>process </a:t>
            </a:r>
            <a:r>
              <a:rPr dirty="0" sz="1800">
                <a:latin typeface="Calibri"/>
                <a:cs typeface="Calibri"/>
              </a:rPr>
              <a:t>to </a:t>
            </a:r>
            <a:r>
              <a:rPr dirty="0" sz="1800" spc="5">
                <a:latin typeface="Calibri"/>
                <a:cs typeface="Calibri"/>
              </a:rPr>
              <a:t>which they </a:t>
            </a:r>
            <a:r>
              <a:rPr dirty="0" sz="1800" spc="10">
                <a:latin typeface="Calibri"/>
                <a:cs typeface="Calibri"/>
              </a:rPr>
              <a:t> belong, </a:t>
            </a:r>
            <a:r>
              <a:rPr dirty="0" sz="1800" spc="15">
                <a:latin typeface="Calibri"/>
                <a:cs typeface="Calibri"/>
              </a:rPr>
              <a:t>it is </a:t>
            </a:r>
            <a:r>
              <a:rPr dirty="0" sz="1800" spc="-5">
                <a:latin typeface="Calibri"/>
                <a:cs typeface="Calibri"/>
              </a:rPr>
              <a:t>more </a:t>
            </a:r>
            <a:r>
              <a:rPr dirty="0" sz="1800" spc="10">
                <a:latin typeface="Calibri"/>
                <a:cs typeface="Calibri"/>
              </a:rPr>
              <a:t>economical </a:t>
            </a:r>
            <a:r>
              <a:rPr dirty="0" sz="1800">
                <a:latin typeface="Calibri"/>
                <a:cs typeface="Calibri"/>
              </a:rPr>
              <a:t>to </a:t>
            </a:r>
            <a:r>
              <a:rPr dirty="0" sz="1800" spc="-5">
                <a:latin typeface="Calibri"/>
                <a:cs typeface="Calibri"/>
              </a:rPr>
              <a:t>create </a:t>
            </a:r>
            <a:r>
              <a:rPr dirty="0" sz="1800" spc="15">
                <a:latin typeface="Calibri"/>
                <a:cs typeface="Calibri"/>
              </a:rPr>
              <a:t>and </a:t>
            </a:r>
            <a:r>
              <a:rPr dirty="0" sz="1800">
                <a:latin typeface="Calibri"/>
                <a:cs typeface="Calibri"/>
              </a:rPr>
              <a:t>context </a:t>
            </a:r>
            <a:r>
              <a:rPr dirty="0" sz="1800" spc="-5">
                <a:latin typeface="Calibri"/>
                <a:cs typeface="Calibri"/>
              </a:rPr>
              <a:t>switch </a:t>
            </a:r>
            <a:r>
              <a:rPr dirty="0" sz="1800">
                <a:latin typeface="Calibri"/>
                <a:cs typeface="Calibri"/>
              </a:rPr>
              <a:t>threads. It </a:t>
            </a:r>
            <a:r>
              <a:rPr dirty="0" sz="1800" spc="5">
                <a:latin typeface="Calibri"/>
                <a:cs typeface="Calibri"/>
              </a:rPr>
              <a:t>can </a:t>
            </a:r>
            <a:r>
              <a:rPr dirty="0" sz="1800" spc="10">
                <a:latin typeface="Calibri"/>
                <a:cs typeface="Calibri"/>
              </a:rPr>
              <a:t>be 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5">
                <a:latin typeface="Calibri"/>
                <a:cs typeface="Calibri"/>
              </a:rPr>
              <a:t>difficult </a:t>
            </a:r>
            <a:r>
              <a:rPr dirty="0" sz="1800">
                <a:latin typeface="Calibri"/>
                <a:cs typeface="Calibri"/>
              </a:rPr>
              <a:t>to gauge </a:t>
            </a:r>
            <a:r>
              <a:rPr dirty="0" sz="1800" spc="10">
                <a:latin typeface="Calibri"/>
                <a:cs typeface="Calibri"/>
              </a:rPr>
              <a:t>empirically </a:t>
            </a:r>
            <a:r>
              <a:rPr dirty="0" sz="1800" spc="5">
                <a:latin typeface="Calibri"/>
                <a:cs typeface="Calibri"/>
              </a:rPr>
              <a:t>the </a:t>
            </a:r>
            <a:r>
              <a:rPr dirty="0" sz="1800" spc="-10">
                <a:latin typeface="Calibri"/>
                <a:cs typeface="Calibri"/>
              </a:rPr>
              <a:t>difference </a:t>
            </a:r>
            <a:r>
              <a:rPr dirty="0" sz="1800" spc="15">
                <a:latin typeface="Calibri"/>
                <a:cs typeface="Calibri"/>
              </a:rPr>
              <a:t>in </a:t>
            </a:r>
            <a:r>
              <a:rPr dirty="0" sz="1800" spc="5">
                <a:latin typeface="Calibri"/>
                <a:cs typeface="Calibri"/>
              </a:rPr>
              <a:t>overhead </a:t>
            </a:r>
            <a:r>
              <a:rPr dirty="0" sz="1800" spc="-30">
                <a:latin typeface="Calibri"/>
                <a:cs typeface="Calibri"/>
              </a:rPr>
              <a:t>for </a:t>
            </a:r>
            <a:r>
              <a:rPr dirty="0" sz="1800" spc="5">
                <a:latin typeface="Calibri"/>
                <a:cs typeface="Calibri"/>
              </a:rPr>
              <a:t>creating </a:t>
            </a:r>
            <a:r>
              <a:rPr dirty="0" sz="1800" spc="15">
                <a:latin typeface="Calibri"/>
                <a:cs typeface="Calibri"/>
              </a:rPr>
              <a:t>and </a:t>
            </a:r>
            <a:r>
              <a:rPr dirty="0" sz="1800" spc="20">
                <a:latin typeface="Calibri"/>
                <a:cs typeface="Calibri"/>
              </a:rPr>
              <a:t> </a:t>
            </a:r>
            <a:r>
              <a:rPr dirty="0" sz="1800" spc="10">
                <a:latin typeface="Calibri"/>
                <a:cs typeface="Calibri"/>
              </a:rPr>
              <a:t>maintaining </a:t>
            </a:r>
            <a:r>
              <a:rPr dirty="0" sz="1800">
                <a:latin typeface="Calibri"/>
                <a:cs typeface="Calibri"/>
              </a:rPr>
              <a:t>a </a:t>
            </a:r>
            <a:r>
              <a:rPr dirty="0" sz="1800" spc="-5">
                <a:latin typeface="Calibri"/>
                <a:cs typeface="Calibri"/>
              </a:rPr>
              <a:t>process </a:t>
            </a:r>
            <a:r>
              <a:rPr dirty="0" sz="1800">
                <a:latin typeface="Calibri"/>
                <a:cs typeface="Calibri"/>
              </a:rPr>
              <a:t>rather </a:t>
            </a:r>
            <a:r>
              <a:rPr dirty="0" sz="1800" spc="10">
                <a:latin typeface="Calibri"/>
                <a:cs typeface="Calibri"/>
              </a:rPr>
              <a:t>than </a:t>
            </a:r>
            <a:r>
              <a:rPr dirty="0" sz="1800">
                <a:latin typeface="Calibri"/>
                <a:cs typeface="Calibri"/>
              </a:rPr>
              <a:t>a </a:t>
            </a:r>
            <a:r>
              <a:rPr dirty="0" sz="1800" spc="5">
                <a:latin typeface="Calibri"/>
                <a:cs typeface="Calibri"/>
              </a:rPr>
              <a:t>thread, </a:t>
            </a:r>
            <a:r>
              <a:rPr dirty="0" sz="1800" spc="15">
                <a:latin typeface="Calibri"/>
                <a:cs typeface="Calibri"/>
              </a:rPr>
              <a:t>but in </a:t>
            </a:r>
            <a:r>
              <a:rPr dirty="0" sz="1800">
                <a:latin typeface="Calibri"/>
                <a:cs typeface="Calibri"/>
              </a:rPr>
              <a:t>general </a:t>
            </a:r>
            <a:r>
              <a:rPr dirty="0" sz="1800" spc="15">
                <a:latin typeface="Calibri"/>
                <a:cs typeface="Calibri"/>
              </a:rPr>
              <a:t>it is </a:t>
            </a:r>
            <a:r>
              <a:rPr dirty="0" sz="1800">
                <a:latin typeface="Calibri"/>
                <a:cs typeface="Calibri"/>
              </a:rPr>
              <a:t>much </a:t>
            </a:r>
            <a:r>
              <a:rPr dirty="0" sz="1800" spc="-5">
                <a:latin typeface="Calibri"/>
                <a:cs typeface="Calibri"/>
              </a:rPr>
              <a:t>more </a:t>
            </a:r>
            <a:r>
              <a:rPr dirty="0" sz="1800">
                <a:latin typeface="Calibri"/>
                <a:cs typeface="Calibri"/>
              </a:rPr>
              <a:t>time </a:t>
            </a:r>
            <a:r>
              <a:rPr dirty="0" sz="1800" spc="5">
                <a:latin typeface="Calibri"/>
                <a:cs typeface="Calibri"/>
              </a:rPr>
              <a:t> consuming </a:t>
            </a:r>
            <a:r>
              <a:rPr dirty="0" sz="1800">
                <a:latin typeface="Calibri"/>
                <a:cs typeface="Calibri"/>
              </a:rPr>
              <a:t>to </a:t>
            </a:r>
            <a:r>
              <a:rPr dirty="0" sz="1800" spc="-5">
                <a:latin typeface="Calibri"/>
                <a:cs typeface="Calibri"/>
              </a:rPr>
              <a:t>create </a:t>
            </a:r>
            <a:r>
              <a:rPr dirty="0" sz="1800" spc="15">
                <a:latin typeface="Calibri"/>
                <a:cs typeface="Calibri"/>
              </a:rPr>
              <a:t>and </a:t>
            </a:r>
            <a:r>
              <a:rPr dirty="0" sz="1800" spc="5">
                <a:latin typeface="Calibri"/>
                <a:cs typeface="Calibri"/>
              </a:rPr>
              <a:t>manage </a:t>
            </a:r>
            <a:r>
              <a:rPr dirty="0" sz="1800" spc="-10">
                <a:latin typeface="Calibri"/>
                <a:cs typeface="Calibri"/>
              </a:rPr>
              <a:t>processes </a:t>
            </a:r>
            <a:r>
              <a:rPr dirty="0" sz="1800" spc="10">
                <a:latin typeface="Calibri"/>
                <a:cs typeface="Calibri"/>
              </a:rPr>
              <a:t>than </a:t>
            </a:r>
            <a:r>
              <a:rPr dirty="0" sz="1800">
                <a:latin typeface="Calibri"/>
                <a:cs typeface="Calibri"/>
              </a:rPr>
              <a:t>threads. In </a:t>
            </a:r>
            <a:r>
              <a:rPr dirty="0" sz="1800" spc="10">
                <a:latin typeface="Calibri"/>
                <a:cs typeface="Calibri"/>
              </a:rPr>
              <a:t>Solaris </a:t>
            </a:r>
            <a:r>
              <a:rPr dirty="0" sz="1800" spc="-10">
                <a:latin typeface="Calibri"/>
                <a:cs typeface="Calibri"/>
              </a:rPr>
              <a:t>2, </a:t>
            </a:r>
            <a:r>
              <a:rPr dirty="0" sz="1800" spc="5">
                <a:latin typeface="Calibri"/>
                <a:cs typeface="Calibri"/>
              </a:rPr>
              <a:t>creating </a:t>
            </a:r>
            <a:r>
              <a:rPr dirty="0" sz="1800">
                <a:latin typeface="Calibri"/>
                <a:cs typeface="Calibri"/>
              </a:rPr>
              <a:t>a 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process</a:t>
            </a:r>
            <a:r>
              <a:rPr dirty="0" sz="1800" spc="15">
                <a:latin typeface="Calibri"/>
                <a:cs typeface="Calibri"/>
              </a:rPr>
              <a:t> is</a:t>
            </a:r>
            <a:r>
              <a:rPr dirty="0" sz="1800" spc="-65">
                <a:latin typeface="Calibri"/>
                <a:cs typeface="Calibri"/>
              </a:rPr>
              <a:t> </a:t>
            </a:r>
            <a:r>
              <a:rPr dirty="0" sz="1800" spc="20">
                <a:latin typeface="Calibri"/>
                <a:cs typeface="Calibri"/>
              </a:rPr>
              <a:t>about</a:t>
            </a:r>
            <a:r>
              <a:rPr dirty="0" sz="1800" spc="-11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30</a:t>
            </a:r>
            <a:r>
              <a:rPr dirty="0" sz="1800" spc="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times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slower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 spc="10">
                <a:latin typeface="Calibri"/>
                <a:cs typeface="Calibri"/>
              </a:rPr>
              <a:t>than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 spc="15">
                <a:latin typeface="Calibri"/>
                <a:cs typeface="Calibri"/>
              </a:rPr>
              <a:t>is</a:t>
            </a:r>
            <a:r>
              <a:rPr dirty="0" sz="1800" spc="-60">
                <a:latin typeface="Calibri"/>
                <a:cs typeface="Calibri"/>
              </a:rPr>
              <a:t> </a:t>
            </a:r>
            <a:r>
              <a:rPr dirty="0" sz="1800" spc="5">
                <a:latin typeface="Calibri"/>
                <a:cs typeface="Calibri"/>
              </a:rPr>
              <a:t>creating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5">
                <a:latin typeface="Calibri"/>
                <a:cs typeface="Calibri"/>
              </a:rPr>
              <a:t> thread,</a:t>
            </a:r>
            <a:r>
              <a:rPr dirty="0" sz="1800" spc="-105">
                <a:latin typeface="Calibri"/>
                <a:cs typeface="Calibri"/>
              </a:rPr>
              <a:t> </a:t>
            </a:r>
            <a:r>
              <a:rPr dirty="0" sz="1800" spc="15">
                <a:latin typeface="Calibri"/>
                <a:cs typeface="Calibri"/>
              </a:rPr>
              <a:t>and</a:t>
            </a:r>
            <a:r>
              <a:rPr dirty="0" sz="1800" spc="-8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context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 spc="5">
                <a:latin typeface="Calibri"/>
                <a:cs typeface="Calibri"/>
              </a:rPr>
              <a:t>switching</a:t>
            </a:r>
            <a:r>
              <a:rPr dirty="0" sz="1800" spc="-135">
                <a:latin typeface="Calibri"/>
                <a:cs typeface="Calibri"/>
              </a:rPr>
              <a:t> </a:t>
            </a:r>
            <a:r>
              <a:rPr dirty="0" sz="1800" spc="15">
                <a:latin typeface="Calibri"/>
                <a:cs typeface="Calibri"/>
              </a:rPr>
              <a:t>is </a:t>
            </a:r>
            <a:r>
              <a:rPr dirty="0" sz="1800" spc="-390">
                <a:latin typeface="Calibri"/>
                <a:cs typeface="Calibri"/>
              </a:rPr>
              <a:t> </a:t>
            </a:r>
            <a:r>
              <a:rPr dirty="0" sz="1800" spc="20">
                <a:latin typeface="Calibri"/>
                <a:cs typeface="Calibri"/>
              </a:rPr>
              <a:t>about</a:t>
            </a:r>
            <a:r>
              <a:rPr dirty="0" sz="1800" spc="-1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five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times</a:t>
            </a:r>
            <a:r>
              <a:rPr dirty="0" sz="1800" spc="-60">
                <a:latin typeface="Calibri"/>
                <a:cs typeface="Calibri"/>
              </a:rPr>
              <a:t> </a:t>
            </a:r>
            <a:r>
              <a:rPr dirty="0" sz="1800" spc="-25">
                <a:latin typeface="Calibri"/>
                <a:cs typeface="Calibri"/>
              </a:rPr>
              <a:t>slower.</a:t>
            </a:r>
            <a:endParaRPr sz="1800">
              <a:latin typeface="Calibri"/>
              <a:cs typeface="Calibri"/>
            </a:endParaRPr>
          </a:p>
          <a:p>
            <a:pPr marL="355600" marR="109855" indent="-343535">
              <a:lnSpc>
                <a:spcPct val="100800"/>
              </a:lnSpc>
              <a:spcBef>
                <a:spcPts val="380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dirty="0" sz="1800" spc="-5" b="1">
                <a:latin typeface="Calibri"/>
                <a:cs typeface="Calibri"/>
              </a:rPr>
              <a:t>Scalability:</a:t>
            </a:r>
            <a:r>
              <a:rPr dirty="0" sz="1800" spc="10" b="1">
                <a:latin typeface="Calibri"/>
                <a:cs typeface="Calibri"/>
              </a:rPr>
              <a:t> </a:t>
            </a:r>
            <a:r>
              <a:rPr dirty="0" sz="1800" spc="10">
                <a:latin typeface="Calibri"/>
                <a:cs typeface="Calibri"/>
              </a:rPr>
              <a:t>One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 spc="5">
                <a:latin typeface="Calibri"/>
                <a:cs typeface="Calibri"/>
              </a:rPr>
              <a:t>thread</a:t>
            </a:r>
            <a:r>
              <a:rPr dirty="0" sz="1800" spc="-80">
                <a:latin typeface="Calibri"/>
                <a:cs typeface="Calibri"/>
              </a:rPr>
              <a:t> </a:t>
            </a:r>
            <a:r>
              <a:rPr dirty="0" sz="1800" spc="5">
                <a:latin typeface="Calibri"/>
                <a:cs typeface="Calibri"/>
              </a:rPr>
              <a:t>runs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10">
                <a:latin typeface="Calibri"/>
                <a:cs typeface="Calibri"/>
              </a:rPr>
              <a:t>on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15">
                <a:latin typeface="Calibri"/>
                <a:cs typeface="Calibri"/>
              </a:rPr>
              <a:t>one</a:t>
            </a:r>
            <a:r>
              <a:rPr dirty="0" sz="1800" spc="-100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CPU.</a:t>
            </a:r>
            <a:r>
              <a:rPr dirty="0" sz="1800" spc="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In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 spc="15">
                <a:latin typeface="Calibri"/>
                <a:cs typeface="Calibri"/>
              </a:rPr>
              <a:t>Multithreaded</a:t>
            </a:r>
            <a:r>
              <a:rPr dirty="0" sz="1800" spc="-14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processes,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 spc="5">
                <a:latin typeface="Calibri"/>
                <a:cs typeface="Calibri"/>
              </a:rPr>
              <a:t>threads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 spc="5">
                <a:latin typeface="Calibri"/>
                <a:cs typeface="Calibri"/>
              </a:rPr>
              <a:t>can </a:t>
            </a:r>
            <a:r>
              <a:rPr dirty="0" sz="1800" spc="-395">
                <a:latin typeface="Calibri"/>
                <a:cs typeface="Calibri"/>
              </a:rPr>
              <a:t> </a:t>
            </a:r>
            <a:r>
              <a:rPr dirty="0" sz="1800" spc="10">
                <a:latin typeface="Calibri"/>
                <a:cs typeface="Calibri"/>
              </a:rPr>
              <a:t>be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 spc="5">
                <a:latin typeface="Calibri"/>
                <a:cs typeface="Calibri"/>
              </a:rPr>
              <a:t>distributed</a:t>
            </a:r>
            <a:r>
              <a:rPr dirty="0" sz="1800" spc="-160">
                <a:latin typeface="Calibri"/>
                <a:cs typeface="Calibri"/>
              </a:rPr>
              <a:t> </a:t>
            </a:r>
            <a:r>
              <a:rPr dirty="0" sz="1800" spc="5">
                <a:latin typeface="Calibri"/>
                <a:cs typeface="Calibri"/>
              </a:rPr>
              <a:t>over</a:t>
            </a:r>
            <a:r>
              <a:rPr dirty="0" sz="1800" spc="-6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 </a:t>
            </a:r>
            <a:r>
              <a:rPr dirty="0" sz="1800" spc="-5">
                <a:latin typeface="Calibri"/>
                <a:cs typeface="Calibri"/>
              </a:rPr>
              <a:t>series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10">
                <a:latin typeface="Calibri"/>
                <a:cs typeface="Calibri"/>
              </a:rPr>
              <a:t>of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processors</a:t>
            </a:r>
            <a:r>
              <a:rPr dirty="0" sz="1800" spc="-6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to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scale.</a:t>
            </a:r>
            <a:endParaRPr sz="1800">
              <a:latin typeface="Calibri"/>
              <a:cs typeface="Calibri"/>
            </a:endParaRPr>
          </a:p>
          <a:p>
            <a:pPr marL="355600" marR="222250" indent="-343535">
              <a:lnSpc>
                <a:spcPct val="100800"/>
              </a:lnSpc>
              <a:spcBef>
                <a:spcPts val="450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dirty="0" sz="1800" spc="-5" b="1">
                <a:latin typeface="Calibri"/>
                <a:cs typeface="Calibri"/>
              </a:rPr>
              <a:t>Context</a:t>
            </a:r>
            <a:r>
              <a:rPr dirty="0" sz="1800" spc="-55" b="1">
                <a:latin typeface="Calibri"/>
                <a:cs typeface="Calibri"/>
              </a:rPr>
              <a:t> </a:t>
            </a:r>
            <a:r>
              <a:rPr dirty="0" sz="1800" spc="-5" b="1">
                <a:latin typeface="Calibri"/>
                <a:cs typeface="Calibri"/>
              </a:rPr>
              <a:t>Switching</a:t>
            </a:r>
            <a:r>
              <a:rPr dirty="0" sz="1800" spc="-30" b="1">
                <a:latin typeface="Calibri"/>
                <a:cs typeface="Calibri"/>
              </a:rPr>
              <a:t> </a:t>
            </a:r>
            <a:r>
              <a:rPr dirty="0" sz="1800" spc="15">
                <a:latin typeface="Calibri"/>
                <a:cs typeface="Calibri"/>
              </a:rPr>
              <a:t>is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smooth.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Context</a:t>
            </a:r>
            <a:r>
              <a:rPr dirty="0" sz="1800" spc="-105">
                <a:latin typeface="Calibri"/>
                <a:cs typeface="Calibri"/>
              </a:rPr>
              <a:t> </a:t>
            </a:r>
            <a:r>
              <a:rPr dirty="0" sz="1800" spc="5">
                <a:latin typeface="Calibri"/>
                <a:cs typeface="Calibri"/>
              </a:rPr>
              <a:t>switching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 spc="-30">
                <a:latin typeface="Calibri"/>
                <a:cs typeface="Calibri"/>
              </a:rPr>
              <a:t>refers</a:t>
            </a:r>
            <a:r>
              <a:rPr dirty="0" sz="1800" spc="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to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 spc="5">
                <a:latin typeface="Calibri"/>
                <a:cs typeface="Calibri"/>
              </a:rPr>
              <a:t>the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procedure</a:t>
            </a:r>
            <a:r>
              <a:rPr dirty="0" sz="1800" spc="-10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followed </a:t>
            </a:r>
            <a:r>
              <a:rPr dirty="0" sz="1800" spc="-390">
                <a:latin typeface="Calibri"/>
                <a:cs typeface="Calibri"/>
              </a:rPr>
              <a:t> </a:t>
            </a:r>
            <a:r>
              <a:rPr dirty="0" sz="1800" spc="25">
                <a:latin typeface="Calibri"/>
                <a:cs typeface="Calibri"/>
              </a:rPr>
              <a:t>b</a:t>
            </a:r>
            <a:r>
              <a:rPr dirty="0" sz="1800">
                <a:latin typeface="Calibri"/>
                <a:cs typeface="Calibri"/>
              </a:rPr>
              <a:t>y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 spc="10">
                <a:latin typeface="Calibri"/>
                <a:cs typeface="Calibri"/>
              </a:rPr>
              <a:t>C</a:t>
            </a:r>
            <a:r>
              <a:rPr dirty="0" sz="1800" spc="-35">
                <a:latin typeface="Calibri"/>
                <a:cs typeface="Calibri"/>
              </a:rPr>
              <a:t>P</a:t>
            </a:r>
            <a:r>
              <a:rPr dirty="0" sz="1800">
                <a:latin typeface="Calibri"/>
                <a:cs typeface="Calibri"/>
              </a:rPr>
              <a:t>U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to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c</a:t>
            </a:r>
            <a:r>
              <a:rPr dirty="0" sz="1800" spc="25">
                <a:latin typeface="Calibri"/>
                <a:cs typeface="Calibri"/>
              </a:rPr>
              <a:t>h</a:t>
            </a:r>
            <a:r>
              <a:rPr dirty="0" sz="1800" spc="30">
                <a:latin typeface="Calibri"/>
                <a:cs typeface="Calibri"/>
              </a:rPr>
              <a:t>a</a:t>
            </a:r>
            <a:r>
              <a:rPr dirty="0" sz="1800" spc="25">
                <a:latin typeface="Calibri"/>
                <a:cs typeface="Calibri"/>
              </a:rPr>
              <a:t>n</a:t>
            </a:r>
            <a:r>
              <a:rPr dirty="0" sz="1800" spc="-25">
                <a:latin typeface="Calibri"/>
                <a:cs typeface="Calibri"/>
              </a:rPr>
              <a:t>g</a:t>
            </a:r>
            <a:r>
              <a:rPr dirty="0" sz="1800">
                <a:latin typeface="Calibri"/>
                <a:cs typeface="Calibri"/>
              </a:rPr>
              <a:t>e</a:t>
            </a:r>
            <a:r>
              <a:rPr dirty="0" sz="1800" spc="-105">
                <a:latin typeface="Calibri"/>
                <a:cs typeface="Calibri"/>
              </a:rPr>
              <a:t> </a:t>
            </a:r>
            <a:r>
              <a:rPr dirty="0" sz="1800" spc="-30">
                <a:latin typeface="Calibri"/>
                <a:cs typeface="Calibri"/>
              </a:rPr>
              <a:t>fr</a:t>
            </a:r>
            <a:r>
              <a:rPr dirty="0" sz="1800" spc="20">
                <a:latin typeface="Calibri"/>
                <a:cs typeface="Calibri"/>
              </a:rPr>
              <a:t>o</a:t>
            </a:r>
            <a:r>
              <a:rPr dirty="0" sz="1800">
                <a:latin typeface="Calibri"/>
                <a:cs typeface="Calibri"/>
              </a:rPr>
              <a:t>m</a:t>
            </a:r>
            <a:r>
              <a:rPr dirty="0" sz="1800" spc="25">
                <a:latin typeface="Calibri"/>
                <a:cs typeface="Calibri"/>
              </a:rPr>
              <a:t> </a:t>
            </a:r>
            <a:r>
              <a:rPr dirty="0" sz="1800" spc="20">
                <a:latin typeface="Calibri"/>
                <a:cs typeface="Calibri"/>
              </a:rPr>
              <a:t>o</a:t>
            </a:r>
            <a:r>
              <a:rPr dirty="0" sz="1800" spc="25">
                <a:latin typeface="Calibri"/>
                <a:cs typeface="Calibri"/>
              </a:rPr>
              <a:t>n</a:t>
            </a:r>
            <a:r>
              <a:rPr dirty="0" sz="1800">
                <a:latin typeface="Calibri"/>
                <a:cs typeface="Calibri"/>
              </a:rPr>
              <a:t>e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</a:t>
            </a:r>
            <a:r>
              <a:rPr dirty="0" sz="1800" spc="30">
                <a:latin typeface="Calibri"/>
                <a:cs typeface="Calibri"/>
              </a:rPr>
              <a:t>a</a:t>
            </a:r>
            <a:r>
              <a:rPr dirty="0" sz="1800" spc="-35">
                <a:latin typeface="Calibri"/>
                <a:cs typeface="Calibri"/>
              </a:rPr>
              <a:t>s</a:t>
            </a:r>
            <a:r>
              <a:rPr dirty="0" sz="1800">
                <a:latin typeface="Calibri"/>
                <a:cs typeface="Calibri"/>
              </a:rPr>
              <a:t>k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to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 spc="30">
                <a:latin typeface="Calibri"/>
                <a:cs typeface="Calibri"/>
              </a:rPr>
              <a:t>a</a:t>
            </a:r>
            <a:r>
              <a:rPr dirty="0" sz="1800" spc="25">
                <a:latin typeface="Calibri"/>
                <a:cs typeface="Calibri"/>
              </a:rPr>
              <a:t>n</a:t>
            </a:r>
            <a:r>
              <a:rPr dirty="0" sz="1800" spc="20">
                <a:latin typeface="Calibri"/>
                <a:cs typeface="Calibri"/>
              </a:rPr>
              <a:t>o</a:t>
            </a:r>
            <a:r>
              <a:rPr dirty="0" sz="1800">
                <a:latin typeface="Calibri"/>
                <a:cs typeface="Calibri"/>
              </a:rPr>
              <a:t>t</a:t>
            </a:r>
            <a:r>
              <a:rPr dirty="0" sz="1800" spc="20">
                <a:latin typeface="Calibri"/>
                <a:cs typeface="Calibri"/>
              </a:rPr>
              <a:t>h</a:t>
            </a:r>
            <a:r>
              <a:rPr dirty="0" sz="1800">
                <a:latin typeface="Calibri"/>
                <a:cs typeface="Calibri"/>
              </a:rPr>
              <a:t>e</a:t>
            </a:r>
            <a:r>
              <a:rPr dirty="0" sz="1800" spc="-180">
                <a:latin typeface="Calibri"/>
                <a:cs typeface="Calibri"/>
              </a:rPr>
              <a:t>r</a:t>
            </a:r>
            <a:r>
              <a:rPr dirty="0" sz="1800"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0439" y="669924"/>
            <a:ext cx="7874000" cy="70104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5"/>
              <a:t>Multithreaded</a:t>
            </a:r>
            <a:r>
              <a:rPr dirty="0" spc="-195"/>
              <a:t> </a:t>
            </a:r>
            <a:r>
              <a:rPr dirty="0" spc="5"/>
              <a:t>Server</a:t>
            </a:r>
            <a:r>
              <a:rPr dirty="0" spc="-15"/>
              <a:t> </a:t>
            </a:r>
            <a:r>
              <a:rPr dirty="0"/>
              <a:t>Architecture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1575" y="2209800"/>
            <a:ext cx="7115175" cy="25527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2023-07-29T19:06:09Z</dcterms:created>
  <dcterms:modified xsi:type="dcterms:W3CDTF">2023-07-29T19:06:09Z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2023-03-13T00:00:00Z</vt:filetime>
  </property>
  <property fmtid="{D5CDD505-2E9C-101B-9397-08002B2CF9AE}" pid="3" name="LastSaved">
    <vt:filetime>2023-07-29T00:00:00Z</vt:filetime>
  </property>
</Properties>
</file>