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03" r:id="rId3"/>
    <p:sldId id="304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20" r:id="rId12"/>
    <p:sldId id="321" r:id="rId13"/>
    <p:sldId id="322" r:id="rId14"/>
    <p:sldId id="313" r:id="rId15"/>
    <p:sldId id="314" r:id="rId16"/>
    <p:sldId id="315" r:id="rId17"/>
    <p:sldId id="294" r:id="rId18"/>
    <p:sldId id="288" r:id="rId19"/>
    <p:sldId id="289" r:id="rId20"/>
    <p:sldId id="291" r:id="rId21"/>
    <p:sldId id="293" r:id="rId22"/>
    <p:sldId id="319" r:id="rId23"/>
    <p:sldId id="287" r:id="rId24"/>
  </p:sldIdLst>
  <p:sldSz cx="12192000" cy="6858000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Palatino Linotype" panose="02040502050505030304" pitchFamily="18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Open Sans" panose="020B0604020202020204" charset="0"/>
      <p:regular r:id="rId38"/>
      <p:bold r:id="rId39"/>
      <p:italic r:id="rId40"/>
      <p:boldItalic r:id="rId41"/>
    </p:embeddedFont>
    <p:embeddedFont>
      <p:font typeface="Robot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hbGABKmTriQzWbvNsO2xNYCwMw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77758" autoAdjust="0"/>
  </p:normalViewPr>
  <p:slideViewPr>
    <p:cSldViewPr snapToGrid="0">
      <p:cViewPr>
        <p:scale>
          <a:sx n="70" d="100"/>
          <a:sy n="70" d="100"/>
        </p:scale>
        <p:origin x="-89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6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64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87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8004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Moderate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Option: 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Alternate Mixed Series</a:t>
            </a:r>
            <a:endParaRPr dirty="0"/>
          </a:p>
        </p:txBody>
      </p:sp>
      <p:sp>
        <p:nvSpPr>
          <p:cNvPr id="245" name="Google Shape;24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5273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Moderate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Option: 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Alternate Mixed Series</a:t>
            </a:r>
            <a:endParaRPr dirty="0"/>
          </a:p>
        </p:txBody>
      </p:sp>
      <p:sp>
        <p:nvSpPr>
          <p:cNvPr id="245" name="Google Shape;24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5273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Moderate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Option: 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Alternate Mixed Series</a:t>
            </a:r>
            <a:endParaRPr dirty="0"/>
          </a:p>
        </p:txBody>
      </p:sp>
      <p:sp>
        <p:nvSpPr>
          <p:cNvPr id="245" name="Google Shape;24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5273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Moderate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Option: 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Alternate Mixed Series</a:t>
            </a:r>
            <a:endParaRPr dirty="0"/>
          </a:p>
        </p:txBody>
      </p:sp>
      <p:sp>
        <p:nvSpPr>
          <p:cNvPr id="245" name="Google Shape;245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5273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186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8045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3877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Easy (Compulsory)</a:t>
            </a:r>
            <a:endParaRPr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Correct Option: B</a:t>
            </a:r>
            <a:endParaRPr b="0" i="0"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0718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Easy</a:t>
            </a:r>
            <a:endParaRPr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Correct Option: C</a:t>
            </a:r>
            <a:endParaRPr b="0" i="0"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5559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Difficulty level: Moderate (Compulsory)</a:t>
            </a:r>
            <a:endParaRPr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Correct Option: 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Explanation:- </a:t>
            </a:r>
            <a:r>
              <a:rPr lang="en-IN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three series to look for here. The first letters are alphabetical in reverse: Z, Y, X, W, V. The second letters are in alphabetical order, beginning with A. The number series is as follows: 5, 4, 6, 3, 7.</a:t>
            </a:r>
            <a:endParaRPr b="0" i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4763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3137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Difficulty level: Easy (Compulsory)</a:t>
            </a:r>
            <a:endParaRPr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Option : 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Pattern is : aabbcc</a:t>
            </a:r>
            <a:endParaRPr b="0" i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242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Correct Option: 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Explanation:- </a:t>
            </a:r>
            <a:r>
              <a:rPr lang="en-IN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 is </a:t>
            </a:r>
            <a:r>
              <a:rPr lang="en-IN" b="0" i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xy</a:t>
            </a:r>
            <a:r>
              <a:rPr lang="en-IN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IN" b="0" i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xxyy</a:t>
            </a:r>
            <a:r>
              <a:rPr lang="en-IN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IN" b="0" i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xxxyyy</a:t>
            </a:r>
            <a:endParaRPr b="0" i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13147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51711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3100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445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73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Easy (Compulsory)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 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Alternate Series</a:t>
            </a:r>
            <a:endParaRPr dirty="0"/>
          </a:p>
        </p:txBody>
      </p:sp>
      <p:sp>
        <p:nvSpPr>
          <p:cNvPr id="189" name="Google Shape;189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9358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Easy </a:t>
            </a:r>
            <a:endParaRPr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Correct Option: C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Explanation:- 1^3+0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	2^3+1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	3^3+2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	4^3+3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	5^3+4</a:t>
            </a:r>
            <a:endParaRPr b="0" i="0"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6847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/>
              <a:t>Difficulty level: Easy (Compulsory)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Correct Option: 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7^2 , 6^3 , 5^4, 4^5, 3^6 , 2^7</a:t>
            </a:r>
            <a:endParaRPr/>
          </a:p>
        </p:txBody>
      </p:sp>
      <p:sp>
        <p:nvSpPr>
          <p:cNvPr id="217" name="Google Shape;217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9353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Moderate (Compulsory)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Correct Option: B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7*2 + 2=16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16*3 + 3 = 51</a:t>
            </a:r>
            <a:endParaRPr dirty="0"/>
          </a:p>
        </p:txBody>
      </p:sp>
      <p:sp>
        <p:nvSpPr>
          <p:cNvPr id="196" name="Google Shape;196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222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dirty="0"/>
              <a:t>Difficulty level: Moderate (Compulsory)</a:t>
            </a:r>
            <a:endParaRPr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Correct Option: 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Explanation:- 8*0.5+0.5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4.5*1+1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5.5*2+2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13*4+4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0" dirty="0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</a:rPr>
              <a:t>56*8+8</a:t>
            </a:r>
            <a:endParaRPr b="0" i="0" dirty="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31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4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4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8"/>
          <p:cNvSpPr txBox="1"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Palatino Linotype"/>
              <a:buNone/>
              <a:defRPr sz="4800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8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8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5" name="Google Shape;45;p38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6" name="Google Shape;46;p38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" name="Google Shape;47;p3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9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body" idx="1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1pPr>
            <a:lvl2pPr marL="914400" lvl="1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o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54" name="Google Shape;54;p39"/>
          <p:cNvSpPr txBox="1">
            <a:spLocks noGrp="1"/>
          </p:cNvSpPr>
          <p:nvPr>
            <p:ph type="body" idx="2"/>
          </p:nvPr>
        </p:nvSpPr>
        <p:spPr>
          <a:xfrm>
            <a:off x="487680" y="1600200"/>
            <a:ext cx="5388864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0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body" idx="2"/>
          </p:nvPr>
        </p:nvSpPr>
        <p:spPr>
          <a:xfrm>
            <a:off x="6197601" y="1600200"/>
            <a:ext cx="5389033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 b="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0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0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62" name="Google Shape;62;p40"/>
          <p:cNvSpPr txBox="1">
            <a:spLocks noGrp="1"/>
          </p:cNvSpPr>
          <p:nvPr>
            <p:ph type="body" idx="3"/>
          </p:nvPr>
        </p:nvSpPr>
        <p:spPr>
          <a:xfrm>
            <a:off x="609600" y="2212848"/>
            <a:ext cx="5388864" cy="3913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0"/>
          <p:cNvSpPr txBox="1">
            <a:spLocks noGrp="1"/>
          </p:cNvSpPr>
          <p:nvPr>
            <p:ph type="body" idx="4"/>
          </p:nvPr>
        </p:nvSpPr>
        <p:spPr>
          <a:xfrm>
            <a:off x="6230112" y="2212849"/>
            <a:ext cx="5388864" cy="391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1"/>
          <p:cNvSpPr txBox="1"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1"/>
          <p:cNvSpPr txBox="1">
            <a:spLocks noGrp="1"/>
          </p:cNvSpPr>
          <p:nvPr>
            <p:ph type="body" idx="1"/>
          </p:nvPr>
        </p:nvSpPr>
        <p:spPr>
          <a:xfrm>
            <a:off x="958850" y="273051"/>
            <a:ext cx="6661151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Char char="o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o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41"/>
          <p:cNvSpPr txBox="1">
            <a:spLocks noGrp="1"/>
          </p:cNvSpPr>
          <p:nvPr>
            <p:ph type="body" idx="2"/>
          </p:nvPr>
        </p:nvSpPr>
        <p:spPr>
          <a:xfrm>
            <a:off x="7876117" y="2438401"/>
            <a:ext cx="4011084" cy="3687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5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41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1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1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2"/>
          <p:cNvSpPr txBox="1"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latino Linotype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2"/>
          <p:cNvSpPr>
            <a:spLocks noGrp="1"/>
          </p:cNvSpPr>
          <p:nvPr>
            <p:ph type="pic" idx="2"/>
          </p:nvPr>
        </p:nvSpPr>
        <p:spPr>
          <a:xfrm>
            <a:off x="2010835" y="1143000"/>
            <a:ext cx="8072965" cy="4541044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8900" dist="50800" dir="5400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Courier New"/>
              <a:buNone/>
              <a:defRPr sz="28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ourier New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1"/>
          </p:nvPr>
        </p:nvSpPr>
        <p:spPr>
          <a:xfrm>
            <a:off x="2239435" y="5810250"/>
            <a:ext cx="761576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3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3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3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3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4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322222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4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o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4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4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4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50000">
              <a:schemeClr val="lt1"/>
            </a:gs>
            <a:gs pos="76000">
              <a:srgbClr val="F3F3F3"/>
            </a:gs>
            <a:gs pos="92000">
              <a:srgbClr val="D8D8D8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Palatino Linotype"/>
              <a:buNone/>
              <a:defRPr sz="5400" b="0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dt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3" name="Google Shape;13;p33"/>
          <p:cNvSpPr txBox="1">
            <a:spLocks noGrp="1"/>
          </p:cNvSpPr>
          <p:nvPr>
            <p:ph type="ft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4" name="Google Shape;14;p33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5" name="Google Shape;15;p33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" name="Google Shape;16;p33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0" y="234142"/>
            <a:ext cx="11229474" cy="3260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19341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60"/>
              <a:buFont typeface="Times New Roman"/>
              <a:buNone/>
            </a:pPr>
            <a:r>
              <a:rPr lang="en-IN" sz="486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LETTER &amp; NUMBER SERIES</a:t>
            </a:r>
            <a:endParaRPr sz="486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0" y="994155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6. Find the next term of the series: 243,5,81,15,27,45,9,?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5			B) 15			C) 135			D) 27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Series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500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0" y="994155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7. </a:t>
            </a: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Find the next term of the series: </a:t>
            </a:r>
            <a:r>
              <a:rPr lang="en-IN" sz="2400" dirty="0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4, 18, 85, 336, 1005, 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</a:t>
            </a:r>
            <a:r>
              <a:rPr lang="en-IN" sz="2400" dirty="0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1680</a:t>
            </a: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			B) </a:t>
            </a:r>
            <a:r>
              <a:rPr lang="en-IN" sz="2400" dirty="0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2008</a:t>
            </a: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		</a:t>
            </a:r>
            <a:r>
              <a:rPr lang="en-IN" sz="2400" dirty="0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</a:t>
            </a: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) </a:t>
            </a:r>
            <a:r>
              <a:rPr lang="en-IN" sz="2400" dirty="0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1580</a:t>
            </a: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		D) </a:t>
            </a:r>
            <a:r>
              <a:rPr lang="en-IN" sz="2400" dirty="0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1675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Series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206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0" y="994155"/>
            <a:ext cx="1108509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400" dirty="0" smtClean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7. Find the next term of the series </a:t>
            </a:r>
            <a:r>
              <a:rPr lang="en-IN" sz="2400" dirty="0" smtClean="0"/>
              <a:t>7</a:t>
            </a:r>
            <a:r>
              <a:rPr lang="en-IN" sz="2400" dirty="0"/>
              <a:t>,   17,   35,    63,    103,    </a:t>
            </a:r>
            <a:r>
              <a:rPr lang="en-IN" sz="2400" dirty="0" smtClean="0"/>
              <a:t>?</a:t>
            </a:r>
          </a:p>
          <a:p>
            <a:pPr marL="457200" lvl="0" indent="-457200">
              <a:buAutoNum type="alphaUcPeriod"/>
            </a:pPr>
            <a:r>
              <a:rPr lang="en-US" sz="2400" dirty="0" smtClean="0"/>
              <a:t>109</a:t>
            </a:r>
          </a:p>
          <a:p>
            <a:pPr marL="342900" lvl="0" indent="-342900">
              <a:buAutoNum type="alphaUcPeriod"/>
            </a:pPr>
            <a:r>
              <a:rPr lang="en-US" sz="2400" dirty="0" smtClean="0"/>
              <a:t>157</a:t>
            </a:r>
          </a:p>
          <a:p>
            <a:pPr marL="342900" lvl="0" indent="-342900">
              <a:buAutoNum type="alphaUcPeriod"/>
            </a:pPr>
            <a:r>
              <a:rPr lang="en-US" sz="2400" dirty="0" smtClean="0"/>
              <a:t>186</a:t>
            </a:r>
          </a:p>
          <a:p>
            <a:pPr marL="342900" lvl="0" indent="-342900">
              <a:buAutoNum type="alphaUcPeriod"/>
            </a:pPr>
            <a:r>
              <a:rPr lang="en-US" sz="2400" dirty="0" smtClean="0"/>
              <a:t>212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Series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185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/>
          <p:nvPr/>
        </p:nvSpPr>
        <p:spPr>
          <a:xfrm>
            <a:off x="0" y="994155"/>
            <a:ext cx="1108509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>
              <a:buAutoNum type="arabicPeriod" startAt="8"/>
            </a:pPr>
            <a:r>
              <a:rPr lang="en-IN" sz="2400" dirty="0" smtClean="0"/>
              <a:t>Find the missing number 7</a:t>
            </a:r>
            <a:r>
              <a:rPr lang="en-IN" sz="2400" dirty="0"/>
              <a:t>     4     5     9     ?     </a:t>
            </a:r>
            <a:r>
              <a:rPr lang="en-IN" sz="2400" dirty="0" smtClean="0"/>
              <a:t>52.5</a:t>
            </a:r>
          </a:p>
          <a:p>
            <a:pPr lvl="0"/>
            <a:r>
              <a:rPr lang="en-IN" sz="2400" dirty="0" smtClean="0"/>
              <a:t>A.20</a:t>
            </a:r>
          </a:p>
          <a:p>
            <a:pPr lvl="0"/>
            <a:r>
              <a:rPr lang="en-IN" sz="2400" dirty="0" smtClean="0"/>
              <a:t>B.18</a:t>
            </a:r>
          </a:p>
          <a:p>
            <a:pPr lvl="0"/>
            <a:r>
              <a:rPr lang="en-IN" sz="2400" dirty="0" smtClean="0"/>
              <a:t>C.21</a:t>
            </a:r>
          </a:p>
          <a:p>
            <a:pPr lvl="0"/>
            <a:r>
              <a:rPr lang="en-IN" sz="2400" dirty="0" smtClean="0"/>
              <a:t>D.18.5</a:t>
            </a:r>
            <a:r>
              <a:rPr lang="en-IN" sz="2400" dirty="0"/>
              <a:t> </a:t>
            </a:r>
            <a:endParaRPr dirty="0"/>
          </a:p>
        </p:txBody>
      </p:sp>
      <p:sp>
        <p:nvSpPr>
          <p:cNvPr id="248" name="Google Shape;248;p2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Series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2895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305217" y="979552"/>
            <a:ext cx="2034572" cy="40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19341"/>
              </a:lnSpc>
              <a:buClr>
                <a:srgbClr val="C00000"/>
              </a:buClr>
              <a:buSzPts val="4860"/>
            </a:pPr>
            <a:r>
              <a:rPr lang="en-IN" sz="1800" b="1" dirty="0">
                <a:solidFill>
                  <a:srgbClr val="C00000"/>
                </a:solidFill>
              </a:rPr>
              <a:t>Letter Series:</a:t>
            </a:r>
            <a:endParaRPr sz="1800" dirty="0">
              <a:solidFill>
                <a:srgbClr val="C00000"/>
              </a:solidFill>
            </a:endParaRPr>
          </a:p>
        </p:txBody>
      </p:sp>
      <p:pic>
        <p:nvPicPr>
          <p:cNvPr id="4098" name="Picture 2" descr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88" y="1552294"/>
            <a:ext cx="4102659" cy="237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58988" y="4270194"/>
            <a:ext cx="2719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dirty="0">
                <a:solidFill>
                  <a:srgbClr val="C00000"/>
                </a:solidFill>
                <a:latin typeface="Palatino Linotype" panose="02040502050505030304" pitchFamily="18" charset="0"/>
              </a:rPr>
              <a:t>Missing Alphabet Series:</a:t>
            </a:r>
          </a:p>
        </p:txBody>
      </p:sp>
      <p:sp>
        <p:nvSpPr>
          <p:cNvPr id="3" name="Rectangle 2"/>
          <p:cNvSpPr/>
          <p:nvPr/>
        </p:nvSpPr>
        <p:spPr>
          <a:xfrm>
            <a:off x="558988" y="478103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Example 1: The missing letter of the series O, R, U, __ is:</a:t>
            </a:r>
            <a:endParaRPr lang="en-US" sz="18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US" sz="1800" dirty="0">
                <a:solidFill>
                  <a:srgbClr val="262626"/>
                </a:solidFill>
                <a:latin typeface="Palatino Linotype" panose="02040502050505030304" pitchFamily="18" charset="0"/>
              </a:rPr>
              <a:t>A) V      B) W      C) X          D) Y        E) Z</a:t>
            </a:r>
          </a:p>
        </p:txBody>
      </p:sp>
    </p:spTree>
    <p:extLst>
      <p:ext uri="{BB962C8B-B14F-4D97-AF65-F5344CB8AC3E}">
        <p14:creationId xmlns:p14="http://schemas.microsoft.com/office/powerpoint/2010/main" val="139682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87287" y="1544328"/>
            <a:ext cx="2626242" cy="40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19341"/>
              </a:lnSpc>
              <a:buClr>
                <a:srgbClr val="C00000"/>
              </a:buClr>
              <a:buSzPts val="4860"/>
            </a:pPr>
            <a:r>
              <a:rPr lang="en-IN" sz="1800" dirty="0">
                <a:solidFill>
                  <a:srgbClr val="C00000"/>
                </a:solidFill>
                <a:latin typeface="Palatino Linotype" panose="02040502050505030304" pitchFamily="18" charset="0"/>
              </a:rPr>
              <a:t>Mixed Series:</a:t>
            </a:r>
            <a:endParaRPr sz="18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9928" y="2190237"/>
            <a:ext cx="99687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Example: What will be the next term of the series A1F, B4G, C9H, D16I, ?</a:t>
            </a:r>
            <a:endParaRPr lang="en-IN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31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06605" y="1024375"/>
            <a:ext cx="2814501" cy="40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lnSpc>
                <a:spcPct val="119341"/>
              </a:lnSpc>
              <a:buClr>
                <a:srgbClr val="C00000"/>
              </a:buClr>
              <a:buSzPts val="4860"/>
            </a:pPr>
            <a:r>
              <a:rPr lang="en-IN" sz="2000" dirty="0">
                <a:solidFill>
                  <a:srgbClr val="C00000"/>
                </a:solidFill>
                <a:latin typeface="Palatino Linotype" panose="02040502050505030304" pitchFamily="18" charset="0"/>
              </a:rPr>
              <a:t>Miscellaneous Series:</a:t>
            </a:r>
            <a:endParaRPr sz="20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0658" y="1696743"/>
            <a:ext cx="84447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</a:rPr>
              <a:t>Example: </a:t>
            </a:r>
            <a:r>
              <a:rPr lang="en-IN" sz="2000" b="1" dirty="0">
                <a:latin typeface="Palatino Linotype" panose="02040502050505030304" pitchFamily="18" charset="0"/>
              </a:rPr>
              <a:t>Find the missing series.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IN" sz="2000" b="1" dirty="0" err="1">
                <a:solidFill>
                  <a:srgbClr val="262626"/>
                </a:solidFill>
                <a:latin typeface="Palatino Linotype" panose="02040502050505030304" pitchFamily="18" charset="0"/>
              </a:rPr>
              <a:t>xy</a:t>
            </a:r>
            <a:r>
              <a:rPr lang="en-IN" sz="20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 _ </a:t>
            </a:r>
            <a:r>
              <a:rPr lang="en-IN" sz="2000" b="1" dirty="0" err="1">
                <a:solidFill>
                  <a:srgbClr val="262626"/>
                </a:solidFill>
                <a:latin typeface="Palatino Linotype" panose="02040502050505030304" pitchFamily="18" charset="0"/>
              </a:rPr>
              <a:t>kx</a:t>
            </a:r>
            <a:r>
              <a:rPr lang="en-IN" sz="20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 _ </a:t>
            </a:r>
            <a:r>
              <a:rPr lang="en-IN" sz="2000" b="1" dirty="0" err="1">
                <a:solidFill>
                  <a:srgbClr val="262626"/>
                </a:solidFill>
                <a:latin typeface="Palatino Linotype" panose="02040502050505030304" pitchFamily="18" charset="0"/>
              </a:rPr>
              <a:t>zk</a:t>
            </a:r>
            <a:r>
              <a:rPr lang="en-IN" sz="20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 _ </a:t>
            </a:r>
            <a:r>
              <a:rPr lang="en-IN" sz="2000" b="1" dirty="0" err="1">
                <a:solidFill>
                  <a:srgbClr val="262626"/>
                </a:solidFill>
                <a:latin typeface="Palatino Linotype" panose="02040502050505030304" pitchFamily="18" charset="0"/>
              </a:rPr>
              <a:t>yzk</a:t>
            </a:r>
            <a:r>
              <a:rPr lang="en-IN" sz="2000" b="1" dirty="0">
                <a:solidFill>
                  <a:srgbClr val="262626"/>
                </a:solidFill>
                <a:latin typeface="Palatino Linotype" panose="02040502050505030304" pitchFamily="18" charset="0"/>
              </a:rPr>
              <a:t> xyz _ _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IN" sz="2000" dirty="0">
                <a:latin typeface="Palatino Linotype" panose="02040502050505030304" pitchFamily="18" charset="0"/>
              </a:rPr>
              <a:t/>
            </a:r>
            <a:br>
              <a:rPr lang="en-IN" sz="2000" dirty="0">
                <a:latin typeface="Palatino Linotype" panose="02040502050505030304" pitchFamily="18" charset="0"/>
              </a:rPr>
            </a:br>
            <a:r>
              <a:rPr lang="en-IN" sz="2000" dirty="0">
                <a:latin typeface="Palatino Linotype" panose="02040502050505030304" pitchFamily="18" charset="0"/>
              </a:rPr>
              <a:t>Explanation: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IN" sz="2000" dirty="0" err="1">
                <a:latin typeface="Palatino Linotype" panose="02040502050505030304" pitchFamily="18" charset="0"/>
              </a:rPr>
              <a:t>xyzk</a:t>
            </a:r>
            <a:r>
              <a:rPr lang="en-IN" sz="2000" dirty="0">
                <a:latin typeface="Palatino Linotype" panose="02040502050505030304" pitchFamily="18" charset="0"/>
              </a:rPr>
              <a:t>/ </a:t>
            </a:r>
            <a:r>
              <a:rPr lang="en-IN" sz="2000" dirty="0" err="1">
                <a:latin typeface="Palatino Linotype" panose="02040502050505030304" pitchFamily="18" charset="0"/>
              </a:rPr>
              <a:t>xyzk</a:t>
            </a:r>
            <a:r>
              <a:rPr lang="en-IN" sz="2000" dirty="0">
                <a:latin typeface="Palatino Linotype" panose="02040502050505030304" pitchFamily="18" charset="0"/>
              </a:rPr>
              <a:t>/ </a:t>
            </a:r>
            <a:r>
              <a:rPr lang="en-IN" sz="2000" dirty="0" err="1">
                <a:latin typeface="Palatino Linotype" panose="02040502050505030304" pitchFamily="18" charset="0"/>
              </a:rPr>
              <a:t>xyzk</a:t>
            </a:r>
            <a:r>
              <a:rPr lang="en-IN" sz="2000" dirty="0">
                <a:latin typeface="Palatino Linotype" panose="02040502050505030304" pitchFamily="18" charset="0"/>
              </a:rPr>
              <a:t>/ </a:t>
            </a:r>
            <a:r>
              <a:rPr lang="en-IN" sz="2000" dirty="0" err="1">
                <a:latin typeface="Palatino Linotype" panose="02040502050505030304" pitchFamily="18" charset="0"/>
              </a:rPr>
              <a:t>xyzk</a:t>
            </a:r>
            <a:r>
              <a:rPr lang="en-IN" sz="2000" dirty="0">
                <a:latin typeface="Palatino Linotype" panose="02040502050505030304" pitchFamily="18" charset="0"/>
              </a:rPr>
              <a:t>/ x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IN" sz="2000" dirty="0">
                <a:latin typeface="Palatino Linotype" panose="02040502050505030304" pitchFamily="18" charset="0"/>
              </a:rPr>
              <a:t>=&gt; </a:t>
            </a:r>
            <a:r>
              <a:rPr lang="en-IN" sz="2000" b="1" dirty="0" err="1">
                <a:latin typeface="Palatino Linotype" panose="02040502050505030304" pitchFamily="18" charset="0"/>
              </a:rPr>
              <a:t>zyxkx</a:t>
            </a:r>
            <a:endParaRPr lang="en-IN" sz="20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380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/>
          <p:nvPr/>
        </p:nvSpPr>
        <p:spPr>
          <a:xfrm>
            <a:off x="0" y="994156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7. Find the next term of the series QLF, TOI, WRL, 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ZJF		B) ZUO		C) ZID		D) ZHE</a:t>
            </a: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Letter Series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4117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/>
          <p:nvPr/>
        </p:nvSpPr>
        <p:spPr>
          <a:xfrm>
            <a:off x="0" y="994156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8. Find the next term of the series MKP, QOT, USX, 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YXG		B) ZWB		C) YWB		D) UZC</a:t>
            </a: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Letter Series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4212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/>
          <p:nvPr/>
        </p:nvSpPr>
        <p:spPr>
          <a:xfrm>
            <a:off x="0" y="994156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9. Find the next term of the series ZA5, Y6B, XC7, W8D, _____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A)E7V			B)V2E			C) VE5		D) VE9</a:t>
            </a:r>
            <a:endParaRPr dirty="0"/>
          </a:p>
        </p:txBody>
      </p:sp>
      <p:sp>
        <p:nvSpPr>
          <p:cNvPr id="276" name="Google Shape;276;p27"/>
          <p:cNvSpPr/>
          <p:nvPr/>
        </p:nvSpPr>
        <p:spPr>
          <a:xfrm>
            <a:off x="2317531" y="331076"/>
            <a:ext cx="8434500" cy="394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Letter Series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09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78323" y="889903"/>
            <a:ext cx="11229474" cy="1557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algn="l"/>
            <a:r>
              <a:rPr lang="en-US" sz="1800" b="1" u="sng" dirty="0">
                <a:solidFill>
                  <a:schemeClr val="tx1"/>
                </a:solidFill>
                <a:latin typeface="Palatino Linotype" panose="02040502050505030304" pitchFamily="18" charset="0"/>
              </a:rPr>
              <a:t>Types of Number Series</a:t>
            </a:r>
            <a:r>
              <a:rPr 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/>
            </a:r>
            <a:br>
              <a:rPr lang="en-US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There are many types of number series. A few of them are explained below,</a:t>
            </a:r>
          </a:p>
        </p:txBody>
      </p:sp>
      <p:pic>
        <p:nvPicPr>
          <p:cNvPr id="1026" name="Picture 2" descr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93" y="3494181"/>
            <a:ext cx="2981325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5418" y="2889339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Palatino Linotype" panose="02040502050505030304" pitchFamily="18" charset="0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Palatino Linotype" panose="02040502050505030304" pitchFamily="18" charset="0"/>
              </a:rPr>
              <a:t> 5, 10, 17, 26, 37, 50, 65</a:t>
            </a:r>
            <a:endParaRPr lang="en-US" sz="1800" dirty="0">
              <a:solidFill>
                <a:srgbClr val="262626"/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/>
            </a:r>
            <a:br>
              <a:rPr lang="en-US" dirty="0">
                <a:latin typeface="Palatino Linotype" panose="02040502050505030304" pitchFamily="18" charset="0"/>
              </a:rPr>
            </a:br>
            <a:endParaRPr lang="en-IN" dirty="0">
              <a:latin typeface="Palatino Linotype" panose="020405020505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18" y="2518946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Arithmetic Series:</a:t>
            </a:r>
          </a:p>
        </p:txBody>
      </p:sp>
    </p:spTree>
    <p:extLst>
      <p:ext uri="{BB962C8B-B14F-4D97-AF65-F5344CB8AC3E}">
        <p14:creationId xmlns:p14="http://schemas.microsoft.com/office/powerpoint/2010/main" val="3188354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/>
          <p:nvPr/>
        </p:nvSpPr>
        <p:spPr>
          <a:xfrm>
            <a:off x="0" y="994156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10. Find the missing term in the series a_bbc_ _a_b_c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A. bcaca		B. babac		C. acabc		D . acabb</a:t>
            </a: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Letter Series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0103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/>
          <p:nvPr/>
        </p:nvSpPr>
        <p:spPr>
          <a:xfrm>
            <a:off x="0" y="994155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11. Find the missing term in the series </a:t>
            </a:r>
            <a:r>
              <a:rPr lang="en-IN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xy_x_yxx_y_y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</a:t>
            </a:r>
            <a:r>
              <a:rPr lang="en-IN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xyyx</a:t>
            </a: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		B) </a:t>
            </a:r>
            <a:r>
              <a:rPr lang="en-IN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xyxy</a:t>
            </a: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		C) </a:t>
            </a:r>
            <a:r>
              <a:rPr lang="en-IN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xxyy</a:t>
            </a: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		D) </a:t>
            </a:r>
            <a:r>
              <a:rPr lang="en-IN" sz="2400" dirty="0" err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xyyy</a:t>
            </a: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304" name="Google Shape;304;p3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Letter Series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0585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69357" y="349624"/>
            <a:ext cx="11229474" cy="6571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l"/>
            <a:r>
              <a:rPr lang="en-IN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Ranking</a:t>
            </a:r>
            <a:br>
              <a:rPr lang="en-IN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2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r>
              <a:rPr lang="en-US" sz="2000" dirty="0">
                <a:solidFill>
                  <a:schemeClr val="tx1"/>
                </a:solidFill>
              </a:rPr>
              <a:t>In a row of persons, the position of </a:t>
            </a:r>
            <a:r>
              <a:rPr lang="en-US" sz="2000" dirty="0" err="1">
                <a:solidFill>
                  <a:schemeClr val="tx1"/>
                </a:solidFill>
              </a:rPr>
              <a:t>Aparna</a:t>
            </a:r>
            <a:r>
              <a:rPr lang="en-US" sz="2000" dirty="0">
                <a:solidFill>
                  <a:schemeClr val="tx1"/>
                </a:solidFill>
              </a:rPr>
              <a:t> Nair from the left side of the row is 27th and there are 5 persons after her in the row. Find the total no. of persons in the row?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Solution : No. of persons in the row = Position of </a:t>
            </a:r>
            <a:r>
              <a:rPr lang="en-US" sz="2000" dirty="0" err="1">
                <a:solidFill>
                  <a:schemeClr val="tx1"/>
                </a:solidFill>
              </a:rPr>
              <a:t>Aparna</a:t>
            </a:r>
            <a:r>
              <a:rPr lang="en-US" sz="2000" dirty="0">
                <a:solidFill>
                  <a:schemeClr val="tx1"/>
                </a:solidFill>
              </a:rPr>
              <a:t> from left + No. of persons after </a:t>
            </a:r>
            <a:r>
              <a:rPr lang="en-US" sz="2000" dirty="0" err="1">
                <a:solidFill>
                  <a:schemeClr val="tx1"/>
                </a:solidFill>
              </a:rPr>
              <a:t>Aparna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⇒ Total no. of persons = 27 + 5 = 32</a:t>
            </a:r>
            <a:r>
              <a:rPr lang="en-US" sz="2000" dirty="0"/>
              <a:t/>
            </a:r>
            <a:br>
              <a:rPr lang="en-US" sz="2000" dirty="0"/>
            </a:br>
            <a:endParaRPr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373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"/>
          <p:cNvSpPr txBox="1">
            <a:spLocks noGrp="1"/>
          </p:cNvSpPr>
          <p:nvPr>
            <p:ph type="sldNum" idx="12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45700" rIns="457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sp>
        <p:nvSpPr>
          <p:cNvPr id="310" name="Google Shape;310;p32"/>
          <p:cNvSpPr/>
          <p:nvPr/>
        </p:nvSpPr>
        <p:spPr>
          <a:xfrm>
            <a:off x="3724201" y="2967335"/>
            <a:ext cx="474360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1" cap="non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Any </a:t>
            </a:r>
            <a:r>
              <a:rPr lang="en-IN" sz="5400" b="1" cap="none">
                <a:solidFill>
                  <a:srgbClr val="C2CC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Doubts</a:t>
            </a:r>
            <a:r>
              <a:rPr lang="en-IN" sz="5400" b="1" cap="none">
                <a:solidFill>
                  <a:srgbClr val="C2CCF3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???</a:t>
            </a:r>
            <a:endParaRPr sz="5400" b="1" cap="none">
              <a:solidFill>
                <a:srgbClr val="C2CCF3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269358" y="988517"/>
            <a:ext cx="11229474" cy="44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l">
              <a:lnSpc>
                <a:spcPct val="119341"/>
              </a:lnSpc>
              <a:buClr>
                <a:srgbClr val="C00000"/>
              </a:buClr>
              <a:buSzPts val="4860"/>
            </a:pPr>
            <a:r>
              <a:rPr lang="en-IN" sz="2000" b="1" dirty="0">
                <a:solidFill>
                  <a:srgbClr val="C00000"/>
                </a:solidFill>
              </a:rPr>
              <a:t>Geometric Series:</a:t>
            </a:r>
            <a:endParaRPr sz="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69358" y="1643536"/>
            <a:ext cx="3401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Palatino Linotype" panose="02040502050505030304" pitchFamily="18" charset="0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Palatino Linotype" panose="02040502050505030304" pitchFamily="18" charset="0"/>
              </a:rPr>
              <a:t> 4, 12, 36, 108, 324, 972</a:t>
            </a:r>
            <a:endParaRPr lang="en-IN" sz="1800" dirty="0">
              <a:latin typeface="Palatino Linotype" panose="02040502050505030304" pitchFamily="18" charset="0"/>
            </a:endParaRPr>
          </a:p>
        </p:txBody>
      </p:sp>
      <p:pic>
        <p:nvPicPr>
          <p:cNvPr id="2050" name="Picture 2" descr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14" y="2160494"/>
            <a:ext cx="265747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9358" y="2997206"/>
            <a:ext cx="3262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Arithmetic-Geometric Series:</a:t>
            </a:r>
            <a:endParaRPr lang="en-IN" sz="18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358" y="3463931"/>
            <a:ext cx="34547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Open Sans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Open Sans"/>
              </a:rPr>
              <a:t> 1, 8, 22, 50, 106, 218</a:t>
            </a:r>
            <a:endParaRPr lang="en-IN" sz="1800" dirty="0"/>
          </a:p>
        </p:txBody>
      </p:sp>
      <p:pic>
        <p:nvPicPr>
          <p:cNvPr id="2052" name="Picture 4" descr="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09" y="3976662"/>
            <a:ext cx="353377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69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title"/>
          </p:nvPr>
        </p:nvSpPr>
        <p:spPr>
          <a:xfrm>
            <a:off x="314181" y="1167810"/>
            <a:ext cx="1882172" cy="374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lnSpc>
                <a:spcPct val="119341"/>
              </a:lnSpc>
              <a:buClr>
                <a:srgbClr val="C00000"/>
              </a:buClr>
              <a:buSzPts val="4860"/>
            </a:pPr>
            <a:r>
              <a:rPr lang="en-IN" sz="2000" b="1" dirty="0">
                <a:solidFill>
                  <a:srgbClr val="C00000"/>
                </a:solidFill>
              </a:rPr>
              <a:t>Product series:</a:t>
            </a:r>
            <a:endParaRPr sz="2000" dirty="0">
              <a:solidFill>
                <a:srgbClr val="C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0868" y="1670429"/>
            <a:ext cx="3286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Palatino Linotype" panose="02040502050505030304" pitchFamily="18" charset="0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Palatino Linotype" panose="02040502050505030304" pitchFamily="18" charset="0"/>
              </a:rPr>
              <a:t> 2, 4, 8, 16, 32, 64, 128</a:t>
            </a:r>
            <a:endParaRPr lang="en-IN" sz="1800" dirty="0">
              <a:latin typeface="Palatino Linotype" panose="02040502050505030304" pitchFamily="18" charset="0"/>
            </a:endParaRPr>
          </a:p>
        </p:txBody>
      </p:sp>
      <p:pic>
        <p:nvPicPr>
          <p:cNvPr id="3074" name="Picture 2" descr="Pi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98" y="2259105"/>
            <a:ext cx="3095625" cy="50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43187" y="3391654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8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Mixed series: </a:t>
            </a:r>
            <a:endParaRPr lang="en-IN" sz="1800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187" y="3873057"/>
            <a:ext cx="3863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050002"/>
                </a:solidFill>
                <a:latin typeface="Palatino Linotype" panose="02040502050505030304" pitchFamily="18" charset="0"/>
              </a:rPr>
              <a:t>Example:</a:t>
            </a:r>
            <a:r>
              <a:rPr lang="en-US" sz="1800" dirty="0">
                <a:solidFill>
                  <a:srgbClr val="050002"/>
                </a:solidFill>
                <a:latin typeface="Palatino Linotype" panose="02040502050505030304" pitchFamily="18" charset="0"/>
              </a:rPr>
              <a:t> 61, 72, 60, 73, 59, 74, 58, 75</a:t>
            </a:r>
            <a:endParaRPr lang="en-IN" sz="1800" dirty="0">
              <a:latin typeface="Palatino Linotype" panose="02040502050505030304" pitchFamily="18" charset="0"/>
            </a:endParaRPr>
          </a:p>
        </p:txBody>
      </p:sp>
      <p:pic>
        <p:nvPicPr>
          <p:cNvPr id="3076" name="Picture 4" descr="Pictu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47" y="4319387"/>
            <a:ext cx="298132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00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/>
          <p:nvPr/>
        </p:nvSpPr>
        <p:spPr>
          <a:xfrm>
            <a:off x="0" y="931094"/>
            <a:ext cx="1108509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Find the next term of the series 21,26,23,28,25,30,?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21		B) 29		C) 27		D) 33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192" name="Google Shape;192;p15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Series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524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/>
          <p:nvPr/>
        </p:nvSpPr>
        <p:spPr>
          <a:xfrm>
            <a:off x="-1" y="725214"/>
            <a:ext cx="10752083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2. Find the next term of the series 1,9,29,67,?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85			B) 115			C) 129			D) 155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Series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619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/>
          <p:nvPr/>
        </p:nvSpPr>
        <p:spPr>
          <a:xfrm>
            <a:off x="0" y="963553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Find the next term of the series: 49,216,625,1024,729,?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512			B) 256			C) 128			D) 324</a:t>
            </a:r>
            <a:endParaRPr dirty="0"/>
          </a:p>
        </p:txBody>
      </p:sp>
      <p:sp>
        <p:nvSpPr>
          <p:cNvPr id="220" name="Google Shape;220;p19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Series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912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/>
          <p:nvPr/>
        </p:nvSpPr>
        <p:spPr>
          <a:xfrm>
            <a:off x="0" y="994156"/>
            <a:ext cx="1108509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Find the next term of the series: 7,16,51,208,?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985			B) 1045		C) 1095		D) 1165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					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Series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371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/>
          <p:nvPr/>
        </p:nvSpPr>
        <p:spPr>
          <a:xfrm>
            <a:off x="0" y="994155"/>
            <a:ext cx="1108509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5. Find the next term of the series: 8,4.5,5.5,13,56,?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A) 566			B) 496			C) 596			D) 456</a:t>
            </a:r>
            <a:endParaRPr dirty="0"/>
          </a:p>
        </p:txBody>
      </p:sp>
      <p:sp>
        <p:nvSpPr>
          <p:cNvPr id="234" name="Google Shape;234;p21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Number Series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9540118"/>
      </p:ext>
    </p:extLst>
  </p:cSld>
  <p:clrMapOvr>
    <a:masterClrMapping/>
  </p:clrMapOvr>
</p:sld>
</file>

<file path=ppt/theme/theme1.xml><?xml version="1.0" encoding="utf-8"?>
<a:theme xmlns:a="http://schemas.openxmlformats.org/drawingml/2006/main" name="Executive">
  <a:themeElements>
    <a:clrScheme name="Executive">
      <a:dk1>
        <a:srgbClr val="000000"/>
      </a:dk1>
      <a:lt1>
        <a:srgbClr val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523</Words>
  <Application>Microsoft Office PowerPoint</Application>
  <PresentationFormat>Custom</PresentationFormat>
  <Paragraphs>141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Century Gothic</vt:lpstr>
      <vt:lpstr>Times New Roman</vt:lpstr>
      <vt:lpstr>Palatino Linotype</vt:lpstr>
      <vt:lpstr>Calibri</vt:lpstr>
      <vt:lpstr>Open Sans</vt:lpstr>
      <vt:lpstr>Roboto</vt:lpstr>
      <vt:lpstr>Courier New</vt:lpstr>
      <vt:lpstr>Executive</vt:lpstr>
      <vt:lpstr>LETTER &amp; NUMBER SERIES</vt:lpstr>
      <vt:lpstr>Types of Number Series There are many types of number series. A few of them are explained below,</vt:lpstr>
      <vt:lpstr>Geometric Series:</vt:lpstr>
      <vt:lpstr>Product series: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Letter Series:</vt:lpstr>
      <vt:lpstr>Mixed Series:</vt:lpstr>
      <vt:lpstr>Miscellaneous Series: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Ranking Example:In a row of persons, the position of Aparna Nair from the left side of the row is 27th and there are 5 persons after her in the row. Find the total no. of persons in the row? Solution : No. of persons in the row = Position of Aparna from left + No. of persons after Aparna ⇒ Total no. of persons = 27 + 5 = 32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DIRECTION SENSE AND  NUMBER SERIES</dc:title>
  <dc:creator>cu</dc:creator>
  <cp:lastModifiedBy>hp</cp:lastModifiedBy>
  <cp:revision>55</cp:revision>
  <dcterms:created xsi:type="dcterms:W3CDTF">2017-07-13T07:57:18Z</dcterms:created>
  <dcterms:modified xsi:type="dcterms:W3CDTF">2022-09-08T05:30:07Z</dcterms:modified>
</cp:coreProperties>
</file>