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</p:sldMasterIdLst>
  <p:notesMasterIdLst>
    <p:notesMasterId r:id="rId27"/>
  </p:notesMasterIdLst>
  <p:sldIdLst>
    <p:sldId id="256" r:id="rId26"/>
    <p:sldId id="257" r:id="rId28"/>
    <p:sldId id="339" r:id="rId29"/>
    <p:sldId id="340" r:id="rId30"/>
    <p:sldId id="258" r:id="rId31"/>
    <p:sldId id="344" r:id="rId32"/>
    <p:sldId id="345" r:id="rId33"/>
    <p:sldId id="265" r:id="rId34"/>
    <p:sldId id="343" r:id="rId35"/>
    <p:sldId id="266" r:id="rId36"/>
    <p:sldId id="267" r:id="rId37"/>
    <p:sldId id="268" r:id="rId38"/>
    <p:sldId id="269" r:id="rId39"/>
    <p:sldId id="276" r:id="rId40"/>
    <p:sldId id="277" r:id="rId41"/>
    <p:sldId id="341" r:id="rId42"/>
    <p:sldId id="278" r:id="rId43"/>
    <p:sldId id="279" r:id="rId44"/>
    <p:sldId id="280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</p:sldIdLst>
  <p:sldSz cx="9144000" cy="6858000" type="screen4x3"/>
  <p:notesSz cx="7315200" cy="9601200"/>
  <p:defaultTextStyle>
    <a:defPPr>
      <a:defRPr lang="en-GB"/>
    </a:defPPr>
    <a:lvl1pPr marL="0" lvl="0" indent="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57.xml"/><Relationship Id="rId82" Type="http://schemas.openxmlformats.org/officeDocument/2006/relationships/slide" Target="slides/slide56.xml"/><Relationship Id="rId81" Type="http://schemas.openxmlformats.org/officeDocument/2006/relationships/slide" Target="slides/slide55.xml"/><Relationship Id="rId80" Type="http://schemas.openxmlformats.org/officeDocument/2006/relationships/slide" Target="slides/slide54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53.xml"/><Relationship Id="rId78" Type="http://schemas.openxmlformats.org/officeDocument/2006/relationships/slide" Target="slides/slide52.xml"/><Relationship Id="rId77" Type="http://schemas.openxmlformats.org/officeDocument/2006/relationships/slide" Target="slides/slide51.xml"/><Relationship Id="rId76" Type="http://schemas.openxmlformats.org/officeDocument/2006/relationships/slide" Target="slides/slide50.xml"/><Relationship Id="rId75" Type="http://schemas.openxmlformats.org/officeDocument/2006/relationships/slide" Target="slides/slide49.xml"/><Relationship Id="rId74" Type="http://schemas.openxmlformats.org/officeDocument/2006/relationships/slide" Target="slides/slide48.xml"/><Relationship Id="rId73" Type="http://schemas.openxmlformats.org/officeDocument/2006/relationships/slide" Target="slides/slide47.xml"/><Relationship Id="rId72" Type="http://schemas.openxmlformats.org/officeDocument/2006/relationships/slide" Target="slides/slide46.xml"/><Relationship Id="rId71" Type="http://schemas.openxmlformats.org/officeDocument/2006/relationships/slide" Target="slides/slide45.xml"/><Relationship Id="rId70" Type="http://schemas.openxmlformats.org/officeDocument/2006/relationships/slide" Target="slides/slide44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43.xml"/><Relationship Id="rId68" Type="http://schemas.openxmlformats.org/officeDocument/2006/relationships/slide" Target="slides/slide42.xml"/><Relationship Id="rId67" Type="http://schemas.openxmlformats.org/officeDocument/2006/relationships/slide" Target="slides/slide41.xml"/><Relationship Id="rId66" Type="http://schemas.openxmlformats.org/officeDocument/2006/relationships/slide" Target="slides/slide40.xml"/><Relationship Id="rId65" Type="http://schemas.openxmlformats.org/officeDocument/2006/relationships/slide" Target="slides/slide39.xml"/><Relationship Id="rId64" Type="http://schemas.openxmlformats.org/officeDocument/2006/relationships/slide" Target="slides/slide38.xml"/><Relationship Id="rId63" Type="http://schemas.openxmlformats.org/officeDocument/2006/relationships/slide" Target="slides/slide37.xml"/><Relationship Id="rId62" Type="http://schemas.openxmlformats.org/officeDocument/2006/relationships/slide" Target="slides/slide36.xml"/><Relationship Id="rId61" Type="http://schemas.openxmlformats.org/officeDocument/2006/relationships/slide" Target="slides/slide35.xml"/><Relationship Id="rId60" Type="http://schemas.openxmlformats.org/officeDocument/2006/relationships/slide" Target="slides/slide3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33.xml"/><Relationship Id="rId58" Type="http://schemas.openxmlformats.org/officeDocument/2006/relationships/slide" Target="slides/slide32.xml"/><Relationship Id="rId57" Type="http://schemas.openxmlformats.org/officeDocument/2006/relationships/slide" Target="slides/slide31.xml"/><Relationship Id="rId56" Type="http://schemas.openxmlformats.org/officeDocument/2006/relationships/slide" Target="slides/slide30.xml"/><Relationship Id="rId55" Type="http://schemas.openxmlformats.org/officeDocument/2006/relationships/slide" Target="slides/slide29.xml"/><Relationship Id="rId54" Type="http://schemas.openxmlformats.org/officeDocument/2006/relationships/slide" Target="slides/slide28.xml"/><Relationship Id="rId53" Type="http://schemas.openxmlformats.org/officeDocument/2006/relationships/slide" Target="slides/slide27.xml"/><Relationship Id="rId52" Type="http://schemas.openxmlformats.org/officeDocument/2006/relationships/slide" Target="slides/slide26.xml"/><Relationship Id="rId51" Type="http://schemas.openxmlformats.org/officeDocument/2006/relationships/slide" Target="slides/slide25.xml"/><Relationship Id="rId50" Type="http://schemas.openxmlformats.org/officeDocument/2006/relationships/slide" Target="slides/slide2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3.xml"/><Relationship Id="rId48" Type="http://schemas.openxmlformats.org/officeDocument/2006/relationships/slide" Target="slides/slide22.xml"/><Relationship Id="rId47" Type="http://schemas.openxmlformats.org/officeDocument/2006/relationships/slide" Target="slides/slide21.xml"/><Relationship Id="rId46" Type="http://schemas.openxmlformats.org/officeDocument/2006/relationships/slide" Target="slides/slide20.xml"/><Relationship Id="rId45" Type="http://schemas.openxmlformats.org/officeDocument/2006/relationships/slide" Target="slides/slide19.xml"/><Relationship Id="rId44" Type="http://schemas.openxmlformats.org/officeDocument/2006/relationships/slide" Target="slides/slide18.xml"/><Relationship Id="rId43" Type="http://schemas.openxmlformats.org/officeDocument/2006/relationships/slide" Target="slides/slide17.xml"/><Relationship Id="rId42" Type="http://schemas.openxmlformats.org/officeDocument/2006/relationships/slide" Target="slides/slide16.xml"/><Relationship Id="rId41" Type="http://schemas.openxmlformats.org/officeDocument/2006/relationships/slide" Target="slides/slide15.xml"/><Relationship Id="rId40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3.xml"/><Relationship Id="rId38" Type="http://schemas.openxmlformats.org/officeDocument/2006/relationships/slide" Target="slides/slide12.xml"/><Relationship Id="rId37" Type="http://schemas.openxmlformats.org/officeDocument/2006/relationships/slide" Target="slides/slide11.xml"/><Relationship Id="rId36" Type="http://schemas.openxmlformats.org/officeDocument/2006/relationships/slide" Target="slides/slide10.xml"/><Relationship Id="rId35" Type="http://schemas.openxmlformats.org/officeDocument/2006/relationships/slide" Target="slides/slide9.xml"/><Relationship Id="rId34" Type="http://schemas.openxmlformats.org/officeDocument/2006/relationships/slide" Target="slides/slide8.xml"/><Relationship Id="rId33" Type="http://schemas.openxmlformats.org/officeDocument/2006/relationships/slide" Target="slides/slide7.xml"/><Relationship Id="rId32" Type="http://schemas.openxmlformats.org/officeDocument/2006/relationships/slide" Target="slides/slide6.xml"/><Relationship Id="rId31" Type="http://schemas.openxmlformats.org/officeDocument/2006/relationships/slide" Target="slides/slide5.xml"/><Relationship Id="rId30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3.xml"/><Relationship Id="rId28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1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AutoShape 1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03" name="AutoShape 2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04" name="AutoShape 3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05" name="AutoShape 4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06" name="AutoShape 5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07" name="AutoShape 6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08" name="AutoShape 7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09" name="AutoShape 8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10" name="AutoShape 9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11" name="Text Box 10"/>
          <p:cNvSpPr txBox="1"/>
          <p:nvPr/>
        </p:nvSpPr>
        <p:spPr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12" name="Text Box 11"/>
          <p:cNvSpPr txBox="1"/>
          <p:nvPr/>
        </p:nvSpPr>
        <p:spPr>
          <a:xfrm>
            <a:off x="4146550" y="0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5613" name="Rectangle 12"/>
          <p:cNvSpPr>
            <a:spLocks noGrp="1"/>
          </p:cNvSpPr>
          <p:nvPr>
            <p:ph type="sldImg"/>
          </p:nvPr>
        </p:nvSpPr>
        <p:spPr>
          <a:xfrm>
            <a:off x="1257300" y="720725"/>
            <a:ext cx="4786313" cy="3586163"/>
          </a:xfrm>
          <a:prstGeom prst="rect">
            <a:avLst/>
          </a:prstGeom>
          <a:solidFill>
            <a:srgbClr val="FFFFFF"/>
          </a:solidFill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1463" cy="43053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6840" tIns="48240" rIns="96840" bIns="48240" numCol="1" anchor="ctr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25615" name="Text Box 14"/>
          <p:cNvSpPr txBox="1"/>
          <p:nvPr/>
        </p:nvSpPr>
        <p:spPr>
          <a:xfrm>
            <a:off x="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4146550" y="9121775"/>
            <a:ext cx="3154363" cy="4651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6840" tIns="48240" rIns="96840" bIns="48240" numCol="1" anchor="b" anchorCtr="0" compatLnSpc="1"/>
          <a:p>
            <a:pPr lvl="0" algn="r" defTabSz="449580" eaLnBrk="1">
              <a:buSzPct val="10000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solidFill>
                  <a:srgbClr val="000000"/>
                </a:solidFill>
                <a:cs typeface="DejaVu Sans" charset="0"/>
              </a:rPr>
            </a:fld>
            <a:endParaRPr lang="en-GB" altLang="en-US" sz="13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765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765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2765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608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608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608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813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813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813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017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018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018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222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222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222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427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427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427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632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632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632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837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837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837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041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042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042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246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246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246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451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451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451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969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970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2970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656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656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656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861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861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861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066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066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270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270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270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475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475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475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680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680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680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5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885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885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885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89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089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090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090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294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294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294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499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499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499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174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174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174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704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704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704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909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909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909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113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114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114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318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318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318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523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523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523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28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728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728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728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3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933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933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933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137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138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138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42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342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342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342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547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547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547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379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379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379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752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752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752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957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957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957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957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161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161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162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162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366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366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366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366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571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571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571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776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776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776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776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981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981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981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981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185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185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186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186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390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390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390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5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595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595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595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84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84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584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800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800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800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800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005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005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005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005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209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209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210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210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414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414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414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414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619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619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619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619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8242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824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8244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8245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029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029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029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029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233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233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234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234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89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892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7893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993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9940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9941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198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1988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1989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15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54363" cy="4651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4" charset="0"/>
              </a:rPr>
            </a:fld>
            <a:endParaRPr lang="en-GB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403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300" dirty="0">
                <a:cs typeface="Lucida Sans Unicode" panose="020B0602030504020204" pitchFamily="34" charset="0"/>
              </a:rPr>
            </a:fld>
            <a:endParaRPr lang="en-US" altLang="en-US" sz="1300" dirty="0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4036" name="Rectangle 2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4037" name="Text Box 3"/>
          <p:cNvSpPr txBox="1"/>
          <p:nvPr/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22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1604963"/>
            <a:ext cx="2052638" cy="451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0275" cy="451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2512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2700"/>
            <a:ext cx="3592513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014538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5975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3" Type="http://schemas.openxmlformats.org/officeDocument/2006/relationships/theme" Target="../theme/theme1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3" Type="http://schemas.openxmlformats.org/officeDocument/2006/relationships/theme" Target="../theme/theme1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3" Type="http://schemas.openxmlformats.org/officeDocument/2006/relationships/theme" Target="../theme/theme1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3" Type="http://schemas.openxmlformats.org/officeDocument/2006/relationships/theme" Target="../theme/theme1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3" Type="http://schemas.openxmlformats.org/officeDocument/2006/relationships/theme" Target="../theme/theme1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3" Type="http://schemas.openxmlformats.org/officeDocument/2006/relationships/theme" Target="../theme/theme19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5.png"/><Relationship Id="rId13" Type="http://schemas.openxmlformats.org/officeDocument/2006/relationships/image" Target="../media/image4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3" Type="http://schemas.openxmlformats.org/officeDocument/2006/relationships/theme" Target="../theme/theme20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3" Type="http://schemas.openxmlformats.org/officeDocument/2006/relationships/theme" Target="../theme/theme2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3" Type="http://schemas.openxmlformats.org/officeDocument/2006/relationships/theme" Target="../theme/theme2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3" Type="http://schemas.openxmlformats.org/officeDocument/2006/relationships/theme" Target="../theme/theme2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3" Type="http://schemas.openxmlformats.org/officeDocument/2006/relationships/theme" Target="../theme/theme2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41775" y="6613525"/>
            <a:ext cx="896938" cy="2460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lIns="90000" tIns="46800" rIns="90000" bIns="46800">
            <a:spAutoFit/>
          </a:bodyPr>
          <a:p>
            <a:pPr lvl="0" algn="ctr" defTabSz="449580">
              <a:spcBef>
                <a:spcPts val="625"/>
              </a:spcBef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000" b="1" dirty="0">
                <a:solidFill>
                  <a:srgbClr val="993300"/>
                </a:solidFill>
                <a:latin typeface="Arial" panose="020B0604020202020204" pitchFamily="34" charset="0"/>
              </a:rPr>
              <a:t>7.</a:t>
            </a:r>
            <a:fld id="{9A0DB2DC-4C9A-4742-B13C-FB6460FD3503}" type="slidenum">
              <a:rPr lang="en-GB" altLang="en-US" sz="1000" b="1" dirty="0">
                <a:solidFill>
                  <a:srgbClr val="993300"/>
                </a:solidFill>
                <a:latin typeface="Arial" panose="020B0604020202020204" pitchFamily="34" charset="0"/>
              </a:rPr>
            </a:fld>
            <a:endParaRPr lang="en-GB" altLang="en-US" sz="10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029" name="AutoShape 4"/>
          <p:cNvSpPr/>
          <p:nvPr/>
        </p:nvSpPr>
        <p:spPr>
          <a:xfrm rot="8340000" flipV="1">
            <a:off x="1622425" y="4970463"/>
            <a:ext cx="9525" cy="1587"/>
          </a:xfrm>
          <a:custGeom>
            <a:avLst/>
            <a:gdLst>
              <a:gd name="txL" fmla="*/ 0 w 20"/>
              <a:gd name="txT" fmla="*/ 0 h 4"/>
              <a:gd name="txR" fmla="*/ 20 w 20"/>
              <a:gd name="txB" fmla="*/ 4 h 4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0" name="AutoShape 5"/>
          <p:cNvSpPr/>
          <p:nvPr/>
        </p:nvSpPr>
        <p:spPr>
          <a:xfrm rot="10680000" flipV="1">
            <a:off x="1204913" y="4206875"/>
            <a:ext cx="4762" cy="1588"/>
          </a:xfrm>
          <a:custGeom>
            <a:avLst/>
            <a:gdLst>
              <a:gd name="txL" fmla="*/ 0 w 12"/>
              <a:gd name="txT" fmla="*/ 0 h 4"/>
              <a:gd name="txR" fmla="*/ 12 w 12"/>
              <a:gd name="txB" fmla="*/ 4 h 4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1" name="AutoShape 6"/>
          <p:cNvSpPr/>
          <p:nvPr/>
        </p:nvSpPr>
        <p:spPr>
          <a:xfrm>
            <a:off x="5164138" y="4206875"/>
            <a:ext cx="7937" cy="9525"/>
          </a:xfrm>
          <a:custGeom>
            <a:avLst/>
            <a:gdLst>
              <a:gd name="txL" fmla="*/ 0 w 12"/>
              <a:gd name="txT" fmla="*/ 0 h 12"/>
              <a:gd name="txR" fmla="*/ 12 w 12"/>
              <a:gd name="txB" fmla="*/ 12 h 12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Lucida Sans Unicode" panose="020B0602030504020204" pitchFamily="34" charset="0"/>
              </a:rPr>
              <a:t>Silberschatz, Galvin and Gagne ©2005</a:t>
            </a:r>
            <a:endParaRPr kumimoji="0" lang="en-GB" altLang="en-US" sz="1000" b="1" i="0" u="none" strike="noStrike" kern="1200" cap="none" spc="0" normalizeH="0" baseline="0" noProof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7938" y="6613525"/>
            <a:ext cx="3414713" cy="24606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chemeClr val="bg1"/>
                </a:solidFill>
                <a:latin typeface="Times New Roman" panose="02020603050405020304" pitchFamily="16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Lucida Sans Unicode" panose="020B0602030504020204" pitchFamily="34" charset="0"/>
              </a:rPr>
              <a:t>Operating System Concepts - 7</a:t>
            </a:r>
            <a:r>
              <a:rPr kumimoji="0" lang="en-GB" altLang="en-US" sz="1000" b="1" i="0" u="none" strike="noStrike" kern="1200" cap="none" spc="0" normalizeH="0" baseline="30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Lucida Sans Unicode" panose="020B0602030504020204" pitchFamily="34" charset="0"/>
              </a:rPr>
              <a:t>th</a:t>
            </a:r>
            <a:r>
              <a:rPr kumimoji="0" lang="en-GB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Lucida Sans Unicode" panose="020B0602030504020204" pitchFamily="34" charset="0"/>
              </a:rPr>
              <a:t> Edition, Feb 14, 2005</a:t>
            </a:r>
            <a:endParaRPr kumimoji="0" lang="en-GB" altLang="en-US" sz="1000" b="1" i="0" u="none" strike="noStrike" kern="1200" cap="none" spc="0" normalizeH="0" baseline="0" noProof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1034" name="AutoShape 9"/>
          <p:cNvSpPr/>
          <p:nvPr/>
        </p:nvSpPr>
        <p:spPr>
          <a:xfrm>
            <a:off x="-1658937" y="1109663"/>
            <a:ext cx="4762" cy="1587"/>
          </a:xfrm>
          <a:custGeom>
            <a:avLst/>
            <a:gdLst>
              <a:gd name="txL" fmla="*/ 0 w 13"/>
              <a:gd name="txT" fmla="*/ 0 h 1587"/>
              <a:gd name="txR" fmla="*/ 13 w 13"/>
              <a:gd name="txB" fmla="*/ 1587 h 1587"/>
            </a:gdLst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5" name="AutoShape 10"/>
          <p:cNvSpPr/>
          <p:nvPr/>
        </p:nvSpPr>
        <p:spPr>
          <a:xfrm>
            <a:off x="-898525" y="1169988"/>
            <a:ext cx="3175" cy="1587"/>
          </a:xfrm>
          <a:custGeom>
            <a:avLst/>
            <a:gdLst>
              <a:gd name="txL" fmla="*/ 0 w 10"/>
              <a:gd name="txT" fmla="*/ 0 h 1587"/>
              <a:gd name="txR" fmla="*/ 10 w 10"/>
              <a:gd name="txB" fmla="*/ 1587 h 1587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6" name="Rectangle 11"/>
          <p:cNvSpPr/>
          <p:nvPr/>
        </p:nvSpPr>
        <p:spPr>
          <a:xfrm>
            <a:off x="-1479550" y="423863"/>
            <a:ext cx="1588" cy="15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037" name="AutoShape 12"/>
          <p:cNvSpPr/>
          <p:nvPr/>
        </p:nvSpPr>
        <p:spPr>
          <a:xfrm>
            <a:off x="-1466850" y="889000"/>
            <a:ext cx="6350" cy="1588"/>
          </a:xfrm>
          <a:custGeom>
            <a:avLst/>
            <a:gdLst>
              <a:gd name="txL" fmla="*/ 0 w 18"/>
              <a:gd name="txT" fmla="*/ 0 h 7"/>
              <a:gd name="txR" fmla="*/ 18 w 18"/>
              <a:gd name="txB" fmla="*/ 7 h 7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8" name="AutoShape 13"/>
          <p:cNvSpPr/>
          <p:nvPr/>
        </p:nvSpPr>
        <p:spPr>
          <a:xfrm>
            <a:off x="-1639887" y="1144588"/>
            <a:ext cx="1587" cy="6350"/>
          </a:xfrm>
          <a:custGeom>
            <a:avLst/>
            <a:gdLst>
              <a:gd name="txL" fmla="*/ 0 w 6"/>
              <a:gd name="txT" fmla="*/ 0 h 16"/>
              <a:gd name="txR" fmla="*/ 6 w 6"/>
              <a:gd name="txB" fmla="*/ 16 h 16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9" name="AutoShape 14"/>
          <p:cNvSpPr/>
          <p:nvPr/>
        </p:nvSpPr>
        <p:spPr>
          <a:xfrm>
            <a:off x="-1247775" y="1146175"/>
            <a:ext cx="4763" cy="7938"/>
          </a:xfrm>
          <a:custGeom>
            <a:avLst/>
            <a:gdLst>
              <a:gd name="txL" fmla="*/ 0 w 11"/>
              <a:gd name="txT" fmla="*/ 0 h 20"/>
              <a:gd name="txR" fmla="*/ 11 w 11"/>
              <a:gd name="txB" fmla="*/ 20 h 20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40" name="AutoShape 15"/>
          <p:cNvSpPr/>
          <p:nvPr/>
        </p:nvSpPr>
        <p:spPr>
          <a:xfrm>
            <a:off x="-1101725" y="1228725"/>
            <a:ext cx="1588" cy="6350"/>
          </a:xfrm>
          <a:custGeom>
            <a:avLst/>
            <a:gdLst>
              <a:gd name="txL" fmla="*/ 0 w 7"/>
              <a:gd name="txT" fmla="*/ 0 h 14"/>
              <a:gd name="txR" fmla="*/ 7 w 7"/>
              <a:gd name="txB" fmla="*/ 14 h 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41" name="AutoShape 16"/>
          <p:cNvSpPr/>
          <p:nvPr/>
        </p:nvSpPr>
        <p:spPr>
          <a:xfrm>
            <a:off x="-1303337" y="1270000"/>
            <a:ext cx="12700" cy="1588"/>
          </a:xfrm>
          <a:custGeom>
            <a:avLst/>
            <a:gdLst>
              <a:gd name="txL" fmla="*/ 0 w 30"/>
              <a:gd name="txT" fmla="*/ 0 h 3"/>
              <a:gd name="txR" fmla="*/ 30 w 30"/>
              <a:gd name="txB" fmla="*/ 3 h 3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42" name="AutoShape 17"/>
          <p:cNvSpPr/>
          <p:nvPr/>
        </p:nvSpPr>
        <p:spPr>
          <a:xfrm>
            <a:off x="1176338" y="885825"/>
            <a:ext cx="4762" cy="9525"/>
          </a:xfrm>
          <a:custGeom>
            <a:avLst/>
            <a:gdLst>
              <a:gd name="txL" fmla="*/ 0 w 9"/>
              <a:gd name="txT" fmla="*/ 0 h 24"/>
              <a:gd name="txR" fmla="*/ 9 w 9"/>
              <a:gd name="txB" fmla="*/ 24 h 2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1043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8475" y="6010275"/>
            <a:ext cx="1011238" cy="611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600075" cy="11017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2292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3315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3316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3317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4339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4340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4341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5363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5364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5365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6387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6388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6389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7411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7412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7413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8435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8436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8437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9459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19460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19461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2051" name="Text Box 2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052" name="Text Box 3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053" name="Rectangle 4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pic>
        <p:nvPicPr>
          <p:cNvPr id="2054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9763" y="4829175"/>
            <a:ext cx="2349500" cy="1419225"/>
          </a:xfrm>
          <a:prstGeom prst="rect">
            <a:avLst/>
          </a:prstGeom>
          <a:noFill/>
          <a:ln w="38160" cap="sq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pic>
      <p:pic>
        <p:nvPicPr>
          <p:cNvPr id="2055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9875" y="3603625"/>
            <a:ext cx="6035675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Rectangle 7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20483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20484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0485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21507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21508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1509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22531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22532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2533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8113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23555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15313" cy="4511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23556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3557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24580" name="Text Box 3"/>
          <p:cNvSpPr txBox="1"/>
          <p:nvPr/>
        </p:nvSpPr>
        <p:spPr>
          <a:xfrm>
            <a:off x="457200" y="6246813"/>
            <a:ext cx="2128838" cy="4714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4581" name="Text Box 4"/>
          <p:cNvSpPr txBox="1"/>
          <p:nvPr/>
        </p:nvSpPr>
        <p:spPr>
          <a:xfrm>
            <a:off x="3127375" y="6246813"/>
            <a:ext cx="2897188" cy="4714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17725" cy="4603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>
              <a:lnSpc>
                <a:spcPct val="93000"/>
              </a:lnSpc>
              <a:buSzPct val="45000"/>
              <a:buNone/>
            </a:pPr>
            <a:fld id="{9A0DB2DC-4C9A-4742-B13C-FB6460FD3503}" type="slidenum">
              <a:rPr lang="en-IN" altLang="en-US" dirty="0">
                <a:latin typeface="Times New Roman" panose="02020603050405020304" pitchFamily="16" charset="0"/>
                <a:cs typeface="DejaVu Sans" charset="0"/>
              </a:rPr>
            </a:fld>
            <a:endParaRPr lang="en-IN" altLang="en-US" dirty="0">
              <a:latin typeface="Times New Roman" panose="02020603050405020304" pitchFamily="16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37425" cy="44688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2913" cy="595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49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6.jpe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49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6626" name="Text Box 1"/>
          <p:cNvSpPr txBox="1"/>
          <p:nvPr/>
        </p:nvSpPr>
        <p:spPr>
          <a:xfrm>
            <a:off x="533400" y="2133600"/>
            <a:ext cx="7769225" cy="11398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600" b="1" dirty="0">
                <a:solidFill>
                  <a:srgbClr val="993300"/>
                </a:solidFill>
              </a:rPr>
              <a:t>Chapter:  Memory Management</a:t>
            </a:r>
            <a:endParaRPr lang="en-US" altLang="en-US" sz="3600" b="1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Swapping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45059" name="Text Box 2"/>
          <p:cNvSpPr txBox="1"/>
          <p:nvPr/>
        </p:nvSpPr>
        <p:spPr>
          <a:xfrm>
            <a:off x="228600" y="1219200"/>
            <a:ext cx="4191000" cy="5181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During Swap-Out foll. Things are checked:</a:t>
            </a:r>
            <a:endParaRPr lang="en-US" altLang="en-US" sz="24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While in Main Memory was user program modified?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Yes: </a:t>
            </a:r>
            <a:r>
              <a:rPr lang="en-US" altLang="en-US" sz="2400" dirty="0"/>
              <a:t>write it back to Sec. Memory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No: </a:t>
            </a:r>
            <a:r>
              <a:rPr lang="en-US" altLang="en-US" sz="2400" dirty="0"/>
              <a:t>Sec. Memory already has a copy of it, no need to write.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Overwrite J3 with new program. I.e bring new program</a:t>
            </a:r>
            <a:endParaRPr lang="en-US" altLang="en-US" sz="2400" b="1" dirty="0"/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76450"/>
            <a:ext cx="3476625" cy="226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7106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Swapping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47107" name="Text Box 2"/>
          <p:cNvSpPr txBox="1"/>
          <p:nvPr/>
        </p:nvSpPr>
        <p:spPr>
          <a:xfrm>
            <a:off x="457200" y="1219200"/>
            <a:ext cx="8305800" cy="5181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Problem: </a:t>
            </a:r>
            <a:r>
              <a:rPr lang="en-US" altLang="en-US" sz="2400" dirty="0"/>
              <a:t>During Swapping I/O or Disk Operations are performed , Which are Slow: So CPU efficiency becomes poor.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Solution: </a:t>
            </a:r>
            <a:r>
              <a:rPr lang="en-US" altLang="en-US" sz="2400" dirty="0"/>
              <a:t>Overlap swapping with CPU execution </a:t>
            </a:r>
            <a:r>
              <a:rPr lang="en-US" altLang="en-US" sz="2400" dirty="0">
                <a:latin typeface="Wingdings" panose="05000000000000000000" pitchFamily="2" charset="2"/>
              </a:rPr>
              <a:t></a:t>
            </a:r>
            <a:r>
              <a:rPr lang="en-US" altLang="en-US" sz="2400" dirty="0"/>
              <a:t> needs </a:t>
            </a:r>
            <a:r>
              <a:rPr lang="en-US" altLang="en-US" sz="2400" b="1" dirty="0"/>
              <a:t>more partitions in memory</a:t>
            </a:r>
            <a:endParaRPr lang="en-US" altLang="en-US" sz="24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Next Model:</a:t>
            </a:r>
            <a:endParaRPr lang="en-US" altLang="en-US" sz="2400" dirty="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81400"/>
            <a:ext cx="4333875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9154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Swapping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49155" name="Text Box 2"/>
          <p:cNvSpPr txBox="1"/>
          <p:nvPr/>
        </p:nvSpPr>
        <p:spPr>
          <a:xfrm>
            <a:off x="228600" y="1219200"/>
            <a:ext cx="8534400" cy="5181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BUF 1</a:t>
            </a:r>
            <a:r>
              <a:rPr lang="en-US" altLang="en-US" sz="2400" dirty="0"/>
              <a:t>: (Swap – Out) 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Stores User </a:t>
            </a:r>
            <a:r>
              <a:rPr lang="en-US" altLang="en-US" sz="2400" b="1" dirty="0"/>
              <a:t>Programs that are </a:t>
            </a:r>
            <a:endParaRPr lang="en-US" altLang="en-US" sz="24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completed</a:t>
            </a:r>
            <a:r>
              <a:rPr lang="en-US" altLang="en-US" sz="2400" dirty="0"/>
              <a:t> and required to be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placed into Sec. Memory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BUF 2: </a:t>
            </a:r>
            <a:r>
              <a:rPr lang="en-US" altLang="en-US" sz="2400" dirty="0"/>
              <a:t>( Swap – In)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Stores User programs which needs execution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User Area: </a:t>
            </a:r>
            <a:r>
              <a:rPr lang="en-US" altLang="en-US" sz="2400" dirty="0"/>
              <a:t>Contains programs which are currently executed by CPU, Active Programs.</a:t>
            </a:r>
            <a:endParaRPr lang="en-US" altLang="en-US" sz="2400" dirty="0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447800"/>
            <a:ext cx="4238625" cy="230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02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Swapping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51203" name="Text Box 2"/>
          <p:cNvSpPr txBox="1"/>
          <p:nvPr/>
        </p:nvSpPr>
        <p:spPr>
          <a:xfrm>
            <a:off x="228600" y="1219200"/>
            <a:ext cx="8534400" cy="5181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User Program can try to access BUF areas , 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So </a:t>
            </a:r>
            <a:r>
              <a:rPr lang="en-US" altLang="en-US" sz="2400" b="1" dirty="0"/>
              <a:t>Need: Fence Address</a:t>
            </a:r>
            <a:endParaRPr lang="en-US" altLang="en-US" sz="24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/>
              <a:t>To speed up processing</a:t>
            </a:r>
            <a:endParaRPr lang="en-US" altLang="en-US" sz="24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Shift Fence Address instead of 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Shifting blocks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Program from BUF2 can directly be executed instead of shifting to user block</a:t>
            </a:r>
            <a:endParaRPr lang="en-US" altLang="en-US" sz="2400" dirty="0"/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752600"/>
            <a:ext cx="4238625" cy="230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3250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Partition Allocation 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53251" name="Text Box 2"/>
          <p:cNvSpPr txBox="1"/>
          <p:nvPr/>
        </p:nvSpPr>
        <p:spPr>
          <a:xfrm>
            <a:off x="228600" y="1066800"/>
            <a:ext cx="8534400" cy="1066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45770" algn="just" defTabSz="449580">
              <a:buClrTx/>
              <a:buFontTx/>
              <a:buNone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100" dirty="0"/>
              <a:t>One method of allocating contiguous memory is to </a:t>
            </a:r>
            <a:r>
              <a:rPr lang="en-US" altLang="en-US" sz="2100" b="1" dirty="0"/>
              <a:t>divide</a:t>
            </a:r>
            <a:r>
              <a:rPr lang="en-US" altLang="en-US" sz="2100" dirty="0"/>
              <a:t> all available </a:t>
            </a:r>
            <a:r>
              <a:rPr lang="en-US" altLang="en-US" sz="2100" b="1" dirty="0"/>
              <a:t>memory into equal sized partitions</a:t>
            </a:r>
            <a:r>
              <a:rPr lang="en-US" altLang="en-US" sz="2100" dirty="0"/>
              <a:t>, and to assign each process to their own partition.</a:t>
            </a:r>
            <a:endParaRPr lang="en-US" altLang="en-US" sz="2100" dirty="0"/>
          </a:p>
          <a:p>
            <a:pPr marL="857250" lvl="1" indent="-445770" defTabSz="449580">
              <a:buClrTx/>
              <a:buFontTx/>
              <a:buNone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endParaRPr lang="en-US" altLang="en-US" sz="2100" dirty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600" y="2286000"/>
            <a:ext cx="3886200" cy="4038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457200" marR="0" indent="-446405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2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Partition Allocation Algorithms:</a:t>
            </a:r>
            <a:endParaRPr kumimoji="0" lang="en-US" sz="2200" b="1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indent="-446405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endParaRPr kumimoji="0" lang="en-US" sz="2200" b="1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46405" marR="0" indent="-434975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AutoNum type="alphaLcParenR"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2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First Fit:</a:t>
            </a: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Checks all partitions serially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partition with size = or &gt; encounters, it is allocated for storage.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5298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Partition Allocation Algorithms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b) Best Fit: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This approach will check all the free partitions and will allocate that free partition to a process which leads to minimum internal fragmentation.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Disadvantage: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arenR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Complexity is more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arenR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Overhead to check all the partitions to find best suitable space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c) Worst Fit: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Allocate the largest memory hole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Overlay 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332105" marR="0" indent="-33210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6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Keep only those instructions and data into the memory that are needed at some time.</a:t>
            </a:r>
            <a:endParaRPr kumimoji="0" lang="en-US" sz="26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endParaRPr kumimoji="0" lang="en-US" sz="26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6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Overlay of instructions or data is needed when process is larger than amount of memory allocated to it.</a:t>
            </a:r>
            <a:endParaRPr kumimoji="0" lang="en-US" sz="26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endParaRPr kumimoji="0" lang="en-US" sz="26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6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It is implemented by user, No special support is needed from the OS.</a:t>
            </a:r>
            <a:endParaRPr kumimoji="0" lang="en-US" sz="26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endParaRPr kumimoji="0" lang="en-US" sz="26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6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Complex to implement.</a:t>
            </a:r>
            <a:endParaRPr kumimoji="0" lang="en-US" sz="26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9394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Fragmentation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59395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1" indent="-445770" defTabSz="449580">
              <a:lnSpc>
                <a:spcPct val="100000"/>
              </a:lnSpc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400" b="1" dirty="0"/>
              <a:t>1. Internal Fragmentation: </a:t>
            </a:r>
            <a:r>
              <a:rPr lang="en-US" altLang="en-US" sz="2400" dirty="0"/>
              <a:t> memory is allocated in blocks of a </a:t>
            </a:r>
            <a:r>
              <a:rPr lang="en-US" altLang="en-US" sz="2400" b="1" dirty="0"/>
              <a:t>fixed size</a:t>
            </a:r>
            <a:r>
              <a:rPr lang="en-US" altLang="en-US" sz="2400" dirty="0"/>
              <a:t>, whereas the actual memory needed will rarely be that exact size.</a:t>
            </a:r>
            <a:endParaRPr lang="en-US" altLang="en-US" sz="2400" dirty="0"/>
          </a:p>
          <a:p>
            <a:pPr marL="857250" lvl="1" indent="-445770" defTabSz="449580">
              <a:lnSpc>
                <a:spcPct val="100000"/>
              </a:lnSpc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400" dirty="0"/>
              <a:t>Partition of greater size is allocated to process of small size, rest of the space of that partition is wasted.</a:t>
            </a:r>
            <a:endParaRPr lang="en-US" altLang="en-US" sz="2400" dirty="0"/>
          </a:p>
          <a:p>
            <a:pPr marL="857250" lvl="1" indent="-445770" defTabSz="449580">
              <a:lnSpc>
                <a:spcPct val="100000"/>
              </a:lnSpc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400" dirty="0"/>
              <a:t> </a:t>
            </a:r>
            <a:endParaRPr lang="en-US" altLang="en-US" sz="2400" dirty="0"/>
          </a:p>
        </p:txBody>
      </p:sp>
      <p:pic>
        <p:nvPicPr>
          <p:cNvPr id="5939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10000"/>
            <a:ext cx="6400800" cy="270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42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Fragmentation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57250" marR="0" lvl="1" indent="-44640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External Fragmentation: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means that the available memory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broken up into lots of little pieces, none of which is big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enough to satisfy the next memory requirement, although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sum total could.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Due to non utilization of space, even space is empty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144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6684963" cy="2524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3490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Fragmentation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Fixed sized partitions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 is: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Fragmentation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External Fragmentation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Variable sized partitions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57300" marR="0" lvl="2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 is: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External Fragmentation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57300" marR="0" lvl="2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8674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Memory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4102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tIns="0" rIns="0" bIns="0"/>
          <a:lstStyle/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Computer has 2 types of memory:</a:t>
            </a: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AutoNum type="alphaLcParenR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Main Memory: </a:t>
            </a: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temporarily stores data and instructions executed by the computer. CPU retrieve instructions from main memory and executes it.</a:t>
            </a:r>
            <a:endParaRPr kumimoji="0" lang="en-US" sz="20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AutoNum type="alphaLcParenR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AutoNum type="alphaLcParenR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Secondary Memory: directly is not accessed by CPU</a:t>
            </a: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Memory addresses:</a:t>
            </a: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 typeface="Times New Roman" panose="02020603050405020304" pitchFamily="16" charset="0"/>
              <a:buAutoNum type="arabicPeriod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Absolute address: exact location of byte in RAM</a:t>
            </a: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 typeface="Times New Roman" panose="02020603050405020304" pitchFamily="16" charset="0"/>
              <a:buAutoNum type="arabicPeriod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Relative address: Location of byte in RAM is obtained by adding displacement to base address.</a:t>
            </a: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e.g. base address: 2000, displacement: 2</a:t>
            </a: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 typeface="Times New Roman" panose="02020603050405020304" pitchFamily="16" charset="0"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Relative address : 2000+2=2002</a:t>
            </a:r>
            <a:endParaRPr kumimoji="0" lang="en-US" sz="20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5538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Allocation Schemes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Contiguous Memory Allocation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Paging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Segmentation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7586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Contiguous Memory Allocation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67587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46455" lvl="1" indent="-450850" algn="just" defTabSz="449580">
              <a:tabLst>
                <a:tab pos="846455" algn="l"/>
                <a:tab pos="1294130" algn="l"/>
                <a:tab pos="1743075" algn="l"/>
                <a:tab pos="2192655" algn="l"/>
                <a:tab pos="2641600" algn="l"/>
                <a:tab pos="3091180" algn="l"/>
                <a:tab pos="3540125" algn="l"/>
                <a:tab pos="3989705" algn="l"/>
                <a:tab pos="4438650" algn="l"/>
                <a:tab pos="4888230" algn="l"/>
                <a:tab pos="5337175" algn="l"/>
                <a:tab pos="5786755" algn="l"/>
                <a:tab pos="6235700" algn="l"/>
                <a:tab pos="6685280" algn="l"/>
                <a:tab pos="7134225" algn="l"/>
                <a:tab pos="7583805" algn="l"/>
                <a:tab pos="8032750" algn="l"/>
                <a:tab pos="8482330" algn="l"/>
                <a:tab pos="8931275" algn="l"/>
                <a:tab pos="9380855" algn="l"/>
                <a:tab pos="9829800" algn="l"/>
              </a:tabLst>
            </a:pPr>
            <a:r>
              <a:rPr lang="en-US" altLang="en-US" sz="2200" dirty="0"/>
              <a:t>Each process is contained in a single contiguous section of memory.</a:t>
            </a:r>
            <a:endParaRPr lang="en-US" altLang="en-US" sz="2200" dirty="0"/>
          </a:p>
          <a:p>
            <a:pPr marL="846455" lvl="1" indent="-450850" algn="just" defTabSz="449580">
              <a:tabLst>
                <a:tab pos="846455" algn="l"/>
                <a:tab pos="1294130" algn="l"/>
                <a:tab pos="1743075" algn="l"/>
                <a:tab pos="2192655" algn="l"/>
                <a:tab pos="2641600" algn="l"/>
                <a:tab pos="3091180" algn="l"/>
                <a:tab pos="3540125" algn="l"/>
                <a:tab pos="3989705" algn="l"/>
                <a:tab pos="4438650" algn="l"/>
                <a:tab pos="4888230" algn="l"/>
                <a:tab pos="5337175" algn="l"/>
                <a:tab pos="5786755" algn="l"/>
                <a:tab pos="6235700" algn="l"/>
                <a:tab pos="6685280" algn="l"/>
                <a:tab pos="7134225" algn="l"/>
                <a:tab pos="7583805" algn="l"/>
                <a:tab pos="8032750" algn="l"/>
                <a:tab pos="8482330" algn="l"/>
                <a:tab pos="8931275" algn="l"/>
                <a:tab pos="9380855" algn="l"/>
                <a:tab pos="9829800" algn="l"/>
              </a:tabLst>
            </a:pPr>
            <a:r>
              <a:rPr lang="en-US" altLang="en-US" sz="2200" dirty="0"/>
              <a:t>Memory Mapping and Protection</a:t>
            </a:r>
            <a:endParaRPr lang="en-US" altLang="en-US" sz="2200" dirty="0"/>
          </a:p>
          <a:p>
            <a:pPr marL="1246505" lvl="2" indent="-449580" algn="just" defTabSz="449580">
              <a:tabLst>
                <a:tab pos="846455" algn="l"/>
                <a:tab pos="1294130" algn="l"/>
                <a:tab pos="1743075" algn="l"/>
                <a:tab pos="2192655" algn="l"/>
                <a:tab pos="2641600" algn="l"/>
                <a:tab pos="3091180" algn="l"/>
                <a:tab pos="3540125" algn="l"/>
                <a:tab pos="3989705" algn="l"/>
                <a:tab pos="4438650" algn="l"/>
                <a:tab pos="4888230" algn="l"/>
                <a:tab pos="5337175" algn="l"/>
                <a:tab pos="5786755" algn="l"/>
                <a:tab pos="6235700" algn="l"/>
                <a:tab pos="6685280" algn="l"/>
                <a:tab pos="7134225" algn="l"/>
                <a:tab pos="7583805" algn="l"/>
                <a:tab pos="8032750" algn="l"/>
                <a:tab pos="8482330" algn="l"/>
                <a:tab pos="8931275" algn="l"/>
                <a:tab pos="9380855" algn="l"/>
                <a:tab pos="9829800" algn="l"/>
              </a:tabLst>
            </a:pPr>
            <a:r>
              <a:rPr lang="en-US" altLang="en-US" sz="1800" b="1" dirty="0"/>
              <a:t>Relocation Register: Contains value of smallest physical address</a:t>
            </a:r>
            <a:endParaRPr lang="en-US" altLang="en-US" sz="1800" b="1" dirty="0"/>
          </a:p>
          <a:p>
            <a:pPr marL="1246505" lvl="2" indent="-449580" algn="just" defTabSz="449580">
              <a:tabLst>
                <a:tab pos="846455" algn="l"/>
                <a:tab pos="1294130" algn="l"/>
                <a:tab pos="1743075" algn="l"/>
                <a:tab pos="2192655" algn="l"/>
                <a:tab pos="2641600" algn="l"/>
                <a:tab pos="3091180" algn="l"/>
                <a:tab pos="3540125" algn="l"/>
                <a:tab pos="3989705" algn="l"/>
                <a:tab pos="4438650" algn="l"/>
                <a:tab pos="4888230" algn="l"/>
                <a:tab pos="5337175" algn="l"/>
                <a:tab pos="5786755" algn="l"/>
                <a:tab pos="6235700" algn="l"/>
                <a:tab pos="6685280" algn="l"/>
                <a:tab pos="7134225" algn="l"/>
                <a:tab pos="7583805" algn="l"/>
                <a:tab pos="8032750" algn="l"/>
                <a:tab pos="8482330" algn="l"/>
                <a:tab pos="8931275" algn="l"/>
                <a:tab pos="9380855" algn="l"/>
                <a:tab pos="9829800" algn="l"/>
              </a:tabLst>
            </a:pPr>
            <a:r>
              <a:rPr lang="en-US" altLang="en-US" sz="1800" b="1" dirty="0"/>
              <a:t>Limit/ Relocation Register: contains range of logical addresses</a:t>
            </a:r>
            <a:endParaRPr lang="en-US" altLang="en-US" sz="1800" b="1" dirty="0"/>
          </a:p>
        </p:txBody>
      </p:sp>
      <p:pic>
        <p:nvPicPr>
          <p:cNvPr id="6758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3" y="3352800"/>
            <a:ext cx="6010275" cy="2838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634" name="Text Box 1"/>
          <p:cNvSpPr txBox="1"/>
          <p:nvPr/>
        </p:nvSpPr>
        <p:spPr>
          <a:xfrm>
            <a:off x="76200" y="-7620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Problem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Suppose value of relocation register is 100040 and limit register is 74600. What is the physical address for following logical addresses?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lphaLcParenR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70,000	b) 75,000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Sol.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Check whether logical address &lt; limit register value?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70,000 &lt; 74,600?  TRUE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Physical address= Logical address + Relocation register value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Physical address= 100040 + 70000 = 170040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Check whether logical address &lt; limit register value?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75000&lt; 74600? FALSE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Trap: addressing error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682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Allocation - 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1683" name="Text Box 2"/>
          <p:cNvSpPr txBox="1"/>
          <p:nvPr/>
        </p:nvSpPr>
        <p:spPr>
          <a:xfrm>
            <a:off x="228600" y="1371600"/>
            <a:ext cx="8534400" cy="5105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1" indent="-445770" algn="just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200" dirty="0"/>
              <a:t>Given 3 free memory partitions of 10KB, 20 KB and 15KB ( in order) How would each of the first-fit, best- fit and worst fir algorithms place processes of 15KB, 10KB, 20KB and 5KB (in order)</a:t>
            </a:r>
            <a:endParaRPr lang="en-US" altLang="en-US" sz="2200" dirty="0"/>
          </a:p>
          <a:p>
            <a:pPr marL="857250" lvl="1" indent="-445770" algn="just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dirty="0"/>
          </a:p>
        </p:txBody>
      </p:sp>
      <p:pic>
        <p:nvPicPr>
          <p:cNvPr id="7168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552700"/>
            <a:ext cx="4076700" cy="422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3730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Allocation - 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3731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1" indent="-445770" algn="just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200" b="1" dirty="0"/>
              <a:t>For 15KB</a:t>
            </a:r>
            <a:endParaRPr lang="en-US" altLang="en-US" sz="2200" b="1" dirty="0"/>
          </a:p>
        </p:txBody>
      </p:sp>
      <p:pic>
        <p:nvPicPr>
          <p:cNvPr id="7373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848600" cy="4214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5778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Allocation - 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5779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1" indent="-445770" algn="just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200" b="1" dirty="0"/>
              <a:t>For 10KB</a:t>
            </a:r>
            <a:endParaRPr lang="en-US" altLang="en-US" sz="2200" b="1" dirty="0"/>
          </a:p>
        </p:txBody>
      </p:sp>
      <p:pic>
        <p:nvPicPr>
          <p:cNvPr id="7578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66925"/>
            <a:ext cx="7772400" cy="3586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7826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Allocation - 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7827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1" indent="-445770" algn="just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200" b="1" dirty="0"/>
              <a:t>For 20KB</a:t>
            </a:r>
            <a:endParaRPr lang="en-US" altLang="en-US" sz="2200" b="1" dirty="0"/>
          </a:p>
        </p:txBody>
      </p:sp>
      <p:pic>
        <p:nvPicPr>
          <p:cNvPr id="7782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66888"/>
            <a:ext cx="7924800" cy="3643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9874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Allocation - 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9875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1" indent="-445770" algn="just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200" b="1" dirty="0"/>
              <a:t>For 5KB</a:t>
            </a:r>
            <a:endParaRPr lang="en-US" altLang="en-US" sz="2200" b="1" dirty="0"/>
          </a:p>
        </p:txBody>
      </p:sp>
      <p:pic>
        <p:nvPicPr>
          <p:cNvPr id="7987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450"/>
            <a:ext cx="7772400" cy="3613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22" name="Text Box 1"/>
          <p:cNvSpPr txBox="1"/>
          <p:nvPr/>
        </p:nvSpPr>
        <p:spPr>
          <a:xfrm>
            <a:off x="76200" y="0"/>
            <a:ext cx="7464425" cy="533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Allocation - 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pic>
        <p:nvPicPr>
          <p:cNvPr id="8192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609600"/>
            <a:ext cx="8753475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133600"/>
            <a:ext cx="7743825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3970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Paging / Paged Memory Management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Paging is a memory management scheme that allows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processe’s physical memory to be discontinuous, and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eliminates problems with fragmentation by allocating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memory in equal sized blocks known as 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22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Address Binding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4102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tIns="0" rIns="0" bIns="0"/>
          <a:lstStyle/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Address Binding: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Assigning an address to data or instruction.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Address binding is a process of generating address where the data/instruction is to be stored in memory.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3 types of address binding: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AutoNum type="arabicPeriod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Compile time binding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AutoNum type="arabicPeriod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Load time binding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67995" marR="0" indent="-457200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AutoNum type="arabicPeriod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Run time binding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6018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Paging / Paged Memory Management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49630" marR="0" lvl="1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 process is divided in to number of pages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Memory is divided into partitions whose size is same as page size :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frames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Each frame has frame no.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 size is same as frame size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Put any page in any free frame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Paging allows non-contiguous memory allocation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 numbers, frame numbers and frame sizes are determined by the machine architecture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Paging leads to Internal and External Fragmentation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Pages size and Frame size is always in powers of two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899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  <a:tab pos="9832975" algn="l"/>
              </a:tabLst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8066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Paging / Paged Memory Management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28600" y="1676400"/>
            <a:ext cx="8534400" cy="3733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CPU generates logical address and put the pages into random frames 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Mapping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required to map which page is stored in which page number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frame no. physical address could be found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0114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Paging / Paged Memory Management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534400" cy="3886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Physical address space of a process in non- contiguous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Implementation: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Frames: Fixed sized blocks of the physical memory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Pages: Fixed sized slots of the logical memory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a process is to be executed, its pages are loaded into any available memory frames.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 Table: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translate logical address to physical address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CPU generated logical addresses to fetch the instructions.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57300" marR="0" lvl="2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62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Address Translation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Address generated by CPU is divided into: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a) Page Number (p):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used as an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index into page table,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which contains </a:t>
            </a:r>
            <a:r>
              <a:rPr kumimoji="0" lang="en-US" sz="22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base address of each page in the physical memory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b) Page Offset (d):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combined with base address to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define physical memory address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that is sent to the memory unit.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Actual address of any byte in page or frame (Position of instruction in page or frame)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Address of physical memory, where page resides.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number of bits in the offset determines the maximum size of each page, and should correspond to the system frame size.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4210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Address Translation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94211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</p:txBody>
      </p:sp>
      <p:pic>
        <p:nvPicPr>
          <p:cNvPr id="942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3" y="1447800"/>
            <a:ext cx="5367337" cy="4011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6258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Address Translation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pic>
        <p:nvPicPr>
          <p:cNvPr id="9625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686800" cy="518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8306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Address Translation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98307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200" b="1" dirty="0"/>
              <a:t>How to break logical address into page number and page offset?</a:t>
            </a: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r>
              <a:rPr lang="en-US" altLang="en-US" sz="2200" b="1" dirty="0"/>
              <a:t>Physical Address= frame x page size + offset</a:t>
            </a:r>
            <a:endParaRPr lang="en-US" altLang="en-US" sz="2200" b="1" dirty="0"/>
          </a:p>
          <a:p>
            <a:pPr marL="857250" lvl="1" indent="-445770" defTabSz="449580">
              <a:buClrTx/>
              <a:buFontTx/>
              <a:buNone/>
              <a:tabLst>
                <a:tab pos="857250" algn="l"/>
                <a:tab pos="1304925" algn="l"/>
                <a:tab pos="1754505" algn="l"/>
                <a:tab pos="2203450" algn="l"/>
                <a:tab pos="2653030" algn="l"/>
                <a:tab pos="3101975" algn="l"/>
                <a:tab pos="3551555" algn="l"/>
                <a:tab pos="4000500" algn="l"/>
                <a:tab pos="4450080" algn="l"/>
                <a:tab pos="4899025" algn="l"/>
                <a:tab pos="5348605" algn="l"/>
                <a:tab pos="5797550" algn="l"/>
                <a:tab pos="6247130" algn="l"/>
                <a:tab pos="6696075" algn="l"/>
                <a:tab pos="7145655" algn="l"/>
                <a:tab pos="7594600" algn="l"/>
                <a:tab pos="8044180" algn="l"/>
                <a:tab pos="8493125" algn="l"/>
                <a:tab pos="8942705" algn="l"/>
                <a:tab pos="9391650" algn="l"/>
                <a:tab pos="9841230" algn="l"/>
              </a:tabLst>
            </a:pPr>
            <a:endParaRPr lang="en-US" altLang="en-US" sz="2200" b="1" dirty="0"/>
          </a:p>
        </p:txBody>
      </p:sp>
      <p:pic>
        <p:nvPicPr>
          <p:cNvPr id="9830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90813"/>
            <a:ext cx="8229600" cy="2719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0354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Q.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a page size of 4 bytes and physical memory of 32 bytes, find the physical address if logical address is: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lphaLcParenR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lphaLcParenR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Solution: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03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90800"/>
            <a:ext cx="6091238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02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Example- Page Table 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pic>
        <p:nvPicPr>
          <p:cNvPr id="10240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28700"/>
            <a:ext cx="5419725" cy="529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4450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Hardware Support: for Page Table Implementation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Structure of Page Table: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Locate page table for each process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Pointer to page table is stored with other register values (e.g. instruction pointer) in PCB.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dispatcher starts a process, It: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Reload user register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Define correct hardware page table value from stored user table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 lookups must be done for every memory reference, and whenever a process gets swapped in or out of the CPU, its page table must be swapped in and out too, along with the instruction registers.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770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Address Binding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4102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tIns="0" rIns="0" bIns="0"/>
          <a:lstStyle/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Address Binding: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Fixing a physical address to the logical address of a process address space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Compile time binding: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it is known to compiler at compile time where a program will reside in physical memory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Load time binding: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if program location in memory is unknown until run-time.</a:t>
            </a: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Execution/Run time bin</a:t>
            </a:r>
            <a:r>
              <a:rPr kumimoji="0" lang="en-US" b="1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ding:</a:t>
            </a:r>
            <a:r>
              <a:rPr kumimoji="0" lang="en-US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If the process can be moved during its execution from one memory segment to another, then binding must be delayed until run time. The absolute addresses are generated by hardware.</a:t>
            </a:r>
            <a:endParaRPr kumimoji="0" lang="en-US" kern="1200" cap="none" spc="0" normalizeH="0" baseline="0" noProof="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6498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Hardware Support: for Page Table Implementation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Methods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One option is to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a set of registers for the page table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(256 entries only)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 alternate option is to: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Store the page table in main memory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and to use a single register ( called the 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page-table base register, PTBR 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to record where in memory the page table is located. 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Process switching is fast, because only the single register needs to be changed.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address of a page table in memory is pointed by: page table base register 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 memory access requires 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two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memory accesses – 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One to fetch the frame number from memory 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246505" marR="0" lvl="2" indent="-44958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Another one to access the desired memory location.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7250" algn="l"/>
                <a:tab pos="1304925" algn="l"/>
                <a:tab pos="1753870" algn="l"/>
                <a:tab pos="2203450" algn="l"/>
                <a:tab pos="2652395" algn="l"/>
                <a:tab pos="3101975" algn="l"/>
                <a:tab pos="3550920" algn="l"/>
                <a:tab pos="4000500" algn="l"/>
                <a:tab pos="4449445" algn="l"/>
                <a:tab pos="4899025" algn="l"/>
                <a:tab pos="5347970" algn="l"/>
                <a:tab pos="5797550" algn="l"/>
                <a:tab pos="6246495" algn="l"/>
                <a:tab pos="6696075" algn="l"/>
                <a:tab pos="7145020" algn="l"/>
                <a:tab pos="7594600" algn="l"/>
                <a:tab pos="8043545" algn="l"/>
                <a:tab pos="8493125" algn="l"/>
                <a:tab pos="8942070" algn="l"/>
                <a:tab pos="9391650" algn="l"/>
                <a:tab pos="9840595" algn="l"/>
              </a:tabLst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8546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Hardware Support: for Page Table Implementation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Solution to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two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memory accesses: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a very special high-speed memory device called the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translation look-aside buffer, TLB.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benefit of the TLB is that it can search an entire table for a key value in parallel, and if it is found anywhere in the table, then the corresponding lookup value is returned.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TLB  is not large enough to hold the entire page table.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 used as a cache device.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percentage of time that the desired information is found in the TLB is termed the 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hit ratio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percentage of time that the desired information is not found in the TLB is termed the 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miss ratio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45820" algn="l"/>
                <a:tab pos="1293495" algn="l"/>
                <a:tab pos="1743075" algn="l"/>
                <a:tab pos="2192020" algn="l"/>
                <a:tab pos="2641600" algn="l"/>
                <a:tab pos="3090545" algn="l"/>
                <a:tab pos="3540125" algn="l"/>
                <a:tab pos="3989070" algn="l"/>
                <a:tab pos="4438650" algn="l"/>
                <a:tab pos="4887595" algn="l"/>
                <a:tab pos="5337175" algn="l"/>
                <a:tab pos="5786120" algn="l"/>
                <a:tab pos="6235700" algn="l"/>
                <a:tab pos="6684645" algn="l"/>
                <a:tab pos="7134225" algn="l"/>
                <a:tab pos="7583170" algn="l"/>
                <a:tab pos="8032750" algn="l"/>
                <a:tab pos="8481695" algn="l"/>
                <a:tab pos="8931275" algn="l"/>
                <a:tab pos="9380220" algn="l"/>
                <a:tab pos="9829800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0594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Paging hardware with TLB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pic>
        <p:nvPicPr>
          <p:cNvPr id="11059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1447800"/>
            <a:ext cx="7464425" cy="396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42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40% slowdown to get the frame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264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62050"/>
            <a:ext cx="8991600" cy="447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4690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Example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725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TLB hit takes 120 nanoseconds total ( 20 to find the frame number and then another 100 to go get the data 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TLB miss takes 220 ( 20 to search the TLB, 100 to go get the frame number, and then another 100 to go get the data.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55980" marR="0" lvl="1" indent="-446405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endParaRPr kumimoji="0" lang="en-US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46455" marR="0" lvl="1" indent="-450850" algn="just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tabLst>
                <a:tab pos="855345" algn="l"/>
                <a:tab pos="1303020" algn="l"/>
                <a:tab pos="1752600" algn="l"/>
                <a:tab pos="2201545" algn="l"/>
                <a:tab pos="2651125" algn="l"/>
                <a:tab pos="3100070" algn="l"/>
                <a:tab pos="3549650" algn="l"/>
                <a:tab pos="3998595" algn="l"/>
                <a:tab pos="4448175" algn="l"/>
                <a:tab pos="4897120" algn="l"/>
                <a:tab pos="5346700" algn="l"/>
                <a:tab pos="5795645" algn="l"/>
                <a:tab pos="6245225" algn="l"/>
                <a:tab pos="6694170" algn="l"/>
                <a:tab pos="7143750" algn="l"/>
                <a:tab pos="7592695" algn="l"/>
                <a:tab pos="8042275" algn="l"/>
                <a:tab pos="8491220" algn="l"/>
                <a:tab pos="8940800" algn="l"/>
                <a:tab pos="9389745" algn="l"/>
                <a:tab pos="9839325" algn="l"/>
              </a:tabLst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Effective access time = hit ratio x time taken for TLB hit + miss ratio x time taken for TLB miss</a:t>
            </a:r>
            <a:endParaRPr kumimoji="0" lang="en-US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469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524000"/>
            <a:ext cx="8982075" cy="1304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6738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Problem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116739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  <a:p>
            <a:pPr marL="855980" lvl="1" indent="-446405" algn="just" defTabSz="449580">
              <a:buClrTx/>
              <a:buFontTx/>
              <a:buNone/>
              <a:tabLst>
                <a:tab pos="855980" algn="l"/>
                <a:tab pos="1303655" algn="l"/>
                <a:tab pos="1752600" algn="l"/>
                <a:tab pos="2202180" algn="l"/>
                <a:tab pos="2651125" algn="l"/>
                <a:tab pos="3100705" algn="l"/>
                <a:tab pos="3549650" algn="l"/>
                <a:tab pos="3999230" algn="l"/>
                <a:tab pos="4448175" algn="l"/>
                <a:tab pos="4897755" algn="l"/>
                <a:tab pos="5346700" algn="l"/>
                <a:tab pos="5796280" algn="l"/>
                <a:tab pos="6245225" algn="l"/>
                <a:tab pos="6694805" algn="l"/>
                <a:tab pos="7143750" algn="l"/>
                <a:tab pos="7593330" algn="l"/>
                <a:tab pos="8042275" algn="l"/>
                <a:tab pos="8491855" algn="l"/>
                <a:tab pos="8940800" algn="l"/>
                <a:tab pos="9390380" algn="l"/>
                <a:tab pos="9839325" algn="l"/>
              </a:tabLst>
            </a:pPr>
            <a:endParaRPr lang="en-US" altLang="en-US" sz="2000" dirty="0"/>
          </a:p>
        </p:txBody>
      </p:sp>
      <p:pic>
        <p:nvPicPr>
          <p:cNvPr id="1167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990600"/>
            <a:ext cx="8753475" cy="3152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8786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Protection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118787" name="Text Box 2"/>
          <p:cNvSpPr txBox="1"/>
          <p:nvPr/>
        </p:nvSpPr>
        <p:spPr>
          <a:xfrm>
            <a:off x="228600" y="1211263"/>
            <a:ext cx="8534400" cy="4333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2105" lvl="0" indent="-332105" algn="just" defTabSz="449580">
              <a:lnSpc>
                <a:spcPct val="90000"/>
              </a:lnSpc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r>
              <a:rPr lang="en-US" altLang="en-US" sz="2200" dirty="0"/>
              <a:t>It is accomplished by Protection Bits associated with each frame → Valid – Invalid Bit</a:t>
            </a:r>
            <a:endParaRPr lang="en-US" altLang="en-US" sz="2200" dirty="0"/>
          </a:p>
          <a:p>
            <a:pPr marL="332105" lvl="0" indent="-332105" algn="just" defTabSz="449580">
              <a:lnSpc>
                <a:spcPct val="90000"/>
              </a:lnSpc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r>
              <a:rPr lang="en-US" altLang="en-US" sz="2200" dirty="0"/>
              <a:t>These bits are kept in page table</a:t>
            </a:r>
            <a:endParaRPr lang="en-US" altLang="en-US" sz="2200" dirty="0"/>
          </a:p>
          <a:p>
            <a:pPr marL="332105" lvl="0" indent="-332105" algn="just" defTabSz="449580">
              <a:lnSpc>
                <a:spcPct val="90000"/>
              </a:lnSpc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r>
              <a:rPr lang="en-US" altLang="en-US" sz="2200" dirty="0"/>
              <a:t>Every reference to the memory goes through page table and finds correct frame number.</a:t>
            </a:r>
            <a:endParaRPr lang="en-US" altLang="en-US" sz="2200" dirty="0"/>
          </a:p>
          <a:p>
            <a:pPr marL="332105" lvl="0" indent="-332105" algn="just" defTabSz="449580">
              <a:lnSpc>
                <a:spcPct val="90000"/>
              </a:lnSpc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r>
              <a:rPr lang="en-US" altLang="en-US" sz="2200" b="1" u="sng" dirty="0"/>
              <a:t>When bit is set to valid: </a:t>
            </a:r>
            <a:r>
              <a:rPr lang="en-US" altLang="en-US" sz="2200" dirty="0"/>
              <a:t> indicates that associated page is in process's logical address space and is valid page.</a:t>
            </a:r>
            <a:endParaRPr lang="en-US" altLang="en-US" sz="2200" dirty="0"/>
          </a:p>
          <a:p>
            <a:pPr marL="332105" lvl="0" indent="-332105" algn="just" defTabSz="449580">
              <a:lnSpc>
                <a:spcPct val="90000"/>
              </a:lnSpc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r>
              <a:rPr lang="en-US" altLang="en-US" sz="2200" b="1" u="sng" dirty="0"/>
              <a:t>When bit is set to invalid: </a:t>
            </a:r>
            <a:r>
              <a:rPr lang="en-US" altLang="en-US" sz="2200" dirty="0"/>
              <a:t> indicates that associated page is not in process's logical address space and is invalid page.</a:t>
            </a:r>
            <a:endParaRPr lang="en-US" alt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0834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Memory Protection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120835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pic>
        <p:nvPicPr>
          <p:cNvPr id="12083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965200"/>
            <a:ext cx="6353175" cy="554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2882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Segmentation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122883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2105" lvl="0" indent="-332105" algn="just" defTabSz="449580">
              <a:lnSpc>
                <a:spcPct val="90000"/>
              </a:lnSpc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r>
              <a:rPr lang="en-US" altLang="en-US" sz="2200" dirty="0"/>
              <a:t>It is a memory management scheme in which the memory allocated to the process is non contiguous</a:t>
            </a:r>
            <a:endParaRPr lang="en-US" altLang="en-US" sz="2200" dirty="0"/>
          </a:p>
          <a:p>
            <a:pPr marL="332105" lvl="0" indent="-332105" algn="just" defTabSz="449580">
              <a:lnSpc>
                <a:spcPct val="90000"/>
              </a:lnSpc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r>
              <a:rPr lang="en-US" altLang="en-US" sz="2200" dirty="0"/>
              <a:t>Logical address space is divided into number of small blocks called segments</a:t>
            </a:r>
            <a:endParaRPr lang="en-US" altLang="en-US" sz="2200" dirty="0"/>
          </a:p>
          <a:p>
            <a:pPr marL="332105" lvl="0" indent="-332105" algn="just" defTabSz="449580">
              <a:lnSpc>
                <a:spcPct val="90000"/>
              </a:lnSpc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r>
              <a:rPr lang="en-US" altLang="en-US" sz="2200" dirty="0"/>
              <a:t>Segments are of variable sized</a:t>
            </a:r>
            <a:endParaRPr lang="en-US" altLang="en-US" sz="2200" dirty="0"/>
          </a:p>
          <a:p>
            <a:pPr marL="332105" lvl="0" indent="-332105" algn="just" defTabSz="449580">
              <a:lnSpc>
                <a:spcPct val="90000"/>
              </a:lnSpc>
              <a:buNone/>
              <a:tabLst>
                <a:tab pos="332105" algn="l"/>
                <a:tab pos="779780" algn="l"/>
                <a:tab pos="1228725" algn="l"/>
                <a:tab pos="1678305" algn="l"/>
                <a:tab pos="2127250" algn="l"/>
                <a:tab pos="2576830" algn="l"/>
                <a:tab pos="3025775" algn="l"/>
                <a:tab pos="3475355" algn="l"/>
                <a:tab pos="3924300" algn="l"/>
                <a:tab pos="4373880" algn="l"/>
                <a:tab pos="4822825" algn="l"/>
                <a:tab pos="5272405" algn="l"/>
                <a:tab pos="5721350" algn="l"/>
                <a:tab pos="6170930" algn="l"/>
                <a:tab pos="6619875" algn="l"/>
                <a:tab pos="7069455" algn="l"/>
                <a:tab pos="7518400" algn="l"/>
                <a:tab pos="7967980" algn="l"/>
                <a:tab pos="8416925" algn="l"/>
                <a:tab pos="8866505" algn="l"/>
                <a:tab pos="9315450" algn="l"/>
              </a:tabLst>
            </a:pPr>
            <a:endParaRPr lang="en-US" alt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4930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Segmentation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332105" marR="0" indent="-332105" algn="just" defTabSz="449580">
              <a:lnSpc>
                <a:spcPct val="90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Users view memory as a collection of variable size segments. With no necessary ordering of these segments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indent="-332105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algn="just" defTabSz="449580">
              <a:lnSpc>
                <a:spcPct val="90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Segmentation is memory-management scheme that supports user view of memory 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indent="-332105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algn="just" defTabSz="449580">
              <a:lnSpc>
                <a:spcPct val="90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program is a collection of segments.  A segment is a logical unit such as: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		main program, function,	object, local variables, global variables, data structures : stack, symbol table, arrays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4818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Logical and Physical Address Space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84582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332105" marR="0" indent="-33210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1. Logical Address or Virtual address:</a:t>
            </a:r>
            <a:endParaRPr kumimoji="0" lang="en-US" sz="2200" b="1" kern="1200" cap="none" spc="0" normalizeH="0" baseline="0" noProof="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marL="332105" marR="0" indent="-33210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a. The address generated by CPU.</a:t>
            </a:r>
            <a:endParaRPr kumimoji="0" lang="en-US" sz="2200" kern="1200" cap="none" spc="0" normalizeH="0" baseline="0" noProof="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marL="332105" marR="0" indent="-33210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b. Logical address is address of instruction / data as used by program at some time.</a:t>
            </a:r>
            <a:endParaRPr kumimoji="0" lang="en-US" sz="2200" kern="1200" cap="none" spc="0" normalizeH="0" baseline="0" noProof="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marL="332105" marR="0" indent="-33210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endParaRPr kumimoji="0" lang="en-US" sz="2200" b="1" kern="1200" cap="none" spc="0" normalizeH="0" baseline="0" noProof="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marL="514350" marR="0" indent="-514350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 startAt="2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Physical Address:</a:t>
            </a:r>
            <a:endParaRPr kumimoji="0" lang="en-US" sz="2200" b="1" kern="1200" cap="none" spc="0" normalizeH="0" baseline="0" noProof="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marL="514350" marR="0" indent="-514350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AutoNum type="alphaLcPeriod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It is the address used seen by memory unit.</a:t>
            </a:r>
            <a:endParaRPr kumimoji="0" lang="en-US" sz="2200" kern="1200" cap="none" spc="0" normalizeH="0" baseline="0" noProof="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marL="514350" marR="0" indent="-514350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AutoNum type="alphaLcPeriod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It refers to actual location in the main memory.</a:t>
            </a:r>
            <a:endParaRPr kumimoji="0" lang="en-US" sz="2200" kern="1200" cap="none" spc="0" normalizeH="0" baseline="0" noProof="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 marL="514350" marR="0" indent="-514350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AutoNum type="alphaLcPeriod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The user can never view physical address of program</a:t>
            </a: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</a:t>
            </a:r>
            <a:endParaRPr kumimoji="0" lang="en-US" sz="2200" kern="1200" cap="none" spc="0" normalizeH="0" baseline="0" noProof="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6978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User’s View of a Program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pic>
        <p:nvPicPr>
          <p:cNvPr id="126979" name="Picture 2"/>
          <p:cNvPicPr>
            <a:picLocks noChangeAspect="1"/>
          </p:cNvPicPr>
          <p:nvPr/>
        </p:nvPicPr>
        <p:blipFill>
          <a:blip r:embed="rId2"/>
          <a:srcRect l="21812" t="629" r="21812" b="964"/>
          <a:stretch>
            <a:fillRect/>
          </a:stretch>
        </p:blipFill>
        <p:spPr>
          <a:xfrm>
            <a:off x="2836863" y="1747838"/>
            <a:ext cx="3232150" cy="4230687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9026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Logical View of Segmentation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grpSp>
        <p:nvGrpSpPr>
          <p:cNvPr id="129027" name="Group 2"/>
          <p:cNvGrpSpPr/>
          <p:nvPr/>
        </p:nvGrpSpPr>
        <p:grpSpPr>
          <a:xfrm>
            <a:off x="1371600" y="1492250"/>
            <a:ext cx="5884863" cy="4487863"/>
            <a:chOff x="864" y="940"/>
            <a:chExt cx="3707" cy="2827"/>
          </a:xfrm>
        </p:grpSpPr>
        <p:sp>
          <p:nvSpPr>
            <p:cNvPr id="129032" name="Oval 3"/>
            <p:cNvSpPr/>
            <p:nvPr/>
          </p:nvSpPr>
          <p:spPr>
            <a:xfrm>
              <a:off x="864" y="940"/>
              <a:ext cx="1817" cy="2484"/>
            </a:xfrm>
            <a:prstGeom prst="ellipse">
              <a:avLst/>
            </a:prstGeom>
            <a:solidFill>
              <a:srgbClr val="FFFFFF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129033" name="Rectangle 4"/>
            <p:cNvSpPr/>
            <p:nvPr/>
          </p:nvSpPr>
          <p:spPr>
            <a:xfrm>
              <a:off x="1200" y="1372"/>
              <a:ext cx="617" cy="329"/>
            </a:xfrm>
            <a:prstGeom prst="rect">
              <a:avLst/>
            </a:prstGeom>
            <a:solidFill>
              <a:srgbClr val="FFFFFF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8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»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US" altLang="en-US" sz="2400" dirty="0"/>
                <a:t>1</a:t>
              </a:r>
              <a:endParaRPr lang="en-US" altLang="en-US" sz="2400" dirty="0"/>
            </a:p>
          </p:txBody>
        </p:sp>
        <p:sp>
          <p:nvSpPr>
            <p:cNvPr id="129034" name="Rectangle 5"/>
            <p:cNvSpPr/>
            <p:nvPr/>
          </p:nvSpPr>
          <p:spPr>
            <a:xfrm>
              <a:off x="1104" y="2089"/>
              <a:ext cx="569" cy="569"/>
            </a:xfrm>
            <a:prstGeom prst="rect">
              <a:avLst/>
            </a:prstGeom>
            <a:solidFill>
              <a:srgbClr val="FFFFFF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8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»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US" altLang="en-US" sz="2400" dirty="0"/>
                <a:t>3</a:t>
              </a:r>
              <a:endParaRPr lang="en-US" altLang="en-US" sz="2400" dirty="0"/>
            </a:p>
          </p:txBody>
        </p:sp>
        <p:sp>
          <p:nvSpPr>
            <p:cNvPr id="129035" name="Rectangle 6"/>
            <p:cNvSpPr/>
            <p:nvPr/>
          </p:nvSpPr>
          <p:spPr>
            <a:xfrm>
              <a:off x="2016" y="1755"/>
              <a:ext cx="569" cy="233"/>
            </a:xfrm>
            <a:prstGeom prst="rect">
              <a:avLst/>
            </a:prstGeom>
            <a:solidFill>
              <a:srgbClr val="FFFFFF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8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»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US" altLang="en-US" sz="2400" dirty="0"/>
                <a:t>2</a:t>
              </a:r>
              <a:endParaRPr lang="en-US" altLang="en-US" sz="2400" dirty="0"/>
            </a:p>
          </p:txBody>
        </p:sp>
        <p:sp>
          <p:nvSpPr>
            <p:cNvPr id="129036" name="Rectangle 7"/>
            <p:cNvSpPr/>
            <p:nvPr/>
          </p:nvSpPr>
          <p:spPr>
            <a:xfrm>
              <a:off x="1968" y="2375"/>
              <a:ext cx="569" cy="329"/>
            </a:xfrm>
            <a:prstGeom prst="rect">
              <a:avLst/>
            </a:prstGeom>
            <a:solidFill>
              <a:srgbClr val="FFFFFF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8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»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US" altLang="en-US" sz="2400" dirty="0"/>
                <a:t>4</a:t>
              </a:r>
              <a:endParaRPr lang="en-US" altLang="en-US" sz="2400" dirty="0"/>
            </a:p>
          </p:txBody>
        </p:sp>
        <p:grpSp>
          <p:nvGrpSpPr>
            <p:cNvPr id="129037" name="Group 8"/>
            <p:cNvGrpSpPr/>
            <p:nvPr/>
          </p:nvGrpSpPr>
          <p:grpSpPr>
            <a:xfrm>
              <a:off x="3552" y="940"/>
              <a:ext cx="713" cy="2484"/>
              <a:chOff x="3552" y="940"/>
              <a:chExt cx="713" cy="2484"/>
            </a:xfrm>
          </p:grpSpPr>
          <p:grpSp>
            <p:nvGrpSpPr>
              <p:cNvPr id="129040" name="Group 9"/>
              <p:cNvGrpSpPr/>
              <p:nvPr/>
            </p:nvGrpSpPr>
            <p:grpSpPr>
              <a:xfrm>
                <a:off x="3552" y="940"/>
                <a:ext cx="713" cy="664"/>
                <a:chOff x="3552" y="940"/>
                <a:chExt cx="713" cy="664"/>
              </a:xfrm>
            </p:grpSpPr>
            <p:sp>
              <p:nvSpPr>
                <p:cNvPr id="129051" name="Rectangle 10"/>
                <p:cNvSpPr/>
                <p:nvPr/>
              </p:nvSpPr>
              <p:spPr>
                <a:xfrm>
                  <a:off x="3552" y="940"/>
                  <a:ext cx="713" cy="664"/>
                </a:xfrm>
                <a:prstGeom prst="rect">
                  <a:avLst/>
                </a:prstGeom>
                <a:solidFill>
                  <a:srgbClr val="FFFFFF"/>
                </a:solidFill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6" charset="0"/>
                  </a:pPr>
                  <a:endParaRPr lang="en-US" altLang="en-US" dirty="0">
                    <a:latin typeface="Times New Roman" panose="02020603050405020304" pitchFamily="16" charset="0"/>
                  </a:endParaRPr>
                </a:p>
              </p:txBody>
            </p:sp>
            <p:sp>
              <p:nvSpPr>
                <p:cNvPr id="129052" name="Line 11"/>
                <p:cNvSpPr/>
                <p:nvPr/>
              </p:nvSpPr>
              <p:spPr>
                <a:xfrm>
                  <a:off x="3552" y="1276"/>
                  <a:ext cx="713" cy="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9041" name="Group 12"/>
              <p:cNvGrpSpPr/>
              <p:nvPr/>
            </p:nvGrpSpPr>
            <p:grpSpPr>
              <a:xfrm>
                <a:off x="3552" y="1611"/>
                <a:ext cx="713" cy="664"/>
                <a:chOff x="3552" y="1611"/>
                <a:chExt cx="713" cy="664"/>
              </a:xfrm>
            </p:grpSpPr>
            <p:sp>
              <p:nvSpPr>
                <p:cNvPr id="129049" name="Rectangle 13"/>
                <p:cNvSpPr/>
                <p:nvPr/>
              </p:nvSpPr>
              <p:spPr>
                <a:xfrm>
                  <a:off x="3552" y="1611"/>
                  <a:ext cx="713" cy="664"/>
                </a:xfrm>
                <a:prstGeom prst="rect">
                  <a:avLst/>
                </a:prstGeom>
                <a:solidFill>
                  <a:srgbClr val="DDDDDD"/>
                </a:solidFill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6" charset="0"/>
                  </a:pPr>
                  <a:endParaRPr lang="en-US" altLang="en-US" dirty="0">
                    <a:latin typeface="Times New Roman" panose="02020603050405020304" pitchFamily="16" charset="0"/>
                  </a:endParaRPr>
                </a:p>
              </p:txBody>
            </p:sp>
            <p:sp>
              <p:nvSpPr>
                <p:cNvPr id="129050" name="Line 14"/>
                <p:cNvSpPr/>
                <p:nvPr/>
              </p:nvSpPr>
              <p:spPr>
                <a:xfrm>
                  <a:off x="3552" y="1943"/>
                  <a:ext cx="713" cy="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9042" name="Text Box 15"/>
              <p:cNvSpPr txBox="1"/>
              <p:nvPr/>
            </p:nvSpPr>
            <p:spPr>
              <a:xfrm>
                <a:off x="3773" y="984"/>
                <a:ext cx="219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•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–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>
                  <a:lnSpc>
                    <a:spcPct val="100000"/>
                  </a:lnSpc>
                  <a:spcBef>
                    <a:spcPts val="15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en-US" altLang="en-US" sz="2400" dirty="0"/>
                  <a:t>1</a:t>
                </a:r>
                <a:endParaRPr lang="en-US" altLang="en-US" sz="2400" dirty="0"/>
              </a:p>
            </p:txBody>
          </p:sp>
          <p:sp>
            <p:nvSpPr>
              <p:cNvPr id="129043" name="Text Box 16"/>
              <p:cNvSpPr txBox="1"/>
              <p:nvPr/>
            </p:nvSpPr>
            <p:spPr>
              <a:xfrm>
                <a:off x="3775" y="1294"/>
                <a:ext cx="219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•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–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>
                  <a:lnSpc>
                    <a:spcPct val="100000"/>
                  </a:lnSpc>
                  <a:spcBef>
                    <a:spcPts val="15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en-US" altLang="en-US" sz="2400" dirty="0"/>
                  <a:t>4</a:t>
                </a:r>
                <a:endParaRPr lang="en-US" altLang="en-US" sz="2400" dirty="0"/>
              </a:p>
            </p:txBody>
          </p:sp>
          <p:sp>
            <p:nvSpPr>
              <p:cNvPr id="129044" name="Rectangle 17"/>
              <p:cNvSpPr/>
              <p:nvPr/>
            </p:nvSpPr>
            <p:spPr>
              <a:xfrm>
                <a:off x="3552" y="2279"/>
                <a:ext cx="713" cy="904"/>
              </a:xfrm>
              <a:prstGeom prst="rect">
                <a:avLst/>
              </a:prstGeom>
              <a:solidFill>
                <a:srgbClr val="FFFFFF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  <p:sp>
            <p:nvSpPr>
              <p:cNvPr id="129045" name="Rectangle 18"/>
              <p:cNvSpPr/>
              <p:nvPr/>
            </p:nvSpPr>
            <p:spPr>
              <a:xfrm>
                <a:off x="3552" y="3191"/>
                <a:ext cx="713" cy="233"/>
              </a:xfrm>
              <a:prstGeom prst="rect">
                <a:avLst/>
              </a:prstGeom>
              <a:solidFill>
                <a:srgbClr val="DDDDDD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  <p:sp>
            <p:nvSpPr>
              <p:cNvPr id="129046" name="Line 19"/>
              <p:cNvSpPr/>
              <p:nvPr/>
            </p:nvSpPr>
            <p:spPr>
              <a:xfrm>
                <a:off x="3552" y="2519"/>
                <a:ext cx="713" cy="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29047" name="Text Box 20"/>
              <p:cNvSpPr txBox="1"/>
              <p:nvPr/>
            </p:nvSpPr>
            <p:spPr>
              <a:xfrm>
                <a:off x="3775" y="2279"/>
                <a:ext cx="219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•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–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>
                  <a:lnSpc>
                    <a:spcPct val="100000"/>
                  </a:lnSpc>
                  <a:spcBef>
                    <a:spcPts val="15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en-US" altLang="en-US" sz="2400" dirty="0"/>
                  <a:t>2</a:t>
                </a:r>
                <a:endParaRPr lang="en-US" altLang="en-US" sz="2400" dirty="0"/>
              </a:p>
            </p:txBody>
          </p:sp>
          <p:sp>
            <p:nvSpPr>
              <p:cNvPr id="129048" name="Text Box 21"/>
              <p:cNvSpPr txBox="1"/>
              <p:nvPr/>
            </p:nvSpPr>
            <p:spPr>
              <a:xfrm>
                <a:off x="3775" y="2739"/>
                <a:ext cx="219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•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–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lnSpc>
                    <a:spcPct val="93000"/>
                  </a:lnSpc>
                  <a:spcBef>
                    <a:spcPts val="79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>
                  <a:lnSpc>
                    <a:spcPct val="100000"/>
                  </a:lnSpc>
                  <a:spcBef>
                    <a:spcPts val="150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en-US" altLang="en-US" sz="2400" dirty="0"/>
                  <a:t>3</a:t>
                </a:r>
                <a:endParaRPr lang="en-US" altLang="en-US" sz="2400" dirty="0"/>
              </a:p>
            </p:txBody>
          </p:sp>
        </p:grpSp>
        <p:sp>
          <p:nvSpPr>
            <p:cNvPr id="129038" name="Text Box 22"/>
            <p:cNvSpPr txBox="1"/>
            <p:nvPr/>
          </p:nvSpPr>
          <p:spPr>
            <a:xfrm>
              <a:off x="1145" y="3479"/>
              <a:ext cx="1105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>
              <a:lvl1pPr marL="342900" indent="-3429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8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»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>
                <a:lnSpc>
                  <a:spcPct val="100000"/>
                </a:lnSpc>
                <a:spcBef>
                  <a:spcPts val="150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US" altLang="en-US" sz="2400" dirty="0"/>
                <a:t>user space </a:t>
              </a:r>
              <a:endParaRPr lang="en-US" altLang="en-US" sz="2400" dirty="0"/>
            </a:p>
          </p:txBody>
        </p:sp>
        <p:sp>
          <p:nvSpPr>
            <p:cNvPr id="129039" name="Text Box 23"/>
            <p:cNvSpPr txBox="1"/>
            <p:nvPr/>
          </p:nvSpPr>
          <p:spPr>
            <a:xfrm>
              <a:off x="3198" y="3479"/>
              <a:ext cx="1372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>
              <a:lvl1pPr marL="342900" indent="-3429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8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•"/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–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lnSpc>
                  <a:spcPct val="93000"/>
                </a:lnSpc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6" charset="0"/>
                <a:buChar char="»"/>
                <a:defRPr sz="20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>
                <a:lnSpc>
                  <a:spcPct val="100000"/>
                </a:lnSpc>
                <a:spcBef>
                  <a:spcPts val="150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US" altLang="en-US" sz="2400" dirty="0"/>
                <a:t>memory space</a:t>
              </a:r>
              <a:endParaRPr lang="en-US" altLang="en-US" sz="2400" dirty="0"/>
            </a:p>
          </p:txBody>
        </p:sp>
      </p:grpSp>
      <p:sp>
        <p:nvSpPr>
          <p:cNvPr id="129028" name="Line 24"/>
          <p:cNvSpPr/>
          <p:nvPr/>
        </p:nvSpPr>
        <p:spPr>
          <a:xfrm flipV="1">
            <a:off x="2886075" y="1725613"/>
            <a:ext cx="2873375" cy="5794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029" name="Line 25"/>
          <p:cNvSpPr/>
          <p:nvPr/>
        </p:nvSpPr>
        <p:spPr>
          <a:xfrm>
            <a:off x="4105275" y="2952750"/>
            <a:ext cx="1533525" cy="863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030" name="Line 26"/>
          <p:cNvSpPr/>
          <p:nvPr/>
        </p:nvSpPr>
        <p:spPr>
          <a:xfrm>
            <a:off x="2232025" y="4221163"/>
            <a:ext cx="3406775" cy="674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031" name="Line 27"/>
          <p:cNvSpPr/>
          <p:nvPr/>
        </p:nvSpPr>
        <p:spPr>
          <a:xfrm flipV="1">
            <a:off x="4029075" y="2301875"/>
            <a:ext cx="1609725" cy="17319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1074" name="Text Box 1"/>
          <p:cNvSpPr txBox="1"/>
          <p:nvPr/>
        </p:nvSpPr>
        <p:spPr>
          <a:xfrm>
            <a:off x="76200" y="0"/>
            <a:ext cx="7464425" cy="5032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Address Translation:Segmentation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pic>
        <p:nvPicPr>
          <p:cNvPr id="13107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546100"/>
            <a:ext cx="8243887" cy="608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22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Segmentation Architecture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5344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332105" marR="0" indent="-332105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Each segment has a name and its length.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Logical address consists of a two tuple: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		&lt;segment-number, offset&gt;,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b="1" kern="1200" cap="none" spc="0" normalizeH="0" baseline="0" noProof="0">
                <a:solidFill>
                  <a:srgbClr val="A50021"/>
                </a:solidFill>
                <a:latin typeface="Arial" panose="020B0604020202020204" pitchFamily="34" charset="0"/>
                <a:ea typeface="+mn-ea"/>
                <a:cs typeface="+mn-cs"/>
              </a:rPr>
              <a:t>Segment table</a:t>
            </a: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maps physical addresses; each table entry has: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732155" marR="0" lvl="1" indent="-27495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base – contains the starting physical address where the segments reside in memory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2155" marR="0" lvl="1" indent="-274955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limit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specifies the length of the segment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b="1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Segment-table base register (STBR)</a:t>
            </a: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points to the segment table’s location in memory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32105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Segment-table length register (STLR)</a:t>
            </a: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indicates number of segments used by a program;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                 </a:t>
            </a:r>
            <a:r>
              <a:rPr kumimoji="0" lang="en-US" sz="22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segment number </a:t>
            </a:r>
            <a:r>
              <a:rPr kumimoji="0" lang="en-US" sz="2200" b="1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sz="22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is legal if </a:t>
            </a:r>
            <a:r>
              <a:rPr kumimoji="0" lang="en-US" sz="2200" b="1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sz="22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&lt; STLR</a:t>
            </a:r>
            <a:endParaRPr kumimoji="0" lang="en-US" sz="2200" b="1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indent="-332105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1470" algn="l"/>
                <a:tab pos="779145" algn="l"/>
                <a:tab pos="1228725" algn="l"/>
                <a:tab pos="1677670" algn="l"/>
                <a:tab pos="2127250" algn="l"/>
                <a:tab pos="2576195" algn="l"/>
                <a:tab pos="3025775" algn="l"/>
                <a:tab pos="3474720" algn="l"/>
                <a:tab pos="3924300" algn="l"/>
                <a:tab pos="4373245" algn="l"/>
                <a:tab pos="4822825" algn="l"/>
                <a:tab pos="5271770" algn="l"/>
                <a:tab pos="5721350" algn="l"/>
                <a:tab pos="6170295" algn="l"/>
                <a:tab pos="6619875" algn="l"/>
                <a:tab pos="7068820" algn="l"/>
                <a:tab pos="7518400" algn="l"/>
                <a:tab pos="7967345" algn="l"/>
                <a:tab pos="8416925" algn="l"/>
                <a:tab pos="8865870" algn="l"/>
                <a:tab pos="9315450" algn="l"/>
              </a:tabLst>
              <a:defRPr/>
            </a:pPr>
            <a:endParaRPr kumimoji="0" lang="en-US" sz="2200" b="1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35170" name="Picture 1"/>
          <p:cNvPicPr>
            <a:picLocks noChangeAspect="1"/>
          </p:cNvPicPr>
          <p:nvPr/>
        </p:nvPicPr>
        <p:blipFill>
          <a:blip r:embed="rId2"/>
          <a:srcRect l="7814" t="925" r="7814" b="1535"/>
          <a:stretch>
            <a:fillRect/>
          </a:stretch>
        </p:blipFill>
        <p:spPr>
          <a:xfrm>
            <a:off x="1081088" y="1008063"/>
            <a:ext cx="7031037" cy="5875337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7218" name="Text Box 1"/>
          <p:cNvSpPr txBox="1"/>
          <p:nvPr/>
        </p:nvSpPr>
        <p:spPr>
          <a:xfrm>
            <a:off x="76200" y="0"/>
            <a:ext cx="7464425" cy="5032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Address Translation:Segmentation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pic>
        <p:nvPicPr>
          <p:cNvPr id="13721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546100"/>
            <a:ext cx="8243887" cy="608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9266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Problems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139267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Q1. if Segment 2 is 400 bytes long and begins at location 4300, then a reference to byte 53 of segment 2 is mapped onto location?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Ans:  base address: 4300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Limit: 400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53&lt;400 (I.e limit)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4300+53=4353.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1314" name="Text Box 1"/>
          <p:cNvSpPr txBox="1"/>
          <p:nvPr/>
        </p:nvSpPr>
        <p:spPr>
          <a:xfrm>
            <a:off x="76200" y="0"/>
            <a:ext cx="7464425" cy="91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</a:rPr>
              <a:t>Problems</a:t>
            </a:r>
            <a:endParaRPr lang="en-US" altLang="en-US" sz="2800" b="1" dirty="0">
              <a:solidFill>
                <a:srgbClr val="993300"/>
              </a:solidFill>
            </a:endParaRPr>
          </a:p>
        </p:txBody>
      </p:sp>
      <p:sp>
        <p:nvSpPr>
          <p:cNvPr id="141315" name="Text Box 2"/>
          <p:cNvSpPr txBox="1"/>
          <p:nvPr/>
        </p:nvSpPr>
        <p:spPr>
          <a:xfrm>
            <a:off x="228600" y="1066800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Q2. A reference to byte 852 of segment 3 is mapped to?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Ans: 3200+852=4052.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Q3. A reference to byte 1222 of segment 0 is mapped to? </a:t>
            </a:r>
            <a:endParaRPr lang="en-US" altLang="en-US" sz="24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dirty="0"/>
              <a:t>Ans: would result in a trap to OS, as this segment is only 1000 bytes long.</a:t>
            </a:r>
            <a:endParaRPr lang="en-US" altLang="en-US" sz="2400" dirty="0"/>
          </a:p>
          <a:p>
            <a:pPr marL="857250" lvl="1" indent="-4457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686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050925"/>
            <a:ext cx="8367712" cy="5121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891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27063"/>
            <a:ext cx="7913688" cy="539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62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Swapping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3962400" cy="5181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0" tIns="0" rIns="0" bIns="0"/>
          <a:lstStyle/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For Multi-User System</a:t>
            </a:r>
            <a:endParaRPr kumimoji="0" lang="en-US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2105" marR="0" indent="-320675" algn="just" defTabSz="449580">
              <a:lnSpc>
                <a:spcPct val="93000"/>
              </a:lnSpc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buAutoNum type="alphaLcParenR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2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J3 is completed</a:t>
            </a: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and put it back to Secondary storage.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b) </a:t>
            </a:r>
            <a:r>
              <a:rPr kumimoji="0" lang="en-US" sz="22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J3 terminates</a:t>
            </a: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itself so required to put  to Secondary storage.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32105" algn="just" defTabSz="449580">
              <a:lnSpc>
                <a:spcPct val="93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c) </a:t>
            </a:r>
            <a:r>
              <a:rPr kumimoji="0" lang="en-US" sz="22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Abnormal Termination</a:t>
            </a:r>
            <a:r>
              <a:rPr kumimoji="0" lang="en-US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due to trap, so bring a new job to CPU</a:t>
            </a:r>
            <a:endParaRPr kumimoji="0" lang="en-US" sz="22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76450"/>
            <a:ext cx="3476625" cy="226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3010" name="Text Box 1"/>
          <p:cNvSpPr txBox="1"/>
          <p:nvPr/>
        </p:nvSpPr>
        <p:spPr>
          <a:xfrm>
            <a:off x="304800" y="381000"/>
            <a:ext cx="7769225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b="1" dirty="0">
                <a:solidFill>
                  <a:srgbClr val="993300"/>
                </a:solidFill>
              </a:rPr>
              <a:t>Swapping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  <p:sp>
        <p:nvSpPr>
          <p:cNvPr id="43011" name="Text Box 2"/>
          <p:cNvSpPr txBox="1"/>
          <p:nvPr/>
        </p:nvSpPr>
        <p:spPr>
          <a:xfrm>
            <a:off x="457200" y="1219200"/>
            <a:ext cx="8382000" cy="5181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200" dirty="0"/>
              <a:t>Technique of removing a process from main memory and storing it into secondary memory, then bringing it back into main memory for continued execution.</a:t>
            </a:r>
            <a:endParaRPr lang="en-US" altLang="en-US" sz="22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2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200" dirty="0"/>
              <a:t>It is a technique used in multiprogramming environments which have limited memory capacity.</a:t>
            </a:r>
            <a:endParaRPr lang="en-US" altLang="en-US" sz="22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200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200" dirty="0"/>
              <a:t>Action of moving process out of main memory is called </a:t>
            </a:r>
            <a:r>
              <a:rPr lang="en-US" altLang="en-US" sz="2200" b="1" dirty="0"/>
              <a:t>Swap Out</a:t>
            </a:r>
            <a:endParaRPr lang="en-US" altLang="en-US" sz="2200" b="1" dirty="0"/>
          </a:p>
          <a:p>
            <a:pPr marL="342900" lvl="0" indent="-331470" algn="just" defTabSz="449580">
              <a:buClr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200" dirty="0"/>
              <a:t>Action of moving process into main memory is called </a:t>
            </a:r>
            <a:r>
              <a:rPr lang="en-US" altLang="en-US" sz="2200" b="1" dirty="0"/>
              <a:t>Swap In</a:t>
            </a:r>
            <a:endParaRPr lang="en-US" altLang="en-US" sz="22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200" b="1" dirty="0"/>
          </a:p>
          <a:p>
            <a:pPr marL="342900" lvl="0" indent="-331470" algn="just" defTabSz="449580">
              <a:buClrTx/>
              <a:buFontTx/>
              <a:buNone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200" b="1" dirty="0"/>
              <a:t>Area on the disk where swapped out process are stored is known as Swap Space.</a:t>
            </a:r>
            <a:endParaRPr lang="en-US" altLang="en-US" sz="2200" b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12422</Words>
  <Application>WPS Presentation</Application>
  <PresentationFormat>On-screen Show (4:3)</PresentationFormat>
  <Paragraphs>472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24</vt:i4>
      </vt:variant>
      <vt:variant>
        <vt:lpstr>幻灯片标题</vt:lpstr>
      </vt:variant>
      <vt:variant>
        <vt:i4>57</vt:i4>
      </vt:variant>
    </vt:vector>
  </HeadingPairs>
  <TitlesOfParts>
    <vt:vector size="89" baseType="lpstr">
      <vt:lpstr>Arial</vt:lpstr>
      <vt:lpstr>SimSun</vt:lpstr>
      <vt:lpstr>Wingdings</vt:lpstr>
      <vt:lpstr>Times New Roman</vt:lpstr>
      <vt:lpstr>Lucida Sans Unicode</vt:lpstr>
      <vt:lpstr>DejaVu Sans</vt:lpstr>
      <vt:lpstr>Calibri</vt:lpstr>
      <vt:lpstr>Arial Unicode MS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LENOVO</cp:lastModifiedBy>
  <cp:revision>665</cp:revision>
  <dcterms:created xsi:type="dcterms:W3CDTF">2023-10-08T16:36:00Z</dcterms:created>
  <dcterms:modified xsi:type="dcterms:W3CDTF">2023-10-08T16:36:08Z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0834D09120DB4F7A88ED3EDADAFBF06F_13</vt:lpwstr>
  </property>
  <property fmtid="{D5CDD505-2E9C-101B-9397-08002B2CF9AE}" pid="3" name="KSOProductBuildVer">
    <vt:lpwstr>1033-12.2.0.13215</vt:lpwstr>
  </property>
</Properties>
</file>