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jkLYvJ4IPfZuf3izIwAhkUWbG3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customschemas.google.com/relationships/presentationmetadata" Target="meta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0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0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0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0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0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9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9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9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9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9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9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9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9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0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0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0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0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0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0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3"/>
          <p:cNvSpPr>
            <a:spLocks noGrp="1"/>
          </p:cNvSpPr>
          <p:nvPr>
            <p:ph type="pic" idx="2"/>
          </p:nvPr>
        </p:nvSpPr>
        <p:spPr>
          <a:xfrm>
            <a:off x="1792288" y="612775"/>
            <a:ext cx="5486400" cy="4114800"/>
          </a:xfrm>
          <a:prstGeom prst="rect">
            <a:avLst/>
          </a:prstGeom>
          <a:noFill/>
          <a:ln>
            <a:noFill/>
          </a:ln>
        </p:spPr>
      </p:sp>
      <p:sp>
        <p:nvSpPr>
          <p:cNvPr id="68" name="Google Shape;68;p10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9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www.w3schools.com/jsref/met_win_clearinterval.asp"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www.w3schools.com/jsref/met_win_setinterval.asp"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228600" y="462171"/>
            <a:ext cx="8534400" cy="21236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JavaScript(Unit 1)</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p:txBody>
      </p:sp>
      <p:sp>
        <p:nvSpPr>
          <p:cNvPr id="89" name="Google Shape;89;p1"/>
          <p:cNvSpPr/>
          <p:nvPr/>
        </p:nvSpPr>
        <p:spPr>
          <a:xfrm>
            <a:off x="381000" y="1066800"/>
            <a:ext cx="8382000" cy="467820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sz="1800" b="1" u="sng">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1" i="0" u="sng" strike="noStrike" cap="none">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90" name="Google Shape;90;p1"/>
          <p:cNvSpPr txBox="1"/>
          <p:nvPr/>
        </p:nvSpPr>
        <p:spPr>
          <a:xfrm>
            <a:off x="762000" y="1264682"/>
            <a:ext cx="3200400" cy="5582362"/>
          </a:xfrm>
          <a:prstGeom prst="rect">
            <a:avLst/>
          </a:prstGeom>
          <a:gradFill>
            <a:gsLst>
              <a:gs pos="0">
                <a:srgbClr val="F4F8FB"/>
              </a:gs>
              <a:gs pos="74000">
                <a:srgbClr val="AEC5E1"/>
              </a:gs>
              <a:gs pos="83000">
                <a:srgbClr val="AEC5E1"/>
              </a:gs>
              <a:gs pos="100000">
                <a:srgbClr val="C8D8EB"/>
              </a:gs>
            </a:gsLst>
            <a:lin ang="5400000" scaled="0"/>
          </a:grad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JavaScript</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Modules</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Export &amp; Import</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const</a:t>
            </a:r>
            <a:endParaRPr sz="20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let</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var </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arrow functions</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Classes</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Properties</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Methods</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Spread &amp; Rest Operator</a:t>
            </a:r>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 Destructuring</a:t>
            </a:r>
            <a:endParaRPr sz="2000">
              <a:solidFill>
                <a:schemeClr val="dk1"/>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Array functions</a:t>
            </a:r>
            <a:endParaRPr sz="2000">
              <a:solidFill>
                <a:schemeClr val="dk1"/>
              </a:solidFill>
              <a:latin typeface="Times New Roman"/>
              <a:ea typeface="Times New Roman"/>
              <a:cs typeface="Times New Roman"/>
              <a:sym typeface="Times New Roman"/>
            </a:endParaRPr>
          </a:p>
        </p:txBody>
      </p:sp>
      <p:sp>
        <p:nvSpPr>
          <p:cNvPr id="91" name="Google Shape;91;p1"/>
          <p:cNvSpPr txBox="1"/>
          <p:nvPr/>
        </p:nvSpPr>
        <p:spPr>
          <a:xfrm>
            <a:off x="4114800" y="5918025"/>
            <a:ext cx="5029200" cy="1329851"/>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 </a:t>
            </a:r>
            <a:r>
              <a:rPr lang="en-US" sz="2200" b="1">
                <a:solidFill>
                  <a:schemeClr val="dk1"/>
                </a:solidFill>
                <a:latin typeface="Times New Roman"/>
                <a:ea typeface="Times New Roman"/>
                <a:cs typeface="Times New Roman"/>
                <a:sym typeface="Times New Roman"/>
              </a:rPr>
              <a:t>Outcome:</a:t>
            </a:r>
            <a:r>
              <a:rPr lang="en-US" sz="2000">
                <a:solidFill>
                  <a:schemeClr val="dk1"/>
                </a:solidFill>
                <a:latin typeface="Times New Roman"/>
                <a:ea typeface="Times New Roman"/>
                <a:cs typeface="Times New Roman"/>
                <a:sym typeface="Times New Roman"/>
              </a:rPr>
              <a:t> </a:t>
            </a:r>
            <a:endParaRPr/>
          </a:p>
          <a:p>
            <a:pPr marL="0" marR="0" lvl="0" indent="0" algn="l" rtl="0">
              <a:lnSpc>
                <a:spcPct val="107000"/>
              </a:lnSpc>
              <a:spcBef>
                <a:spcPts val="800"/>
              </a:spcBef>
              <a:spcAft>
                <a:spcPts val="0"/>
              </a:spcAft>
              <a:buNone/>
            </a:pPr>
            <a:r>
              <a:rPr lang="en-US" sz="2200">
                <a:solidFill>
                  <a:schemeClr val="dk1"/>
                </a:solidFill>
                <a:latin typeface="Times New Roman"/>
                <a:ea typeface="Times New Roman"/>
                <a:cs typeface="Times New Roman"/>
                <a:sym typeface="Times New Roman"/>
              </a:rPr>
              <a:t>Understand advanced javascript concepts</a:t>
            </a:r>
            <a:endParaRPr/>
          </a:p>
          <a:p>
            <a:pPr marL="0" marR="0" lvl="0" indent="0" algn="l" rtl="0">
              <a:spcBef>
                <a:spcPts val="80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Functions</a:t>
            </a:r>
            <a:endParaRPr/>
          </a:p>
        </p:txBody>
      </p:sp>
      <p:sp>
        <p:nvSpPr>
          <p:cNvPr id="150" name="Google Shape;150;p10"/>
          <p:cNvSpPr txBox="1">
            <a:spLocks noGrp="1"/>
          </p:cNvSpPr>
          <p:nvPr>
            <p:ph type="subTitle" idx="1"/>
          </p:nvPr>
        </p:nvSpPr>
        <p:spPr>
          <a:xfrm>
            <a:off x="533400" y="1447799"/>
            <a:ext cx="7924800" cy="4724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Block of code designed to do a specific task</a:t>
            </a:r>
            <a:endParaRPr/>
          </a:p>
          <a:p>
            <a:pPr marL="800100" lvl="1" indent="-342900" algn="l" rtl="0">
              <a:spcBef>
                <a:spcPts val="400"/>
              </a:spcBef>
              <a:spcAft>
                <a:spcPts val="0"/>
              </a:spcAft>
              <a:buClr>
                <a:srgbClr val="0000CD"/>
              </a:buClr>
              <a:buSzPts val="2000"/>
              <a:buFont typeface="Arial"/>
              <a:buChar char="•"/>
            </a:pPr>
            <a:r>
              <a:rPr lang="en-US" sz="2000">
                <a:solidFill>
                  <a:srgbClr val="0000CD"/>
                </a:solidFill>
                <a:latin typeface="Times New Roman"/>
                <a:ea typeface="Times New Roman"/>
                <a:cs typeface="Times New Roman"/>
                <a:sym typeface="Times New Roman"/>
              </a:rPr>
              <a:t>let</a:t>
            </a:r>
            <a:r>
              <a:rPr lang="en-US" sz="2000">
                <a:solidFill>
                  <a:srgbClr val="000000"/>
                </a:solidFill>
                <a:latin typeface="Times New Roman"/>
                <a:ea typeface="Times New Roman"/>
                <a:cs typeface="Times New Roman"/>
                <a:sym typeface="Times New Roman"/>
              </a:rPr>
              <a:t> a = myFunction(</a:t>
            </a:r>
            <a:r>
              <a:rPr lang="en-US" sz="2000">
                <a:solidFill>
                  <a:srgbClr val="FF0000"/>
                </a:solidFill>
                <a:latin typeface="Times New Roman"/>
                <a:ea typeface="Times New Roman"/>
                <a:cs typeface="Times New Roman"/>
                <a:sym typeface="Times New Roman"/>
              </a:rPr>
              <a:t>5</a:t>
            </a:r>
            <a:r>
              <a:rPr lang="en-US" sz="2000">
                <a:solidFill>
                  <a:srgbClr val="000000"/>
                </a:solidFill>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5</a:t>
            </a:r>
            <a:r>
              <a:rPr lang="en-US" sz="2000">
                <a:solidFill>
                  <a:srgbClr val="000000"/>
                </a:solidFill>
                <a:latin typeface="Times New Roman"/>
                <a:ea typeface="Times New Roman"/>
                <a:cs typeface="Times New Roman"/>
                <a:sym typeface="Times New Roman"/>
              </a:rPr>
              <a:t>);   </a:t>
            </a:r>
            <a:r>
              <a:rPr lang="en-US" sz="2000">
                <a:solidFill>
                  <a:srgbClr val="008000"/>
                </a:solidFill>
                <a:latin typeface="Times New Roman"/>
                <a:ea typeface="Times New Roman"/>
                <a:cs typeface="Times New Roman"/>
                <a:sym typeface="Times New Roman"/>
              </a:rPr>
              <a:t>// Function is called, return value will end up in a</a:t>
            </a:r>
            <a:br>
              <a:rPr lang="en-US" sz="2000">
                <a:solidFill>
                  <a:srgbClr val="008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function</a:t>
            </a:r>
            <a:r>
              <a:rPr lang="en-US" sz="2000">
                <a:solidFill>
                  <a:srgbClr val="000000"/>
                </a:solidFill>
                <a:latin typeface="Times New Roman"/>
                <a:ea typeface="Times New Roman"/>
                <a:cs typeface="Times New Roman"/>
                <a:sym typeface="Times New Roman"/>
              </a:rPr>
              <a:t> myFunction(x, y) {</a:t>
            </a:r>
            <a:br>
              <a:rPr lang="en-US" sz="2000">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  </a:t>
            </a:r>
            <a:r>
              <a:rPr lang="en-US" sz="2000">
                <a:solidFill>
                  <a:srgbClr val="0000CD"/>
                </a:solidFill>
                <a:latin typeface="Times New Roman"/>
                <a:ea typeface="Times New Roman"/>
                <a:cs typeface="Times New Roman"/>
                <a:sym typeface="Times New Roman"/>
              </a:rPr>
              <a:t>return</a:t>
            </a:r>
            <a:r>
              <a:rPr lang="en-US" sz="2000">
                <a:solidFill>
                  <a:srgbClr val="000000"/>
                </a:solidFill>
                <a:latin typeface="Times New Roman"/>
                <a:ea typeface="Times New Roman"/>
                <a:cs typeface="Times New Roman"/>
                <a:sym typeface="Times New Roman"/>
              </a:rPr>
              <a:t> x* y;            </a:t>
            </a:r>
            <a:r>
              <a:rPr lang="en-US" sz="2000">
                <a:solidFill>
                  <a:srgbClr val="FF0000"/>
                </a:solidFill>
                <a:latin typeface="Times New Roman"/>
                <a:ea typeface="Times New Roman"/>
                <a:cs typeface="Times New Roman"/>
                <a:sym typeface="Times New Roman"/>
              </a:rPr>
              <a:t> </a:t>
            </a:r>
            <a:r>
              <a:rPr lang="en-US" sz="2000">
                <a:solidFill>
                  <a:srgbClr val="008000"/>
                </a:solidFill>
                <a:latin typeface="Times New Roman"/>
                <a:ea typeface="Times New Roman"/>
                <a:cs typeface="Times New Roman"/>
                <a:sym typeface="Times New Roman"/>
              </a:rPr>
              <a:t>// Function returns the product of x and y</a:t>
            </a:r>
            <a:br>
              <a:rPr lang="en-US" sz="2000">
                <a:solidFill>
                  <a:srgbClr val="008000"/>
                </a:solidFill>
              </a:rPr>
            </a:br>
            <a:r>
              <a:rPr lang="en-US" sz="2000">
                <a:solidFill>
                  <a:srgbClr val="000000"/>
                </a:solidFill>
              </a:rPr>
              <a:t>}</a:t>
            </a:r>
            <a:endParaRPr sz="2000">
              <a:solidFill>
                <a:schemeClr val="dk1"/>
              </a:solidFill>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Reuse Code</a:t>
            </a:r>
            <a:endParaRPr/>
          </a:p>
          <a:p>
            <a:pPr marL="342900" lvl="0" indent="-190500" algn="l" rtl="0">
              <a:spcBef>
                <a:spcPts val="480"/>
              </a:spcBef>
              <a:spcAft>
                <a:spcPts val="0"/>
              </a:spcAft>
              <a:buClr>
                <a:srgbClr val="888888"/>
              </a:buClr>
              <a:buSzPts val="2400"/>
              <a:buFont typeface="Arial"/>
              <a:buNone/>
            </a:pPr>
            <a:endParaRPr sz="2400">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rgbClr val="888888"/>
              </a:buClr>
              <a:buSzPts val="2400"/>
              <a:buFont typeface="Arial"/>
              <a:buNone/>
            </a:pPr>
            <a:endParaRPr sz="2400">
              <a:solidFill>
                <a:schemeClr val="dk1"/>
              </a:solidFill>
              <a:latin typeface="Times New Roman"/>
              <a:ea typeface="Times New Roman"/>
              <a:cs typeface="Times New Roman"/>
              <a:sym typeface="Times New Roman"/>
            </a:endParaRPr>
          </a:p>
          <a:p>
            <a:pPr marL="0" lvl="0" indent="0" algn="l" rtl="0">
              <a:spcBef>
                <a:spcPts val="480"/>
              </a:spcBef>
              <a:spcAft>
                <a:spcPts val="0"/>
              </a:spcAft>
              <a:buClr>
                <a:srgbClr val="888888"/>
              </a:buClr>
              <a:buSzPts val="2400"/>
              <a:buNone/>
            </a:pPr>
            <a:endParaRPr sz="2400">
              <a:solidFill>
                <a:schemeClr val="dk1"/>
              </a:solidFill>
              <a:latin typeface="Times New Roman"/>
              <a:ea typeface="Times New Roman"/>
              <a:cs typeface="Times New Roman"/>
              <a:sym typeface="Times New Roman"/>
            </a:endParaRPr>
          </a:p>
          <a:p>
            <a:pPr marL="342900" lvl="0" indent="-190500" algn="l" rtl="0">
              <a:spcBef>
                <a:spcPts val="480"/>
              </a:spcBef>
              <a:spcAft>
                <a:spcPts val="0"/>
              </a:spcAft>
              <a:buClr>
                <a:srgbClr val="888888"/>
              </a:buClr>
              <a:buSzPts val="2400"/>
              <a:buFont typeface="Arial"/>
              <a:buNone/>
            </a:pPr>
            <a:endParaRPr sz="2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Arrow Functions</a:t>
            </a:r>
            <a:endParaRPr/>
          </a:p>
        </p:txBody>
      </p:sp>
      <p:sp>
        <p:nvSpPr>
          <p:cNvPr id="156" name="Google Shape;156;p11"/>
          <p:cNvSpPr txBox="1">
            <a:spLocks noGrp="1"/>
          </p:cNvSpPr>
          <p:nvPr>
            <p:ph type="subTitle" idx="1"/>
          </p:nvPr>
        </p:nvSpPr>
        <p:spPr>
          <a:xfrm>
            <a:off x="533400" y="1676400"/>
            <a:ext cx="7924800" cy="47244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For shorter function syntax </a:t>
            </a:r>
            <a:endParaRPr/>
          </a:p>
          <a:p>
            <a:pPr marL="1371600" lvl="2" indent="-4572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let myFunction = (x, y) =&gt; a * b;</a:t>
            </a:r>
            <a:endParaRPr/>
          </a:p>
          <a:p>
            <a:pPr marL="1371600" lvl="2" indent="-4572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myFunction(10,20);</a:t>
            </a:r>
            <a:endParaRPr/>
          </a:p>
          <a:p>
            <a:pPr marL="457200" lvl="0" indent="-4572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Const hello = () =&gt; "Hello World!";( by default it return the value)</a:t>
            </a:r>
            <a:endParaRPr/>
          </a:p>
          <a:p>
            <a:pPr marL="457200" lvl="0" indent="-4572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Arrow functions with parameters </a:t>
            </a:r>
            <a:r>
              <a:rPr lang="en-US" sz="2000">
                <a:solidFill>
                  <a:schemeClr val="dk1"/>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hello = (val) =&gt; </a:t>
            </a:r>
            <a:r>
              <a:rPr lang="en-US" sz="2000">
                <a:solidFill>
                  <a:srgbClr val="A52A2A"/>
                </a:solidFill>
                <a:latin typeface="Times New Roman"/>
                <a:ea typeface="Times New Roman"/>
                <a:cs typeface="Times New Roman"/>
                <a:sym typeface="Times New Roman"/>
              </a:rPr>
              <a:t>"Hello "</a:t>
            </a:r>
            <a:r>
              <a:rPr lang="en-US" sz="2000">
                <a:solidFill>
                  <a:srgbClr val="000000"/>
                </a:solidFill>
                <a:latin typeface="Times New Roman"/>
                <a:ea typeface="Times New Roman"/>
                <a:cs typeface="Times New Roman"/>
                <a:sym typeface="Times New Roman"/>
              </a:rPr>
              <a:t> + val;] </a:t>
            </a:r>
            <a:endParaRPr/>
          </a:p>
          <a:p>
            <a:pPr marL="457200" lvl="0" indent="-4572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If we have only one parameter then we can skip parentheses [</a:t>
            </a:r>
            <a:r>
              <a:rPr lang="en-US" sz="2200">
                <a:solidFill>
                  <a:srgbClr val="000000"/>
                </a:solidFill>
                <a:latin typeface="Times New Roman"/>
                <a:ea typeface="Times New Roman"/>
                <a:cs typeface="Times New Roman"/>
                <a:sym typeface="Times New Roman"/>
              </a:rPr>
              <a:t>hello = val =&gt; </a:t>
            </a:r>
            <a:r>
              <a:rPr lang="en-US" sz="2200">
                <a:solidFill>
                  <a:srgbClr val="A52A2A"/>
                </a:solidFill>
                <a:latin typeface="Times New Roman"/>
                <a:ea typeface="Times New Roman"/>
                <a:cs typeface="Times New Roman"/>
                <a:sym typeface="Times New Roman"/>
              </a:rPr>
              <a:t>"Hello "</a:t>
            </a:r>
            <a:r>
              <a:rPr lang="en-US" sz="2200">
                <a:solidFill>
                  <a:srgbClr val="000000"/>
                </a:solidFill>
                <a:latin typeface="Times New Roman"/>
                <a:ea typeface="Times New Roman"/>
                <a:cs typeface="Times New Roman"/>
                <a:sym typeface="Times New Roman"/>
              </a:rPr>
              <a:t> + val;] </a:t>
            </a:r>
            <a:endParaRPr/>
          </a:p>
          <a:p>
            <a:pPr marL="457200" lvl="0" indent="-317500" algn="l" rtl="0">
              <a:spcBef>
                <a:spcPts val="440"/>
              </a:spcBef>
              <a:spcAft>
                <a:spcPts val="0"/>
              </a:spcAft>
              <a:buClr>
                <a:srgbClr val="888888"/>
              </a:buClr>
              <a:buSzPts val="2200"/>
              <a:buFont typeface="Arial"/>
              <a:buNone/>
            </a:pPr>
            <a:endParaRPr sz="2200">
              <a:solidFill>
                <a:srgbClr val="000000"/>
              </a:solidFill>
              <a:latin typeface="Times New Roman"/>
              <a:ea typeface="Times New Roman"/>
              <a:cs typeface="Times New Roman"/>
              <a:sym typeface="Times New Roman"/>
            </a:endParaRPr>
          </a:p>
          <a:p>
            <a:pPr marL="457200" lvl="0" indent="-457200" algn="l" rtl="0">
              <a:spcBef>
                <a:spcPts val="440"/>
              </a:spcBef>
              <a:spcAft>
                <a:spcPts val="0"/>
              </a:spcAft>
              <a:buClr>
                <a:srgbClr val="000000"/>
              </a:buClr>
              <a:buSzPts val="2200"/>
              <a:buFont typeface="Arial"/>
              <a:buChar char="•"/>
            </a:pPr>
            <a:r>
              <a:rPr lang="en-US" sz="2200">
                <a:solidFill>
                  <a:srgbClr val="000000"/>
                </a:solidFill>
                <a:latin typeface="Times New Roman"/>
                <a:ea typeface="Times New Roman"/>
                <a:cs typeface="Times New Roman"/>
                <a:sym typeface="Times New Roman"/>
              </a:rPr>
              <a:t>Task to make a arrow function for finding factorial of a number.</a:t>
            </a:r>
            <a:endParaRPr sz="2200">
              <a:solidFill>
                <a:schemeClr val="dk1"/>
              </a:solidFill>
              <a:latin typeface="Times New Roman"/>
              <a:ea typeface="Times New Roman"/>
              <a:cs typeface="Times New Roman"/>
              <a:sym typeface="Times New Roman"/>
            </a:endParaRPr>
          </a:p>
          <a:p>
            <a:pPr marL="457200" lvl="0" indent="-330200" algn="l" rtl="0">
              <a:spcBef>
                <a:spcPts val="400"/>
              </a:spcBef>
              <a:spcAft>
                <a:spcPts val="0"/>
              </a:spcAft>
              <a:buClr>
                <a:srgbClr val="888888"/>
              </a:buClr>
              <a:buSzPts val="2000"/>
              <a:buFont typeface="Arial"/>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ctrTitle"/>
          </p:nvPr>
        </p:nvSpPr>
        <p:spPr>
          <a:xfrm>
            <a:off x="228600" y="462280"/>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Modules</a:t>
            </a:r>
            <a:endParaRPr/>
          </a:p>
        </p:txBody>
      </p:sp>
      <p:sp>
        <p:nvSpPr>
          <p:cNvPr id="162" name="Google Shape;162;p12"/>
          <p:cNvSpPr txBox="1">
            <a:spLocks noGrp="1"/>
          </p:cNvSpPr>
          <p:nvPr>
            <p:ph type="subTitle" idx="1"/>
          </p:nvPr>
        </p:nvSpPr>
        <p:spPr>
          <a:xfrm>
            <a:off x="457200" y="1295400"/>
            <a:ext cx="7924800" cy="47244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You can easily break up your code into separate files. Modules uses </a:t>
            </a:r>
            <a:r>
              <a:rPr lang="en-US" sz="2400" b="1">
                <a:solidFill>
                  <a:schemeClr val="dk1"/>
                </a:solidFill>
                <a:latin typeface="Times New Roman"/>
                <a:ea typeface="Times New Roman"/>
                <a:cs typeface="Times New Roman"/>
                <a:sym typeface="Times New Roman"/>
              </a:rPr>
              <a:t>import</a:t>
            </a:r>
            <a:r>
              <a:rPr lang="en-US" sz="2400">
                <a:solidFill>
                  <a:schemeClr val="dk1"/>
                </a:solidFill>
                <a:latin typeface="Times New Roman"/>
                <a:ea typeface="Times New Roman"/>
                <a:cs typeface="Times New Roman"/>
                <a:sym typeface="Times New Roman"/>
              </a:rPr>
              <a:t> and </a:t>
            </a:r>
            <a:r>
              <a:rPr lang="en-US" sz="2400" b="1">
                <a:solidFill>
                  <a:schemeClr val="dk1"/>
                </a:solidFill>
                <a:latin typeface="Times New Roman"/>
                <a:ea typeface="Times New Roman"/>
                <a:cs typeface="Times New Roman"/>
                <a:sym typeface="Times New Roman"/>
              </a:rPr>
              <a:t>export</a:t>
            </a:r>
            <a:r>
              <a:rPr lang="en-US" sz="2400">
                <a:solidFill>
                  <a:schemeClr val="dk1"/>
                </a:solidFill>
                <a:latin typeface="Times New Roman"/>
                <a:ea typeface="Times New Roman"/>
                <a:cs typeface="Times New Roman"/>
                <a:sym typeface="Times New Roman"/>
              </a:rPr>
              <a:t> statements.</a:t>
            </a:r>
            <a:endParaRPr/>
          </a:p>
          <a:p>
            <a:pPr marL="0" lvl="0" indent="0" algn="just" rtl="0">
              <a:spcBef>
                <a:spcPts val="480"/>
              </a:spcBef>
              <a:spcAft>
                <a:spcPts val="0"/>
              </a:spcAft>
              <a:buClr>
                <a:srgbClr val="888888"/>
              </a:buClr>
              <a:buSzPts val="2400"/>
              <a:buNone/>
            </a:pPr>
            <a:endParaRPr sz="2400">
              <a:solidFill>
                <a:schemeClr val="dk1"/>
              </a:solidFill>
              <a:latin typeface="Times New Roman"/>
              <a:ea typeface="Times New Roman"/>
              <a:cs typeface="Times New Roman"/>
              <a:sym typeface="Times New Roman"/>
            </a:endParaRPr>
          </a:p>
          <a:p>
            <a:pPr marL="0" lvl="0" indent="0" algn="just" rtl="0">
              <a:spcBef>
                <a:spcPts val="480"/>
              </a:spcBef>
              <a:spcAft>
                <a:spcPts val="0"/>
              </a:spcAft>
              <a:buClr>
                <a:schemeClr val="dk1"/>
              </a:buClr>
              <a:buSzPts val="2400"/>
              <a:buNone/>
            </a:pPr>
            <a:r>
              <a:rPr lang="en-US" sz="2400" b="1">
                <a:solidFill>
                  <a:schemeClr val="dk1"/>
                </a:solidFill>
                <a:latin typeface="Times New Roman"/>
                <a:ea typeface="Times New Roman"/>
                <a:cs typeface="Times New Roman"/>
                <a:sym typeface="Times New Roman"/>
              </a:rPr>
              <a:t>Export</a:t>
            </a:r>
            <a:r>
              <a:rPr lang="en-US" sz="2400">
                <a:solidFill>
                  <a:schemeClr val="dk1"/>
                </a:solidFill>
                <a:latin typeface="Times New Roman"/>
                <a:ea typeface="Times New Roman"/>
                <a:cs typeface="Times New Roman"/>
                <a:sym typeface="Times New Roman"/>
              </a:rPr>
              <a:t> :   Named export  and default export</a:t>
            </a:r>
            <a:endParaRPr/>
          </a:p>
          <a:p>
            <a:pPr marL="0" lvl="0" indent="0" algn="just" rtl="0">
              <a:spcBef>
                <a:spcPts val="48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Create a *.js file and </a:t>
            </a:r>
            <a:endParaRPr/>
          </a:p>
          <a:p>
            <a:pPr marL="0" lvl="0" indent="0" algn="l" rtl="0">
              <a:spcBef>
                <a:spcPts val="400"/>
              </a:spcBef>
              <a:spcAft>
                <a:spcPts val="0"/>
              </a:spcAft>
              <a:buClr>
                <a:srgbClr val="888888"/>
              </a:buClr>
              <a:buSzPts val="2000"/>
              <a:buNone/>
            </a:pPr>
            <a:endParaRPr sz="2000">
              <a:solidFill>
                <a:schemeClr val="dk1"/>
              </a:solidFill>
              <a:latin typeface="Times New Roman"/>
              <a:ea typeface="Times New Roman"/>
              <a:cs typeface="Times New Roman"/>
              <a:sym typeface="Times New Roman"/>
            </a:endParaRPr>
          </a:p>
        </p:txBody>
      </p:sp>
      <p:sp>
        <p:nvSpPr>
          <p:cNvPr id="163" name="Google Shape;163;p12"/>
          <p:cNvSpPr txBox="1"/>
          <p:nvPr/>
        </p:nvSpPr>
        <p:spPr>
          <a:xfrm>
            <a:off x="4876800" y="3548390"/>
            <a:ext cx="3581400"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message = () =&gt; {</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name = </a:t>
            </a:r>
            <a:r>
              <a:rPr lang="en-US" sz="2000">
                <a:solidFill>
                  <a:srgbClr val="A52A2A"/>
                </a:solidFill>
                <a:latin typeface="Times New Roman"/>
                <a:ea typeface="Times New Roman"/>
                <a:cs typeface="Times New Roman"/>
                <a:sym typeface="Times New Roman"/>
              </a:rPr>
              <a:t>“Rohit"</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age = </a:t>
            </a:r>
            <a:r>
              <a:rPr lang="en-US" sz="2000">
                <a:solidFill>
                  <a:srgbClr val="FF0000"/>
                </a:solidFill>
                <a:latin typeface="Times New Roman"/>
                <a:ea typeface="Times New Roman"/>
                <a:cs typeface="Times New Roman"/>
                <a:sym typeface="Times New Roman"/>
              </a:rPr>
              <a:t>20</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return</a:t>
            </a:r>
            <a:r>
              <a:rPr lang="en-US" sz="2000">
                <a:solidFill>
                  <a:srgbClr val="000000"/>
                </a:solidFill>
                <a:latin typeface="Times New Roman"/>
                <a:ea typeface="Times New Roman"/>
                <a:cs typeface="Times New Roman"/>
                <a:sym typeface="Times New Roman"/>
              </a:rPr>
              <a:t> name + </a:t>
            </a:r>
            <a:r>
              <a:rPr lang="en-US" sz="2000">
                <a:solidFill>
                  <a:srgbClr val="A52A2A"/>
                </a:solidFill>
                <a:latin typeface="Times New Roman"/>
                <a:ea typeface="Times New Roman"/>
                <a:cs typeface="Times New Roman"/>
                <a:sym typeface="Times New Roman"/>
              </a:rPr>
              <a:t>' is '</a:t>
            </a:r>
            <a:r>
              <a:rPr lang="en-US" sz="2000">
                <a:solidFill>
                  <a:srgbClr val="000000"/>
                </a:solidFill>
                <a:latin typeface="Times New Roman"/>
                <a:ea typeface="Times New Roman"/>
                <a:cs typeface="Times New Roman"/>
                <a:sym typeface="Times New Roman"/>
              </a:rPr>
              <a:t> + age + </a:t>
            </a:r>
            <a:r>
              <a:rPr lang="en-US" sz="2000">
                <a:solidFill>
                  <a:srgbClr val="A52A2A"/>
                </a:solidFill>
                <a:latin typeface="Times New Roman"/>
                <a:ea typeface="Times New Roman"/>
                <a:cs typeface="Times New Roman"/>
                <a:sym typeface="Times New Roman"/>
              </a:rPr>
              <a:t>'years old.'</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export</a:t>
            </a:r>
            <a:r>
              <a:rPr lang="en-US" sz="2000">
                <a:solidFill>
                  <a:srgbClr val="000000"/>
                </a:solidFill>
                <a:latin typeface="Times New Roman"/>
                <a:ea typeface="Times New Roman"/>
                <a:cs typeface="Times New Roman"/>
                <a:sym typeface="Times New Roman"/>
              </a:rPr>
              <a:t> </a:t>
            </a:r>
            <a:r>
              <a:rPr lang="en-US" sz="2000">
                <a:solidFill>
                  <a:srgbClr val="0000CD"/>
                </a:solidFill>
                <a:latin typeface="Times New Roman"/>
                <a:ea typeface="Times New Roman"/>
                <a:cs typeface="Times New Roman"/>
                <a:sym typeface="Times New Roman"/>
              </a:rPr>
              <a:t>default</a:t>
            </a:r>
            <a:r>
              <a:rPr lang="en-US" sz="2000">
                <a:solidFill>
                  <a:srgbClr val="000000"/>
                </a:solidFill>
                <a:latin typeface="Times New Roman"/>
                <a:ea typeface="Times New Roman"/>
                <a:cs typeface="Times New Roman"/>
                <a:sym typeface="Times New Roman"/>
              </a:rPr>
              <a:t> message;</a:t>
            </a:r>
            <a:endParaRPr sz="2000">
              <a:solidFill>
                <a:schemeClr val="dk1"/>
              </a:solidFill>
              <a:latin typeface="Times New Roman"/>
              <a:ea typeface="Times New Roman"/>
              <a:cs typeface="Times New Roman"/>
              <a:sym typeface="Times New Roman"/>
            </a:endParaRPr>
          </a:p>
        </p:txBody>
      </p:sp>
      <p:sp>
        <p:nvSpPr>
          <p:cNvPr id="164" name="Google Shape;164;p12"/>
          <p:cNvSpPr txBox="1"/>
          <p:nvPr/>
        </p:nvSpPr>
        <p:spPr>
          <a:xfrm>
            <a:off x="457200" y="3810000"/>
            <a:ext cx="37338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CD"/>
                </a:solidFill>
                <a:latin typeface="Times New Roman"/>
                <a:ea typeface="Times New Roman"/>
                <a:cs typeface="Times New Roman"/>
                <a:sym typeface="Times New Roman"/>
              </a:rPr>
              <a:t>export</a:t>
            </a:r>
            <a:r>
              <a:rPr lang="en-US" sz="2000">
                <a:solidFill>
                  <a:srgbClr val="000000"/>
                </a:solidFill>
                <a:latin typeface="Times New Roman"/>
                <a:ea typeface="Times New Roman"/>
                <a:cs typeface="Times New Roman"/>
                <a:sym typeface="Times New Roman"/>
              </a:rPr>
              <a:t> </a:t>
            </a: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name = </a:t>
            </a:r>
            <a:r>
              <a:rPr lang="en-US" sz="2000">
                <a:solidFill>
                  <a:srgbClr val="A52A2A"/>
                </a:solidFill>
                <a:latin typeface="Times New Roman"/>
                <a:ea typeface="Times New Roman"/>
                <a:cs typeface="Times New Roman"/>
                <a:sym typeface="Times New Roman"/>
              </a:rPr>
              <a:t>“Rohit"</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export</a:t>
            </a:r>
            <a:r>
              <a:rPr lang="en-US" sz="2000">
                <a:solidFill>
                  <a:srgbClr val="000000"/>
                </a:solidFill>
                <a:latin typeface="Times New Roman"/>
                <a:ea typeface="Times New Roman"/>
                <a:cs typeface="Times New Roman"/>
                <a:sym typeface="Times New Roman"/>
              </a:rPr>
              <a:t> </a:t>
            </a: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age = </a:t>
            </a:r>
            <a:r>
              <a:rPr lang="en-US" sz="2000">
                <a:solidFill>
                  <a:srgbClr val="FF0000"/>
                </a:solidFill>
                <a:latin typeface="Times New Roman"/>
                <a:ea typeface="Times New Roman"/>
                <a:cs typeface="Times New Roman"/>
                <a:sym typeface="Times New Roman"/>
              </a:rPr>
              <a:t>20</a:t>
            </a:r>
            <a:r>
              <a:rPr lang="en-US" sz="2000">
                <a:solidFill>
                  <a:srgbClr val="000000"/>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rgbClr val="000000"/>
                </a:solidFill>
                <a:latin typeface="Times New Roman"/>
                <a:ea typeface="Times New Roman"/>
                <a:cs typeface="Times New Roman"/>
                <a:sym typeface="Times New Roman"/>
              </a:rPr>
              <a:t>	</a:t>
            </a:r>
            <a:r>
              <a:rPr lang="en-US" sz="2000" b="1">
                <a:solidFill>
                  <a:srgbClr val="000000"/>
                </a:solidFill>
                <a:latin typeface="Times New Roman"/>
                <a:ea typeface="Times New Roman"/>
                <a:cs typeface="Times New Roman"/>
                <a:sym typeface="Times New Roman"/>
              </a:rPr>
              <a:t>or </a:t>
            </a:r>
            <a:endParaRPr/>
          </a:p>
          <a:p>
            <a:pPr marL="0" marR="0" lvl="0" indent="0" algn="l" rtl="0">
              <a:spcBef>
                <a:spcPts val="0"/>
              </a:spcBef>
              <a:spcAft>
                <a:spcPts val="0"/>
              </a:spcAft>
              <a:buNone/>
            </a:pP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name = </a:t>
            </a:r>
            <a:r>
              <a:rPr lang="en-US" sz="2000">
                <a:solidFill>
                  <a:srgbClr val="A52A2A"/>
                </a:solidFill>
                <a:latin typeface="Times New Roman"/>
                <a:ea typeface="Times New Roman"/>
                <a:cs typeface="Times New Roman"/>
                <a:sym typeface="Times New Roman"/>
              </a:rPr>
              <a:t>“Rohit"</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const</a:t>
            </a:r>
            <a:r>
              <a:rPr lang="en-US" sz="2000">
                <a:solidFill>
                  <a:srgbClr val="000000"/>
                </a:solidFill>
                <a:latin typeface="Times New Roman"/>
                <a:ea typeface="Times New Roman"/>
                <a:cs typeface="Times New Roman"/>
                <a:sym typeface="Times New Roman"/>
              </a:rPr>
              <a:t> age = </a:t>
            </a:r>
            <a:r>
              <a:rPr lang="en-US" sz="2000">
                <a:solidFill>
                  <a:srgbClr val="FF0000"/>
                </a:solidFill>
                <a:latin typeface="Times New Roman"/>
                <a:ea typeface="Times New Roman"/>
                <a:cs typeface="Times New Roman"/>
                <a:sym typeface="Times New Roman"/>
              </a:rPr>
              <a:t>20</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export</a:t>
            </a:r>
            <a:r>
              <a:rPr lang="en-US" sz="2000">
                <a:solidFill>
                  <a:srgbClr val="000000"/>
                </a:solidFill>
                <a:latin typeface="Times New Roman"/>
                <a:ea typeface="Times New Roman"/>
                <a:cs typeface="Times New Roman"/>
                <a:sym typeface="Times New Roman"/>
              </a:rPr>
              <a:t> {name, age};</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ctrTitle"/>
          </p:nvPr>
        </p:nvSpPr>
        <p:spPr>
          <a:xfrm>
            <a:off x="228600" y="462280"/>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Modules</a:t>
            </a:r>
            <a:endParaRPr/>
          </a:p>
        </p:txBody>
      </p:sp>
      <p:sp>
        <p:nvSpPr>
          <p:cNvPr id="170" name="Google Shape;170;p13"/>
          <p:cNvSpPr txBox="1"/>
          <p:nvPr/>
        </p:nvSpPr>
        <p:spPr>
          <a:xfrm>
            <a:off x="381000" y="1071880"/>
            <a:ext cx="74676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2000" b="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2000" b="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b="0">
                <a:solidFill>
                  <a:schemeClr val="dk1"/>
                </a:solidFill>
                <a:latin typeface="Times New Roman"/>
                <a:ea typeface="Times New Roman"/>
                <a:cs typeface="Times New Roman"/>
                <a:sym typeface="Times New Roman"/>
              </a:rPr>
              <a:t>&lt;h1&gt;JavaScript Modules&lt;/h1&gt;</a:t>
            </a:r>
            <a:endParaRPr/>
          </a:p>
          <a:p>
            <a:pPr marL="0" marR="0" lvl="0" indent="0" algn="l" rtl="0">
              <a:spcBef>
                <a:spcPts val="0"/>
              </a:spcBef>
              <a:spcAft>
                <a:spcPts val="0"/>
              </a:spcAft>
              <a:buNone/>
            </a:pPr>
            <a:br>
              <a:rPr lang="en-US" sz="2000" b="0">
                <a:solidFill>
                  <a:schemeClr val="dk1"/>
                </a:solidFill>
                <a:latin typeface="Times New Roman"/>
                <a:ea typeface="Times New Roman"/>
                <a:cs typeface="Times New Roman"/>
                <a:sym typeface="Times New Roman"/>
              </a:rPr>
            </a:br>
            <a:r>
              <a:rPr lang="en-US" sz="2000" b="0">
                <a:solidFill>
                  <a:schemeClr val="dk1"/>
                </a:solidFill>
                <a:latin typeface="Times New Roman"/>
                <a:ea typeface="Times New Roman"/>
                <a:cs typeface="Times New Roman"/>
                <a:sym typeface="Times New Roman"/>
              </a:rPr>
              <a:t>&lt;p id="demo"&gt;&lt;/p&gt;</a:t>
            </a:r>
            <a:endParaRPr/>
          </a:p>
          <a:p>
            <a:pPr marL="0" marR="0" lvl="0" indent="0" algn="l" rtl="0">
              <a:spcBef>
                <a:spcPts val="0"/>
              </a:spcBef>
              <a:spcAft>
                <a:spcPts val="0"/>
              </a:spcAft>
              <a:buNone/>
            </a:pPr>
            <a:br>
              <a:rPr lang="en-US" sz="2000" b="0">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&lt;script type="module"&gt;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import { name, age } from "./first.js";</a:t>
            </a:r>
            <a:endParaRPr/>
          </a:p>
          <a:p>
            <a:pPr marL="0" marR="0" lvl="0" indent="0" algn="l" rtl="0">
              <a:spcBef>
                <a:spcPts val="0"/>
              </a:spcBef>
              <a:spcAft>
                <a:spcPts val="0"/>
              </a:spcAft>
              <a:buNone/>
            </a:pPr>
            <a:br>
              <a:rPr lang="en-US" sz="2000">
                <a:solidFill>
                  <a:schemeClr val="dk1"/>
                </a:solidFill>
                <a:latin typeface="Times New Roman"/>
                <a:ea typeface="Times New Roman"/>
                <a:cs typeface="Times New Roman"/>
                <a:sym typeface="Times New Roman"/>
              </a:rPr>
            </a:br>
            <a:r>
              <a:rPr lang="en-US" sz="2000" i="1">
                <a:solidFill>
                  <a:schemeClr val="dk1"/>
                </a:solidFill>
                <a:latin typeface="Times New Roman"/>
                <a:ea typeface="Times New Roman"/>
                <a:cs typeface="Times New Roman"/>
                <a:sym typeface="Times New Roman"/>
              </a:rPr>
              <a:t>let</a:t>
            </a:r>
            <a:r>
              <a:rPr lang="en-US" sz="2000">
                <a:solidFill>
                  <a:schemeClr val="dk1"/>
                </a:solidFill>
                <a:latin typeface="Times New Roman"/>
                <a:ea typeface="Times New Roman"/>
                <a:cs typeface="Times New Roman"/>
                <a:sym typeface="Times New Roman"/>
              </a:rPr>
              <a:t> text = "My name is " + name + ", I am " + age + ".";</a:t>
            </a:r>
            <a:endParaRPr/>
          </a:p>
          <a:p>
            <a:pPr marL="0" marR="0" lvl="0" indent="0" algn="l" rtl="0">
              <a:spcBef>
                <a:spcPts val="0"/>
              </a:spcBef>
              <a:spcAft>
                <a:spcPts val="0"/>
              </a:spcAft>
              <a:buNone/>
            </a:pP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document.getElementById("demo").innerHTML = text;</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br>
              <a:rPr lang="en-US" sz="2000" b="0">
                <a:solidFill>
                  <a:schemeClr val="dk1"/>
                </a:solidFill>
                <a:latin typeface="Times New Roman"/>
                <a:ea typeface="Times New Roman"/>
                <a:cs typeface="Times New Roman"/>
                <a:sym typeface="Times New Roman"/>
              </a:rPr>
            </a:br>
            <a:r>
              <a:rPr lang="en-US" sz="2000" b="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b="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Classes</a:t>
            </a:r>
            <a:endParaRPr/>
          </a:p>
        </p:txBody>
      </p:sp>
      <p:sp>
        <p:nvSpPr>
          <p:cNvPr id="176" name="Google Shape;176;p16"/>
          <p:cNvSpPr txBox="1">
            <a:spLocks noGrp="1"/>
          </p:cNvSpPr>
          <p:nvPr>
            <p:ph type="subTitle" idx="1"/>
          </p:nvPr>
        </p:nvSpPr>
        <p:spPr>
          <a:xfrm>
            <a:off x="533400" y="1447800"/>
            <a:ext cx="79248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Classes are blueprints for objects</a:t>
            </a:r>
            <a:endParaRPr/>
          </a:p>
          <a:p>
            <a:pPr marL="342900" lvl="0" indent="-342900" algn="l" rtl="0">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Contains property(are like variables) and methods(are like functions)</a:t>
            </a:r>
            <a:endParaRPr/>
          </a:p>
          <a:p>
            <a:pPr marL="0" lvl="0" indent="0" algn="l" rtl="0">
              <a:spcBef>
                <a:spcPts val="444"/>
              </a:spcBef>
              <a:spcAft>
                <a:spcPts val="0"/>
              </a:spcAft>
              <a:buClr>
                <a:srgbClr val="888888"/>
              </a:buClr>
              <a:buSzPct val="100000"/>
              <a:buNone/>
            </a:pPr>
            <a:endParaRPr sz="2400">
              <a:solidFill>
                <a:srgbClr val="0000CD"/>
              </a:solidFill>
              <a:latin typeface="Times New Roman"/>
              <a:ea typeface="Times New Roman"/>
              <a:cs typeface="Times New Roman"/>
              <a:sym typeface="Times New Roman"/>
            </a:endParaRPr>
          </a:p>
          <a:p>
            <a:pPr marL="0" lvl="0" indent="0" algn="l" rtl="0">
              <a:spcBef>
                <a:spcPts val="444"/>
              </a:spcBef>
              <a:spcAft>
                <a:spcPts val="0"/>
              </a:spcAft>
              <a:buClr>
                <a:srgbClr val="0000CD"/>
              </a:buClr>
              <a:buSzPct val="100000"/>
              <a:buNone/>
            </a:pPr>
            <a:r>
              <a:rPr lang="en-US" sz="2400">
                <a:solidFill>
                  <a:srgbClr val="0000CD"/>
                </a:solidFill>
                <a:latin typeface="Times New Roman"/>
                <a:ea typeface="Times New Roman"/>
                <a:cs typeface="Times New Roman"/>
                <a:sym typeface="Times New Roman"/>
              </a:rPr>
              <a:t>class</a:t>
            </a:r>
            <a:r>
              <a:rPr lang="en-US" sz="2400">
                <a:solidFill>
                  <a:srgbClr val="000000"/>
                </a:solidFill>
                <a:latin typeface="Times New Roman"/>
                <a:ea typeface="Times New Roman"/>
                <a:cs typeface="Times New Roman"/>
                <a:sym typeface="Times New Roman"/>
              </a:rPr>
              <a:t> apple {</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constructor(name, price) {</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a:t>
            </a:r>
            <a:r>
              <a:rPr lang="en-US" sz="2400">
                <a:solidFill>
                  <a:srgbClr val="0000CD"/>
                </a:solidFill>
                <a:latin typeface="Times New Roman"/>
                <a:ea typeface="Times New Roman"/>
                <a:cs typeface="Times New Roman"/>
                <a:sym typeface="Times New Roman"/>
              </a:rPr>
              <a:t>this</a:t>
            </a:r>
            <a:r>
              <a:rPr lang="en-US" sz="2400">
                <a:solidFill>
                  <a:srgbClr val="000000"/>
                </a:solidFill>
                <a:latin typeface="Times New Roman"/>
                <a:ea typeface="Times New Roman"/>
                <a:cs typeface="Times New Roman"/>
                <a:sym typeface="Times New Roman"/>
              </a:rPr>
              <a:t>.name = name;</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a:t>
            </a:r>
            <a:r>
              <a:rPr lang="en-US" sz="2400">
                <a:solidFill>
                  <a:srgbClr val="0000CD"/>
                </a:solidFill>
                <a:latin typeface="Times New Roman"/>
                <a:ea typeface="Times New Roman"/>
                <a:cs typeface="Times New Roman"/>
                <a:sym typeface="Times New Roman"/>
              </a:rPr>
              <a:t>this</a:t>
            </a:r>
            <a:r>
              <a:rPr lang="en-US" sz="2400">
                <a:solidFill>
                  <a:srgbClr val="000000"/>
                </a:solidFill>
                <a:latin typeface="Times New Roman"/>
                <a:ea typeface="Times New Roman"/>
                <a:cs typeface="Times New Roman"/>
                <a:sym typeface="Times New Roman"/>
              </a:rPr>
              <a:t>.price = price;</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  }</a:t>
            </a:r>
            <a:br>
              <a:rPr lang="en-US" sz="2400">
                <a:solidFill>
                  <a:srgbClr val="000000"/>
                </a:solidFill>
                <a:latin typeface="Times New Roman"/>
                <a:ea typeface="Times New Roman"/>
                <a:cs typeface="Times New Roman"/>
                <a:sym typeface="Times New Roman"/>
              </a:rPr>
            </a:br>
            <a:r>
              <a:rPr lang="en-US" sz="2400">
                <a:solidFill>
                  <a:srgbClr val="000000"/>
                </a:solidFill>
                <a:latin typeface="Times New Roman"/>
                <a:ea typeface="Times New Roman"/>
                <a:cs typeface="Times New Roman"/>
                <a:sym typeface="Times New Roman"/>
              </a:rPr>
              <a:t>}</a:t>
            </a:r>
            <a:endParaRPr/>
          </a:p>
          <a:p>
            <a:pPr marL="0" lvl="0" indent="0" algn="l" rtl="0">
              <a:spcBef>
                <a:spcPts val="444"/>
              </a:spcBef>
              <a:spcAft>
                <a:spcPts val="0"/>
              </a:spcAft>
              <a:buClr>
                <a:srgbClr val="000000"/>
              </a:buClr>
              <a:buSzPct val="100000"/>
              <a:buNone/>
            </a:pPr>
            <a:r>
              <a:rPr lang="en-US" sz="2400">
                <a:solidFill>
                  <a:srgbClr val="000000"/>
                </a:solidFill>
                <a:latin typeface="Times New Roman"/>
                <a:ea typeface="Times New Roman"/>
                <a:cs typeface="Times New Roman"/>
                <a:sym typeface="Times New Roman"/>
              </a:rPr>
              <a:t>It is not an object but template for JavaScript objects.</a:t>
            </a:r>
            <a:endParaRPr/>
          </a:p>
          <a:p>
            <a:pPr marL="0" lvl="0" indent="0" algn="l" rtl="0">
              <a:spcBef>
                <a:spcPts val="444"/>
              </a:spcBef>
              <a:spcAft>
                <a:spcPts val="0"/>
              </a:spcAft>
              <a:buClr>
                <a:srgbClr val="000000"/>
              </a:buClr>
              <a:buSzPct val="100000"/>
              <a:buNone/>
            </a:pPr>
            <a:r>
              <a:rPr lang="en-US" sz="2400">
                <a:solidFill>
                  <a:srgbClr val="000000"/>
                </a:solidFill>
                <a:latin typeface="Times New Roman"/>
                <a:ea typeface="Times New Roman"/>
                <a:cs typeface="Times New Roman"/>
                <a:sym typeface="Times New Roman"/>
              </a:rPr>
              <a:t>You can use classes for creating objects </a:t>
            </a:r>
            <a:endParaRPr/>
          </a:p>
          <a:p>
            <a:pPr marL="0" lvl="0" indent="0" algn="l" rtl="0">
              <a:spcBef>
                <a:spcPts val="370"/>
              </a:spcBef>
              <a:spcAft>
                <a:spcPts val="0"/>
              </a:spcAft>
              <a:buClr>
                <a:srgbClr val="0000CD"/>
              </a:buClr>
              <a:buSzPct val="100000"/>
              <a:buNone/>
            </a:pPr>
            <a:r>
              <a:rPr lang="en-US" sz="2000">
                <a:solidFill>
                  <a:srgbClr val="0000CD"/>
                </a:solidFill>
                <a:latin typeface="Times New Roman"/>
                <a:ea typeface="Times New Roman"/>
                <a:cs typeface="Times New Roman"/>
                <a:sym typeface="Times New Roman"/>
              </a:rPr>
              <a:t>let</a:t>
            </a:r>
            <a:r>
              <a:rPr lang="en-US" sz="2000">
                <a:solidFill>
                  <a:srgbClr val="000000"/>
                </a:solidFill>
                <a:latin typeface="Times New Roman"/>
                <a:ea typeface="Times New Roman"/>
                <a:cs typeface="Times New Roman"/>
                <a:sym typeface="Times New Roman"/>
              </a:rPr>
              <a:t> apple1 = </a:t>
            </a:r>
            <a:r>
              <a:rPr lang="en-US" sz="2000">
                <a:solidFill>
                  <a:srgbClr val="0000CD"/>
                </a:solidFill>
                <a:latin typeface="Times New Roman"/>
                <a:ea typeface="Times New Roman"/>
                <a:cs typeface="Times New Roman"/>
                <a:sym typeface="Times New Roman"/>
              </a:rPr>
              <a:t>new</a:t>
            </a:r>
            <a:r>
              <a:rPr lang="en-US" sz="2000">
                <a:solidFill>
                  <a:srgbClr val="000000"/>
                </a:solidFill>
                <a:latin typeface="Times New Roman"/>
                <a:ea typeface="Times New Roman"/>
                <a:cs typeface="Times New Roman"/>
                <a:sym typeface="Times New Roman"/>
              </a:rPr>
              <a:t> apple(</a:t>
            </a:r>
            <a:r>
              <a:rPr lang="en-US" sz="2000">
                <a:solidFill>
                  <a:srgbClr val="A52A2A"/>
                </a:solidFill>
                <a:latin typeface="Times New Roman"/>
                <a:ea typeface="Times New Roman"/>
                <a:cs typeface="Times New Roman"/>
                <a:sym typeface="Times New Roman"/>
              </a:rPr>
              <a:t>“A"</a:t>
            </a:r>
            <a:r>
              <a:rPr lang="en-US" sz="2000">
                <a:solidFill>
                  <a:srgbClr val="000000"/>
                </a:solidFill>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200</a:t>
            </a:r>
            <a:r>
              <a:rPr lang="en-US" sz="2000">
                <a:solidFill>
                  <a:srgbClr val="000000"/>
                </a:solidFill>
                <a:latin typeface="Times New Roman"/>
                <a:ea typeface="Times New Roman"/>
                <a:cs typeface="Times New Roman"/>
                <a:sym typeface="Times New Roman"/>
              </a:rPr>
              <a:t>);</a:t>
            </a:r>
            <a:br>
              <a:rPr lang="en-US" sz="2000">
                <a:solidFill>
                  <a:srgbClr val="000000"/>
                </a:solidFill>
                <a:latin typeface="Times New Roman"/>
                <a:ea typeface="Times New Roman"/>
                <a:cs typeface="Times New Roman"/>
                <a:sym typeface="Times New Roman"/>
              </a:rPr>
            </a:br>
            <a:r>
              <a:rPr lang="en-US" sz="2000">
                <a:solidFill>
                  <a:srgbClr val="0000CD"/>
                </a:solidFill>
                <a:latin typeface="Times New Roman"/>
                <a:ea typeface="Times New Roman"/>
                <a:cs typeface="Times New Roman"/>
                <a:sym typeface="Times New Roman"/>
              </a:rPr>
              <a:t>let</a:t>
            </a:r>
            <a:r>
              <a:rPr lang="en-US" sz="2000">
                <a:solidFill>
                  <a:srgbClr val="000000"/>
                </a:solidFill>
                <a:latin typeface="Times New Roman"/>
                <a:ea typeface="Times New Roman"/>
                <a:cs typeface="Times New Roman"/>
                <a:sym typeface="Times New Roman"/>
              </a:rPr>
              <a:t> apple2 = </a:t>
            </a:r>
            <a:r>
              <a:rPr lang="en-US" sz="2000">
                <a:solidFill>
                  <a:srgbClr val="0000CD"/>
                </a:solidFill>
                <a:latin typeface="Times New Roman"/>
                <a:ea typeface="Times New Roman"/>
                <a:cs typeface="Times New Roman"/>
                <a:sym typeface="Times New Roman"/>
              </a:rPr>
              <a:t>new</a:t>
            </a:r>
            <a:r>
              <a:rPr lang="en-US" sz="2000">
                <a:solidFill>
                  <a:srgbClr val="000000"/>
                </a:solidFill>
                <a:latin typeface="Times New Roman"/>
                <a:ea typeface="Times New Roman"/>
                <a:cs typeface="Times New Roman"/>
                <a:sym typeface="Times New Roman"/>
              </a:rPr>
              <a:t> apple(</a:t>
            </a:r>
            <a:r>
              <a:rPr lang="en-US" sz="2000">
                <a:solidFill>
                  <a:srgbClr val="A52A2A"/>
                </a:solidFill>
                <a:latin typeface="Times New Roman"/>
                <a:ea typeface="Times New Roman"/>
                <a:cs typeface="Times New Roman"/>
                <a:sym typeface="Times New Roman"/>
              </a:rPr>
              <a:t>“B"</a:t>
            </a:r>
            <a:r>
              <a:rPr lang="en-US" sz="2000">
                <a:solidFill>
                  <a:srgbClr val="000000"/>
                </a:solidFill>
                <a:latin typeface="Times New Roman"/>
                <a:ea typeface="Times New Roman"/>
                <a:cs typeface="Times New Roman"/>
                <a:sym typeface="Times New Roman"/>
              </a:rPr>
              <a:t>, </a:t>
            </a:r>
            <a:r>
              <a:rPr lang="en-US" sz="2000">
                <a:solidFill>
                  <a:srgbClr val="FF0000"/>
                </a:solidFill>
                <a:latin typeface="Times New Roman"/>
                <a:ea typeface="Times New Roman"/>
                <a:cs typeface="Times New Roman"/>
                <a:sym typeface="Times New Roman"/>
              </a:rPr>
              <a:t>100</a:t>
            </a:r>
            <a:r>
              <a:rPr lang="en-US" sz="2000">
                <a:solidFill>
                  <a:srgbClr val="000000"/>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Class Methods</a:t>
            </a:r>
            <a:endParaRPr/>
          </a:p>
        </p:txBody>
      </p:sp>
      <p:sp>
        <p:nvSpPr>
          <p:cNvPr id="182" name="Google Shape;182;p17"/>
          <p:cNvSpPr txBox="1">
            <a:spLocks noGrp="1"/>
          </p:cNvSpPr>
          <p:nvPr>
            <p:ph type="subTitle" idx="1"/>
          </p:nvPr>
        </p:nvSpPr>
        <p:spPr>
          <a:xfrm>
            <a:off x="533400" y="1676400"/>
            <a:ext cx="7924800" cy="47244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200"/>
              <a:buFont typeface="Arial"/>
              <a:buChar char="•"/>
            </a:pPr>
            <a:r>
              <a:rPr lang="en-US" sz="2200" b="1">
                <a:solidFill>
                  <a:schemeClr val="dk1"/>
                </a:solidFill>
                <a:latin typeface="Times New Roman"/>
                <a:ea typeface="Times New Roman"/>
                <a:cs typeface="Times New Roman"/>
                <a:sym typeface="Times New Roman"/>
              </a:rPr>
              <a:t>Constructor method </a:t>
            </a:r>
            <a:r>
              <a:rPr lang="en-US" sz="2200">
                <a:solidFill>
                  <a:schemeClr val="dk1"/>
                </a:solidFill>
                <a:latin typeface="Times New Roman"/>
                <a:ea typeface="Times New Roman"/>
                <a:cs typeface="Times New Roman"/>
                <a:sym typeface="Times New Roman"/>
              </a:rPr>
              <a:t>have the same name as constructor</a:t>
            </a:r>
            <a:endParaRPr/>
          </a:p>
          <a:p>
            <a:pPr marL="457200" lvl="0" indent="-4572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Executed automatically when the object is created</a:t>
            </a:r>
            <a:endParaRPr/>
          </a:p>
          <a:p>
            <a:pPr marL="457200" lvl="0" indent="-4572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Used to initialize object properties</a:t>
            </a:r>
            <a:endParaRPr/>
          </a:p>
          <a:p>
            <a:pPr marL="457200" lvl="0" indent="-457200" algn="l" rtl="0">
              <a:spcBef>
                <a:spcPts val="440"/>
              </a:spcBef>
              <a:spcAft>
                <a:spcPts val="0"/>
              </a:spcAft>
              <a:buClr>
                <a:schemeClr val="dk1"/>
              </a:buClr>
              <a:buSzPts val="2200"/>
              <a:buFont typeface="Arial"/>
              <a:buChar char="•"/>
            </a:pPr>
            <a:r>
              <a:rPr lang="en-US" sz="2200" b="1">
                <a:solidFill>
                  <a:schemeClr val="dk1"/>
                </a:solidFill>
                <a:latin typeface="Times New Roman"/>
                <a:ea typeface="Times New Roman"/>
                <a:cs typeface="Times New Roman"/>
                <a:sym typeface="Times New Roman"/>
              </a:rPr>
              <a:t>Class methods </a:t>
            </a:r>
            <a:r>
              <a:rPr lang="en-US" sz="2200">
                <a:solidFill>
                  <a:schemeClr val="dk1"/>
                </a:solidFill>
                <a:latin typeface="Times New Roman"/>
                <a:ea typeface="Times New Roman"/>
                <a:cs typeface="Times New Roman"/>
                <a:sym typeface="Times New Roman"/>
              </a:rPr>
              <a:t>are created after the constructor method</a:t>
            </a:r>
            <a:endParaRPr/>
          </a:p>
          <a:p>
            <a:pPr marL="457200" lvl="0" indent="-317500" algn="l" rtl="0">
              <a:spcBef>
                <a:spcPts val="440"/>
              </a:spcBef>
              <a:spcAft>
                <a:spcPts val="0"/>
              </a:spcAft>
              <a:buClr>
                <a:srgbClr val="888888"/>
              </a:buClr>
              <a:buSzPts val="2200"/>
              <a:buFont typeface="Arial"/>
              <a:buNone/>
            </a:pPr>
            <a:endParaRPr sz="2200">
              <a:solidFill>
                <a:schemeClr val="dk1"/>
              </a:solidFill>
              <a:latin typeface="Times New Roman"/>
              <a:ea typeface="Times New Roman"/>
              <a:cs typeface="Times New Roman"/>
              <a:sym typeface="Times New Roman"/>
            </a:endParaRPr>
          </a:p>
          <a:p>
            <a:pPr marL="457200" lvl="0" indent="-317500" algn="l" rtl="0">
              <a:spcBef>
                <a:spcPts val="440"/>
              </a:spcBef>
              <a:spcAft>
                <a:spcPts val="0"/>
              </a:spcAft>
              <a:buClr>
                <a:srgbClr val="888888"/>
              </a:buClr>
              <a:buSzPts val="2200"/>
              <a:buFont typeface="Arial"/>
              <a:buNone/>
            </a:pPr>
            <a:endParaRPr sz="2200">
              <a:solidFill>
                <a:schemeClr val="dk1"/>
              </a:solidFill>
              <a:latin typeface="Times New Roman"/>
              <a:ea typeface="Times New Roman"/>
              <a:cs typeface="Times New Roman"/>
              <a:sym typeface="Times New Roman"/>
            </a:endParaRPr>
          </a:p>
          <a:p>
            <a:pPr marL="457200" lvl="0" indent="-317500" algn="l" rtl="0">
              <a:spcBef>
                <a:spcPts val="440"/>
              </a:spcBef>
              <a:spcAft>
                <a:spcPts val="0"/>
              </a:spcAft>
              <a:buClr>
                <a:srgbClr val="888888"/>
              </a:buClr>
              <a:buSzPts val="2200"/>
              <a:buFont typeface="Arial"/>
              <a:buNone/>
            </a:pPr>
            <a:endParaRPr sz="2200">
              <a:solidFill>
                <a:schemeClr val="dk1"/>
              </a:solidFill>
              <a:latin typeface="Times New Roman"/>
              <a:ea typeface="Times New Roman"/>
              <a:cs typeface="Times New Roman"/>
              <a:sym typeface="Times New Roman"/>
            </a:endParaRPr>
          </a:p>
          <a:p>
            <a:pPr marL="457200" lvl="0" indent="-317500" algn="l" rtl="0">
              <a:spcBef>
                <a:spcPts val="440"/>
              </a:spcBef>
              <a:spcAft>
                <a:spcPts val="0"/>
              </a:spcAft>
              <a:buClr>
                <a:srgbClr val="888888"/>
              </a:buClr>
              <a:buSzPts val="2200"/>
              <a:buFont typeface="Arial"/>
              <a:buNone/>
            </a:pPr>
            <a:endParaRPr sz="2200">
              <a:solidFill>
                <a:schemeClr val="dk1"/>
              </a:solidFill>
              <a:latin typeface="Times New Roman"/>
              <a:ea typeface="Times New Roman"/>
              <a:cs typeface="Times New Roman"/>
              <a:sym typeface="Times New Roman"/>
            </a:endParaRPr>
          </a:p>
          <a:p>
            <a:pPr marL="457200" lvl="0" indent="-4572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Task to create a class for printing your name by using constructor and method.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Arrays</a:t>
            </a:r>
            <a:endParaRPr/>
          </a:p>
        </p:txBody>
      </p:sp>
      <p:sp>
        <p:nvSpPr>
          <p:cNvPr id="188" name="Google Shape;188;p27"/>
          <p:cNvSpPr txBox="1">
            <a:spLocks noGrp="1"/>
          </p:cNvSpPr>
          <p:nvPr>
            <p:ph type="subTitle" idx="1"/>
          </p:nvPr>
        </p:nvSpPr>
        <p:spPr>
          <a:xfrm>
            <a:off x="152400" y="1447800"/>
            <a:ext cx="83058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C0C0C"/>
              </a:buClr>
              <a:buSzPts val="2400"/>
              <a:buFont typeface="Arial"/>
              <a:buChar char="•"/>
            </a:pPr>
            <a:r>
              <a:rPr lang="en-US" sz="2400">
                <a:solidFill>
                  <a:srgbClr val="0C0C0C"/>
                </a:solidFill>
                <a:latin typeface="Times New Roman"/>
                <a:ea typeface="Times New Roman"/>
                <a:cs typeface="Times New Roman"/>
                <a:sym typeface="Times New Roman"/>
              </a:rPr>
              <a:t>To hold many values under a single name</a:t>
            </a:r>
            <a:endParaRPr/>
          </a:p>
          <a:p>
            <a:pPr marL="914400" lvl="2"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const array_name = [item1, item2, ...];  	</a:t>
            </a:r>
            <a:endParaRPr/>
          </a:p>
          <a:p>
            <a:pPr marL="914400" lvl="2"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const fruits = [“apple", “orange", “guava"];</a:t>
            </a:r>
            <a:endParaRPr/>
          </a:p>
          <a:p>
            <a:pPr marL="914400" lvl="2" indent="0" algn="l" rtl="0">
              <a:spcBef>
                <a:spcPts val="440"/>
              </a:spcBef>
              <a:spcAft>
                <a:spcPts val="0"/>
              </a:spcAft>
              <a:buClr>
                <a:srgbClr val="0C0C0C"/>
              </a:buClr>
              <a:buSzPts val="2200"/>
              <a:buNone/>
            </a:pPr>
            <a:r>
              <a:rPr lang="en-US" sz="2200" b="1">
                <a:solidFill>
                  <a:srgbClr val="0C0C0C"/>
                </a:solidFill>
                <a:latin typeface="Times New Roman"/>
                <a:ea typeface="Times New Roman"/>
                <a:cs typeface="Times New Roman"/>
                <a:sym typeface="Times New Roman"/>
              </a:rPr>
              <a:t>                             OR</a:t>
            </a:r>
            <a:endParaRPr/>
          </a:p>
          <a:p>
            <a:pPr marL="914400" lvl="2"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const array_name= [];  </a:t>
            </a:r>
            <a:endParaRPr/>
          </a:p>
          <a:p>
            <a:pPr marL="914400" lvl="2"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cars[0]= “apple";</a:t>
            </a:r>
            <a:br>
              <a:rPr lang="en-US" sz="2200">
                <a:solidFill>
                  <a:srgbClr val="0C0C0C"/>
                </a:solidFill>
                <a:latin typeface="Times New Roman"/>
                <a:ea typeface="Times New Roman"/>
                <a:cs typeface="Times New Roman"/>
                <a:sym typeface="Times New Roman"/>
              </a:rPr>
            </a:br>
            <a:r>
              <a:rPr lang="en-US" sz="2200">
                <a:solidFill>
                  <a:srgbClr val="0C0C0C"/>
                </a:solidFill>
                <a:latin typeface="Times New Roman"/>
                <a:ea typeface="Times New Roman"/>
                <a:cs typeface="Times New Roman"/>
                <a:sym typeface="Times New Roman"/>
              </a:rPr>
              <a:t>cars[1]= “orange";</a:t>
            </a:r>
            <a:br>
              <a:rPr lang="en-US" sz="2200">
                <a:solidFill>
                  <a:srgbClr val="0C0C0C"/>
                </a:solidFill>
                <a:latin typeface="Times New Roman"/>
                <a:ea typeface="Times New Roman"/>
                <a:cs typeface="Times New Roman"/>
                <a:sym typeface="Times New Roman"/>
              </a:rPr>
            </a:br>
            <a:r>
              <a:rPr lang="en-US" sz="2200">
                <a:solidFill>
                  <a:srgbClr val="0C0C0C"/>
                </a:solidFill>
                <a:latin typeface="Times New Roman"/>
                <a:ea typeface="Times New Roman"/>
                <a:cs typeface="Times New Roman"/>
                <a:sym typeface="Times New Roman"/>
              </a:rPr>
              <a:t>cars[2]= “guava";</a:t>
            </a:r>
            <a:endParaRPr/>
          </a:p>
          <a:p>
            <a:pPr marL="914400" lvl="2" indent="0" algn="l" rtl="0">
              <a:spcBef>
                <a:spcPts val="440"/>
              </a:spcBef>
              <a:spcAft>
                <a:spcPts val="0"/>
              </a:spcAft>
              <a:buClr>
                <a:srgbClr val="0C0C0C"/>
              </a:buClr>
              <a:buSzPts val="2200"/>
              <a:buNone/>
            </a:pPr>
            <a:r>
              <a:rPr lang="en-US" sz="2200" b="1">
                <a:solidFill>
                  <a:srgbClr val="0C0C0C"/>
                </a:solidFill>
                <a:latin typeface="Times New Roman"/>
                <a:ea typeface="Times New Roman"/>
                <a:cs typeface="Times New Roman"/>
                <a:sym typeface="Times New Roman"/>
              </a:rPr>
              <a:t>                             OR</a:t>
            </a:r>
            <a:endParaRPr/>
          </a:p>
          <a:p>
            <a:pPr marL="914400" lvl="2"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const cars = new Array(“apple", “orange", “guava”);</a:t>
            </a:r>
            <a:endParaRPr sz="2200" b="1">
              <a:solidFill>
                <a:srgbClr val="0C0C0C"/>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Arrays</a:t>
            </a:r>
            <a:endParaRPr/>
          </a:p>
        </p:txBody>
      </p:sp>
      <p:sp>
        <p:nvSpPr>
          <p:cNvPr id="194" name="Google Shape;194;p28"/>
          <p:cNvSpPr txBox="1">
            <a:spLocks noGrp="1"/>
          </p:cNvSpPr>
          <p:nvPr>
            <p:ph type="subTitle" idx="1"/>
          </p:nvPr>
        </p:nvSpPr>
        <p:spPr>
          <a:xfrm>
            <a:off x="533400" y="1676400"/>
            <a:ext cx="7924800" cy="4724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Access Array elements</a:t>
            </a:r>
            <a:endParaRPr/>
          </a:p>
          <a:p>
            <a:pPr marL="1257300" lvl="2" indent="-342900" algn="l" rtl="0">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Array_name[0]</a:t>
            </a:r>
            <a:endParaRPr/>
          </a:p>
          <a:p>
            <a:pPr marL="342900" lvl="0" indent="-342900" algn="l" rtl="0">
              <a:spcBef>
                <a:spcPts val="44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Change array elements</a:t>
            </a:r>
            <a:endParaRPr/>
          </a:p>
          <a:p>
            <a:pPr marL="1257300" lvl="2" indent="-342900" algn="l" rtl="0">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Array_name[0] = “Mango";</a:t>
            </a:r>
            <a:endParaRPr/>
          </a:p>
          <a:p>
            <a:pPr marL="342900" lvl="0" indent="-342900" algn="l" rtl="0">
              <a:spcBef>
                <a:spcPts val="44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Array Methods</a:t>
            </a:r>
            <a:endParaRPr/>
          </a:p>
          <a:p>
            <a:pPr marL="1257300" lvl="2" indent="-342900" algn="l" rtl="0">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Array_name.length</a:t>
            </a:r>
            <a:endParaRPr sz="2000">
              <a:solidFill>
                <a:srgbClr val="0C0C0C"/>
              </a:solidFill>
              <a:latin typeface="Times New Roman"/>
              <a:ea typeface="Times New Roman"/>
              <a:cs typeface="Times New Roman"/>
              <a:sym typeface="Times New Roman"/>
            </a:endParaRPr>
          </a:p>
          <a:p>
            <a:pPr marL="1257300" lvl="2" indent="-342900" algn="l" rtl="0">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Array_name.sort()</a:t>
            </a:r>
            <a:endParaRPr/>
          </a:p>
          <a:p>
            <a:pPr marL="800100" lvl="1" indent="-342900" algn="l" rtl="0">
              <a:spcBef>
                <a:spcPts val="480"/>
              </a:spcBef>
              <a:spcAft>
                <a:spcPts val="0"/>
              </a:spcAft>
              <a:buClr>
                <a:srgbClr val="0C0C0C"/>
              </a:buClr>
              <a:buSzPts val="2400"/>
              <a:buFont typeface="Arial"/>
              <a:buChar char="•"/>
            </a:pPr>
            <a:r>
              <a:rPr lang="en-US" sz="2400">
                <a:solidFill>
                  <a:srgbClr val="0C0C0C"/>
                </a:solidFill>
                <a:latin typeface="Times New Roman"/>
                <a:ea typeface="Times New Roman"/>
                <a:cs typeface="Times New Roman"/>
                <a:sym typeface="Times New Roman"/>
              </a:rPr>
              <a:t>Access last element by [length-1]</a:t>
            </a:r>
            <a:endParaRPr/>
          </a:p>
          <a:p>
            <a:pPr marL="800100" lvl="1" indent="-342900" algn="l" rtl="0">
              <a:spcBef>
                <a:spcPts val="480"/>
              </a:spcBef>
              <a:spcAft>
                <a:spcPts val="0"/>
              </a:spcAft>
              <a:buClr>
                <a:srgbClr val="0C0C0C"/>
              </a:buClr>
              <a:buSzPts val="2400"/>
              <a:buFont typeface="Arial"/>
              <a:buChar char="•"/>
            </a:pPr>
            <a:r>
              <a:rPr lang="en-US" sz="2400">
                <a:solidFill>
                  <a:srgbClr val="0C0C0C"/>
                </a:solidFill>
                <a:latin typeface="Times New Roman"/>
                <a:ea typeface="Times New Roman"/>
                <a:cs typeface="Times New Roman"/>
                <a:sym typeface="Times New Roman"/>
              </a:rPr>
              <a:t>Arrays are objects (typeof operator return object)</a:t>
            </a:r>
            <a:endParaRPr/>
          </a:p>
          <a:p>
            <a:pPr marL="1257300" lvl="2" indent="-215900" algn="l" rtl="0">
              <a:spcBef>
                <a:spcPts val="400"/>
              </a:spcBef>
              <a:spcAft>
                <a:spcPts val="0"/>
              </a:spcAft>
              <a:buClr>
                <a:srgbClr val="888888"/>
              </a:buClr>
              <a:buSzPts val="2000"/>
              <a:buFont typeface="Arial"/>
              <a:buNone/>
            </a:pPr>
            <a:endParaRPr sz="2000">
              <a:solidFill>
                <a:srgbClr val="0C0C0C"/>
              </a:solidFill>
              <a:latin typeface="Times New Roman"/>
              <a:ea typeface="Times New Roman"/>
              <a:cs typeface="Times New Roman"/>
              <a:sym typeface="Times New Roman"/>
            </a:endParaRPr>
          </a:p>
          <a:p>
            <a:pPr marL="1257300" lvl="2" indent="-215900" algn="l" rtl="0">
              <a:spcBef>
                <a:spcPts val="400"/>
              </a:spcBef>
              <a:spcAft>
                <a:spcPts val="0"/>
              </a:spcAft>
              <a:buClr>
                <a:srgbClr val="888888"/>
              </a:buClr>
              <a:buSzPts val="2000"/>
              <a:buFont typeface="Arial"/>
              <a:buNone/>
            </a:pPr>
            <a:endParaRPr sz="2000">
              <a:solidFill>
                <a:srgbClr val="0C0C0C"/>
              </a:solidFill>
              <a:latin typeface="Times New Roman"/>
              <a:ea typeface="Times New Roman"/>
              <a:cs typeface="Times New Roman"/>
              <a:sym typeface="Times New Roman"/>
            </a:endParaRPr>
          </a:p>
          <a:p>
            <a:pPr marL="1257300" lvl="2" indent="-215900" algn="l" rtl="0">
              <a:spcBef>
                <a:spcPts val="400"/>
              </a:spcBef>
              <a:spcAft>
                <a:spcPts val="0"/>
              </a:spcAft>
              <a:buClr>
                <a:srgbClr val="888888"/>
              </a:buClr>
              <a:buSzPts val="2000"/>
              <a:buFont typeface="Arial"/>
              <a:buNone/>
            </a:pPr>
            <a:endParaRPr sz="2000">
              <a:solidFill>
                <a:srgbClr val="0C0C0C"/>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Arrays</a:t>
            </a:r>
            <a:endParaRPr/>
          </a:p>
        </p:txBody>
      </p:sp>
      <p:sp>
        <p:nvSpPr>
          <p:cNvPr id="200" name="Google Shape;200;p29"/>
          <p:cNvSpPr txBox="1">
            <a:spLocks noGrp="1"/>
          </p:cNvSpPr>
          <p:nvPr>
            <p:ph type="subTitle" idx="1"/>
          </p:nvPr>
        </p:nvSpPr>
        <p:spPr>
          <a:xfrm>
            <a:off x="533400" y="1600200"/>
            <a:ext cx="7924800" cy="47244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rgbClr val="0C0C0C"/>
              </a:buClr>
              <a:buSzPts val="2400"/>
              <a:buFont typeface="Arial"/>
              <a:buChar char="•"/>
            </a:pPr>
            <a:r>
              <a:rPr lang="en-US" sz="2400">
                <a:solidFill>
                  <a:srgbClr val="0C0C0C"/>
                </a:solidFill>
                <a:latin typeface="Times New Roman"/>
                <a:ea typeface="Times New Roman"/>
                <a:cs typeface="Times New Roman"/>
                <a:sym typeface="Times New Roman"/>
              </a:rPr>
              <a:t>Looping array functions</a:t>
            </a:r>
            <a:endParaRPr/>
          </a:p>
          <a:p>
            <a:pPr marL="914400" lvl="1" indent="-457200" algn="l" rtl="0">
              <a:spcBef>
                <a:spcPts val="320"/>
              </a:spcBef>
              <a:spcAft>
                <a:spcPts val="0"/>
              </a:spcAft>
              <a:buClr>
                <a:srgbClr val="538CD5"/>
              </a:buClr>
              <a:buSzPts val="1600"/>
              <a:buFont typeface="Arial"/>
              <a:buChar char="•"/>
            </a:pPr>
            <a:r>
              <a:rPr lang="en-US" sz="1600">
                <a:solidFill>
                  <a:srgbClr val="538CD5"/>
                </a:solidFill>
                <a:latin typeface="Times New Roman"/>
                <a:ea typeface="Times New Roman"/>
                <a:cs typeface="Times New Roman"/>
                <a:sym typeface="Times New Roman"/>
              </a:rPr>
              <a:t>const fruit = [‘Apple’, ‘Orange’, ‘Banana’, ‘Mango’];</a:t>
            </a:r>
            <a:br>
              <a:rPr lang="en-US" sz="1600">
                <a:solidFill>
                  <a:srgbClr val="538CD5"/>
                </a:solidFill>
                <a:latin typeface="Times New Roman"/>
                <a:ea typeface="Times New Roman"/>
                <a:cs typeface="Times New Roman"/>
                <a:sym typeface="Times New Roman"/>
              </a:rPr>
            </a:br>
            <a:r>
              <a:rPr lang="en-US" sz="1600">
                <a:solidFill>
                  <a:srgbClr val="538CD5"/>
                </a:solidFill>
                <a:latin typeface="Times New Roman"/>
                <a:ea typeface="Times New Roman"/>
                <a:cs typeface="Times New Roman"/>
                <a:sym typeface="Times New Roman"/>
              </a:rPr>
              <a:t>let len = fruit.length;</a:t>
            </a:r>
            <a:br>
              <a:rPr lang="en-US" sz="1600">
                <a:solidFill>
                  <a:srgbClr val="538CD5"/>
                </a:solidFill>
                <a:latin typeface="Times New Roman"/>
                <a:ea typeface="Times New Roman"/>
                <a:cs typeface="Times New Roman"/>
                <a:sym typeface="Times New Roman"/>
              </a:rPr>
            </a:br>
            <a:r>
              <a:rPr lang="en-US" sz="1600">
                <a:solidFill>
                  <a:srgbClr val="538CD5"/>
                </a:solidFill>
                <a:latin typeface="Times New Roman"/>
                <a:ea typeface="Times New Roman"/>
                <a:cs typeface="Times New Roman"/>
                <a:sym typeface="Times New Roman"/>
              </a:rPr>
              <a:t>for (let i = 0; i &lt; len; i++) {</a:t>
            </a:r>
            <a:br>
              <a:rPr lang="en-US" sz="1600">
                <a:solidFill>
                  <a:srgbClr val="538CD5"/>
                </a:solidFill>
                <a:latin typeface="Times New Roman"/>
                <a:ea typeface="Times New Roman"/>
                <a:cs typeface="Times New Roman"/>
                <a:sym typeface="Times New Roman"/>
              </a:rPr>
            </a:br>
            <a:r>
              <a:rPr lang="en-US" sz="1600">
                <a:solidFill>
                  <a:srgbClr val="538CD5"/>
                </a:solidFill>
                <a:latin typeface="Times New Roman"/>
                <a:ea typeface="Times New Roman"/>
                <a:cs typeface="Times New Roman"/>
                <a:sym typeface="Times New Roman"/>
              </a:rPr>
              <a:t>fruit[i] ;                             </a:t>
            </a:r>
            <a:r>
              <a:rPr lang="en-US" sz="1600">
                <a:solidFill>
                  <a:srgbClr val="000000"/>
                </a:solidFill>
                <a:latin typeface="Times New Roman"/>
                <a:ea typeface="Times New Roman"/>
                <a:cs typeface="Times New Roman"/>
                <a:sym typeface="Times New Roman"/>
              </a:rPr>
              <a:t>}</a:t>
            </a:r>
            <a:endParaRPr/>
          </a:p>
          <a:p>
            <a:pPr marL="457200" lvl="0" indent="-457200" algn="l" rtl="0">
              <a:spcBef>
                <a:spcPts val="40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Foreach Loop</a:t>
            </a:r>
            <a:endParaRPr/>
          </a:p>
          <a:p>
            <a:pPr marL="914400" lvl="1" indent="-457200" algn="l" rtl="0">
              <a:spcBef>
                <a:spcPts val="320"/>
              </a:spcBef>
              <a:spcAft>
                <a:spcPts val="0"/>
              </a:spcAft>
              <a:buClr>
                <a:srgbClr val="538CD5"/>
              </a:buClr>
              <a:buSzPts val="1600"/>
              <a:buFont typeface="Arial"/>
              <a:buChar char="•"/>
            </a:pPr>
            <a:r>
              <a:rPr lang="en-US" sz="1600">
                <a:solidFill>
                  <a:srgbClr val="538CD5"/>
                </a:solidFill>
                <a:latin typeface="Times New Roman"/>
                <a:ea typeface="Times New Roman"/>
                <a:cs typeface="Times New Roman"/>
                <a:sym typeface="Times New Roman"/>
              </a:rPr>
              <a:t>const fruits = ["Banana", "Orange", "Apple", "Mango"];</a:t>
            </a:r>
            <a:endParaRPr/>
          </a:p>
          <a:p>
            <a:pPr marL="457200" lvl="1" indent="0" algn="l" rtl="0">
              <a:spcBef>
                <a:spcPts val="320"/>
              </a:spcBef>
              <a:spcAft>
                <a:spcPts val="0"/>
              </a:spcAft>
              <a:buClr>
                <a:srgbClr val="538CD5"/>
              </a:buClr>
              <a:buSzPts val="1600"/>
              <a:buNone/>
            </a:pPr>
            <a:r>
              <a:rPr lang="en-US" sz="1600">
                <a:solidFill>
                  <a:srgbClr val="538CD5"/>
                </a:solidFill>
                <a:latin typeface="Times New Roman"/>
                <a:ea typeface="Times New Roman"/>
                <a:cs typeface="Times New Roman"/>
                <a:sym typeface="Times New Roman"/>
              </a:rPr>
              <a:t>	fruits.forEach(myFunction);</a:t>
            </a:r>
            <a:endParaRPr/>
          </a:p>
          <a:p>
            <a:pPr marL="457200" lvl="1" indent="0" algn="l" rtl="0">
              <a:spcBef>
                <a:spcPts val="320"/>
              </a:spcBef>
              <a:spcAft>
                <a:spcPts val="0"/>
              </a:spcAft>
              <a:buClr>
                <a:srgbClr val="538CD5"/>
              </a:buClr>
              <a:buSzPts val="1600"/>
              <a:buNone/>
            </a:pPr>
            <a:r>
              <a:rPr lang="en-US" sz="1600">
                <a:solidFill>
                  <a:srgbClr val="538CD5"/>
                </a:solidFill>
                <a:latin typeface="Times New Roman"/>
                <a:ea typeface="Times New Roman"/>
                <a:cs typeface="Times New Roman"/>
                <a:sym typeface="Times New Roman"/>
              </a:rPr>
              <a:t>	function myFunction(value) {</a:t>
            </a:r>
            <a:endParaRPr/>
          </a:p>
          <a:p>
            <a:pPr marL="457200" lvl="1" indent="0" algn="l" rtl="0">
              <a:spcBef>
                <a:spcPts val="320"/>
              </a:spcBef>
              <a:spcAft>
                <a:spcPts val="0"/>
              </a:spcAft>
              <a:buClr>
                <a:srgbClr val="538CD5"/>
              </a:buClr>
              <a:buSzPts val="1600"/>
              <a:buNone/>
            </a:pPr>
            <a:r>
              <a:rPr lang="en-US" sz="1600">
                <a:solidFill>
                  <a:srgbClr val="538CD5"/>
                </a:solidFill>
                <a:latin typeface="Times New Roman"/>
                <a:ea typeface="Times New Roman"/>
                <a:cs typeface="Times New Roman"/>
                <a:sym typeface="Times New Roman"/>
              </a:rPr>
              <a:t>  	value ; }</a:t>
            </a:r>
            <a:endParaRPr/>
          </a:p>
          <a:p>
            <a:pPr marL="171450" lvl="0" indent="-171450" algn="l" rtl="0">
              <a:spcBef>
                <a:spcPts val="40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Adding Array Elements</a:t>
            </a:r>
            <a:endParaRPr/>
          </a:p>
          <a:p>
            <a:pPr marL="628650" lvl="1" indent="-171450" algn="l" rtl="0">
              <a:spcBef>
                <a:spcPts val="320"/>
              </a:spcBef>
              <a:spcAft>
                <a:spcPts val="0"/>
              </a:spcAft>
              <a:buClr>
                <a:srgbClr val="538CD5"/>
              </a:buClr>
              <a:buSzPts val="1600"/>
              <a:buFont typeface="Arial"/>
              <a:buChar char="•"/>
            </a:pPr>
            <a:r>
              <a:rPr lang="en-US" sz="1600">
                <a:solidFill>
                  <a:srgbClr val="538CD5"/>
                </a:solidFill>
                <a:latin typeface="Times New Roman"/>
                <a:ea typeface="Times New Roman"/>
                <a:cs typeface="Times New Roman"/>
                <a:sym typeface="Times New Roman"/>
              </a:rPr>
              <a:t>     const fruit = ["Banana", "Orange", "Apple"];</a:t>
            </a:r>
            <a:br>
              <a:rPr lang="en-US" sz="1600">
                <a:solidFill>
                  <a:srgbClr val="538CD5"/>
                </a:solidFill>
                <a:latin typeface="Times New Roman"/>
                <a:ea typeface="Times New Roman"/>
                <a:cs typeface="Times New Roman"/>
                <a:sym typeface="Times New Roman"/>
              </a:rPr>
            </a:br>
            <a:r>
              <a:rPr lang="en-US" sz="1600">
                <a:solidFill>
                  <a:srgbClr val="538CD5"/>
                </a:solidFill>
                <a:latin typeface="Times New Roman"/>
                <a:ea typeface="Times New Roman"/>
                <a:cs typeface="Times New Roman"/>
                <a:sym typeface="Times New Roman"/>
              </a:rPr>
              <a:t>     fruit.push("Lemon"); </a:t>
            </a:r>
            <a:endParaRPr sz="1600">
              <a:solidFill>
                <a:srgbClr val="538CD5"/>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Arrays</a:t>
            </a:r>
            <a:endParaRPr/>
          </a:p>
        </p:txBody>
      </p:sp>
      <p:sp>
        <p:nvSpPr>
          <p:cNvPr id="206" name="Google Shape;206;p30"/>
          <p:cNvSpPr txBox="1">
            <a:spLocks noGrp="1"/>
          </p:cNvSpPr>
          <p:nvPr>
            <p:ph type="subTitle" idx="1"/>
          </p:nvPr>
        </p:nvSpPr>
        <p:spPr>
          <a:xfrm>
            <a:off x="533400" y="1600200"/>
            <a:ext cx="7924800" cy="4724400"/>
          </a:xfrm>
          <a:prstGeom prst="rect">
            <a:avLst/>
          </a:prstGeom>
          <a:noFill/>
          <a:ln>
            <a:noFill/>
          </a:ln>
        </p:spPr>
        <p:txBody>
          <a:bodyPr spcFirstLastPara="1" wrap="square" lIns="91425" tIns="45700" rIns="91425" bIns="45700" anchor="t" anchorCtr="0">
            <a:normAutofit lnSpcReduction="10000"/>
          </a:bodyPr>
          <a:lstStyle/>
          <a:p>
            <a:pPr marL="171450" lvl="0" indent="-171450" algn="l" rtl="0">
              <a:spcBef>
                <a:spcPts val="0"/>
              </a:spcBef>
              <a:spcAft>
                <a:spcPts val="0"/>
              </a:spcAft>
              <a:buClr>
                <a:srgbClr val="0C0C0C"/>
              </a:buClr>
              <a:buSzPts val="2000"/>
              <a:buFont typeface="Arial"/>
              <a:buChar char="•"/>
            </a:pPr>
            <a:r>
              <a:rPr lang="en-US" sz="2000">
                <a:solidFill>
                  <a:srgbClr val="0C0C0C"/>
                </a:solidFill>
                <a:latin typeface="Times New Roman"/>
                <a:ea typeface="Times New Roman"/>
                <a:cs typeface="Times New Roman"/>
                <a:sym typeface="Times New Roman"/>
              </a:rPr>
              <a:t>Adding Array Elements</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 &lt;button onclick="myFunction()"&gt;Try it&lt;/button&gt;</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&lt;p id="demo"&gt;&lt;/p&gt;</a:t>
            </a:r>
            <a:endParaRPr sz="1800">
              <a:solidFill>
                <a:srgbClr val="538CD5"/>
              </a:solidFill>
              <a:latin typeface="Times New Roman"/>
              <a:ea typeface="Times New Roman"/>
              <a:cs typeface="Times New Roman"/>
              <a:sym typeface="Times New Roman"/>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&lt;script&gt;</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const fruits = ["Banana", "Orange", "Apple"];</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document.getElementById("demo").innerHTML = fruits;</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function myFunction() {</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  fruits[fruits.length] = "Lemon";</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  document.getElementById("demo").innerHTML = fruits;</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a:t>
            </a:r>
            <a:endParaRPr/>
          </a:p>
          <a:p>
            <a:pPr marL="628650" lvl="1" indent="-171450" algn="l" rtl="0">
              <a:spcBef>
                <a:spcPts val="360"/>
              </a:spcBef>
              <a:spcAft>
                <a:spcPts val="0"/>
              </a:spcAft>
              <a:buClr>
                <a:srgbClr val="538CD5"/>
              </a:buClr>
              <a:buSzPts val="1800"/>
              <a:buFont typeface="Arial"/>
              <a:buChar char="•"/>
            </a:pPr>
            <a:r>
              <a:rPr lang="en-US" sz="1800">
                <a:solidFill>
                  <a:srgbClr val="538CD5"/>
                </a:solidFill>
                <a:latin typeface="Times New Roman"/>
                <a:ea typeface="Times New Roman"/>
                <a:cs typeface="Times New Roman"/>
                <a:sym typeface="Times New Roman"/>
              </a:rPr>
              <a:t>&lt;/script&gt;</a:t>
            </a:r>
            <a:endParaRPr/>
          </a:p>
          <a:p>
            <a:pPr marL="628650" lvl="1" indent="-57150" algn="l" rtl="0">
              <a:spcBef>
                <a:spcPts val="360"/>
              </a:spcBef>
              <a:spcAft>
                <a:spcPts val="0"/>
              </a:spcAft>
              <a:buClr>
                <a:srgbClr val="888888"/>
              </a:buClr>
              <a:buSzPts val="1800"/>
              <a:buFont typeface="Arial"/>
              <a:buNone/>
            </a:pPr>
            <a:endParaRPr sz="1800">
              <a:solidFill>
                <a:srgbClr val="538CD5"/>
              </a:solidFill>
              <a:latin typeface="Times New Roman"/>
              <a:ea typeface="Times New Roman"/>
              <a:cs typeface="Times New Roman"/>
              <a:sym typeface="Times New Roman"/>
            </a:endParaRPr>
          </a:p>
          <a:p>
            <a:pPr marL="342900" lvl="0" indent="-342900" algn="l" rtl="0">
              <a:spcBef>
                <a:spcPts val="460"/>
              </a:spcBef>
              <a:spcAft>
                <a:spcPts val="0"/>
              </a:spcAft>
              <a:buClr>
                <a:srgbClr val="0C0C0C"/>
              </a:buClr>
              <a:buSzPts val="2300"/>
              <a:buFont typeface="Arial"/>
              <a:buChar char="•"/>
            </a:pPr>
            <a:r>
              <a:rPr lang="en-US" sz="2300">
                <a:solidFill>
                  <a:srgbClr val="0C0C0C"/>
                </a:solidFill>
                <a:latin typeface="Times New Roman"/>
                <a:ea typeface="Times New Roman"/>
                <a:cs typeface="Times New Roman"/>
                <a:sym typeface="Times New Roman"/>
              </a:rPr>
              <a:t>Adding elements with high indexes can create undefined "holes" in an array:</a:t>
            </a:r>
            <a:endParaRPr sz="2300">
              <a:solidFill>
                <a:srgbClr val="0C0C0C"/>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000" y="685800"/>
            <a:ext cx="8534400" cy="68941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JavaScript</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JavaScript is a dynamic computer programming language. It is lightweight and most commonly used as a part of web pages, whose implementations allow client-side script to interact with the user and make dynamic pages. It is an interpreted programming language with object-oriented capabilities.</a:t>
            </a:r>
            <a:endParaRPr/>
          </a:p>
          <a:p>
            <a:pPr marL="0" marR="0" lvl="0" indent="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400" b="1">
                <a:solidFill>
                  <a:schemeClr val="dk1"/>
                </a:solidFill>
                <a:latin typeface="Times New Roman"/>
                <a:ea typeface="Times New Roman"/>
                <a:cs typeface="Times New Roman"/>
                <a:sym typeface="Times New Roman"/>
              </a:rPr>
              <a:t>Client-side JavaScript</a:t>
            </a:r>
            <a:endParaRPr/>
          </a:p>
          <a:p>
            <a:pPr marL="0" marR="0" lvl="0" indent="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Client-side JavaScript is the most common form of the language. The script should be included in or referenced by an HTML document for the code to be interpreted by the browser.</a:t>
            </a:r>
            <a:endParaRPr/>
          </a:p>
          <a:p>
            <a:pPr marL="0" marR="0" lvl="0" indent="0" algn="just"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It means that a web page need not be a static HTML, but can include programs that interact with the user, control the browser, and dynamically create HTML content.</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p:txBody>
      </p:sp>
      <p:sp>
        <p:nvSpPr>
          <p:cNvPr id="99" name="Google Shape;99;p2"/>
          <p:cNvSpPr/>
          <p:nvPr/>
        </p:nvSpPr>
        <p:spPr>
          <a:xfrm>
            <a:off x="381000" y="1066800"/>
            <a:ext cx="8382000" cy="467820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sz="1800" b="1" u="sng">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1" i="0" u="sng" strike="noStrike" cap="none">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100" name="Google Shape;100;p2"/>
          <p:cNvSpPr txBox="1"/>
          <p:nvPr/>
        </p:nvSpPr>
        <p:spPr>
          <a:xfrm>
            <a:off x="533400" y="1524000"/>
            <a:ext cx="83820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Arrays</a:t>
            </a:r>
            <a:endParaRPr/>
          </a:p>
        </p:txBody>
      </p:sp>
      <p:sp>
        <p:nvSpPr>
          <p:cNvPr id="212" name="Google Shape;212;p31"/>
          <p:cNvSpPr txBox="1">
            <a:spLocks noGrp="1"/>
          </p:cNvSpPr>
          <p:nvPr>
            <p:ph type="subTitle" idx="1"/>
          </p:nvPr>
        </p:nvSpPr>
        <p:spPr>
          <a:xfrm>
            <a:off x="533400" y="1600200"/>
            <a:ext cx="7924800" cy="4724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A Common Error</a:t>
            </a:r>
            <a:endParaRPr/>
          </a:p>
          <a:p>
            <a:pPr marL="0" lvl="0"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	const points = [40]; //creates array with one element</a:t>
            </a:r>
            <a:endParaRPr sz="2200">
              <a:solidFill>
                <a:srgbClr val="0C0C0C"/>
              </a:solidFill>
              <a:latin typeface="Times New Roman"/>
              <a:ea typeface="Times New Roman"/>
              <a:cs typeface="Times New Roman"/>
              <a:sym typeface="Times New Roman"/>
            </a:endParaRPr>
          </a:p>
          <a:p>
            <a:pPr marL="342900" lvl="0" indent="-342900" algn="l" rtl="0">
              <a:spcBef>
                <a:spcPts val="44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is not the same as:</a:t>
            </a:r>
            <a:endParaRPr/>
          </a:p>
          <a:p>
            <a:pPr marL="0" lvl="0"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	const points = new Array(40); //creates array with 40 elements</a:t>
            </a:r>
            <a:endParaRPr/>
          </a:p>
          <a:p>
            <a:pPr marL="0" lvl="0" indent="0" algn="l" rtl="0">
              <a:spcBef>
                <a:spcPts val="440"/>
              </a:spcBef>
              <a:spcAft>
                <a:spcPts val="0"/>
              </a:spcAft>
              <a:buClr>
                <a:srgbClr val="888888"/>
              </a:buClr>
              <a:buSzPts val="2200"/>
              <a:buNone/>
            </a:pPr>
            <a:endParaRPr sz="2200">
              <a:solidFill>
                <a:srgbClr val="0C0C0C"/>
              </a:solidFill>
              <a:latin typeface="Times New Roman"/>
              <a:ea typeface="Times New Roman"/>
              <a:cs typeface="Times New Roman"/>
              <a:sym typeface="Times New Roman"/>
            </a:endParaRPr>
          </a:p>
          <a:p>
            <a:pPr marL="342900" lvl="0" indent="-342900" algn="l" rtl="0">
              <a:spcBef>
                <a:spcPts val="44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How to Recognize an Array</a:t>
            </a:r>
            <a:endParaRPr/>
          </a:p>
          <a:p>
            <a:pPr marL="0" lvl="0"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	let type = typeof fruit;</a:t>
            </a:r>
            <a:endParaRPr sz="2200">
              <a:solidFill>
                <a:srgbClr val="0C0C0C"/>
              </a:solidFill>
              <a:latin typeface="Times New Roman"/>
              <a:ea typeface="Times New Roman"/>
              <a:cs typeface="Times New Roman"/>
              <a:sym typeface="Times New Roman"/>
            </a:endParaRPr>
          </a:p>
          <a:p>
            <a:pPr marL="0" lvl="0" indent="0" algn="l" rtl="0">
              <a:spcBef>
                <a:spcPts val="440"/>
              </a:spcBef>
              <a:spcAft>
                <a:spcPts val="0"/>
              </a:spcAft>
              <a:buClr>
                <a:srgbClr val="0C0C0C"/>
              </a:buClr>
              <a:buSzPts val="2200"/>
              <a:buNone/>
            </a:pPr>
            <a:r>
              <a:rPr lang="en-US" sz="2200">
                <a:solidFill>
                  <a:srgbClr val="0C0C0C"/>
                </a:solidFill>
                <a:latin typeface="Times New Roman"/>
                <a:ea typeface="Times New Roman"/>
                <a:cs typeface="Times New Roman"/>
                <a:sym typeface="Times New Roman"/>
              </a:rPr>
              <a:t>	Array.isArray(fruit);</a:t>
            </a:r>
            <a:endParaRPr sz="2200">
              <a:solidFill>
                <a:srgbClr val="0C0C0C"/>
              </a:solidFill>
              <a:latin typeface="Times New Roman"/>
              <a:ea typeface="Times New Roman"/>
              <a:cs typeface="Times New Roman"/>
              <a:sym typeface="Times New Roman"/>
            </a:endParaRPr>
          </a:p>
          <a:p>
            <a:pPr marL="0" lvl="0" indent="0" algn="l" rtl="0">
              <a:spcBef>
                <a:spcPts val="440"/>
              </a:spcBef>
              <a:spcAft>
                <a:spcPts val="0"/>
              </a:spcAft>
              <a:buClr>
                <a:srgbClr val="888888"/>
              </a:buClr>
              <a:buSzPts val="2200"/>
              <a:buNone/>
            </a:pPr>
            <a:endParaRPr sz="2200">
              <a:solidFill>
                <a:srgbClr val="0C0C0C"/>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Arrays</a:t>
            </a:r>
            <a:endParaRPr/>
          </a:p>
        </p:txBody>
      </p:sp>
      <p:pic>
        <p:nvPicPr>
          <p:cNvPr id="219" name="Google Shape;219;p32"/>
          <p:cNvPicPr preferRelativeResize="0"/>
          <p:nvPr/>
        </p:nvPicPr>
        <p:blipFill rotWithShape="1">
          <a:blip r:embed="rId3">
            <a:alphaModFix/>
          </a:blip>
          <a:srcRect/>
          <a:stretch/>
        </p:blipFill>
        <p:spPr>
          <a:xfrm>
            <a:off x="652462" y="1600200"/>
            <a:ext cx="7839075" cy="4419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Arrays Methods</a:t>
            </a:r>
            <a:endParaRPr/>
          </a:p>
        </p:txBody>
      </p:sp>
      <p:sp>
        <p:nvSpPr>
          <p:cNvPr id="225" name="Google Shape;225;p33"/>
          <p:cNvSpPr txBox="1">
            <a:spLocks noGrp="1"/>
          </p:cNvSpPr>
          <p:nvPr>
            <p:ph type="subTitle" idx="1"/>
          </p:nvPr>
        </p:nvSpPr>
        <p:spPr>
          <a:xfrm>
            <a:off x="533400" y="1238581"/>
            <a:ext cx="7924800" cy="544764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toString()</a:t>
            </a:r>
            <a:endParaRPr/>
          </a:p>
          <a:p>
            <a:pPr marL="0" marR="0" lvl="0" indent="0" algn="l" rtl="0">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Join()</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Pop()</a:t>
            </a:r>
            <a:endParaRPr/>
          </a:p>
          <a:p>
            <a:pPr marL="0" marR="0" lvl="0" indent="0" algn="l" rtl="0">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Push()</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Shift()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unshift()</a:t>
            </a:r>
            <a:endParaRPr/>
          </a:p>
          <a:p>
            <a:pPr marL="0" marR="0" lvl="0" indent="0" algn="l" rtl="0">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Delete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Concat() (for two arrays and three arrays)</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Splice()</a:t>
            </a:r>
            <a:endParaRPr/>
          </a:p>
          <a:p>
            <a:pPr marL="0" marR="0" lvl="0" indent="0" algn="l" rtl="0">
              <a:lnSpc>
                <a:spcPct val="100000"/>
              </a:lnSpc>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Slice()</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Sort()</a:t>
            </a:r>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Reverse()</a:t>
            </a:r>
            <a:endParaRPr/>
          </a:p>
          <a:p>
            <a:pPr marL="0" marR="0" lvl="0" indent="0" algn="l" rtl="0">
              <a:lnSpc>
                <a:spcPct val="100000"/>
              </a:lnSpc>
              <a:spcBef>
                <a:spcPts val="0"/>
              </a:spcBef>
              <a:spcAft>
                <a:spcPts val="0"/>
              </a:spcAft>
              <a:buClr>
                <a:srgbClr val="888888"/>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888888"/>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Array Map Method</a:t>
            </a:r>
            <a:endParaRPr/>
          </a:p>
        </p:txBody>
      </p:sp>
      <p:sp>
        <p:nvSpPr>
          <p:cNvPr id="231" name="Google Shape;231;p35"/>
          <p:cNvSpPr txBox="1">
            <a:spLocks noGrp="1"/>
          </p:cNvSpPr>
          <p:nvPr>
            <p:ph type="subTitle" idx="1"/>
          </p:nvPr>
        </p:nvSpPr>
        <p:spPr>
          <a:xfrm>
            <a:off x="533400" y="3454572"/>
            <a:ext cx="7924800" cy="101566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888888"/>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888888"/>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 </a:t>
            </a:r>
            <a:endParaRPr/>
          </a:p>
        </p:txBody>
      </p:sp>
      <p:pic>
        <p:nvPicPr>
          <p:cNvPr id="232" name="Google Shape;232;p35"/>
          <p:cNvPicPr preferRelativeResize="0"/>
          <p:nvPr/>
        </p:nvPicPr>
        <p:blipFill rotWithShape="1">
          <a:blip r:embed="rId3">
            <a:alphaModFix/>
          </a:blip>
          <a:srcRect/>
          <a:stretch/>
        </p:blipFill>
        <p:spPr>
          <a:xfrm>
            <a:off x="0" y="1495424"/>
            <a:ext cx="9144000" cy="5362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9"/>
          <p:cNvSpPr txBox="1"/>
          <p:nvPr/>
        </p:nvSpPr>
        <p:spPr>
          <a:xfrm>
            <a:off x="228601" y="609600"/>
            <a:ext cx="8610600" cy="85561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JavaScript Syntax</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JavaScript can be implemented using JavaScript statements that are placed within the </a:t>
            </a:r>
            <a:r>
              <a:rPr lang="en-US" sz="2000" b="1">
                <a:solidFill>
                  <a:schemeClr val="dk1"/>
                </a:solidFill>
                <a:latin typeface="Times New Roman"/>
                <a:ea typeface="Times New Roman"/>
                <a:cs typeface="Times New Roman"/>
                <a:sym typeface="Times New Roman"/>
              </a:rPr>
              <a:t>&lt;script&gt;... &lt;/script&gt;</a:t>
            </a:r>
            <a:r>
              <a:rPr lang="en-US" sz="2000">
                <a:solidFill>
                  <a:schemeClr val="dk1"/>
                </a:solidFill>
                <a:latin typeface="Times New Roman"/>
                <a:ea typeface="Times New Roman"/>
                <a:cs typeface="Times New Roman"/>
                <a:sym typeface="Times New Roman"/>
              </a:rPr>
              <a:t> HTML tags in a web page.</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 ...&gt;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JavaScript code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JavaScript with type attribute:</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 type="text/javascript"&gt;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JavaScript code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Where to place JavaScript?</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JavaScript can be placed in the  &lt;head&gt; section of an HTML page.</a:t>
            </a:r>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JavaScript can be placed in the  &lt;body&gt; section of an HTML page.</a:t>
            </a:r>
            <a:endParaRPr/>
          </a:p>
          <a:p>
            <a:pPr marL="0" marR="0" lvl="0" indent="-127000" algn="l" rtl="0">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JavaScript can also be placed in external files and then linked to HTML Page.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p:nvPr/>
        </p:nvSpPr>
        <p:spPr>
          <a:xfrm>
            <a:off x="304800" y="609600"/>
            <a:ext cx="8534401"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JavaScript in the Head Section</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    document.getElementById("ab").innerHTML = "LPU expects some better placements out of you";</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&lt;p id="ab"&gt;Welcome to LPU&lt;/p&gt;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p:nvPr/>
        </p:nvSpPr>
        <p:spPr>
          <a:xfrm>
            <a:off x="152400" y="609600"/>
            <a:ext cx="8534400"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JavaScript in Body Section</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&lt;p id="abc"&gt;Welcome to LPU&lt;/p&gt;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document.getElementById("abc").innerHTML = "LPU expects some better placements      out of you";</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NB: It is a good idea to place scripts at the bottom of the &lt;body&gt; element.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This can improve page load, because script compilation can slow down the display.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2"/>
          <p:cNvSpPr txBox="1"/>
          <p:nvPr/>
        </p:nvSpPr>
        <p:spPr>
          <a:xfrm>
            <a:off x="381000" y="762000"/>
            <a:ext cx="8534400" cy="79098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External JavaScript  (b.js)</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document.getElementById("abc").innerHTML = "LPU expects some better placements out of you";</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a.html</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 src=“b.js"&gt;&lt;/script&gt;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&lt;p id="abc"&gt;Welcome to LPU&lt;/p&gt;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53" name="Google Shape;253;p42"/>
          <p:cNvSpPr txBox="1"/>
          <p:nvPr/>
        </p:nvSpPr>
        <p:spPr>
          <a:xfrm>
            <a:off x="228600" y="1371600"/>
            <a:ext cx="8915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3"/>
          <p:cNvSpPr txBox="1"/>
          <p:nvPr/>
        </p:nvSpPr>
        <p:spPr>
          <a:xfrm>
            <a:off x="152400" y="457200"/>
            <a:ext cx="8305800" cy="54938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100" b="1">
                <a:solidFill>
                  <a:schemeClr val="dk1"/>
                </a:solidFill>
                <a:latin typeface="Times New Roman"/>
                <a:ea typeface="Times New Roman"/>
                <a:cs typeface="Times New Roman"/>
                <a:sym typeface="Times New Roman"/>
              </a:rPr>
              <a:t>JavaScript Dialog Boxes</a:t>
            </a:r>
            <a:endParaRPr/>
          </a:p>
          <a:p>
            <a:pPr marL="0" marR="0" lvl="0" indent="0" algn="just" rtl="0">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100">
                <a:solidFill>
                  <a:schemeClr val="dk1"/>
                </a:solidFill>
                <a:latin typeface="Times New Roman"/>
                <a:ea typeface="Times New Roman"/>
                <a:cs typeface="Times New Roman"/>
                <a:sym typeface="Times New Roman"/>
              </a:rPr>
              <a:t>JavaScript supports three important types of dialog boxes. These dialog boxes can be used to raise and alert, or to get confirmation on any input or to have a kind of input from the users. </a:t>
            </a:r>
            <a:endParaRPr/>
          </a:p>
          <a:p>
            <a:pPr marL="0" marR="0" lvl="0" indent="0" algn="just" rtl="0">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100" b="1">
                <a:solidFill>
                  <a:schemeClr val="dk1"/>
                </a:solidFill>
                <a:latin typeface="Times New Roman"/>
                <a:ea typeface="Times New Roman"/>
                <a:cs typeface="Times New Roman"/>
                <a:sym typeface="Times New Roman"/>
              </a:rPr>
              <a:t>Alert Dialog Box</a:t>
            </a:r>
            <a:endParaRPr/>
          </a:p>
          <a:p>
            <a:pPr marL="0" marR="0" lvl="0" indent="0" algn="just" rtl="0">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100">
                <a:solidFill>
                  <a:schemeClr val="dk1"/>
                </a:solidFill>
                <a:latin typeface="Times New Roman"/>
                <a:ea typeface="Times New Roman"/>
                <a:cs typeface="Times New Roman"/>
                <a:sym typeface="Times New Roman"/>
              </a:rPr>
              <a:t>An alert dialog box is mostly used to give a warning message to the users. For example, if one input field requires to enter some text but the user does not provide any input, then as a part of validation, you can use an alert box to give a warning message.</a:t>
            </a:r>
            <a:endParaRPr/>
          </a:p>
          <a:p>
            <a:pPr marL="0" marR="0" lvl="0" indent="0" algn="just" rtl="0">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100">
                <a:solidFill>
                  <a:schemeClr val="dk1"/>
                </a:solidFill>
                <a:latin typeface="Times New Roman"/>
                <a:ea typeface="Times New Roman"/>
                <a:cs typeface="Times New Roman"/>
                <a:sym typeface="Times New Roman"/>
              </a:rPr>
              <a:t>Nonetheless, an alert box can still be used for friendlier messages. Alert box gives only one button "OK" to select and proceed.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4"/>
          <p:cNvSpPr txBox="1"/>
          <p:nvPr/>
        </p:nvSpPr>
        <p:spPr>
          <a:xfrm>
            <a:off x="304800" y="762000"/>
            <a:ext cx="8610600" cy="70480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window.alert("Welcome to LPU");</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document.write("HTML Alert Dialog Box Example");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 </a:t>
            </a:r>
            <a:br>
              <a:rPr lang="en-US" sz="1600">
                <a:solidFill>
                  <a:schemeClr val="dk1"/>
                </a:solidFill>
                <a:latin typeface="Calibri"/>
                <a:ea typeface="Calibri"/>
                <a:cs typeface="Calibri"/>
                <a:sym typeface="Calibri"/>
              </a:rPr>
            </a:b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4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How to use Java Script</a:t>
            </a:r>
            <a:endParaRPr/>
          </a:p>
        </p:txBody>
      </p:sp>
      <p:sp>
        <p:nvSpPr>
          <p:cNvPr id="106" name="Google Shape;106;p3"/>
          <p:cNvSpPr txBox="1">
            <a:spLocks noGrp="1"/>
          </p:cNvSpPr>
          <p:nvPr>
            <p:ph type="subTitle" idx="1"/>
          </p:nvPr>
        </p:nvSpPr>
        <p:spPr>
          <a:xfrm>
            <a:off x="533400" y="1676400"/>
            <a:ext cx="7924800" cy="472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-It is available in your browser</a:t>
            </a:r>
            <a:endParaRPr/>
          </a:p>
          <a:p>
            <a:pPr marL="0" lvl="0" indent="0" algn="l" rtl="0">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-node</a:t>
            </a:r>
            <a:endParaRPr/>
          </a:p>
          <a:p>
            <a:pPr marL="0" lvl="0" indent="0" algn="l" rtl="0">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Use editor for the same(VS Code)</a:t>
            </a:r>
            <a:endParaRPr/>
          </a:p>
          <a:p>
            <a:pPr marL="0" lvl="0" indent="0" algn="l" rtl="0">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-Code runner must be installed from extensions(VS Code)</a:t>
            </a:r>
            <a:endParaRPr/>
          </a:p>
          <a:p>
            <a:pPr marL="0" lvl="0" indent="0" algn="l" rtl="0">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-Live Server must be installed from extensions(VS Code) </a:t>
            </a:r>
            <a:endParaRPr/>
          </a:p>
          <a:p>
            <a:pPr marL="0" lvl="0" indent="0" algn="l" rtl="0">
              <a:spcBef>
                <a:spcPts val="440"/>
              </a:spcBef>
              <a:spcAft>
                <a:spcPts val="0"/>
              </a:spcAft>
              <a:buClr>
                <a:srgbClr val="888888"/>
              </a:buClr>
              <a:buSzPts val="2200"/>
              <a:buNone/>
            </a:pPr>
            <a:endParaRPr sz="2200">
              <a:solidFill>
                <a:schemeClr val="dk1"/>
              </a:solidFill>
              <a:latin typeface="Times New Roman"/>
              <a:ea typeface="Times New Roman"/>
              <a:cs typeface="Times New Roman"/>
              <a:sym typeface="Times New Roman"/>
            </a:endParaRPr>
          </a:p>
          <a:p>
            <a:pPr marL="0" lvl="0" indent="0" algn="l" rtl="0">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			Or</a:t>
            </a:r>
            <a:endParaRPr/>
          </a:p>
          <a:p>
            <a:pPr marL="0" lvl="0" indent="0" algn="l" rtl="0">
              <a:spcBef>
                <a:spcPts val="440"/>
              </a:spcBef>
              <a:spcAft>
                <a:spcPts val="0"/>
              </a:spcAft>
              <a:buClr>
                <a:schemeClr val="dk1"/>
              </a:buClr>
              <a:buSzPts val="2200"/>
              <a:buNone/>
            </a:pPr>
            <a:r>
              <a:rPr lang="en-US" sz="2200">
                <a:solidFill>
                  <a:schemeClr val="dk1"/>
                </a:solidFill>
                <a:latin typeface="Times New Roman"/>
                <a:ea typeface="Times New Roman"/>
                <a:cs typeface="Times New Roman"/>
                <a:sym typeface="Times New Roman"/>
              </a:rPr>
              <a:t> 		jsbin.com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5"/>
          <p:cNvSpPr txBox="1"/>
          <p:nvPr/>
        </p:nvSpPr>
        <p:spPr>
          <a:xfrm>
            <a:off x="457200" y="685800"/>
            <a:ext cx="8305800"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Confirmation Dialog Box</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A confirmation dialog box is mostly used to take user's consent on any option. It displays a dialog box with two buttons: </a:t>
            </a:r>
            <a:r>
              <a:rPr lang="en-US" sz="2000" b="1">
                <a:solidFill>
                  <a:schemeClr val="dk1"/>
                </a:solidFill>
                <a:latin typeface="Times New Roman"/>
                <a:ea typeface="Times New Roman"/>
                <a:cs typeface="Times New Roman"/>
                <a:sym typeface="Times New Roman"/>
              </a:rPr>
              <a:t>OK</a:t>
            </a:r>
            <a:r>
              <a:rPr lang="en-US" sz="2000">
                <a:solidFill>
                  <a:schemeClr val="dk1"/>
                </a:solidFill>
                <a:latin typeface="Times New Roman"/>
                <a:ea typeface="Times New Roman"/>
                <a:cs typeface="Times New Roman"/>
                <a:sym typeface="Times New Roman"/>
              </a:rPr>
              <a:t> and </a:t>
            </a:r>
            <a:r>
              <a:rPr lang="en-US" sz="2000" b="1">
                <a:solidFill>
                  <a:schemeClr val="dk1"/>
                </a:solidFill>
                <a:latin typeface="Times New Roman"/>
                <a:ea typeface="Times New Roman"/>
                <a:cs typeface="Times New Roman"/>
                <a:sym typeface="Times New Roman"/>
              </a:rPr>
              <a:t>Cancel</a:t>
            </a:r>
            <a:r>
              <a:rPr lang="en-US" sz="2000">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If the user clicks on the OK button, the window method </a:t>
            </a:r>
            <a:r>
              <a:rPr lang="en-US" sz="2000" b="1">
                <a:solidFill>
                  <a:schemeClr val="dk1"/>
                </a:solidFill>
                <a:latin typeface="Times New Roman"/>
                <a:ea typeface="Times New Roman"/>
                <a:cs typeface="Times New Roman"/>
                <a:sym typeface="Times New Roman"/>
              </a:rPr>
              <a:t>confirm()</a:t>
            </a:r>
            <a:r>
              <a:rPr lang="en-US" sz="2000">
                <a:solidFill>
                  <a:schemeClr val="dk1"/>
                </a:solidFill>
                <a:latin typeface="Times New Roman"/>
                <a:ea typeface="Times New Roman"/>
                <a:cs typeface="Times New Roman"/>
                <a:sym typeface="Times New Roman"/>
              </a:rPr>
              <a:t> will return true. If the user clicks on the Cancel button, then </a:t>
            </a:r>
            <a:r>
              <a:rPr lang="en-US" sz="2000" b="1">
                <a:solidFill>
                  <a:schemeClr val="dk1"/>
                </a:solidFill>
                <a:latin typeface="Times New Roman"/>
                <a:ea typeface="Times New Roman"/>
                <a:cs typeface="Times New Roman"/>
                <a:sym typeface="Times New Roman"/>
              </a:rPr>
              <a:t>confirm()</a:t>
            </a:r>
            <a:r>
              <a:rPr lang="en-US" sz="2000">
                <a:solidFill>
                  <a:schemeClr val="dk1"/>
                </a:solidFill>
                <a:latin typeface="Times New Roman"/>
                <a:ea typeface="Times New Roman"/>
                <a:cs typeface="Times New Roman"/>
                <a:sym typeface="Times New Roman"/>
              </a:rPr>
              <a:t> returns false.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p:nvPr/>
        </p:nvSpPr>
        <p:spPr>
          <a:xfrm>
            <a:off x="304800" y="609600"/>
            <a:ext cx="8382000" cy="66325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var retVal = confirm("Do you want to continue ?");</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if( retVal == true ){</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document.write ("User wants to continue!");</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return true;</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document.write ("User does not want to continue!");</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return false;</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7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7"/>
          <p:cNvSpPr txBox="1"/>
          <p:nvPr/>
        </p:nvSpPr>
        <p:spPr>
          <a:xfrm>
            <a:off x="381000" y="762000"/>
            <a:ext cx="8229600" cy="59093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Times New Roman"/>
                <a:ea typeface="Times New Roman"/>
                <a:cs typeface="Times New Roman"/>
                <a:sym typeface="Times New Roman"/>
              </a:rPr>
              <a:t>Prompt Dialog Box</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The prompt dialog box is very useful when you want to pop-up a text box to get user input. Thus, it enables you to interact with the user. The user needs to fill in the field and then click OK.</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This dialog box is displayed using a method called </a:t>
            </a:r>
            <a:r>
              <a:rPr lang="en-US" sz="2000" b="1">
                <a:solidFill>
                  <a:schemeClr val="dk1"/>
                </a:solidFill>
                <a:latin typeface="Times New Roman"/>
                <a:ea typeface="Times New Roman"/>
                <a:cs typeface="Times New Roman"/>
                <a:sym typeface="Times New Roman"/>
              </a:rPr>
              <a:t>prompt()</a:t>
            </a:r>
            <a:r>
              <a:rPr lang="en-US" sz="2000">
                <a:solidFill>
                  <a:schemeClr val="dk1"/>
                </a:solidFill>
                <a:latin typeface="Times New Roman"/>
                <a:ea typeface="Times New Roman"/>
                <a:cs typeface="Times New Roman"/>
                <a:sym typeface="Times New Roman"/>
              </a:rPr>
              <a:t> which takes two parameters: </a:t>
            </a:r>
            <a:endParaRPr/>
          </a:p>
          <a:p>
            <a:pPr marL="400050" marR="0" lvl="0" indent="-400050" algn="just" rtl="0">
              <a:spcBef>
                <a:spcPts val="0"/>
              </a:spcBef>
              <a:spcAft>
                <a:spcPts val="0"/>
              </a:spcAft>
              <a:buClr>
                <a:schemeClr val="dk1"/>
              </a:buClr>
              <a:buSzPts val="2000"/>
              <a:buFont typeface="Times New Roman"/>
              <a:buAutoNum type="romanLcParenBoth"/>
            </a:pPr>
            <a:r>
              <a:rPr lang="en-US" sz="2000">
                <a:solidFill>
                  <a:schemeClr val="dk1"/>
                </a:solidFill>
                <a:latin typeface="Times New Roman"/>
                <a:ea typeface="Times New Roman"/>
                <a:cs typeface="Times New Roman"/>
                <a:sym typeface="Times New Roman"/>
              </a:rPr>
              <a:t> a label which you want to display in the text box</a:t>
            </a:r>
            <a:endParaRPr/>
          </a:p>
          <a:p>
            <a:pPr marL="400050" marR="0" lvl="0" indent="-400050" algn="just" rtl="0">
              <a:spcBef>
                <a:spcPts val="0"/>
              </a:spcBef>
              <a:spcAft>
                <a:spcPts val="0"/>
              </a:spcAft>
              <a:buClr>
                <a:schemeClr val="dk1"/>
              </a:buClr>
              <a:buSzPts val="2000"/>
              <a:buFont typeface="Times New Roman"/>
              <a:buAutoNum type="romanLcParenBoth"/>
            </a:pPr>
            <a:r>
              <a:rPr lang="en-US" sz="2000">
                <a:solidFill>
                  <a:schemeClr val="dk1"/>
                </a:solidFill>
                <a:latin typeface="Times New Roman"/>
                <a:ea typeface="Times New Roman"/>
                <a:cs typeface="Times New Roman"/>
                <a:sym typeface="Times New Roman"/>
              </a:rPr>
              <a:t> a default string to display in the text box.</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This dialog box has two buttons: </a:t>
            </a:r>
            <a:r>
              <a:rPr lang="en-US" sz="2000" b="1">
                <a:solidFill>
                  <a:schemeClr val="dk1"/>
                </a:solidFill>
                <a:latin typeface="Times New Roman"/>
                <a:ea typeface="Times New Roman"/>
                <a:cs typeface="Times New Roman"/>
                <a:sym typeface="Times New Roman"/>
              </a:rPr>
              <a:t>OK</a:t>
            </a:r>
            <a:r>
              <a:rPr lang="en-US" sz="2000">
                <a:solidFill>
                  <a:schemeClr val="dk1"/>
                </a:solidFill>
                <a:latin typeface="Times New Roman"/>
                <a:ea typeface="Times New Roman"/>
                <a:cs typeface="Times New Roman"/>
                <a:sym typeface="Times New Roman"/>
              </a:rPr>
              <a:t> and </a:t>
            </a:r>
            <a:r>
              <a:rPr lang="en-US" sz="2000" b="1">
                <a:solidFill>
                  <a:schemeClr val="dk1"/>
                </a:solidFill>
                <a:latin typeface="Times New Roman"/>
                <a:ea typeface="Times New Roman"/>
                <a:cs typeface="Times New Roman"/>
                <a:sym typeface="Times New Roman"/>
              </a:rPr>
              <a:t>Cancel</a:t>
            </a:r>
            <a:r>
              <a:rPr lang="en-US" sz="2000">
                <a:solidFill>
                  <a:schemeClr val="dk1"/>
                </a:solidFill>
                <a:latin typeface="Times New Roman"/>
                <a:ea typeface="Times New Roman"/>
                <a:cs typeface="Times New Roman"/>
                <a:sym typeface="Times New Roman"/>
              </a:rPr>
              <a:t>. If the user clicks the OK button, the window method </a:t>
            </a:r>
            <a:r>
              <a:rPr lang="en-US" sz="2000" b="1">
                <a:solidFill>
                  <a:schemeClr val="dk1"/>
                </a:solidFill>
                <a:latin typeface="Times New Roman"/>
                <a:ea typeface="Times New Roman"/>
                <a:cs typeface="Times New Roman"/>
                <a:sym typeface="Times New Roman"/>
              </a:rPr>
              <a:t>prompt()</a:t>
            </a:r>
            <a:r>
              <a:rPr lang="en-US" sz="2000">
                <a:solidFill>
                  <a:schemeClr val="dk1"/>
                </a:solidFill>
                <a:latin typeface="Times New Roman"/>
                <a:ea typeface="Times New Roman"/>
                <a:cs typeface="Times New Roman"/>
                <a:sym typeface="Times New Roman"/>
              </a:rPr>
              <a:t> will return the entered value from the text box. If the user clicks the Cancel button, the window method </a:t>
            </a:r>
            <a:r>
              <a:rPr lang="en-US" sz="2000" b="1">
                <a:solidFill>
                  <a:schemeClr val="dk1"/>
                </a:solidFill>
                <a:latin typeface="Times New Roman"/>
                <a:ea typeface="Times New Roman"/>
                <a:cs typeface="Times New Roman"/>
                <a:sym typeface="Times New Roman"/>
              </a:rPr>
              <a:t>prompt()</a:t>
            </a:r>
            <a:r>
              <a:rPr lang="en-US" sz="2000">
                <a:solidFill>
                  <a:schemeClr val="dk1"/>
                </a:solidFill>
                <a:latin typeface="Times New Roman"/>
                <a:ea typeface="Times New Roman"/>
                <a:cs typeface="Times New Roman"/>
                <a:sym typeface="Times New Roman"/>
              </a:rPr>
              <a:t>returns </a:t>
            </a:r>
            <a:r>
              <a:rPr lang="en-US" sz="2000" b="1">
                <a:solidFill>
                  <a:schemeClr val="dk1"/>
                </a:solidFill>
                <a:latin typeface="Times New Roman"/>
                <a:ea typeface="Times New Roman"/>
                <a:cs typeface="Times New Roman"/>
                <a:sym typeface="Times New Roman"/>
              </a:rPr>
              <a:t>null</a:t>
            </a: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p:nvPr/>
        </p:nvSpPr>
        <p:spPr>
          <a:xfrm>
            <a:off x="304800" y="609600"/>
            <a:ext cx="8610600"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var retVal = prompt("Enter your name : ", "your name here");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document.write("You have entered : " + retVal);</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p:nvPr/>
        </p:nvSpPr>
        <p:spPr>
          <a:xfrm>
            <a:off x="228601" y="685800"/>
            <a:ext cx="8686799" cy="44319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Events in JavaScript</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JavaScript's interaction with HTML is handled through events that occur when the user or the browser manipulates a page.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When the page loads, it is called an event. When the user clicks a button, that click too is an event. Other examples include events like pressing any key, closing a window, resizing a window, etc.</a:t>
            </a:r>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onclick Event </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This is the most frequently used event type which occurs when a user clicks the left button of his mouse. You can put your validation, warning etc., against this event type.</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0"/>
          <p:cNvSpPr txBox="1"/>
          <p:nvPr/>
        </p:nvSpPr>
        <p:spPr>
          <a:xfrm>
            <a:off x="228600" y="685800"/>
            <a:ext cx="8610600" cy="64786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endParaRPr sz="19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            &lt;script type="text/javascript"&gt;</a:t>
            </a:r>
            <a:endParaRPr/>
          </a:p>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            function abc() {</a:t>
            </a:r>
            <a:endParaRPr/>
          </a:p>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               alert("Welcome to the School of CSE")</a:t>
            </a:r>
            <a:endParaRPr/>
          </a:p>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            &lt;/script&gt;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&lt;form&gt;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&lt;input type="button" onclick="abc()" value="Test"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&lt;/form&gt;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1"/>
          <p:cNvSpPr txBox="1"/>
          <p:nvPr/>
        </p:nvSpPr>
        <p:spPr>
          <a:xfrm>
            <a:off x="457200" y="685800"/>
            <a:ext cx="8382000" cy="62478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onsubmit Event </a:t>
            </a: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onsubmit</a:t>
            </a:r>
            <a:r>
              <a:rPr lang="en-US" sz="1800">
                <a:solidFill>
                  <a:schemeClr val="dk1"/>
                </a:solidFill>
                <a:latin typeface="Times New Roman"/>
                <a:ea typeface="Times New Roman"/>
                <a:cs typeface="Times New Roman"/>
                <a:sym typeface="Times New Roman"/>
              </a:rPr>
              <a:t> is an event that occurs when you try to submit a form. You can put your form validation against this event type.</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&lt;script type="text/javascript"&gt;</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function validate() {</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alert("Validated");</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      &lt;/script&gt;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&lt;form method="POST" onsubmit="return validate()"&gt;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&lt;input type="submit" value="Submit" &gt;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&lt;/form&gt;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2"/>
          <p:cNvSpPr txBox="1"/>
          <p:nvPr/>
        </p:nvSpPr>
        <p:spPr>
          <a:xfrm>
            <a:off x="228600" y="685800"/>
            <a:ext cx="8915400"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onmouseover and onmouseout Events</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These two event types will help you create nice effects with images or even with text as well. The </a:t>
            </a:r>
            <a:r>
              <a:rPr lang="en-US" sz="1800" b="1">
                <a:solidFill>
                  <a:schemeClr val="dk1"/>
                </a:solidFill>
                <a:latin typeface="Times New Roman"/>
                <a:ea typeface="Times New Roman"/>
                <a:cs typeface="Times New Roman"/>
                <a:sym typeface="Times New Roman"/>
              </a:rPr>
              <a:t>onmouseover</a:t>
            </a:r>
            <a:r>
              <a:rPr lang="en-US" sz="1800">
                <a:solidFill>
                  <a:schemeClr val="dk1"/>
                </a:solidFill>
                <a:latin typeface="Times New Roman"/>
                <a:ea typeface="Times New Roman"/>
                <a:cs typeface="Times New Roman"/>
                <a:sym typeface="Times New Roman"/>
              </a:rPr>
              <a:t> event triggers when you bring your mouse over any element and the </a:t>
            </a:r>
            <a:r>
              <a:rPr lang="en-US" sz="1800" b="1">
                <a:solidFill>
                  <a:schemeClr val="dk1"/>
                </a:solidFill>
                <a:latin typeface="Times New Roman"/>
                <a:ea typeface="Times New Roman"/>
                <a:cs typeface="Times New Roman"/>
                <a:sym typeface="Times New Roman"/>
              </a:rPr>
              <a:t>onmouseout</a:t>
            </a:r>
            <a:r>
              <a:rPr lang="en-US" sz="1800">
                <a:solidFill>
                  <a:schemeClr val="dk1"/>
                </a:solidFill>
                <a:latin typeface="Times New Roman"/>
                <a:ea typeface="Times New Roman"/>
                <a:cs typeface="Times New Roman"/>
                <a:sym typeface="Times New Roman"/>
              </a:rPr>
              <a:t> triggers when you move your mouse out from that element.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&lt;script type="text/javascript"&gt;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over()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 ("Mouse Over");</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&lt;div onmouseover="over()"&gt;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Hello LPU</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&lt;/div&gt;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p:nvPr/>
        </p:nvSpPr>
        <p:spPr>
          <a:xfrm>
            <a:off x="381000" y="838200"/>
            <a:ext cx="7924800" cy="5940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&lt;script type="text/javascript"&gt;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function out()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document.write ("Mouse Out");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&lt;/script&gt;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&lt;div onmouseout="out()"&gt;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Hello LPU</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&lt;/div&gt;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4"/>
          <p:cNvSpPr txBox="1"/>
          <p:nvPr/>
        </p:nvSpPr>
        <p:spPr>
          <a:xfrm>
            <a:off x="228600" y="762000"/>
            <a:ext cx="8686800" cy="62478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onkeypress Event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onkeypress event occurs when the user presses a key (on the keyboard).</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&lt;script type="text/javascript"&gt;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abc()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 ("Pressed");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&lt;/script&gt;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&lt;input type="text" onkeypress="abc()"&gt;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Comments </a:t>
            </a:r>
            <a:endParaRPr/>
          </a:p>
        </p:txBody>
      </p:sp>
      <p:sp>
        <p:nvSpPr>
          <p:cNvPr id="112" name="Google Shape;112;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300"/>
              <a:buChar char="•"/>
            </a:pPr>
            <a:r>
              <a:rPr lang="en-US" sz="2300">
                <a:latin typeface="Times New Roman"/>
                <a:ea typeface="Times New Roman"/>
                <a:cs typeface="Times New Roman"/>
                <a:sym typeface="Times New Roman"/>
              </a:rPr>
              <a:t>Single line comments </a:t>
            </a:r>
            <a:endParaRPr/>
          </a:p>
          <a:p>
            <a:pPr marL="0" lvl="0" indent="0" algn="ctr" rtl="0">
              <a:spcBef>
                <a:spcPts val="460"/>
              </a:spcBef>
              <a:spcAft>
                <a:spcPts val="0"/>
              </a:spcAft>
              <a:buClr>
                <a:srgbClr val="008000"/>
              </a:buClr>
              <a:buSzPts val="2300"/>
              <a:buNone/>
            </a:pPr>
            <a:r>
              <a:rPr lang="en-US" sz="2300">
                <a:solidFill>
                  <a:srgbClr val="008000"/>
                </a:solidFill>
                <a:latin typeface="Times New Roman"/>
                <a:ea typeface="Times New Roman"/>
                <a:cs typeface="Times New Roman"/>
                <a:sym typeface="Times New Roman"/>
              </a:rPr>
              <a:t>       // Change heading:</a:t>
            </a:r>
            <a:endParaRPr sz="2300">
              <a:latin typeface="Times New Roman"/>
              <a:ea typeface="Times New Roman"/>
              <a:cs typeface="Times New Roman"/>
              <a:sym typeface="Times New Roman"/>
            </a:endParaRPr>
          </a:p>
          <a:p>
            <a:pPr marL="342900" lvl="0" indent="-196850" algn="l" rtl="0">
              <a:spcBef>
                <a:spcPts val="460"/>
              </a:spcBef>
              <a:spcAft>
                <a:spcPts val="0"/>
              </a:spcAft>
              <a:buClr>
                <a:schemeClr val="dk1"/>
              </a:buClr>
              <a:buSzPts val="2300"/>
              <a:buNone/>
            </a:pPr>
            <a:endParaRPr sz="2300">
              <a:latin typeface="Times New Roman"/>
              <a:ea typeface="Times New Roman"/>
              <a:cs typeface="Times New Roman"/>
              <a:sym typeface="Times New Roman"/>
            </a:endParaRPr>
          </a:p>
          <a:p>
            <a:pPr marL="342900" lvl="0" indent="-342900" algn="l" rtl="0">
              <a:spcBef>
                <a:spcPts val="460"/>
              </a:spcBef>
              <a:spcAft>
                <a:spcPts val="0"/>
              </a:spcAft>
              <a:buClr>
                <a:schemeClr val="dk1"/>
              </a:buClr>
              <a:buSzPts val="2300"/>
              <a:buChar char="•"/>
            </a:pPr>
            <a:r>
              <a:rPr lang="en-US" sz="2300">
                <a:latin typeface="Times New Roman"/>
                <a:ea typeface="Times New Roman"/>
                <a:cs typeface="Times New Roman"/>
                <a:sym typeface="Times New Roman"/>
              </a:rPr>
              <a:t>Multi Line Comments </a:t>
            </a:r>
            <a:endParaRPr/>
          </a:p>
          <a:p>
            <a:pPr marL="0" lvl="0" indent="0" algn="ctr" rtl="0">
              <a:spcBef>
                <a:spcPts val="460"/>
              </a:spcBef>
              <a:spcAft>
                <a:spcPts val="0"/>
              </a:spcAft>
              <a:buClr>
                <a:srgbClr val="008000"/>
              </a:buClr>
              <a:buSzPts val="2300"/>
              <a:buNone/>
            </a:pPr>
            <a:r>
              <a:rPr lang="en-US" sz="2300">
                <a:solidFill>
                  <a:srgbClr val="008000"/>
                </a:solidFill>
                <a:latin typeface="Times New Roman"/>
                <a:ea typeface="Times New Roman"/>
                <a:cs typeface="Times New Roman"/>
                <a:sym typeface="Times New Roman"/>
              </a:rPr>
              <a:t>/*Hi Welcome </a:t>
            </a:r>
            <a:endParaRPr/>
          </a:p>
          <a:p>
            <a:pPr marL="0" lvl="0" indent="0" algn="ctr" rtl="0">
              <a:spcBef>
                <a:spcPts val="460"/>
              </a:spcBef>
              <a:spcAft>
                <a:spcPts val="0"/>
              </a:spcAft>
              <a:buClr>
                <a:srgbClr val="008000"/>
              </a:buClr>
              <a:buSzPts val="2300"/>
              <a:buNone/>
            </a:pPr>
            <a:r>
              <a:rPr lang="en-US" sz="2300">
                <a:solidFill>
                  <a:srgbClr val="008000"/>
                </a:solidFill>
                <a:latin typeface="Times New Roman"/>
                <a:ea typeface="Times New Roman"/>
                <a:cs typeface="Times New Roman"/>
                <a:sym typeface="Times New Roman"/>
              </a:rPr>
              <a:t>To your first class */</a:t>
            </a:r>
            <a:endParaRPr sz="23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55"/>
          <p:cNvSpPr txBox="1"/>
          <p:nvPr/>
        </p:nvSpPr>
        <p:spPr>
          <a:xfrm>
            <a:off x="228600" y="838200"/>
            <a:ext cx="8458200" cy="62478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onload Event</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a:solidFill>
                  <a:schemeClr val="dk1"/>
                </a:solidFill>
                <a:latin typeface="Times New Roman"/>
                <a:ea typeface="Times New Roman"/>
                <a:cs typeface="Times New Roman"/>
                <a:sym typeface="Times New Roman"/>
              </a:rPr>
              <a:t>The onload event occurs when an object has been loaded. onload is most often used within the &lt;body&gt; element to execute a script once a web page has completely loaded all content (including images, script files, CSS files, etc.).</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Example</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&lt;script type="text/javascript"&gt;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abc()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 ("Example of Text on Page Loading");</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&lt;/script&gt;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&lt;body onload="abc()"&gt;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6"/>
          <p:cNvSpPr txBox="1"/>
          <p:nvPr/>
        </p:nvSpPr>
        <p:spPr>
          <a:xfrm>
            <a:off x="152400" y="838200"/>
            <a:ext cx="8153400" cy="406265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a:solidFill>
                  <a:srgbClr val="FF0000"/>
                </a:solidFill>
                <a:latin typeface="Times New Roman"/>
                <a:ea typeface="Times New Roman"/>
                <a:cs typeface="Times New Roman"/>
                <a:sym typeface="Times New Roman"/>
              </a:rPr>
              <a:t>JavaScript Form Validation</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Form validation normally used to occur at the server, after the client had entered all the necessary data and then pressed the Submit button.</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 If the data entered by a client was incorrect or was simply missing, the server would have to send all the data back to the client and request that the form be resubmitted with correct information. This was really a lengthy process which used to put a lot of burden on the server.</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JavaScript provides a way to validate form's data on the client's computer before sending it to the web server.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57"/>
          <p:cNvPicPr preferRelativeResize="0"/>
          <p:nvPr/>
        </p:nvPicPr>
        <p:blipFill rotWithShape="1">
          <a:blip r:embed="rId3">
            <a:alphaModFix/>
          </a:blip>
          <a:srcRect/>
          <a:stretch/>
        </p:blipFill>
        <p:spPr>
          <a:xfrm>
            <a:off x="0" y="1143000"/>
            <a:ext cx="9144000" cy="5867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58"/>
          <p:cNvPicPr preferRelativeResize="0"/>
          <p:nvPr/>
        </p:nvPicPr>
        <p:blipFill rotWithShape="1">
          <a:blip r:embed="rId3">
            <a:alphaModFix/>
          </a:blip>
          <a:srcRect/>
          <a:stretch/>
        </p:blipFill>
        <p:spPr>
          <a:xfrm>
            <a:off x="0" y="914401"/>
            <a:ext cx="9144000" cy="5867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59"/>
          <p:cNvPicPr preferRelativeResize="0"/>
          <p:nvPr/>
        </p:nvPicPr>
        <p:blipFill rotWithShape="1">
          <a:blip r:embed="rId3">
            <a:alphaModFix/>
          </a:blip>
          <a:srcRect/>
          <a:stretch/>
        </p:blipFill>
        <p:spPr>
          <a:xfrm>
            <a:off x="-76200" y="990600"/>
            <a:ext cx="4495800" cy="5410200"/>
          </a:xfrm>
          <a:prstGeom prst="rect">
            <a:avLst/>
          </a:prstGeom>
          <a:noFill/>
          <a:ln>
            <a:noFill/>
          </a:ln>
        </p:spPr>
      </p:pic>
      <p:pic>
        <p:nvPicPr>
          <p:cNvPr id="339" name="Google Shape;339;p59"/>
          <p:cNvPicPr preferRelativeResize="0"/>
          <p:nvPr/>
        </p:nvPicPr>
        <p:blipFill rotWithShape="1">
          <a:blip r:embed="rId4">
            <a:alphaModFix/>
          </a:blip>
          <a:srcRect/>
          <a:stretch/>
        </p:blipFill>
        <p:spPr>
          <a:xfrm>
            <a:off x="4038599" y="956733"/>
            <a:ext cx="5105401" cy="58674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60"/>
          <p:cNvSpPr txBox="1"/>
          <p:nvPr/>
        </p:nvSpPr>
        <p:spPr>
          <a:xfrm>
            <a:off x="381000" y="685800"/>
            <a:ext cx="8382000"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Example1: Matching Password and Confirm Password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 type="text/javascript"&gt;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CanSubmit()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//alert("ok");</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var pwd = document.forms[0].txtPassword.value</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var cpwd = document.forms[0].txtConfirmPassword.value</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if (pwd == cpwd)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true;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else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alert("Please make sure that Password and Confirm Password are Same");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false;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&lt;/script&gt;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&lt;form action="" method="post" onsubmit ="return CanSubmit()"&gt;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Password: &lt;input type="password" name="txtPassword" value="" /&gt; &lt;br /&gt;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ConfirmPassword: &lt;input type="password" name="txtConfirmPassword" value="" /&gt; &lt;br /&gt;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&lt;input type="submit" name="btnSubmit" value="Submit" /&gt;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&lt;/form&gt;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1"/>
          <p:cNvSpPr txBox="1"/>
          <p:nvPr/>
        </p:nvSpPr>
        <p:spPr>
          <a:xfrm>
            <a:off x="25400" y="1066800"/>
            <a:ext cx="9454832"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Example 2: Providing alert before data will be deleted</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function CanDelete()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return confirm("Are you Sure to delete your Data");</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type="submit" name="btnDelete" value="Delete" onclick ="return CanDelete()" /&gt;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62"/>
          <p:cNvSpPr txBox="1"/>
          <p:nvPr/>
        </p:nvSpPr>
        <p:spPr>
          <a:xfrm>
            <a:off x="304800" y="762000"/>
            <a:ext cx="8001000" cy="65094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Example 3: Validate Textboxes for any data in arithmetic operations</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function ValidateMathFunction()</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var FN = document.forms[1].txtFN.value;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var SN = document.forms[1].txtSN.value;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if (FN == "" || SN == "")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alert("Please ensure that data is inserted in both textboxes");</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return false;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return true;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&lt;form action="/" method="post" onsubmit="return ValidateMathFunction()"&gt;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Enter First Number &lt;input type="text" name="txtFN" value="" /&gt; &lt;br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Enter Second Number &lt;input type="text" name="txtSN" value="" /&gt;&lt;br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&lt;input type="submit" name="btnAdd" value="+"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type="submit" name="btnSub" value="-"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type="submit" name="btnMul" value="*"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type="submit" name="btnDel" value="/"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&lt;/form&gt;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3"/>
          <p:cNvSpPr txBox="1"/>
          <p:nvPr/>
        </p:nvSpPr>
        <p:spPr>
          <a:xfrm>
            <a:off x="152400" y="762000"/>
            <a:ext cx="8905002" cy="42165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Example 4   Denominator cant be zero</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function CheckDenominator()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var SN = document.forms[1].txtSN.value;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if (SN == 0)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alert("Denominator cant be zero");</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return false;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return true;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type="submit" name="btnDel" value="/" onclick="return CheckDenominator()"/&gt;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4"/>
          <p:cNvSpPr txBox="1"/>
          <p:nvPr/>
        </p:nvSpPr>
        <p:spPr>
          <a:xfrm>
            <a:off x="381000" y="838200"/>
            <a:ext cx="8305800" cy="46474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Example 5    Whether the values entered in textboxes are numbers or not?</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function ValidateMathFunction()</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var FN = document.forms[1].txtFN.value;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var SN = document.forms[1].txtSN.value;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if (FN == "" || SN == ""|| isNaN(FN)||isNaN(SN))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alert("Please ensure that valid data is inserted in both textboxes");</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return false;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return true;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Variables</a:t>
            </a:r>
            <a:endParaRPr/>
          </a:p>
        </p:txBody>
      </p:sp>
      <p:sp>
        <p:nvSpPr>
          <p:cNvPr id="118" name="Google Shape;118;p5"/>
          <p:cNvSpPr txBox="1">
            <a:spLocks noGrp="1"/>
          </p:cNvSpPr>
          <p:nvPr>
            <p:ph type="subTitle" idx="1"/>
          </p:nvPr>
        </p:nvSpPr>
        <p:spPr>
          <a:xfrm>
            <a:off x="441121" y="1295401"/>
            <a:ext cx="7924800" cy="4724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Variables used to store data</a:t>
            </a:r>
            <a:endParaRPr dirty="0"/>
          </a:p>
          <a:p>
            <a:pPr marL="342900" lvl="0" indent="-342900" algn="l" rtl="0">
              <a:spcBef>
                <a:spcPts val="440"/>
              </a:spcBef>
              <a:spcAft>
                <a:spcPts val="0"/>
              </a:spcAft>
              <a:buClr>
                <a:schemeClr val="dk1"/>
              </a:buClr>
              <a:buSzPts val="2200"/>
              <a:buFont typeface="Arial"/>
              <a:buChar char="•"/>
            </a:pPr>
            <a:r>
              <a:rPr lang="en-US" sz="2200" dirty="0">
                <a:solidFill>
                  <a:schemeClr val="dk1"/>
                </a:solidFill>
                <a:latin typeface="Times New Roman"/>
                <a:ea typeface="Times New Roman"/>
                <a:cs typeface="Times New Roman"/>
                <a:sym typeface="Times New Roman"/>
              </a:rPr>
              <a:t>We can use variable by using</a:t>
            </a:r>
            <a:endParaRPr dirty="0"/>
          </a:p>
          <a:p>
            <a:pPr marL="800100" lvl="1" indent="-342900" algn="l" rtl="0">
              <a:spcBef>
                <a:spcPts val="32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let (introduced in ES6 2015)   </a:t>
            </a:r>
            <a:endParaRPr dirty="0"/>
          </a:p>
          <a:p>
            <a:pPr marL="800100" lvl="1" indent="-342900" algn="l" rtl="0">
              <a:spcBef>
                <a:spcPts val="32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Const</a:t>
            </a:r>
            <a:endParaRPr sz="1600" dirty="0">
              <a:solidFill>
                <a:schemeClr val="dk1"/>
              </a:solidFill>
              <a:latin typeface="Times New Roman"/>
              <a:ea typeface="Times New Roman"/>
              <a:cs typeface="Times New Roman"/>
              <a:sym typeface="Times New Roman"/>
            </a:endParaRPr>
          </a:p>
          <a:p>
            <a:pPr marL="800100" lvl="1" indent="-342900" algn="l" rtl="0">
              <a:spcBef>
                <a:spcPts val="32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Var (for mostly older browsers)</a:t>
            </a:r>
            <a:endParaRPr dirty="0"/>
          </a:p>
          <a:p>
            <a:pPr marL="800100" lvl="1" indent="-342900" algn="l" rtl="0">
              <a:spcBef>
                <a:spcPts val="320"/>
              </a:spcBef>
              <a:spcAft>
                <a:spcPts val="0"/>
              </a:spcAft>
              <a:buClr>
                <a:schemeClr val="dk1"/>
              </a:buClr>
              <a:buSzPts val="1600"/>
              <a:buFont typeface="Arial"/>
              <a:buChar char="•"/>
            </a:pPr>
            <a:r>
              <a:rPr lang="en-US" sz="1600" dirty="0">
                <a:solidFill>
                  <a:schemeClr val="dk1"/>
                </a:solidFill>
                <a:latin typeface="Times New Roman"/>
                <a:ea typeface="Times New Roman"/>
                <a:cs typeface="Times New Roman"/>
                <a:sym typeface="Times New Roman"/>
              </a:rPr>
              <a:t>Using nothing</a:t>
            </a:r>
            <a:endParaRPr dirty="0"/>
          </a:p>
        </p:txBody>
      </p:sp>
      <p:sp>
        <p:nvSpPr>
          <p:cNvPr id="119" name="Google Shape;119;p5"/>
          <p:cNvSpPr txBox="1"/>
          <p:nvPr/>
        </p:nvSpPr>
        <p:spPr>
          <a:xfrm>
            <a:off x="5105400" y="2979747"/>
            <a:ext cx="3352800" cy="246221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e.g.</a:t>
            </a:r>
            <a:endParaRPr/>
          </a:p>
          <a:p>
            <a:pPr marL="0" marR="0" lvl="0" indent="0" algn="l" rtl="0">
              <a:spcBef>
                <a:spcPts val="0"/>
              </a:spcBef>
              <a:spcAft>
                <a:spcPts val="0"/>
              </a:spcAft>
              <a:buNone/>
            </a:pPr>
            <a:endParaRPr sz="2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const a = 10;</a:t>
            </a:r>
            <a:endParaRPr/>
          </a:p>
          <a:p>
            <a:pPr marL="0" marR="0" lvl="0" indent="0" algn="l" rtl="0">
              <a:spcBef>
                <a:spcPts val="0"/>
              </a:spcBef>
              <a:spcAft>
                <a:spcPts val="0"/>
              </a:spcAft>
              <a:buNone/>
            </a:pPr>
            <a:br>
              <a:rPr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const b = 10;</a:t>
            </a:r>
            <a:endParaRPr/>
          </a:p>
          <a:p>
            <a:pPr marL="0" marR="0" lvl="0" indent="0" algn="l" rtl="0">
              <a:spcBef>
                <a:spcPts val="0"/>
              </a:spcBef>
              <a:spcAft>
                <a:spcPts val="0"/>
              </a:spcAft>
              <a:buNone/>
            </a:pPr>
            <a:br>
              <a:rPr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let c = a + b;</a:t>
            </a:r>
            <a:endParaRPr sz="2200">
              <a:solidFill>
                <a:schemeClr val="dk1"/>
              </a:solidFill>
              <a:latin typeface="Times New Roman"/>
              <a:ea typeface="Times New Roman"/>
              <a:cs typeface="Times New Roman"/>
              <a:sym typeface="Times New Roman"/>
            </a:endParaRPr>
          </a:p>
        </p:txBody>
      </p:sp>
      <p:sp>
        <p:nvSpPr>
          <p:cNvPr id="120" name="Google Shape;120;p5"/>
          <p:cNvSpPr txBox="1"/>
          <p:nvPr/>
        </p:nvSpPr>
        <p:spPr>
          <a:xfrm>
            <a:off x="533400" y="3429000"/>
            <a:ext cx="3027680" cy="341632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e.g.</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Var a=20</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let a=25</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Const a=30</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a=40</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65"/>
          <p:cNvSpPr txBox="1"/>
          <p:nvPr/>
        </p:nvSpPr>
        <p:spPr>
          <a:xfrm>
            <a:off x="304800" y="914400"/>
            <a:ext cx="8534400" cy="49859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Example 6      Validating Email using Regular Expressions</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&lt;script type="text/javascript"&gt;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function validateEmail()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var emailTextBox = document.getElementById("txtEmail");</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var email = emailTextBox.value;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var emailRegEx = /^(([^&lt;&gt;()[\]\\.,;:\s@\"]+(\.[^&lt;&gt;()[\]\\.,;:\s@\"]+)*)|(\".+\"))@((\[[0-9]{1,3}\.[0-9]{1,3}\.[0-9]{1,3}\.[0-9]{1,3}\])|(([a-zA-Z\-0-9]+\.)+[a-zA-Z]{2,}))$/;</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emailTextBox.style.color = "white";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6"/>
          <p:cNvSpPr txBox="1"/>
          <p:nvPr/>
        </p:nvSpPr>
        <p:spPr>
          <a:xfrm>
            <a:off x="381000" y="990600"/>
            <a:ext cx="8305800"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if (emailRegEx.test(email))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emailTextBox.style.backgroundColor = "green";</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emailTextBox.style.backgroundColor = "red";</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Email : &lt;input type="text" id="txtEmail" onkeyup="validateEmail()" /&gt;</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7"/>
          <p:cNvSpPr txBox="1"/>
          <p:nvPr/>
        </p:nvSpPr>
        <p:spPr>
          <a:xfrm>
            <a:off x="304800" y="685800"/>
            <a:ext cx="8610600" cy="5924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JavaScript Timing Events</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900" b="1">
                <a:solidFill>
                  <a:schemeClr val="dk1"/>
                </a:solidFill>
                <a:latin typeface="Times New Roman"/>
                <a:ea typeface="Times New Roman"/>
                <a:cs typeface="Times New Roman"/>
                <a:sym typeface="Times New Roman"/>
              </a:rPr>
              <a:t>In JavaScript a piece of code can be executed at specified time interval</a:t>
            </a:r>
            <a:r>
              <a:rPr lang="en-US" sz="1900">
                <a:solidFill>
                  <a:schemeClr val="dk1"/>
                </a:solidFill>
                <a:latin typeface="Times New Roman"/>
                <a:ea typeface="Times New Roman"/>
                <a:cs typeface="Times New Roman"/>
                <a:sym typeface="Times New Roman"/>
              </a:rPr>
              <a:t>. For example, you can call a specific JavaScript function every 1 second. This concept in JavaScript is called timing events. </a:t>
            </a:r>
            <a:endParaRPr/>
          </a:p>
          <a:p>
            <a:pPr marL="0" marR="0" lvl="0" indent="0" algn="just"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900">
                <a:solidFill>
                  <a:schemeClr val="dk1"/>
                </a:solidFill>
                <a:latin typeface="Times New Roman"/>
                <a:ea typeface="Times New Roman"/>
                <a:cs typeface="Times New Roman"/>
                <a:sym typeface="Times New Roman"/>
              </a:rPr>
              <a:t>The global window object has the following 2 methods that allow us to execute a piece of JavaScript code at specified time intervals.</a:t>
            </a:r>
            <a:endParaRPr/>
          </a:p>
          <a:p>
            <a:pPr marL="0" marR="0" lvl="0" indent="0" algn="just"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900" b="1">
                <a:solidFill>
                  <a:schemeClr val="dk1"/>
                </a:solidFill>
                <a:latin typeface="Times New Roman"/>
                <a:ea typeface="Times New Roman"/>
                <a:cs typeface="Times New Roman"/>
                <a:sym typeface="Times New Roman"/>
              </a:rPr>
              <a:t>setInterval(func, delay)</a:t>
            </a:r>
            <a:r>
              <a:rPr lang="en-US" sz="1900">
                <a:solidFill>
                  <a:schemeClr val="dk1"/>
                </a:solidFill>
                <a:latin typeface="Times New Roman"/>
                <a:ea typeface="Times New Roman"/>
                <a:cs typeface="Times New Roman"/>
                <a:sym typeface="Times New Roman"/>
              </a:rPr>
              <a:t> - Executes a specified function, repeatedly at specified time interval. This method has 2 parameters. The </a:t>
            </a:r>
            <a:r>
              <a:rPr lang="en-US" sz="1900" b="1">
                <a:solidFill>
                  <a:schemeClr val="dk1"/>
                </a:solidFill>
                <a:latin typeface="Times New Roman"/>
                <a:ea typeface="Times New Roman"/>
                <a:cs typeface="Times New Roman"/>
                <a:sym typeface="Times New Roman"/>
              </a:rPr>
              <a:t>func </a:t>
            </a:r>
            <a:r>
              <a:rPr lang="en-US" sz="1900">
                <a:solidFill>
                  <a:schemeClr val="dk1"/>
                </a:solidFill>
                <a:latin typeface="Times New Roman"/>
                <a:ea typeface="Times New Roman"/>
                <a:cs typeface="Times New Roman"/>
                <a:sym typeface="Times New Roman"/>
              </a:rPr>
              <a:t>parameter specifies the name of the function to execute. The </a:t>
            </a:r>
            <a:r>
              <a:rPr lang="en-US" sz="1900" b="1">
                <a:solidFill>
                  <a:schemeClr val="dk1"/>
                </a:solidFill>
                <a:latin typeface="Times New Roman"/>
                <a:ea typeface="Times New Roman"/>
                <a:cs typeface="Times New Roman"/>
                <a:sym typeface="Times New Roman"/>
              </a:rPr>
              <a:t>delay </a:t>
            </a:r>
            <a:r>
              <a:rPr lang="en-US" sz="1900">
                <a:solidFill>
                  <a:schemeClr val="dk1"/>
                </a:solidFill>
                <a:latin typeface="Times New Roman"/>
                <a:ea typeface="Times New Roman"/>
                <a:cs typeface="Times New Roman"/>
                <a:sym typeface="Times New Roman"/>
              </a:rPr>
              <a:t>parameter specifies the time in milliseconds to wait before calling the specified function.</a:t>
            </a:r>
            <a:endParaRPr/>
          </a:p>
          <a:p>
            <a:pPr marL="0" marR="0" lvl="0" indent="0" algn="just"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900" b="1">
                <a:solidFill>
                  <a:schemeClr val="dk1"/>
                </a:solidFill>
                <a:latin typeface="Times New Roman"/>
                <a:ea typeface="Times New Roman"/>
                <a:cs typeface="Times New Roman"/>
                <a:sym typeface="Times New Roman"/>
              </a:rPr>
              <a:t>setTimeout(func, delay)</a:t>
            </a:r>
            <a:r>
              <a:rPr lang="en-US" sz="1900">
                <a:solidFill>
                  <a:schemeClr val="dk1"/>
                </a:solidFill>
                <a:latin typeface="Times New Roman"/>
                <a:ea typeface="Times New Roman"/>
                <a:cs typeface="Times New Roman"/>
                <a:sym typeface="Times New Roman"/>
              </a:rPr>
              <a:t> - Executes a specified function, after waiting a specified number of milliseconds. This method has 2 parameters. The func parameter specifies the name of the function to execute. The delay parameter specifies the time in milliseconds to wait before calling the specified function. The actual wait time (delay) may be longer.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8"/>
          <p:cNvSpPr txBox="1"/>
          <p:nvPr/>
        </p:nvSpPr>
        <p:spPr>
          <a:xfrm>
            <a:off x="228600" y="457200"/>
            <a:ext cx="8686800" cy="6186309"/>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The setInterval() method calls a function or evaluates an expression at specified intervals (in milliseconds). The setInterval() method will continue calling the function until </a:t>
            </a:r>
            <a:r>
              <a:rPr lang="en-US" sz="1800" b="0" i="0" u="sng" strike="noStrike" cap="none">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clearInterval()</a:t>
            </a:r>
            <a:r>
              <a:rPr lang="en-US" sz="1800" b="0" i="0" u="none" strike="noStrike" cap="none">
                <a:solidFill>
                  <a:schemeClr val="dk1"/>
                </a:solidFill>
                <a:latin typeface="Times New Roman"/>
                <a:ea typeface="Times New Roman"/>
                <a:cs typeface="Times New Roman"/>
                <a:sym typeface="Times New Roman"/>
              </a:rPr>
              <a:t> is called, or the window is closed.</a:t>
            </a:r>
            <a:endParaRPr/>
          </a:p>
          <a:p>
            <a:pPr marL="457200" marR="0" lvl="1" indent="0" algn="l"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The following code displays current date and time in the div tag.</a:t>
            </a:r>
            <a:endParaRPr/>
          </a:p>
          <a:p>
            <a:pPr marL="457200" marR="0" lvl="1" indent="0" algn="l"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&lt;!DOCTYPE html&gt;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&lt;html&gt;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&lt;head&gt;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&lt;script type="text/javascript"&gt;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    function getCurrentDateTime() </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    {</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        document.getElementById("timeDiv").innerHTML = new Date();</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    }</a:t>
            </a:r>
            <a:endParaRPr/>
          </a:p>
          <a:p>
            <a:pPr marL="457200" marR="0" lvl="1" indent="0" algn="l"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&lt;/script&gt;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&lt;/head&gt;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&lt;body&gt;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&lt;div id="timeDiv" &gt;&lt;/div&gt;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&lt;input type="submit" onclick="getCurrentDateTime()"&gt;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&lt;/body&gt;</a:t>
            </a:r>
            <a:endParaRPr/>
          </a:p>
          <a:p>
            <a:pPr marL="457200" marR="0" lvl="1" indent="0" algn="l" rtl="0">
              <a:spcBef>
                <a:spcPts val="0"/>
              </a:spcBef>
              <a:spcAft>
                <a:spcPts val="0"/>
              </a:spcAft>
              <a:buNone/>
            </a:pPr>
            <a:r>
              <a:rPr lang="en-US" sz="1800" b="0" i="0" u="none" strike="noStrike" cap="none">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9"/>
          <p:cNvSpPr txBox="1"/>
          <p:nvPr/>
        </p:nvSpPr>
        <p:spPr>
          <a:xfrm>
            <a:off x="228600" y="838200"/>
            <a:ext cx="8686800"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the moment the time is static</a:t>
            </a: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To make the time on the page dynamic, modify the script as shown below. Notice that the time is now updated every second. In this example, we are using setInterval() method and calling getCurrentDateTime() function every 1000 milli-seconds.</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 type="text/javascript"&gt;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setInterval(getCurrentDateTime, 1000);</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getCurrentDateTime()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document.getElementById("timeDiv").innerHTML = new Date();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&lt;div id="timeDiv" &gt;&lt;/div&gt;</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&lt;input type=“button” onclick=“setInterval”&gt;</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70"/>
          <p:cNvSpPr txBox="1"/>
          <p:nvPr/>
        </p:nvSpPr>
        <p:spPr>
          <a:xfrm>
            <a:off x="228600" y="914400"/>
            <a:ext cx="8915400" cy="646330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Starting and stopping the clock with button click : </a:t>
            </a:r>
            <a:r>
              <a:rPr lang="en-US" sz="1800">
                <a:solidFill>
                  <a:schemeClr val="dk1"/>
                </a:solidFill>
                <a:latin typeface="Times New Roman"/>
                <a:ea typeface="Times New Roman"/>
                <a:cs typeface="Times New Roman"/>
                <a:sym typeface="Times New Roman"/>
              </a:rPr>
              <a:t>In this example, </a:t>
            </a:r>
            <a:r>
              <a:rPr lang="en-US" sz="1800" b="1">
                <a:solidFill>
                  <a:schemeClr val="dk1"/>
                </a:solidFill>
                <a:latin typeface="Times New Roman"/>
                <a:ea typeface="Times New Roman"/>
                <a:cs typeface="Times New Roman"/>
                <a:sym typeface="Times New Roman"/>
              </a:rPr>
              <a:t>setInterval()</a:t>
            </a:r>
            <a:r>
              <a:rPr lang="en-US" sz="1800">
                <a:solidFill>
                  <a:schemeClr val="dk1"/>
                </a:solidFill>
                <a:latin typeface="Times New Roman"/>
                <a:ea typeface="Times New Roman"/>
                <a:cs typeface="Times New Roman"/>
                <a:sym typeface="Times New Roman"/>
              </a:rPr>
              <a:t>method returns the </a:t>
            </a:r>
            <a:r>
              <a:rPr lang="en-US" sz="1800" b="1">
                <a:solidFill>
                  <a:schemeClr val="dk1"/>
                </a:solidFill>
                <a:latin typeface="Times New Roman"/>
                <a:ea typeface="Times New Roman"/>
                <a:cs typeface="Times New Roman"/>
                <a:sym typeface="Times New Roman"/>
              </a:rPr>
              <a:t>intervalId </a:t>
            </a:r>
            <a:r>
              <a:rPr lang="en-US" sz="1800">
                <a:solidFill>
                  <a:schemeClr val="dk1"/>
                </a:solidFill>
                <a:latin typeface="Times New Roman"/>
                <a:ea typeface="Times New Roman"/>
                <a:cs typeface="Times New Roman"/>
                <a:sym typeface="Times New Roman"/>
              </a:rPr>
              <a:t>which is then passed to </a:t>
            </a:r>
            <a:r>
              <a:rPr lang="en-US" sz="1800" b="1">
                <a:solidFill>
                  <a:schemeClr val="dk1"/>
                </a:solidFill>
                <a:latin typeface="Times New Roman"/>
                <a:ea typeface="Times New Roman"/>
                <a:cs typeface="Times New Roman"/>
                <a:sym typeface="Times New Roman"/>
              </a:rPr>
              <a:t>clearInterval() </a:t>
            </a:r>
            <a:r>
              <a:rPr lang="en-US" sz="1800">
                <a:solidFill>
                  <a:schemeClr val="dk1"/>
                </a:solidFill>
                <a:latin typeface="Times New Roman"/>
                <a:ea typeface="Times New Roman"/>
                <a:cs typeface="Times New Roman"/>
                <a:sym typeface="Times New Roman"/>
              </a:rPr>
              <a:t>method. When you click the </a:t>
            </a:r>
            <a:r>
              <a:rPr lang="en-US" sz="1800" b="1">
                <a:solidFill>
                  <a:schemeClr val="dk1"/>
                </a:solidFill>
                <a:latin typeface="Times New Roman"/>
                <a:ea typeface="Times New Roman"/>
                <a:cs typeface="Times New Roman"/>
                <a:sym typeface="Times New Roman"/>
              </a:rPr>
              <a:t>"Start Clock" </a:t>
            </a:r>
            <a:r>
              <a:rPr lang="en-US" sz="1800">
                <a:solidFill>
                  <a:schemeClr val="dk1"/>
                </a:solidFill>
                <a:latin typeface="Times New Roman"/>
                <a:ea typeface="Times New Roman"/>
                <a:cs typeface="Times New Roman"/>
                <a:sym typeface="Times New Roman"/>
              </a:rPr>
              <a:t>button the clock is updated with new time every second, and when you click </a:t>
            </a:r>
            <a:r>
              <a:rPr lang="en-US" sz="1800" b="1">
                <a:solidFill>
                  <a:schemeClr val="dk1"/>
                </a:solidFill>
                <a:latin typeface="Times New Roman"/>
                <a:ea typeface="Times New Roman"/>
                <a:cs typeface="Times New Roman"/>
                <a:sym typeface="Times New Roman"/>
              </a:rPr>
              <a:t>"Stop Clock" </a:t>
            </a:r>
            <a:r>
              <a:rPr lang="en-US" sz="1800">
                <a:solidFill>
                  <a:schemeClr val="dk1"/>
                </a:solidFill>
                <a:latin typeface="Times New Roman"/>
                <a:ea typeface="Times New Roman"/>
                <a:cs typeface="Times New Roman"/>
                <a:sym typeface="Times New Roman"/>
              </a:rPr>
              <a:t>button it stops the clock.</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clearInterval() method clears a timer set with the </a:t>
            </a:r>
            <a:r>
              <a:rPr lang="en-US" sz="1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setInterval()</a:t>
            </a:r>
            <a:r>
              <a:rPr lang="en-US" sz="1800">
                <a:solidFill>
                  <a:schemeClr val="dk1"/>
                </a:solidFill>
                <a:latin typeface="Times New Roman"/>
                <a:ea typeface="Times New Roman"/>
                <a:cs typeface="Times New Roman"/>
                <a:sym typeface="Times New Roman"/>
              </a:rPr>
              <a:t> method.</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&lt;!DOCTYPE 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 type="text/javascript"&gt;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var intervalId;</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startClock()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intervalId = setInterval(getCurrentDateTime, 1000);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stopClock()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clearInterval(intervalId);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71"/>
          <p:cNvSpPr txBox="1"/>
          <p:nvPr/>
        </p:nvSpPr>
        <p:spPr>
          <a:xfrm>
            <a:off x="152400" y="914400"/>
            <a:ext cx="87630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function getCurrentDateTime()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document.getElementById("timeDiv").innerHTML= new Date();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&lt;div id="timeDiv" &gt;&lt;/div&gt; &lt;br /&gt;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type="button" value="Start Clock" onclick="startClock()" /&gt;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type="button" value="Stop Clock" onclick="stopClock()" /&gt;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72"/>
          <p:cNvSpPr txBox="1"/>
          <p:nvPr/>
        </p:nvSpPr>
        <p:spPr>
          <a:xfrm>
            <a:off x="152401" y="838200"/>
            <a:ext cx="8762999" cy="387798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900">
                <a:solidFill>
                  <a:schemeClr val="dk1"/>
                </a:solidFill>
                <a:latin typeface="Times New Roman"/>
                <a:ea typeface="Times New Roman"/>
                <a:cs typeface="Times New Roman"/>
                <a:sym typeface="Times New Roman"/>
              </a:rPr>
              <a:t>Now let's look at example of using </a:t>
            </a:r>
            <a:r>
              <a:rPr lang="en-US" sz="1900" b="1">
                <a:solidFill>
                  <a:schemeClr val="dk1"/>
                </a:solidFill>
                <a:latin typeface="Times New Roman"/>
                <a:ea typeface="Times New Roman"/>
                <a:cs typeface="Times New Roman"/>
                <a:sym typeface="Times New Roman"/>
              </a:rPr>
              <a:t>setTimeout</a:t>
            </a:r>
            <a:r>
              <a:rPr lang="en-US" sz="1900">
                <a:solidFill>
                  <a:schemeClr val="dk1"/>
                </a:solidFill>
                <a:latin typeface="Times New Roman"/>
                <a:ea typeface="Times New Roman"/>
                <a:cs typeface="Times New Roman"/>
                <a:sym typeface="Times New Roman"/>
              </a:rPr>
              <a:t>() and </a:t>
            </a:r>
            <a:r>
              <a:rPr lang="en-US" sz="1900" b="1">
                <a:solidFill>
                  <a:schemeClr val="dk1"/>
                </a:solidFill>
                <a:latin typeface="Times New Roman"/>
                <a:ea typeface="Times New Roman"/>
                <a:cs typeface="Times New Roman"/>
                <a:sym typeface="Times New Roman"/>
              </a:rPr>
              <a:t>clearTimeout</a:t>
            </a:r>
            <a:r>
              <a:rPr lang="en-US" sz="1900">
                <a:solidFill>
                  <a:schemeClr val="dk1"/>
                </a:solidFill>
                <a:latin typeface="Times New Roman"/>
                <a:ea typeface="Times New Roman"/>
                <a:cs typeface="Times New Roman"/>
                <a:sym typeface="Times New Roman"/>
              </a:rPr>
              <a:t>() functions. The syntax and usage of these 2 functions is very similar to </a:t>
            </a:r>
            <a:r>
              <a:rPr lang="en-US" sz="1900" b="1">
                <a:solidFill>
                  <a:schemeClr val="dk1"/>
                </a:solidFill>
                <a:latin typeface="Times New Roman"/>
                <a:ea typeface="Times New Roman"/>
                <a:cs typeface="Times New Roman"/>
                <a:sym typeface="Times New Roman"/>
              </a:rPr>
              <a:t>setInterval</a:t>
            </a:r>
            <a:r>
              <a:rPr lang="en-US" sz="1900">
                <a:solidFill>
                  <a:schemeClr val="dk1"/>
                </a:solidFill>
                <a:latin typeface="Times New Roman"/>
                <a:ea typeface="Times New Roman"/>
                <a:cs typeface="Times New Roman"/>
                <a:sym typeface="Times New Roman"/>
              </a:rPr>
              <a:t>() and </a:t>
            </a:r>
            <a:r>
              <a:rPr lang="en-US" sz="1900" b="1">
                <a:solidFill>
                  <a:schemeClr val="dk1"/>
                </a:solidFill>
                <a:latin typeface="Times New Roman"/>
                <a:ea typeface="Times New Roman"/>
                <a:cs typeface="Times New Roman"/>
                <a:sym typeface="Times New Roman"/>
              </a:rPr>
              <a:t>clearInterval</a:t>
            </a: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br>
              <a:rPr lang="en-US" sz="1900">
                <a:solidFill>
                  <a:schemeClr val="dk1"/>
                </a:solidFill>
                <a:latin typeface="Times New Roman"/>
                <a:ea typeface="Times New Roman"/>
                <a:cs typeface="Times New Roman"/>
                <a:sym typeface="Times New Roman"/>
              </a:rPr>
            </a:br>
            <a:br>
              <a:rPr lang="en-US" sz="1900">
                <a:solidFill>
                  <a:schemeClr val="dk1"/>
                </a:solidFill>
                <a:latin typeface="Times New Roman"/>
                <a:ea typeface="Times New Roman"/>
                <a:cs typeface="Times New Roman"/>
                <a:sym typeface="Times New Roman"/>
              </a:rPr>
            </a:br>
            <a:r>
              <a:rPr lang="en-US" sz="1900" b="1">
                <a:solidFill>
                  <a:schemeClr val="dk1"/>
                </a:solidFill>
                <a:latin typeface="Times New Roman"/>
                <a:ea typeface="Times New Roman"/>
                <a:cs typeface="Times New Roman"/>
                <a:sym typeface="Times New Roman"/>
              </a:rPr>
              <a:t>Countdown timer example :</a:t>
            </a: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900">
                <a:solidFill>
                  <a:schemeClr val="dk1"/>
                </a:solidFill>
                <a:latin typeface="Times New Roman"/>
                <a:ea typeface="Times New Roman"/>
                <a:cs typeface="Times New Roman"/>
                <a:sym typeface="Times New Roman"/>
              </a:rPr>
              <a:t>When we click </a:t>
            </a:r>
            <a:r>
              <a:rPr lang="en-US" sz="1900" b="1">
                <a:solidFill>
                  <a:schemeClr val="dk1"/>
                </a:solidFill>
                <a:latin typeface="Times New Roman"/>
                <a:ea typeface="Times New Roman"/>
                <a:cs typeface="Times New Roman"/>
                <a:sym typeface="Times New Roman"/>
              </a:rPr>
              <a:t>"Start Timer" </a:t>
            </a:r>
            <a:r>
              <a:rPr lang="en-US" sz="1900">
                <a:solidFill>
                  <a:schemeClr val="dk1"/>
                </a:solidFill>
                <a:latin typeface="Times New Roman"/>
                <a:ea typeface="Times New Roman"/>
                <a:cs typeface="Times New Roman"/>
                <a:sym typeface="Times New Roman"/>
              </a:rPr>
              <a:t>button, the value 10 displayed in the textbox must start counting down. When click </a:t>
            </a:r>
            <a:r>
              <a:rPr lang="en-US" sz="1900" b="1">
                <a:solidFill>
                  <a:schemeClr val="dk1"/>
                </a:solidFill>
                <a:latin typeface="Times New Roman"/>
                <a:ea typeface="Times New Roman"/>
                <a:cs typeface="Times New Roman"/>
                <a:sym typeface="Times New Roman"/>
              </a:rPr>
              <a:t>"Stop Timer" </a:t>
            </a:r>
            <a:r>
              <a:rPr lang="en-US" sz="1900">
                <a:solidFill>
                  <a:schemeClr val="dk1"/>
                </a:solidFill>
                <a:latin typeface="Times New Roman"/>
                <a:ea typeface="Times New Roman"/>
                <a:cs typeface="Times New Roman"/>
                <a:sym typeface="Times New Roman"/>
              </a:rPr>
              <a:t>the countdown should stop. When you click </a:t>
            </a:r>
            <a:r>
              <a:rPr lang="en-US" sz="1900" b="1">
                <a:solidFill>
                  <a:schemeClr val="dk1"/>
                </a:solidFill>
                <a:latin typeface="Times New Roman"/>
                <a:ea typeface="Times New Roman"/>
                <a:cs typeface="Times New Roman"/>
                <a:sym typeface="Times New Roman"/>
              </a:rPr>
              <a:t>"Start Timer" </a:t>
            </a:r>
            <a:r>
              <a:rPr lang="en-US" sz="1900">
                <a:solidFill>
                  <a:schemeClr val="dk1"/>
                </a:solidFill>
                <a:latin typeface="Times New Roman"/>
                <a:ea typeface="Times New Roman"/>
                <a:cs typeface="Times New Roman"/>
                <a:sym typeface="Times New Roman"/>
              </a:rPr>
              <a:t>again, it should start counting down from where it stopped and when it reaches ZERO, it should display </a:t>
            </a:r>
            <a:r>
              <a:rPr lang="en-US" sz="1900" b="1">
                <a:solidFill>
                  <a:schemeClr val="dk1"/>
                </a:solidFill>
                <a:latin typeface="Times New Roman"/>
                <a:ea typeface="Times New Roman"/>
                <a:cs typeface="Times New Roman"/>
                <a:sym typeface="Times New Roman"/>
              </a:rPr>
              <a:t>Done </a:t>
            </a:r>
            <a:r>
              <a:rPr lang="en-US" sz="1900">
                <a:solidFill>
                  <a:schemeClr val="dk1"/>
                </a:solidFill>
                <a:latin typeface="Times New Roman"/>
                <a:ea typeface="Times New Roman"/>
                <a:cs typeface="Times New Roman"/>
                <a:sym typeface="Times New Roman"/>
              </a:rPr>
              <a:t>in the textbox and function should return.</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05" name="Google Shape;405;p72" descr="timing events in javascript"/>
          <p:cNvPicPr preferRelativeResize="0"/>
          <p:nvPr/>
        </p:nvPicPr>
        <p:blipFill rotWithShape="1">
          <a:blip r:embed="rId3">
            <a:alphaModFix/>
          </a:blip>
          <a:srcRect/>
          <a:stretch/>
        </p:blipFill>
        <p:spPr>
          <a:xfrm>
            <a:off x="1981200" y="4876800"/>
            <a:ext cx="4495800" cy="1828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3"/>
          <p:cNvSpPr txBox="1"/>
          <p:nvPr/>
        </p:nvSpPr>
        <p:spPr>
          <a:xfrm>
            <a:off x="304800" y="838200"/>
            <a:ext cx="8153400" cy="5940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&lt;!DOCTYPE html&gt;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&lt;script type="text/javascript"&gt;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var intervalId;</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function startTimer(controlId)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var control = document.getElementById(controlId);</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var seconds = control.value;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seconds = seconds - 1;</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if (seconds == 0)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control.value = "Done";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return;</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control.value = seconds;</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74"/>
          <p:cNvSpPr txBox="1"/>
          <p:nvPr/>
        </p:nvSpPr>
        <p:spPr>
          <a:xfrm>
            <a:off x="152400" y="838200"/>
            <a:ext cx="8305800" cy="47705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intervalId = setTimeout(function () { startTimer('txtBox'); }, 1000);</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function stopTimer()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clearTimeout(intervalId);</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type="text" value="10" id="txtBox"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&lt;br /&gt;&lt;br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type="button" value="Start Timer" onclick="startTimer('txtBox')"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type="button" value="Stop Timer" onclick="stopTimer()"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Variables</a:t>
            </a:r>
            <a:endParaRPr/>
          </a:p>
        </p:txBody>
      </p:sp>
      <p:sp>
        <p:nvSpPr>
          <p:cNvPr id="126" name="Google Shape;126;p6"/>
          <p:cNvSpPr txBox="1">
            <a:spLocks noGrp="1"/>
          </p:cNvSpPr>
          <p:nvPr>
            <p:ph type="subTitle" idx="1"/>
          </p:nvPr>
        </p:nvSpPr>
        <p:spPr>
          <a:xfrm>
            <a:off x="533400" y="1676400"/>
            <a:ext cx="7924800" cy="4724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If you will declare a variable with </a:t>
            </a:r>
            <a:r>
              <a:rPr lang="en-US" sz="2200" b="1">
                <a:solidFill>
                  <a:schemeClr val="dk1"/>
                </a:solidFill>
                <a:latin typeface="Times New Roman"/>
                <a:ea typeface="Times New Roman"/>
                <a:cs typeface="Times New Roman"/>
                <a:sym typeface="Times New Roman"/>
              </a:rPr>
              <a:t>var</a:t>
            </a:r>
            <a:r>
              <a:rPr lang="en-US" sz="2200">
                <a:solidFill>
                  <a:schemeClr val="dk1"/>
                </a:solidFill>
                <a:latin typeface="Times New Roman"/>
                <a:ea typeface="Times New Roman"/>
                <a:cs typeface="Times New Roman"/>
                <a:sym typeface="Times New Roman"/>
              </a:rPr>
              <a:t> it will keep the previous value(if  no value is given now)</a:t>
            </a:r>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 e.g.   </a:t>
            </a:r>
            <a:r>
              <a:rPr lang="en-US" sz="2000">
                <a:solidFill>
                  <a:schemeClr val="dk1"/>
                </a:solidFill>
                <a:latin typeface="Times New Roman"/>
                <a:ea typeface="Times New Roman"/>
                <a:cs typeface="Times New Roman"/>
                <a:sym typeface="Times New Roman"/>
              </a:rPr>
              <a:t>var a=‘apple’     </a:t>
            </a:r>
            <a:endParaRPr/>
          </a:p>
          <a:p>
            <a:pPr marL="914400" lvl="2" indent="0" algn="l" rtl="0">
              <a:spcBef>
                <a:spcPts val="400"/>
              </a:spcBef>
              <a:spcAft>
                <a:spcPts val="0"/>
              </a:spcAft>
              <a:buClr>
                <a:schemeClr val="dk1"/>
              </a:buClr>
              <a:buSzPts val="2000"/>
              <a:buNone/>
            </a:pPr>
            <a:r>
              <a:rPr lang="en-US" sz="2000">
                <a:solidFill>
                  <a:schemeClr val="dk1"/>
                </a:solidFill>
                <a:latin typeface="Times New Roman"/>
                <a:ea typeface="Times New Roman"/>
                <a:cs typeface="Times New Roman"/>
                <a:sym typeface="Times New Roman"/>
              </a:rPr>
              <a:t>  var a;</a:t>
            </a:r>
            <a:endParaRPr/>
          </a:p>
          <a:p>
            <a:pPr marL="914400" lvl="2" indent="0" algn="l" rtl="0">
              <a:spcBef>
                <a:spcPts val="280"/>
              </a:spcBef>
              <a:spcAft>
                <a:spcPts val="0"/>
              </a:spcAft>
              <a:buClr>
                <a:srgbClr val="888888"/>
              </a:buClr>
              <a:buSzPts val="1400"/>
              <a:buNone/>
            </a:pPr>
            <a:endParaRPr sz="1400">
              <a:solidFill>
                <a:schemeClr val="dk1"/>
              </a:solidFill>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But the above statement is not valid with let and const </a:t>
            </a:r>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We can directly add number or strings in variable </a:t>
            </a:r>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e.g. let a=2+3+5      </a:t>
            </a:r>
            <a:r>
              <a:rPr lang="en-US" sz="2200" b="1">
                <a:solidFill>
                  <a:schemeClr val="dk1"/>
                </a:solidFill>
                <a:latin typeface="Times New Roman"/>
                <a:ea typeface="Times New Roman"/>
                <a:cs typeface="Times New Roman"/>
                <a:sym typeface="Times New Roman"/>
              </a:rPr>
              <a:t>or </a:t>
            </a:r>
            <a:r>
              <a:rPr lang="en-US" sz="2200">
                <a:solidFill>
                  <a:schemeClr val="dk1"/>
                </a:solidFill>
                <a:latin typeface="Times New Roman"/>
                <a:ea typeface="Times New Roman"/>
                <a:cs typeface="Times New Roman"/>
                <a:sym typeface="Times New Roman"/>
              </a:rPr>
              <a:t>  let b= “abc” + ” “ + ”def”</a:t>
            </a:r>
            <a:endParaRPr/>
          </a:p>
          <a:p>
            <a:pPr marL="342900" lvl="0" indent="-203200" algn="l" rtl="0">
              <a:spcBef>
                <a:spcPts val="440"/>
              </a:spcBef>
              <a:spcAft>
                <a:spcPts val="0"/>
              </a:spcAft>
              <a:buClr>
                <a:srgbClr val="888888"/>
              </a:buClr>
              <a:buSzPts val="2200"/>
              <a:buFont typeface="Arial"/>
              <a:buNone/>
            </a:pPr>
            <a:endParaRPr sz="2200">
              <a:solidFill>
                <a:schemeClr val="dk1"/>
              </a:solidFill>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What will be the output of   let a =5 +5+’3’  and let a=‘5’+5+3?</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5"/>
          <p:cNvSpPr txBox="1"/>
          <p:nvPr/>
        </p:nvSpPr>
        <p:spPr>
          <a:xfrm>
            <a:off x="228600" y="762000"/>
            <a:ext cx="8686800"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JavaScript Image Slideshow</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The slideshow should be as shown in the image below.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When you click </a:t>
            </a:r>
            <a:r>
              <a:rPr lang="en-US" sz="2000" b="1">
                <a:solidFill>
                  <a:schemeClr val="dk1"/>
                </a:solidFill>
                <a:latin typeface="Times New Roman"/>
                <a:ea typeface="Times New Roman"/>
                <a:cs typeface="Times New Roman"/>
                <a:sym typeface="Times New Roman"/>
              </a:rPr>
              <a:t>"Start Slide Show"</a:t>
            </a:r>
            <a:r>
              <a:rPr lang="en-US" sz="2000">
                <a:solidFill>
                  <a:schemeClr val="dk1"/>
                </a:solidFill>
                <a:latin typeface="Times New Roman"/>
                <a:ea typeface="Times New Roman"/>
                <a:cs typeface="Times New Roman"/>
                <a:sym typeface="Times New Roman"/>
              </a:rPr>
              <a:t> button the image slideshow should start and when you click the </a:t>
            </a:r>
            <a:r>
              <a:rPr lang="en-US" sz="2000" b="1">
                <a:solidFill>
                  <a:schemeClr val="dk1"/>
                </a:solidFill>
                <a:latin typeface="Times New Roman"/>
                <a:ea typeface="Times New Roman"/>
                <a:cs typeface="Times New Roman"/>
                <a:sym typeface="Times New Roman"/>
              </a:rPr>
              <a:t>"Stop Slide Show"</a:t>
            </a:r>
            <a:r>
              <a:rPr lang="en-US" sz="2000">
                <a:solidFill>
                  <a:schemeClr val="dk1"/>
                </a:solidFill>
                <a:latin typeface="Times New Roman"/>
                <a:ea typeface="Times New Roman"/>
                <a:cs typeface="Times New Roman"/>
                <a:sym typeface="Times New Roman"/>
              </a:rPr>
              <a:t> button the image slideshow should stop. </a:t>
            </a:r>
            <a:endParaRPr/>
          </a:p>
        </p:txBody>
      </p:sp>
      <p:pic>
        <p:nvPicPr>
          <p:cNvPr id="421" name="Google Shape;421;p75" descr="C:\Users\DELL\Desktop\javascript image slideshow.png"/>
          <p:cNvPicPr preferRelativeResize="0"/>
          <p:nvPr/>
        </p:nvPicPr>
        <p:blipFill rotWithShape="1">
          <a:blip r:embed="rId3">
            <a:alphaModFix/>
          </a:blip>
          <a:srcRect/>
          <a:stretch/>
        </p:blipFill>
        <p:spPr>
          <a:xfrm>
            <a:off x="1752600" y="1828800"/>
            <a:ext cx="4572000" cy="253841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6"/>
          <p:cNvSpPr txBox="1"/>
          <p:nvPr/>
        </p:nvSpPr>
        <p:spPr>
          <a:xfrm>
            <a:off x="228600" y="914400"/>
            <a:ext cx="86868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 type="text/javascript"&gt;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var intervalId;</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startImageSlideShow()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intervalId = setInterval(setImage, 500);</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stopImageSlideShow()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clearInterval(intervalId);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function setImage()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var imageSrc = document.getElementById("image").getAttribute("src");</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var currentImageNumber = imageSrc.substring(imageSrc.lastIndexOf("/") + 1,imageSrc.lastIndexOf("/") + 2);</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7"/>
          <p:cNvSpPr txBox="1"/>
          <p:nvPr/>
        </p:nvSpPr>
        <p:spPr>
          <a:xfrm>
            <a:off x="228600" y="838200"/>
            <a:ext cx="8610600" cy="50629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if (currentImageNumber == 6)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currentImageNumber = 0;</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document.getElementById("image").setAttribute("src", "Images/"  +     (Number(currentImageNumber) + 1) + ".jpg");</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&lt;img id="image" src="Images/1.jpg" style="width: 500px; height: 150px"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&lt;br /&gt; &lt;br /&gt; &lt;br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type="button" value="Start Slide Show" onclick="startImageSlideShow()"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type="button" value="Stop Slide Show" onclick="stopImageSlideShow()" /&gt;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8"/>
          <p:cNvSpPr txBox="1"/>
          <p:nvPr/>
        </p:nvSpPr>
        <p:spPr>
          <a:xfrm>
            <a:off x="152400" y="762000"/>
            <a:ext cx="8610600" cy="7094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Recursive Function in JavaScript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Recursion is a programming concept that is applicable to all programming languages including JavaScript</a:t>
            </a: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Recursive function is function that calls itself. </a:t>
            </a:r>
            <a:br>
              <a:rPr lang="en-US" sz="1900">
                <a:solidFill>
                  <a:schemeClr val="dk1"/>
                </a:solidFill>
                <a:latin typeface="Times New Roman"/>
                <a:ea typeface="Times New Roman"/>
                <a:cs typeface="Times New Roman"/>
                <a:sym typeface="Times New Roman"/>
              </a:rPr>
            </a:br>
            <a:br>
              <a:rPr lang="en-US" sz="1900">
                <a:solidFill>
                  <a:schemeClr val="dk1"/>
                </a:solidFill>
                <a:latin typeface="Times New Roman"/>
                <a:ea typeface="Times New Roman"/>
                <a:cs typeface="Times New Roman"/>
                <a:sym typeface="Times New Roman"/>
              </a:rPr>
            </a:br>
            <a:r>
              <a:rPr lang="en-US" sz="1900">
                <a:solidFill>
                  <a:schemeClr val="dk1"/>
                </a:solidFill>
                <a:latin typeface="Times New Roman"/>
                <a:ea typeface="Times New Roman"/>
                <a:cs typeface="Times New Roman"/>
                <a:sym typeface="Times New Roman"/>
              </a:rPr>
              <a:t>When writing recursive functions </a:t>
            </a:r>
            <a:r>
              <a:rPr lang="en-US" sz="1900" b="1">
                <a:solidFill>
                  <a:schemeClr val="dk1"/>
                </a:solidFill>
                <a:latin typeface="Times New Roman"/>
                <a:ea typeface="Times New Roman"/>
                <a:cs typeface="Times New Roman"/>
                <a:sym typeface="Times New Roman"/>
              </a:rPr>
              <a:t>there must be a definite break condition</a:t>
            </a:r>
            <a:r>
              <a:rPr lang="en-US" sz="1900">
                <a:solidFill>
                  <a:schemeClr val="dk1"/>
                </a:solidFill>
                <a:latin typeface="Times New Roman"/>
                <a:ea typeface="Times New Roman"/>
                <a:cs typeface="Times New Roman"/>
                <a:sym typeface="Times New Roman"/>
              </a:rPr>
              <a:t>, otherwise we risk creating infinite loops.</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b="1">
                <a:solidFill>
                  <a:schemeClr val="dk1"/>
                </a:solidFill>
                <a:latin typeface="Times New Roman"/>
                <a:ea typeface="Times New Roman"/>
                <a:cs typeface="Times New Roman"/>
                <a:sym typeface="Times New Roman"/>
              </a:rPr>
              <a:t>Example :</a:t>
            </a:r>
            <a:r>
              <a:rPr lang="en-US" sz="1900">
                <a:solidFill>
                  <a:schemeClr val="dk1"/>
                </a:solidFill>
                <a:latin typeface="Times New Roman"/>
                <a:ea typeface="Times New Roman"/>
                <a:cs typeface="Times New Roman"/>
                <a:sym typeface="Times New Roman"/>
              </a:rPr>
              <a:t> Computing the factorial of a number without recursion</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function factorial(n)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if (n == 0 || n == 1)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return 1;</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79"/>
          <p:cNvSpPr txBox="1"/>
          <p:nvPr/>
        </p:nvSpPr>
        <p:spPr>
          <a:xfrm>
            <a:off x="304800" y="914400"/>
            <a:ext cx="8305800" cy="5940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var result = n;</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while (n &gt; 1)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result = result * (n - 1)</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n = n - 1;</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    return result;</a:t>
            </a:r>
            <a:endParaRPr/>
          </a:p>
          <a:p>
            <a:pPr marL="0" marR="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function abc()</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document.write(factorial(5));</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9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80"/>
          <p:cNvSpPr txBox="1"/>
          <p:nvPr/>
        </p:nvSpPr>
        <p:spPr>
          <a:xfrm>
            <a:off x="228600" y="762000"/>
            <a:ext cx="8763000"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Example : </a:t>
            </a:r>
            <a:r>
              <a:rPr lang="en-US" sz="1800">
                <a:solidFill>
                  <a:schemeClr val="dk1"/>
                </a:solidFill>
                <a:latin typeface="Times New Roman"/>
                <a:ea typeface="Times New Roman"/>
                <a:cs typeface="Times New Roman"/>
                <a:sym typeface="Times New Roman"/>
              </a:rPr>
              <a:t>Computing the factorial of a number using a recursive function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function factorial(n)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if (n == 0 || n == 1)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1;</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return n * factorial(n - 1);</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function abc()</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document.write(factorial(5));</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81"/>
          <p:cNvSpPr txBox="1"/>
          <p:nvPr/>
        </p:nvSpPr>
        <p:spPr>
          <a:xfrm>
            <a:off x="304800" y="685800"/>
            <a:ext cx="8534400" cy="67710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Error handling in JavaScript</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Use try/catch/finally to handle runtime errors in JavaScript.</a:t>
            </a:r>
            <a:r>
              <a:rPr lang="en-US" sz="1800">
                <a:solidFill>
                  <a:schemeClr val="dk1"/>
                </a:solidFill>
                <a:latin typeface="Times New Roman"/>
                <a:ea typeface="Times New Roman"/>
                <a:cs typeface="Times New Roman"/>
                <a:sym typeface="Times New Roman"/>
              </a:rPr>
              <a:t> These runtime errors are called exceptions. An exception can occur for a variety of reasons. For example, </a:t>
            </a:r>
            <a:r>
              <a:rPr lang="en-US" sz="1800">
                <a:solidFill>
                  <a:srgbClr val="FF0000"/>
                </a:solidFill>
                <a:latin typeface="Times New Roman"/>
                <a:ea typeface="Times New Roman"/>
                <a:cs typeface="Times New Roman"/>
                <a:sym typeface="Times New Roman"/>
              </a:rPr>
              <a:t>referencing a variable or a method that is not defined can cause an exception</a:t>
            </a:r>
            <a:r>
              <a:rPr lang="en-US" sz="1800">
                <a:solidFill>
                  <a:schemeClr val="dk1"/>
                </a:solidFill>
                <a:latin typeface="Times New Roman"/>
                <a:ea typeface="Times New Roman"/>
                <a:cs typeface="Times New Roman"/>
                <a:sym typeface="Times New Roman"/>
              </a:rPr>
              <a:t>. </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The JavaScript statements that can possibly cause exceptions should be wrapped inside a try block</a:t>
            </a:r>
            <a:r>
              <a:rPr lang="en-US" sz="1800">
                <a:solidFill>
                  <a:schemeClr val="dk1"/>
                </a:solidFill>
                <a:latin typeface="Times New Roman"/>
                <a:ea typeface="Times New Roman"/>
                <a:cs typeface="Times New Roman"/>
                <a:sym typeface="Times New Roman"/>
              </a:rPr>
              <a:t>. </a:t>
            </a:r>
            <a:r>
              <a:rPr lang="en-US" sz="1800">
                <a:solidFill>
                  <a:srgbClr val="FF0000"/>
                </a:solidFill>
                <a:latin typeface="Times New Roman"/>
                <a:ea typeface="Times New Roman"/>
                <a:cs typeface="Times New Roman"/>
                <a:sym typeface="Times New Roman"/>
              </a:rPr>
              <a:t>When a specific line in the try block causes an exception, </a:t>
            </a:r>
            <a:r>
              <a:rPr lang="en-US" sz="1800">
                <a:solidFill>
                  <a:schemeClr val="dk1"/>
                </a:solidFill>
                <a:latin typeface="Times New Roman"/>
                <a:ea typeface="Times New Roman"/>
                <a:cs typeface="Times New Roman"/>
                <a:sym typeface="Times New Roman"/>
              </a:rPr>
              <a:t>the control is immediately transferred to the </a:t>
            </a:r>
            <a:r>
              <a:rPr lang="en-US" sz="1800">
                <a:solidFill>
                  <a:srgbClr val="FF0000"/>
                </a:solidFill>
                <a:latin typeface="Times New Roman"/>
                <a:ea typeface="Times New Roman"/>
                <a:cs typeface="Times New Roman"/>
                <a:sym typeface="Times New Roman"/>
              </a:rPr>
              <a:t>catch block </a:t>
            </a:r>
            <a:r>
              <a:rPr lang="en-US" sz="1800">
                <a:solidFill>
                  <a:schemeClr val="dk1"/>
                </a:solidFill>
                <a:latin typeface="Times New Roman"/>
                <a:ea typeface="Times New Roman"/>
                <a:cs typeface="Times New Roman"/>
                <a:sym typeface="Times New Roman"/>
              </a:rPr>
              <a:t>skipping the rest of the code in the try block.</a:t>
            </a:r>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JavaScript try catch example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Referencing a function that does not exist cause an exception</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document.write(sayHello());</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Since the above line causes an exception, the following line will not be executed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document.write("This line will not be executed");</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82"/>
          <p:cNvSpPr txBox="1"/>
          <p:nvPr/>
        </p:nvSpPr>
        <p:spPr>
          <a:xfrm>
            <a:off x="228600" y="533400"/>
            <a:ext cx="8534400"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When an exception occurs, the control is transferred to the catch block</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catch (e)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document.write("Description = " + e.description + "&lt;br/&gt;");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document.write("Message = " + e.message + "&lt;br/&gt;");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document.write("Stack = " + e.stack + "&lt;br/&gt;&lt;br/&gt;");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b="1">
                <a:solidFill>
                  <a:schemeClr val="dk1"/>
                </a:solidFill>
                <a:latin typeface="Times New Roman"/>
                <a:ea typeface="Times New Roman"/>
                <a:cs typeface="Times New Roman"/>
                <a:sym typeface="Times New Roman"/>
              </a:rPr>
              <a:t>Please note :</a:t>
            </a:r>
            <a:r>
              <a:rPr lang="en-US" sz="1800">
                <a:solidFill>
                  <a:schemeClr val="dk1"/>
                </a:solidFill>
                <a:latin typeface="Times New Roman"/>
                <a:ea typeface="Times New Roman"/>
                <a:cs typeface="Times New Roman"/>
                <a:sym typeface="Times New Roman"/>
              </a:rPr>
              <a:t> A try block should be followed by a catch block or finally block or both.</a:t>
            </a:r>
            <a:endParaRPr/>
          </a:p>
          <a:p>
            <a:pPr marL="0" marR="0" lvl="0" indent="0" algn="just" rtl="0">
              <a:spcBef>
                <a:spcPts val="0"/>
              </a:spcBef>
              <a:spcAft>
                <a:spcPts val="0"/>
              </a:spcAft>
              <a:buNone/>
            </a:pPr>
            <a:br>
              <a:rPr lang="en-US" sz="1800">
                <a:solidFill>
                  <a:schemeClr val="dk1"/>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finally block is guaranteed to execute irrespective of whether there is an exception or not.</a:t>
            </a:r>
            <a:r>
              <a:rPr lang="en-US" sz="1800">
                <a:solidFill>
                  <a:schemeClr val="dk1"/>
                </a:solidFill>
                <a:latin typeface="Times New Roman"/>
                <a:ea typeface="Times New Roman"/>
                <a:cs typeface="Times New Roman"/>
                <a:sym typeface="Times New Roman"/>
              </a:rPr>
              <a:t> It is generally used to </a:t>
            </a:r>
            <a:r>
              <a:rPr lang="en-US" sz="1800">
                <a:solidFill>
                  <a:srgbClr val="FF0000"/>
                </a:solidFill>
                <a:latin typeface="Times New Roman"/>
                <a:ea typeface="Times New Roman"/>
                <a:cs typeface="Times New Roman"/>
                <a:sym typeface="Times New Roman"/>
              </a:rPr>
              <a:t>clean and free resources </a:t>
            </a:r>
            <a:r>
              <a:rPr lang="en-US" sz="1800">
                <a:solidFill>
                  <a:schemeClr val="dk1"/>
                </a:solidFill>
                <a:latin typeface="Times New Roman"/>
                <a:ea typeface="Times New Roman"/>
                <a:cs typeface="Times New Roman"/>
                <a:sym typeface="Times New Roman"/>
              </a:rPr>
              <a:t>that the script was holding onto during the program execution. For example, </a:t>
            </a:r>
            <a:r>
              <a:rPr lang="en-US" sz="1800">
                <a:solidFill>
                  <a:srgbClr val="FF0000"/>
                </a:solidFill>
                <a:latin typeface="Times New Roman"/>
                <a:ea typeface="Times New Roman"/>
                <a:cs typeface="Times New Roman"/>
                <a:sym typeface="Times New Roman"/>
              </a:rPr>
              <a:t>if your script in the try block has opened a file for processing, and if there is an exception, the finally block can be used to close the file.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83"/>
          <p:cNvSpPr txBox="1"/>
          <p:nvPr/>
        </p:nvSpPr>
        <p:spPr>
          <a:xfrm>
            <a:off x="304800" y="609600"/>
            <a:ext cx="8118889" cy="65094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50" b="1">
                <a:solidFill>
                  <a:schemeClr val="dk1"/>
                </a:solidFill>
                <a:latin typeface="Times New Roman"/>
                <a:ea typeface="Times New Roman"/>
                <a:cs typeface="Times New Roman"/>
                <a:sym typeface="Times New Roman"/>
              </a:rPr>
              <a:t>Example with finally block</a:t>
            </a:r>
            <a:endParaRPr/>
          </a:p>
          <a:p>
            <a:pPr marL="0" marR="0" lvl="0" indent="0" algn="l" rtl="0">
              <a:spcBef>
                <a:spcPts val="0"/>
              </a:spcBef>
              <a:spcAft>
                <a:spcPts val="0"/>
              </a:spcAft>
              <a:buNone/>
            </a:pPr>
            <a:endParaRPr sz="185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try</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 Referencing a function that does not exist cause an exception</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document.write(sayHello());</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 Since the above line causes an exception, the following line will not be executed</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document.write("This line will not be executed");</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When an exception occurs, the control is transferred to the catch block</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catch (e)</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document.write("Description = " + e.description + "&lt;br/&gt;");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document.write("Message = " + e.message + "&lt;br/&gt;");</a:t>
            </a:r>
            <a:endParaRPr/>
          </a:p>
          <a:p>
            <a:pPr marL="0" marR="0" lvl="0" indent="0" algn="l" rtl="0">
              <a:spcBef>
                <a:spcPts val="0"/>
              </a:spcBef>
              <a:spcAft>
                <a:spcPts val="0"/>
              </a:spcAft>
              <a:buNone/>
            </a:pPr>
            <a:r>
              <a:rPr lang="en-US" sz="1850">
                <a:solidFill>
                  <a:schemeClr val="dk1"/>
                </a:solidFill>
                <a:latin typeface="Times New Roman"/>
                <a:ea typeface="Times New Roman"/>
                <a:cs typeface="Times New Roman"/>
                <a:sym typeface="Times New Roman"/>
              </a:rPr>
              <a:t>    document.write("Stack = " + e.stack + "&lt;br/&gt;&lt;br/&gt;");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84"/>
          <p:cNvSpPr txBox="1"/>
          <p:nvPr/>
        </p:nvSpPr>
        <p:spPr>
          <a:xfrm>
            <a:off x="228600" y="762000"/>
            <a:ext cx="8610600"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finally</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document.write("This line is guaranteed to execute");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Syntax errors and exceptions in JavaScript</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try/catch/finally block can catch exceptions but not syntax errors.</a:t>
            </a:r>
            <a:br>
              <a:rPr lang="en-US" sz="2000">
                <a:solidFill>
                  <a:schemeClr val="dk1"/>
                </a:solidFill>
                <a:latin typeface="Times New Roman"/>
                <a:ea typeface="Times New Roman"/>
                <a:cs typeface="Times New Roman"/>
                <a:sym typeface="Times New Roman"/>
              </a:rPr>
            </a:br>
            <a:br>
              <a:rPr lang="en-US" sz="2000">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Example : </a:t>
            </a:r>
            <a:r>
              <a:rPr lang="en-US" sz="2000">
                <a:solidFill>
                  <a:schemeClr val="dk1"/>
                </a:solidFill>
                <a:latin typeface="Times New Roman"/>
                <a:ea typeface="Times New Roman"/>
                <a:cs typeface="Times New Roman"/>
                <a:sym typeface="Times New Roman"/>
              </a:rPr>
              <a:t>In the example, below we have a syntax error - missing the closing parentheses. The associated catch block will not catch the syntax errors.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Variables</a:t>
            </a:r>
            <a:endParaRPr/>
          </a:p>
        </p:txBody>
      </p:sp>
      <p:sp>
        <p:nvSpPr>
          <p:cNvPr id="132" name="Google Shape;132;p7"/>
          <p:cNvSpPr txBox="1">
            <a:spLocks noGrp="1"/>
          </p:cNvSpPr>
          <p:nvPr>
            <p:ph type="subTitle" idx="1"/>
          </p:nvPr>
        </p:nvSpPr>
        <p:spPr>
          <a:xfrm>
            <a:off x="533400" y="1676400"/>
            <a:ext cx="7924800" cy="4724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Font typeface="Arial"/>
              <a:buChar char="•"/>
            </a:pPr>
            <a:r>
              <a:rPr lang="en-US" sz="2200" b="1">
                <a:solidFill>
                  <a:schemeClr val="dk1"/>
                </a:solidFill>
                <a:latin typeface="Times New Roman"/>
                <a:ea typeface="Times New Roman"/>
                <a:cs typeface="Times New Roman"/>
                <a:sym typeface="Times New Roman"/>
              </a:rPr>
              <a:t>let</a:t>
            </a:r>
            <a:r>
              <a:rPr lang="en-US" sz="2200">
                <a:solidFill>
                  <a:schemeClr val="dk1"/>
                </a:solidFill>
                <a:latin typeface="Times New Roman"/>
                <a:ea typeface="Times New Roman"/>
                <a:cs typeface="Times New Roman"/>
                <a:sym typeface="Times New Roman"/>
              </a:rPr>
              <a:t> have block scope</a:t>
            </a:r>
            <a:endParaRPr/>
          </a:p>
          <a:p>
            <a:pPr marL="800100" lvl="1"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let x=10}</a:t>
            </a:r>
            <a:endParaRPr/>
          </a:p>
          <a:p>
            <a:pPr marL="800100" lvl="1"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X can not be used outside that block </a:t>
            </a:r>
            <a:endParaRPr/>
          </a:p>
          <a:p>
            <a:pPr marL="342900" lvl="0" indent="-342900" algn="l" rtl="0">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But the above thing is not valid for </a:t>
            </a:r>
            <a:r>
              <a:rPr lang="en-US" sz="2400" b="1">
                <a:solidFill>
                  <a:schemeClr val="dk1"/>
                </a:solidFill>
                <a:latin typeface="Times New Roman"/>
                <a:ea typeface="Times New Roman"/>
                <a:cs typeface="Times New Roman"/>
                <a:sym typeface="Times New Roman"/>
              </a:rPr>
              <a:t>var</a:t>
            </a:r>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We can initialize variable first and can declare later on in case of var (is called hoisting)</a:t>
            </a:r>
            <a:endParaRPr/>
          </a:p>
          <a:p>
            <a:pPr marL="800100" lvl="1" indent="-342900" algn="l" rtl="0">
              <a:spcBef>
                <a:spcPts val="36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ab=10</a:t>
            </a:r>
            <a:endParaRPr/>
          </a:p>
          <a:p>
            <a:pPr marL="800100" lvl="1" indent="-342900" algn="l" rtl="0">
              <a:spcBef>
                <a:spcPts val="36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var ab</a:t>
            </a:r>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We can not initialize variable first and can declare later on in case of let </a:t>
            </a:r>
            <a:endParaRPr/>
          </a:p>
          <a:p>
            <a:pPr marL="800100" lvl="1" indent="-342900" algn="l" rtl="0">
              <a:spcBef>
                <a:spcPts val="32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ab=10</a:t>
            </a:r>
            <a:endParaRPr/>
          </a:p>
          <a:p>
            <a:pPr marL="800100" lvl="1" indent="-342900" algn="l" rtl="0">
              <a:spcBef>
                <a:spcPts val="32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let  ab   (will give error)</a:t>
            </a:r>
            <a:endParaRPr/>
          </a:p>
          <a:p>
            <a:pPr marL="342900" lvl="0" indent="-203200" algn="l" rtl="0">
              <a:spcBef>
                <a:spcPts val="440"/>
              </a:spcBef>
              <a:spcAft>
                <a:spcPts val="0"/>
              </a:spcAft>
              <a:buClr>
                <a:srgbClr val="888888"/>
              </a:buClr>
              <a:buSzPts val="2200"/>
              <a:buFont typeface="Arial"/>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85"/>
          <p:cNvSpPr txBox="1"/>
          <p:nvPr/>
        </p:nvSpPr>
        <p:spPr>
          <a:xfrm>
            <a:off x="381000" y="838200"/>
            <a:ext cx="7842788"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function abc()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alert("Hello";</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When an exception occurs, the control is transferred to the catch block</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catch (e)</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document.write("JavaScript syntax errors cannot be caught in the catch block");</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&lt;input type="submit" onclick="abc()"&gt;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86"/>
          <p:cNvSpPr txBox="1"/>
          <p:nvPr/>
        </p:nvSpPr>
        <p:spPr>
          <a:xfrm>
            <a:off x="228600" y="838200"/>
            <a:ext cx="8502264"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JavaScript throw statement :</a:t>
            </a:r>
            <a:r>
              <a:rPr lang="en-US" sz="1800">
                <a:solidFill>
                  <a:schemeClr val="dk1"/>
                </a:solidFill>
                <a:latin typeface="Times New Roman"/>
                <a:ea typeface="Times New Roman"/>
                <a:cs typeface="Times New Roman"/>
                <a:sym typeface="Times New Roman"/>
              </a:rPr>
              <a:t> Use the throw statement to raise a customized exceptions.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JavaScript throw exception example :</a:t>
            </a:r>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&lt;html&gt;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function divide()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var numerator = Number(prompt("Enter numerator"));</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var denominator = Number(prompt("Enter denominator"));</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try</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if (denominator == 0)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throw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error: "Divide by zero error",</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message: "Denominator cannot be zero"</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87"/>
          <p:cNvSpPr txBox="1"/>
          <p:nvPr/>
        </p:nvSpPr>
        <p:spPr>
          <a:xfrm>
            <a:off x="228600" y="914400"/>
            <a:ext cx="8153400" cy="53245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else</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alert("Result = " + (numerator / denominator));</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catch (e)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document.write(e.error + "&lt;br/&gt;");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document.write(e.message + "&lt;br/&gt;");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&lt;/script&gt;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&lt;head&gt;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&lt;input type="submit" onclick="divide()"&gt;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&lt;/body&gt;</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&lt;/html&gt;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8"/>
          <p:cNvSpPr txBox="1"/>
          <p:nvPr/>
        </p:nvSpPr>
        <p:spPr>
          <a:xfrm>
            <a:off x="127000" y="1246445"/>
            <a:ext cx="8534400" cy="517064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Everything What we see on a website</a:t>
            </a:r>
            <a:endParaRPr/>
          </a:p>
          <a:p>
            <a:pPr marL="800100" marR="0" lvl="1" indent="-342900" algn="l" rtl="0">
              <a:spcBef>
                <a:spcPts val="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buttons</a:t>
            </a:r>
            <a:endParaRPr/>
          </a:p>
          <a:p>
            <a:pPr marL="800100" marR="0" lvl="1" indent="-342900" algn="l" rtl="0">
              <a:spcBef>
                <a:spcPts val="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links</a:t>
            </a:r>
            <a:endParaRPr/>
          </a:p>
          <a:p>
            <a:pPr marL="800100" marR="0" lvl="1" indent="-342900" algn="l" rtl="0">
              <a:spcBef>
                <a:spcPts val="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animations</a:t>
            </a:r>
            <a:endParaRPr/>
          </a:p>
          <a:p>
            <a:pPr marL="800100" marR="0" lvl="1" indent="-342900" algn="just" rtl="0">
              <a:spcBef>
                <a:spcPts val="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design </a:t>
            </a:r>
            <a:endParaRPr/>
          </a:p>
          <a:p>
            <a:pPr marL="800100" marR="0" lvl="1" indent="-342900" algn="just" rtl="0">
              <a:spcBef>
                <a:spcPts val="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look </a:t>
            </a:r>
            <a:endParaRPr/>
          </a:p>
          <a:p>
            <a:pPr marL="800100" marR="0" lvl="1" indent="-342900" algn="just" rtl="0">
              <a:spcBef>
                <a:spcPts val="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Content</a:t>
            </a:r>
            <a:endParaRPr/>
          </a:p>
          <a:p>
            <a:pPr marL="800100" marR="0" lvl="1" indent="-342900" algn="just" rtl="0">
              <a:spcBef>
                <a:spcPts val="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Logos </a:t>
            </a:r>
            <a:endParaRPr/>
          </a:p>
          <a:p>
            <a:pPr marL="800100" marR="0" lvl="1" indent="-342900" algn="just" rtl="0">
              <a:spcBef>
                <a:spcPts val="0"/>
              </a:spcBef>
              <a:spcAft>
                <a:spcPts val="0"/>
              </a:spcAft>
              <a:buClr>
                <a:schemeClr val="dk1"/>
              </a:buClr>
              <a:buSzPts val="2200"/>
              <a:buFont typeface="Arial"/>
              <a:buChar char="•"/>
            </a:pPr>
            <a:r>
              <a:rPr lang="en-US" sz="2200" b="0" i="0" u="none" strike="noStrike" cap="none">
                <a:solidFill>
                  <a:schemeClr val="dk1"/>
                </a:solidFill>
                <a:latin typeface="Times New Roman"/>
                <a:ea typeface="Times New Roman"/>
                <a:cs typeface="Times New Roman"/>
                <a:sym typeface="Times New Roman"/>
              </a:rPr>
              <a:t>Search bars</a:t>
            </a:r>
            <a:endParaRPr/>
          </a:p>
          <a:p>
            <a:pPr marL="800100" marR="0" lvl="1" indent="-203200" algn="just" rtl="0">
              <a:spcBef>
                <a:spcPts val="0"/>
              </a:spcBef>
              <a:spcAft>
                <a:spcPts val="0"/>
              </a:spcAft>
              <a:buClr>
                <a:schemeClr val="dk1"/>
              </a:buClr>
              <a:buSzPts val="22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is a task of front end developer to convert clients requirement into the real and the website must look good in laptops, phones and tablets.</a:t>
            </a:r>
            <a:endParaRPr/>
          </a:p>
          <a:p>
            <a:pPr marL="0" marR="0" lvl="0" indent="0" algn="just" rtl="0">
              <a:spcBef>
                <a:spcPts val="0"/>
              </a:spcBef>
              <a:spcAft>
                <a:spcPts val="0"/>
              </a:spcAft>
              <a:buNone/>
            </a:pPr>
            <a:r>
              <a:rPr lang="en-US" sz="2200">
                <a:solidFill>
                  <a:schemeClr val="dk1"/>
                </a:solidFill>
                <a:latin typeface="Times New Roman"/>
                <a:ea typeface="Times New Roman"/>
                <a:cs typeface="Times New Roman"/>
                <a:sym typeface="Times New Roman"/>
              </a:rPr>
              <a:t>Three main things you must know for front end developments are HTML,CSS and JavaScript.</a:t>
            </a:r>
            <a:endParaRPr/>
          </a:p>
          <a:p>
            <a:pPr marL="0" marR="0" lvl="0" indent="0" algn="l" rtl="0">
              <a:spcBef>
                <a:spcPts val="0"/>
              </a:spcBef>
              <a:spcAft>
                <a:spcPts val="0"/>
              </a:spcAft>
              <a:buNone/>
            </a:pPr>
            <a:r>
              <a:rPr lang="en-US" sz="2200">
                <a:solidFill>
                  <a:schemeClr val="dk1"/>
                </a:solidFill>
                <a:latin typeface="Times New Roman"/>
                <a:ea typeface="Times New Roman"/>
                <a:cs typeface="Times New Roman"/>
                <a:sym typeface="Times New Roman"/>
              </a:rPr>
              <a:t> </a:t>
            </a:r>
            <a:endParaRPr/>
          </a:p>
        </p:txBody>
      </p:sp>
      <p:sp>
        <p:nvSpPr>
          <p:cNvPr id="487" name="Google Shape;487;p88"/>
          <p:cNvSpPr/>
          <p:nvPr/>
        </p:nvSpPr>
        <p:spPr>
          <a:xfrm>
            <a:off x="381000" y="1066800"/>
            <a:ext cx="8382000" cy="467820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sz="1800" b="1" u="sng">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1" i="0" u="sng" strike="noStrike" cap="none">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488" name="Google Shape;488;p88"/>
          <p:cNvSpPr txBox="1"/>
          <p:nvPr/>
        </p:nvSpPr>
        <p:spPr>
          <a:xfrm>
            <a:off x="25400" y="503774"/>
            <a:ext cx="85344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Front End Development</a:t>
            </a:r>
            <a:r>
              <a:rPr lang="en-US"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9"/>
          <p:cNvSpPr txBox="1"/>
          <p:nvPr/>
        </p:nvSpPr>
        <p:spPr>
          <a:xfrm>
            <a:off x="304800" y="1219200"/>
            <a:ext cx="8534400" cy="486287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262626"/>
              </a:buClr>
              <a:buSzPts val="2200"/>
              <a:buFont typeface="Arial"/>
              <a:buChar char="•"/>
            </a:pPr>
            <a:r>
              <a:rPr lang="en-US" sz="2200">
                <a:solidFill>
                  <a:srgbClr val="262626"/>
                </a:solidFill>
                <a:latin typeface="Times New Roman"/>
                <a:ea typeface="Times New Roman"/>
                <a:cs typeface="Times New Roman"/>
                <a:sym typeface="Times New Roman"/>
              </a:rPr>
              <a:t>CSS Frameworks, Libraries, and Preprocessors</a:t>
            </a:r>
            <a:endParaRPr/>
          </a:p>
          <a:p>
            <a:pPr marL="914400" marR="0" lvl="2" indent="-139700" algn="l" rtl="0">
              <a:spcBef>
                <a:spcPts val="0"/>
              </a:spcBef>
              <a:spcAft>
                <a:spcPts val="0"/>
              </a:spcAft>
              <a:buClr>
                <a:srgbClr val="262626"/>
              </a:buClr>
              <a:buSzPts val="2200"/>
              <a:buFont typeface="Arial"/>
              <a:buChar char="•"/>
            </a:pPr>
            <a:r>
              <a:rPr lang="en-US" sz="2200" b="0" i="0" u="none" strike="noStrike" cap="none">
                <a:solidFill>
                  <a:srgbClr val="262626"/>
                </a:solidFill>
                <a:latin typeface="Times New Roman"/>
                <a:ea typeface="Times New Roman"/>
                <a:cs typeface="Times New Roman"/>
                <a:sym typeface="Times New Roman"/>
              </a:rPr>
              <a:t>Bootstrap</a:t>
            </a:r>
            <a:endParaRPr/>
          </a:p>
          <a:p>
            <a:pPr marL="914400" marR="0" lvl="2" indent="-139700" algn="l" rtl="0">
              <a:spcBef>
                <a:spcPts val="0"/>
              </a:spcBef>
              <a:spcAft>
                <a:spcPts val="0"/>
              </a:spcAft>
              <a:buClr>
                <a:srgbClr val="262626"/>
              </a:buClr>
              <a:buSzPts val="2200"/>
              <a:buFont typeface="Arial"/>
              <a:buChar char="•"/>
            </a:pPr>
            <a:r>
              <a:rPr lang="en-US" sz="2200" b="0" i="0" u="none" strike="noStrike" cap="none">
                <a:solidFill>
                  <a:srgbClr val="262626"/>
                </a:solidFill>
                <a:latin typeface="Times New Roman"/>
                <a:ea typeface="Times New Roman"/>
                <a:cs typeface="Times New Roman"/>
                <a:sym typeface="Times New Roman"/>
              </a:rPr>
              <a:t>Tailwind CSS</a:t>
            </a:r>
            <a:endParaRPr/>
          </a:p>
          <a:p>
            <a:pPr marL="914400" marR="0" lvl="2" indent="-139700" algn="l" rtl="0">
              <a:spcBef>
                <a:spcPts val="0"/>
              </a:spcBef>
              <a:spcAft>
                <a:spcPts val="0"/>
              </a:spcAft>
              <a:buClr>
                <a:srgbClr val="262626"/>
              </a:buClr>
              <a:buSzPts val="2200"/>
              <a:buFont typeface="Arial"/>
              <a:buChar char="•"/>
            </a:pPr>
            <a:r>
              <a:rPr lang="en-US" sz="2200" b="0" i="0" u="none" strike="noStrike" cap="none">
                <a:solidFill>
                  <a:srgbClr val="262626"/>
                </a:solidFill>
                <a:latin typeface="Times New Roman"/>
                <a:ea typeface="Times New Roman"/>
                <a:cs typeface="Times New Roman"/>
                <a:sym typeface="Times New Roman"/>
              </a:rPr>
              <a:t>Bulma</a:t>
            </a:r>
            <a:endParaRPr sz="2200" b="0" i="0" u="none" strike="noStrike" cap="none">
              <a:solidFill>
                <a:srgbClr val="262626"/>
              </a:solidFill>
              <a:latin typeface="Times New Roman"/>
              <a:ea typeface="Times New Roman"/>
              <a:cs typeface="Times New Roman"/>
              <a:sym typeface="Times New Roman"/>
            </a:endParaRPr>
          </a:p>
          <a:p>
            <a:pPr marL="914400" marR="0" lvl="2" indent="-139700" algn="l" rtl="0">
              <a:spcBef>
                <a:spcPts val="0"/>
              </a:spcBef>
              <a:spcAft>
                <a:spcPts val="0"/>
              </a:spcAft>
              <a:buClr>
                <a:srgbClr val="262626"/>
              </a:buClr>
              <a:buSzPts val="2200"/>
              <a:buFont typeface="Arial"/>
              <a:buChar char="•"/>
            </a:pPr>
            <a:r>
              <a:rPr lang="en-US" sz="2200" b="0" i="0" u="none" strike="noStrike" cap="none">
                <a:solidFill>
                  <a:srgbClr val="262626"/>
                </a:solidFill>
                <a:latin typeface="Times New Roman"/>
                <a:ea typeface="Times New Roman"/>
                <a:cs typeface="Times New Roman"/>
                <a:sym typeface="Times New Roman"/>
              </a:rPr>
              <a:t>Materialize</a:t>
            </a:r>
            <a:endParaRPr/>
          </a:p>
          <a:p>
            <a:pPr marL="914400" marR="0" lvl="2" indent="-139700" algn="l" rtl="0">
              <a:spcBef>
                <a:spcPts val="0"/>
              </a:spcBef>
              <a:spcAft>
                <a:spcPts val="0"/>
              </a:spcAft>
              <a:buClr>
                <a:srgbClr val="262626"/>
              </a:buClr>
              <a:buSzPts val="2200"/>
              <a:buFont typeface="Arial"/>
              <a:buChar char="•"/>
            </a:pPr>
            <a:r>
              <a:rPr lang="en-US" sz="2200" b="0" i="0" u="none" strike="noStrike" cap="none">
                <a:solidFill>
                  <a:srgbClr val="262626"/>
                </a:solidFill>
                <a:latin typeface="Times New Roman"/>
                <a:ea typeface="Times New Roman"/>
                <a:cs typeface="Times New Roman"/>
                <a:sym typeface="Times New Roman"/>
              </a:rPr>
              <a:t>Semantic UI</a:t>
            </a:r>
            <a:endParaRPr/>
          </a:p>
          <a:p>
            <a:pPr marL="342900" marR="0" lvl="0" indent="-342900" algn="l" rtl="0">
              <a:spcBef>
                <a:spcPts val="0"/>
              </a:spcBef>
              <a:spcAft>
                <a:spcPts val="0"/>
              </a:spcAft>
              <a:buClr>
                <a:srgbClr val="262626"/>
              </a:buClr>
              <a:buSzPts val="2200"/>
              <a:buFont typeface="Arial"/>
              <a:buChar char="•"/>
            </a:pPr>
            <a:r>
              <a:rPr lang="en-US" sz="2200">
                <a:solidFill>
                  <a:srgbClr val="262626"/>
                </a:solidFill>
                <a:latin typeface="Times New Roman"/>
                <a:ea typeface="Times New Roman"/>
                <a:cs typeface="Times New Roman"/>
                <a:sym typeface="Times New Roman"/>
              </a:rPr>
              <a:t>JavaScript libraries and frameworks</a:t>
            </a:r>
            <a:endParaRPr/>
          </a:p>
          <a:p>
            <a:pPr marL="914400" marR="0" lvl="2" indent="-139700" algn="l" rtl="0">
              <a:spcBef>
                <a:spcPts val="0"/>
              </a:spcBef>
              <a:spcAft>
                <a:spcPts val="0"/>
              </a:spcAft>
              <a:buClr>
                <a:srgbClr val="262626"/>
              </a:buClr>
              <a:buSzPts val="2200"/>
              <a:buFont typeface="Arial"/>
              <a:buChar char="•"/>
            </a:pPr>
            <a:r>
              <a:rPr lang="en-US" sz="2200" b="0" i="0" u="none" strike="noStrike" cap="none">
                <a:solidFill>
                  <a:srgbClr val="262626"/>
                </a:solidFill>
                <a:latin typeface="Times New Roman"/>
                <a:ea typeface="Times New Roman"/>
                <a:cs typeface="Times New Roman"/>
                <a:sym typeface="Times New Roman"/>
              </a:rPr>
              <a:t>React</a:t>
            </a:r>
            <a:endParaRPr/>
          </a:p>
          <a:p>
            <a:pPr marL="914400" marR="0" lvl="2" indent="-139700" algn="l" rtl="0">
              <a:spcBef>
                <a:spcPts val="0"/>
              </a:spcBef>
              <a:spcAft>
                <a:spcPts val="0"/>
              </a:spcAft>
              <a:buClr>
                <a:srgbClr val="262626"/>
              </a:buClr>
              <a:buSzPts val="2200"/>
              <a:buFont typeface="Arial"/>
              <a:buChar char="•"/>
            </a:pPr>
            <a:r>
              <a:rPr lang="en-US" sz="2200" b="0" i="0" u="none" strike="noStrike" cap="none">
                <a:solidFill>
                  <a:srgbClr val="262626"/>
                </a:solidFill>
                <a:latin typeface="Times New Roman"/>
                <a:ea typeface="Times New Roman"/>
                <a:cs typeface="Times New Roman"/>
                <a:sym typeface="Times New Roman"/>
              </a:rPr>
              <a:t>Angular </a:t>
            </a:r>
            <a:endParaRPr/>
          </a:p>
          <a:p>
            <a:pPr marL="914400" marR="0" lvl="2" indent="-139700" algn="l" rtl="0">
              <a:spcBef>
                <a:spcPts val="0"/>
              </a:spcBef>
              <a:spcAft>
                <a:spcPts val="0"/>
              </a:spcAft>
              <a:buClr>
                <a:srgbClr val="262626"/>
              </a:buClr>
              <a:buSzPts val="2200"/>
              <a:buFont typeface="Arial"/>
              <a:buChar char="•"/>
            </a:pPr>
            <a:r>
              <a:rPr lang="en-US" sz="2200" b="0" i="0" u="none" strike="noStrike" cap="none">
                <a:solidFill>
                  <a:srgbClr val="262626"/>
                </a:solidFill>
                <a:latin typeface="Times New Roman"/>
                <a:ea typeface="Times New Roman"/>
                <a:cs typeface="Times New Roman"/>
                <a:sym typeface="Times New Roman"/>
              </a:rPr>
              <a:t>Vue</a:t>
            </a:r>
            <a:endParaRPr/>
          </a:p>
          <a:p>
            <a:pPr marL="342900" marR="0" lvl="0" indent="-342900" algn="l" rtl="0">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Testing and Debugging skills</a:t>
            </a:r>
            <a:endParaRPr/>
          </a:p>
          <a:p>
            <a:pPr marL="342900" marR="0" lvl="0" indent="-342900" algn="l" rtl="0">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Version control (Learn Git)</a:t>
            </a:r>
            <a:endParaRPr/>
          </a:p>
          <a:p>
            <a:pPr marL="342900" marR="0" lvl="0" indent="-342900" algn="l" rtl="0">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Problem Solving</a:t>
            </a:r>
            <a:endParaRPr/>
          </a:p>
          <a:p>
            <a:pPr marL="800100" marR="0" lvl="1" indent="-190500" algn="just" rtl="0">
              <a:spcBef>
                <a:spcPts val="0"/>
              </a:spcBef>
              <a:spcAft>
                <a:spcPts val="0"/>
              </a:spcAft>
              <a:buClr>
                <a:schemeClr val="dk1"/>
              </a:buClr>
              <a:buSzPts val="24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494" name="Google Shape;494;p89"/>
          <p:cNvSpPr/>
          <p:nvPr/>
        </p:nvSpPr>
        <p:spPr>
          <a:xfrm>
            <a:off x="381000" y="1066800"/>
            <a:ext cx="8382000" cy="467820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sz="1800" b="1" u="sng">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1" i="0" u="sng" strike="noStrike" cap="none">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495" name="Google Shape;495;p89"/>
          <p:cNvSpPr txBox="1"/>
          <p:nvPr/>
        </p:nvSpPr>
        <p:spPr>
          <a:xfrm>
            <a:off x="25400" y="503774"/>
            <a:ext cx="85344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Front End Development</a:t>
            </a:r>
            <a:r>
              <a:rPr lang="en-US"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90"/>
          <p:cNvSpPr txBox="1"/>
          <p:nvPr/>
        </p:nvSpPr>
        <p:spPr>
          <a:xfrm>
            <a:off x="127000" y="1246445"/>
            <a:ext cx="8534400" cy="614014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Minify Resources</a:t>
            </a:r>
            <a:endParaRPr/>
          </a:p>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Reduce the Number of Server Calls</a:t>
            </a:r>
            <a:endParaRPr/>
          </a:p>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Remove Unnecessary Custom Fonts</a:t>
            </a:r>
            <a:endParaRPr/>
          </a:p>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Compress Files</a:t>
            </a:r>
            <a:endParaRPr/>
          </a:p>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Optimize the Images</a:t>
            </a:r>
            <a:endParaRPr/>
          </a:p>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Apply Lazy Loading</a:t>
            </a:r>
            <a:endParaRPr/>
          </a:p>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Caching</a:t>
            </a:r>
            <a:endParaRPr/>
          </a:p>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Enable Prefetching</a:t>
            </a:r>
            <a:endParaRPr/>
          </a:p>
          <a:p>
            <a:pPr marL="342900" marR="0" lvl="0" indent="-342900" algn="l" rtl="0">
              <a:lnSpc>
                <a:spcPct val="150000"/>
              </a:lnSpc>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Use a Content Delivery Network</a:t>
            </a:r>
            <a:endParaRPr/>
          </a:p>
          <a:p>
            <a:pPr marL="0" marR="0" lvl="0" indent="0" algn="l" rtl="0">
              <a:spcBef>
                <a:spcPts val="0"/>
              </a:spcBef>
              <a:spcAft>
                <a:spcPts val="0"/>
              </a:spcAft>
              <a:buNone/>
            </a:pPr>
            <a:endParaRPr sz="2400" b="1">
              <a:solidFill>
                <a:srgbClr val="262626"/>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lt1"/>
                </a:solidFill>
                <a:latin typeface="Times New Roman"/>
                <a:ea typeface="Times New Roman"/>
                <a:cs typeface="Times New Roman"/>
                <a:sym typeface="Times New Roman"/>
              </a:rPr>
              <a:t>https://blog.bitsrc.io/9-best-practices-for-optimizing-frontend-loading-time-763211621061</a:t>
            </a:r>
            <a:endParaRPr/>
          </a:p>
          <a:p>
            <a:pPr marL="800100" marR="0" lvl="1" indent="-190500" algn="just" rtl="0">
              <a:spcBef>
                <a:spcPts val="0"/>
              </a:spcBef>
              <a:spcAft>
                <a:spcPts val="0"/>
              </a:spcAft>
              <a:buClr>
                <a:schemeClr val="dk1"/>
              </a:buClr>
              <a:buSzPts val="2400"/>
              <a:buFont typeface="Arial"/>
              <a:buNone/>
            </a:pPr>
            <a:endParaRPr sz="2400" b="0" i="0" u="none" strike="noStrike" cap="none">
              <a:solidFill>
                <a:srgbClr val="262626"/>
              </a:solidFill>
              <a:latin typeface="Times New Roman"/>
              <a:ea typeface="Times New Roman"/>
              <a:cs typeface="Times New Roman"/>
              <a:sym typeface="Times New Roman"/>
            </a:endParaRPr>
          </a:p>
        </p:txBody>
      </p:sp>
      <p:sp>
        <p:nvSpPr>
          <p:cNvPr id="501" name="Google Shape;501;p90"/>
          <p:cNvSpPr/>
          <p:nvPr/>
        </p:nvSpPr>
        <p:spPr>
          <a:xfrm>
            <a:off x="381000" y="1066800"/>
            <a:ext cx="8382000" cy="467820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sz="1800" b="1" u="sng">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1" i="0" u="sng" strike="noStrike" cap="none">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502" name="Google Shape;502;p90"/>
          <p:cNvSpPr txBox="1"/>
          <p:nvPr/>
        </p:nvSpPr>
        <p:spPr>
          <a:xfrm>
            <a:off x="10160" y="694957"/>
            <a:ext cx="85344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Best Practices for Optimizing front end Performance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91"/>
          <p:cNvSpPr txBox="1"/>
          <p:nvPr/>
        </p:nvSpPr>
        <p:spPr>
          <a:xfrm>
            <a:off x="127000" y="1246445"/>
            <a:ext cx="8534400" cy="6186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000"/>
              <a:buFont typeface="Arial"/>
              <a:buChar char="•"/>
            </a:pPr>
            <a:r>
              <a:rPr lang="en-US" sz="2000" b="0">
                <a:solidFill>
                  <a:schemeClr val="dk1"/>
                </a:solidFill>
                <a:latin typeface="Times New Roman"/>
                <a:ea typeface="Times New Roman"/>
                <a:cs typeface="Times New Roman"/>
                <a:sym typeface="Times New Roman"/>
              </a:rPr>
              <a:t>If you want your web app runs without any interference, then it must be supported by the right technology to get high performance and speed. </a:t>
            </a:r>
            <a:endParaRPr/>
          </a:p>
          <a:p>
            <a:pPr marL="342900" marR="0" lvl="0" indent="-342900" algn="just"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You can develop your web apps by two ways</a:t>
            </a:r>
            <a:r>
              <a:rPr lang="en-US" sz="2000" b="0">
                <a:solidFill>
                  <a:schemeClr val="dk1"/>
                </a:solidFill>
                <a:latin typeface="Times New Roman"/>
                <a:ea typeface="Times New Roman"/>
                <a:cs typeface="Times New Roman"/>
                <a:sym typeface="Times New Roman"/>
              </a:rPr>
              <a:t>: SPA(single-page applications) and MPA(multi-page applications) </a:t>
            </a:r>
            <a:endParaRPr/>
          </a:p>
          <a:p>
            <a:pPr marL="342900" marR="0" lvl="0" indent="-342900" algn="just" rtl="0">
              <a:lnSpc>
                <a:spcPct val="150000"/>
              </a:lnSpc>
              <a:spcBef>
                <a:spcPts val="0"/>
              </a:spcBef>
              <a:spcAft>
                <a:spcPts val="0"/>
              </a:spcAft>
              <a:buClr>
                <a:schemeClr val="dk1"/>
              </a:buClr>
              <a:buSzPts val="2000"/>
              <a:buFont typeface="Arial"/>
              <a:buChar char="•"/>
            </a:pPr>
            <a:r>
              <a:rPr lang="en-US" sz="2000" b="0">
                <a:solidFill>
                  <a:schemeClr val="dk1"/>
                </a:solidFill>
                <a:latin typeface="Times New Roman"/>
                <a:ea typeface="Times New Roman"/>
                <a:cs typeface="Times New Roman"/>
                <a:sym typeface="Times New Roman"/>
              </a:rPr>
              <a:t>A single-page application is a modern approach used by Google, Facebook, Twitter, etc to app development. It works inside a browser and does not require page reloading during use.</a:t>
            </a:r>
            <a:endParaRPr/>
          </a:p>
          <a:p>
            <a:pPr marL="342900" marR="0" lvl="0" indent="-342900" algn="just"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a:t>
            </a:r>
            <a:r>
              <a:rPr lang="en-US" sz="2000" b="0">
                <a:solidFill>
                  <a:schemeClr val="dk1"/>
                </a:solidFill>
                <a:latin typeface="Times New Roman"/>
                <a:ea typeface="Times New Roman"/>
                <a:cs typeface="Times New Roman"/>
                <a:sym typeface="Times New Roman"/>
              </a:rPr>
              <a:t>ultiple-page application is classical approach to app development. The multi-page design pattern requires a page reload every time the content changes. It’s a preferred option for large companies with extensive product portfolios, such as e-commerce businesses.</a:t>
            </a:r>
            <a:endParaRPr sz="2000" b="1">
              <a:solidFill>
                <a:srgbClr val="262626"/>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b="1">
                <a:solidFill>
                  <a:schemeClr val="lt1"/>
                </a:solidFill>
                <a:latin typeface="Times New Roman"/>
                <a:ea typeface="Times New Roman"/>
                <a:cs typeface="Times New Roman"/>
                <a:sym typeface="Times New Roman"/>
              </a:rPr>
              <a:t>https://blog.bitsrc.io/9-best-practices-for-optimizing-frontend-loading-time-763211621061</a:t>
            </a:r>
            <a:endParaRPr/>
          </a:p>
          <a:p>
            <a:pPr marL="800100" marR="0" lvl="1" indent="-203200" algn="just" rtl="0">
              <a:spcBef>
                <a:spcPts val="0"/>
              </a:spcBef>
              <a:spcAft>
                <a:spcPts val="0"/>
              </a:spcAft>
              <a:buClr>
                <a:schemeClr val="dk1"/>
              </a:buClr>
              <a:buSzPts val="2200"/>
              <a:buFont typeface="Arial"/>
              <a:buNone/>
            </a:pPr>
            <a:endParaRPr sz="2200" b="0" i="0" u="none" strike="noStrike" cap="none">
              <a:solidFill>
                <a:srgbClr val="262626"/>
              </a:solidFill>
              <a:latin typeface="Times New Roman"/>
              <a:ea typeface="Times New Roman"/>
              <a:cs typeface="Times New Roman"/>
              <a:sym typeface="Times New Roman"/>
            </a:endParaRPr>
          </a:p>
        </p:txBody>
      </p:sp>
      <p:sp>
        <p:nvSpPr>
          <p:cNvPr id="508" name="Google Shape;508;p91"/>
          <p:cNvSpPr/>
          <p:nvPr/>
        </p:nvSpPr>
        <p:spPr>
          <a:xfrm>
            <a:off x="381000" y="1066800"/>
            <a:ext cx="8382000" cy="467820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sz="1800" b="1" u="sng">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1" i="0" u="sng" strike="noStrike" cap="none">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509" name="Google Shape;509;p91"/>
          <p:cNvSpPr txBox="1"/>
          <p:nvPr/>
        </p:nvSpPr>
        <p:spPr>
          <a:xfrm>
            <a:off x="228600" y="784780"/>
            <a:ext cx="85344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SPA(Single Page Application) VS MPA(Multi Page Application)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92"/>
          <p:cNvSpPr txBox="1"/>
          <p:nvPr/>
        </p:nvSpPr>
        <p:spPr>
          <a:xfrm>
            <a:off x="127000" y="1246445"/>
            <a:ext cx="8534400" cy="746980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Speed is fast in SPA than MPA.</a:t>
            </a:r>
            <a:endParaRPr/>
          </a:p>
          <a:p>
            <a:pPr marL="342900" marR="0" lvl="0" indent="-342900" algn="just" rtl="0">
              <a:lnSpc>
                <a:spcPct val="150000"/>
              </a:lnSpc>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Coupling: SPA is strongly decoupled, meaning that the front-end and back-end are separate. SPA applications use APIs developed by server-side developers to read and display data. In MPA’s, the front-end and back-end are interdependent. All coding is usually housed under one project. </a:t>
            </a:r>
            <a:endParaRPr sz="2200">
              <a:solidFill>
                <a:srgbClr val="0C0C0C"/>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Search Engine Optimization MPA is more SEO friendly than SPA.</a:t>
            </a:r>
            <a:endParaRPr/>
          </a:p>
          <a:p>
            <a:pPr marL="342900" marR="0" lvl="0" indent="-342900" algn="just" rtl="0">
              <a:lnSpc>
                <a:spcPct val="150000"/>
              </a:lnSpc>
              <a:spcBef>
                <a:spcPts val="0"/>
              </a:spcBef>
              <a:spcAft>
                <a:spcPts val="0"/>
              </a:spcAft>
              <a:buClr>
                <a:srgbClr val="0C0C0C"/>
              </a:buClr>
              <a:buSzPts val="2200"/>
              <a:buFont typeface="Arial"/>
              <a:buChar char="•"/>
            </a:pPr>
            <a:r>
              <a:rPr lang="en-US" sz="2200">
                <a:solidFill>
                  <a:srgbClr val="0C0C0C"/>
                </a:solidFill>
                <a:latin typeface="Times New Roman"/>
                <a:ea typeface="Times New Roman"/>
                <a:cs typeface="Times New Roman"/>
                <a:sym typeface="Times New Roman"/>
              </a:rPr>
              <a:t>User Experience</a:t>
            </a:r>
            <a:endParaRPr/>
          </a:p>
          <a:p>
            <a:pPr marL="342900" marR="0" lvl="0" indent="-342900" algn="just" rtl="0">
              <a:lnSpc>
                <a:spcPct val="150000"/>
              </a:lnSpc>
              <a:spcBef>
                <a:spcPts val="0"/>
              </a:spcBef>
              <a:spcAft>
                <a:spcPts val="0"/>
              </a:spcAft>
              <a:buClr>
                <a:srgbClr val="0C0C0C"/>
              </a:buClr>
              <a:buSzPts val="2200"/>
              <a:buFont typeface="Arial"/>
              <a:buChar char="•"/>
            </a:pPr>
            <a:r>
              <a:rPr lang="en-US" sz="2200" b="0">
                <a:solidFill>
                  <a:srgbClr val="0C0C0C"/>
                </a:solidFill>
                <a:latin typeface="Times New Roman"/>
                <a:ea typeface="Times New Roman"/>
                <a:cs typeface="Times New Roman"/>
                <a:sym typeface="Times New Roman"/>
              </a:rPr>
              <a:t>Security: SPA is more secure due to its size.</a:t>
            </a:r>
            <a:endParaRPr/>
          </a:p>
          <a:p>
            <a:pPr marL="342900" marR="0" lvl="0" indent="-342900" algn="just" rtl="0">
              <a:lnSpc>
                <a:spcPct val="150000"/>
              </a:lnSpc>
              <a:spcBef>
                <a:spcPts val="0"/>
              </a:spcBef>
              <a:spcAft>
                <a:spcPts val="0"/>
              </a:spcAft>
              <a:buClr>
                <a:srgbClr val="0C0C0C"/>
              </a:buClr>
              <a:buSzPts val="2200"/>
              <a:buFont typeface="Arial"/>
              <a:buChar char="•"/>
            </a:pPr>
            <a:r>
              <a:rPr lang="en-US" sz="2200" b="0">
                <a:solidFill>
                  <a:srgbClr val="0C0C0C"/>
                </a:solidFill>
                <a:latin typeface="Times New Roman"/>
                <a:ea typeface="Times New Roman"/>
                <a:cs typeface="Times New Roman"/>
                <a:sym typeface="Times New Roman"/>
              </a:rPr>
              <a:t>Development process</a:t>
            </a:r>
            <a:endParaRPr sz="2200" b="1">
              <a:solidFill>
                <a:srgbClr val="0C0C0C"/>
              </a:solidFill>
              <a:latin typeface="Times New Roman"/>
              <a:ea typeface="Times New Roman"/>
              <a:cs typeface="Times New Roman"/>
              <a:sym typeface="Times New Roman"/>
            </a:endParaRPr>
          </a:p>
          <a:p>
            <a:pPr marL="342900" marR="0" lvl="0" indent="-342900" algn="just" rtl="0">
              <a:lnSpc>
                <a:spcPct val="150000"/>
              </a:lnSpc>
              <a:spcBef>
                <a:spcPts val="0"/>
              </a:spcBef>
              <a:spcAft>
                <a:spcPts val="0"/>
              </a:spcAft>
              <a:buClr>
                <a:srgbClr val="0C0C0C"/>
              </a:buClr>
              <a:buSzPts val="2200"/>
              <a:buFont typeface="Arial"/>
              <a:buChar char="•"/>
            </a:pPr>
            <a:r>
              <a:rPr lang="en-US" sz="2200" b="0">
                <a:solidFill>
                  <a:srgbClr val="0C0C0C"/>
                </a:solidFill>
                <a:latin typeface="Times New Roman"/>
                <a:ea typeface="Times New Roman"/>
                <a:cs typeface="Times New Roman"/>
                <a:sym typeface="Times New Roman"/>
              </a:rPr>
              <a:t>JavaScript dependency </a:t>
            </a:r>
            <a:endParaRPr sz="2200" b="1">
              <a:solidFill>
                <a:srgbClr val="0C0C0C"/>
              </a:solidFill>
              <a:latin typeface="Times New Roman"/>
              <a:ea typeface="Times New Roman"/>
              <a:cs typeface="Times New Roman"/>
              <a:sym typeface="Times New Roman"/>
            </a:endParaRPr>
          </a:p>
          <a:p>
            <a:pPr marL="342900" marR="0" lvl="0" indent="-215900" algn="just" rtl="0">
              <a:lnSpc>
                <a:spcPct val="150000"/>
              </a:lnSpc>
              <a:spcBef>
                <a:spcPts val="0"/>
              </a:spcBef>
              <a:spcAft>
                <a:spcPts val="0"/>
              </a:spcAft>
              <a:buClr>
                <a:schemeClr val="dk1"/>
              </a:buClr>
              <a:buSzPts val="2000"/>
              <a:buFont typeface="Arial"/>
              <a:buNone/>
            </a:pPr>
            <a:endParaRPr sz="2000" b="1">
              <a:solidFill>
                <a:schemeClr val="dk1"/>
              </a:solidFill>
              <a:latin typeface="Calibri"/>
              <a:ea typeface="Calibri"/>
              <a:cs typeface="Calibri"/>
              <a:sym typeface="Calibri"/>
            </a:endParaRPr>
          </a:p>
          <a:p>
            <a:pPr marL="342900" marR="0" lvl="0" indent="-215900" algn="just" rtl="0">
              <a:lnSpc>
                <a:spcPct val="150000"/>
              </a:lnSpc>
              <a:spcBef>
                <a:spcPts val="0"/>
              </a:spcBef>
              <a:spcAft>
                <a:spcPts val="0"/>
              </a:spcAft>
              <a:buClr>
                <a:schemeClr val="dk1"/>
              </a:buClr>
              <a:buSzPts val="2000"/>
              <a:buFont typeface="Arial"/>
              <a:buNone/>
            </a:pPr>
            <a:endParaRPr sz="2000" b="1">
              <a:solidFill>
                <a:schemeClr val="dk1"/>
              </a:solidFill>
              <a:latin typeface="Calibri"/>
              <a:ea typeface="Calibri"/>
              <a:cs typeface="Calibri"/>
              <a:sym typeface="Calibri"/>
            </a:endParaRPr>
          </a:p>
          <a:p>
            <a:pPr marL="342900" marR="0" lvl="0" indent="-215900" algn="just" rtl="0">
              <a:lnSpc>
                <a:spcPct val="150000"/>
              </a:lnSpc>
              <a:spcBef>
                <a:spcPts val="0"/>
              </a:spcBef>
              <a:spcAft>
                <a:spcPts val="0"/>
              </a:spcAft>
              <a:buClr>
                <a:schemeClr val="dk1"/>
              </a:buClr>
              <a:buSzPts val="2000"/>
              <a:buFont typeface="Arial"/>
              <a:buNone/>
            </a:pPr>
            <a:endParaRPr sz="2000" b="1">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chemeClr val="lt1"/>
              </a:buClr>
              <a:buSzPts val="2000"/>
              <a:buFont typeface="Arial"/>
              <a:buChar char="•"/>
            </a:pPr>
            <a:r>
              <a:rPr lang="en-US" sz="2000" b="0">
                <a:solidFill>
                  <a:schemeClr val="lt1"/>
                </a:solidFill>
                <a:latin typeface="Times New Roman"/>
                <a:ea typeface="Times New Roman"/>
                <a:cs typeface="Times New Roman"/>
                <a:sym typeface="Times New Roman"/>
              </a:rPr>
              <a:t>https://asperbrothers.com/blog/spa-vs-mpa/</a:t>
            </a:r>
            <a:endParaRPr/>
          </a:p>
        </p:txBody>
      </p:sp>
      <p:sp>
        <p:nvSpPr>
          <p:cNvPr id="515" name="Google Shape;515;p92"/>
          <p:cNvSpPr/>
          <p:nvPr/>
        </p:nvSpPr>
        <p:spPr>
          <a:xfrm>
            <a:off x="381000" y="1066800"/>
            <a:ext cx="8382000" cy="467820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a:t>
            </a:r>
            <a:br>
              <a:rPr lang="en-US" sz="1800">
                <a:solidFill>
                  <a:schemeClr val="dk1"/>
                </a:solidFill>
                <a:latin typeface="Times New Roman"/>
                <a:ea typeface="Times New Roman"/>
                <a:cs typeface="Times New Roman"/>
                <a:sym typeface="Times New Roman"/>
              </a:rPr>
            </a:br>
            <a:endParaRPr sz="1800" b="1" u="sng">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1" i="0" u="sng" strike="noStrike" cap="none">
              <a:solidFill>
                <a:srgbClr val="00808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u="sng">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300"/>
              <a:buFont typeface="Calibri"/>
              <a:buNone/>
            </a:pPr>
            <a:endParaRPr sz="1300" b="1" i="0" u="sng" strike="noStrike" cap="none">
              <a:solidFill>
                <a:srgbClr val="00808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516" name="Google Shape;516;p92"/>
          <p:cNvSpPr txBox="1"/>
          <p:nvPr/>
        </p:nvSpPr>
        <p:spPr>
          <a:xfrm>
            <a:off x="228600" y="784780"/>
            <a:ext cx="85344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SPA(Single Page Application) VS MPA(Multi Page Application)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3"/>
          <p:cNvSpPr txBox="1"/>
          <p:nvPr/>
        </p:nvSpPr>
        <p:spPr>
          <a:xfrm>
            <a:off x="914400" y="2875002"/>
            <a:ext cx="7162800"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a:solidFill>
                  <a:srgbClr val="FF0000"/>
                </a:solidFill>
                <a:latin typeface="Times New Roman"/>
                <a:ea typeface="Times New Roman"/>
                <a:cs typeface="Times New Roman"/>
                <a:sym typeface="Times New Roman"/>
              </a:rPr>
              <a:t>THANKS</a:t>
            </a:r>
            <a:endParaRPr sz="6600">
              <a:solidFill>
                <a:srgbClr val="FF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Variables</a:t>
            </a:r>
            <a:endParaRPr/>
          </a:p>
        </p:txBody>
      </p:sp>
      <p:sp>
        <p:nvSpPr>
          <p:cNvPr id="138" name="Google Shape;138;p8"/>
          <p:cNvSpPr txBox="1">
            <a:spLocks noGrp="1"/>
          </p:cNvSpPr>
          <p:nvPr>
            <p:ph type="subTitle" idx="1"/>
          </p:nvPr>
        </p:nvSpPr>
        <p:spPr>
          <a:xfrm>
            <a:off x="533400" y="1676400"/>
            <a:ext cx="7924800" cy="47244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const have block scope</a:t>
            </a:r>
            <a:endParaRPr/>
          </a:p>
          <a:p>
            <a:pPr marL="800100" lvl="1"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 </a:t>
            </a:r>
            <a:r>
              <a:rPr lang="en-US" sz="2000" b="1">
                <a:solidFill>
                  <a:schemeClr val="dk1"/>
                </a:solidFill>
                <a:latin typeface="Times New Roman"/>
                <a:ea typeface="Times New Roman"/>
                <a:cs typeface="Times New Roman"/>
                <a:sym typeface="Times New Roman"/>
              </a:rPr>
              <a:t>const</a:t>
            </a:r>
            <a:r>
              <a:rPr lang="en-US" sz="2000">
                <a:solidFill>
                  <a:schemeClr val="dk1"/>
                </a:solidFill>
                <a:latin typeface="Times New Roman"/>
                <a:ea typeface="Times New Roman"/>
                <a:cs typeface="Times New Roman"/>
                <a:sym typeface="Times New Roman"/>
              </a:rPr>
              <a:t> x=10}</a:t>
            </a:r>
            <a:endParaRPr/>
          </a:p>
          <a:p>
            <a:pPr marL="800100" lvl="1" indent="-342900" algn="l" rtl="0">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X can not be used outside that block </a:t>
            </a:r>
            <a:endParaRPr/>
          </a:p>
          <a:p>
            <a:pPr marL="342900" lvl="0" indent="-342900" algn="l" rtl="0">
              <a:spcBef>
                <a:spcPts val="440"/>
              </a:spcBef>
              <a:spcAft>
                <a:spcPts val="0"/>
              </a:spcAft>
              <a:buClr>
                <a:schemeClr val="dk1"/>
              </a:buClr>
              <a:buSzPts val="2200"/>
              <a:buFont typeface="Arial"/>
              <a:buChar char="•"/>
            </a:pPr>
            <a:r>
              <a:rPr lang="en-US" sz="2200" b="1">
                <a:solidFill>
                  <a:schemeClr val="dk1"/>
                </a:solidFill>
                <a:latin typeface="Times New Roman"/>
                <a:ea typeface="Times New Roman"/>
                <a:cs typeface="Times New Roman"/>
                <a:sym typeface="Times New Roman"/>
              </a:rPr>
              <a:t>const</a:t>
            </a:r>
            <a:r>
              <a:rPr lang="en-US" sz="2200">
                <a:solidFill>
                  <a:schemeClr val="dk1"/>
                </a:solidFill>
                <a:latin typeface="Times New Roman"/>
                <a:ea typeface="Times New Roman"/>
                <a:cs typeface="Times New Roman"/>
                <a:sym typeface="Times New Roman"/>
              </a:rPr>
              <a:t> can not be reassigned</a:t>
            </a:r>
            <a:endParaRPr/>
          </a:p>
          <a:p>
            <a:pPr marL="342900" lvl="0" indent="-342900" algn="l" rtl="0">
              <a:spcBef>
                <a:spcPts val="440"/>
              </a:spcBef>
              <a:spcAft>
                <a:spcPts val="0"/>
              </a:spcAft>
              <a:buClr>
                <a:schemeClr val="dk1"/>
              </a:buClr>
              <a:buSzPts val="2200"/>
              <a:buFont typeface="Arial"/>
              <a:buChar char="•"/>
            </a:pPr>
            <a:r>
              <a:rPr lang="en-US" sz="2200" b="1">
                <a:solidFill>
                  <a:schemeClr val="dk1"/>
                </a:solidFill>
                <a:latin typeface="Times New Roman"/>
                <a:ea typeface="Times New Roman"/>
                <a:cs typeface="Times New Roman"/>
                <a:sym typeface="Times New Roman"/>
              </a:rPr>
              <a:t>const</a:t>
            </a:r>
            <a:r>
              <a:rPr lang="en-US" sz="2200">
                <a:solidFill>
                  <a:schemeClr val="dk1"/>
                </a:solidFill>
                <a:latin typeface="Times New Roman"/>
                <a:ea typeface="Times New Roman"/>
                <a:cs typeface="Times New Roman"/>
                <a:sym typeface="Times New Roman"/>
              </a:rPr>
              <a:t> can not be redeclared</a:t>
            </a:r>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Use </a:t>
            </a:r>
            <a:r>
              <a:rPr lang="en-US" sz="2200" b="1">
                <a:solidFill>
                  <a:schemeClr val="dk1"/>
                </a:solidFill>
                <a:latin typeface="Times New Roman"/>
                <a:ea typeface="Times New Roman"/>
                <a:cs typeface="Times New Roman"/>
                <a:sym typeface="Times New Roman"/>
              </a:rPr>
              <a:t>const</a:t>
            </a:r>
            <a:r>
              <a:rPr lang="en-US" sz="2200">
                <a:solidFill>
                  <a:schemeClr val="dk1"/>
                </a:solidFill>
                <a:latin typeface="Times New Roman"/>
                <a:ea typeface="Times New Roman"/>
                <a:cs typeface="Times New Roman"/>
                <a:sym typeface="Times New Roman"/>
              </a:rPr>
              <a:t> where you know your value is not going to be change</a:t>
            </a:r>
            <a:endParaRPr/>
          </a:p>
          <a:p>
            <a:pPr marL="0" lvl="0" indent="-1397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    e.g. with Array, with object, with function, with regexp</a:t>
            </a:r>
            <a:endParaRPr sz="2200">
              <a:solidFill>
                <a:schemeClr val="dk1"/>
              </a:solidFill>
              <a:latin typeface="Times New Roman"/>
              <a:ea typeface="Times New Roman"/>
              <a:cs typeface="Times New Roman"/>
              <a:sym typeface="Times New Roman"/>
            </a:endParaRPr>
          </a:p>
          <a:p>
            <a:pPr marL="342900" lvl="0" indent="-342900" algn="l" rtl="0">
              <a:spcBef>
                <a:spcPts val="440"/>
              </a:spcBef>
              <a:spcAft>
                <a:spcPts val="0"/>
              </a:spcAft>
              <a:buClr>
                <a:schemeClr val="dk1"/>
              </a:buClr>
              <a:buSzPts val="2200"/>
              <a:buFont typeface="Arial"/>
              <a:buChar char="•"/>
            </a:pPr>
            <a:r>
              <a:rPr lang="en-US" sz="2200" b="1">
                <a:solidFill>
                  <a:schemeClr val="dk1"/>
                </a:solidFill>
                <a:latin typeface="Times New Roman"/>
                <a:ea typeface="Times New Roman"/>
                <a:cs typeface="Times New Roman"/>
                <a:sym typeface="Times New Roman"/>
              </a:rPr>
              <a:t>const</a:t>
            </a:r>
            <a:r>
              <a:rPr lang="en-US" sz="2200">
                <a:solidFill>
                  <a:schemeClr val="dk1"/>
                </a:solidFill>
                <a:latin typeface="Times New Roman"/>
                <a:ea typeface="Times New Roman"/>
                <a:cs typeface="Times New Roman"/>
                <a:sym typeface="Times New Roman"/>
              </a:rPr>
              <a:t> defines a constant reference to a value</a:t>
            </a:r>
            <a:endParaRPr/>
          </a:p>
          <a:p>
            <a:pPr marL="342900" lvl="0" indent="-342900" algn="l" rtl="0">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You can change the values of const array and properties of const object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ctrTitle"/>
          </p:nvPr>
        </p:nvSpPr>
        <p:spPr>
          <a:xfrm>
            <a:off x="304800" y="685801"/>
            <a:ext cx="77724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US" sz="2400" b="1">
                <a:latin typeface="Times New Roman"/>
                <a:ea typeface="Times New Roman"/>
                <a:cs typeface="Times New Roman"/>
                <a:sym typeface="Times New Roman"/>
              </a:rPr>
              <a:t>JavaScript Identifiers</a:t>
            </a:r>
            <a:endParaRPr/>
          </a:p>
        </p:txBody>
      </p:sp>
      <p:sp>
        <p:nvSpPr>
          <p:cNvPr id="144" name="Google Shape;144;p9"/>
          <p:cNvSpPr txBox="1">
            <a:spLocks noGrp="1"/>
          </p:cNvSpPr>
          <p:nvPr>
            <p:ph type="subTitle" idx="1"/>
          </p:nvPr>
        </p:nvSpPr>
        <p:spPr>
          <a:xfrm>
            <a:off x="533400" y="1676400"/>
            <a:ext cx="7924800" cy="47244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888888"/>
              </a:buClr>
              <a:buSzPct val="100000"/>
              <a:buNone/>
            </a:pPr>
            <a:endParaRPr sz="2400">
              <a:solidFill>
                <a:schemeClr val="dk1"/>
              </a:solidFill>
              <a:latin typeface="Times New Roman"/>
              <a:ea typeface="Times New Roman"/>
              <a:cs typeface="Times New Roman"/>
              <a:sym typeface="Times New Roman"/>
            </a:endParaRPr>
          </a:p>
          <a:p>
            <a:pPr marL="0" lvl="0" indent="0" algn="l" rtl="0">
              <a:spcBef>
                <a:spcPts val="444"/>
              </a:spcBef>
              <a:spcAft>
                <a:spcPts val="0"/>
              </a:spcAft>
              <a:buClr>
                <a:schemeClr val="dk1"/>
              </a:buClr>
              <a:buSzPct val="100000"/>
              <a:buNone/>
            </a:pPr>
            <a:r>
              <a:rPr lang="en-US" sz="2400">
                <a:solidFill>
                  <a:schemeClr val="dk1"/>
                </a:solidFill>
                <a:latin typeface="Times New Roman"/>
                <a:ea typeface="Times New Roman"/>
                <a:cs typeface="Times New Roman"/>
                <a:sym typeface="Times New Roman"/>
              </a:rPr>
              <a:t>Identifiers are the unique names given to variables with some restrictions</a:t>
            </a:r>
            <a:endParaRPr/>
          </a:p>
          <a:p>
            <a:pPr marL="0" lvl="0" indent="0" algn="l" rtl="0">
              <a:spcBef>
                <a:spcPts val="444"/>
              </a:spcBef>
              <a:spcAft>
                <a:spcPts val="0"/>
              </a:spcAft>
              <a:buClr>
                <a:srgbClr val="888888"/>
              </a:buClr>
              <a:buSzPct val="100000"/>
              <a:buNone/>
            </a:pPr>
            <a:endParaRPr sz="2400">
              <a:solidFill>
                <a:schemeClr val="dk1"/>
              </a:solidFill>
              <a:latin typeface="Times New Roman"/>
              <a:ea typeface="Times New Roman"/>
              <a:cs typeface="Times New Roman"/>
              <a:sym typeface="Times New Roman"/>
            </a:endParaRPr>
          </a:p>
          <a:p>
            <a:pPr marL="0" lvl="0" indent="-140970" algn="l" rtl="0">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Names can contain letters, digits, underscores, and dollar signs.</a:t>
            </a:r>
            <a:endParaRPr/>
          </a:p>
          <a:p>
            <a:pPr marL="0" lvl="0" indent="0" algn="l" rtl="0">
              <a:spcBef>
                <a:spcPts val="444"/>
              </a:spcBef>
              <a:spcAft>
                <a:spcPts val="0"/>
              </a:spcAft>
              <a:buClr>
                <a:srgbClr val="888888"/>
              </a:buClr>
              <a:buSzPct val="100000"/>
              <a:buFont typeface="Arial"/>
              <a:buNone/>
            </a:pPr>
            <a:endParaRPr sz="2400">
              <a:solidFill>
                <a:schemeClr val="dk1"/>
              </a:solidFill>
              <a:latin typeface="Times New Roman"/>
              <a:ea typeface="Times New Roman"/>
              <a:cs typeface="Times New Roman"/>
              <a:sym typeface="Times New Roman"/>
            </a:endParaRPr>
          </a:p>
          <a:p>
            <a:pPr marL="0" lvl="0" indent="-140970" algn="l" rtl="0">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Names must begin with a letter.</a:t>
            </a:r>
            <a:endParaRPr/>
          </a:p>
          <a:p>
            <a:pPr marL="0" lvl="0" indent="0" algn="l" rtl="0">
              <a:spcBef>
                <a:spcPts val="444"/>
              </a:spcBef>
              <a:spcAft>
                <a:spcPts val="0"/>
              </a:spcAft>
              <a:buClr>
                <a:srgbClr val="888888"/>
              </a:buClr>
              <a:buSzPct val="100000"/>
              <a:buFont typeface="Arial"/>
              <a:buNone/>
            </a:pPr>
            <a:endParaRPr sz="2400">
              <a:solidFill>
                <a:schemeClr val="dk1"/>
              </a:solidFill>
              <a:latin typeface="Times New Roman"/>
              <a:ea typeface="Times New Roman"/>
              <a:cs typeface="Times New Roman"/>
              <a:sym typeface="Times New Roman"/>
            </a:endParaRPr>
          </a:p>
          <a:p>
            <a:pPr marL="0" lvl="0" indent="-140970" algn="l" rtl="0">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Names can also begin with $ and _</a:t>
            </a:r>
            <a:endParaRPr/>
          </a:p>
          <a:p>
            <a:pPr marL="0" lvl="0" indent="0" algn="l" rtl="0">
              <a:spcBef>
                <a:spcPts val="444"/>
              </a:spcBef>
              <a:spcAft>
                <a:spcPts val="0"/>
              </a:spcAft>
              <a:buClr>
                <a:srgbClr val="888888"/>
              </a:buClr>
              <a:buSzPct val="100000"/>
              <a:buFont typeface="Arial"/>
              <a:buNone/>
            </a:pPr>
            <a:endParaRPr sz="2400">
              <a:solidFill>
                <a:schemeClr val="dk1"/>
              </a:solidFill>
              <a:latin typeface="Times New Roman"/>
              <a:ea typeface="Times New Roman"/>
              <a:cs typeface="Times New Roman"/>
              <a:sym typeface="Times New Roman"/>
            </a:endParaRPr>
          </a:p>
          <a:p>
            <a:pPr marL="0" lvl="0" indent="-140970" algn="l" rtl="0">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Names are case sensitive (a and A are different variables).</a:t>
            </a:r>
            <a:endParaRPr/>
          </a:p>
          <a:p>
            <a:pPr marL="0" lvl="0" indent="0" algn="l" rtl="0">
              <a:spcBef>
                <a:spcPts val="444"/>
              </a:spcBef>
              <a:spcAft>
                <a:spcPts val="0"/>
              </a:spcAft>
              <a:buClr>
                <a:srgbClr val="888888"/>
              </a:buClr>
              <a:buSzPct val="100000"/>
              <a:buFont typeface="Arial"/>
              <a:buNone/>
            </a:pPr>
            <a:endParaRPr sz="2400">
              <a:solidFill>
                <a:schemeClr val="dk1"/>
              </a:solidFill>
              <a:latin typeface="Times New Roman"/>
              <a:ea typeface="Times New Roman"/>
              <a:cs typeface="Times New Roman"/>
              <a:sym typeface="Times New Roman"/>
            </a:endParaRPr>
          </a:p>
          <a:p>
            <a:pPr marL="0" lvl="0" indent="-140970" algn="l" rtl="0">
              <a:spcBef>
                <a:spcPts val="444"/>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Reserved words (like JavaScript keywords) cannot be used as names.</a:t>
            </a:r>
            <a:endParaRPr/>
          </a:p>
          <a:p>
            <a:pPr marL="342900" lvl="0" indent="-213677" algn="l" rtl="0">
              <a:spcBef>
                <a:spcPts val="407"/>
              </a:spcBef>
              <a:spcAft>
                <a:spcPts val="0"/>
              </a:spcAft>
              <a:buClr>
                <a:srgbClr val="888888"/>
              </a:buClr>
              <a:buSzPct val="100000"/>
              <a:buFont typeface="Arial"/>
              <a:buNone/>
            </a:pPr>
            <a:endParaRPr sz="2200">
              <a:solidFill>
                <a:schemeClr val="dk1"/>
              </a:solidFill>
              <a:latin typeface="Times New Roman"/>
              <a:ea typeface="Times New Roman"/>
              <a:cs typeface="Times New Roman"/>
              <a:sym typeface="Times New Roman"/>
            </a:endParaRPr>
          </a:p>
          <a:p>
            <a:pPr marL="342900" lvl="0" indent="-213677" algn="l" rtl="0">
              <a:spcBef>
                <a:spcPts val="407"/>
              </a:spcBef>
              <a:spcAft>
                <a:spcPts val="0"/>
              </a:spcAft>
              <a:buClr>
                <a:srgbClr val="888888"/>
              </a:buClr>
              <a:buSzPct val="100000"/>
              <a:buFont typeface="Arial"/>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6807</Words>
  <Application>Microsoft Office PowerPoint</Application>
  <PresentationFormat>On-screen Show (4:3)</PresentationFormat>
  <Paragraphs>1203</Paragraphs>
  <Slides>78</Slides>
  <Notes>78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Noto Sans Symbols</vt:lpstr>
      <vt:lpstr>Times New Roman</vt:lpstr>
      <vt:lpstr>Office Theme</vt:lpstr>
      <vt:lpstr>PowerPoint Presentation</vt:lpstr>
      <vt:lpstr>PowerPoint Presentation</vt:lpstr>
      <vt:lpstr>How to use Java Script</vt:lpstr>
      <vt:lpstr>JavaScript Comments </vt:lpstr>
      <vt:lpstr>JavaScript Variables</vt:lpstr>
      <vt:lpstr>JavaScript Variables</vt:lpstr>
      <vt:lpstr>JavaScript Variables</vt:lpstr>
      <vt:lpstr>JavaScript Variables</vt:lpstr>
      <vt:lpstr>JavaScript Identifiers</vt:lpstr>
      <vt:lpstr>JavaScript Functions</vt:lpstr>
      <vt:lpstr>JavaScript Arrow Functions</vt:lpstr>
      <vt:lpstr>JavaScript Modules</vt:lpstr>
      <vt:lpstr>JavaScript Modules</vt:lpstr>
      <vt:lpstr>JavaScript Classes</vt:lpstr>
      <vt:lpstr>JavaScript Class Methods</vt:lpstr>
      <vt:lpstr>JavaScript Arrays</vt:lpstr>
      <vt:lpstr>JavaScript Arrays</vt:lpstr>
      <vt:lpstr>JavaScript Arrays</vt:lpstr>
      <vt:lpstr>JavaScript Arrays</vt:lpstr>
      <vt:lpstr>JavaScript Arrays</vt:lpstr>
      <vt:lpstr>JavaScript Arrays</vt:lpstr>
      <vt:lpstr>JavaScript Arrays Methods</vt:lpstr>
      <vt:lpstr>JavaScript Array Map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SHREY GARG</cp:lastModifiedBy>
  <cp:revision>1</cp:revision>
  <dcterms:created xsi:type="dcterms:W3CDTF">2016-09-28T16:52:12Z</dcterms:created>
  <dcterms:modified xsi:type="dcterms:W3CDTF">2024-05-08T14:41:41Z</dcterms:modified>
</cp:coreProperties>
</file>