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7256" y="340105"/>
            <a:ext cx="3269487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33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390650"/>
            <a:ext cx="6115050" cy="223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839" y="2482532"/>
            <a:ext cx="40887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 b="0">
                <a:solidFill>
                  <a:srgbClr val="000000"/>
                </a:solidFill>
                <a:latin typeface="Calibri"/>
                <a:cs typeface="Calibri"/>
              </a:rPr>
              <a:t>CPU 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461010"/>
            <a:ext cx="59601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dirty="0" sz="4400" spc="-1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5" b="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6866890" cy="3535679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First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Come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First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Serve(FCFS)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te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-</a:t>
            </a:r>
            <a:r>
              <a:rPr dirty="0" sz="3200" spc="20">
                <a:latin typeface="Calibri"/>
                <a:cs typeface="Calibri"/>
              </a:rPr>
              <a:t>J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0">
                <a:latin typeface="Calibri"/>
                <a:cs typeface="Calibri"/>
              </a:rPr>
              <a:t>b</a:t>
            </a:r>
            <a:r>
              <a:rPr dirty="0" sz="3200" spc="-10">
                <a:latin typeface="Calibri"/>
                <a:cs typeface="Calibri"/>
              </a:rPr>
              <a:t>-</a:t>
            </a:r>
            <a:r>
              <a:rPr dirty="0" sz="3200" spc="-50">
                <a:latin typeface="Calibri"/>
                <a:cs typeface="Calibri"/>
              </a:rPr>
              <a:t>F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-2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spc="-50">
                <a:latin typeface="Calibri"/>
                <a:cs typeface="Calibri"/>
              </a:rPr>
              <a:t>S</a:t>
            </a:r>
            <a:r>
              <a:rPr dirty="0" sz="3200" spc="20">
                <a:latin typeface="Calibri"/>
                <a:cs typeface="Calibri"/>
              </a:rPr>
              <a:t>J</a:t>
            </a:r>
            <a:r>
              <a:rPr dirty="0" sz="3200" spc="20">
                <a:latin typeface="Calibri"/>
                <a:cs typeface="Calibri"/>
              </a:rPr>
              <a:t>F</a:t>
            </a:r>
            <a:r>
              <a:rPr dirty="0" sz="3200" spc="5">
                <a:latin typeface="Calibri"/>
                <a:cs typeface="Calibri"/>
              </a:rPr>
              <a:t>)</a:t>
            </a:r>
            <a:r>
              <a:rPr dirty="0" sz="3200" spc="-28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du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15">
                <a:latin typeface="Calibri"/>
                <a:cs typeface="Calibri"/>
              </a:rPr>
              <a:t>i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Priority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Round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Robin(RR)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Multilevel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Queue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Multilevel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Feedback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Queue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074" y="601599"/>
            <a:ext cx="61779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dirty="0" sz="275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750" spc="-10" b="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750" spc="229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750" spc="-5" b="0">
                <a:solidFill>
                  <a:srgbClr val="000000"/>
                </a:solidFill>
                <a:latin typeface="Calibri"/>
                <a:cs typeface="Calibri"/>
              </a:rPr>
              <a:t>Optimization</a:t>
            </a:r>
            <a:r>
              <a:rPr dirty="0" sz="2750" spc="1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750" spc="-5" b="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780" y="1396428"/>
            <a:ext cx="2331085" cy="168528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20">
                <a:latin typeface="Calibri"/>
                <a:cs typeface="Calibri"/>
              </a:rPr>
              <a:t>Max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utilization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20">
                <a:latin typeface="Calibri"/>
                <a:cs typeface="Calibri"/>
              </a:rPr>
              <a:t>Max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throughput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30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un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30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35">
                <a:latin typeface="Calibri"/>
                <a:cs typeface="Calibri"/>
              </a:rPr>
              <a:t>ai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20">
                <a:latin typeface="Calibri"/>
                <a:cs typeface="Calibri"/>
              </a:rPr>
              <a:t>Min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response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39" y="195580"/>
            <a:ext cx="4325620" cy="124269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30"/>
              </a:spcBef>
            </a:pPr>
            <a:r>
              <a:rPr dirty="0" sz="3950" spc="-30" b="0">
                <a:solidFill>
                  <a:srgbClr val="000000"/>
                </a:solidFill>
                <a:latin typeface="Calibri"/>
                <a:cs typeface="Calibri"/>
              </a:rPr>
              <a:t>FCFS</a:t>
            </a:r>
            <a:r>
              <a:rPr dirty="0" sz="3950" spc="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5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3950" spc="-35" b="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3950" spc="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-5" b="0">
                <a:solidFill>
                  <a:srgbClr val="000000"/>
                </a:solidFill>
                <a:latin typeface="Calibri"/>
                <a:cs typeface="Calibri"/>
              </a:rPr>
              <a:t>come</a:t>
            </a:r>
            <a:r>
              <a:rPr dirty="0" sz="3950" spc="1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-35" b="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3950" spc="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-15" b="0">
                <a:solidFill>
                  <a:srgbClr val="000000"/>
                </a:solidFill>
                <a:latin typeface="Calibri"/>
                <a:cs typeface="Calibri"/>
              </a:rPr>
              <a:t>serve.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49399"/>
            <a:ext cx="8033384" cy="4448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>
                <a:latin typeface="Calibri"/>
                <a:cs typeface="Calibri"/>
              </a:rPr>
              <a:t>Jobs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are</a:t>
            </a:r>
            <a:r>
              <a:rPr dirty="0" sz="2450" spc="-65">
                <a:latin typeface="Calibri"/>
                <a:cs typeface="Calibri"/>
              </a:rPr>
              <a:t> </a:t>
            </a:r>
            <a:r>
              <a:rPr dirty="0" sz="2450" spc="-25">
                <a:latin typeface="Calibri"/>
                <a:cs typeface="Calibri"/>
              </a:rPr>
              <a:t>executed</a:t>
            </a:r>
            <a:r>
              <a:rPr dirty="0" sz="2450" spc="31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on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first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come,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first</a:t>
            </a:r>
            <a:r>
              <a:rPr dirty="0" sz="2450" spc="-3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serve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basis.</a:t>
            </a:r>
            <a:endParaRPr sz="24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-30">
                <a:latin typeface="Calibri"/>
                <a:cs typeface="Calibri"/>
              </a:rPr>
              <a:t>Easy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understand</a:t>
            </a:r>
            <a:r>
              <a:rPr dirty="0" sz="2450" spc="16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and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implement.</a:t>
            </a:r>
            <a:endParaRPr sz="24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-30">
                <a:latin typeface="Calibri"/>
                <a:cs typeface="Calibri"/>
              </a:rPr>
              <a:t>Poor</a:t>
            </a:r>
            <a:r>
              <a:rPr dirty="0" sz="2450" spc="14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in</a:t>
            </a:r>
            <a:r>
              <a:rPr dirty="0" sz="2450" spc="-5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performance</a:t>
            </a:r>
            <a:r>
              <a:rPr dirty="0" sz="2450" spc="23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as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average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25">
                <a:latin typeface="Calibri"/>
                <a:cs typeface="Calibri"/>
              </a:rPr>
              <a:t>wait</a:t>
            </a:r>
            <a:r>
              <a:rPr dirty="0" sz="2450" spc="-3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time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3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high.</a:t>
            </a:r>
            <a:endParaRPr sz="2450">
              <a:latin typeface="Calibri"/>
              <a:cs typeface="Calibri"/>
            </a:endParaRPr>
          </a:p>
          <a:p>
            <a:pPr marL="355600" marR="13335" indent="-343535">
              <a:lnSpc>
                <a:spcPct val="818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10">
                <a:latin typeface="Calibri"/>
                <a:cs typeface="Calibri"/>
              </a:rPr>
              <a:t>FCFS </a:t>
            </a:r>
            <a:r>
              <a:rPr dirty="0" sz="2450" spc="20">
                <a:latin typeface="Calibri"/>
                <a:cs typeface="Calibri"/>
              </a:rPr>
              <a:t>is </a:t>
            </a:r>
            <a:r>
              <a:rPr dirty="0" sz="2450" spc="-10">
                <a:solidFill>
                  <a:srgbClr val="C00000"/>
                </a:solidFill>
                <a:latin typeface="Calibri"/>
                <a:cs typeface="Calibri"/>
              </a:rPr>
              <a:t>non </a:t>
            </a:r>
            <a:r>
              <a:rPr dirty="0" sz="2450">
                <a:solidFill>
                  <a:srgbClr val="C00000"/>
                </a:solidFill>
                <a:latin typeface="Calibri"/>
                <a:cs typeface="Calibri"/>
              </a:rPr>
              <a:t>preemptive</a:t>
            </a:r>
            <a:r>
              <a:rPr dirty="0" sz="2450">
                <a:latin typeface="Calibri"/>
                <a:cs typeface="Calibri"/>
              </a:rPr>
              <a:t>. </a:t>
            </a:r>
            <a:r>
              <a:rPr dirty="0" sz="2450" spc="5">
                <a:latin typeface="Calibri"/>
                <a:cs typeface="Calibri"/>
              </a:rPr>
              <a:t>Once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 spc="5">
                <a:latin typeface="Calibri"/>
                <a:cs typeface="Calibri"/>
              </a:rPr>
              <a:t>has </a:t>
            </a:r>
            <a:r>
              <a:rPr dirty="0" sz="2450" spc="-10">
                <a:latin typeface="Calibri"/>
                <a:cs typeface="Calibri"/>
              </a:rPr>
              <a:t>been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allocated to a 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that</a:t>
            </a:r>
            <a:r>
              <a:rPr dirty="0" sz="2450" spc="3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95">
                <a:latin typeface="Calibri"/>
                <a:cs typeface="Calibri"/>
              </a:rPr>
              <a:t> </a:t>
            </a:r>
            <a:r>
              <a:rPr dirty="0" sz="2450" spc="-25">
                <a:latin typeface="Calibri"/>
                <a:cs typeface="Calibri"/>
              </a:rPr>
              <a:t>keeps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>
                <a:latin typeface="Calibri"/>
                <a:cs typeface="Calibri"/>
              </a:rPr>
              <a:t>until</a:t>
            </a:r>
            <a:r>
              <a:rPr dirty="0" sz="2450" spc="7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it</a:t>
            </a:r>
            <a:r>
              <a:rPr dirty="0" sz="2450" spc="-4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terminates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or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IO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request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comes.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This</a:t>
            </a:r>
            <a:r>
              <a:rPr dirty="0" sz="2450" spc="5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particularly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troublesome</a:t>
            </a:r>
            <a:r>
              <a:rPr dirty="0" sz="2450" spc="235">
                <a:latin typeface="Calibri"/>
                <a:cs typeface="Calibri"/>
              </a:rPr>
              <a:t> </a:t>
            </a:r>
            <a:r>
              <a:rPr dirty="0" sz="2450" spc="-30">
                <a:latin typeface="Calibri"/>
                <a:cs typeface="Calibri"/>
              </a:rPr>
              <a:t>for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time 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sharing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systems</a:t>
            </a:r>
            <a:r>
              <a:rPr dirty="0" sz="2450" spc="12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where </a:t>
            </a:r>
            <a:r>
              <a:rPr dirty="0" sz="2450" spc="5">
                <a:latin typeface="Calibri"/>
                <a:cs typeface="Calibri"/>
              </a:rPr>
              <a:t>each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user</a:t>
            </a:r>
            <a:r>
              <a:rPr dirty="0" sz="2450" spc="150">
                <a:latin typeface="Calibri"/>
                <a:cs typeface="Calibri"/>
              </a:rPr>
              <a:t> </a:t>
            </a:r>
            <a:r>
              <a:rPr dirty="0" sz="2450" spc="-15">
                <a:latin typeface="Calibri"/>
                <a:cs typeface="Calibri"/>
              </a:rPr>
              <a:t>needs</a:t>
            </a:r>
            <a:r>
              <a:rPr dirty="0" sz="2450" spc="12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get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</a:t>
            </a:r>
            <a:r>
              <a:rPr dirty="0" sz="2450" spc="-2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share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of 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 spc="10">
                <a:latin typeface="Calibri"/>
                <a:cs typeface="Calibri"/>
              </a:rPr>
              <a:t>at</a:t>
            </a:r>
            <a:r>
              <a:rPr dirty="0" sz="2450" spc="-40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regular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intervals.</a:t>
            </a:r>
            <a:r>
              <a:rPr dirty="0" sz="2450" spc="-5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It</a:t>
            </a:r>
            <a:r>
              <a:rPr dirty="0" sz="2450" spc="3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would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be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disastrous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allow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one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-25">
                <a:latin typeface="Calibri"/>
                <a:cs typeface="Calibri"/>
              </a:rPr>
              <a:t>keep</a:t>
            </a:r>
            <a:r>
              <a:rPr dirty="0" sz="2450" spc="16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 spc="-30">
                <a:latin typeface="Calibri"/>
                <a:cs typeface="Calibri"/>
              </a:rPr>
              <a:t>for</a:t>
            </a:r>
            <a:r>
              <a:rPr dirty="0" sz="2450" spc="7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an </a:t>
            </a:r>
            <a:r>
              <a:rPr dirty="0" sz="2450" spc="-25">
                <a:latin typeface="Calibri"/>
                <a:cs typeface="Calibri"/>
              </a:rPr>
              <a:t>extended</a:t>
            </a:r>
            <a:r>
              <a:rPr dirty="0" sz="2450" spc="31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period.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450" spc="-25" b="1" i="1">
                <a:latin typeface="Calibri"/>
                <a:cs typeface="Calibri"/>
              </a:rPr>
              <a:t>DISADVANTAGE</a:t>
            </a:r>
            <a:endParaRPr sz="2450">
              <a:latin typeface="Calibri"/>
              <a:cs typeface="Calibri"/>
            </a:endParaRPr>
          </a:p>
          <a:p>
            <a:pPr marL="355600" marR="5080" indent="-343535">
              <a:lnSpc>
                <a:spcPct val="81800"/>
              </a:lnSpc>
              <a:spcBef>
                <a:spcPts val="600"/>
              </a:spcBef>
            </a:pPr>
            <a:r>
              <a:rPr dirty="0" sz="2450" spc="-15" b="1" i="1">
                <a:solidFill>
                  <a:srgbClr val="C00000"/>
                </a:solidFill>
                <a:latin typeface="Calibri"/>
                <a:cs typeface="Calibri"/>
              </a:rPr>
              <a:t>Convoy</a:t>
            </a:r>
            <a:r>
              <a:rPr dirty="0" sz="2450" spc="15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50" spc="-5" b="1" i="1">
                <a:solidFill>
                  <a:srgbClr val="C00000"/>
                </a:solidFill>
                <a:latin typeface="Calibri"/>
                <a:cs typeface="Calibri"/>
              </a:rPr>
              <a:t>effect</a:t>
            </a:r>
            <a:r>
              <a:rPr dirty="0" sz="2450" spc="11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short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204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behind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long</a:t>
            </a:r>
            <a:r>
              <a:rPr dirty="0" sz="2450" spc="7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process.</a:t>
            </a:r>
            <a:r>
              <a:rPr dirty="0" sz="2450" spc="17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All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processes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are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waiting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-30">
                <a:latin typeface="Calibri"/>
                <a:cs typeface="Calibri"/>
              </a:rPr>
              <a:t>for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one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big</a:t>
            </a:r>
            <a:r>
              <a:rPr dirty="0" sz="2450" spc="7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3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get</a:t>
            </a:r>
            <a:r>
              <a:rPr dirty="0" sz="2450" spc="-3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off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CPU.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This 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-20">
                <a:latin typeface="Calibri"/>
                <a:cs typeface="Calibri"/>
              </a:rPr>
              <a:t>effect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results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in</a:t>
            </a:r>
            <a:r>
              <a:rPr dirty="0" sz="2450" spc="-5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lower</a:t>
            </a:r>
            <a:r>
              <a:rPr dirty="0" sz="2450" spc="7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>
                <a:latin typeface="Calibri"/>
                <a:cs typeface="Calibri"/>
              </a:rPr>
              <a:t>utilization.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310" y="362648"/>
            <a:ext cx="542671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0">
                <a:solidFill>
                  <a:srgbClr val="000000"/>
                </a:solidFill>
                <a:latin typeface="Calibri"/>
                <a:cs typeface="Calibri"/>
              </a:rPr>
              <a:t>First-Come,</a:t>
            </a:r>
            <a:r>
              <a:rPr dirty="0" sz="2450" spc="1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b="0">
                <a:solidFill>
                  <a:srgbClr val="000000"/>
                </a:solidFill>
                <a:latin typeface="Calibri"/>
                <a:cs typeface="Calibri"/>
              </a:rPr>
              <a:t>First-Served</a:t>
            </a:r>
            <a:r>
              <a:rPr dirty="0" sz="2450" spc="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spc="5" b="0">
                <a:solidFill>
                  <a:srgbClr val="000000"/>
                </a:solidFill>
                <a:latin typeface="Calibri"/>
                <a:cs typeface="Calibri"/>
              </a:rPr>
              <a:t>(FCFS)</a:t>
            </a:r>
            <a:r>
              <a:rPr dirty="0" sz="2450" spc="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endParaRPr sz="24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7326" y="1457467"/>
          <a:ext cx="2869565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060"/>
                <a:gridCol w="1753869"/>
              </a:tblGrid>
              <a:tr h="262223">
                <a:tc>
                  <a:txBody>
                    <a:bodyPr/>
                    <a:lstStyle/>
                    <a:p>
                      <a:pPr algn="ctr" marR="344805">
                        <a:lnSpc>
                          <a:spcPts val="1710"/>
                        </a:lnSpc>
                      </a:pPr>
                      <a:r>
                        <a:rPr dirty="0" u="heavy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1710"/>
                        </a:lnSpc>
                        <a:tabLst>
                          <a:tab pos="1722120" algn="l"/>
                        </a:tabLst>
                      </a:pPr>
                      <a:r>
                        <a:rPr dirty="0" u="heavy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u="heavy" sz="1800" spc="-65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1800" spc="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Time	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14920">
                <a:tc>
                  <a:txBody>
                    <a:bodyPr/>
                    <a:lstStyle/>
                    <a:p>
                      <a:pPr algn="ctr" marR="299720">
                        <a:lnSpc>
                          <a:spcPts val="1975"/>
                        </a:lnSpc>
                      </a:pPr>
                      <a:r>
                        <a:rPr dirty="0" sz="1800" spc="-15" i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baseline="-18518" sz="1800" spc="-22" i="1">
                          <a:latin typeface="Calibri"/>
                          <a:cs typeface="Calibri"/>
                        </a:rPr>
                        <a:t>1</a:t>
                      </a:r>
                      <a:endParaRPr baseline="-18518"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75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05093">
                <a:tc>
                  <a:txBody>
                    <a:bodyPr/>
                    <a:lstStyle/>
                    <a:p>
                      <a:pPr algn="ctr" marR="280670">
                        <a:lnSpc>
                          <a:spcPts val="1900"/>
                        </a:lnSpc>
                      </a:pPr>
                      <a:r>
                        <a:rPr dirty="0" sz="1800" spc="-15" i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baseline="-18518" sz="1800" spc="-22" i="1">
                          <a:latin typeface="Calibri"/>
                          <a:cs typeface="Calibri"/>
                        </a:rPr>
                        <a:t>2</a:t>
                      </a:r>
                      <a:endParaRPr baseline="-18518"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9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81273">
                <a:tc>
                  <a:txBody>
                    <a:bodyPr/>
                    <a:lstStyle/>
                    <a:p>
                      <a:pPr algn="ctr" marR="299720">
                        <a:lnSpc>
                          <a:spcPts val="1900"/>
                        </a:lnSpc>
                      </a:pPr>
                      <a:r>
                        <a:rPr dirty="0" sz="1800" spc="-15" i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baseline="-18518" sz="1800" spc="-22" i="1">
                          <a:latin typeface="Calibri"/>
                          <a:cs typeface="Calibri"/>
                        </a:rPr>
                        <a:t>3</a:t>
                      </a:r>
                      <a:endParaRPr baseline="-18518"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9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1530" y="2589212"/>
            <a:ext cx="5801360" cy="54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3535">
              <a:lnSpc>
                <a:spcPts val="2055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dirty="0" sz="1800" spc="5">
                <a:latin typeface="Calibri"/>
                <a:cs typeface="Calibri"/>
              </a:rPr>
              <a:t>Suppose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arrive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order: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P</a:t>
            </a:r>
            <a:r>
              <a:rPr dirty="0" baseline="-18518" sz="1800" spc="-22" i="1">
                <a:latin typeface="Calibri"/>
                <a:cs typeface="Calibri"/>
              </a:rPr>
              <a:t>1</a:t>
            </a:r>
            <a:r>
              <a:rPr dirty="0" baseline="-18518" sz="1800" spc="254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P</a:t>
            </a:r>
            <a:r>
              <a:rPr dirty="0" baseline="-18518" sz="1800" spc="-30" i="1">
                <a:latin typeface="Calibri"/>
                <a:cs typeface="Calibri"/>
              </a:rPr>
              <a:t>2</a:t>
            </a:r>
            <a:r>
              <a:rPr dirty="0" baseline="-18518" sz="1800" spc="254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P</a:t>
            </a:r>
            <a:r>
              <a:rPr dirty="0" baseline="-18518" sz="1800" spc="-30" i="1">
                <a:latin typeface="Calibri"/>
                <a:cs typeface="Calibri"/>
              </a:rPr>
              <a:t>3</a:t>
            </a:r>
            <a:endParaRPr baseline="-18518" sz="1800">
              <a:latin typeface="Calibri"/>
              <a:cs typeface="Calibri"/>
            </a:endParaRPr>
          </a:p>
          <a:p>
            <a:pPr marL="381000">
              <a:lnSpc>
                <a:spcPts val="2055"/>
              </a:lnSpc>
            </a:pPr>
            <a:r>
              <a:rPr dirty="0" sz="1800" spc="1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Gantt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Chart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schedule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830" y="4476051"/>
            <a:ext cx="4364355" cy="6362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dirty="0" sz="1800" spc="-105">
                <a:latin typeface="Calibri"/>
                <a:cs typeface="Calibri"/>
              </a:rPr>
              <a:t>W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0">
                <a:latin typeface="Calibri"/>
                <a:cs typeface="Calibri"/>
              </a:rPr>
              <a:t>f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35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1</a:t>
            </a:r>
            <a:r>
              <a:rPr dirty="0" baseline="-18518" sz="1800" i="1">
                <a:latin typeface="Calibri"/>
                <a:cs typeface="Calibri"/>
              </a:rPr>
              <a:t>  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0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2</a:t>
            </a:r>
            <a:r>
              <a:rPr dirty="0" baseline="-18518" sz="1800" i="1">
                <a:latin typeface="Calibri"/>
                <a:cs typeface="Calibri"/>
              </a:rPr>
              <a:t>  </a:t>
            </a:r>
            <a:r>
              <a:rPr dirty="0" baseline="-18518" sz="1800" spc="112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24</a:t>
            </a:r>
            <a:r>
              <a:rPr dirty="0" sz="1800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5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3</a:t>
            </a:r>
            <a:r>
              <a:rPr dirty="0" baseline="-18518" sz="1800" spc="142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dirty="0" sz="1800" spc="5">
                <a:latin typeface="Calibri"/>
                <a:cs typeface="Calibri"/>
              </a:rPr>
              <a:t>Av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(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27</a:t>
            </a:r>
            <a:r>
              <a:rPr dirty="0" sz="1800" spc="-25">
                <a:latin typeface="Calibri"/>
                <a:cs typeface="Calibri"/>
              </a:rPr>
              <a:t>)/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47913" y="3581463"/>
          <a:ext cx="5272405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  <a:gridCol w="914400"/>
                <a:gridCol w="990600"/>
              </a:tblGrid>
              <a:tr h="609600">
                <a:tc>
                  <a:txBody>
                    <a:bodyPr/>
                    <a:lstStyle/>
                    <a:p>
                      <a:pPr algn="ctr" marR="33210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 spc="-7">
                          <a:latin typeface="Arial MT"/>
                          <a:cs typeface="Arial MT"/>
                        </a:rPr>
                        <a:t>1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>
                          <a:latin typeface="Arial MT"/>
                          <a:cs typeface="Arial MT"/>
                        </a:rPr>
                        <a:t>2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 spc="-7">
                          <a:latin typeface="Arial MT"/>
                          <a:cs typeface="Arial MT"/>
                        </a:rPr>
                        <a:t>3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8409" y="4370387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3826" y="4370387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Arial MT"/>
                <a:cs typeface="Arial MT"/>
              </a:rPr>
              <a:t>27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8733" y="4370387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5554" y="4370387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610" y="461010"/>
            <a:ext cx="52133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45" b="0">
                <a:solidFill>
                  <a:srgbClr val="000000"/>
                </a:solidFill>
                <a:latin typeface="Calibri"/>
                <a:cs typeface="Calibri"/>
              </a:rPr>
              <a:t>FCFS</a:t>
            </a:r>
            <a:r>
              <a:rPr dirty="0" sz="4400" spc="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dirty="0" sz="4400" spc="-1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 b="0">
                <a:solidFill>
                  <a:srgbClr val="000000"/>
                </a:solidFill>
                <a:latin typeface="Calibri"/>
                <a:cs typeface="Calibri"/>
              </a:rPr>
              <a:t>(Cont)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475" y="1557083"/>
            <a:ext cx="4398010" cy="10274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70"/>
              </a:spcBef>
            </a:pPr>
            <a:r>
              <a:rPr dirty="0" sz="1800" spc="5">
                <a:latin typeface="Calibri"/>
                <a:cs typeface="Calibri"/>
              </a:rPr>
              <a:t>Suppose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arrive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algn="r" marR="209550">
              <a:lnSpc>
                <a:spcPct val="100000"/>
              </a:lnSpc>
              <a:spcBef>
                <a:spcPts val="470"/>
              </a:spcBef>
            </a:pPr>
            <a:r>
              <a:rPr dirty="0" sz="1800" spc="-15" i="1">
                <a:latin typeface="Calibri"/>
                <a:cs typeface="Calibri"/>
              </a:rPr>
              <a:t>P</a:t>
            </a:r>
            <a:r>
              <a:rPr dirty="0" baseline="-18518" sz="1800" spc="-22" i="1">
                <a:latin typeface="Calibri"/>
                <a:cs typeface="Calibri"/>
              </a:rPr>
              <a:t>2</a:t>
            </a:r>
            <a:r>
              <a:rPr dirty="0" baseline="-18518" sz="1800" spc="217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P</a:t>
            </a:r>
            <a:r>
              <a:rPr dirty="0" baseline="-18518" sz="1800" spc="-22" i="1">
                <a:latin typeface="Calibri"/>
                <a:cs typeface="Calibri"/>
              </a:rPr>
              <a:t>3</a:t>
            </a:r>
            <a:r>
              <a:rPr dirty="0" baseline="-18518" sz="1800" spc="22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P</a:t>
            </a:r>
            <a:r>
              <a:rPr dirty="0" baseline="-18518" sz="1800" spc="-30" i="1">
                <a:latin typeface="Calibri"/>
                <a:cs typeface="Calibri"/>
              </a:rPr>
              <a:t>1</a:t>
            </a:r>
            <a:endParaRPr baseline="-18518" sz="180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dirty="0" sz="1800" spc="1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Gantt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schedule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38350" y="2609913"/>
          <a:ext cx="5272405" cy="84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14400"/>
                <a:gridCol w="3352800"/>
              </a:tblGrid>
              <a:tr h="609600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 spc="-7">
                          <a:latin typeface="Arial MT"/>
                          <a:cs typeface="Arial MT"/>
                        </a:rPr>
                        <a:t>2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0731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 spc="-7">
                          <a:latin typeface="Arial MT"/>
                          <a:cs typeface="Arial MT"/>
                        </a:rPr>
                        <a:t>3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052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baseline="-18518" sz="1800" spc="-7">
                          <a:latin typeface="Arial MT"/>
                          <a:cs typeface="Arial MT"/>
                        </a:rPr>
                        <a:t>1</a:t>
                      </a:r>
                      <a:endParaRPr baseline="-18518" sz="1800">
                        <a:latin typeface="Arial MT"/>
                        <a:cs typeface="Arial MT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13016" y="3395662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175" y="3395662"/>
            <a:ext cx="4082415" cy="143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1930">
              <a:lnSpc>
                <a:spcPct val="100000"/>
              </a:lnSpc>
              <a:spcBef>
                <a:spcPts val="100"/>
              </a:spcBef>
              <a:tabLst>
                <a:tab pos="2469515" algn="l"/>
                <a:tab pos="3385185" algn="l"/>
              </a:tabLst>
            </a:pPr>
            <a:r>
              <a:rPr dirty="0" sz="1800">
                <a:latin typeface="Arial MT"/>
                <a:cs typeface="Arial MT"/>
              </a:rPr>
              <a:t>0	3	6</a:t>
            </a:r>
            <a:endParaRPr sz="1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dirty="0" sz="1800" spc="-105">
                <a:latin typeface="Calibri"/>
                <a:cs typeface="Calibri"/>
              </a:rPr>
              <a:t>W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0">
                <a:latin typeface="Calibri"/>
                <a:cs typeface="Calibri"/>
              </a:rPr>
              <a:t>f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35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1</a:t>
            </a:r>
            <a:r>
              <a:rPr dirty="0" baseline="-18518" sz="1800" spc="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45" i="1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6</a:t>
            </a:r>
            <a:r>
              <a:rPr dirty="0" sz="1800" i="1">
                <a:latin typeface="Calibri"/>
                <a:cs typeface="Calibri"/>
              </a:rPr>
              <a:t>;</a:t>
            </a:r>
            <a:r>
              <a:rPr dirty="0" sz="1800" spc="-140" i="1">
                <a:latin typeface="Calibri"/>
                <a:cs typeface="Calibri"/>
              </a:rPr>
              <a:t> </a:t>
            </a:r>
            <a:r>
              <a:rPr dirty="0" sz="1800" spc="-35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2</a:t>
            </a:r>
            <a:r>
              <a:rPr dirty="0" baseline="-18518" sz="1800" i="1">
                <a:latin typeface="Calibri"/>
                <a:cs typeface="Calibri"/>
              </a:rPr>
              <a:t> </a:t>
            </a:r>
            <a:r>
              <a:rPr dirty="0" baseline="-18518" sz="1800" spc="-15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</a:t>
            </a:r>
            <a:r>
              <a:rPr dirty="0" baseline="-18518" sz="1800" i="1">
                <a:latin typeface="Calibri"/>
                <a:cs typeface="Calibri"/>
              </a:rPr>
              <a:t>;</a:t>
            </a:r>
            <a:r>
              <a:rPr dirty="0" baseline="-18518" sz="1800" spc="120" i="1">
                <a:latin typeface="Calibri"/>
                <a:cs typeface="Calibri"/>
              </a:rPr>
              <a:t> </a:t>
            </a:r>
            <a:r>
              <a:rPr dirty="0" sz="1800" spc="-35" i="1">
                <a:latin typeface="Calibri"/>
                <a:cs typeface="Calibri"/>
              </a:rPr>
              <a:t>P</a:t>
            </a:r>
            <a:r>
              <a:rPr dirty="0" baseline="-18518" sz="1800" i="1">
                <a:latin typeface="Calibri"/>
                <a:cs typeface="Calibri"/>
              </a:rPr>
              <a:t>3</a:t>
            </a:r>
            <a:r>
              <a:rPr dirty="0" baseline="-18518" sz="1800" spc="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3810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81000" algn="l"/>
                <a:tab pos="381635" algn="l"/>
                <a:tab pos="2560320" algn="l"/>
              </a:tabLst>
            </a:pPr>
            <a:r>
              <a:rPr dirty="0" sz="1800" spc="-5">
                <a:latin typeface="Calibri"/>
                <a:cs typeface="Calibri"/>
              </a:rPr>
              <a:t>Average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waiting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time:	</a:t>
            </a:r>
            <a:r>
              <a:rPr dirty="0" sz="1800" spc="-15">
                <a:latin typeface="Calibri"/>
                <a:cs typeface="Calibri"/>
              </a:rPr>
              <a:t>(6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3)/3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3810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dirty="0" sz="1800" spc="30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etter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0">
                <a:latin typeface="Calibri"/>
                <a:cs typeface="Calibri"/>
              </a:rPr>
              <a:t>v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423163"/>
            <a:ext cx="45275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/>
              <a:t>First-Come,</a:t>
            </a:r>
            <a:r>
              <a:rPr dirty="0" sz="2750"/>
              <a:t> </a:t>
            </a:r>
            <a:r>
              <a:rPr dirty="0" sz="2750" spc="10"/>
              <a:t>First-Served</a:t>
            </a:r>
            <a:r>
              <a:rPr dirty="0" sz="2750" spc="55"/>
              <a:t> </a:t>
            </a:r>
            <a:r>
              <a:rPr dirty="0" sz="2750" spc="10"/>
              <a:t>(FCFS)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2" y="1735391"/>
            <a:ext cx="228600" cy="2384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2069845"/>
            <a:ext cx="191134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2355532"/>
            <a:ext cx="191134" cy="1908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2651061"/>
            <a:ext cx="191134" cy="1908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7610" y="1630147"/>
            <a:ext cx="4290695" cy="122301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550">
                <a:latin typeface="Calibri"/>
                <a:cs typeface="Calibri"/>
              </a:rPr>
              <a:t>Example:</a:t>
            </a:r>
            <a:r>
              <a:rPr dirty="0" sz="1550" spc="114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Three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processes</a:t>
            </a:r>
            <a:r>
              <a:rPr dirty="0" sz="1550" spc="2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arrive</a:t>
            </a:r>
            <a:r>
              <a:rPr dirty="0" sz="1550" spc="13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in </a:t>
            </a:r>
            <a:r>
              <a:rPr dirty="0" sz="1550" spc="-5">
                <a:latin typeface="Calibri"/>
                <a:cs typeface="Calibri"/>
              </a:rPr>
              <a:t>order</a:t>
            </a:r>
            <a:r>
              <a:rPr dirty="0" sz="1550" spc="14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P1,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P2,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P3.</a:t>
            </a:r>
            <a:endParaRPr sz="1550">
              <a:latin typeface="Calibri"/>
              <a:cs typeface="Calibri"/>
            </a:endParaRPr>
          </a:p>
          <a:p>
            <a:pPr marL="412750" marR="2623820">
              <a:lnSpc>
                <a:spcPct val="136300"/>
              </a:lnSpc>
              <a:spcBef>
                <a:spcPts val="10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10">
                <a:latin typeface="Calibri"/>
                <a:cs typeface="Calibri"/>
              </a:rPr>
              <a:t>1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bu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 spc="45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t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ti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5">
                <a:latin typeface="Calibri"/>
                <a:cs typeface="Calibri"/>
              </a:rPr>
              <a:t>4  </a:t>
            </a: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10">
                <a:latin typeface="Calibri"/>
                <a:cs typeface="Calibri"/>
              </a:rPr>
              <a:t>2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b</a:t>
            </a:r>
            <a:r>
              <a:rPr dirty="0" sz="1400" spc="10">
                <a:latin typeface="Calibri"/>
                <a:cs typeface="Calibri"/>
              </a:rPr>
              <a:t>u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 spc="5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t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ti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3  </a:t>
            </a: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10">
                <a:latin typeface="Calibri"/>
                <a:cs typeface="Calibri"/>
              </a:rPr>
              <a:t>3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b</a:t>
            </a:r>
            <a:r>
              <a:rPr dirty="0" sz="1400" spc="10">
                <a:latin typeface="Calibri"/>
                <a:cs typeface="Calibri"/>
              </a:rPr>
              <a:t>u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 spc="5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t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ti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2" y="2937827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3271202"/>
            <a:ext cx="191134" cy="1908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3566731"/>
            <a:ext cx="191134" cy="1908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3852862"/>
            <a:ext cx="191134" cy="19081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97610" y="2833763"/>
            <a:ext cx="1104900" cy="12211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50">
                <a:latin typeface="Calibri"/>
                <a:cs typeface="Calibri"/>
              </a:rPr>
              <a:t>Waiting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Time</a:t>
            </a:r>
            <a:endParaRPr sz="155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615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1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645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1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575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3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1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2" y="4139247"/>
            <a:ext cx="228600" cy="2384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4473003"/>
            <a:ext cx="191134" cy="19081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4768532"/>
            <a:ext cx="191134" cy="1908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610" y="5055234"/>
            <a:ext cx="191134" cy="1904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97610" y="4034920"/>
            <a:ext cx="5306695" cy="21793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50" spc="-10">
                <a:latin typeface="Calibri"/>
                <a:cs typeface="Calibri"/>
              </a:rPr>
              <a:t>Turnaround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Time/Completion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Time:</a:t>
            </a:r>
            <a:endParaRPr sz="155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1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1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645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2</a:t>
            </a:r>
            <a:r>
              <a:rPr dirty="0" sz="1400" spc="1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575"/>
              </a:spcBef>
            </a:pPr>
            <a:r>
              <a:rPr dirty="0" sz="1400" spc="20">
                <a:latin typeface="Calibri"/>
                <a:cs typeface="Calibri"/>
              </a:rPr>
              <a:t>P</a:t>
            </a:r>
            <a:r>
              <a:rPr dirty="0" sz="1400" spc="35">
                <a:latin typeface="Calibri"/>
                <a:cs typeface="Calibri"/>
              </a:rPr>
              <a:t>3</a:t>
            </a:r>
            <a:r>
              <a:rPr dirty="0" sz="1400" spc="5">
                <a:latin typeface="Calibri"/>
                <a:cs typeface="Calibri"/>
              </a:rPr>
              <a:t>: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3</a:t>
            </a:r>
            <a:r>
              <a:rPr dirty="0" sz="1400" spc="1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41400"/>
              </a:lnSpc>
            </a:pPr>
            <a:r>
              <a:rPr dirty="0" sz="1550" spc="-5">
                <a:latin typeface="Calibri"/>
                <a:cs typeface="Calibri"/>
              </a:rPr>
              <a:t>Average</a:t>
            </a:r>
            <a:r>
              <a:rPr dirty="0" sz="1550">
                <a:latin typeface="Calibri"/>
                <a:cs typeface="Calibri"/>
              </a:rPr>
              <a:t> Waiting Time: </a:t>
            </a:r>
            <a:r>
              <a:rPr dirty="0" sz="1550" spc="5">
                <a:latin typeface="Calibri"/>
                <a:cs typeface="Calibri"/>
              </a:rPr>
              <a:t>(0+24+27)/3</a:t>
            </a:r>
            <a:r>
              <a:rPr dirty="0" sz="1550" spc="10">
                <a:latin typeface="Calibri"/>
                <a:cs typeface="Calibri"/>
              </a:rPr>
              <a:t> = (51/3)= </a:t>
            </a:r>
            <a:r>
              <a:rPr dirty="0" sz="1550" spc="20">
                <a:latin typeface="Calibri"/>
                <a:cs typeface="Calibri"/>
              </a:rPr>
              <a:t>17 </a:t>
            </a:r>
            <a:r>
              <a:rPr dirty="0" sz="1550" spc="5">
                <a:latin typeface="Calibri"/>
                <a:cs typeface="Calibri"/>
              </a:rPr>
              <a:t>milliseconds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Average</a:t>
            </a:r>
            <a:r>
              <a:rPr dirty="0" sz="1550" spc="1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Completion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Time: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(24+27+30)/3</a:t>
            </a:r>
            <a:r>
              <a:rPr dirty="0" sz="1550" spc="19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=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81/3=27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milliseconds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2" y="5636577"/>
            <a:ext cx="228600" cy="23844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2" y="5970587"/>
            <a:ext cx="228600" cy="238442"/>
          </a:xfrm>
          <a:prstGeom prst="rect">
            <a:avLst/>
          </a:prstGeom>
        </p:spPr>
      </p:pic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449620" y="3068621"/>
          <a:ext cx="3439160" cy="502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810259"/>
                <a:gridCol w="729614"/>
              </a:tblGrid>
              <a:tr h="4762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 spc="10">
                          <a:latin typeface="Calibri"/>
                          <a:cs typeface="Calibri"/>
                        </a:rPr>
                        <a:t>P1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BB9494"/>
                      </a:solidFill>
                      <a:prstDash val="solid"/>
                    </a:lnL>
                    <a:lnR w="28575">
                      <a:solidFill>
                        <a:srgbClr val="BB9494"/>
                      </a:solidFill>
                      <a:prstDash val="solid"/>
                    </a:lnR>
                    <a:lnT w="28575">
                      <a:solidFill>
                        <a:srgbClr val="BB9494"/>
                      </a:solidFill>
                      <a:prstDash val="solid"/>
                    </a:lnT>
                    <a:lnB w="28575">
                      <a:solidFill>
                        <a:srgbClr val="BB9494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 spc="10">
                          <a:latin typeface="Calibri"/>
                          <a:cs typeface="Calibri"/>
                        </a:rPr>
                        <a:t>P2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BB9494"/>
                      </a:solidFill>
                      <a:prstDash val="solid"/>
                    </a:lnL>
                    <a:lnR w="38100">
                      <a:solidFill>
                        <a:srgbClr val="BB9494"/>
                      </a:solidFill>
                      <a:prstDash val="solid"/>
                    </a:lnR>
                    <a:lnT w="28575">
                      <a:solidFill>
                        <a:srgbClr val="BB9494"/>
                      </a:solidFill>
                      <a:prstDash val="solid"/>
                    </a:lnT>
                    <a:lnB w="28575">
                      <a:solidFill>
                        <a:srgbClr val="BB9494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50" spc="10">
                          <a:latin typeface="Calibri"/>
                          <a:cs typeface="Calibri"/>
                        </a:rPr>
                        <a:t>P3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38100">
                      <a:solidFill>
                        <a:srgbClr val="BB9494"/>
                      </a:solidFill>
                      <a:prstDash val="solid"/>
                    </a:lnL>
                    <a:lnR w="28575">
                      <a:solidFill>
                        <a:srgbClr val="BB9494"/>
                      </a:solidFill>
                      <a:prstDash val="solid"/>
                    </a:lnR>
                    <a:lnT w="28575">
                      <a:solidFill>
                        <a:srgbClr val="BB9494"/>
                      </a:solidFill>
                      <a:prstDash val="solid"/>
                    </a:lnT>
                    <a:lnB w="28575">
                      <a:solidFill>
                        <a:srgbClr val="BB9494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395726" y="3628453"/>
            <a:ext cx="13716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latin typeface="Calibri"/>
                <a:cs typeface="Calibri"/>
              </a:rPr>
              <a:t>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8100" y="3628453"/>
            <a:ext cx="25527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35">
                <a:latin typeface="Calibri"/>
                <a:cs typeface="Calibri"/>
              </a:rPr>
              <a:t>24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1290" y="3588702"/>
            <a:ext cx="25463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30">
                <a:latin typeface="Calibri"/>
                <a:cs typeface="Calibri"/>
              </a:rPr>
              <a:t>27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9331" y="3588702"/>
            <a:ext cx="25463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30">
                <a:latin typeface="Calibri"/>
                <a:cs typeface="Calibri"/>
              </a:rPr>
              <a:t>30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2226" y="1082357"/>
            <a:ext cx="4925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Find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out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average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waiting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1050" y="2660650"/>
          <a:ext cx="61150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75" y="1724025"/>
            <a:ext cx="4248150" cy="3543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92" y="395541"/>
            <a:ext cx="51238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Example:</a:t>
            </a:r>
            <a:r>
              <a:rPr dirty="0" sz="2400" spc="-100"/>
              <a:t> </a:t>
            </a:r>
            <a:r>
              <a:rPr dirty="0" sz="2400"/>
              <a:t>First-Come,</a:t>
            </a:r>
            <a:r>
              <a:rPr dirty="0" sz="2400" spc="-55"/>
              <a:t> </a:t>
            </a:r>
            <a:r>
              <a:rPr dirty="0" sz="2400" spc="-5"/>
              <a:t>First-Served</a:t>
            </a:r>
            <a:r>
              <a:rPr dirty="0" sz="2400" spc="-40"/>
              <a:t> </a:t>
            </a:r>
            <a:r>
              <a:rPr dirty="0" sz="2400"/>
              <a:t>(FCFS)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053714" y="5660707"/>
            <a:ext cx="3759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Average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turn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around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=107/4=26.75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7650" y="1390650"/>
          <a:ext cx="61150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Arrival</a:t>
                      </a:r>
                      <a:r>
                        <a:rPr dirty="0" sz="1800" spc="2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026" y="700722"/>
            <a:ext cx="3706495" cy="57721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000000"/>
                </a:solidFill>
              </a:rPr>
              <a:t>Find</a:t>
            </a:r>
            <a:r>
              <a:rPr dirty="0" sz="1800" spc="-3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out</a:t>
            </a:r>
            <a:r>
              <a:rPr dirty="0" sz="1800" spc="-65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average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waiting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time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and</a:t>
            </a:r>
            <a:r>
              <a:rPr dirty="0" sz="1800" spc="-3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turn </a:t>
            </a:r>
            <a:r>
              <a:rPr dirty="0" sz="1800" spc="-390">
                <a:solidFill>
                  <a:srgbClr val="000000"/>
                </a:solidFill>
              </a:rPr>
              <a:t> </a:t>
            </a:r>
            <a:r>
              <a:rPr dirty="0" sz="1800" spc="5">
                <a:solidFill>
                  <a:srgbClr val="000000"/>
                </a:solidFill>
              </a:rPr>
              <a:t>a</a:t>
            </a:r>
            <a:r>
              <a:rPr dirty="0" sz="1800" spc="30">
                <a:solidFill>
                  <a:srgbClr val="000000"/>
                </a:solidFill>
              </a:rPr>
              <a:t>r</a:t>
            </a:r>
            <a:r>
              <a:rPr dirty="0" sz="1800">
                <a:solidFill>
                  <a:srgbClr val="000000"/>
                </a:solidFill>
              </a:rPr>
              <a:t>o</a:t>
            </a:r>
            <a:r>
              <a:rPr dirty="0" sz="1800" spc="10">
                <a:solidFill>
                  <a:srgbClr val="000000"/>
                </a:solidFill>
              </a:rPr>
              <a:t>u</a:t>
            </a:r>
            <a:r>
              <a:rPr dirty="0" sz="1800" spc="5">
                <a:solidFill>
                  <a:srgbClr val="000000"/>
                </a:solidFill>
              </a:rPr>
              <a:t>n</a:t>
            </a:r>
            <a:r>
              <a:rPr dirty="0" sz="1800">
                <a:solidFill>
                  <a:srgbClr val="000000"/>
                </a:solidFill>
              </a:rPr>
              <a:t>d</a:t>
            </a:r>
            <a:r>
              <a:rPr dirty="0" sz="1800" spc="-105">
                <a:solidFill>
                  <a:srgbClr val="000000"/>
                </a:solidFill>
              </a:rPr>
              <a:t> </a:t>
            </a:r>
            <a:r>
              <a:rPr dirty="0" sz="1800" spc="-25">
                <a:solidFill>
                  <a:srgbClr val="000000"/>
                </a:solidFill>
              </a:rPr>
              <a:t>t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 spc="30">
                <a:solidFill>
                  <a:srgbClr val="000000"/>
                </a:solidFill>
              </a:rPr>
              <a:t>m</a:t>
            </a:r>
            <a:r>
              <a:rPr dirty="0" sz="1800">
                <a:solidFill>
                  <a:srgbClr val="000000"/>
                </a:solidFill>
              </a:rPr>
              <a:t>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2850" y="4413250"/>
          <a:ext cx="530733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208279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14780" y="482123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3614" y="482123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4890" y="4821237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584" y="482123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1684" y="482123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9601" y="4821237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60450" y="1136650"/>
          <a:ext cx="6038850" cy="254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066800"/>
                <a:gridCol w="1752600"/>
                <a:gridCol w="990600"/>
                <a:gridCol w="914400"/>
                <a:gridCol w="685800"/>
              </a:tblGrid>
              <a:tr h="640079">
                <a:tc>
                  <a:txBody>
                    <a:bodyPr/>
                    <a:lstStyle/>
                    <a:p>
                      <a:pPr marL="92075" marR="8064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2415" indent="4762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794" y="461010"/>
            <a:ext cx="35490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 b="0">
                <a:solidFill>
                  <a:srgbClr val="000000"/>
                </a:solidFill>
                <a:latin typeface="Calibri"/>
                <a:cs typeface="Calibri"/>
              </a:rPr>
              <a:t>CPU</a:t>
            </a:r>
            <a:r>
              <a:rPr dirty="0" sz="44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49399"/>
            <a:ext cx="8053705" cy="429514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55600" marR="72390" indent="-343535">
              <a:lnSpc>
                <a:spcPct val="8170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>
                <a:latin typeface="Calibri"/>
                <a:cs typeface="Calibri"/>
              </a:rPr>
              <a:t>scheduling </a:t>
            </a:r>
            <a:r>
              <a:rPr dirty="0" sz="2450" spc="20">
                <a:latin typeface="Calibri"/>
                <a:cs typeface="Calibri"/>
              </a:rPr>
              <a:t>is </a:t>
            </a:r>
            <a:r>
              <a:rPr dirty="0" sz="2450" spc="10">
                <a:latin typeface="Calibri"/>
                <a:cs typeface="Calibri"/>
              </a:rPr>
              <a:t>a </a:t>
            </a:r>
            <a:r>
              <a:rPr dirty="0" sz="2450" spc="-10">
                <a:latin typeface="Calibri"/>
                <a:cs typeface="Calibri"/>
              </a:rPr>
              <a:t>process </a:t>
            </a:r>
            <a:r>
              <a:rPr dirty="0" sz="2450" spc="15">
                <a:latin typeface="Calibri"/>
                <a:cs typeface="Calibri"/>
              </a:rPr>
              <a:t>which </a:t>
            </a:r>
            <a:r>
              <a:rPr dirty="0" sz="2450" spc="20">
                <a:latin typeface="Calibri"/>
                <a:cs typeface="Calibri"/>
              </a:rPr>
              <a:t>allows </a:t>
            </a:r>
            <a:r>
              <a:rPr dirty="0" sz="2450" spc="-10">
                <a:latin typeface="Calibri"/>
                <a:cs typeface="Calibri"/>
              </a:rPr>
              <a:t>one process</a:t>
            </a:r>
            <a:r>
              <a:rPr dirty="0" sz="2450" spc="53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 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use the </a:t>
            </a:r>
            <a:r>
              <a:rPr dirty="0" sz="2450" spc="20">
                <a:latin typeface="Calibri"/>
                <a:cs typeface="Calibri"/>
              </a:rPr>
              <a:t>CPU while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-20">
                <a:latin typeface="Calibri"/>
                <a:cs typeface="Calibri"/>
              </a:rPr>
              <a:t>execution</a:t>
            </a:r>
            <a:r>
              <a:rPr dirty="0" sz="2450" spc="-1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of another process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 </a:t>
            </a:r>
            <a:r>
              <a:rPr dirty="0" sz="2450" spc="-5">
                <a:latin typeface="Calibri"/>
                <a:cs typeface="Calibri"/>
              </a:rPr>
              <a:t>on </a:t>
            </a:r>
            <a:r>
              <a:rPr dirty="0" sz="2450">
                <a:latin typeface="Calibri"/>
                <a:cs typeface="Calibri"/>
              </a:rPr>
              <a:t> hold(in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waiting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state)</a:t>
            </a:r>
            <a:r>
              <a:rPr dirty="0" sz="2450" spc="-2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due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unavailability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of</a:t>
            </a:r>
            <a:r>
              <a:rPr dirty="0" sz="2450" spc="120">
                <a:latin typeface="Calibri"/>
                <a:cs typeface="Calibri"/>
              </a:rPr>
              <a:t> </a:t>
            </a:r>
            <a:r>
              <a:rPr dirty="0" sz="2450" spc="-20">
                <a:latin typeface="Calibri"/>
                <a:cs typeface="Calibri"/>
              </a:rPr>
              <a:t>any</a:t>
            </a:r>
            <a:r>
              <a:rPr dirty="0" sz="2450" spc="5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resource 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like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I/O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etc,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thereby</a:t>
            </a:r>
            <a:r>
              <a:rPr dirty="0" sz="2450" spc="12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making</a:t>
            </a:r>
            <a:r>
              <a:rPr dirty="0" sz="2450" spc="7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full </a:t>
            </a:r>
            <a:r>
              <a:rPr dirty="0" sz="2450">
                <a:latin typeface="Calibri"/>
                <a:cs typeface="Calibri"/>
              </a:rPr>
              <a:t>use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of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CPU.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25">
                <a:latin typeface="Calibri"/>
                <a:cs typeface="Calibri"/>
              </a:rPr>
              <a:t>aim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of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scheduling</a:t>
            </a:r>
            <a:r>
              <a:rPr dirty="0" sz="2450" spc="14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make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system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efficient,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fast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and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-40">
                <a:latin typeface="Calibri"/>
                <a:cs typeface="Calibri"/>
              </a:rPr>
              <a:t>fair.</a:t>
            </a:r>
            <a:endParaRPr sz="2450">
              <a:latin typeface="Calibri"/>
              <a:cs typeface="Calibri"/>
            </a:endParaRPr>
          </a:p>
          <a:p>
            <a:pPr marL="355600" marR="250190" indent="-343535">
              <a:lnSpc>
                <a:spcPct val="818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-10">
                <a:latin typeface="Calibri"/>
                <a:cs typeface="Calibri"/>
              </a:rPr>
              <a:t>Whenever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20">
                <a:latin typeface="Calibri"/>
                <a:cs typeface="Calibri"/>
              </a:rPr>
              <a:t>CPU </a:t>
            </a:r>
            <a:r>
              <a:rPr dirty="0" sz="2450" spc="-10">
                <a:latin typeface="Calibri"/>
                <a:cs typeface="Calibri"/>
              </a:rPr>
              <a:t>becomes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idle,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-5">
                <a:latin typeface="Calibri"/>
                <a:cs typeface="Calibri"/>
              </a:rPr>
              <a:t>operating system 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must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select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one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of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processes</a:t>
            </a:r>
            <a:r>
              <a:rPr dirty="0" sz="2450" spc="27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in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ready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queue</a:t>
            </a:r>
            <a:r>
              <a:rPr dirty="0" sz="2450" spc="16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 </a:t>
            </a:r>
            <a:r>
              <a:rPr dirty="0" sz="2450">
                <a:latin typeface="Calibri"/>
                <a:cs typeface="Calibri"/>
              </a:rPr>
              <a:t>be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-30">
                <a:latin typeface="Calibri"/>
                <a:cs typeface="Calibri"/>
              </a:rPr>
              <a:t>executed.</a:t>
            </a:r>
            <a:endParaRPr sz="2450">
              <a:latin typeface="Calibri"/>
              <a:cs typeface="Calibri"/>
            </a:endParaRPr>
          </a:p>
          <a:p>
            <a:pPr marL="422275" indent="-410209">
              <a:lnSpc>
                <a:spcPts val="2670"/>
              </a:lnSpc>
              <a:spcBef>
                <a:spcPts val="60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selection</a:t>
            </a:r>
            <a:r>
              <a:rPr dirty="0" sz="2450" spc="17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2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carried </a:t>
            </a:r>
            <a:r>
              <a:rPr dirty="0" sz="2450" spc="-10">
                <a:latin typeface="Calibri"/>
                <a:cs typeface="Calibri"/>
              </a:rPr>
              <a:t>out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by</a:t>
            </a:r>
            <a:r>
              <a:rPr dirty="0" sz="2450" spc="5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short-term</a:t>
            </a:r>
            <a:endParaRPr sz="2450">
              <a:latin typeface="Calibri"/>
              <a:cs typeface="Calibri"/>
            </a:endParaRPr>
          </a:p>
          <a:p>
            <a:pPr marL="355600">
              <a:lnSpc>
                <a:spcPts val="2670"/>
              </a:lnSpc>
            </a:pPr>
            <a:r>
              <a:rPr dirty="0" sz="2450" spc="-5">
                <a:latin typeface="Calibri"/>
                <a:cs typeface="Calibri"/>
              </a:rPr>
              <a:t>scheduler</a:t>
            </a:r>
            <a:r>
              <a:rPr dirty="0" sz="2450" spc="204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(or</a:t>
            </a:r>
            <a:r>
              <a:rPr dirty="0" sz="2450" spc="6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scheduler).</a:t>
            </a:r>
            <a:endParaRPr sz="2450">
              <a:latin typeface="Calibri"/>
              <a:cs typeface="Calibri"/>
            </a:endParaRPr>
          </a:p>
          <a:p>
            <a:pPr marL="355600" marR="5080" indent="-343535">
              <a:lnSpc>
                <a:spcPct val="81800"/>
              </a:lnSpc>
              <a:spcBef>
                <a:spcPts val="600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-5">
                <a:latin typeface="Calibri"/>
                <a:cs typeface="Calibri"/>
              </a:rPr>
              <a:t>scheduler</a:t>
            </a:r>
            <a:r>
              <a:rPr dirty="0" sz="2450" spc="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selects </a:t>
            </a:r>
            <a:r>
              <a:rPr dirty="0" sz="2450" spc="-10">
                <a:latin typeface="Calibri"/>
                <a:cs typeface="Calibri"/>
              </a:rPr>
              <a:t>from </a:t>
            </a:r>
            <a:r>
              <a:rPr dirty="0" sz="2450" spc="-5">
                <a:latin typeface="Calibri"/>
                <a:cs typeface="Calibri"/>
              </a:rPr>
              <a:t>among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-10">
                <a:latin typeface="Calibri"/>
                <a:cs typeface="Calibri"/>
              </a:rPr>
              <a:t>processes</a:t>
            </a:r>
            <a:r>
              <a:rPr dirty="0" sz="2450" spc="53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in </a:t>
            </a:r>
            <a:r>
              <a:rPr dirty="0" sz="2450" spc="2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memory</a:t>
            </a:r>
            <a:r>
              <a:rPr dirty="0" sz="2450" spc="20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that</a:t>
            </a:r>
            <a:r>
              <a:rPr dirty="0" sz="2450" spc="3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are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ready</a:t>
            </a:r>
            <a:r>
              <a:rPr dirty="0" sz="2450" spc="5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-30">
                <a:latin typeface="Calibri"/>
                <a:cs typeface="Calibri"/>
              </a:rPr>
              <a:t>execute,</a:t>
            </a:r>
            <a:r>
              <a:rPr dirty="0" sz="2450" spc="33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and</a:t>
            </a:r>
            <a:r>
              <a:rPr dirty="0" sz="2450" spc="2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allocates</a:t>
            </a:r>
            <a:r>
              <a:rPr dirty="0" sz="2450" spc="5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CPU</a:t>
            </a:r>
            <a:r>
              <a:rPr dirty="0" sz="2450" spc="2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one</a:t>
            </a:r>
            <a:r>
              <a:rPr dirty="0" sz="2450" spc="7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of</a:t>
            </a:r>
            <a:r>
              <a:rPr dirty="0" sz="2450" spc="3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them.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235" y="29527"/>
            <a:ext cx="320103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/>
              <a:t>First</a:t>
            </a:r>
            <a:r>
              <a:rPr dirty="0" sz="2750" spc="-35"/>
              <a:t> </a:t>
            </a:r>
            <a:r>
              <a:rPr dirty="0" sz="2750" spc="20"/>
              <a:t>Come</a:t>
            </a:r>
            <a:r>
              <a:rPr dirty="0" sz="2750" spc="55"/>
              <a:t> </a:t>
            </a:r>
            <a:r>
              <a:rPr dirty="0" sz="2750" spc="5"/>
              <a:t>First</a:t>
            </a:r>
            <a:r>
              <a:rPr dirty="0" sz="2750" spc="-30"/>
              <a:t> </a:t>
            </a:r>
            <a:r>
              <a:rPr dirty="0" sz="2750" spc="10"/>
              <a:t>Serve</a:t>
            </a:r>
            <a:endParaRPr sz="27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560" y="962236"/>
          <a:ext cx="573405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685800"/>
                <a:gridCol w="673735"/>
                <a:gridCol w="919480"/>
                <a:gridCol w="921385"/>
                <a:gridCol w="1004569"/>
              </a:tblGrid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Process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6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BT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022" y="3355276"/>
            <a:ext cx="4968240" cy="21564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403225">
              <a:lnSpc>
                <a:spcPct val="102499"/>
              </a:lnSpc>
              <a:spcBef>
                <a:spcPts val="45"/>
              </a:spcBef>
            </a:pPr>
            <a:r>
              <a:rPr dirty="0" sz="2750" spc="-35" b="1">
                <a:solidFill>
                  <a:srgbClr val="993300"/>
                </a:solidFill>
                <a:latin typeface="Calibri"/>
                <a:cs typeface="Calibri"/>
              </a:rPr>
              <a:t>Turn</a:t>
            </a:r>
            <a:r>
              <a:rPr dirty="0" sz="2750" spc="4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around</a:t>
            </a:r>
            <a:r>
              <a:rPr dirty="0" sz="2750" spc="4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time=</a:t>
            </a:r>
            <a:r>
              <a:rPr dirty="0" sz="2750" spc="8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Completion </a:t>
            </a:r>
            <a:r>
              <a:rPr dirty="0" sz="2750" spc="-61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993300"/>
                </a:solidFill>
                <a:latin typeface="Calibri"/>
                <a:cs typeface="Calibri"/>
              </a:rPr>
              <a:t>Time-</a:t>
            </a:r>
            <a:r>
              <a:rPr dirty="0" sz="2750" spc="10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-10" b="1">
                <a:solidFill>
                  <a:srgbClr val="993300"/>
                </a:solidFill>
                <a:latin typeface="Calibri"/>
                <a:cs typeface="Calibri"/>
              </a:rPr>
              <a:t>Arrival</a:t>
            </a:r>
            <a:r>
              <a:rPr dirty="0" sz="2750" spc="19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Time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Waiting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Time=</a:t>
            </a:r>
            <a:r>
              <a:rPr dirty="0" sz="2750" spc="8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-35" b="1">
                <a:solidFill>
                  <a:srgbClr val="993300"/>
                </a:solidFill>
                <a:latin typeface="Calibri"/>
                <a:cs typeface="Calibri"/>
              </a:rPr>
              <a:t>Turn</a:t>
            </a:r>
            <a:r>
              <a:rPr dirty="0" sz="2750" spc="12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around</a:t>
            </a:r>
            <a:r>
              <a:rPr dirty="0" sz="2750" spc="4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Time- </a:t>
            </a:r>
            <a:r>
              <a:rPr dirty="0" sz="2750" spc="-60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Burst</a:t>
            </a:r>
            <a:r>
              <a:rPr dirty="0" sz="2750" spc="-2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Time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235" y="29527"/>
            <a:ext cx="320103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5"/>
              <a:t>First</a:t>
            </a:r>
            <a:r>
              <a:rPr dirty="0" sz="2750" spc="-35"/>
              <a:t> </a:t>
            </a:r>
            <a:r>
              <a:rPr dirty="0" sz="2750" spc="20"/>
              <a:t>Come</a:t>
            </a:r>
            <a:r>
              <a:rPr dirty="0" sz="2750" spc="55"/>
              <a:t> </a:t>
            </a:r>
            <a:r>
              <a:rPr dirty="0" sz="2750" spc="5"/>
              <a:t>First</a:t>
            </a:r>
            <a:r>
              <a:rPr dirty="0" sz="2750" spc="-30"/>
              <a:t> </a:t>
            </a:r>
            <a:r>
              <a:rPr dirty="0" sz="2750" spc="10"/>
              <a:t>Serve</a:t>
            </a:r>
            <a:endParaRPr sz="27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560" y="962236"/>
          <a:ext cx="573405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685800"/>
                <a:gridCol w="673735"/>
                <a:gridCol w="919480"/>
                <a:gridCol w="921385"/>
                <a:gridCol w="1004569"/>
              </a:tblGrid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Process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6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BT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>
                          <a:latin typeface="Arial MT"/>
                          <a:cs typeface="Arial MT"/>
                        </a:rPr>
                        <a:t>CT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45">
                          <a:latin typeface="Arial MT"/>
                          <a:cs typeface="Arial MT"/>
                        </a:rPr>
                        <a:t>TAT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20">
                          <a:latin typeface="Arial MT"/>
                          <a:cs typeface="Arial MT"/>
                        </a:rPr>
                        <a:t>WT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80">
                          <a:latin typeface="Arial MT"/>
                          <a:cs typeface="Arial MT"/>
                        </a:rPr>
                        <a:t>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86226" y="3431285"/>
            <a:ext cx="4968240" cy="21564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402590">
              <a:lnSpc>
                <a:spcPct val="102400"/>
              </a:lnSpc>
              <a:spcBef>
                <a:spcPts val="50"/>
              </a:spcBef>
            </a:pPr>
            <a:r>
              <a:rPr dirty="0" sz="2750" spc="-35" b="1">
                <a:solidFill>
                  <a:srgbClr val="993300"/>
                </a:solidFill>
                <a:latin typeface="Calibri"/>
                <a:cs typeface="Calibri"/>
              </a:rPr>
              <a:t>Turn</a:t>
            </a:r>
            <a:r>
              <a:rPr dirty="0" sz="2750" spc="4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around</a:t>
            </a:r>
            <a:r>
              <a:rPr dirty="0" sz="2750" spc="5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time=</a:t>
            </a:r>
            <a:r>
              <a:rPr dirty="0" sz="2750" spc="9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Completion </a:t>
            </a:r>
            <a:r>
              <a:rPr dirty="0" sz="2750" spc="-61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993300"/>
                </a:solidFill>
                <a:latin typeface="Calibri"/>
                <a:cs typeface="Calibri"/>
              </a:rPr>
              <a:t>Time-</a:t>
            </a:r>
            <a:r>
              <a:rPr dirty="0" sz="2750" spc="9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-10" b="1">
                <a:solidFill>
                  <a:srgbClr val="993300"/>
                </a:solidFill>
                <a:latin typeface="Calibri"/>
                <a:cs typeface="Calibri"/>
              </a:rPr>
              <a:t>Arrival</a:t>
            </a:r>
            <a:r>
              <a:rPr dirty="0" sz="2750" spc="19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Time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Waiting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 Time=</a:t>
            </a:r>
            <a:r>
              <a:rPr dirty="0" sz="2750" spc="8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-35" b="1">
                <a:solidFill>
                  <a:srgbClr val="993300"/>
                </a:solidFill>
                <a:latin typeface="Calibri"/>
                <a:cs typeface="Calibri"/>
              </a:rPr>
              <a:t>Turn</a:t>
            </a:r>
            <a:r>
              <a:rPr dirty="0" sz="2750" spc="12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around</a:t>
            </a:r>
            <a:r>
              <a:rPr dirty="0" sz="2750" spc="4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993300"/>
                </a:solidFill>
                <a:latin typeface="Calibri"/>
                <a:cs typeface="Calibri"/>
              </a:rPr>
              <a:t>Time- </a:t>
            </a:r>
            <a:r>
              <a:rPr dirty="0" sz="2750" spc="-61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993300"/>
                </a:solidFill>
                <a:latin typeface="Calibri"/>
                <a:cs typeface="Calibri"/>
              </a:rPr>
              <a:t>Burst</a:t>
            </a:r>
            <a:r>
              <a:rPr dirty="0" sz="2750" spc="-1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993300"/>
                </a:solidFill>
                <a:latin typeface="Calibri"/>
                <a:cs typeface="Calibri"/>
              </a:rPr>
              <a:t>Time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Shortest</a:t>
            </a:r>
            <a:r>
              <a:rPr dirty="0" spc="-75"/>
              <a:t> </a:t>
            </a:r>
            <a:r>
              <a:rPr dirty="0"/>
              <a:t>Job</a:t>
            </a:r>
            <a:r>
              <a:rPr dirty="0" spc="-10"/>
              <a:t> First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57" y="1056894"/>
            <a:ext cx="361950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57" y="1562353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57" y="2067560"/>
            <a:ext cx="361950" cy="3721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75" y="2573337"/>
            <a:ext cx="267334" cy="2670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75" y="3298190"/>
            <a:ext cx="267334" cy="2673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75" y="4023423"/>
            <a:ext cx="267334" cy="2670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904938"/>
            <a:ext cx="8171180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62735">
              <a:lnSpc>
                <a:spcPct val="138200"/>
              </a:lnSpc>
              <a:spcBef>
                <a:spcPts val="100"/>
              </a:spcBef>
            </a:pPr>
            <a:r>
              <a:rPr dirty="0" sz="2400" spc="5">
                <a:latin typeface="Calibri"/>
                <a:cs typeface="Calibri"/>
              </a:rPr>
              <a:t>Processes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least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execution</a:t>
            </a:r>
            <a:r>
              <a:rPr dirty="0" sz="2400" spc="-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selected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first.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CPU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assigned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CPU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burst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Calibri"/>
                <a:cs typeface="Calibri"/>
              </a:rPr>
              <a:t>SJF:</a:t>
            </a:r>
            <a:endParaRPr sz="2400">
              <a:latin typeface="Calibri"/>
              <a:cs typeface="Calibri"/>
            </a:endParaRPr>
          </a:p>
          <a:p>
            <a:pPr marL="412750" marR="319405">
              <a:lnSpc>
                <a:spcPct val="100000"/>
              </a:lnSpc>
              <a:spcBef>
                <a:spcPts val="900"/>
              </a:spcBef>
            </a:pPr>
            <a:r>
              <a:rPr dirty="0" sz="2000" spc="-5">
                <a:latin typeface="Calibri"/>
                <a:cs typeface="Calibri"/>
              </a:rPr>
              <a:t>Non-Preemption: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CPU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always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allocated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least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burst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time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Keeps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CPU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until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completed.</a:t>
            </a:r>
            <a:endParaRPr sz="2000">
              <a:latin typeface="Calibri"/>
              <a:cs typeface="Calibri"/>
            </a:endParaRPr>
          </a:p>
          <a:p>
            <a:pPr marL="412750" marR="163195">
              <a:lnSpc>
                <a:spcPct val="100000"/>
              </a:lnSpc>
              <a:spcBef>
                <a:spcPts val="905"/>
              </a:spcBef>
            </a:pPr>
            <a:r>
              <a:rPr dirty="0" sz="2000" spc="-5">
                <a:latin typeface="Calibri"/>
                <a:cs typeface="Calibri"/>
              </a:rPr>
              <a:t>Pre-Emption: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enters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queue,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scheduler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checks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its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execution</a:t>
            </a:r>
            <a:r>
              <a:rPr dirty="0" sz="2000" spc="-114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time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and</a:t>
            </a:r>
            <a:r>
              <a:rPr dirty="0" sz="2000" spc="35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compare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with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the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already</a:t>
            </a:r>
            <a:r>
              <a:rPr dirty="0" sz="2000" spc="-1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running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15" b="1">
                <a:latin typeface="Calibri"/>
                <a:cs typeface="Calibri"/>
              </a:rPr>
              <a:t>process</a:t>
            </a:r>
            <a:r>
              <a:rPr dirty="0" sz="2000" spc="1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12750" marR="5080">
              <a:lnSpc>
                <a:spcPct val="100000"/>
              </a:lnSpc>
              <a:spcBef>
                <a:spcPts val="910"/>
              </a:spcBef>
            </a:pPr>
            <a:r>
              <a:rPr dirty="0" sz="2000" spc="10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Execution </a:t>
            </a:r>
            <a:r>
              <a:rPr dirty="0" sz="2000" spc="10">
                <a:latin typeface="Calibri"/>
                <a:cs typeface="Calibri"/>
              </a:rPr>
              <a:t>time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running process is </a:t>
            </a:r>
            <a:r>
              <a:rPr dirty="0" sz="2000">
                <a:latin typeface="Calibri"/>
                <a:cs typeface="Calibri"/>
              </a:rPr>
              <a:t>more, </a:t>
            </a:r>
            <a:r>
              <a:rPr dirty="0" sz="2000" spc="5">
                <a:latin typeface="Calibri"/>
                <a:cs typeface="Calibri"/>
              </a:rPr>
              <a:t>CPU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 spc="-15">
                <a:latin typeface="Calibri"/>
                <a:cs typeface="Calibri"/>
              </a:rPr>
              <a:t>taken </a:t>
            </a:r>
            <a:r>
              <a:rPr dirty="0" sz="2000" spc="-10">
                <a:latin typeface="Calibri"/>
                <a:cs typeface="Calibri"/>
              </a:rPr>
              <a:t>from </a:t>
            </a:r>
            <a:r>
              <a:rPr dirty="0" sz="2000" spc="-5">
                <a:latin typeface="Calibri"/>
                <a:cs typeface="Calibri"/>
              </a:rPr>
              <a:t>it </a:t>
            </a:r>
            <a:r>
              <a:rPr dirty="0" sz="2000" spc="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given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552511"/>
            <a:ext cx="7545070" cy="34442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dirty="0" sz="2750" spc="-45" b="1">
                <a:solidFill>
                  <a:srgbClr val="C00000"/>
                </a:solidFill>
                <a:latin typeface="Calibri"/>
                <a:cs typeface="Calibri"/>
              </a:rPr>
              <a:t>ADVANTAGES</a:t>
            </a:r>
            <a:endParaRPr sz="2750">
              <a:latin typeface="Calibri"/>
              <a:cs typeface="Calibri"/>
            </a:endParaRPr>
          </a:p>
          <a:p>
            <a:pPr marL="12700" marR="290195">
              <a:lnSpc>
                <a:spcPct val="101200"/>
              </a:lnSpc>
              <a:spcBef>
                <a:spcPts val="4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-5">
                <a:latin typeface="Calibri"/>
                <a:cs typeface="Calibri"/>
              </a:rPr>
              <a:t>It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gives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superior</a:t>
            </a:r>
            <a:r>
              <a:rPr dirty="0" sz="2750" spc="28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turnaround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time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performance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shortest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 </a:t>
            </a:r>
            <a:r>
              <a:rPr dirty="0" sz="2750" spc="-25">
                <a:latin typeface="Calibri"/>
                <a:cs typeface="Calibri"/>
              </a:rPr>
              <a:t>next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because </a:t>
            </a:r>
            <a:r>
              <a:rPr dirty="0" sz="2750" spc="10">
                <a:latin typeface="Calibri"/>
                <a:cs typeface="Calibri"/>
              </a:rPr>
              <a:t>a </a:t>
            </a:r>
            <a:r>
              <a:rPr dirty="0" sz="2750">
                <a:latin typeface="Calibri"/>
                <a:cs typeface="Calibri"/>
              </a:rPr>
              <a:t>short </a:t>
            </a:r>
            <a:r>
              <a:rPr dirty="0" sz="2750" spc="20">
                <a:latin typeface="Calibri"/>
                <a:cs typeface="Calibri"/>
              </a:rPr>
              <a:t>job </a:t>
            </a:r>
            <a:r>
              <a:rPr dirty="0" sz="2750" spc="-15">
                <a:latin typeface="Calibri"/>
                <a:cs typeface="Calibri"/>
              </a:rPr>
              <a:t>is </a:t>
            </a:r>
            <a:r>
              <a:rPr dirty="0" sz="2750" spc="-10">
                <a:latin typeface="Calibri"/>
                <a:cs typeface="Calibri"/>
              </a:rPr>
              <a:t>given 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immediate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preference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a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running</a:t>
            </a:r>
            <a:r>
              <a:rPr dirty="0" sz="2750" spc="24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longer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job.</a:t>
            </a:r>
            <a:endParaRPr sz="2750">
              <a:latin typeface="Calibri"/>
              <a:cs typeface="Calibri"/>
            </a:endParaRPr>
          </a:p>
          <a:p>
            <a:pPr marL="136525" indent="-124460">
              <a:lnSpc>
                <a:spcPct val="100000"/>
              </a:lnSpc>
              <a:spcBef>
                <a:spcPts val="8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-15">
                <a:latin typeface="Calibri"/>
                <a:cs typeface="Calibri"/>
              </a:rPr>
              <a:t>Throughput</a:t>
            </a:r>
            <a:r>
              <a:rPr dirty="0" sz="2750" spc="3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high.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50" spc="5" b="1">
                <a:solidFill>
                  <a:srgbClr val="C00000"/>
                </a:solidFill>
                <a:latin typeface="Calibri"/>
                <a:cs typeface="Calibri"/>
              </a:rPr>
              <a:t>DIS</a:t>
            </a:r>
            <a:r>
              <a:rPr dirty="0" sz="2750" spc="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750" spc="-45" b="1">
                <a:solidFill>
                  <a:srgbClr val="C00000"/>
                </a:solidFill>
                <a:latin typeface="Calibri"/>
                <a:cs typeface="Calibri"/>
              </a:rPr>
              <a:t>ADVANTAGES</a:t>
            </a:r>
            <a:endParaRPr sz="2750">
              <a:latin typeface="Calibri"/>
              <a:cs typeface="Calibri"/>
            </a:endParaRPr>
          </a:p>
          <a:p>
            <a:pPr marL="136525" indent="-124460">
              <a:lnSpc>
                <a:spcPct val="100000"/>
              </a:lnSpc>
              <a:spcBef>
                <a:spcPts val="80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>
                <a:latin typeface="Calibri"/>
                <a:cs typeface="Calibri"/>
              </a:rPr>
              <a:t>Starvation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may</a:t>
            </a:r>
            <a:r>
              <a:rPr dirty="0" sz="2750" spc="-5">
                <a:latin typeface="Calibri"/>
                <a:cs typeface="Calibri"/>
              </a:rPr>
              <a:t> be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possible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for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longer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Shortest</a:t>
            </a:r>
            <a:r>
              <a:rPr dirty="0" spc="-70"/>
              <a:t> </a:t>
            </a:r>
            <a:r>
              <a:rPr dirty="0"/>
              <a:t>Job</a:t>
            </a:r>
            <a:r>
              <a:rPr dirty="0" spc="-10"/>
              <a:t> First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610" y="1539874"/>
            <a:ext cx="7928609" cy="3863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>
                <a:latin typeface="Calibri"/>
                <a:cs typeface="Calibri"/>
              </a:rPr>
              <a:t>SJF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can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</a:t>
            </a:r>
            <a:r>
              <a:rPr dirty="0" sz="2750" spc="120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premptive</a:t>
            </a:r>
            <a:r>
              <a:rPr dirty="0" sz="2750" spc="-6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or</a:t>
            </a:r>
            <a:r>
              <a:rPr dirty="0" sz="2750" spc="50" b="1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non-preemptive</a:t>
            </a:r>
            <a:r>
              <a:rPr dirty="0" sz="2750" spc="15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marL="12700" marR="100330">
              <a:lnSpc>
                <a:spcPct val="101699"/>
              </a:lnSpc>
              <a:spcBef>
                <a:spcPts val="20"/>
              </a:spcBef>
            </a:pPr>
            <a:r>
              <a:rPr dirty="0" sz="2750" spc="15">
                <a:latin typeface="Calibri"/>
                <a:cs typeface="Calibri"/>
              </a:rPr>
              <a:t>A </a:t>
            </a:r>
            <a:r>
              <a:rPr dirty="0" sz="2750" spc="15" b="1">
                <a:latin typeface="Calibri"/>
                <a:cs typeface="Calibri"/>
              </a:rPr>
              <a:t>premptive </a:t>
            </a:r>
            <a:r>
              <a:rPr dirty="0" sz="2750" spc="10">
                <a:latin typeface="Calibri"/>
                <a:cs typeface="Calibri"/>
              </a:rPr>
              <a:t>SJF </a:t>
            </a:r>
            <a:r>
              <a:rPr dirty="0" sz="2750" spc="-5">
                <a:latin typeface="Calibri"/>
                <a:cs typeface="Calibri"/>
              </a:rPr>
              <a:t>algorithm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will </a:t>
            </a:r>
            <a:r>
              <a:rPr dirty="0" sz="2750" spc="-5">
                <a:latin typeface="Calibri"/>
                <a:cs typeface="Calibri"/>
              </a:rPr>
              <a:t>preempt </a:t>
            </a:r>
            <a:r>
              <a:rPr dirty="0" sz="2750" spc="-10">
                <a:latin typeface="Calibri"/>
                <a:cs typeface="Calibri"/>
              </a:rPr>
              <a:t>the </a:t>
            </a:r>
            <a:r>
              <a:rPr dirty="0" sz="2750" spc="-5">
                <a:latin typeface="Calibri"/>
                <a:cs typeface="Calibri"/>
              </a:rPr>
              <a:t>currently 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30">
                <a:latin typeface="Calibri"/>
                <a:cs typeface="Calibri"/>
              </a:rPr>
              <a:t>executing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 </a:t>
            </a:r>
            <a:r>
              <a:rPr dirty="0" sz="2750" spc="-15">
                <a:latin typeface="Calibri"/>
                <a:cs typeface="Calibri"/>
              </a:rPr>
              <a:t>if </a:t>
            </a:r>
            <a:r>
              <a:rPr dirty="0" sz="2750" spc="-10">
                <a:latin typeface="Calibri"/>
                <a:cs typeface="Calibri"/>
              </a:rPr>
              <a:t>the </a:t>
            </a:r>
            <a:r>
              <a:rPr dirty="0" sz="2750" spc="-25">
                <a:latin typeface="Calibri"/>
                <a:cs typeface="Calibri"/>
              </a:rPr>
              <a:t>next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CPU </a:t>
            </a:r>
            <a:r>
              <a:rPr dirty="0" sz="2750" spc="-25">
                <a:latin typeface="Calibri"/>
                <a:cs typeface="Calibri"/>
              </a:rPr>
              <a:t>burst</a:t>
            </a:r>
            <a:r>
              <a:rPr dirty="0" sz="2750" spc="570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of </a:t>
            </a:r>
            <a:r>
              <a:rPr dirty="0" sz="2750" spc="-20">
                <a:latin typeface="Calibri"/>
                <a:cs typeface="Calibri"/>
              </a:rPr>
              <a:t>newly 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arrived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may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shorter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than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what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left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to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the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currently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 spc="-30">
                <a:latin typeface="Calibri"/>
                <a:cs typeface="Calibri"/>
              </a:rPr>
              <a:t>executing</a:t>
            </a:r>
            <a:r>
              <a:rPr dirty="0" sz="2750" spc="3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1600"/>
              </a:lnSpc>
              <a:spcBef>
                <a:spcPts val="30"/>
              </a:spcBef>
            </a:pPr>
            <a:r>
              <a:rPr dirty="0" sz="2750" spc="15">
                <a:latin typeface="Calibri"/>
                <a:cs typeface="Calibri"/>
              </a:rPr>
              <a:t>A </a:t>
            </a:r>
            <a:r>
              <a:rPr dirty="0" sz="2750" spc="10" b="1">
                <a:latin typeface="Calibri"/>
                <a:cs typeface="Calibri"/>
              </a:rPr>
              <a:t>Non-premptive</a:t>
            </a:r>
            <a:r>
              <a:rPr dirty="0" sz="2750" spc="100" b="1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SJF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algorithm</a:t>
            </a:r>
            <a:r>
              <a:rPr dirty="0" sz="2750" spc="15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will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allow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the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currently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running</a:t>
            </a:r>
            <a:r>
              <a:rPr dirty="0" sz="2750" spc="2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finish.Preemptive</a:t>
            </a:r>
            <a:r>
              <a:rPr dirty="0" sz="2750" spc="50" b="1">
                <a:latin typeface="Calibri"/>
                <a:cs typeface="Calibri"/>
              </a:rPr>
              <a:t> </a:t>
            </a:r>
            <a:r>
              <a:rPr dirty="0" sz="2750" spc="-10" b="1">
                <a:latin typeface="Calibri"/>
                <a:cs typeface="Calibri"/>
              </a:rPr>
              <a:t>SJF</a:t>
            </a:r>
            <a:r>
              <a:rPr dirty="0" sz="2750" spc="55" b="1">
                <a:latin typeface="Calibri"/>
                <a:cs typeface="Calibri"/>
              </a:rPr>
              <a:t> </a:t>
            </a:r>
            <a:r>
              <a:rPr dirty="0" sz="2750" spc="5" b="1">
                <a:latin typeface="Calibri"/>
                <a:cs typeface="Calibri"/>
              </a:rPr>
              <a:t>Scheduling</a:t>
            </a:r>
            <a:r>
              <a:rPr dirty="0" sz="2750" spc="175" b="1">
                <a:latin typeface="Calibri"/>
                <a:cs typeface="Calibri"/>
              </a:rPr>
              <a:t> </a:t>
            </a:r>
            <a:r>
              <a:rPr dirty="0" sz="2750" spc="5" b="1">
                <a:latin typeface="Calibri"/>
                <a:cs typeface="Calibri"/>
              </a:rPr>
              <a:t>is </a:t>
            </a:r>
            <a:r>
              <a:rPr dirty="0" sz="2750" spc="-610" b="1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sometimes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b="1">
                <a:latin typeface="Calibri"/>
                <a:cs typeface="Calibri"/>
              </a:rPr>
              <a:t>called</a:t>
            </a:r>
            <a:r>
              <a:rPr dirty="0" sz="2750" spc="16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Shortest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b="1">
                <a:latin typeface="Calibri"/>
                <a:cs typeface="Calibri"/>
              </a:rPr>
              <a:t>Remaining</a:t>
            </a:r>
            <a:r>
              <a:rPr dirty="0" sz="2750" spc="160" b="1">
                <a:latin typeface="Calibri"/>
                <a:cs typeface="Calibri"/>
              </a:rPr>
              <a:t> </a:t>
            </a:r>
            <a:r>
              <a:rPr dirty="0" sz="2750" spc="5" b="1">
                <a:latin typeface="Calibri"/>
                <a:cs typeface="Calibri"/>
              </a:rPr>
              <a:t>Time</a:t>
            </a:r>
            <a:r>
              <a:rPr dirty="0" sz="2750" spc="65" b="1">
                <a:latin typeface="Calibri"/>
                <a:cs typeface="Calibri"/>
              </a:rPr>
              <a:t> </a:t>
            </a:r>
            <a:r>
              <a:rPr dirty="0" sz="2750" spc="5" b="1">
                <a:latin typeface="Calibri"/>
                <a:cs typeface="Calibri"/>
              </a:rPr>
              <a:t>First </a:t>
            </a:r>
            <a:r>
              <a:rPr dirty="0" sz="2750" spc="10" b="1">
                <a:latin typeface="Calibri"/>
                <a:cs typeface="Calibri"/>
              </a:rPr>
              <a:t> algorithm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Shortest</a:t>
            </a:r>
            <a:r>
              <a:rPr dirty="0" spc="-70"/>
              <a:t> </a:t>
            </a:r>
            <a:r>
              <a:rPr dirty="0"/>
              <a:t>Job</a:t>
            </a:r>
            <a:r>
              <a:rPr dirty="0" spc="-10"/>
              <a:t> First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427" y="747013"/>
            <a:ext cx="76168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Practice:</a:t>
            </a:r>
            <a:r>
              <a:rPr dirty="0" spc="-120"/>
              <a:t> </a:t>
            </a:r>
            <a:r>
              <a:rPr dirty="0" spc="-5"/>
              <a:t>Shortest</a:t>
            </a:r>
            <a:r>
              <a:rPr dirty="0" spc="-45"/>
              <a:t> </a:t>
            </a:r>
            <a:r>
              <a:rPr dirty="0"/>
              <a:t>Job</a:t>
            </a:r>
            <a:r>
              <a:rPr dirty="0" spc="20"/>
              <a:t> </a:t>
            </a:r>
            <a:r>
              <a:rPr dirty="0" spc="-10"/>
              <a:t>First</a:t>
            </a:r>
            <a:r>
              <a:rPr dirty="0" spc="-120"/>
              <a:t> </a:t>
            </a:r>
            <a:r>
              <a:rPr dirty="0" spc="-5"/>
              <a:t>(Non</a:t>
            </a:r>
            <a:r>
              <a:rPr dirty="0" spc="15"/>
              <a:t> </a:t>
            </a:r>
            <a:r>
              <a:rPr dirty="0" spc="10"/>
              <a:t>Preemption)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0" y="1779904"/>
            <a:ext cx="362584" cy="3816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0" y="2362263"/>
            <a:ext cx="362584" cy="381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0" y="2943605"/>
            <a:ext cx="362584" cy="3816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0" y="3516312"/>
            <a:ext cx="362584" cy="3813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9013" y="1570275"/>
            <a:ext cx="2500630" cy="23444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20"/>
              </a:spcBef>
            </a:pPr>
            <a:r>
              <a:rPr dirty="0" sz="2750" spc="10">
                <a:latin typeface="Calibri"/>
                <a:cs typeface="Calibri"/>
              </a:rPr>
              <a:t>P1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burst</a:t>
            </a:r>
            <a:r>
              <a:rPr dirty="0" sz="2750" spc="14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time: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15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P2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burst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time: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8 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P3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burst</a:t>
            </a:r>
            <a:r>
              <a:rPr dirty="0" sz="2750" spc="14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time: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10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P4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burst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time: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2001" y="6257290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75" y="155511"/>
            <a:ext cx="45643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Shortest</a:t>
            </a:r>
            <a:r>
              <a:rPr dirty="0" sz="2400" spc="35"/>
              <a:t> </a:t>
            </a:r>
            <a:r>
              <a:rPr dirty="0" sz="2400"/>
              <a:t>Job</a:t>
            </a:r>
            <a:r>
              <a:rPr dirty="0" sz="2400" spc="-40"/>
              <a:t> </a:t>
            </a:r>
            <a:r>
              <a:rPr dirty="0" sz="2400"/>
              <a:t>First</a:t>
            </a:r>
            <a:r>
              <a:rPr dirty="0" sz="2400" spc="-105"/>
              <a:t> </a:t>
            </a:r>
            <a:r>
              <a:rPr dirty="0" sz="2400" spc="-10"/>
              <a:t>(Non-Preemption)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92" y="821372"/>
            <a:ext cx="228600" cy="2384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1508061"/>
            <a:ext cx="209550" cy="219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1842198"/>
            <a:ext cx="209550" cy="21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2175827"/>
            <a:ext cx="209550" cy="219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2510091"/>
            <a:ext cx="209550" cy="219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92" y="2824416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3177857"/>
            <a:ext cx="209550" cy="219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3501707"/>
            <a:ext cx="209550" cy="219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3835463"/>
            <a:ext cx="209550" cy="2193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4169473"/>
            <a:ext cx="209550" cy="219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92" y="4484052"/>
            <a:ext cx="228600" cy="2384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4837112"/>
            <a:ext cx="209550" cy="2193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5170741"/>
            <a:ext cx="209550" cy="2193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5505132"/>
            <a:ext cx="209550" cy="2193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710" y="5838507"/>
            <a:ext cx="209550" cy="2193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92" y="6153784"/>
            <a:ext cx="228600" cy="23844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92" y="6487159"/>
            <a:ext cx="228600" cy="23844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65492" y="705548"/>
            <a:ext cx="4295775" cy="60255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dirty="0" sz="1550" spc="10">
                <a:latin typeface="Calibri"/>
                <a:cs typeface="Calibri"/>
              </a:rPr>
              <a:t>What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if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their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order</a:t>
            </a:r>
            <a:r>
              <a:rPr dirty="0" sz="1550" spc="1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had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been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P4,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P2,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P3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P1?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50" spc="5">
                <a:latin typeface="Calibri"/>
                <a:cs typeface="Calibri"/>
              </a:rPr>
              <a:t>Actual </a:t>
            </a:r>
            <a:r>
              <a:rPr dirty="0" sz="1550" spc="-10">
                <a:latin typeface="Calibri"/>
                <a:cs typeface="Calibri"/>
              </a:rPr>
              <a:t>order: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65"/>
              </a:spcBef>
            </a:pPr>
            <a:r>
              <a:rPr dirty="0" sz="1550" spc="15">
                <a:latin typeface="Calibri"/>
                <a:cs typeface="Calibri"/>
              </a:rPr>
              <a:t>P1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burst</a:t>
            </a:r>
            <a:r>
              <a:rPr dirty="0" sz="1550" spc="5">
                <a:latin typeface="Calibri"/>
                <a:cs typeface="Calibri"/>
              </a:rPr>
              <a:t> time: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15</a:t>
            </a:r>
            <a:endParaRPr sz="1550">
              <a:latin typeface="Calibri"/>
              <a:cs typeface="Calibri"/>
            </a:endParaRPr>
          </a:p>
          <a:p>
            <a:pPr marL="755650" marR="2126615">
              <a:lnSpc>
                <a:spcPct val="141300"/>
              </a:lnSpc>
              <a:spcBef>
                <a:spcPts val="5"/>
              </a:spcBef>
            </a:pPr>
            <a:r>
              <a:rPr dirty="0" sz="1550" spc="15">
                <a:latin typeface="Calibri"/>
                <a:cs typeface="Calibri"/>
              </a:rPr>
              <a:t>P2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burst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time: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8 </a:t>
            </a:r>
            <a:r>
              <a:rPr dirty="0" sz="1550" spc="15">
                <a:latin typeface="Calibri"/>
                <a:cs typeface="Calibri"/>
              </a:rPr>
              <a:t> P3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burst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time: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10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P4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burst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time: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 sz="1550">
                <a:latin typeface="Calibri"/>
                <a:cs typeface="Calibri"/>
              </a:rPr>
              <a:t>Waiting </a:t>
            </a:r>
            <a:r>
              <a:rPr dirty="0" sz="1550" spc="10">
                <a:latin typeface="Calibri"/>
                <a:cs typeface="Calibri"/>
              </a:rPr>
              <a:t>Time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70"/>
              </a:spcBef>
            </a:pPr>
            <a:r>
              <a:rPr dirty="0" sz="1550" spc="20">
                <a:latin typeface="Calibri"/>
                <a:cs typeface="Calibri"/>
              </a:rPr>
              <a:t>P</a:t>
            </a:r>
            <a:r>
              <a:rPr dirty="0" sz="1550" spc="35">
                <a:latin typeface="Calibri"/>
                <a:cs typeface="Calibri"/>
              </a:rPr>
              <a:t>4</a:t>
            </a:r>
            <a:r>
              <a:rPr dirty="0" sz="1550" spc="5">
                <a:latin typeface="Calibri"/>
                <a:cs typeface="Calibri"/>
              </a:rPr>
              <a:t>: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0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695"/>
              </a:spcBef>
            </a:pPr>
            <a:r>
              <a:rPr dirty="0" sz="1550" spc="15">
                <a:latin typeface="Calibri"/>
                <a:cs typeface="Calibri"/>
              </a:rPr>
              <a:t>P</a:t>
            </a:r>
            <a:r>
              <a:rPr dirty="0" sz="1550" spc="30">
                <a:latin typeface="Calibri"/>
                <a:cs typeface="Calibri"/>
              </a:rPr>
              <a:t>2</a:t>
            </a:r>
            <a:r>
              <a:rPr dirty="0" sz="1550" spc="5">
                <a:latin typeface="Calibri"/>
                <a:cs typeface="Calibri"/>
              </a:rPr>
              <a:t>: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65"/>
              </a:spcBef>
            </a:pPr>
            <a:r>
              <a:rPr dirty="0" sz="1550" spc="15">
                <a:latin typeface="Calibri"/>
                <a:cs typeface="Calibri"/>
              </a:rPr>
              <a:t>P</a:t>
            </a:r>
            <a:r>
              <a:rPr dirty="0" sz="1550" spc="30">
                <a:latin typeface="Calibri"/>
                <a:cs typeface="Calibri"/>
              </a:rPr>
              <a:t>3</a:t>
            </a:r>
            <a:r>
              <a:rPr dirty="0" sz="1550" spc="5">
                <a:latin typeface="Calibri"/>
                <a:cs typeface="Calibri"/>
              </a:rPr>
              <a:t>: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30">
                <a:latin typeface="Calibri"/>
                <a:cs typeface="Calibri"/>
              </a:rPr>
              <a:t>1</a:t>
            </a:r>
            <a:r>
              <a:rPr dirty="0" sz="1550" spc="1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70"/>
              </a:spcBef>
            </a:pPr>
            <a:r>
              <a:rPr dirty="0" sz="1550" spc="15">
                <a:latin typeface="Calibri"/>
                <a:cs typeface="Calibri"/>
              </a:rPr>
              <a:t>P</a:t>
            </a:r>
            <a:r>
              <a:rPr dirty="0" sz="1550" spc="30">
                <a:latin typeface="Calibri"/>
                <a:cs typeface="Calibri"/>
              </a:rPr>
              <a:t>1</a:t>
            </a:r>
            <a:r>
              <a:rPr dirty="0" sz="1550" spc="5">
                <a:latin typeface="Calibri"/>
                <a:cs typeface="Calibri"/>
              </a:rPr>
              <a:t>: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30">
                <a:latin typeface="Calibri"/>
                <a:cs typeface="Calibri"/>
              </a:rPr>
              <a:t>2</a:t>
            </a:r>
            <a:r>
              <a:rPr dirty="0" sz="1550" spc="1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  <a:p>
            <a:pPr marL="755650" marR="2469515" indent="-400685">
              <a:lnSpc>
                <a:spcPts val="2630"/>
              </a:lnSpc>
              <a:spcBef>
                <a:spcPts val="215"/>
              </a:spcBef>
            </a:pPr>
            <a:r>
              <a:rPr dirty="0" sz="1550" spc="5">
                <a:latin typeface="Calibri"/>
                <a:cs typeface="Calibri"/>
              </a:rPr>
              <a:t>Completion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Time: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P4: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550"/>
              </a:spcBef>
            </a:pPr>
            <a:r>
              <a:rPr dirty="0" sz="1550" spc="20">
                <a:latin typeface="Calibri"/>
                <a:cs typeface="Calibri"/>
              </a:rPr>
              <a:t>P2:</a:t>
            </a:r>
            <a:r>
              <a:rPr dirty="0" sz="1550" spc="-6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3+8=11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70"/>
              </a:spcBef>
            </a:pPr>
            <a:r>
              <a:rPr dirty="0" sz="1550" spc="20">
                <a:latin typeface="Calibri"/>
                <a:cs typeface="Calibri"/>
              </a:rPr>
              <a:t>P3:</a:t>
            </a:r>
            <a:r>
              <a:rPr dirty="0" sz="1550" spc="-6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3+8+10=21</a:t>
            </a:r>
            <a:endParaRPr sz="155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770"/>
              </a:spcBef>
            </a:pPr>
            <a:r>
              <a:rPr dirty="0" sz="1550" spc="20">
                <a:latin typeface="Calibri"/>
                <a:cs typeface="Calibri"/>
              </a:rPr>
              <a:t>P1: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3+8+10+15=36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1550" spc="-5">
                <a:latin typeface="Calibri"/>
                <a:cs typeface="Calibri"/>
              </a:rPr>
              <a:t>Average</a:t>
            </a:r>
            <a:r>
              <a:rPr dirty="0" sz="1550" spc="1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Waiting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Time: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(0+3+11+21)/4</a:t>
            </a:r>
            <a:r>
              <a:rPr dirty="0" sz="1550" spc="19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=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8.7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 sz="1550" spc="-10">
                <a:latin typeface="Calibri"/>
                <a:cs typeface="Calibri"/>
              </a:rPr>
              <a:t>Turnaround</a:t>
            </a:r>
            <a:r>
              <a:rPr dirty="0" sz="1550" spc="1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Time: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(3+11+21+36)=71/4=17.75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7650" y="1390650"/>
          <a:ext cx="61150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Arrival</a:t>
                      </a:r>
                      <a:r>
                        <a:rPr dirty="0" sz="1800" spc="2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026" y="865187"/>
            <a:ext cx="379412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00"/>
                </a:solidFill>
              </a:rPr>
              <a:t>SHORTEST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JOB FIRST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(NON-PREEMTIVE)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604391" y="3981767"/>
            <a:ext cx="4189729" cy="5772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 b="1">
                <a:latin typeface="Calibri"/>
                <a:cs typeface="Calibri"/>
              </a:rPr>
              <a:t>Find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out</a:t>
            </a:r>
            <a:r>
              <a:rPr dirty="0" sz="1800" spc="4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completion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,waiting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0450" y="1136650"/>
          <a:ext cx="6038850" cy="254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066800"/>
                <a:gridCol w="1752600"/>
                <a:gridCol w="990600"/>
                <a:gridCol w="914400"/>
                <a:gridCol w="685800"/>
              </a:tblGrid>
              <a:tr h="640079">
                <a:tc>
                  <a:txBody>
                    <a:bodyPr/>
                    <a:lstStyle/>
                    <a:p>
                      <a:pPr marL="92075" marR="8064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2415" indent="4762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06930"/>
            <a:ext cx="8020050" cy="26638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0">
                <a:latin typeface="Calibri"/>
                <a:cs typeface="Calibri"/>
              </a:rPr>
              <a:t>e</a:t>
            </a:r>
            <a:r>
              <a:rPr dirty="0" sz="3200" spc="-40">
                <a:latin typeface="Calibri"/>
                <a:cs typeface="Calibri"/>
              </a:rPr>
              <a:t>x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2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P</a:t>
            </a:r>
            <a:r>
              <a:rPr dirty="0" sz="3200" spc="15">
                <a:latin typeface="Calibri"/>
                <a:cs typeface="Calibri"/>
              </a:rPr>
              <a:t>U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0">
                <a:latin typeface="Calibri"/>
                <a:cs typeface="Calibri"/>
              </a:rPr>
              <a:t>e</a:t>
            </a:r>
            <a:r>
              <a:rPr dirty="0" sz="3200" spc="-40">
                <a:latin typeface="Calibri"/>
                <a:cs typeface="Calibri"/>
              </a:rPr>
              <a:t>x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n  </a:t>
            </a:r>
            <a:r>
              <a:rPr dirty="0" sz="3200" spc="40">
                <a:latin typeface="Calibri"/>
                <a:cs typeface="Calibri"/>
              </a:rPr>
              <a:t>an</a:t>
            </a:r>
            <a:r>
              <a:rPr dirty="0" sz="3200" spc="15">
                <a:latin typeface="Calibri"/>
                <a:cs typeface="Calibri"/>
              </a:rPr>
              <a:t>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</a:t>
            </a:r>
            <a:r>
              <a:rPr dirty="0" sz="3200" spc="15">
                <a:latin typeface="Calibri"/>
                <a:cs typeface="Calibri"/>
              </a:rPr>
              <a:t>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40">
                <a:latin typeface="Calibri"/>
                <a:cs typeface="Calibri"/>
              </a:rPr>
              <a:t>na</a:t>
            </a:r>
            <a:r>
              <a:rPr dirty="0" sz="3200" spc="-25">
                <a:latin typeface="Calibri"/>
                <a:cs typeface="Calibri"/>
              </a:rPr>
              <a:t>te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-25">
                <a:latin typeface="Calibri"/>
                <a:cs typeface="Calibri"/>
              </a:rPr>
              <a:t>et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-25">
                <a:latin typeface="Calibri"/>
                <a:cs typeface="Calibri"/>
              </a:rPr>
              <a:t>ee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5">
                <a:latin typeface="Calibri"/>
                <a:cs typeface="Calibri"/>
              </a:rPr>
              <a:t>two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states.</a:t>
            </a:r>
            <a:endParaRPr sz="3200">
              <a:latin typeface="Calibri"/>
              <a:cs typeface="Calibri"/>
            </a:endParaRPr>
          </a:p>
          <a:p>
            <a:pPr algn="just" marL="355600" indent="-3435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CPU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burst: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controlled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by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CPU</a:t>
            </a:r>
            <a:endParaRPr sz="3200">
              <a:latin typeface="Calibri"/>
              <a:cs typeface="Calibri"/>
            </a:endParaRPr>
          </a:p>
          <a:p>
            <a:pPr algn="just"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15">
                <a:latin typeface="Calibri"/>
                <a:cs typeface="Calibri"/>
              </a:rPr>
              <a:t>IO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burst: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controlled</a:t>
            </a:r>
            <a:r>
              <a:rPr dirty="0" sz="3200" spc="56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by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IO.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92" y="340105"/>
            <a:ext cx="514096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Shortest</a:t>
            </a:r>
            <a:r>
              <a:rPr dirty="0" spc="-60"/>
              <a:t> </a:t>
            </a:r>
            <a:r>
              <a:rPr dirty="0"/>
              <a:t>Job</a:t>
            </a:r>
            <a:r>
              <a:rPr dirty="0" spc="-5"/>
              <a:t> First(Preemptive)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044257"/>
            <a:ext cx="54654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latin typeface="Calibri"/>
                <a:cs typeface="Calibri"/>
              </a:rPr>
              <a:t>Q</a:t>
            </a:r>
            <a:r>
              <a:rPr dirty="0" sz="2400" spc="-2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f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-30">
                <a:latin typeface="Calibri"/>
                <a:cs typeface="Calibri"/>
              </a:rPr>
              <a:t>ll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s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A</a:t>
            </a:r>
            <a:r>
              <a:rPr dirty="0" sz="2400" spc="-16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B</a:t>
            </a:r>
            <a:r>
              <a:rPr dirty="0" sz="2400" spc="-16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407" y="1638696"/>
          <a:ext cx="3921760" cy="182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740"/>
                <a:gridCol w="671829"/>
                <a:gridCol w="1016634"/>
                <a:gridCol w="883285"/>
              </a:tblGrid>
              <a:tr h="405169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280"/>
                        </a:lnSpc>
                      </a:pPr>
                      <a:r>
                        <a:rPr dirty="0" sz="2400" spc="-45">
                          <a:latin typeface="Calibri"/>
                          <a:cs typeface="Calibri"/>
                        </a:rPr>
                        <a:t>A.T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2280"/>
                        </a:lnSpc>
                      </a:pPr>
                      <a:r>
                        <a:rPr dirty="0" sz="2400" spc="-65">
                          <a:latin typeface="Calibri"/>
                          <a:cs typeface="Calibri"/>
                        </a:rPr>
                        <a:t>B.T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05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  <a:tr h="505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  <a:tr h="4053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457" y="3571811"/>
            <a:ext cx="76701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Cal.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turn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around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avg.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waiting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92" y="340105"/>
            <a:ext cx="514096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Shortest</a:t>
            </a:r>
            <a:r>
              <a:rPr dirty="0" spc="-60"/>
              <a:t> </a:t>
            </a:r>
            <a:r>
              <a:rPr dirty="0"/>
              <a:t>Job</a:t>
            </a:r>
            <a:r>
              <a:rPr dirty="0" spc="-5"/>
              <a:t> First(Preemptive)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044257"/>
            <a:ext cx="54768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Q1.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Consider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foll.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Processes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-45">
                <a:latin typeface="Calibri"/>
                <a:cs typeface="Calibri"/>
              </a:rPr>
              <a:t>A.T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B.T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407" y="1638696"/>
          <a:ext cx="3921760" cy="232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740"/>
                <a:gridCol w="671829"/>
                <a:gridCol w="1016634"/>
                <a:gridCol w="883285"/>
              </a:tblGrid>
              <a:tr h="405169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280"/>
                        </a:lnSpc>
                      </a:pPr>
                      <a:r>
                        <a:rPr dirty="0" sz="2400" spc="-45">
                          <a:latin typeface="Calibri"/>
                          <a:cs typeface="Calibri"/>
                        </a:rPr>
                        <a:t>A.T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2280"/>
                        </a:lnSpc>
                      </a:pPr>
                      <a:r>
                        <a:rPr dirty="0" sz="2400" spc="-65">
                          <a:latin typeface="Calibri"/>
                          <a:cs typeface="Calibri"/>
                        </a:rPr>
                        <a:t>B.T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05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  <a:tr h="505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  <a:tr h="5054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  <a:tr h="405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30">
                          <a:latin typeface="Calibri"/>
                          <a:cs typeface="Calibri"/>
                        </a:rPr>
                        <a:t>P4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413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457" y="4077398"/>
            <a:ext cx="76701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Cal.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turn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around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avg.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waiting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5603557"/>
            <a:ext cx="5384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0.P1-&gt;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1.P2-&gt;2.P2-&gt;3.P2-&gt;4.P4-&gt;5.P3-&gt;8.P1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1289050"/>
          <a:ext cx="6038850" cy="291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066800"/>
                <a:gridCol w="1752600"/>
                <a:gridCol w="990600"/>
                <a:gridCol w="914400"/>
                <a:gridCol w="685800"/>
              </a:tblGrid>
              <a:tr h="640079">
                <a:tc>
                  <a:txBody>
                    <a:bodyPr/>
                    <a:lstStyle/>
                    <a:p>
                      <a:pPr marL="92710" marR="80645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71145" indent="47625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19679" y="547941"/>
            <a:ext cx="2910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Shortest</a:t>
            </a:r>
            <a:r>
              <a:rPr dirty="0" sz="1800" spc="-7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Job</a:t>
            </a:r>
            <a:r>
              <a:rPr dirty="0" sz="1800" spc="-3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First(Preemptive)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045" y="4516056"/>
            <a:ext cx="415353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</a:pPr>
            <a:r>
              <a:rPr dirty="0" sz="1800" spc="5" b="1">
                <a:latin typeface="Calibri"/>
                <a:cs typeface="Calibri"/>
              </a:rPr>
              <a:t>Cal.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Completion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time,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avg.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waiting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2850" y="4413250"/>
          <a:ext cx="530733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/>
                <a:gridCol w="659130"/>
                <a:gridCol w="659129"/>
                <a:gridCol w="461644"/>
                <a:gridCol w="533400"/>
                <a:gridCol w="458469"/>
                <a:gridCol w="464820"/>
                <a:gridCol w="464820"/>
                <a:gridCol w="464820"/>
                <a:gridCol w="464820"/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61999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360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3950" y="5050091"/>
            <a:ext cx="523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dirty="0" sz="1800">
                <a:latin typeface="Calibri"/>
                <a:cs typeface="Calibri"/>
              </a:rPr>
              <a:t>4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8795" y="5050091"/>
            <a:ext cx="6369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dirty="0" sz="180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0450" y="1136650"/>
          <a:ext cx="6038850" cy="291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066800"/>
                <a:gridCol w="1752600"/>
                <a:gridCol w="990600"/>
                <a:gridCol w="914400"/>
                <a:gridCol w="685800"/>
              </a:tblGrid>
              <a:tr h="640079">
                <a:tc>
                  <a:txBody>
                    <a:bodyPr/>
                    <a:lstStyle/>
                    <a:p>
                      <a:pPr marL="92075" marR="8064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2415" indent="4762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655565" y="5050091"/>
            <a:ext cx="19323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27735" algn="l"/>
                <a:tab pos="1308735" algn="l"/>
                <a:tab pos="1690370" algn="l"/>
              </a:tabLst>
            </a:pPr>
            <a:r>
              <a:rPr dirty="0" sz="1800">
                <a:latin typeface="Calibri"/>
                <a:cs typeface="Calibri"/>
              </a:rPr>
              <a:t>6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7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1289050"/>
          <a:ext cx="6038850" cy="329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066800"/>
                <a:gridCol w="1752600"/>
                <a:gridCol w="990600"/>
                <a:gridCol w="914400"/>
                <a:gridCol w="685800"/>
              </a:tblGrid>
              <a:tr h="640079">
                <a:tc>
                  <a:txBody>
                    <a:bodyPr/>
                    <a:lstStyle/>
                    <a:p>
                      <a:pPr marL="92710" marR="80645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71145" indent="47625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19679" y="547941"/>
            <a:ext cx="2910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Shortest</a:t>
            </a:r>
            <a:r>
              <a:rPr dirty="0" sz="1800" spc="-7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Job</a:t>
            </a:r>
            <a:r>
              <a:rPr dirty="0" sz="1800" spc="-3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First(Preemptive)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045" y="4516056"/>
            <a:ext cx="415353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</a:pPr>
            <a:r>
              <a:rPr dirty="0" sz="1800" spc="5" b="1">
                <a:latin typeface="Calibri"/>
                <a:cs typeface="Calibri"/>
              </a:rPr>
              <a:t>Cal.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Completion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time,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avg.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waiting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0450" y="1136650"/>
          <a:ext cx="7441565" cy="391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457200"/>
                <a:gridCol w="176529"/>
                <a:gridCol w="633730"/>
                <a:gridCol w="255904"/>
                <a:gridCol w="377189"/>
                <a:gridCol w="443230"/>
                <a:gridCol w="512444"/>
                <a:gridCol w="417195"/>
                <a:gridCol w="260985"/>
                <a:gridCol w="446404"/>
                <a:gridCol w="281939"/>
                <a:gridCol w="426720"/>
                <a:gridCol w="487679"/>
                <a:gridCol w="685800"/>
                <a:gridCol w="609600"/>
                <a:gridCol w="792479"/>
              </a:tblGrid>
              <a:tr h="640079">
                <a:tc gridSpan="2">
                  <a:txBody>
                    <a:bodyPr/>
                    <a:lstStyle/>
                    <a:p>
                      <a:pPr marL="92075" marR="8064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 marR="272415" indent="4762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825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1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61999" y="5050091"/>
            <a:ext cx="599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550" y="5050091"/>
            <a:ext cx="599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5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7514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239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565" y="5050091"/>
            <a:ext cx="599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7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9835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7290" y="49738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0776" y="49738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4214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7525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514" y="700722"/>
            <a:ext cx="218948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000000"/>
                </a:solidFill>
              </a:rPr>
              <a:t>P</a:t>
            </a:r>
            <a:r>
              <a:rPr dirty="0" sz="1800" spc="30">
                <a:solidFill>
                  <a:srgbClr val="000000"/>
                </a:solidFill>
              </a:rPr>
              <a:t>R</a:t>
            </a:r>
            <a:r>
              <a:rPr dirty="0" sz="1800" spc="-30">
                <a:solidFill>
                  <a:srgbClr val="000000"/>
                </a:solidFill>
              </a:rPr>
              <a:t>I</a:t>
            </a:r>
            <a:r>
              <a:rPr dirty="0" sz="1800" spc="-20">
                <a:solidFill>
                  <a:srgbClr val="000000"/>
                </a:solidFill>
              </a:rPr>
              <a:t>O</a:t>
            </a:r>
            <a:r>
              <a:rPr dirty="0" sz="1800" spc="30">
                <a:solidFill>
                  <a:srgbClr val="000000"/>
                </a:solidFill>
              </a:rPr>
              <a:t>R</a:t>
            </a:r>
            <a:r>
              <a:rPr dirty="0" sz="1800" spc="-30">
                <a:solidFill>
                  <a:srgbClr val="000000"/>
                </a:solidFill>
              </a:rPr>
              <a:t>I</a:t>
            </a:r>
            <a:r>
              <a:rPr dirty="0" sz="1800" spc="5">
                <a:solidFill>
                  <a:srgbClr val="000000"/>
                </a:solidFill>
              </a:rPr>
              <a:t>T</a:t>
            </a:r>
            <a:r>
              <a:rPr dirty="0" sz="1800">
                <a:solidFill>
                  <a:srgbClr val="000000"/>
                </a:solidFill>
              </a:rPr>
              <a:t>Y</a:t>
            </a:r>
            <a:r>
              <a:rPr dirty="0" sz="1800" spc="-70">
                <a:solidFill>
                  <a:srgbClr val="000000"/>
                </a:solidFill>
              </a:rPr>
              <a:t> </a:t>
            </a:r>
            <a:r>
              <a:rPr dirty="0" sz="1800" spc="-30">
                <a:solidFill>
                  <a:srgbClr val="000000"/>
                </a:solidFill>
              </a:rPr>
              <a:t>S</a:t>
            </a:r>
            <a:r>
              <a:rPr dirty="0" sz="1800" spc="15">
                <a:solidFill>
                  <a:srgbClr val="000000"/>
                </a:solidFill>
              </a:rPr>
              <a:t>C</a:t>
            </a:r>
            <a:r>
              <a:rPr dirty="0" sz="1800" spc="-15">
                <a:solidFill>
                  <a:srgbClr val="000000"/>
                </a:solidFill>
              </a:rPr>
              <a:t>H</a:t>
            </a:r>
            <a:r>
              <a:rPr dirty="0" sz="1800" spc="15">
                <a:solidFill>
                  <a:srgbClr val="000000"/>
                </a:solidFill>
              </a:rPr>
              <a:t>E</a:t>
            </a:r>
            <a:r>
              <a:rPr dirty="0" sz="1800" spc="-15">
                <a:solidFill>
                  <a:srgbClr val="000000"/>
                </a:solidFill>
              </a:rPr>
              <a:t>D</a:t>
            </a:r>
            <a:r>
              <a:rPr dirty="0" sz="1800" spc="20">
                <a:solidFill>
                  <a:srgbClr val="000000"/>
                </a:solidFill>
              </a:rPr>
              <a:t>U</a:t>
            </a:r>
            <a:r>
              <a:rPr dirty="0" sz="1800" spc="-15">
                <a:solidFill>
                  <a:srgbClr val="000000"/>
                </a:solidFill>
              </a:rPr>
              <a:t>L</a:t>
            </a:r>
            <a:r>
              <a:rPr dirty="0" sz="1800" spc="-30">
                <a:solidFill>
                  <a:srgbClr val="000000"/>
                </a:solidFill>
              </a:rPr>
              <a:t>I</a:t>
            </a:r>
            <a:r>
              <a:rPr dirty="0" sz="1800" spc="10">
                <a:solidFill>
                  <a:srgbClr val="000000"/>
                </a:solidFill>
              </a:rPr>
              <a:t>N</a:t>
            </a:r>
            <a:r>
              <a:rPr dirty="0" sz="1800">
                <a:solidFill>
                  <a:srgbClr val="000000"/>
                </a:solidFill>
              </a:rPr>
              <a:t>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07657" y="1692592"/>
            <a:ext cx="7496175" cy="483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SJF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special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case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general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algorithm.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Priority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integer)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associated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process.The</a:t>
            </a:r>
            <a:r>
              <a:rPr dirty="0" sz="1800" spc="-10">
                <a:latin typeface="Calibri"/>
                <a:cs typeface="Calibri"/>
              </a:rPr>
              <a:t> CPU</a:t>
            </a:r>
            <a:r>
              <a:rPr dirty="0" sz="1800" spc="15">
                <a:latin typeface="Calibri"/>
                <a:cs typeface="Calibri"/>
              </a:rPr>
              <a:t> 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allocated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 spc="5">
                <a:latin typeface="Calibri"/>
                <a:cs typeface="Calibri"/>
              </a:rPr>
              <a:t>with the highest </a:t>
            </a:r>
            <a:r>
              <a:rPr dirty="0" sz="1800" spc="-5">
                <a:latin typeface="Calibri"/>
                <a:cs typeface="Calibri"/>
              </a:rPr>
              <a:t>priority.Generally </a:t>
            </a:r>
            <a:r>
              <a:rPr dirty="0" sz="1800">
                <a:latin typeface="Calibri"/>
                <a:cs typeface="Calibri"/>
              </a:rPr>
              <a:t>smallest </a:t>
            </a:r>
            <a:r>
              <a:rPr dirty="0" sz="1800" spc="5">
                <a:latin typeface="Calibri"/>
                <a:cs typeface="Calibri"/>
              </a:rPr>
              <a:t>integer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considered </a:t>
            </a:r>
            <a:r>
              <a:rPr dirty="0" sz="1800" spc="15">
                <a:latin typeface="Calibri"/>
                <a:cs typeface="Calibri"/>
              </a:rPr>
              <a:t>as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 </a:t>
            </a:r>
            <a:r>
              <a:rPr dirty="0" sz="1800">
                <a:latin typeface="Calibri"/>
                <a:cs typeface="Calibri"/>
              </a:rPr>
              <a:t>priority.Equal </a:t>
            </a:r>
            <a:r>
              <a:rPr dirty="0" sz="1800" spc="5">
                <a:latin typeface="Calibri"/>
                <a:cs typeface="Calibri"/>
              </a:rPr>
              <a:t>priority </a:t>
            </a:r>
            <a:r>
              <a:rPr dirty="0" sz="1800" spc="-10">
                <a:latin typeface="Calibri"/>
                <a:cs typeface="Calibri"/>
              </a:rPr>
              <a:t>processes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5">
                <a:latin typeface="Calibri"/>
                <a:cs typeface="Calibri"/>
              </a:rPr>
              <a:t>scheduled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First </a:t>
            </a:r>
            <a:r>
              <a:rPr dirty="0" sz="1800" spc="5">
                <a:latin typeface="Calibri"/>
                <a:cs typeface="Calibri"/>
              </a:rPr>
              <a:t>Come </a:t>
            </a:r>
            <a:r>
              <a:rPr dirty="0" sz="1800" spc="-10">
                <a:latin typeface="Calibri"/>
                <a:cs typeface="Calibri"/>
              </a:rPr>
              <a:t>First </a:t>
            </a:r>
            <a:r>
              <a:rPr dirty="0" sz="1800" spc="-15">
                <a:latin typeface="Calibri"/>
                <a:cs typeface="Calibri"/>
              </a:rPr>
              <a:t>serve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order.It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preemptive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Non-preemptive.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125"/>
              </a:spcBef>
            </a:pP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spc="-30" b="1">
                <a:latin typeface="Calibri"/>
                <a:cs typeface="Calibri"/>
              </a:rPr>
              <a:t>-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ee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y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S</a:t>
            </a:r>
            <a:r>
              <a:rPr dirty="0" sz="1800" spc="-5" b="1">
                <a:latin typeface="Calibri"/>
                <a:cs typeface="Calibri"/>
              </a:rPr>
              <a:t>ched</a:t>
            </a:r>
            <a:r>
              <a:rPr dirty="0" sz="1800" spc="5" b="1">
                <a:latin typeface="Calibri"/>
                <a:cs typeface="Calibri"/>
              </a:rPr>
              <a:t>ulin</a:t>
            </a:r>
            <a:r>
              <a:rPr dirty="0" sz="180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393700" marR="661670">
              <a:lnSpc>
                <a:spcPct val="1008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type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allocated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completing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running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546735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Advantage</a:t>
            </a:r>
            <a:endParaRPr sz="1800">
              <a:latin typeface="Calibri"/>
              <a:cs typeface="Calibri"/>
            </a:endParaRPr>
          </a:p>
          <a:p>
            <a:pPr marL="546735" marR="153035">
              <a:lnSpc>
                <a:spcPct val="100800"/>
              </a:lnSpc>
            </a:pPr>
            <a:r>
              <a:rPr dirty="0" sz="1800" spc="-20">
                <a:latin typeface="Calibri"/>
                <a:cs typeface="Calibri"/>
              </a:rPr>
              <a:t>Very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good</a:t>
            </a:r>
            <a:r>
              <a:rPr dirty="0" sz="1800" spc="-5">
                <a:latin typeface="Calibri"/>
                <a:cs typeface="Calibri"/>
              </a:rPr>
              <a:t> response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over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non-preemptive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version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546735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latin typeface="Calibri"/>
                <a:cs typeface="Calibri"/>
              </a:rPr>
              <a:t>Disadvantage</a:t>
            </a:r>
            <a:endParaRPr sz="1800">
              <a:latin typeface="Calibri"/>
              <a:cs typeface="Calibri"/>
            </a:endParaRPr>
          </a:p>
          <a:p>
            <a:pPr marL="546735">
              <a:lnSpc>
                <a:spcPct val="100000"/>
              </a:lnSpc>
              <a:spcBef>
                <a:spcPts val="15"/>
              </a:spcBef>
            </a:pPr>
            <a:r>
              <a:rPr dirty="0" sz="1800" spc="5">
                <a:latin typeface="Calibri"/>
                <a:cs typeface="Calibri"/>
              </a:rPr>
              <a:t>Starvation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possible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12890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3345" marR="79375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679" y="547941"/>
            <a:ext cx="33464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/>
              <a:t>N</a:t>
            </a:r>
            <a:r>
              <a:rPr dirty="0" sz="1800" spc="5"/>
              <a:t>o</a:t>
            </a:r>
            <a:r>
              <a:rPr dirty="0" sz="1800"/>
              <a:t>n</a:t>
            </a:r>
            <a:r>
              <a:rPr dirty="0" sz="1800" spc="-25"/>
              <a:t> </a:t>
            </a:r>
            <a:r>
              <a:rPr dirty="0" sz="1800" spc="5"/>
              <a:t>p</a:t>
            </a:r>
            <a:r>
              <a:rPr dirty="0" sz="1800" spc="35"/>
              <a:t>r</a:t>
            </a:r>
            <a:r>
              <a:rPr dirty="0" sz="1800" spc="-5"/>
              <a:t>e</a:t>
            </a:r>
            <a:r>
              <a:rPr dirty="0" sz="1800" spc="-30"/>
              <a:t>-</a:t>
            </a:r>
            <a:r>
              <a:rPr dirty="0" sz="1800" spc="-10"/>
              <a:t>e</a:t>
            </a:r>
            <a:r>
              <a:rPr dirty="0" sz="1800" spc="35"/>
              <a:t>m</a:t>
            </a:r>
            <a:r>
              <a:rPr dirty="0" sz="1800" spc="-25"/>
              <a:t>t</a:t>
            </a:r>
            <a:r>
              <a:rPr dirty="0" sz="1800" spc="5"/>
              <a:t>i</a:t>
            </a:r>
            <a:r>
              <a:rPr dirty="0" sz="1800" spc="-30"/>
              <a:t>v</a:t>
            </a:r>
            <a:r>
              <a:rPr dirty="0" sz="1800"/>
              <a:t>e</a:t>
            </a:r>
            <a:r>
              <a:rPr dirty="0" sz="1800" spc="-110"/>
              <a:t> </a:t>
            </a:r>
            <a:r>
              <a:rPr dirty="0" sz="1800" spc="5"/>
              <a:t>p</a:t>
            </a:r>
            <a:r>
              <a:rPr dirty="0" sz="1800" spc="35"/>
              <a:t>r</a:t>
            </a:r>
            <a:r>
              <a:rPr dirty="0" sz="1800" spc="5"/>
              <a:t>io</a:t>
            </a:r>
            <a:r>
              <a:rPr dirty="0" sz="1800" spc="35"/>
              <a:t>r</a:t>
            </a:r>
            <a:r>
              <a:rPr dirty="0" sz="1800" spc="5"/>
              <a:t>i</a:t>
            </a:r>
            <a:r>
              <a:rPr dirty="0" sz="1800" spc="-25"/>
              <a:t>t</a:t>
            </a:r>
            <a:r>
              <a:rPr dirty="0" sz="1800"/>
              <a:t>y</a:t>
            </a:r>
            <a:r>
              <a:rPr dirty="0" sz="1800" spc="-60"/>
              <a:t> </a:t>
            </a:r>
            <a:r>
              <a:rPr dirty="0" sz="1800" spc="30"/>
              <a:t>s</a:t>
            </a:r>
            <a:r>
              <a:rPr dirty="0" sz="1800" spc="-5"/>
              <a:t>c</a:t>
            </a:r>
            <a:r>
              <a:rPr dirty="0" sz="1800" spc="5"/>
              <a:t>h</a:t>
            </a:r>
            <a:r>
              <a:rPr dirty="0" sz="1800" spc="-5"/>
              <a:t>ed</a:t>
            </a:r>
            <a:r>
              <a:rPr dirty="0" sz="1800" spc="10"/>
              <a:t>u</a:t>
            </a:r>
            <a:r>
              <a:rPr dirty="0" sz="1800" spc="5"/>
              <a:t>lin</a:t>
            </a:r>
            <a:r>
              <a:rPr dirty="0" sz="1800"/>
              <a:t>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909445" y="5355272"/>
            <a:ext cx="4161154" cy="5772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</a:pPr>
            <a:r>
              <a:rPr dirty="0" sz="1800" spc="5" b="1">
                <a:latin typeface="Calibri"/>
                <a:cs typeface="Calibri"/>
              </a:rPr>
              <a:t>Cal.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Completion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time,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avg.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waiting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2850" y="4413250"/>
          <a:ext cx="468249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457200"/>
                <a:gridCol w="533400"/>
                <a:gridCol w="533400"/>
                <a:gridCol w="533400"/>
                <a:gridCol w="533400"/>
                <a:gridCol w="609600"/>
                <a:gridCol w="1234439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07794" y="5050091"/>
            <a:ext cx="5670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515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7279" y="5050091"/>
            <a:ext cx="23901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1003935" algn="l"/>
                <a:tab pos="1614170" algn="l"/>
                <a:tab pos="2148205" algn="l"/>
              </a:tabLst>
            </a:pPr>
            <a:r>
              <a:rPr dirty="0" sz="1800">
                <a:latin typeface="Calibri"/>
                <a:cs typeface="Calibri"/>
              </a:rPr>
              <a:t>9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8454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2984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12890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209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3345" marR="79375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19679" y="547941"/>
            <a:ext cx="29425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993300"/>
                </a:solidFill>
                <a:latin typeface="Calibri"/>
                <a:cs typeface="Calibri"/>
              </a:rPr>
              <a:t>P</a:t>
            </a:r>
            <a:r>
              <a:rPr dirty="0" sz="1800" spc="35" b="1">
                <a:solidFill>
                  <a:srgbClr val="99330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e</a:t>
            </a:r>
            <a:r>
              <a:rPr dirty="0" sz="1800" spc="-4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993300"/>
                </a:solidFill>
                <a:latin typeface="Calibri"/>
                <a:cs typeface="Calibri"/>
              </a:rPr>
              <a:t>-</a:t>
            </a:r>
            <a:r>
              <a:rPr dirty="0" sz="1800" spc="-10" b="1">
                <a:solidFill>
                  <a:srgbClr val="993300"/>
                </a:solidFill>
                <a:latin typeface="Calibri"/>
                <a:cs typeface="Calibri"/>
              </a:rPr>
              <a:t>e</a:t>
            </a:r>
            <a:r>
              <a:rPr dirty="0" sz="1800" spc="30" b="1">
                <a:solidFill>
                  <a:srgbClr val="993300"/>
                </a:solidFill>
                <a:latin typeface="Calibri"/>
                <a:cs typeface="Calibri"/>
              </a:rPr>
              <a:t>m</a:t>
            </a:r>
            <a:r>
              <a:rPr dirty="0" sz="1800" spc="-25" b="1">
                <a:solidFill>
                  <a:srgbClr val="993300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993300"/>
                </a:solidFill>
                <a:latin typeface="Calibri"/>
                <a:cs typeface="Calibri"/>
              </a:rPr>
              <a:t>i</a:t>
            </a:r>
            <a:r>
              <a:rPr dirty="0" sz="1800" spc="-30" b="1">
                <a:solidFill>
                  <a:srgbClr val="993300"/>
                </a:solidFill>
                <a:latin typeface="Calibri"/>
                <a:cs typeface="Calibri"/>
              </a:rPr>
              <a:t>v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e</a:t>
            </a:r>
            <a:r>
              <a:rPr dirty="0" sz="1800" spc="-35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993300"/>
                </a:solidFill>
                <a:latin typeface="Calibri"/>
                <a:cs typeface="Calibri"/>
              </a:rPr>
              <a:t>p</a:t>
            </a:r>
            <a:r>
              <a:rPr dirty="0" sz="1800" spc="30" b="1">
                <a:solidFill>
                  <a:srgbClr val="9933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993300"/>
                </a:solidFill>
                <a:latin typeface="Calibri"/>
                <a:cs typeface="Calibri"/>
              </a:rPr>
              <a:t>i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9933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993300"/>
                </a:solidFill>
                <a:latin typeface="Calibri"/>
                <a:cs typeface="Calibri"/>
              </a:rPr>
              <a:t>i</a:t>
            </a:r>
            <a:r>
              <a:rPr dirty="0" sz="1800" spc="-25" b="1">
                <a:solidFill>
                  <a:srgbClr val="993300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y</a:t>
            </a:r>
            <a:r>
              <a:rPr dirty="0" sz="1800" spc="-140" b="1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dirty="0" sz="1800" spc="25" b="1">
                <a:solidFill>
                  <a:srgbClr val="993300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993300"/>
                </a:solidFill>
                <a:latin typeface="Calibri"/>
                <a:cs typeface="Calibri"/>
              </a:rPr>
              <a:t>ched</a:t>
            </a:r>
            <a:r>
              <a:rPr dirty="0" sz="1800" spc="5" b="1">
                <a:solidFill>
                  <a:srgbClr val="993300"/>
                </a:solidFill>
                <a:latin typeface="Calibri"/>
                <a:cs typeface="Calibri"/>
              </a:rPr>
              <a:t>ulin</a:t>
            </a:r>
            <a:r>
              <a:rPr dirty="0" sz="1800" b="1">
                <a:solidFill>
                  <a:srgbClr val="9933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445" y="5355272"/>
            <a:ext cx="4161154" cy="5772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</a:pPr>
            <a:r>
              <a:rPr dirty="0" sz="1800" spc="5" b="1">
                <a:latin typeface="Calibri"/>
                <a:cs typeface="Calibri"/>
              </a:rPr>
              <a:t>Cal.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Completion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time,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around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avg.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waiting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0" y="383222"/>
            <a:ext cx="568198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0" b="0">
                <a:solidFill>
                  <a:srgbClr val="000000"/>
                </a:solidFill>
                <a:latin typeface="Calibri"/>
                <a:cs typeface="Calibri"/>
              </a:rPr>
              <a:t>Alternating</a:t>
            </a:r>
            <a:r>
              <a:rPr dirty="0" sz="2450" spc="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spc="-10" b="0">
                <a:solidFill>
                  <a:srgbClr val="000000"/>
                </a:solidFill>
                <a:latin typeface="Calibri"/>
                <a:cs typeface="Calibri"/>
              </a:rPr>
              <a:t>Sequence</a:t>
            </a:r>
            <a:r>
              <a:rPr dirty="0" sz="2450" spc="2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spc="-5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50" spc="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spc="20" b="0">
                <a:solidFill>
                  <a:srgbClr val="000000"/>
                </a:solidFill>
                <a:latin typeface="Calibri"/>
                <a:cs typeface="Calibri"/>
              </a:rPr>
              <a:t>CPU</a:t>
            </a:r>
            <a:r>
              <a:rPr dirty="0" sz="2450" spc="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50" spc="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spc="5" b="0">
                <a:solidFill>
                  <a:srgbClr val="000000"/>
                </a:solidFill>
                <a:latin typeface="Calibri"/>
                <a:cs typeface="Calibri"/>
              </a:rPr>
              <a:t>I/O</a:t>
            </a:r>
            <a:r>
              <a:rPr dirty="0" sz="2450" spc="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50" b="0">
                <a:solidFill>
                  <a:srgbClr val="000000"/>
                </a:solidFill>
                <a:latin typeface="Calibri"/>
                <a:cs typeface="Calibri"/>
              </a:rPr>
              <a:t>Bursts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8281" y="1264596"/>
            <a:ext cx="2716886" cy="501237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4413250"/>
          <a:ext cx="702945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47675"/>
                <a:gridCol w="447675"/>
                <a:gridCol w="447675"/>
                <a:gridCol w="447675"/>
                <a:gridCol w="511810"/>
                <a:gridCol w="703579"/>
                <a:gridCol w="703579"/>
                <a:gridCol w="703579"/>
                <a:gridCol w="703579"/>
                <a:gridCol w="703579"/>
                <a:gridCol w="703580"/>
              </a:tblGrid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457" y="5050091"/>
            <a:ext cx="2277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27735" algn="l"/>
                <a:tab pos="1308735" algn="l"/>
                <a:tab pos="1690370" algn="l"/>
                <a:tab pos="2148205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750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1314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4184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7525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3871" y="49738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5250" y="2984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960620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7054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472122"/>
            <a:ext cx="7871459" cy="5580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76780">
              <a:lnSpc>
                <a:spcPct val="100000"/>
              </a:lnSpc>
              <a:spcBef>
                <a:spcPts val="125"/>
              </a:spcBef>
            </a:pPr>
            <a:r>
              <a:rPr dirty="0" sz="2750" b="1">
                <a:latin typeface="Calibri"/>
                <a:cs typeface="Calibri"/>
              </a:rPr>
              <a:t>Round</a:t>
            </a:r>
            <a:r>
              <a:rPr dirty="0" sz="2750" spc="25" b="1">
                <a:latin typeface="Calibri"/>
                <a:cs typeface="Calibri"/>
              </a:rPr>
              <a:t> </a:t>
            </a:r>
            <a:r>
              <a:rPr dirty="0" sz="2750" b="1">
                <a:latin typeface="Calibri"/>
                <a:cs typeface="Calibri"/>
              </a:rPr>
              <a:t>Robin</a:t>
            </a:r>
            <a:r>
              <a:rPr dirty="0" sz="2750" spc="30" b="1">
                <a:latin typeface="Calibri"/>
                <a:cs typeface="Calibri"/>
              </a:rPr>
              <a:t> </a:t>
            </a:r>
            <a:r>
              <a:rPr dirty="0" sz="2750" spc="5" b="1">
                <a:latin typeface="Calibri"/>
                <a:cs typeface="Calibri"/>
              </a:rPr>
              <a:t>Scheduling</a:t>
            </a:r>
            <a:endParaRPr sz="2750">
              <a:latin typeface="Calibri"/>
              <a:cs typeface="Calibri"/>
            </a:endParaRPr>
          </a:p>
          <a:p>
            <a:pPr marL="12700" marR="447040">
              <a:lnSpc>
                <a:spcPct val="102299"/>
              </a:lnSpc>
              <a:spcBef>
                <a:spcPts val="5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-10">
                <a:latin typeface="Calibri"/>
                <a:cs typeface="Calibri"/>
              </a:rPr>
              <a:t>Round</a:t>
            </a:r>
            <a:r>
              <a:rPr dirty="0" sz="2750" spc="16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Robin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20" b="1">
                <a:latin typeface="Calibri"/>
                <a:cs typeface="Calibri"/>
              </a:rPr>
              <a:t>preemptive</a:t>
            </a:r>
            <a:r>
              <a:rPr dirty="0" sz="2750" spc="5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process</a:t>
            </a:r>
            <a:r>
              <a:rPr dirty="0" sz="2750" spc="-5" b="1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scheduling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algorithm.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12700" marR="530860">
              <a:lnSpc>
                <a:spcPct val="102400"/>
              </a:lnSpc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>
                <a:latin typeface="Calibri"/>
                <a:cs typeface="Calibri"/>
              </a:rPr>
              <a:t>Each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process</a:t>
            </a:r>
            <a:r>
              <a:rPr dirty="0" sz="2750" spc="17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provided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fix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time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execute,</a:t>
            </a:r>
            <a:r>
              <a:rPr dirty="0" sz="2750" spc="26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called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quantum</a:t>
            </a:r>
            <a:r>
              <a:rPr dirty="0" sz="2750" spc="15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12700" marR="123825">
              <a:lnSpc>
                <a:spcPct val="101299"/>
              </a:lnSpc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20">
                <a:latin typeface="Calibri"/>
                <a:cs typeface="Calibri"/>
              </a:rPr>
              <a:t>Once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-5">
                <a:latin typeface="Calibri"/>
                <a:cs typeface="Calibri"/>
              </a:rPr>
              <a:t> process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executed</a:t>
            </a:r>
            <a:r>
              <a:rPr dirty="0" sz="2750" spc="24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for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-5">
                <a:latin typeface="Calibri"/>
                <a:cs typeface="Calibri"/>
              </a:rPr>
              <a:t> given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time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period,</a:t>
            </a:r>
            <a:r>
              <a:rPr dirty="0" sz="2750" spc="18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it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preempted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other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30">
                <a:latin typeface="Calibri"/>
                <a:cs typeface="Calibri"/>
              </a:rPr>
              <a:t>executes</a:t>
            </a:r>
            <a:r>
              <a:rPr dirty="0" sz="2750" spc="24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for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-10">
                <a:latin typeface="Calibri"/>
                <a:cs typeface="Calibri"/>
              </a:rPr>
              <a:t> given 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time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period.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  <a:spcBef>
                <a:spcPts val="5"/>
              </a:spcBef>
              <a:buSzPct val="96363"/>
              <a:buFont typeface="Arial MT"/>
              <a:buChar char="•"/>
              <a:tabLst>
                <a:tab pos="137160" algn="l"/>
              </a:tabLst>
            </a:pPr>
            <a:r>
              <a:rPr dirty="0" sz="2750" spc="-5">
                <a:latin typeface="Calibri"/>
                <a:cs typeface="Calibri"/>
              </a:rPr>
              <a:t>Context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switching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used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save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states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of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preempted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processes.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4413250"/>
          <a:ext cx="702945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47675"/>
                <a:gridCol w="447675"/>
                <a:gridCol w="447675"/>
                <a:gridCol w="447675"/>
                <a:gridCol w="511810"/>
                <a:gridCol w="703579"/>
                <a:gridCol w="703579"/>
                <a:gridCol w="703579"/>
                <a:gridCol w="703579"/>
                <a:gridCol w="703579"/>
                <a:gridCol w="703580"/>
              </a:tblGrid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457" y="5050091"/>
            <a:ext cx="599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750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63" y="5050091"/>
            <a:ext cx="9810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851535" algn="l"/>
              </a:tabLst>
            </a:pPr>
            <a:r>
              <a:rPr dirty="0" sz="1800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1314" y="50500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4184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7525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3871" y="49738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5250" y="2984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60620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7054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9914" y="5965825"/>
            <a:ext cx="224028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15">
                <a:latin typeface="Calibri"/>
                <a:cs typeface="Calibri"/>
              </a:rPr>
              <a:t>Round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robin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TIME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QUANTUM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65250" y="2222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10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4413250"/>
          <a:ext cx="702945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47675"/>
                <a:gridCol w="447675"/>
                <a:gridCol w="447675"/>
                <a:gridCol w="447675"/>
                <a:gridCol w="511810"/>
                <a:gridCol w="703579"/>
                <a:gridCol w="703579"/>
                <a:gridCol w="703579"/>
                <a:gridCol w="703579"/>
                <a:gridCol w="703579"/>
                <a:gridCol w="703580"/>
              </a:tblGrid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457" y="5050091"/>
            <a:ext cx="5138420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27735" algn="l"/>
                <a:tab pos="1614170" algn="l"/>
                <a:tab pos="2148205" algn="l"/>
                <a:tab pos="2682240" algn="l"/>
                <a:tab pos="3292475" algn="l"/>
                <a:tab pos="3902075" algn="l"/>
              </a:tabLst>
            </a:pPr>
            <a:r>
              <a:rPr dirty="0" sz="1800">
                <a:latin typeface="Calibri"/>
                <a:cs typeface="Calibri"/>
              </a:rPr>
              <a:t>0	4	8</a:t>
            </a:r>
            <a:r>
              <a:rPr dirty="0" sz="1800" spc="48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10	11	15	18	19	</a:t>
            </a:r>
            <a:r>
              <a:rPr dirty="0" sz="1800" spc="-1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2910840" marR="5080">
              <a:lnSpc>
                <a:spcPct val="100800"/>
              </a:lnSpc>
            </a:pPr>
            <a:r>
              <a:rPr dirty="0" sz="1800" spc="15">
                <a:latin typeface="Calibri"/>
                <a:cs typeface="Calibri"/>
              </a:rPr>
              <a:t>Round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robin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TIME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QUANTUM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2984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4413250"/>
          <a:ext cx="702945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47675"/>
                <a:gridCol w="447675"/>
                <a:gridCol w="447675"/>
                <a:gridCol w="447675"/>
                <a:gridCol w="511810"/>
                <a:gridCol w="703579"/>
                <a:gridCol w="703579"/>
                <a:gridCol w="703579"/>
                <a:gridCol w="703579"/>
                <a:gridCol w="703579"/>
                <a:gridCol w="70358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457" y="5050091"/>
            <a:ext cx="35344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851535" algn="l"/>
                <a:tab pos="1308735" algn="l"/>
                <a:tab pos="1690370" algn="l"/>
                <a:tab pos="2072005" algn="l"/>
                <a:tab pos="2682240" algn="l"/>
                <a:tab pos="3292475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6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871" y="505009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6820" y="5050091"/>
            <a:ext cx="8648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dirty="0" sz="1800" spc="-15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298450"/>
          <a:ext cx="6038850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826769"/>
                <a:gridCol w="1357630"/>
                <a:gridCol w="1357630"/>
                <a:gridCol w="767714"/>
                <a:gridCol w="708660"/>
                <a:gridCol w="531495"/>
              </a:tblGrid>
              <a:tr h="1188720">
                <a:tc>
                  <a:txBody>
                    <a:bodyPr/>
                    <a:lstStyle/>
                    <a:p>
                      <a:pPr algn="just" marL="92710" marR="151130">
                        <a:lnSpc>
                          <a:spcPct val="100800"/>
                        </a:lnSpc>
                        <a:spcBef>
                          <a:spcPts val="19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 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 marR="77470">
                        <a:lnSpc>
                          <a:spcPct val="100800"/>
                        </a:lnSpc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78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94654" y="5813107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0384" y="5050091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9914" y="5965825"/>
            <a:ext cx="224028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15">
                <a:latin typeface="Calibri"/>
                <a:cs typeface="Calibri"/>
              </a:rPr>
              <a:t>Round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robin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TIME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QUANTUM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12153"/>
            <a:ext cx="8987790" cy="6559550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marL="2911475">
              <a:lnSpc>
                <a:spcPct val="100000"/>
              </a:lnSpc>
              <a:spcBef>
                <a:spcPts val="945"/>
              </a:spcBef>
            </a:pPr>
            <a:r>
              <a:rPr dirty="0" sz="1800" spc="-5" b="1">
                <a:latin typeface="Calibri"/>
                <a:cs typeface="Calibri"/>
              </a:rPr>
              <a:t>Multilevel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Queue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12700" marR="92710">
              <a:lnSpc>
                <a:spcPct val="100800"/>
              </a:lnSpc>
              <a:spcBef>
                <a:spcPts val="82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multilevel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algorithm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partitions</a:t>
            </a:r>
            <a:r>
              <a:rPr dirty="0" sz="1800" spc="-2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ready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several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separate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queues,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instance</a:t>
            </a:r>
            <a:endParaRPr sz="1800">
              <a:latin typeface="Calibri"/>
              <a:cs typeface="Calibri"/>
            </a:endParaRPr>
          </a:p>
          <a:p>
            <a:pPr marL="12700" marR="76962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In a </a:t>
            </a:r>
            <a:r>
              <a:rPr dirty="0" sz="1800" spc="10">
                <a:latin typeface="Calibri"/>
                <a:cs typeface="Calibri"/>
              </a:rPr>
              <a:t>multilevel </a:t>
            </a:r>
            <a:r>
              <a:rPr dirty="0" sz="1800" spc="15">
                <a:latin typeface="Calibri"/>
                <a:cs typeface="Calibri"/>
              </a:rPr>
              <a:t>queue </a:t>
            </a:r>
            <a:r>
              <a:rPr dirty="0" sz="1800" spc="10">
                <a:latin typeface="Calibri"/>
                <a:cs typeface="Calibri"/>
              </a:rPr>
              <a:t>scheduling </a:t>
            </a:r>
            <a:r>
              <a:rPr dirty="0" sz="1800" spc="-5">
                <a:latin typeface="Calibri"/>
                <a:cs typeface="Calibri"/>
              </a:rPr>
              <a:t>processes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10">
                <a:latin typeface="Calibri"/>
                <a:cs typeface="Calibri"/>
              </a:rPr>
              <a:t>permanently </a:t>
            </a:r>
            <a:r>
              <a:rPr dirty="0" sz="1800">
                <a:latin typeface="Calibri"/>
                <a:cs typeface="Calibri"/>
              </a:rPr>
              <a:t>assigned to </a:t>
            </a:r>
            <a:r>
              <a:rPr dirty="0" sz="1800" spc="15">
                <a:latin typeface="Calibri"/>
                <a:cs typeface="Calibri"/>
              </a:rPr>
              <a:t>one </a:t>
            </a:r>
            <a:r>
              <a:rPr dirty="0" sz="1800" spc="5">
                <a:latin typeface="Calibri"/>
                <a:cs typeface="Calibri"/>
              </a:rPr>
              <a:t>queues.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permanently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assigned 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another,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based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 </a:t>
            </a:r>
            <a:r>
              <a:rPr dirty="0" sz="1800" spc="15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z="1800" spc="3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3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3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spc="-1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spc="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z="1800" spc="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spc="-1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spc="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dirty="0" sz="1800" spc="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spc="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z="1800" spc="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spc="-1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34010">
              <a:lnSpc>
                <a:spcPct val="100800"/>
              </a:lnSpc>
            </a:pPr>
            <a:r>
              <a:rPr dirty="0" sz="1800" spc="5">
                <a:latin typeface="Calibri"/>
                <a:cs typeface="Calibri"/>
              </a:rPr>
              <a:t>Algorithm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choose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occupied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has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priority,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that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either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15" b="1">
                <a:latin typeface="Calibri"/>
                <a:cs typeface="Calibri"/>
              </a:rPr>
              <a:t>P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spc="5" b="1">
                <a:latin typeface="Calibri"/>
                <a:cs typeface="Calibri"/>
              </a:rPr>
              <a:t>on</a:t>
            </a:r>
            <a:r>
              <a:rPr dirty="0" sz="1800" spc="-30" b="1">
                <a:latin typeface="Calibri"/>
                <a:cs typeface="Calibri"/>
              </a:rPr>
              <a:t>-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spc="-5" b="1">
                <a:latin typeface="Calibri"/>
                <a:cs typeface="Calibri"/>
              </a:rPr>
              <a:t>ely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dirty="0" sz="1800" spc="10">
                <a:latin typeface="Calibri"/>
                <a:cs typeface="Calibri"/>
              </a:rPr>
              <a:t>Each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has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own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algorithm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policy.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15" b="1">
                <a:latin typeface="Calibri"/>
                <a:cs typeface="Calibri"/>
              </a:rPr>
              <a:t>P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30" b="1">
                <a:latin typeface="Calibri"/>
                <a:cs typeface="Calibri"/>
              </a:rPr>
              <a:t>ss</a:t>
            </a:r>
            <a:r>
              <a:rPr dirty="0" sz="1800" spc="5" b="1">
                <a:latin typeface="Calibri"/>
                <a:cs typeface="Calibri"/>
              </a:rPr>
              <a:t>ibili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y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 marR="215900" indent="209550">
              <a:lnSpc>
                <a:spcPct val="1008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absolute</a:t>
            </a: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priority</a:t>
            </a: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lower-priority</a:t>
            </a:r>
            <a:r>
              <a:rPr dirty="0" sz="18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queues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no</a:t>
            </a:r>
            <a:r>
              <a:rPr dirty="0" sz="1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 </a:t>
            </a:r>
            <a:r>
              <a:rPr dirty="0" sz="1800" spc="-3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could</a:t>
            </a:r>
            <a:r>
              <a:rPr dirty="0" sz="1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run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unless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highest-priority</a:t>
            </a:r>
            <a:r>
              <a:rPr dirty="0" sz="18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were</a:t>
            </a:r>
            <a:r>
              <a:rPr dirty="0" sz="18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12700" marR="118745">
              <a:lnSpc>
                <a:spcPct val="100800"/>
              </a:lnSpc>
              <a:spcBef>
                <a:spcPts val="5"/>
              </a:spcBef>
            </a:pP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example,</a:t>
            </a: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above</a:t>
            </a: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figure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batch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could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unless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queues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1800" spc="-3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processes,</a:t>
            </a:r>
            <a:r>
              <a:rPr dirty="0" sz="18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interactive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processes,</a:t>
            </a:r>
            <a:r>
              <a:rPr dirty="0" sz="1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interactive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editing</a:t>
            </a:r>
            <a:r>
              <a:rPr dirty="0" sz="1800" spc="-1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r>
              <a:rPr dirty="0" sz="1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dirty="0" sz="1800" spc="15" b="1">
                <a:latin typeface="Calibri"/>
                <a:cs typeface="Calibri"/>
              </a:rPr>
              <a:t>P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30" b="1">
                <a:latin typeface="Calibri"/>
                <a:cs typeface="Calibri"/>
              </a:rPr>
              <a:t>ss</a:t>
            </a:r>
            <a:r>
              <a:rPr dirty="0" sz="1800" spc="5" b="1">
                <a:latin typeface="Calibri"/>
                <a:cs typeface="Calibri"/>
              </a:rPr>
              <a:t>ibili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y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 marR="441959" indent="20955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slice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queues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certain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amount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among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instance;</a:t>
            </a:r>
            <a:endParaRPr sz="1800">
              <a:latin typeface="Calibri"/>
              <a:cs typeface="Calibri"/>
            </a:endParaRPr>
          </a:p>
          <a:p>
            <a:pPr marL="12700" marR="3909060">
              <a:lnSpc>
                <a:spcPct val="100800"/>
              </a:lnSpc>
            </a:pPr>
            <a:r>
              <a:rPr dirty="0" sz="1800" spc="-10">
                <a:latin typeface="Calibri"/>
                <a:cs typeface="Calibri"/>
              </a:rPr>
              <a:t>80%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CPU </a:t>
            </a:r>
            <a:r>
              <a:rPr dirty="0" sz="1800">
                <a:latin typeface="Calibri"/>
                <a:cs typeface="Calibri"/>
              </a:rPr>
              <a:t>time to </a:t>
            </a:r>
            <a:r>
              <a:rPr dirty="0" sz="1800" spc="-10">
                <a:latin typeface="Calibri"/>
                <a:cs typeface="Calibri"/>
              </a:rPr>
              <a:t>foreground </a:t>
            </a:r>
            <a:r>
              <a:rPr dirty="0" sz="1800" spc="15">
                <a:latin typeface="Calibri"/>
                <a:cs typeface="Calibri"/>
              </a:rPr>
              <a:t>queue </a:t>
            </a:r>
            <a:r>
              <a:rPr dirty="0" sz="1800" spc="10">
                <a:latin typeface="Calibri"/>
                <a:cs typeface="Calibri"/>
              </a:rPr>
              <a:t>using </a:t>
            </a:r>
            <a:r>
              <a:rPr dirty="0" sz="1800">
                <a:latin typeface="Calibri"/>
                <a:cs typeface="Calibri"/>
              </a:rPr>
              <a:t>RR.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20%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background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FCFS.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spc="5">
                <a:latin typeface="Calibri"/>
                <a:cs typeface="Calibri"/>
              </a:rPr>
              <a:t>Since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move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policy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has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advantage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bu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x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387538"/>
            <a:ext cx="8947785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Multilevel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feedback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queue-scheduling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algorithm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allows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process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move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between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queues.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many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ready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queues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associate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queue.</a:t>
            </a:r>
            <a:endParaRPr sz="1800">
              <a:latin typeface="Calibri"/>
              <a:cs typeface="Calibri"/>
            </a:endParaRPr>
          </a:p>
          <a:p>
            <a:pPr algn="just" marL="12700" marR="212725">
              <a:lnSpc>
                <a:spcPct val="99100"/>
              </a:lnSpc>
              <a:spcBef>
                <a:spcPts val="35"/>
              </a:spcBef>
            </a:pPr>
            <a:r>
              <a:rPr dirty="0" sz="1800" spc="1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Algorithm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chooses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occupied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run </a:t>
            </a:r>
            <a:r>
              <a:rPr dirty="0" sz="1800" spc="10">
                <a:latin typeface="Calibri"/>
                <a:cs typeface="Calibri"/>
              </a:rPr>
              <a:t>that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either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preemptively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preemptively.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If</a:t>
            </a:r>
            <a:r>
              <a:rPr dirty="0" sz="1800" spc="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process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uses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too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much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CPU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will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moved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lower-priority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queue.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Similarly,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 spc="10">
                <a:latin typeface="Calibri"/>
                <a:cs typeface="Calibri"/>
              </a:rPr>
              <a:t>that wait </a:t>
            </a:r>
            <a:r>
              <a:rPr dirty="0" sz="1800" spc="5">
                <a:latin typeface="Calibri"/>
                <a:cs typeface="Calibri"/>
              </a:rPr>
              <a:t>too </a:t>
            </a:r>
            <a:r>
              <a:rPr dirty="0" sz="1800" spc="20">
                <a:latin typeface="Calibri"/>
                <a:cs typeface="Calibri"/>
              </a:rPr>
              <a:t>long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5">
                <a:latin typeface="Calibri"/>
                <a:cs typeface="Calibri"/>
              </a:rPr>
              <a:t>the lower-priority </a:t>
            </a:r>
            <a:r>
              <a:rPr dirty="0" sz="1800" spc="15">
                <a:latin typeface="Calibri"/>
                <a:cs typeface="Calibri"/>
              </a:rPr>
              <a:t>queue </a:t>
            </a:r>
            <a:r>
              <a:rPr dirty="0" sz="1800" spc="5">
                <a:latin typeface="Calibri"/>
                <a:cs typeface="Calibri"/>
              </a:rPr>
              <a:t>may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>
                <a:latin typeface="Calibri"/>
                <a:cs typeface="Calibri"/>
              </a:rPr>
              <a:t>moved to a </a:t>
            </a:r>
            <a:r>
              <a:rPr dirty="0" sz="1800" spc="10">
                <a:latin typeface="Calibri"/>
                <a:cs typeface="Calibri"/>
              </a:rPr>
              <a:t>higher-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priority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highest-priority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queue.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Note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that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this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form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aging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prevents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starvation.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spc="5" b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entering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ready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placed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  <a:p>
            <a:pPr marL="12700" marR="1541780">
              <a:lnSpc>
                <a:spcPts val="218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does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finish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within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8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milliseconds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moved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tail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does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complete,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preempted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placed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into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  <a:p>
            <a:pPr marL="12700" marR="377190">
              <a:lnSpc>
                <a:spcPts val="2100"/>
              </a:lnSpc>
              <a:spcBef>
                <a:spcPts val="60"/>
              </a:spcBef>
            </a:pPr>
            <a:r>
              <a:rPr dirty="0" sz="1800" spc="-15">
                <a:latin typeface="Calibri"/>
                <a:cs typeface="Calibri"/>
              </a:rPr>
              <a:t>Processes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run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FCFS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only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run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FCFS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only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queue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empty.`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626" y="242887"/>
            <a:ext cx="3640454" cy="57658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5">
                <a:solidFill>
                  <a:srgbClr val="000000"/>
                </a:solidFill>
              </a:rPr>
              <a:t>Multilevel</a:t>
            </a:r>
            <a:r>
              <a:rPr dirty="0" sz="1800" spc="-5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feedback</a:t>
            </a:r>
            <a:r>
              <a:rPr dirty="0" sz="1800" spc="-9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queue-scheduling </a:t>
            </a:r>
            <a:r>
              <a:rPr dirty="0" sz="1800" spc="-39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algorithm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27762"/>
          <a:ext cx="8248650" cy="364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990600"/>
                <a:gridCol w="1041400"/>
                <a:gridCol w="1016000"/>
                <a:gridCol w="1514475"/>
                <a:gridCol w="542925"/>
                <a:gridCol w="9906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1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4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476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271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Priority(Preemptive)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790" marR="396240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ched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ulin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RR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(TQ=3)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FCFS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050" y="4856098"/>
          <a:ext cx="611505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965200"/>
                <a:gridCol w="787400"/>
                <a:gridCol w="762000"/>
                <a:gridCol w="1676400"/>
                <a:gridCol w="838200"/>
              </a:tblGrid>
              <a:tr h="370839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80845" y="5341048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4620" y="5332666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3950" y="5351145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6584" y="5367020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9601" y="5341048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5125" y="5341048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3908" y="5367020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3189986"/>
            <a:ext cx="2215515" cy="2498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 spc="-25">
                <a:latin typeface="Calibri"/>
                <a:cs typeface="Calibri"/>
              </a:rPr>
              <a:t>W</a:t>
            </a:r>
            <a:r>
              <a:rPr dirty="0" sz="2700" spc="-25">
                <a:latin typeface="Calibri"/>
                <a:cs typeface="Calibri"/>
              </a:rPr>
              <a:t>aiting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Time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15">
                <a:latin typeface="Calibri"/>
                <a:cs typeface="Calibri"/>
              </a:rPr>
              <a:t>P1 </a:t>
            </a:r>
            <a:r>
              <a:rPr dirty="0" sz="2700">
                <a:latin typeface="Calibri"/>
                <a:cs typeface="Calibri"/>
              </a:rPr>
              <a:t>: </a:t>
            </a:r>
            <a:r>
              <a:rPr dirty="0" sz="2700" spc="-5">
                <a:latin typeface="Calibri"/>
                <a:cs typeface="Calibri"/>
              </a:rPr>
              <a:t>(0-0)+2=2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15">
                <a:latin typeface="Calibri"/>
                <a:cs typeface="Calibri"/>
              </a:rPr>
              <a:t>P2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: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6-1=5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</a:pPr>
            <a:r>
              <a:rPr dirty="0" sz="2700" spc="10">
                <a:latin typeface="Calibri"/>
                <a:cs typeface="Calibri"/>
              </a:rPr>
              <a:t>P3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: </a:t>
            </a:r>
            <a:r>
              <a:rPr dirty="0" sz="2700" spc="-15">
                <a:latin typeface="Calibri"/>
                <a:cs typeface="Calibri"/>
              </a:rPr>
              <a:t>13-2=11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dirty="0" sz="2700" spc="10">
                <a:latin typeface="Calibri"/>
                <a:cs typeface="Calibri"/>
              </a:rPr>
              <a:t>P4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: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3-2=1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</a:pPr>
            <a:r>
              <a:rPr dirty="0" sz="2700" spc="15">
                <a:latin typeface="Calibri"/>
                <a:cs typeface="Calibri"/>
              </a:rPr>
              <a:t>P5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: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8-8=0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2696" y="4420806"/>
            <a:ext cx="4827270" cy="126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5">
                <a:latin typeface="Calibri"/>
                <a:cs typeface="Calibri"/>
              </a:rPr>
              <a:t>Av.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Waiting </a:t>
            </a:r>
            <a:r>
              <a:rPr dirty="0" sz="2700" spc="5">
                <a:latin typeface="Calibri"/>
                <a:cs typeface="Calibri"/>
              </a:rPr>
              <a:t>Time=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(2+5+11+1+0)/5</a:t>
            </a:r>
            <a:endParaRPr sz="2700">
              <a:latin typeface="Calibri"/>
              <a:cs typeface="Calibri"/>
            </a:endParaRPr>
          </a:p>
          <a:p>
            <a:pPr marL="2386330">
              <a:lnSpc>
                <a:spcPts val="3235"/>
              </a:lnSpc>
              <a:spcBef>
                <a:spcPts val="65"/>
              </a:spcBef>
            </a:pP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19/5</a:t>
            </a:r>
            <a:endParaRPr sz="2700">
              <a:latin typeface="Calibri"/>
              <a:cs typeface="Calibri"/>
            </a:endParaRPr>
          </a:p>
          <a:p>
            <a:pPr marL="2386330">
              <a:lnSpc>
                <a:spcPts val="3235"/>
              </a:lnSpc>
            </a:pP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3.8</a:t>
            </a:r>
            <a:endParaRPr sz="2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355850"/>
          <a:ext cx="611505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193800"/>
                <a:gridCol w="787400"/>
                <a:gridCol w="762000"/>
                <a:gridCol w="1676400"/>
                <a:gridCol w="838200"/>
              </a:tblGrid>
              <a:tr h="370839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28063" y="2837116"/>
            <a:ext cx="904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</a:tabLst>
            </a:pPr>
            <a:r>
              <a:rPr dirty="0" sz="1800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1550" y="284765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4184" y="286353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6820" y="2837116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2470" y="2837116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1255" y="2863532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568449"/>
            <a:ext cx="7829550" cy="44824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372745" indent="-343535">
              <a:lnSpc>
                <a:spcPts val="293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libri"/>
                <a:cs typeface="Calibri"/>
              </a:rPr>
              <a:t>C</a:t>
            </a:r>
            <a:r>
              <a:rPr dirty="0" sz="2700">
                <a:latin typeface="Calibri"/>
                <a:cs typeface="Calibri"/>
              </a:rPr>
              <a:t>PU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scheduling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decisions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may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 spc="-35">
                <a:latin typeface="Calibri"/>
                <a:cs typeface="Calibri"/>
              </a:rPr>
              <a:t>take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place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under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following</a:t>
            </a:r>
            <a:r>
              <a:rPr dirty="0" sz="2700" spc="6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four</a:t>
            </a:r>
            <a:r>
              <a:rPr dirty="0" sz="2700" spc="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circumstances:</a:t>
            </a:r>
            <a:endParaRPr sz="2700">
              <a:latin typeface="Calibri"/>
              <a:cs typeface="Calibri"/>
            </a:endParaRPr>
          </a:p>
          <a:p>
            <a:pPr marL="355600" marR="5080" indent="-343535">
              <a:lnSpc>
                <a:spcPct val="9040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libri"/>
                <a:cs typeface="Calibri"/>
              </a:rPr>
              <a:t>When a </a:t>
            </a:r>
            <a:r>
              <a:rPr dirty="0" sz="2700" spc="-10">
                <a:latin typeface="Calibri"/>
                <a:cs typeface="Calibri"/>
              </a:rPr>
              <a:t>process switches </a:t>
            </a:r>
            <a:r>
              <a:rPr dirty="0" sz="2700" spc="-15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 b="1">
                <a:latin typeface="Calibri"/>
                <a:cs typeface="Calibri"/>
              </a:rPr>
              <a:t>running </a:t>
            </a:r>
            <a:r>
              <a:rPr dirty="0" sz="2700" spc="-10">
                <a:latin typeface="Calibri"/>
                <a:cs typeface="Calibri"/>
              </a:rPr>
              <a:t>state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waiting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state(for</a:t>
            </a:r>
            <a:r>
              <a:rPr dirty="0" sz="2700" spc="-1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I/O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 spc="5">
                <a:latin typeface="Calibri"/>
                <a:cs typeface="Calibri"/>
              </a:rPr>
              <a:t>request</a:t>
            </a:r>
            <a:r>
              <a:rPr dirty="0" sz="2700" spc="-16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or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invocation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wait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for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5">
                <a:latin typeface="Calibri"/>
                <a:cs typeface="Calibri"/>
              </a:rPr>
              <a:t> termination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of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one of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child</a:t>
            </a:r>
            <a:r>
              <a:rPr dirty="0" sz="2700" spc="6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processes).</a:t>
            </a:r>
            <a:endParaRPr sz="2700">
              <a:latin typeface="Calibri"/>
              <a:cs typeface="Calibri"/>
            </a:endParaRPr>
          </a:p>
          <a:p>
            <a:pPr marL="355600" marR="372110" indent="-343535">
              <a:lnSpc>
                <a:spcPct val="90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libri"/>
                <a:cs typeface="Calibri"/>
              </a:rPr>
              <a:t>When a </a:t>
            </a:r>
            <a:r>
              <a:rPr dirty="0" sz="2700" spc="-10">
                <a:latin typeface="Calibri"/>
                <a:cs typeface="Calibri"/>
              </a:rPr>
              <a:t>process switches </a:t>
            </a:r>
            <a:r>
              <a:rPr dirty="0" sz="2700" spc="-15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 b="1">
                <a:latin typeface="Calibri"/>
                <a:cs typeface="Calibri"/>
              </a:rPr>
              <a:t>running </a:t>
            </a:r>
            <a:r>
              <a:rPr dirty="0" sz="2700" spc="-10">
                <a:latin typeface="Calibri"/>
                <a:cs typeface="Calibri"/>
              </a:rPr>
              <a:t>state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10" b="1">
                <a:latin typeface="Calibri"/>
                <a:cs typeface="Calibri"/>
              </a:rPr>
              <a:t>r</a:t>
            </a:r>
            <a:r>
              <a:rPr dirty="0" sz="2700" spc="-10" b="1">
                <a:latin typeface="Calibri"/>
                <a:cs typeface="Calibri"/>
              </a:rPr>
              <a:t>e</a:t>
            </a:r>
            <a:r>
              <a:rPr dirty="0" sz="2700" spc="10" b="1">
                <a:latin typeface="Calibri"/>
                <a:cs typeface="Calibri"/>
              </a:rPr>
              <a:t>a</a:t>
            </a:r>
            <a:r>
              <a:rPr dirty="0" sz="2700" spc="-30" b="1">
                <a:latin typeface="Calibri"/>
                <a:cs typeface="Calibri"/>
              </a:rPr>
              <a:t>d</a:t>
            </a:r>
            <a:r>
              <a:rPr dirty="0" sz="2700" b="1">
                <a:latin typeface="Calibri"/>
                <a:cs typeface="Calibri"/>
              </a:rPr>
              <a:t>y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</a:t>
            </a:r>
            <a:r>
              <a:rPr dirty="0" sz="2700" spc="-15">
                <a:latin typeface="Calibri"/>
                <a:cs typeface="Calibri"/>
              </a:rPr>
              <a:t>t</a:t>
            </a:r>
            <a:r>
              <a:rPr dirty="0" sz="2700" spc="-20">
                <a:latin typeface="Calibri"/>
                <a:cs typeface="Calibri"/>
              </a:rPr>
              <a:t>a</a:t>
            </a:r>
            <a:r>
              <a:rPr dirty="0" sz="2700">
                <a:latin typeface="Calibri"/>
                <a:cs typeface="Calibri"/>
              </a:rPr>
              <a:t>te</a:t>
            </a:r>
            <a:r>
              <a:rPr dirty="0" sz="2700" spc="-16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</a:t>
            </a:r>
            <a:r>
              <a:rPr dirty="0" sz="2700" spc="-70">
                <a:latin typeface="Calibri"/>
                <a:cs typeface="Calibri"/>
              </a:rPr>
              <a:t>f</a:t>
            </a:r>
            <a:r>
              <a:rPr dirty="0" sz="2700" spc="-5">
                <a:latin typeface="Calibri"/>
                <a:cs typeface="Calibri"/>
              </a:rPr>
              <a:t>o</a:t>
            </a:r>
            <a:r>
              <a:rPr dirty="0" sz="2700">
                <a:latin typeface="Calibri"/>
                <a:cs typeface="Calibri"/>
              </a:rPr>
              <a:t>r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 spc="-70">
                <a:latin typeface="Calibri"/>
                <a:cs typeface="Calibri"/>
              </a:rPr>
              <a:t>e</a:t>
            </a:r>
            <a:r>
              <a:rPr dirty="0" sz="2700" spc="-50">
                <a:latin typeface="Calibri"/>
                <a:cs typeface="Calibri"/>
              </a:rPr>
              <a:t>x</a:t>
            </a:r>
            <a:r>
              <a:rPr dirty="0" sz="2700" spc="-20">
                <a:latin typeface="Calibri"/>
                <a:cs typeface="Calibri"/>
              </a:rPr>
              <a:t>a</a:t>
            </a:r>
            <a:r>
              <a:rPr dirty="0" sz="2700" spc="10">
                <a:latin typeface="Calibri"/>
                <a:cs typeface="Calibri"/>
              </a:rPr>
              <a:t>m</a:t>
            </a:r>
            <a:r>
              <a:rPr dirty="0" sz="2700" spc="-5">
                <a:latin typeface="Calibri"/>
                <a:cs typeface="Calibri"/>
              </a:rPr>
              <a:t>p</a:t>
            </a:r>
            <a:r>
              <a:rPr dirty="0" sz="2700" spc="-20">
                <a:latin typeface="Calibri"/>
                <a:cs typeface="Calibri"/>
              </a:rPr>
              <a:t>l</a:t>
            </a:r>
            <a:r>
              <a:rPr dirty="0" sz="2700">
                <a:latin typeface="Calibri"/>
                <a:cs typeface="Calibri"/>
              </a:rPr>
              <a:t>e,</a:t>
            </a:r>
            <a:r>
              <a:rPr dirty="0" sz="2700" spc="65">
                <a:latin typeface="Calibri"/>
                <a:cs typeface="Calibri"/>
              </a:rPr>
              <a:t> </a:t>
            </a:r>
            <a:r>
              <a:rPr dirty="0" sz="2700" spc="15">
                <a:latin typeface="Calibri"/>
                <a:cs typeface="Calibri"/>
              </a:rPr>
              <a:t>w</a:t>
            </a:r>
            <a:r>
              <a:rPr dirty="0" sz="2700" spc="-5">
                <a:latin typeface="Calibri"/>
                <a:cs typeface="Calibri"/>
              </a:rPr>
              <a:t>h</a:t>
            </a:r>
            <a:r>
              <a:rPr dirty="0" sz="2700" spc="5">
                <a:latin typeface="Calibri"/>
                <a:cs typeface="Calibri"/>
              </a:rPr>
              <a:t>e</a:t>
            </a:r>
            <a:r>
              <a:rPr dirty="0" sz="2700">
                <a:latin typeface="Calibri"/>
                <a:cs typeface="Calibri"/>
              </a:rPr>
              <a:t>n</a:t>
            </a:r>
            <a:r>
              <a:rPr dirty="0" sz="2700" spc="-8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a</a:t>
            </a:r>
            <a:r>
              <a:rPr dirty="0" sz="2700">
                <a:latin typeface="Calibri"/>
                <a:cs typeface="Calibri"/>
              </a:rPr>
              <a:t>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i</a:t>
            </a:r>
            <a:r>
              <a:rPr dirty="0" sz="2700" spc="-5">
                <a:latin typeface="Calibri"/>
                <a:cs typeface="Calibri"/>
              </a:rPr>
              <a:t>nte</a:t>
            </a:r>
            <a:r>
              <a:rPr dirty="0" sz="2700" spc="30">
                <a:latin typeface="Calibri"/>
                <a:cs typeface="Calibri"/>
              </a:rPr>
              <a:t>rr</a:t>
            </a:r>
            <a:r>
              <a:rPr dirty="0" sz="2700" spc="-5">
                <a:latin typeface="Calibri"/>
                <a:cs typeface="Calibri"/>
              </a:rPr>
              <a:t>u</a:t>
            </a:r>
            <a:r>
              <a:rPr dirty="0" sz="2700" spc="5">
                <a:latin typeface="Calibri"/>
                <a:cs typeface="Calibri"/>
              </a:rPr>
              <a:t>p</a:t>
            </a:r>
            <a:r>
              <a:rPr dirty="0" sz="2700">
                <a:latin typeface="Calibri"/>
                <a:cs typeface="Calibri"/>
              </a:rPr>
              <a:t>t  </a:t>
            </a:r>
            <a:r>
              <a:rPr dirty="0" sz="2700" spc="-15">
                <a:latin typeface="Calibri"/>
                <a:cs typeface="Calibri"/>
              </a:rPr>
              <a:t>occurs).</a:t>
            </a:r>
            <a:endParaRPr sz="2700">
              <a:latin typeface="Calibri"/>
              <a:cs typeface="Calibri"/>
            </a:endParaRPr>
          </a:p>
          <a:p>
            <a:pPr marL="355600" marR="417830" indent="-343535">
              <a:lnSpc>
                <a:spcPts val="293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libri"/>
                <a:cs typeface="Calibri"/>
              </a:rPr>
              <a:t>When a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switches</a:t>
            </a:r>
            <a:r>
              <a:rPr dirty="0" sz="2700" spc="-9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from</a:t>
            </a:r>
            <a:r>
              <a:rPr dirty="0" sz="2700">
                <a:latin typeface="Calibri"/>
                <a:cs typeface="Calibri"/>
              </a:rPr>
              <a:t> the</a:t>
            </a:r>
            <a:r>
              <a:rPr dirty="0" sz="2700" spc="25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waiting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state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ready </a:t>
            </a:r>
            <a:r>
              <a:rPr dirty="0" sz="2700" spc="-15">
                <a:latin typeface="Calibri"/>
                <a:cs typeface="Calibri"/>
              </a:rPr>
              <a:t>state(for</a:t>
            </a:r>
            <a:r>
              <a:rPr dirty="0" sz="2700" spc="-13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example,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completion</a:t>
            </a:r>
            <a:r>
              <a:rPr dirty="0" sz="2700" spc="-5">
                <a:latin typeface="Calibri"/>
                <a:cs typeface="Calibri"/>
              </a:rPr>
              <a:t> of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I/O).</a:t>
            </a: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libri"/>
                <a:cs typeface="Calibri"/>
              </a:rPr>
              <a:t>When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terminates</a:t>
            </a:r>
            <a:r>
              <a:rPr dirty="0" sz="2700" spc="-15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283209"/>
          <a:ext cx="82486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1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2736850"/>
          <a:ext cx="61150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Scheduling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FCFS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SJF(NP)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4092" y="4097972"/>
            <a:ext cx="3616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libri"/>
                <a:cs typeface="Calibri"/>
              </a:rPr>
              <a:t>Queues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scheduled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(TQ=5)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721" y="4816094"/>
          <a:ext cx="744918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/>
                <a:gridCol w="1402715"/>
                <a:gridCol w="737869"/>
                <a:gridCol w="838200"/>
                <a:gridCol w="1700529"/>
                <a:gridCol w="914400"/>
                <a:gridCol w="81407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5492" y="520287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045" y="521430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1726" y="520287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940" y="520287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934" y="5214302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8353" y="520287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655" y="520287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1490" y="5214302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575202"/>
            <a:ext cx="2759710" cy="3260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6225">
              <a:lnSpc>
                <a:spcPct val="1115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75">
                <a:latin typeface="Calibri"/>
                <a:cs typeface="Calibri"/>
              </a:rPr>
              <a:t>W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m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5">
                <a:latin typeface="Calibri"/>
                <a:cs typeface="Calibri"/>
              </a:rPr>
              <a:t>P1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0-0=0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3200" spc="5">
                <a:latin typeface="Calibri"/>
                <a:cs typeface="Calibri"/>
              </a:rPr>
              <a:t>P2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(3-2)=1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3200" spc="5">
                <a:latin typeface="Calibri"/>
                <a:cs typeface="Calibri"/>
              </a:rPr>
              <a:t>P3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(13-2)+1=12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3200" spc="5">
                <a:latin typeface="Calibri"/>
                <a:cs typeface="Calibri"/>
              </a:rPr>
              <a:t>P4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8-4=4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3200" spc="5">
                <a:latin typeface="Calibri"/>
                <a:cs typeface="Calibri"/>
              </a:rPr>
              <a:t>P5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(10-5)+5=10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7984" y="4187340"/>
            <a:ext cx="3775710" cy="111379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3200" spc="-100">
                <a:latin typeface="Calibri"/>
                <a:cs typeface="Calibri"/>
              </a:rPr>
              <a:t>Av.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Waiting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Time=27/5</a:t>
            </a:r>
            <a:endParaRPr sz="3200">
              <a:latin typeface="Calibri"/>
              <a:cs typeface="Calibri"/>
            </a:endParaRPr>
          </a:p>
          <a:p>
            <a:pPr algn="ctr" marL="632460">
              <a:lnSpc>
                <a:spcPct val="100000"/>
              </a:lnSpc>
              <a:spcBef>
                <a:spcPts val="445"/>
              </a:spcBef>
            </a:pPr>
            <a:r>
              <a:rPr dirty="0" sz="3200" spc="5">
                <a:latin typeface="Calibri"/>
                <a:cs typeface="Calibri"/>
              </a:rPr>
              <a:t>=5.4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721" y="1234694"/>
          <a:ext cx="744918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/>
                <a:gridCol w="1402715"/>
                <a:gridCol w="737869"/>
                <a:gridCol w="838200"/>
                <a:gridCol w="1700529"/>
                <a:gridCol w="914400"/>
                <a:gridCol w="81407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5492" y="161639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045" y="1628203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1726" y="161639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940" y="161639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8934" y="1628203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8353" y="161639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655" y="1616392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1490" y="1628203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727" y="287019"/>
            <a:ext cx="7164705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2453005" marR="5080" indent="-2440940">
              <a:lnSpc>
                <a:spcPct val="101400"/>
              </a:lnSpc>
              <a:spcBef>
                <a:spcPts val="60"/>
              </a:spcBef>
            </a:pPr>
            <a:r>
              <a:rPr dirty="0" sz="3950" spc="-5">
                <a:solidFill>
                  <a:srgbClr val="000000"/>
                </a:solidFill>
              </a:rPr>
              <a:t>Approaches</a:t>
            </a:r>
            <a:r>
              <a:rPr dirty="0" sz="3950" spc="220">
                <a:solidFill>
                  <a:srgbClr val="000000"/>
                </a:solidFill>
              </a:rPr>
              <a:t> </a:t>
            </a:r>
            <a:r>
              <a:rPr dirty="0" sz="3950" spc="-40">
                <a:solidFill>
                  <a:srgbClr val="000000"/>
                </a:solidFill>
              </a:rPr>
              <a:t>to</a:t>
            </a:r>
            <a:r>
              <a:rPr dirty="0" sz="3950" spc="114">
                <a:solidFill>
                  <a:srgbClr val="000000"/>
                </a:solidFill>
              </a:rPr>
              <a:t> </a:t>
            </a:r>
            <a:r>
              <a:rPr dirty="0" sz="3950">
                <a:solidFill>
                  <a:srgbClr val="000000"/>
                </a:solidFill>
              </a:rPr>
              <a:t>Multiple-Processor </a:t>
            </a:r>
            <a:r>
              <a:rPr dirty="0" sz="3950" spc="-880">
                <a:solidFill>
                  <a:srgbClr val="000000"/>
                </a:solidFill>
              </a:rPr>
              <a:t> </a:t>
            </a:r>
            <a:r>
              <a:rPr dirty="0" sz="3950" spc="-5">
                <a:solidFill>
                  <a:srgbClr val="000000"/>
                </a:solidFill>
              </a:rPr>
              <a:t>Scheduling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8007350" cy="3446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app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15">
                <a:latin typeface="Calibri"/>
                <a:cs typeface="Calibri"/>
              </a:rPr>
              <a:t>h</a:t>
            </a:r>
            <a:r>
              <a:rPr dirty="0" sz="3200" spc="-25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ll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du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15">
                <a:latin typeface="Calibri"/>
                <a:cs typeface="Calibri"/>
              </a:rPr>
              <a:t>i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g  </a:t>
            </a:r>
            <a:r>
              <a:rPr dirty="0" sz="3200" spc="15">
                <a:latin typeface="Calibri"/>
                <a:cs typeface="Calibri"/>
              </a:rPr>
              <a:t>decisions </a:t>
            </a:r>
            <a:r>
              <a:rPr dirty="0" sz="3200" spc="30">
                <a:latin typeface="Calibri"/>
                <a:cs typeface="Calibri"/>
              </a:rPr>
              <a:t>and </a:t>
            </a:r>
            <a:r>
              <a:rPr dirty="0" sz="3200" spc="20">
                <a:latin typeface="Calibri"/>
                <a:cs typeface="Calibri"/>
              </a:rPr>
              <a:t>I/O </a:t>
            </a:r>
            <a:r>
              <a:rPr dirty="0" sz="3200" spc="5">
                <a:latin typeface="Calibri"/>
                <a:cs typeface="Calibri"/>
              </a:rPr>
              <a:t>processing </a:t>
            </a:r>
            <a:r>
              <a:rPr dirty="0" sz="3200" spc="-10">
                <a:latin typeface="Calibri"/>
                <a:cs typeface="Calibri"/>
              </a:rPr>
              <a:t>are </a:t>
            </a:r>
            <a:r>
              <a:rPr dirty="0" sz="3200" spc="20">
                <a:latin typeface="Calibri"/>
                <a:cs typeface="Calibri"/>
              </a:rPr>
              <a:t>handled </a:t>
            </a:r>
            <a:r>
              <a:rPr dirty="0" sz="3200" spc="25">
                <a:latin typeface="Calibri"/>
                <a:cs typeface="Calibri"/>
              </a:rPr>
              <a:t>by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g</a:t>
            </a:r>
            <a:r>
              <a:rPr dirty="0" sz="3200" spc="10">
                <a:latin typeface="Calibri"/>
                <a:cs typeface="Calibri"/>
              </a:rPr>
              <a:t>le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0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ich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50" b="1">
                <a:latin typeface="Calibri"/>
                <a:cs typeface="Calibri"/>
              </a:rPr>
              <a:t>M</a:t>
            </a:r>
            <a:r>
              <a:rPr dirty="0" sz="3200" spc="-10" b="1">
                <a:latin typeface="Calibri"/>
                <a:cs typeface="Calibri"/>
              </a:rPr>
              <a:t>a</a:t>
            </a:r>
            <a:r>
              <a:rPr dirty="0" sz="3200" b="1">
                <a:latin typeface="Calibri"/>
                <a:cs typeface="Calibri"/>
              </a:rPr>
              <a:t>s</a:t>
            </a:r>
            <a:r>
              <a:rPr dirty="0" sz="3200" spc="-60" b="1">
                <a:latin typeface="Calibri"/>
                <a:cs typeface="Calibri"/>
              </a:rPr>
              <a:t>t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5" b="1">
                <a:latin typeface="Calibri"/>
                <a:cs typeface="Calibri"/>
              </a:rPr>
              <a:t>r  </a:t>
            </a:r>
            <a:r>
              <a:rPr dirty="0" sz="3200" spc="5" b="1">
                <a:latin typeface="Calibri"/>
                <a:cs typeface="Calibri"/>
              </a:rPr>
              <a:t>Server</a:t>
            </a:r>
            <a:r>
              <a:rPr dirty="0" sz="3200" spc="-80" b="1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and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other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processors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executes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only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10" b="1">
                <a:latin typeface="Calibri"/>
                <a:cs typeface="Calibri"/>
              </a:rPr>
              <a:t>user code</a:t>
            </a:r>
            <a:r>
              <a:rPr dirty="0" sz="3200" spc="10">
                <a:latin typeface="Calibri"/>
                <a:cs typeface="Calibri"/>
              </a:rPr>
              <a:t>. </a:t>
            </a:r>
            <a:r>
              <a:rPr dirty="0" sz="3200" spc="15">
                <a:latin typeface="Calibri"/>
                <a:cs typeface="Calibri"/>
              </a:rPr>
              <a:t>This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5">
                <a:latin typeface="Calibri"/>
                <a:cs typeface="Calibri"/>
              </a:rPr>
              <a:t>simple </a:t>
            </a:r>
            <a:r>
              <a:rPr dirty="0" sz="3200" spc="3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reduces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need </a:t>
            </a:r>
            <a:r>
              <a:rPr dirty="0" sz="3200" spc="2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data </a:t>
            </a:r>
            <a:r>
              <a:rPr dirty="0" sz="3200" spc="20">
                <a:latin typeface="Calibri"/>
                <a:cs typeface="Calibri"/>
              </a:rPr>
              <a:t>sharing. </a:t>
            </a:r>
            <a:r>
              <a:rPr dirty="0" sz="3200" spc="15">
                <a:latin typeface="Calibri"/>
                <a:cs typeface="Calibri"/>
              </a:rPr>
              <a:t>This </a:t>
            </a:r>
            <a:r>
              <a:rPr dirty="0" sz="3200" spc="-10">
                <a:latin typeface="Calibri"/>
                <a:cs typeface="Calibri"/>
              </a:rPr>
              <a:t>entire </a:t>
            </a:r>
            <a:r>
              <a:rPr dirty="0" sz="3200" spc="10">
                <a:latin typeface="Calibri"/>
                <a:cs typeface="Calibri"/>
              </a:rPr>
              <a:t>scenario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called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5" b="1">
                <a:latin typeface="Calibri"/>
                <a:cs typeface="Calibri"/>
              </a:rPr>
              <a:t>Asymmetric</a:t>
            </a:r>
            <a:r>
              <a:rPr dirty="0" sz="3200" spc="-120" b="1">
                <a:latin typeface="Calibri"/>
                <a:cs typeface="Calibri"/>
              </a:rPr>
              <a:t> </a:t>
            </a:r>
            <a:r>
              <a:rPr dirty="0" sz="3200" spc="10" b="1">
                <a:latin typeface="Calibri"/>
                <a:cs typeface="Calibri"/>
              </a:rPr>
              <a:t>Multiprocessing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06930"/>
            <a:ext cx="8042909" cy="39325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second </a:t>
            </a:r>
            <a:r>
              <a:rPr dirty="0" sz="3200" spc="15">
                <a:latin typeface="Calibri"/>
                <a:cs typeface="Calibri"/>
              </a:rPr>
              <a:t>approach </a:t>
            </a:r>
            <a:r>
              <a:rPr dirty="0" sz="3200" spc="10">
                <a:latin typeface="Calibri"/>
                <a:cs typeface="Calibri"/>
              </a:rPr>
              <a:t>uses </a:t>
            </a:r>
            <a:r>
              <a:rPr dirty="0" sz="3200" b="1">
                <a:latin typeface="Calibri"/>
                <a:cs typeface="Calibri"/>
              </a:rPr>
              <a:t>Symmetric </a:t>
            </a:r>
            <a:r>
              <a:rPr dirty="0" sz="3200" spc="5" b="1">
                <a:latin typeface="Calibri"/>
                <a:cs typeface="Calibri"/>
              </a:rPr>
              <a:t> </a:t>
            </a:r>
            <a:r>
              <a:rPr dirty="0" sz="3200" spc="50" b="1">
                <a:latin typeface="Calibri"/>
                <a:cs typeface="Calibri"/>
              </a:rPr>
              <a:t>M</a:t>
            </a:r>
            <a:r>
              <a:rPr dirty="0" sz="3200" spc="15" b="1">
                <a:latin typeface="Calibri"/>
                <a:cs typeface="Calibri"/>
              </a:rPr>
              <a:t>u</a:t>
            </a:r>
            <a:r>
              <a:rPr dirty="0" sz="3200" spc="25" b="1">
                <a:latin typeface="Calibri"/>
                <a:cs typeface="Calibri"/>
              </a:rPr>
              <a:t>l</a:t>
            </a:r>
            <a:r>
              <a:rPr dirty="0" sz="3200" spc="10" b="1">
                <a:latin typeface="Calibri"/>
                <a:cs typeface="Calibri"/>
              </a:rPr>
              <a:t>t</a:t>
            </a:r>
            <a:r>
              <a:rPr dirty="0" sz="3200" spc="35" b="1">
                <a:latin typeface="Calibri"/>
                <a:cs typeface="Calibri"/>
              </a:rPr>
              <a:t>i</a:t>
            </a:r>
            <a:r>
              <a:rPr dirty="0" sz="3200" spc="15" b="1">
                <a:latin typeface="Calibri"/>
                <a:cs typeface="Calibri"/>
              </a:rPr>
              <a:t>p</a:t>
            </a:r>
            <a:r>
              <a:rPr dirty="0" sz="3200" spc="-95" b="1">
                <a:latin typeface="Calibri"/>
                <a:cs typeface="Calibri"/>
              </a:rPr>
              <a:t>r</a:t>
            </a:r>
            <a:r>
              <a:rPr dirty="0" sz="3200" spc="5" b="1">
                <a:latin typeface="Calibri"/>
                <a:cs typeface="Calibri"/>
              </a:rPr>
              <a:t>o</a:t>
            </a:r>
            <a:r>
              <a:rPr dirty="0" sz="3200" spc="5" b="1">
                <a:latin typeface="Calibri"/>
                <a:cs typeface="Calibri"/>
              </a:rPr>
              <a:t>c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-5" b="1">
                <a:latin typeface="Calibri"/>
                <a:cs typeface="Calibri"/>
              </a:rPr>
              <a:t>ss</a:t>
            </a:r>
            <a:r>
              <a:rPr dirty="0" sz="3200" spc="30" b="1">
                <a:latin typeface="Calibri"/>
                <a:cs typeface="Calibri"/>
              </a:rPr>
              <a:t>i</a:t>
            </a:r>
            <a:r>
              <a:rPr dirty="0" sz="3200" spc="15" b="1">
                <a:latin typeface="Calibri"/>
                <a:cs typeface="Calibri"/>
              </a:rPr>
              <a:t>ng</a:t>
            </a:r>
            <a:r>
              <a:rPr dirty="0" sz="3200" spc="-220" b="1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 spc="15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20">
                <a:latin typeface="Calibri"/>
                <a:cs typeface="Calibri"/>
              </a:rPr>
              <a:t>ss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35" b="1">
                <a:latin typeface="Calibri"/>
                <a:cs typeface="Calibri"/>
              </a:rPr>
              <a:t>l</a:t>
            </a:r>
            <a:r>
              <a:rPr dirty="0" sz="3200" spc="5" b="1">
                <a:latin typeface="Calibri"/>
                <a:cs typeface="Calibri"/>
              </a:rPr>
              <a:t>f  </a:t>
            </a:r>
            <a:r>
              <a:rPr dirty="0" sz="3200" spc="-5" b="1">
                <a:latin typeface="Calibri"/>
                <a:cs typeface="Calibri"/>
              </a:rPr>
              <a:t>s</a:t>
            </a:r>
            <a:r>
              <a:rPr dirty="0" sz="3200" spc="5" b="1">
                <a:latin typeface="Calibri"/>
                <a:cs typeface="Calibri"/>
              </a:rPr>
              <a:t>ch</a:t>
            </a:r>
            <a:r>
              <a:rPr dirty="0" sz="3200" spc="25" b="1">
                <a:latin typeface="Calibri"/>
                <a:cs typeface="Calibri"/>
              </a:rPr>
              <a:t>e</a:t>
            </a:r>
            <a:r>
              <a:rPr dirty="0" sz="3200" spc="15" b="1">
                <a:latin typeface="Calibri"/>
                <a:cs typeface="Calibri"/>
              </a:rPr>
              <a:t>d</a:t>
            </a:r>
            <a:r>
              <a:rPr dirty="0" sz="3200" b="1">
                <a:latin typeface="Calibri"/>
                <a:cs typeface="Calibri"/>
              </a:rPr>
              <a:t>u</a:t>
            </a:r>
            <a:r>
              <a:rPr dirty="0" sz="3200" spc="30" b="1">
                <a:latin typeface="Calibri"/>
                <a:cs typeface="Calibri"/>
              </a:rPr>
              <a:t>li</a:t>
            </a:r>
            <a:r>
              <a:rPr dirty="0" sz="3200" spc="15" b="1">
                <a:latin typeface="Calibri"/>
                <a:cs typeface="Calibri"/>
              </a:rPr>
              <a:t>n</a:t>
            </a:r>
            <a:r>
              <a:rPr dirty="0" sz="3200" spc="-15" b="1">
                <a:latin typeface="Calibri"/>
                <a:cs typeface="Calibri"/>
              </a:rPr>
              <a:t>g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-19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mm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n  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ad</a:t>
            </a:r>
            <a:r>
              <a:rPr dirty="0" sz="3200" spc="10">
                <a:latin typeface="Calibri"/>
                <a:cs typeface="Calibri"/>
              </a:rPr>
              <a:t>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qu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15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v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s  </a:t>
            </a:r>
            <a:r>
              <a:rPr dirty="0" sz="3200" spc="25">
                <a:latin typeface="Calibri"/>
                <a:cs typeface="Calibri"/>
              </a:rPr>
              <a:t>own </a:t>
            </a:r>
            <a:r>
              <a:rPr dirty="0" sz="3200" spc="-5">
                <a:latin typeface="Calibri"/>
                <a:cs typeface="Calibri"/>
              </a:rPr>
              <a:t>private </a:t>
            </a:r>
            <a:r>
              <a:rPr dirty="0" sz="3200" spc="20">
                <a:latin typeface="Calibri"/>
                <a:cs typeface="Calibri"/>
              </a:rPr>
              <a:t>queue </a:t>
            </a:r>
            <a:r>
              <a:rPr dirty="0" sz="3200" spc="-10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ready processes. </a:t>
            </a:r>
            <a:r>
              <a:rPr dirty="0" sz="3200" spc="20">
                <a:latin typeface="Calibri"/>
                <a:cs typeface="Calibri"/>
              </a:rPr>
              <a:t>The 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du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15">
                <a:latin typeface="Calibri"/>
                <a:cs typeface="Calibri"/>
              </a:rPr>
              <a:t>i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ee</a:t>
            </a:r>
            <a:r>
              <a:rPr dirty="0" sz="3200" spc="40">
                <a:latin typeface="Calibri"/>
                <a:cs typeface="Calibri"/>
              </a:rPr>
              <a:t>d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10">
                <a:latin typeface="Calibri"/>
                <a:cs typeface="Calibri"/>
              </a:rPr>
              <a:t>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v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-20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du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80">
                <a:latin typeface="Calibri"/>
                <a:cs typeface="Calibri"/>
              </a:rPr>
              <a:t>f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1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p</a:t>
            </a:r>
            <a:r>
              <a:rPr dirty="0" sz="3200" spc="-75">
                <a:latin typeface="Calibri"/>
                <a:cs typeface="Calibri"/>
              </a:rPr>
              <a:t>r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0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r</a:t>
            </a:r>
            <a:r>
              <a:rPr dirty="0" sz="3200" spc="-200">
                <a:latin typeface="Calibri"/>
                <a:cs typeface="Calibri"/>
              </a:rPr>
              <a:t> </a:t>
            </a:r>
            <a:r>
              <a:rPr dirty="0" sz="3200" spc="-95">
                <a:latin typeface="Calibri"/>
                <a:cs typeface="Calibri"/>
              </a:rPr>
              <a:t>e</a:t>
            </a:r>
            <a:r>
              <a:rPr dirty="0" sz="3200" spc="-40">
                <a:latin typeface="Calibri"/>
                <a:cs typeface="Calibri"/>
              </a:rPr>
              <a:t>x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>
                <a:latin typeface="Calibri"/>
                <a:cs typeface="Calibri"/>
              </a:rPr>
              <a:t>ready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queue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and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select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execute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0"/>
            <a:ext cx="90392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171450"/>
            <a:ext cx="8410575" cy="65246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1762125"/>
            <a:ext cx="52006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762125"/>
            <a:ext cx="51911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725" y="1743075"/>
            <a:ext cx="517207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70" y="0"/>
            <a:ext cx="374142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solidFill>
                  <a:srgbClr val="000000"/>
                </a:solidFill>
              </a:rPr>
              <a:t>Processor</a:t>
            </a:r>
            <a:r>
              <a:rPr dirty="0" sz="3950" spc="35">
                <a:solidFill>
                  <a:srgbClr val="000000"/>
                </a:solidFill>
              </a:rPr>
              <a:t> </a:t>
            </a:r>
            <a:r>
              <a:rPr dirty="0" sz="3950">
                <a:solidFill>
                  <a:srgbClr val="000000"/>
                </a:solidFill>
              </a:rPr>
              <a:t>Affinity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6575" y="548322"/>
            <a:ext cx="8039734" cy="53784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marR="5080" indent="-343535">
              <a:lnSpc>
                <a:spcPct val="788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libri"/>
                <a:cs typeface="Calibri"/>
              </a:rPr>
              <a:t>Processor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Affinity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means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processes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has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an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affinity</a:t>
            </a:r>
            <a:r>
              <a:rPr dirty="0" sz="2700" spc="75" b="1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for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processor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which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it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is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currently</a:t>
            </a:r>
            <a:r>
              <a:rPr dirty="0" sz="2700" spc="-1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running.</a:t>
            </a:r>
            <a:endParaRPr sz="2700">
              <a:latin typeface="Calibri"/>
              <a:cs typeface="Calibri"/>
            </a:endParaRPr>
          </a:p>
          <a:p>
            <a:pPr marL="355600" marR="49530">
              <a:lnSpc>
                <a:spcPct val="80100"/>
              </a:lnSpc>
              <a:spcBef>
                <a:spcPts val="30"/>
              </a:spcBef>
            </a:pPr>
            <a:r>
              <a:rPr dirty="0" sz="2700">
                <a:latin typeface="Calibri"/>
                <a:cs typeface="Calibri"/>
              </a:rPr>
              <a:t>When a </a:t>
            </a:r>
            <a:r>
              <a:rPr dirty="0" sz="2700" spc="-10">
                <a:latin typeface="Calibri"/>
                <a:cs typeface="Calibri"/>
              </a:rPr>
              <a:t>process </a:t>
            </a:r>
            <a:r>
              <a:rPr dirty="0" sz="2700" spc="5">
                <a:latin typeface="Calibri"/>
                <a:cs typeface="Calibri"/>
              </a:rPr>
              <a:t>runs </a:t>
            </a:r>
            <a:r>
              <a:rPr dirty="0" sz="2700" spc="-5">
                <a:latin typeface="Calibri"/>
                <a:cs typeface="Calibri"/>
              </a:rPr>
              <a:t>on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0">
                <a:latin typeface="Calibri"/>
                <a:cs typeface="Calibri"/>
              </a:rPr>
              <a:t>specific processor </a:t>
            </a:r>
            <a:r>
              <a:rPr dirty="0" sz="2700" spc="5">
                <a:latin typeface="Calibri"/>
                <a:cs typeface="Calibri"/>
              </a:rPr>
              <a:t>there </a:t>
            </a:r>
            <a:r>
              <a:rPr dirty="0" sz="2700">
                <a:latin typeface="Calibri"/>
                <a:cs typeface="Calibri"/>
              </a:rPr>
              <a:t>are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certain </a:t>
            </a:r>
            <a:r>
              <a:rPr dirty="0" sz="2700" spc="-15">
                <a:latin typeface="Calibri"/>
                <a:cs typeface="Calibri"/>
              </a:rPr>
              <a:t>effects </a:t>
            </a:r>
            <a:r>
              <a:rPr dirty="0" sz="2700">
                <a:latin typeface="Calibri"/>
                <a:cs typeface="Calibri"/>
              </a:rPr>
              <a:t>on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cache </a:t>
            </a:r>
            <a:r>
              <a:rPr dirty="0" sz="2700" spc="-20">
                <a:latin typeface="Calibri"/>
                <a:cs typeface="Calibri"/>
              </a:rPr>
              <a:t>memory. </a:t>
            </a:r>
            <a:r>
              <a:rPr dirty="0" sz="2700" spc="5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data </a:t>
            </a:r>
            <a:r>
              <a:rPr dirty="0" sz="2700">
                <a:latin typeface="Calibri"/>
                <a:cs typeface="Calibri"/>
              </a:rPr>
              <a:t>most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recently </a:t>
            </a:r>
            <a:r>
              <a:rPr dirty="0" sz="2700" spc="-10">
                <a:latin typeface="Calibri"/>
                <a:cs typeface="Calibri"/>
              </a:rPr>
              <a:t>accessed </a:t>
            </a:r>
            <a:r>
              <a:rPr dirty="0" sz="2700" spc="-5">
                <a:latin typeface="Calibri"/>
                <a:cs typeface="Calibri"/>
              </a:rPr>
              <a:t>by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process populate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cache 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for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processor and </a:t>
            </a:r>
            <a:r>
              <a:rPr dirty="0" sz="2700" spc="-15">
                <a:latin typeface="Calibri"/>
                <a:cs typeface="Calibri"/>
              </a:rPr>
              <a:t>as </a:t>
            </a:r>
            <a:r>
              <a:rPr dirty="0" sz="2700">
                <a:latin typeface="Calibri"/>
                <a:cs typeface="Calibri"/>
              </a:rPr>
              <a:t>a result </a:t>
            </a:r>
            <a:r>
              <a:rPr dirty="0" sz="2700" spc="-10">
                <a:latin typeface="Calibri"/>
                <a:cs typeface="Calibri"/>
              </a:rPr>
              <a:t>successive </a:t>
            </a:r>
            <a:r>
              <a:rPr dirty="0" sz="2700" spc="10">
                <a:latin typeface="Calibri"/>
                <a:cs typeface="Calibri"/>
              </a:rPr>
              <a:t>memory 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access </a:t>
            </a:r>
            <a:r>
              <a:rPr dirty="0" sz="2700" spc="-5">
                <a:latin typeface="Calibri"/>
                <a:cs typeface="Calibri"/>
              </a:rPr>
              <a:t>by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process </a:t>
            </a:r>
            <a:r>
              <a:rPr dirty="0" sz="2700">
                <a:latin typeface="Calibri"/>
                <a:cs typeface="Calibri"/>
              </a:rPr>
              <a:t>are </a:t>
            </a:r>
            <a:r>
              <a:rPr dirty="0" sz="2700" spc="-5">
                <a:latin typeface="Calibri"/>
                <a:cs typeface="Calibri"/>
              </a:rPr>
              <a:t>often </a:t>
            </a:r>
            <a:r>
              <a:rPr dirty="0" sz="2700" spc="-15">
                <a:latin typeface="Calibri"/>
                <a:cs typeface="Calibri"/>
              </a:rPr>
              <a:t>satisfied in </a:t>
            </a:r>
            <a:r>
              <a:rPr dirty="0" sz="2700" spc="-1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cache 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memory. </a:t>
            </a:r>
            <a:r>
              <a:rPr dirty="0" sz="2700" spc="-10">
                <a:latin typeface="Calibri"/>
                <a:cs typeface="Calibri"/>
              </a:rPr>
              <a:t>Now </a:t>
            </a:r>
            <a:r>
              <a:rPr dirty="0" sz="2700" spc="-15">
                <a:latin typeface="Calibri"/>
                <a:cs typeface="Calibri"/>
              </a:rPr>
              <a:t>if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process migrates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-5">
                <a:latin typeface="Calibri"/>
                <a:cs typeface="Calibri"/>
              </a:rPr>
              <a:t>another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processor,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contents of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cache </a:t>
            </a:r>
            <a:r>
              <a:rPr dirty="0" sz="2700" spc="10">
                <a:latin typeface="Calibri"/>
                <a:cs typeface="Calibri"/>
              </a:rPr>
              <a:t>memory </a:t>
            </a:r>
            <a:r>
              <a:rPr dirty="0" sz="2700">
                <a:latin typeface="Calibri"/>
                <a:cs typeface="Calibri"/>
              </a:rPr>
              <a:t>must </a:t>
            </a:r>
            <a:r>
              <a:rPr dirty="0" sz="2700" spc="-5">
                <a:latin typeface="Calibri"/>
                <a:cs typeface="Calibri"/>
              </a:rPr>
              <a:t>be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invalidated</a:t>
            </a:r>
            <a:r>
              <a:rPr dirty="0" sz="2700" spc="6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for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20">
                <a:latin typeface="Calibri"/>
                <a:cs typeface="Calibri"/>
              </a:rPr>
              <a:t>first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processor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and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cache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for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second processor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must</a:t>
            </a:r>
            <a:r>
              <a:rPr dirty="0" sz="2700" spc="-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repopulated.</a:t>
            </a:r>
            <a:r>
              <a:rPr dirty="0" sz="2700" spc="-16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Because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of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high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cost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30">
                <a:latin typeface="Calibri"/>
                <a:cs typeface="Calibri"/>
              </a:rPr>
              <a:t>invalidating</a:t>
            </a:r>
            <a:r>
              <a:rPr dirty="0" sz="2700" spc="14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and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repopulating</a:t>
            </a:r>
            <a:r>
              <a:rPr dirty="0" sz="2700" spc="-8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caches, </a:t>
            </a:r>
            <a:r>
              <a:rPr dirty="0" sz="2700">
                <a:latin typeface="Calibri"/>
                <a:cs typeface="Calibri"/>
              </a:rPr>
              <a:t>most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>
                <a:latin typeface="Calibri"/>
                <a:cs typeface="Calibri"/>
              </a:rPr>
              <a:t>the SMP(symmetric </a:t>
            </a:r>
            <a:r>
              <a:rPr dirty="0" sz="2700" spc="-10">
                <a:latin typeface="Calibri"/>
                <a:cs typeface="Calibri"/>
              </a:rPr>
              <a:t>multiprocessing) </a:t>
            </a:r>
            <a:r>
              <a:rPr dirty="0" sz="2700" spc="-15">
                <a:latin typeface="Calibri"/>
                <a:cs typeface="Calibri"/>
              </a:rPr>
              <a:t>systems </a:t>
            </a:r>
            <a:r>
              <a:rPr dirty="0" sz="2700" spc="5">
                <a:latin typeface="Calibri"/>
                <a:cs typeface="Calibri"/>
              </a:rPr>
              <a:t>try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avoid</a:t>
            </a:r>
            <a:r>
              <a:rPr dirty="0" sz="2700" spc="6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migration</a:t>
            </a:r>
            <a:r>
              <a:rPr dirty="0" sz="2700" spc="-5">
                <a:latin typeface="Calibri"/>
                <a:cs typeface="Calibri"/>
              </a:rPr>
              <a:t> of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processes</a:t>
            </a:r>
            <a:r>
              <a:rPr dirty="0" sz="2700" spc="-15">
                <a:latin typeface="Calibri"/>
                <a:cs typeface="Calibri"/>
              </a:rPr>
              <a:t> from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one </a:t>
            </a:r>
            <a:r>
              <a:rPr dirty="0" sz="2700" spc="-10">
                <a:latin typeface="Calibri"/>
                <a:cs typeface="Calibri"/>
              </a:rPr>
              <a:t>processor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another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and </a:t>
            </a:r>
            <a:r>
              <a:rPr dirty="0" sz="2700" spc="5">
                <a:latin typeface="Calibri"/>
                <a:cs typeface="Calibri"/>
              </a:rPr>
              <a:t>try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-10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keep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process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running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on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same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35">
                <a:latin typeface="Calibri"/>
                <a:cs typeface="Calibri"/>
              </a:rPr>
              <a:t>processor.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This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is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known </a:t>
            </a:r>
            <a:r>
              <a:rPr dirty="0" sz="2700" spc="-15">
                <a:latin typeface="Calibri"/>
                <a:cs typeface="Calibri"/>
              </a:rPr>
              <a:t>as</a:t>
            </a:r>
            <a:r>
              <a:rPr dirty="0" sz="2700" spc="20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PROCESSOR</a:t>
            </a:r>
            <a:r>
              <a:rPr dirty="0" sz="2700" spc="40" b="1">
                <a:latin typeface="Calibri"/>
                <a:cs typeface="Calibri"/>
              </a:rPr>
              <a:t> </a:t>
            </a:r>
            <a:r>
              <a:rPr dirty="0" sz="2700" spc="20" b="1">
                <a:latin typeface="Calibri"/>
                <a:cs typeface="Calibri"/>
              </a:rPr>
              <a:t>AFFINITY</a:t>
            </a:r>
            <a:r>
              <a:rPr dirty="0" sz="2700" spc="2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814" y="461010"/>
            <a:ext cx="44862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dirty="0" sz="4400" spc="-1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12267"/>
            <a:ext cx="7999730" cy="451739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Preemptive:</a:t>
            </a:r>
            <a:endParaRPr sz="30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755"/>
              </a:spcBef>
            </a:pPr>
            <a:r>
              <a:rPr dirty="0" sz="3000" spc="-10">
                <a:latin typeface="Calibri"/>
                <a:cs typeface="Calibri"/>
              </a:rPr>
              <a:t>preemptive</a:t>
            </a:r>
            <a:r>
              <a:rPr dirty="0" sz="3000" spc="-5">
                <a:latin typeface="Calibri"/>
                <a:cs typeface="Calibri"/>
              </a:rPr>
              <a:t> scheduling</a:t>
            </a:r>
            <a:r>
              <a:rPr dirty="0" sz="3000" spc="-7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is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based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on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priority</a:t>
            </a:r>
            <a:r>
              <a:rPr dirty="0" sz="3000" spc="5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where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scheduler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may</a:t>
            </a:r>
            <a:r>
              <a:rPr dirty="0" sz="3000" spc="5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preempt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low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priority</a:t>
            </a:r>
            <a:r>
              <a:rPr dirty="0" sz="3000" spc="5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running 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process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anytime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 spc="5">
                <a:latin typeface="Calibri"/>
                <a:cs typeface="Calibri"/>
              </a:rPr>
              <a:t>when</a:t>
            </a:r>
            <a:r>
              <a:rPr dirty="0" sz="3000" spc="-7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high </a:t>
            </a:r>
            <a:r>
              <a:rPr dirty="0" sz="3000" spc="-15">
                <a:latin typeface="Calibri"/>
                <a:cs typeface="Calibri"/>
              </a:rPr>
              <a:t>priority</a:t>
            </a:r>
            <a:r>
              <a:rPr dirty="0" sz="3000" spc="5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process 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enters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into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5">
                <a:latin typeface="Calibri"/>
                <a:cs typeface="Calibri"/>
              </a:rPr>
              <a:t> ready</a:t>
            </a:r>
            <a:r>
              <a:rPr dirty="0" sz="3000" spc="4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Non-preemptive:</a:t>
            </a:r>
            <a:endParaRPr sz="3000">
              <a:latin typeface="Calibri"/>
              <a:cs typeface="Calibri"/>
            </a:endParaRPr>
          </a:p>
          <a:p>
            <a:pPr marL="355600" marR="8255">
              <a:lnSpc>
                <a:spcPct val="100000"/>
              </a:lnSpc>
              <a:spcBef>
                <a:spcPts val="680"/>
              </a:spcBef>
            </a:pPr>
            <a:r>
              <a:rPr dirty="0" sz="3000" spc="-10">
                <a:latin typeface="Calibri"/>
                <a:cs typeface="Calibri"/>
              </a:rPr>
              <a:t>Non-preemptive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algorithms</a:t>
            </a:r>
            <a:r>
              <a:rPr dirty="0" sz="3000" spc="2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are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designed</a:t>
            </a:r>
            <a:r>
              <a:rPr dirty="0" sz="3000" spc="-75">
                <a:latin typeface="Calibri"/>
                <a:cs typeface="Calibri"/>
              </a:rPr>
              <a:t> </a:t>
            </a:r>
            <a:r>
              <a:rPr dirty="0" sz="3000" spc="10">
                <a:latin typeface="Calibri"/>
                <a:cs typeface="Calibri"/>
              </a:rPr>
              <a:t>so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that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once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process </a:t>
            </a:r>
            <a:r>
              <a:rPr dirty="0" sz="3000" spc="-15">
                <a:latin typeface="Calibri"/>
                <a:cs typeface="Calibri"/>
              </a:rPr>
              <a:t>enters the </a:t>
            </a:r>
            <a:r>
              <a:rPr dirty="0" sz="3000" spc="-5">
                <a:latin typeface="Calibri"/>
                <a:cs typeface="Calibri"/>
              </a:rPr>
              <a:t>running </a:t>
            </a:r>
            <a:r>
              <a:rPr dirty="0" sz="3000" spc="-10">
                <a:latin typeface="Calibri"/>
                <a:cs typeface="Calibri"/>
              </a:rPr>
              <a:t>state, it </a:t>
            </a:r>
            <a:r>
              <a:rPr dirty="0" sz="3000" spc="-5">
                <a:latin typeface="Calibri"/>
                <a:cs typeface="Calibri"/>
              </a:rPr>
              <a:t>cannot </a:t>
            </a:r>
            <a:r>
              <a:rPr dirty="0" sz="3000" spc="-6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be</a:t>
            </a:r>
            <a:r>
              <a:rPr dirty="0" sz="3000" spc="-10">
                <a:latin typeface="Calibri"/>
                <a:cs typeface="Calibri"/>
              </a:rPr>
              <a:t> preempted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until </a:t>
            </a:r>
            <a:r>
              <a:rPr dirty="0" sz="3000" spc="-10">
                <a:latin typeface="Calibri"/>
                <a:cs typeface="Calibri"/>
              </a:rPr>
              <a:t>it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completes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its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allotted</a:t>
            </a:r>
            <a:r>
              <a:rPr dirty="0" sz="3000" spc="15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19964"/>
            <a:ext cx="8069580" cy="55867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45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15">
                <a:latin typeface="Calibri"/>
                <a:cs typeface="Calibri"/>
              </a:rPr>
              <a:t>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-30">
                <a:latin typeface="Calibri"/>
                <a:cs typeface="Calibri"/>
              </a:rPr>
              <a:t>y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f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0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ff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-30">
                <a:latin typeface="Calibri"/>
                <a:cs typeface="Calibri"/>
              </a:rPr>
              <a:t>y</a:t>
            </a:r>
            <a:r>
              <a:rPr dirty="0" sz="3200" spc="5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5600" marR="201930" indent="-343535">
              <a:lnSpc>
                <a:spcPts val="345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15" b="1">
                <a:latin typeface="Calibri"/>
                <a:cs typeface="Calibri"/>
              </a:rPr>
              <a:t>S</a:t>
            </a:r>
            <a:r>
              <a:rPr dirty="0" sz="3200" spc="5" b="1">
                <a:latin typeface="Calibri"/>
                <a:cs typeface="Calibri"/>
              </a:rPr>
              <a:t>o</a:t>
            </a:r>
            <a:r>
              <a:rPr dirty="0" sz="3200" spc="25" b="1">
                <a:latin typeface="Calibri"/>
                <a:cs typeface="Calibri"/>
              </a:rPr>
              <a:t>f</a:t>
            </a:r>
            <a:r>
              <a:rPr dirty="0" sz="3200" spc="10" b="1">
                <a:latin typeface="Calibri"/>
                <a:cs typeface="Calibri"/>
              </a:rPr>
              <a:t>t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spc="15" b="1">
                <a:latin typeface="Calibri"/>
                <a:cs typeface="Calibri"/>
              </a:rPr>
              <a:t>A</a:t>
            </a:r>
            <a:r>
              <a:rPr dirty="0" sz="3200" spc="25" b="1">
                <a:latin typeface="Calibri"/>
                <a:cs typeface="Calibri"/>
              </a:rPr>
              <a:t>ff</a:t>
            </a:r>
            <a:r>
              <a:rPr dirty="0" sz="3200" spc="30" b="1">
                <a:latin typeface="Calibri"/>
                <a:cs typeface="Calibri"/>
              </a:rPr>
              <a:t>i</a:t>
            </a:r>
            <a:r>
              <a:rPr dirty="0" sz="3200" spc="15" b="1">
                <a:latin typeface="Calibri"/>
                <a:cs typeface="Calibri"/>
              </a:rPr>
              <a:t>n</a:t>
            </a:r>
            <a:r>
              <a:rPr dirty="0" sz="3200" spc="25" b="1">
                <a:latin typeface="Calibri"/>
                <a:cs typeface="Calibri"/>
              </a:rPr>
              <a:t>i</a:t>
            </a:r>
            <a:r>
              <a:rPr dirty="0" sz="3200" spc="10" b="1">
                <a:latin typeface="Calibri"/>
                <a:cs typeface="Calibri"/>
              </a:rPr>
              <a:t>ty</a:t>
            </a:r>
            <a:r>
              <a:rPr dirty="0" sz="3200" spc="-204" b="1">
                <a:latin typeface="Calibri"/>
                <a:cs typeface="Calibri"/>
              </a:rPr>
              <a:t> </a:t>
            </a:r>
            <a:r>
              <a:rPr dirty="0" sz="3200" spc="10" b="1">
                <a:latin typeface="Calibri"/>
                <a:cs typeface="Calibri"/>
              </a:rPr>
              <a:t>–</a:t>
            </a:r>
            <a:r>
              <a:rPr dirty="0" sz="3200" spc="-5" b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35">
                <a:latin typeface="Calibri"/>
                <a:cs typeface="Calibri"/>
              </a:rPr>
              <a:t>p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s</a:t>
            </a:r>
            <a:r>
              <a:rPr dirty="0" sz="3200" spc="-30">
                <a:latin typeface="Calibri"/>
                <a:cs typeface="Calibri"/>
              </a:rPr>
              <a:t>y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te</a:t>
            </a:r>
            <a:r>
              <a:rPr dirty="0" sz="3200" spc="20">
                <a:latin typeface="Calibri"/>
                <a:cs typeface="Calibri"/>
              </a:rPr>
              <a:t>m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s 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policy </a:t>
            </a:r>
            <a:r>
              <a:rPr dirty="0" sz="3200" spc="2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attempting to </a:t>
            </a:r>
            <a:r>
              <a:rPr dirty="0" sz="3200" spc="-15">
                <a:latin typeface="Calibri"/>
                <a:cs typeface="Calibri"/>
              </a:rPr>
              <a:t>keep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>
                <a:latin typeface="Calibri"/>
                <a:cs typeface="Calibri"/>
              </a:rPr>
              <a:t>process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40">
                <a:latin typeface="Calibri"/>
                <a:cs typeface="Calibri"/>
              </a:rPr>
              <a:t>unn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bu</a:t>
            </a:r>
            <a:r>
              <a:rPr dirty="0" sz="3200" spc="10">
                <a:latin typeface="Calibri"/>
                <a:cs typeface="Calibri"/>
              </a:rPr>
              <a:t>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t  </a:t>
            </a:r>
            <a:r>
              <a:rPr dirty="0" sz="3200" spc="5">
                <a:latin typeface="Calibri"/>
                <a:cs typeface="Calibri"/>
              </a:rPr>
              <a:t>guaranteeing it </a:t>
            </a:r>
            <a:r>
              <a:rPr dirty="0" sz="3200" spc="15">
                <a:latin typeface="Calibri"/>
                <a:cs typeface="Calibri"/>
              </a:rPr>
              <a:t>will </a:t>
            </a:r>
            <a:r>
              <a:rPr dirty="0" sz="3200" spc="25">
                <a:latin typeface="Calibri"/>
                <a:cs typeface="Calibri"/>
              </a:rPr>
              <a:t>do </a:t>
            </a:r>
            <a:r>
              <a:rPr dirty="0" sz="3200" spc="-5">
                <a:latin typeface="Calibri"/>
                <a:cs typeface="Calibri"/>
              </a:rPr>
              <a:t>so, </a:t>
            </a:r>
            <a:r>
              <a:rPr dirty="0" sz="3200" spc="5">
                <a:latin typeface="Calibri"/>
                <a:cs typeface="Calibri"/>
              </a:rPr>
              <a:t>this </a:t>
            </a:r>
            <a:r>
              <a:rPr dirty="0" sz="3200" spc="10">
                <a:latin typeface="Calibri"/>
                <a:cs typeface="Calibri"/>
              </a:rPr>
              <a:t>situation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called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soft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affinity.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9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20" b="1">
                <a:latin typeface="Calibri"/>
                <a:cs typeface="Calibri"/>
              </a:rPr>
              <a:t>Hard </a:t>
            </a:r>
            <a:r>
              <a:rPr dirty="0" sz="3200" spc="20" b="1">
                <a:latin typeface="Calibri"/>
                <a:cs typeface="Calibri"/>
              </a:rPr>
              <a:t>Affinity </a:t>
            </a:r>
            <a:r>
              <a:rPr dirty="0" sz="3200" spc="10" b="1">
                <a:latin typeface="Calibri"/>
                <a:cs typeface="Calibri"/>
              </a:rPr>
              <a:t>– </a:t>
            </a:r>
            <a:r>
              <a:rPr dirty="0" sz="3200">
                <a:latin typeface="Calibri"/>
                <a:cs typeface="Calibri"/>
              </a:rPr>
              <a:t>Hard </a:t>
            </a:r>
            <a:r>
              <a:rPr dirty="0" sz="3200" spc="10">
                <a:latin typeface="Calibri"/>
                <a:cs typeface="Calibri"/>
              </a:rPr>
              <a:t>Affinity </a:t>
            </a:r>
            <a:r>
              <a:rPr dirty="0" sz="3200" spc="25">
                <a:latin typeface="Calibri"/>
                <a:cs typeface="Calibri"/>
              </a:rPr>
              <a:t>allows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>
                <a:latin typeface="Calibri"/>
                <a:cs typeface="Calibri"/>
              </a:rPr>
              <a:t>process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 </a:t>
            </a:r>
            <a:r>
              <a:rPr dirty="0" sz="3200" spc="5">
                <a:latin typeface="Calibri"/>
                <a:cs typeface="Calibri"/>
              </a:rPr>
              <a:t>specify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subset </a:t>
            </a:r>
            <a:r>
              <a:rPr dirty="0" sz="3200" spc="2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processors </a:t>
            </a:r>
            <a:r>
              <a:rPr dirty="0" sz="3200" spc="25">
                <a:latin typeface="Calibri"/>
                <a:cs typeface="Calibri"/>
              </a:rPr>
              <a:t>on </a:t>
            </a:r>
            <a:r>
              <a:rPr dirty="0" sz="3200" spc="20">
                <a:latin typeface="Calibri"/>
                <a:cs typeface="Calibri"/>
              </a:rPr>
              <a:t>which </a:t>
            </a:r>
            <a:r>
              <a:rPr dirty="0" sz="3200" spc="5">
                <a:latin typeface="Calibri"/>
                <a:cs typeface="Calibri"/>
              </a:rPr>
              <a:t>it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may </a:t>
            </a:r>
            <a:r>
              <a:rPr dirty="0" sz="3200" spc="20">
                <a:latin typeface="Calibri"/>
                <a:cs typeface="Calibri"/>
              </a:rPr>
              <a:t>run. </a:t>
            </a:r>
            <a:r>
              <a:rPr dirty="0" sz="3200" spc="15">
                <a:latin typeface="Calibri"/>
                <a:cs typeface="Calibri"/>
              </a:rPr>
              <a:t>Some </a:t>
            </a:r>
            <a:r>
              <a:rPr dirty="0" sz="3200" spc="-15">
                <a:latin typeface="Calibri"/>
                <a:cs typeface="Calibri"/>
              </a:rPr>
              <a:t>systems </a:t>
            </a:r>
            <a:r>
              <a:rPr dirty="0" sz="3200" spc="15">
                <a:latin typeface="Calibri"/>
                <a:cs typeface="Calibri"/>
              </a:rPr>
              <a:t>such </a:t>
            </a:r>
            <a:r>
              <a:rPr dirty="0" sz="3200" spc="25">
                <a:latin typeface="Calibri"/>
                <a:cs typeface="Calibri"/>
              </a:rPr>
              <a:t>as </a:t>
            </a:r>
            <a:r>
              <a:rPr dirty="0" sz="3200" spc="20">
                <a:latin typeface="Calibri"/>
                <a:cs typeface="Calibri"/>
              </a:rPr>
              <a:t>Linux 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implements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soft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affinity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but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also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provide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some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system </a:t>
            </a:r>
            <a:r>
              <a:rPr dirty="0" sz="3200" spc="10">
                <a:latin typeface="Calibri"/>
                <a:cs typeface="Calibri"/>
              </a:rPr>
              <a:t>calls </a:t>
            </a:r>
            <a:r>
              <a:rPr dirty="0" sz="3200">
                <a:latin typeface="Calibri"/>
                <a:cs typeface="Calibri"/>
              </a:rPr>
              <a:t>like </a:t>
            </a:r>
            <a:r>
              <a:rPr dirty="0" sz="3200" i="1">
                <a:latin typeface="Calibri"/>
                <a:cs typeface="Calibri"/>
              </a:rPr>
              <a:t>sched_setaffinity() </a:t>
            </a:r>
            <a:r>
              <a:rPr dirty="0" sz="3200" spc="15">
                <a:latin typeface="Calibri"/>
                <a:cs typeface="Calibri"/>
              </a:rPr>
              <a:t>that 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40">
                <a:latin typeface="Calibri"/>
                <a:cs typeface="Calibri"/>
              </a:rPr>
              <a:t>upp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ha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5">
                <a:latin typeface="Calibri"/>
                <a:cs typeface="Calibri"/>
              </a:rPr>
              <a:t>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ff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-254">
                <a:latin typeface="Calibri"/>
                <a:cs typeface="Calibri"/>
              </a:rPr>
              <a:t>y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944" y="461010"/>
            <a:ext cx="34347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 b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44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balancing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49399"/>
            <a:ext cx="8036559" cy="4066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3535">
              <a:lnSpc>
                <a:spcPts val="2675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50" spc="5">
                <a:latin typeface="Calibri"/>
                <a:cs typeface="Calibri"/>
              </a:rPr>
              <a:t>Load</a:t>
            </a:r>
            <a:r>
              <a:rPr dirty="0" sz="2450" spc="10">
                <a:latin typeface="Calibri"/>
                <a:cs typeface="Calibri"/>
              </a:rPr>
              <a:t> Balancing</a:t>
            </a:r>
            <a:r>
              <a:rPr dirty="0" sz="2450" spc="7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130">
                <a:latin typeface="Calibri"/>
                <a:cs typeface="Calibri"/>
              </a:rPr>
              <a:t> </a:t>
            </a:r>
            <a:r>
              <a:rPr dirty="0" sz="2450" spc="30" b="1">
                <a:latin typeface="Calibri"/>
                <a:cs typeface="Calibri"/>
              </a:rPr>
              <a:t>phenomena</a:t>
            </a:r>
            <a:r>
              <a:rPr dirty="0" sz="2450" spc="-35" b="1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which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-25">
                <a:latin typeface="Calibri"/>
                <a:cs typeface="Calibri"/>
              </a:rPr>
              <a:t>keeps</a:t>
            </a:r>
            <a:endParaRPr sz="2450">
              <a:latin typeface="Calibri"/>
              <a:cs typeface="Calibri"/>
            </a:endParaRPr>
          </a:p>
          <a:p>
            <a:pPr marL="355600" marR="12065">
              <a:lnSpc>
                <a:spcPct val="81700"/>
              </a:lnSpc>
              <a:spcBef>
                <a:spcPts val="270"/>
              </a:spcBef>
            </a:pP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15" b="1">
                <a:latin typeface="Calibri"/>
                <a:cs typeface="Calibri"/>
              </a:rPr>
              <a:t>workload </a:t>
            </a:r>
            <a:r>
              <a:rPr dirty="0" sz="2450">
                <a:latin typeface="Calibri"/>
                <a:cs typeface="Calibri"/>
              </a:rPr>
              <a:t>evenly </a:t>
            </a:r>
            <a:r>
              <a:rPr dirty="0" sz="2450" spc="5" b="1">
                <a:latin typeface="Calibri"/>
                <a:cs typeface="Calibri"/>
              </a:rPr>
              <a:t>distributed </a:t>
            </a:r>
            <a:r>
              <a:rPr dirty="0" sz="2450" spc="-5">
                <a:latin typeface="Calibri"/>
                <a:cs typeface="Calibri"/>
              </a:rPr>
              <a:t>across </a:t>
            </a:r>
            <a:r>
              <a:rPr dirty="0" sz="2450" spc="15">
                <a:latin typeface="Calibri"/>
                <a:cs typeface="Calibri"/>
              </a:rPr>
              <a:t>all </a:t>
            </a:r>
            <a:r>
              <a:rPr dirty="0" sz="2450" spc="-10">
                <a:latin typeface="Calibri"/>
                <a:cs typeface="Calibri"/>
              </a:rPr>
              <a:t>processors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in </a:t>
            </a:r>
            <a:r>
              <a:rPr dirty="0" sz="2450" spc="15">
                <a:latin typeface="Calibri"/>
                <a:cs typeface="Calibri"/>
              </a:rPr>
              <a:t>an </a:t>
            </a:r>
            <a:r>
              <a:rPr dirty="0" sz="2450" spc="2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SMP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system.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Load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balancing</a:t>
            </a:r>
            <a:r>
              <a:rPr dirty="0" sz="2450" spc="7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necessary</a:t>
            </a:r>
            <a:r>
              <a:rPr dirty="0" sz="2450" spc="19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only</a:t>
            </a:r>
            <a:r>
              <a:rPr dirty="0" sz="2450" spc="5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on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systems 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where </a:t>
            </a:r>
            <a:r>
              <a:rPr dirty="0" sz="2450" spc="5">
                <a:latin typeface="Calibri"/>
                <a:cs typeface="Calibri"/>
              </a:rPr>
              <a:t>each </a:t>
            </a:r>
            <a:r>
              <a:rPr dirty="0" sz="2450" spc="-10">
                <a:latin typeface="Calibri"/>
                <a:cs typeface="Calibri"/>
              </a:rPr>
              <a:t>processor </a:t>
            </a:r>
            <a:r>
              <a:rPr dirty="0" sz="2450" spc="5">
                <a:latin typeface="Calibri"/>
                <a:cs typeface="Calibri"/>
              </a:rPr>
              <a:t>has </a:t>
            </a:r>
            <a:r>
              <a:rPr dirty="0" sz="2450" spc="15">
                <a:latin typeface="Calibri"/>
                <a:cs typeface="Calibri"/>
              </a:rPr>
              <a:t>its </a:t>
            </a:r>
            <a:r>
              <a:rPr dirty="0" sz="2450" spc="10">
                <a:latin typeface="Calibri"/>
                <a:cs typeface="Calibri"/>
              </a:rPr>
              <a:t>own </a:t>
            </a:r>
            <a:r>
              <a:rPr dirty="0" sz="2450" spc="15">
                <a:latin typeface="Calibri"/>
                <a:cs typeface="Calibri"/>
              </a:rPr>
              <a:t>private </a:t>
            </a:r>
            <a:r>
              <a:rPr dirty="0" sz="2450" spc="-10">
                <a:latin typeface="Calibri"/>
                <a:cs typeface="Calibri"/>
              </a:rPr>
              <a:t>queue</a:t>
            </a:r>
            <a:r>
              <a:rPr dirty="0" sz="2450" spc="-5">
                <a:latin typeface="Calibri"/>
                <a:cs typeface="Calibri"/>
              </a:rPr>
              <a:t> of </a:t>
            </a:r>
            <a:r>
              <a:rPr dirty="0" sz="2450" spc="-10">
                <a:latin typeface="Calibri"/>
                <a:cs typeface="Calibri"/>
              </a:rPr>
              <a:t>process 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which</a:t>
            </a:r>
            <a:r>
              <a:rPr dirty="0" sz="2450" spc="20">
                <a:latin typeface="Calibri"/>
                <a:cs typeface="Calibri"/>
              </a:rPr>
              <a:t> are </a:t>
            </a:r>
            <a:r>
              <a:rPr dirty="0" sz="2450" spc="15">
                <a:latin typeface="Calibri"/>
                <a:cs typeface="Calibri"/>
              </a:rPr>
              <a:t>eligible</a:t>
            </a:r>
            <a:r>
              <a:rPr dirty="0" sz="2450" spc="-5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30">
                <a:latin typeface="Calibri"/>
                <a:cs typeface="Calibri"/>
              </a:rPr>
              <a:t>execute.</a:t>
            </a:r>
            <a:r>
              <a:rPr dirty="0" sz="2450" spc="254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Load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balancing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1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unnecessary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because</a:t>
            </a:r>
            <a:r>
              <a:rPr dirty="0" sz="2450" spc="16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once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</a:t>
            </a:r>
            <a:r>
              <a:rPr dirty="0" sz="2450" spc="5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processor</a:t>
            </a:r>
            <a:r>
              <a:rPr dirty="0" sz="2450" spc="14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becomes</a:t>
            </a:r>
            <a:r>
              <a:rPr dirty="0" sz="2450" spc="270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idle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it</a:t>
            </a:r>
            <a:r>
              <a:rPr dirty="0" sz="2450" spc="-3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immediately 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-15">
                <a:latin typeface="Calibri"/>
                <a:cs typeface="Calibri"/>
              </a:rPr>
              <a:t>extracts</a:t>
            </a:r>
            <a:r>
              <a:rPr dirty="0" sz="2450" spc="19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</a:t>
            </a:r>
            <a:r>
              <a:rPr dirty="0" sz="2450" spc="-2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runnable</a:t>
            </a:r>
            <a:r>
              <a:rPr dirty="0" sz="2450" spc="15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process</a:t>
            </a:r>
            <a:r>
              <a:rPr dirty="0" sz="2450" spc="13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from</a:t>
            </a:r>
            <a:r>
              <a:rPr dirty="0" sz="2450" spc="8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</a:t>
            </a:r>
            <a:r>
              <a:rPr dirty="0" sz="2450" spc="8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common</a:t>
            </a:r>
            <a:r>
              <a:rPr dirty="0" sz="2450" spc="16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run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-15">
                <a:latin typeface="Calibri"/>
                <a:cs typeface="Calibri"/>
              </a:rPr>
              <a:t>queue.</a:t>
            </a:r>
            <a:endParaRPr sz="2450">
              <a:latin typeface="Calibri"/>
              <a:cs typeface="Calibri"/>
            </a:endParaRPr>
          </a:p>
          <a:p>
            <a:pPr marL="355600">
              <a:lnSpc>
                <a:spcPts val="2135"/>
              </a:lnSpc>
            </a:pPr>
            <a:r>
              <a:rPr dirty="0" sz="2450" spc="20">
                <a:latin typeface="Calibri"/>
                <a:cs typeface="Calibri"/>
              </a:rPr>
              <a:t>On </a:t>
            </a:r>
            <a:r>
              <a:rPr dirty="0" sz="2450">
                <a:latin typeface="Calibri"/>
                <a:cs typeface="Calibri"/>
              </a:rPr>
              <a:t>SMP(symmetric</a:t>
            </a:r>
            <a:r>
              <a:rPr dirty="0" sz="2450" spc="27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multiprocessing),</a:t>
            </a:r>
            <a:r>
              <a:rPr dirty="0" sz="2450" spc="175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20">
                <a:latin typeface="Calibri"/>
                <a:cs typeface="Calibri"/>
              </a:rPr>
              <a:t>is</a:t>
            </a:r>
            <a:r>
              <a:rPr dirty="0" sz="2450" spc="-2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important</a:t>
            </a:r>
            <a:r>
              <a:rPr dirty="0" sz="2450" spc="4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 </a:t>
            </a:r>
            <a:r>
              <a:rPr dirty="0" sz="2450" spc="-25">
                <a:latin typeface="Calibri"/>
                <a:cs typeface="Calibri"/>
              </a:rPr>
              <a:t>keep</a:t>
            </a:r>
            <a:endParaRPr sz="2450">
              <a:latin typeface="Calibri"/>
              <a:cs typeface="Calibri"/>
            </a:endParaRPr>
          </a:p>
          <a:p>
            <a:pPr marL="355600" marR="62865">
              <a:lnSpc>
                <a:spcPct val="81700"/>
              </a:lnSpc>
              <a:spcBef>
                <a:spcPts val="270"/>
              </a:spcBef>
            </a:pP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15">
                <a:latin typeface="Calibri"/>
                <a:cs typeface="Calibri"/>
              </a:rPr>
              <a:t>workload </a:t>
            </a:r>
            <a:r>
              <a:rPr dirty="0" sz="2450" spc="5">
                <a:latin typeface="Calibri"/>
                <a:cs typeface="Calibri"/>
              </a:rPr>
              <a:t>balanced </a:t>
            </a:r>
            <a:r>
              <a:rPr dirty="0" sz="2450" spc="-5">
                <a:latin typeface="Calibri"/>
                <a:cs typeface="Calibri"/>
              </a:rPr>
              <a:t>among </a:t>
            </a:r>
            <a:r>
              <a:rPr dirty="0" sz="2450" spc="15">
                <a:latin typeface="Calibri"/>
                <a:cs typeface="Calibri"/>
              </a:rPr>
              <a:t>all </a:t>
            </a:r>
            <a:r>
              <a:rPr dirty="0" sz="2450" spc="-10">
                <a:latin typeface="Calibri"/>
                <a:cs typeface="Calibri"/>
              </a:rPr>
              <a:t>processors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 fully </a:t>
            </a:r>
            <a:r>
              <a:rPr dirty="0" sz="2450">
                <a:latin typeface="Calibri"/>
                <a:cs typeface="Calibri"/>
              </a:rPr>
              <a:t>utilize 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-5">
                <a:latin typeface="Calibri"/>
                <a:cs typeface="Calibri"/>
              </a:rPr>
              <a:t>benefits </a:t>
            </a:r>
            <a:r>
              <a:rPr dirty="0" sz="2450" spc="-10">
                <a:latin typeface="Calibri"/>
                <a:cs typeface="Calibri"/>
              </a:rPr>
              <a:t>of </a:t>
            </a:r>
            <a:r>
              <a:rPr dirty="0" sz="2450" spc="-5">
                <a:latin typeface="Calibri"/>
                <a:cs typeface="Calibri"/>
              </a:rPr>
              <a:t>having </a:t>
            </a:r>
            <a:r>
              <a:rPr dirty="0" sz="2450" spc="5">
                <a:latin typeface="Calibri"/>
                <a:cs typeface="Calibri"/>
              </a:rPr>
              <a:t>more than </a:t>
            </a:r>
            <a:r>
              <a:rPr dirty="0" sz="2450" spc="-10">
                <a:latin typeface="Calibri"/>
                <a:cs typeface="Calibri"/>
              </a:rPr>
              <a:t>one processor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else </a:t>
            </a:r>
            <a:r>
              <a:rPr dirty="0" sz="2450" spc="-10">
                <a:latin typeface="Calibri"/>
                <a:cs typeface="Calibri"/>
              </a:rPr>
              <a:t>one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or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more </a:t>
            </a:r>
            <a:r>
              <a:rPr dirty="0" sz="2450" spc="-10">
                <a:latin typeface="Calibri"/>
                <a:cs typeface="Calibri"/>
              </a:rPr>
              <a:t>processor </a:t>
            </a:r>
            <a:r>
              <a:rPr dirty="0" sz="2450" spc="25">
                <a:latin typeface="Calibri"/>
                <a:cs typeface="Calibri"/>
              </a:rPr>
              <a:t>will </a:t>
            </a:r>
            <a:r>
              <a:rPr dirty="0" sz="2450" spc="15">
                <a:latin typeface="Calibri"/>
                <a:cs typeface="Calibri"/>
              </a:rPr>
              <a:t>sit idle </a:t>
            </a:r>
            <a:r>
              <a:rPr dirty="0" sz="2450" spc="20">
                <a:latin typeface="Calibri"/>
                <a:cs typeface="Calibri"/>
              </a:rPr>
              <a:t>while </a:t>
            </a:r>
            <a:r>
              <a:rPr dirty="0" sz="2450" spc="-10">
                <a:latin typeface="Calibri"/>
                <a:cs typeface="Calibri"/>
              </a:rPr>
              <a:t>other processors</a:t>
            </a:r>
            <a:r>
              <a:rPr dirty="0" sz="2450" spc="53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have 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high </a:t>
            </a:r>
            <a:r>
              <a:rPr dirty="0" sz="2450" spc="10">
                <a:latin typeface="Calibri"/>
                <a:cs typeface="Calibri"/>
              </a:rPr>
              <a:t>workloads </a:t>
            </a:r>
            <a:r>
              <a:rPr dirty="0" sz="2450" spc="5">
                <a:latin typeface="Calibri"/>
                <a:cs typeface="Calibri"/>
              </a:rPr>
              <a:t>along </a:t>
            </a:r>
            <a:r>
              <a:rPr dirty="0" sz="2450" spc="25">
                <a:latin typeface="Calibri"/>
                <a:cs typeface="Calibri"/>
              </a:rPr>
              <a:t>with </a:t>
            </a:r>
            <a:r>
              <a:rPr dirty="0" sz="2450" spc="15">
                <a:latin typeface="Calibri"/>
                <a:cs typeface="Calibri"/>
              </a:rPr>
              <a:t>lists </a:t>
            </a:r>
            <a:r>
              <a:rPr dirty="0" sz="2450" spc="-10">
                <a:latin typeface="Calibri"/>
                <a:cs typeface="Calibri"/>
              </a:rPr>
              <a:t>of processors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5">
                <a:latin typeface="Calibri"/>
                <a:cs typeface="Calibri"/>
              </a:rPr>
              <a:t>awaiting </a:t>
            </a:r>
            <a:r>
              <a:rPr dirty="0" sz="2450">
                <a:latin typeface="Calibri"/>
                <a:cs typeface="Calibri"/>
              </a:rPr>
              <a:t>the 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CPU.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860" y="319024"/>
            <a:ext cx="26619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25">
                <a:solidFill>
                  <a:srgbClr val="000000"/>
                </a:solidFill>
              </a:rPr>
              <a:t>LOAD</a:t>
            </a:r>
            <a:r>
              <a:rPr dirty="0" sz="2750" spc="45">
                <a:solidFill>
                  <a:srgbClr val="000000"/>
                </a:solidFill>
              </a:rPr>
              <a:t> </a:t>
            </a:r>
            <a:r>
              <a:rPr dirty="0" sz="2750" spc="5">
                <a:solidFill>
                  <a:srgbClr val="000000"/>
                </a:solidFill>
              </a:rPr>
              <a:t>BALANCING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0866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7" y="440880"/>
            <a:ext cx="8301355" cy="628332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140075">
              <a:lnSpc>
                <a:spcPct val="100000"/>
              </a:lnSpc>
              <a:spcBef>
                <a:spcPts val="944"/>
              </a:spcBef>
            </a:pP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ul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spc="-5" b="1">
                <a:latin typeface="Calibri"/>
                <a:cs typeface="Calibri"/>
              </a:rPr>
              <a:t>co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oce</a:t>
            </a:r>
            <a:r>
              <a:rPr dirty="0" sz="1800" spc="20" b="1">
                <a:latin typeface="Calibri"/>
                <a:cs typeface="Calibri"/>
              </a:rPr>
              <a:t>s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51790">
              <a:lnSpc>
                <a:spcPct val="100800"/>
              </a:lnSpc>
              <a:spcBef>
                <a:spcPts val="830"/>
              </a:spcBef>
            </a:pPr>
            <a:r>
              <a:rPr dirty="0" sz="1800" spc="5">
                <a:latin typeface="Calibri"/>
                <a:cs typeface="Calibri"/>
              </a:rPr>
              <a:t>Recently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computer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hardware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has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been</a:t>
            </a:r>
            <a:r>
              <a:rPr dirty="0" sz="1800">
                <a:latin typeface="Calibri"/>
                <a:cs typeface="Calibri"/>
              </a:rPr>
              <a:t> 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place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multiple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cores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ph</a:t>
            </a:r>
            <a:r>
              <a:rPr dirty="0" sz="1800" spc="5">
                <a:latin typeface="Calibri"/>
                <a:cs typeface="Calibri"/>
              </a:rPr>
              <a:t>y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8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26924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processor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memory,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spends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significant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amount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waiting</a:t>
            </a:r>
            <a:r>
              <a:rPr dirty="0" sz="1800" spc="-2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ec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v</a:t>
            </a:r>
            <a:r>
              <a:rPr dirty="0" sz="1800" spc="35">
                <a:latin typeface="Calibri"/>
                <a:cs typeface="Calibri"/>
              </a:rPr>
              <a:t>ail</a:t>
            </a:r>
            <a:r>
              <a:rPr dirty="0" sz="1800" spc="-4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-40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e.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k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y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30" b="1">
                <a:latin typeface="Calibri"/>
                <a:cs typeface="Calibri"/>
              </a:rPr>
              <a:t>s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ll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27305">
              <a:lnSpc>
                <a:spcPct val="100899"/>
              </a:lnSpc>
            </a:pPr>
            <a:r>
              <a:rPr dirty="0" sz="1800" spc="-1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ece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ted  </a:t>
            </a:r>
            <a:r>
              <a:rPr dirty="0" sz="1800" spc="10">
                <a:latin typeface="Calibri"/>
                <a:cs typeface="Calibri"/>
              </a:rPr>
              <a:t>multithreaded </a:t>
            </a:r>
            <a:r>
              <a:rPr dirty="0" sz="1800" spc="-5">
                <a:latin typeface="Calibri"/>
                <a:cs typeface="Calibri"/>
              </a:rPr>
              <a:t>processor cores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5">
                <a:latin typeface="Calibri"/>
                <a:cs typeface="Calibri"/>
              </a:rPr>
              <a:t>which </a:t>
            </a:r>
            <a:r>
              <a:rPr dirty="0" sz="1800" spc="-5">
                <a:latin typeface="Calibri"/>
                <a:cs typeface="Calibri"/>
              </a:rPr>
              <a:t>two </a:t>
            </a:r>
            <a:r>
              <a:rPr dirty="0" sz="1800">
                <a:latin typeface="Calibri"/>
                <a:cs typeface="Calibri"/>
              </a:rPr>
              <a:t>(or </a:t>
            </a:r>
            <a:r>
              <a:rPr dirty="0" sz="1800" spc="-5">
                <a:latin typeface="Calibri"/>
                <a:cs typeface="Calibri"/>
              </a:rPr>
              <a:t>more) </a:t>
            </a:r>
            <a:r>
              <a:rPr dirty="0" sz="1800" spc="5">
                <a:latin typeface="Calibri"/>
                <a:cs typeface="Calibri"/>
              </a:rPr>
              <a:t>hardware threads </a:t>
            </a:r>
            <a:r>
              <a:rPr dirty="0" sz="1800">
                <a:latin typeface="Calibri"/>
                <a:cs typeface="Calibri"/>
              </a:rPr>
              <a:t>are assigned to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 spc="-5">
                <a:latin typeface="Calibri"/>
                <a:cs typeface="Calibri"/>
              </a:rPr>
              <a:t> core.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That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way,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stalls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while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waiting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memory,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switch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another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 marR="311150">
              <a:lnSpc>
                <a:spcPct val="100800"/>
              </a:lnSpc>
            </a:pPr>
            <a:r>
              <a:rPr dirty="0" sz="1800" spc="5">
                <a:latin typeface="Calibri"/>
                <a:cs typeface="Calibri"/>
              </a:rPr>
              <a:t>There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two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ways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multithread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core: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coarse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grained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fine-grained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multithreading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With </a:t>
            </a:r>
            <a:r>
              <a:rPr dirty="0" sz="1800" spc="-5" b="1">
                <a:latin typeface="Calibri"/>
                <a:cs typeface="Calibri"/>
              </a:rPr>
              <a:t>coarse-grained </a:t>
            </a:r>
            <a:r>
              <a:rPr dirty="0" sz="1800" b="1">
                <a:latin typeface="Calibri"/>
                <a:cs typeface="Calibri"/>
              </a:rPr>
              <a:t>multithreading</a:t>
            </a:r>
            <a:r>
              <a:rPr dirty="0" sz="1800">
                <a:latin typeface="Calibri"/>
                <a:cs typeface="Calibri"/>
              </a:rPr>
              <a:t>, a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-10">
                <a:latin typeface="Calibri"/>
                <a:cs typeface="Calibri"/>
              </a:rPr>
              <a:t>executes </a:t>
            </a:r>
            <a:r>
              <a:rPr dirty="0" sz="1800" spc="10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processor </a:t>
            </a:r>
            <a:r>
              <a:rPr dirty="0" sz="1800" spc="15">
                <a:latin typeface="Calibri"/>
                <a:cs typeface="Calibri"/>
              </a:rPr>
              <a:t>until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long- </a:t>
            </a:r>
            <a:r>
              <a:rPr dirty="0" sz="1800" spc="10">
                <a:latin typeface="Calibri"/>
                <a:cs typeface="Calibri"/>
              </a:rPr>
              <a:t> latency event </a:t>
            </a:r>
            <a:r>
              <a:rPr dirty="0" sz="1800" spc="-5">
                <a:latin typeface="Calibri"/>
                <a:cs typeface="Calibri"/>
              </a:rPr>
              <a:t>such </a:t>
            </a:r>
            <a:r>
              <a:rPr dirty="0" sz="1800" spc="15">
                <a:latin typeface="Calibri"/>
                <a:cs typeface="Calibri"/>
              </a:rPr>
              <a:t>as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memory </a:t>
            </a:r>
            <a:r>
              <a:rPr dirty="0" sz="1800" spc="5">
                <a:latin typeface="Calibri"/>
                <a:cs typeface="Calibri"/>
              </a:rPr>
              <a:t>stall </a:t>
            </a:r>
            <a:r>
              <a:rPr dirty="0" sz="1800" spc="-10">
                <a:latin typeface="Calibri"/>
                <a:cs typeface="Calibri"/>
              </a:rPr>
              <a:t>occurs. </a:t>
            </a:r>
            <a:r>
              <a:rPr dirty="0" sz="1800">
                <a:latin typeface="Calibri"/>
                <a:cs typeface="Calibri"/>
              </a:rPr>
              <a:t>Because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20">
                <a:latin typeface="Calibri"/>
                <a:cs typeface="Calibri"/>
              </a:rPr>
              <a:t>delay </a:t>
            </a:r>
            <a:r>
              <a:rPr dirty="0" sz="1800">
                <a:latin typeface="Calibri"/>
                <a:cs typeface="Calibri"/>
              </a:rPr>
              <a:t>caused </a:t>
            </a:r>
            <a:r>
              <a:rPr dirty="0" sz="1800" spc="10">
                <a:latin typeface="Calibri"/>
                <a:cs typeface="Calibri"/>
              </a:rPr>
              <a:t>by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long-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latency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event,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switch</a:t>
            </a:r>
            <a:r>
              <a:rPr dirty="0" sz="1800">
                <a:latin typeface="Calibri"/>
                <a:cs typeface="Calibri"/>
              </a:rPr>
              <a:t> 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another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>
                <a:latin typeface="Calibri"/>
                <a:cs typeface="Calibri"/>
              </a:rPr>
              <a:t> to </a:t>
            </a:r>
            <a:r>
              <a:rPr dirty="0" sz="1800" spc="5">
                <a:latin typeface="Calibri"/>
                <a:cs typeface="Calibri"/>
              </a:rPr>
              <a:t>begin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execution.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However,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switching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high,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instruction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pipeline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</a:t>
            </a:r>
            <a:endParaRPr sz="1800">
              <a:latin typeface="Calibri"/>
              <a:cs typeface="Calibri"/>
            </a:endParaRPr>
          </a:p>
          <a:p>
            <a:pPr marL="12700" marR="59055">
              <a:lnSpc>
                <a:spcPct val="100800"/>
              </a:lnSpc>
            </a:pP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flushed </a:t>
            </a:r>
            <a:r>
              <a:rPr dirty="0" sz="1800" spc="-15">
                <a:latin typeface="Calibri"/>
                <a:cs typeface="Calibri"/>
              </a:rPr>
              <a:t>before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other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begin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execution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core.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begins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execution,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begins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filling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pipeline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instructions.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Fine-</a:t>
            </a:r>
            <a:endParaRPr sz="1800">
              <a:latin typeface="Calibri"/>
              <a:cs typeface="Calibri"/>
            </a:endParaRPr>
          </a:p>
          <a:p>
            <a:pPr marL="12700" marR="201930">
              <a:lnSpc>
                <a:spcPct val="99100"/>
              </a:lnSpc>
              <a:spcBef>
                <a:spcPts val="40"/>
              </a:spcBef>
            </a:pPr>
            <a:r>
              <a:rPr dirty="0" sz="1800" spc="5">
                <a:latin typeface="Calibri"/>
                <a:cs typeface="Calibri"/>
              </a:rPr>
              <a:t>grained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interleaved)</a:t>
            </a:r>
            <a:r>
              <a:rPr dirty="0" sz="1800" spc="-1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multithreading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switches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5">
                <a:latin typeface="Calibri"/>
                <a:cs typeface="Calibri"/>
              </a:rPr>
              <a:t> threads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 </a:t>
            </a:r>
            <a:r>
              <a:rPr dirty="0" sz="1800" spc="5">
                <a:latin typeface="Calibri"/>
                <a:cs typeface="Calibri"/>
              </a:rPr>
              <a:t>finer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level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granularity—typically </a:t>
            </a:r>
            <a:r>
              <a:rPr dirty="0" sz="1800" spc="15">
                <a:latin typeface="Calibri"/>
                <a:cs typeface="Calibri"/>
              </a:rPr>
              <a:t>at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5">
                <a:latin typeface="Calibri"/>
                <a:cs typeface="Calibri"/>
              </a:rPr>
              <a:t>boundary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15">
                <a:latin typeface="Calibri"/>
                <a:cs typeface="Calibri"/>
              </a:rPr>
              <a:t>an </a:t>
            </a:r>
            <a:r>
              <a:rPr dirty="0" sz="1800" spc="5">
                <a:latin typeface="Calibri"/>
                <a:cs typeface="Calibri"/>
              </a:rPr>
              <a:t>instruction </a:t>
            </a:r>
            <a:r>
              <a:rPr dirty="0" sz="1800">
                <a:latin typeface="Calibri"/>
                <a:cs typeface="Calibri"/>
              </a:rPr>
              <a:t>cycle. </a:t>
            </a:r>
            <a:r>
              <a:rPr dirty="0" sz="1800" spc="-20">
                <a:latin typeface="Calibri"/>
                <a:cs typeface="Calibri"/>
              </a:rPr>
              <a:t>However,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architectural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fine-grained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includes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logic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495" y="242887"/>
            <a:ext cx="129730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000000"/>
                </a:solidFill>
              </a:rPr>
              <a:t>P</a:t>
            </a:r>
            <a:r>
              <a:rPr dirty="0" sz="1800" spc="30">
                <a:solidFill>
                  <a:srgbClr val="000000"/>
                </a:solidFill>
              </a:rPr>
              <a:t>r</a:t>
            </a:r>
            <a:r>
              <a:rPr dirty="0" sz="1800">
                <a:solidFill>
                  <a:srgbClr val="000000"/>
                </a:solidFill>
              </a:rPr>
              <a:t>oce</a:t>
            </a:r>
            <a:r>
              <a:rPr dirty="0" sz="1800" spc="20">
                <a:solidFill>
                  <a:srgbClr val="000000"/>
                </a:solidFill>
              </a:rPr>
              <a:t>s</a:t>
            </a:r>
            <a:r>
              <a:rPr dirty="0" sz="1800">
                <a:solidFill>
                  <a:srgbClr val="000000"/>
                </a:solidFill>
              </a:rPr>
              <a:t>s</a:t>
            </a:r>
            <a:r>
              <a:rPr dirty="0" sz="1800" spc="-155">
                <a:solidFill>
                  <a:srgbClr val="000000"/>
                </a:solidFill>
              </a:rPr>
              <a:t> </a:t>
            </a:r>
            <a:r>
              <a:rPr dirty="0" sz="1800" spc="-25">
                <a:solidFill>
                  <a:srgbClr val="000000"/>
                </a:solidFill>
              </a:rPr>
              <a:t>t</a:t>
            </a:r>
            <a:r>
              <a:rPr dirty="0" sz="1800" spc="-30">
                <a:solidFill>
                  <a:srgbClr val="000000"/>
                </a:solidFill>
              </a:rPr>
              <a:t>y</a:t>
            </a:r>
            <a:r>
              <a:rPr dirty="0" sz="1800" spc="5">
                <a:solidFill>
                  <a:srgbClr val="000000"/>
                </a:solidFill>
              </a:rPr>
              <a:t>p</a:t>
            </a:r>
            <a:r>
              <a:rPr dirty="0" sz="1800" spc="-10">
                <a:solidFill>
                  <a:srgbClr val="000000"/>
                </a:solidFill>
              </a:rPr>
              <a:t>e</a:t>
            </a:r>
            <a:r>
              <a:rPr dirty="0" sz="1800">
                <a:solidFill>
                  <a:srgbClr val="000000"/>
                </a:solidFill>
              </a:rPr>
              <a:t>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-54630" y="929703"/>
            <a:ext cx="9248140" cy="4697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0325" marR="349885" indent="-48260">
              <a:lnSpc>
                <a:spcPct val="100800"/>
              </a:lnSpc>
              <a:spcBef>
                <a:spcPts val="85"/>
              </a:spcBef>
            </a:pPr>
            <a:r>
              <a:rPr dirty="0" sz="1800" spc="5" b="1">
                <a:latin typeface="Calibri"/>
                <a:cs typeface="Calibri"/>
              </a:rPr>
              <a:t>erminating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processes: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terminating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considered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runs</a:t>
            </a:r>
            <a:r>
              <a:rPr dirty="0" sz="1800" spc="15">
                <a:latin typeface="Calibri"/>
                <a:cs typeface="Calibri"/>
              </a:rPr>
              <a:t> 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then </a:t>
            </a:r>
            <a:r>
              <a:rPr dirty="0" sz="1800">
                <a:latin typeface="Calibri"/>
                <a:cs typeface="Calibri"/>
              </a:rPr>
              <a:t>exits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erminates).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We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interested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amount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run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completion.</a:t>
            </a:r>
            <a:endParaRPr sz="1800">
              <a:latin typeface="Calibri"/>
              <a:cs typeface="Calibri"/>
            </a:endParaRPr>
          </a:p>
          <a:p>
            <a:pPr marL="50800" marR="307721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deadline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that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should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complete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work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compute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amount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40640" marR="106045" indent="28575">
              <a:lnSpc>
                <a:spcPct val="100800"/>
              </a:lnSpc>
              <a:spcBef>
                <a:spcPts val="5"/>
              </a:spcBef>
            </a:pPr>
            <a:r>
              <a:rPr dirty="0" sz="1800" spc="15" b="1">
                <a:latin typeface="Calibri"/>
                <a:cs typeface="Calibri"/>
              </a:rPr>
              <a:t>onterminatingprocesses: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video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audio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servers</a:t>
            </a:r>
            <a:r>
              <a:rPr dirty="0" sz="1800" spc="15">
                <a:latin typeface="Calibri"/>
                <a:cs typeface="Calibri"/>
              </a:rPr>
              <a:t> 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well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editors,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interested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terminating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but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rather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latin typeface="Calibri"/>
                <a:cs typeface="Calibri"/>
              </a:rPr>
              <a:t>or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example,</a:t>
            </a:r>
            <a:r>
              <a:rPr dirty="0" sz="1800" spc="-2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would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like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our </a:t>
            </a:r>
            <a:r>
              <a:rPr dirty="0" sz="1800" spc="5" b="1">
                <a:latin typeface="Calibri"/>
                <a:cs typeface="Calibri"/>
              </a:rPr>
              <a:t>audio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server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fill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4K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byte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audio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buffer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every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500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milliseconds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40640" marR="55244" indent="46990">
              <a:lnSpc>
                <a:spcPct val="99600"/>
              </a:lnSpc>
              <a:spcBef>
                <a:spcPts val="30"/>
              </a:spcBef>
            </a:pPr>
            <a:r>
              <a:rPr dirty="0" sz="1800" b="1">
                <a:latin typeface="Calibri"/>
                <a:cs typeface="Calibri"/>
              </a:rPr>
              <a:t>e </a:t>
            </a:r>
            <a:r>
              <a:rPr dirty="0" sz="1800" spc="5" b="1">
                <a:latin typeface="Calibri"/>
                <a:cs typeface="Calibri"/>
              </a:rPr>
              <a:t>would </a:t>
            </a:r>
            <a:r>
              <a:rPr dirty="0" sz="1800" spc="-10" b="1">
                <a:latin typeface="Calibri"/>
                <a:cs typeface="Calibri"/>
              </a:rPr>
              <a:t>like </a:t>
            </a:r>
            <a:r>
              <a:rPr dirty="0" sz="1800" b="1">
                <a:latin typeface="Calibri"/>
                <a:cs typeface="Calibri"/>
              </a:rPr>
              <a:t>our </a:t>
            </a:r>
            <a:r>
              <a:rPr dirty="0" sz="1800" spc="-5" b="1">
                <a:latin typeface="Calibri"/>
                <a:cs typeface="Calibri"/>
              </a:rPr>
              <a:t>video </a:t>
            </a:r>
            <a:r>
              <a:rPr dirty="0" sz="1800" b="1">
                <a:latin typeface="Calibri"/>
                <a:cs typeface="Calibri"/>
              </a:rPr>
              <a:t>server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b="1">
                <a:latin typeface="Calibri"/>
                <a:cs typeface="Calibri"/>
              </a:rPr>
              <a:t>provide a </a:t>
            </a:r>
            <a:r>
              <a:rPr dirty="0" sz="1800" spc="-5" b="1">
                <a:latin typeface="Calibri"/>
                <a:cs typeface="Calibri"/>
              </a:rPr>
              <a:t>new video </a:t>
            </a:r>
            <a:r>
              <a:rPr dirty="0" sz="1800" b="1">
                <a:latin typeface="Calibri"/>
                <a:cs typeface="Calibri"/>
              </a:rPr>
              <a:t>frame </a:t>
            </a:r>
            <a:r>
              <a:rPr dirty="0" sz="1800" spc="-5" b="1">
                <a:latin typeface="Calibri"/>
                <a:cs typeface="Calibri"/>
              </a:rPr>
              <a:t>every </a:t>
            </a:r>
            <a:r>
              <a:rPr dirty="0" sz="1800" spc="-20" b="1">
                <a:latin typeface="Calibri"/>
                <a:cs typeface="Calibri"/>
              </a:rPr>
              <a:t>33.3 </a:t>
            </a:r>
            <a:r>
              <a:rPr dirty="0" sz="1800" spc="5" b="1">
                <a:latin typeface="Calibri"/>
                <a:cs typeface="Calibri"/>
              </a:rPr>
              <a:t>milliseconds. </a:t>
            </a:r>
            <a:r>
              <a:rPr dirty="0" sz="1800" spc="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these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rocesses,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compute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needs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compute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periodic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event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 </a:t>
            </a:r>
            <a:r>
              <a:rPr dirty="0" sz="1800" spc="20">
                <a:latin typeface="Calibri"/>
                <a:cs typeface="Calibri"/>
              </a:rPr>
              <a:t>deadline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time </a:t>
            </a:r>
            <a:r>
              <a:rPr dirty="0" sz="1800" spc="15">
                <a:latin typeface="Calibri"/>
                <a:cs typeface="Calibri"/>
              </a:rPr>
              <a:t>at </a:t>
            </a:r>
            <a:r>
              <a:rPr dirty="0" sz="1800" spc="5">
                <a:latin typeface="Calibri"/>
                <a:cs typeface="Calibri"/>
              </a:rPr>
              <a:t>which </a:t>
            </a:r>
            <a:r>
              <a:rPr dirty="0" sz="1800" spc="15">
                <a:latin typeface="Calibri"/>
                <a:cs typeface="Calibri"/>
              </a:rPr>
              <a:t>it </a:t>
            </a:r>
            <a:r>
              <a:rPr dirty="0" sz="1800" spc="-5">
                <a:latin typeface="Calibri"/>
                <a:cs typeface="Calibri"/>
              </a:rPr>
              <a:t>must </a:t>
            </a:r>
            <a:r>
              <a:rPr dirty="0" sz="1800" spc="15">
                <a:latin typeface="Calibri"/>
                <a:cs typeface="Calibri"/>
              </a:rPr>
              <a:t>have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results </a:t>
            </a:r>
            <a:r>
              <a:rPr dirty="0" sz="1800" spc="-20">
                <a:latin typeface="Calibri"/>
                <a:cs typeface="Calibri"/>
              </a:rPr>
              <a:t>ready. </a:t>
            </a:r>
            <a:r>
              <a:rPr dirty="0" sz="1800" spc="15">
                <a:latin typeface="Calibri"/>
                <a:cs typeface="Calibri"/>
              </a:rPr>
              <a:t>Non </a:t>
            </a:r>
            <a:r>
              <a:rPr dirty="0" sz="1800" spc="5">
                <a:latin typeface="Calibri"/>
                <a:cs typeface="Calibri"/>
              </a:rPr>
              <a:t>terminating </a:t>
            </a:r>
            <a:r>
              <a:rPr dirty="0" sz="1800" spc="-10">
                <a:latin typeface="Calibri"/>
                <a:cs typeface="Calibri"/>
              </a:rPr>
              <a:t>processes </a:t>
            </a:r>
            <a:r>
              <a:rPr dirty="0" sz="1800" spc="5">
                <a:latin typeface="Calibri"/>
                <a:cs typeface="Calibri"/>
              </a:rPr>
              <a:t>may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 spc="15">
                <a:latin typeface="Calibri"/>
                <a:cs typeface="Calibri"/>
              </a:rPr>
              <a:t> ivided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into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 classes:</a:t>
            </a:r>
            <a:endParaRPr sz="1800">
              <a:latin typeface="Calibri"/>
              <a:cs typeface="Calibri"/>
            </a:endParaRPr>
          </a:p>
          <a:p>
            <a:pPr marL="374650" marR="43815">
              <a:lnSpc>
                <a:spcPts val="2180"/>
              </a:lnSpc>
              <a:spcBef>
                <a:spcPts val="75"/>
              </a:spcBef>
            </a:pPr>
            <a:r>
              <a:rPr dirty="0" sz="1800" spc="5" b="1">
                <a:latin typeface="Calibri"/>
                <a:cs typeface="Calibri"/>
              </a:rPr>
              <a:t>Periodic: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periodic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fixed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frequency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needs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run</a:t>
            </a:r>
            <a:r>
              <a:rPr dirty="0" sz="1800" spc="25" b="1">
                <a:latin typeface="Calibri"/>
                <a:cs typeface="Calibri"/>
              </a:rPr>
              <a:t>.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example,</a:t>
            </a:r>
            <a:r>
              <a:rPr dirty="0" sz="1800" spc="-1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vide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decompressor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may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have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run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30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per </a:t>
            </a:r>
            <a:r>
              <a:rPr dirty="0" sz="1800" b="1">
                <a:latin typeface="Calibri"/>
                <a:cs typeface="Calibri"/>
              </a:rPr>
              <a:t>second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at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33.3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millisecond</a:t>
            </a:r>
            <a:r>
              <a:rPr dirty="0" sz="1800" spc="-1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intervals.</a:t>
            </a:r>
            <a:endParaRPr sz="1800">
              <a:latin typeface="Calibri"/>
              <a:cs typeface="Calibri"/>
            </a:endParaRPr>
          </a:p>
          <a:p>
            <a:pPr marL="374650" marR="10160">
              <a:lnSpc>
                <a:spcPts val="2100"/>
              </a:lnSpc>
              <a:spcBef>
                <a:spcPts val="60"/>
              </a:spcBef>
            </a:pPr>
            <a:r>
              <a:rPr dirty="0" sz="1800" spc="5" b="1">
                <a:latin typeface="Calibri"/>
                <a:cs typeface="Calibri"/>
              </a:rPr>
              <a:t>Aperiodic</a:t>
            </a:r>
            <a:r>
              <a:rPr dirty="0" sz="1800" spc="5">
                <a:latin typeface="Calibri"/>
                <a:cs typeface="Calibri"/>
              </a:rPr>
              <a:t>: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Aperiodic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have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no </a:t>
            </a:r>
            <a:r>
              <a:rPr dirty="0" sz="1800" spc="-10">
                <a:latin typeface="Calibri"/>
                <a:cs typeface="Calibri"/>
              </a:rPr>
              <a:t>fixed,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cyclical,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frequency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events.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interru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occur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sporadically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event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computation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dramatically.</a:t>
            </a:r>
            <a:r>
              <a:rPr dirty="0" sz="1800" spc="-1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purposes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74650">
              <a:lnSpc>
                <a:spcPts val="2120"/>
              </a:lnSpc>
            </a:pPr>
            <a:r>
              <a:rPr dirty="0" sz="1800" spc="5">
                <a:latin typeface="Calibri"/>
                <a:cs typeface="Calibri"/>
              </a:rPr>
              <a:t>scheduling,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shortest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period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longest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computation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play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safe.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860" y="319087"/>
            <a:ext cx="271589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000000"/>
                </a:solidFill>
              </a:rPr>
              <a:t>R</a:t>
            </a:r>
            <a:r>
              <a:rPr dirty="0" sz="1800" spc="-5">
                <a:solidFill>
                  <a:srgbClr val="000000"/>
                </a:solidFill>
              </a:rPr>
              <a:t>e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10">
                <a:solidFill>
                  <a:srgbClr val="000000"/>
                </a:solidFill>
              </a:rPr>
              <a:t>l</a:t>
            </a:r>
            <a:r>
              <a:rPr dirty="0" sz="1800" spc="-30">
                <a:solidFill>
                  <a:srgbClr val="000000"/>
                </a:solidFill>
              </a:rPr>
              <a:t>-</a:t>
            </a:r>
            <a:r>
              <a:rPr dirty="0" sz="1800" spc="-25">
                <a:solidFill>
                  <a:srgbClr val="000000"/>
                </a:solidFill>
              </a:rPr>
              <a:t>t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 spc="30">
                <a:solidFill>
                  <a:srgbClr val="000000"/>
                </a:solidFill>
              </a:rPr>
              <a:t>m</a:t>
            </a:r>
            <a:r>
              <a:rPr dirty="0" sz="1800">
                <a:solidFill>
                  <a:srgbClr val="000000"/>
                </a:solidFill>
              </a:rPr>
              <a:t>e</a:t>
            </a:r>
            <a:r>
              <a:rPr dirty="0" sz="1800" spc="-12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o</a:t>
            </a:r>
            <a:r>
              <a:rPr dirty="0" sz="1800" spc="10">
                <a:solidFill>
                  <a:srgbClr val="000000"/>
                </a:solidFill>
              </a:rPr>
              <a:t>p</a:t>
            </a:r>
            <a:r>
              <a:rPr dirty="0" sz="1800" spc="-10">
                <a:solidFill>
                  <a:srgbClr val="000000"/>
                </a:solidFill>
              </a:rPr>
              <a:t>e</a:t>
            </a:r>
            <a:r>
              <a:rPr dirty="0" sz="1800" spc="-45">
                <a:solidFill>
                  <a:srgbClr val="000000"/>
                </a:solidFill>
              </a:rPr>
              <a:t>r</a:t>
            </a:r>
            <a:r>
              <a:rPr dirty="0" sz="1800" spc="5">
                <a:solidFill>
                  <a:srgbClr val="000000"/>
                </a:solidFill>
              </a:rPr>
              <a:t>a</a:t>
            </a:r>
            <a:r>
              <a:rPr dirty="0" sz="1800" spc="-25">
                <a:solidFill>
                  <a:srgbClr val="000000"/>
                </a:solidFill>
              </a:rPr>
              <a:t>t</a:t>
            </a:r>
            <a:r>
              <a:rPr dirty="0" sz="1800" spc="5">
                <a:solidFill>
                  <a:srgbClr val="000000"/>
                </a:solidFill>
              </a:rPr>
              <a:t>in</a:t>
            </a:r>
            <a:r>
              <a:rPr dirty="0" sz="1800">
                <a:solidFill>
                  <a:srgbClr val="000000"/>
                </a:solidFill>
              </a:rPr>
              <a:t>g</a:t>
            </a:r>
            <a:r>
              <a:rPr dirty="0" sz="1800" spc="-65">
                <a:solidFill>
                  <a:srgbClr val="000000"/>
                </a:solidFill>
              </a:rPr>
              <a:t> </a:t>
            </a:r>
            <a:r>
              <a:rPr dirty="0" sz="1800" spc="25">
                <a:solidFill>
                  <a:srgbClr val="000000"/>
                </a:solidFill>
              </a:rPr>
              <a:t>s</a:t>
            </a:r>
            <a:r>
              <a:rPr dirty="0" sz="1800" spc="-30">
                <a:solidFill>
                  <a:srgbClr val="000000"/>
                </a:solidFill>
              </a:rPr>
              <a:t>y</a:t>
            </a:r>
            <a:r>
              <a:rPr dirty="0" sz="1800" spc="25">
                <a:solidFill>
                  <a:srgbClr val="000000"/>
                </a:solidFill>
              </a:rPr>
              <a:t>s</a:t>
            </a:r>
            <a:r>
              <a:rPr dirty="0" sz="1800" spc="-25">
                <a:solidFill>
                  <a:srgbClr val="000000"/>
                </a:solidFill>
              </a:rPr>
              <a:t>t</a:t>
            </a:r>
            <a:r>
              <a:rPr dirty="0" sz="1800" spc="-10">
                <a:solidFill>
                  <a:srgbClr val="000000"/>
                </a:solidFill>
              </a:rPr>
              <a:t>e</a:t>
            </a:r>
            <a:r>
              <a:rPr dirty="0" sz="1800" spc="30">
                <a:solidFill>
                  <a:srgbClr val="000000"/>
                </a:solidFill>
              </a:rPr>
              <a:t>m</a:t>
            </a:r>
            <a:r>
              <a:rPr dirty="0" sz="1800">
                <a:solidFill>
                  <a:srgbClr val="000000"/>
                </a:solidFill>
              </a:rPr>
              <a:t>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739" y="1005903"/>
            <a:ext cx="8630920" cy="469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3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y</a:t>
            </a:r>
            <a:r>
              <a:rPr dirty="0" sz="1800" spc="-30">
                <a:latin typeface="Calibri"/>
                <a:cs typeface="Calibri"/>
              </a:rPr>
              <a:t>-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du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5">
                <a:latin typeface="Calibri"/>
                <a:cs typeface="Calibri"/>
              </a:rPr>
              <a:t>G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teed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x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v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up</a:t>
            </a:r>
            <a:r>
              <a:rPr dirty="0" sz="180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20">
                <a:latin typeface="Calibri"/>
                <a:cs typeface="Calibri"/>
              </a:rPr>
              <a:t>Ability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ensure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fully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loaded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into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memory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stay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">
                <a:latin typeface="Calibri"/>
                <a:cs typeface="Calibri"/>
              </a:rPr>
              <a:t>Consistent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efficient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memory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allocation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>
                <a:latin typeface="Calibri"/>
                <a:cs typeface="Calibri"/>
              </a:rPr>
              <a:t>Preemptable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calls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">
                <a:latin typeface="Calibri"/>
                <a:cs typeface="Calibri"/>
              </a:rPr>
              <a:t>Real-time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-15">
                <a:latin typeface="Calibri"/>
                <a:cs typeface="Calibri"/>
              </a:rPr>
              <a:t>systems </a:t>
            </a:r>
            <a:r>
              <a:rPr dirty="0" sz="1800" spc="15">
                <a:latin typeface="Calibri"/>
                <a:cs typeface="Calibri"/>
              </a:rPr>
              <a:t>that </a:t>
            </a:r>
            <a:r>
              <a:rPr dirty="0" sz="1800" spc="-10">
                <a:latin typeface="Calibri"/>
                <a:cs typeface="Calibri"/>
              </a:rPr>
              <a:t>carry </a:t>
            </a:r>
            <a:r>
              <a:rPr dirty="0" sz="1800">
                <a:latin typeface="Calibri"/>
                <a:cs typeface="Calibri"/>
              </a:rPr>
              <a:t>real-time </a:t>
            </a:r>
            <a:r>
              <a:rPr dirty="0" sz="1800" spc="-5">
                <a:latin typeface="Calibri"/>
                <a:cs typeface="Calibri"/>
              </a:rPr>
              <a:t>tasks. </a:t>
            </a:r>
            <a:r>
              <a:rPr dirty="0" sz="1800" spc="5">
                <a:latin typeface="Calibri"/>
                <a:cs typeface="Calibri"/>
              </a:rPr>
              <a:t>These </a:t>
            </a:r>
            <a:r>
              <a:rPr dirty="0" sz="1800">
                <a:latin typeface="Calibri"/>
                <a:cs typeface="Calibri"/>
              </a:rPr>
              <a:t>tasks </a:t>
            </a:r>
            <a:r>
              <a:rPr dirty="0" sz="1800" spc="5">
                <a:latin typeface="Calibri"/>
                <a:cs typeface="Calibri"/>
              </a:rPr>
              <a:t>need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 spc="-15">
                <a:latin typeface="Calibri"/>
                <a:cs typeface="Calibri"/>
              </a:rPr>
              <a:t>performed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immediately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certain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degree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urgency.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particular,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related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certain events </a:t>
            </a:r>
            <a:r>
              <a:rPr dirty="0" sz="1800" spc="-10">
                <a:latin typeface="Calibri"/>
                <a:cs typeface="Calibri"/>
              </a:rPr>
              <a:t>(or) </a:t>
            </a:r>
            <a:r>
              <a:rPr dirty="0" sz="1800" spc="5">
                <a:latin typeface="Calibri"/>
                <a:cs typeface="Calibri"/>
              </a:rPr>
              <a:t>reacting </a:t>
            </a:r>
            <a:r>
              <a:rPr dirty="0" sz="1800">
                <a:latin typeface="Calibri"/>
                <a:cs typeface="Calibri"/>
              </a:rPr>
              <a:t>to them. Real-time tasks </a:t>
            </a:r>
            <a:r>
              <a:rPr dirty="0" sz="1800" spc="5">
                <a:latin typeface="Calibri"/>
                <a:cs typeface="Calibri"/>
              </a:rPr>
              <a:t>can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>
                <a:latin typeface="Calibri"/>
                <a:cs typeface="Calibri"/>
              </a:rPr>
              <a:t>classified </a:t>
            </a:r>
            <a:r>
              <a:rPr dirty="0" sz="1800" spc="15">
                <a:latin typeface="Calibri"/>
                <a:cs typeface="Calibri"/>
              </a:rPr>
              <a:t>as </a:t>
            </a:r>
            <a:r>
              <a:rPr dirty="0" sz="1800" spc="5">
                <a:latin typeface="Calibri"/>
                <a:cs typeface="Calibri"/>
              </a:rPr>
              <a:t>hard real-time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real-time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hard</a:t>
            </a:r>
            <a:r>
              <a:rPr dirty="0" sz="1800">
                <a:latin typeface="Calibri"/>
                <a:cs typeface="Calibri"/>
              </a:rPr>
              <a:t> real-time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task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performed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could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otherwise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marR="250190">
              <a:lnSpc>
                <a:spcPct val="100800"/>
              </a:lnSpc>
            </a:pPr>
            <a:r>
              <a:rPr dirty="0" sz="1800" spc="5">
                <a:latin typeface="Calibri"/>
                <a:cs typeface="Calibri"/>
              </a:rPr>
              <a:t>huge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losses.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soft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real-time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tasks,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deadline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missed.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because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rescheduled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(or)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completed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specified time,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997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real-time</a:t>
            </a:r>
            <a:r>
              <a:rPr dirty="0" sz="1800" spc="-15">
                <a:latin typeface="Calibri"/>
                <a:cs typeface="Calibri"/>
              </a:rPr>
              <a:t> systems,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scheduler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considered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important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component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typically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short-term </a:t>
            </a:r>
            <a:r>
              <a:rPr dirty="0" sz="1800">
                <a:latin typeface="Calibri"/>
                <a:cs typeface="Calibri"/>
              </a:rPr>
              <a:t>task </a:t>
            </a:r>
            <a:r>
              <a:rPr dirty="0" sz="1800" spc="-10">
                <a:latin typeface="Calibri"/>
                <a:cs typeface="Calibri"/>
              </a:rPr>
              <a:t>scheduler. </a:t>
            </a:r>
            <a:r>
              <a:rPr dirty="0" sz="1800" spc="15">
                <a:latin typeface="Calibri"/>
                <a:cs typeface="Calibri"/>
              </a:rPr>
              <a:t>The main </a:t>
            </a:r>
            <a:r>
              <a:rPr dirty="0" sz="1800" spc="-15">
                <a:latin typeface="Calibri"/>
                <a:cs typeface="Calibri"/>
              </a:rPr>
              <a:t>focus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15">
                <a:latin typeface="Calibri"/>
                <a:cs typeface="Calibri"/>
              </a:rPr>
              <a:t>this </a:t>
            </a:r>
            <a:r>
              <a:rPr dirty="0" sz="1800" spc="5">
                <a:latin typeface="Calibri"/>
                <a:cs typeface="Calibri"/>
              </a:rPr>
              <a:t>scheduler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to reduce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response </a:t>
            </a:r>
            <a:r>
              <a:rPr dirty="0" sz="1800">
                <a:latin typeface="Calibri"/>
                <a:cs typeface="Calibri"/>
              </a:rPr>
              <a:t>time </a:t>
            </a:r>
            <a:r>
              <a:rPr dirty="0" sz="1800" spc="5">
                <a:latin typeface="Calibri"/>
                <a:cs typeface="Calibri"/>
              </a:rPr>
              <a:t>associated with each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the associated </a:t>
            </a:r>
            <a:r>
              <a:rPr dirty="0" sz="1800" spc="-5">
                <a:latin typeface="Calibri"/>
                <a:cs typeface="Calibri"/>
              </a:rPr>
              <a:t>processes </a:t>
            </a:r>
            <a:r>
              <a:rPr dirty="0" sz="1800" spc="10">
                <a:latin typeface="Calibri"/>
                <a:cs typeface="Calibri"/>
              </a:rPr>
              <a:t>instead of </a:t>
            </a:r>
            <a:r>
              <a:rPr dirty="0" sz="1800" spc="25">
                <a:latin typeface="Calibri"/>
                <a:cs typeface="Calibri"/>
              </a:rPr>
              <a:t>handling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deadline.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114" y="133921"/>
            <a:ext cx="42659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 b="0">
                <a:solidFill>
                  <a:srgbClr val="000000"/>
                </a:solidFill>
                <a:latin typeface="Calibri"/>
                <a:cs typeface="Calibri"/>
              </a:rPr>
              <a:t>Real</a:t>
            </a:r>
            <a:r>
              <a:rPr dirty="0" sz="3950" spc="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5" b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3950" spc="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950" spc="5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739203"/>
            <a:ext cx="8000365" cy="585343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marR="5080" indent="-343535">
              <a:lnSpc>
                <a:spcPct val="903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Times New Roman"/>
                <a:cs typeface="Times New Roman"/>
              </a:rPr>
              <a:t>Real </a:t>
            </a:r>
            <a:r>
              <a:rPr dirty="0" sz="2600" spc="-5">
                <a:latin typeface="Times New Roman"/>
                <a:cs typeface="Times New Roman"/>
              </a:rPr>
              <a:t>time </a:t>
            </a:r>
            <a:r>
              <a:rPr dirty="0" sz="2600" spc="5">
                <a:latin typeface="Times New Roman"/>
                <a:cs typeface="Times New Roman"/>
              </a:rPr>
              <a:t>scheduling </a:t>
            </a:r>
            <a:r>
              <a:rPr dirty="0" sz="2600" spc="-20">
                <a:latin typeface="Times New Roman"/>
                <a:cs typeface="Times New Roman"/>
              </a:rPr>
              <a:t>is </a:t>
            </a:r>
            <a:r>
              <a:rPr dirty="0" sz="2600" spc="-10">
                <a:latin typeface="Times New Roman"/>
                <a:cs typeface="Times New Roman"/>
              </a:rPr>
              <a:t>of </a:t>
            </a:r>
            <a:r>
              <a:rPr dirty="0" sz="2600" spc="10">
                <a:latin typeface="Times New Roman"/>
                <a:cs typeface="Times New Roman"/>
              </a:rPr>
              <a:t>two </a:t>
            </a:r>
            <a:r>
              <a:rPr dirty="0" sz="2600" spc="5">
                <a:latin typeface="Times New Roman"/>
                <a:cs typeface="Times New Roman"/>
              </a:rPr>
              <a:t>types: </a:t>
            </a:r>
            <a:r>
              <a:rPr dirty="0" sz="2600" spc="-5" b="1">
                <a:latin typeface="Times New Roman"/>
                <a:cs typeface="Times New Roman"/>
              </a:rPr>
              <a:t>Soft </a:t>
            </a:r>
            <a:r>
              <a:rPr dirty="0" sz="2600" spc="-25" b="1">
                <a:latin typeface="Times New Roman"/>
                <a:cs typeface="Times New Roman"/>
              </a:rPr>
              <a:t>Real-Time 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30" b="1">
                <a:latin typeface="Times New Roman"/>
                <a:cs typeface="Times New Roman"/>
              </a:rPr>
              <a:t>s</a:t>
            </a:r>
            <a:r>
              <a:rPr dirty="0" sz="2600" spc="35" b="1">
                <a:latin typeface="Times New Roman"/>
                <a:cs typeface="Times New Roman"/>
              </a:rPr>
              <a:t>c</a:t>
            </a:r>
            <a:r>
              <a:rPr dirty="0" sz="2600" spc="-25" b="1">
                <a:latin typeface="Times New Roman"/>
                <a:cs typeface="Times New Roman"/>
              </a:rPr>
              <a:t>h</a:t>
            </a:r>
            <a:r>
              <a:rPr dirty="0" sz="2600" spc="35" b="1">
                <a:latin typeface="Times New Roman"/>
                <a:cs typeface="Times New Roman"/>
              </a:rPr>
              <a:t>e</a:t>
            </a:r>
            <a:r>
              <a:rPr dirty="0" sz="2600" spc="-25" b="1">
                <a:latin typeface="Times New Roman"/>
                <a:cs typeface="Times New Roman"/>
              </a:rPr>
              <a:t>du</a:t>
            </a:r>
            <a:r>
              <a:rPr dirty="0" sz="2600" spc="-50" b="1">
                <a:latin typeface="Times New Roman"/>
                <a:cs typeface="Times New Roman"/>
              </a:rPr>
              <a:t>li</a:t>
            </a:r>
            <a:r>
              <a:rPr dirty="0" sz="2600" spc="-25" b="1">
                <a:latin typeface="Times New Roman"/>
                <a:cs typeface="Times New Roman"/>
              </a:rPr>
              <a:t>n</a:t>
            </a:r>
            <a:r>
              <a:rPr dirty="0" sz="2600" spc="15" b="1">
                <a:latin typeface="Times New Roman"/>
                <a:cs typeface="Times New Roman"/>
              </a:rPr>
              <a:t>g</a:t>
            </a:r>
            <a:r>
              <a:rPr dirty="0" sz="2600" spc="75" b="1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</a:t>
            </a:r>
            <a:r>
              <a:rPr dirty="0" sz="2600" spc="45">
                <a:latin typeface="Times New Roman"/>
                <a:cs typeface="Times New Roman"/>
              </a:rPr>
              <a:t>h</a:t>
            </a:r>
            <a:r>
              <a:rPr dirty="0" sz="2600" spc="-50">
                <a:latin typeface="Times New Roman"/>
                <a:cs typeface="Times New Roman"/>
              </a:rPr>
              <a:t>i</a:t>
            </a:r>
            <a:r>
              <a:rPr dirty="0" sz="2600" spc="-30">
                <a:latin typeface="Times New Roman"/>
                <a:cs typeface="Times New Roman"/>
              </a:rPr>
              <a:t>c</a:t>
            </a:r>
            <a:r>
              <a:rPr dirty="0" sz="2600" spc="15">
                <a:latin typeface="Times New Roman"/>
                <a:cs typeface="Times New Roman"/>
              </a:rPr>
              <a:t>h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d</a:t>
            </a:r>
            <a:r>
              <a:rPr dirty="0" sz="2600" spc="-30">
                <a:latin typeface="Times New Roman"/>
                <a:cs typeface="Times New Roman"/>
              </a:rPr>
              <a:t>oe</a:t>
            </a:r>
            <a:r>
              <a:rPr dirty="0" sz="2600" spc="10">
                <a:latin typeface="Times New Roman"/>
                <a:cs typeface="Times New Roman"/>
              </a:rPr>
              <a:t>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n</a:t>
            </a:r>
            <a:r>
              <a:rPr dirty="0" sz="2600" spc="-25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g</a:t>
            </a:r>
            <a:r>
              <a:rPr dirty="0" sz="2600" spc="40">
                <a:latin typeface="Times New Roman"/>
                <a:cs typeface="Times New Roman"/>
              </a:rPr>
              <a:t>ua</a:t>
            </a:r>
            <a:r>
              <a:rPr dirty="0" sz="2600" spc="30">
                <a:latin typeface="Times New Roman"/>
                <a:cs typeface="Times New Roman"/>
              </a:rPr>
              <a:t>r</a:t>
            </a:r>
            <a:r>
              <a:rPr dirty="0" sz="2600" spc="40">
                <a:latin typeface="Times New Roman"/>
                <a:cs typeface="Times New Roman"/>
              </a:rPr>
              <a:t>an</a:t>
            </a:r>
            <a:r>
              <a:rPr dirty="0" sz="2600" spc="20">
                <a:latin typeface="Times New Roman"/>
                <a:cs typeface="Times New Roman"/>
              </a:rPr>
              <a:t>t</a:t>
            </a:r>
            <a:r>
              <a:rPr dirty="0" sz="2600" spc="-30">
                <a:latin typeface="Times New Roman"/>
                <a:cs typeface="Times New Roman"/>
              </a:rPr>
              <a:t>e</a:t>
            </a:r>
            <a:r>
              <a:rPr dirty="0" sz="2600" spc="10">
                <a:latin typeface="Times New Roman"/>
                <a:cs typeface="Times New Roman"/>
              </a:rPr>
              <a:t>e</a:t>
            </a:r>
            <a:r>
              <a:rPr dirty="0" sz="2600" spc="-2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</a:t>
            </a:r>
            <a:r>
              <a:rPr dirty="0" sz="2600" spc="45">
                <a:latin typeface="Times New Roman"/>
                <a:cs typeface="Times New Roman"/>
              </a:rPr>
              <a:t>h</a:t>
            </a:r>
            <a:r>
              <a:rPr dirty="0" sz="2600" spc="-30">
                <a:latin typeface="Times New Roman"/>
                <a:cs typeface="Times New Roman"/>
              </a:rPr>
              <a:t>e</a:t>
            </a:r>
            <a:r>
              <a:rPr dirty="0" sz="2600" spc="15">
                <a:latin typeface="Times New Roman"/>
                <a:cs typeface="Times New Roman"/>
              </a:rPr>
              <a:t>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</a:t>
            </a:r>
            <a:r>
              <a:rPr dirty="0" sz="2600" spc="45">
                <a:latin typeface="Times New Roman"/>
                <a:cs typeface="Times New Roman"/>
              </a:rPr>
              <a:t>h</a:t>
            </a:r>
            <a:r>
              <a:rPr dirty="0" sz="2600" spc="-35">
                <a:latin typeface="Times New Roman"/>
                <a:cs typeface="Times New Roman"/>
              </a:rPr>
              <a:t>e</a:t>
            </a:r>
            <a:r>
              <a:rPr dirty="0" sz="2600" spc="15">
                <a:latin typeface="Times New Roman"/>
                <a:cs typeface="Times New Roman"/>
              </a:rPr>
              <a:t>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  </a:t>
            </a:r>
            <a:r>
              <a:rPr dirty="0" sz="2600" spc="-35">
                <a:latin typeface="Times New Roman"/>
                <a:cs typeface="Times New Roman"/>
              </a:rPr>
              <a:t>c</a:t>
            </a:r>
            <a:r>
              <a:rPr dirty="0" sz="2600" spc="25">
                <a:latin typeface="Times New Roman"/>
                <a:cs typeface="Times New Roman"/>
              </a:rPr>
              <a:t>r</a:t>
            </a:r>
            <a:r>
              <a:rPr dirty="0" sz="2600" spc="-50">
                <a:latin typeface="Times New Roman"/>
                <a:cs typeface="Times New Roman"/>
              </a:rPr>
              <a:t>i</a:t>
            </a:r>
            <a:r>
              <a:rPr dirty="0" sz="2600" spc="20">
                <a:latin typeface="Times New Roman"/>
                <a:cs typeface="Times New Roman"/>
              </a:rPr>
              <a:t>t</a:t>
            </a:r>
            <a:r>
              <a:rPr dirty="0" sz="2600" spc="-50">
                <a:latin typeface="Times New Roman"/>
                <a:cs typeface="Times New Roman"/>
              </a:rPr>
              <a:t>i</a:t>
            </a:r>
            <a:r>
              <a:rPr dirty="0" sz="2600" spc="-35">
                <a:latin typeface="Times New Roman"/>
                <a:cs typeface="Times New Roman"/>
              </a:rPr>
              <a:t>c</a:t>
            </a:r>
            <a:r>
              <a:rPr dirty="0" sz="2600" spc="4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r</a:t>
            </a:r>
            <a:r>
              <a:rPr dirty="0" sz="2600" spc="-35">
                <a:latin typeface="Times New Roman"/>
                <a:cs typeface="Times New Roman"/>
              </a:rPr>
              <a:t>e</a:t>
            </a:r>
            <a:r>
              <a:rPr dirty="0" sz="2600" spc="4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l</a:t>
            </a:r>
            <a:r>
              <a:rPr dirty="0" sz="2600" spc="-45">
                <a:latin typeface="Times New Roman"/>
                <a:cs typeface="Times New Roman"/>
              </a:rPr>
              <a:t>-</a:t>
            </a:r>
            <a:r>
              <a:rPr dirty="0" sz="2600" spc="20">
                <a:latin typeface="Times New Roman"/>
                <a:cs typeface="Times New Roman"/>
              </a:rPr>
              <a:t>t</a:t>
            </a:r>
            <a:r>
              <a:rPr dirty="0" sz="2600" spc="-5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m</a:t>
            </a:r>
            <a:r>
              <a:rPr dirty="0" sz="2600" spc="10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p</a:t>
            </a:r>
            <a:r>
              <a:rPr dirty="0" sz="2600" spc="25">
                <a:latin typeface="Times New Roman"/>
                <a:cs typeface="Times New Roman"/>
              </a:rPr>
              <a:t>r</a:t>
            </a:r>
            <a:r>
              <a:rPr dirty="0" sz="2600" spc="-30">
                <a:latin typeface="Times New Roman"/>
                <a:cs typeface="Times New Roman"/>
              </a:rPr>
              <a:t>oce</a:t>
            </a:r>
            <a:r>
              <a:rPr dirty="0" sz="2600" spc="35">
                <a:latin typeface="Times New Roman"/>
                <a:cs typeface="Times New Roman"/>
              </a:rPr>
              <a:t>s</a:t>
            </a:r>
            <a:r>
              <a:rPr dirty="0" sz="2600" spc="10">
                <a:latin typeface="Times New Roman"/>
                <a:cs typeface="Times New Roman"/>
              </a:rPr>
              <a:t>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</a:t>
            </a:r>
            <a:r>
              <a:rPr dirty="0" sz="2600" spc="-50">
                <a:latin typeface="Times New Roman"/>
                <a:cs typeface="Times New Roman"/>
              </a:rPr>
              <a:t>il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b</a:t>
            </a:r>
            <a:r>
              <a:rPr dirty="0" sz="2600" spc="10">
                <a:latin typeface="Times New Roman"/>
                <a:cs typeface="Times New Roman"/>
              </a:rPr>
              <a:t>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s</a:t>
            </a:r>
            <a:r>
              <a:rPr dirty="0" sz="2600" spc="-30">
                <a:latin typeface="Times New Roman"/>
                <a:cs typeface="Times New Roman"/>
              </a:rPr>
              <a:t>c</a:t>
            </a:r>
            <a:r>
              <a:rPr dirty="0" sz="2600" spc="45">
                <a:latin typeface="Times New Roman"/>
                <a:cs typeface="Times New Roman"/>
              </a:rPr>
              <a:t>h</a:t>
            </a:r>
            <a:r>
              <a:rPr dirty="0" sz="2600" spc="-30">
                <a:latin typeface="Times New Roman"/>
                <a:cs typeface="Times New Roman"/>
              </a:rPr>
              <a:t>e</a:t>
            </a:r>
            <a:r>
              <a:rPr dirty="0" sz="2600" spc="45">
                <a:latin typeface="Times New Roman"/>
                <a:cs typeface="Times New Roman"/>
              </a:rPr>
              <a:t>du</a:t>
            </a:r>
            <a:r>
              <a:rPr dirty="0" sz="2600" spc="-50">
                <a:latin typeface="Times New Roman"/>
                <a:cs typeface="Times New Roman"/>
              </a:rPr>
              <a:t>l</a:t>
            </a:r>
            <a:r>
              <a:rPr dirty="0" sz="2600" spc="-30">
                <a:latin typeface="Times New Roman"/>
                <a:cs typeface="Times New Roman"/>
              </a:rPr>
              <a:t>e</a:t>
            </a:r>
            <a:r>
              <a:rPr dirty="0" sz="2600" spc="45">
                <a:latin typeface="Times New Roman"/>
                <a:cs typeface="Times New Roman"/>
              </a:rPr>
              <a:t>d</a:t>
            </a:r>
            <a:r>
              <a:rPr dirty="0" sz="2600" spc="5">
                <a:latin typeface="Times New Roman"/>
                <a:cs typeface="Times New Roman"/>
              </a:rPr>
              <a:t>;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</a:t>
            </a:r>
            <a:r>
              <a:rPr dirty="0" sz="2600" spc="40" b="1">
                <a:latin typeface="Times New Roman"/>
                <a:cs typeface="Times New Roman"/>
              </a:rPr>
              <a:t>ar</a:t>
            </a:r>
            <a:r>
              <a:rPr dirty="0" sz="2600" spc="10" b="1">
                <a:latin typeface="Times New Roman"/>
                <a:cs typeface="Times New Roman"/>
              </a:rPr>
              <a:t>d</a:t>
            </a:r>
            <a:r>
              <a:rPr dirty="0" sz="2600" spc="-16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R</a:t>
            </a:r>
            <a:r>
              <a:rPr dirty="0" sz="2600" spc="40" b="1">
                <a:latin typeface="Times New Roman"/>
                <a:cs typeface="Times New Roman"/>
              </a:rPr>
              <a:t>ea</a:t>
            </a:r>
            <a:r>
              <a:rPr dirty="0" sz="2600" spc="-40" b="1">
                <a:latin typeface="Times New Roman"/>
                <a:cs typeface="Times New Roman"/>
              </a:rPr>
              <a:t>l</a:t>
            </a:r>
            <a:r>
              <a:rPr dirty="0" sz="2600" spc="5" b="1">
                <a:latin typeface="Times New Roman"/>
                <a:cs typeface="Times New Roman"/>
              </a:rPr>
              <a:t>-  </a:t>
            </a:r>
            <a:r>
              <a:rPr dirty="0" sz="2600" spc="-65" b="1">
                <a:latin typeface="Times New Roman"/>
                <a:cs typeface="Times New Roman"/>
              </a:rPr>
              <a:t>Time</a:t>
            </a:r>
            <a:r>
              <a:rPr dirty="0" sz="2600" spc="204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scheduling</a:t>
            </a:r>
            <a:r>
              <a:rPr dirty="0" sz="2600" spc="90" b="1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in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which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the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process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must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be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scheduled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before </a:t>
            </a:r>
            <a:r>
              <a:rPr dirty="0" sz="2600" spc="2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deadline. </a:t>
            </a:r>
            <a:r>
              <a:rPr dirty="0" sz="2600" spc="10">
                <a:latin typeface="Times New Roman"/>
                <a:cs typeface="Times New Roman"/>
              </a:rPr>
              <a:t>two real </a:t>
            </a:r>
            <a:r>
              <a:rPr dirty="0" sz="2600" spc="-5">
                <a:latin typeface="Times New Roman"/>
                <a:cs typeface="Times New Roman"/>
              </a:rPr>
              <a:t>time </a:t>
            </a:r>
            <a:r>
              <a:rPr dirty="0" sz="2600" spc="5">
                <a:latin typeface="Times New Roman"/>
                <a:cs typeface="Times New Roman"/>
              </a:rPr>
              <a:t>scheduling </a:t>
            </a:r>
            <a:r>
              <a:rPr dirty="0" sz="2600">
                <a:latin typeface="Times New Roman"/>
                <a:cs typeface="Times New Roman"/>
              </a:rPr>
              <a:t>algorithms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are: </a:t>
            </a:r>
            <a:r>
              <a:rPr dirty="0" sz="2600" spc="25" i="1">
                <a:latin typeface="Times New Roman"/>
                <a:cs typeface="Times New Roman"/>
              </a:rPr>
              <a:t>rate </a:t>
            </a:r>
            <a:r>
              <a:rPr dirty="0" sz="2600" spc="20" i="1">
                <a:latin typeface="Times New Roman"/>
                <a:cs typeface="Times New Roman"/>
              </a:rPr>
              <a:t>monotonic scheduling </a:t>
            </a:r>
            <a:r>
              <a:rPr dirty="0" sz="2600" spc="30">
                <a:latin typeface="Times New Roman"/>
                <a:cs typeface="Times New Roman"/>
              </a:rPr>
              <a:t>and </a:t>
            </a:r>
            <a:r>
              <a:rPr dirty="0" sz="2600" spc="30" i="1">
                <a:latin typeface="Times New Roman"/>
                <a:cs typeface="Times New Roman"/>
              </a:rPr>
              <a:t>earliest </a:t>
            </a:r>
            <a:r>
              <a:rPr dirty="0" sz="2600" spc="25" i="1">
                <a:latin typeface="Times New Roman"/>
                <a:cs typeface="Times New Roman"/>
              </a:rPr>
              <a:t>deadline </a:t>
            </a:r>
            <a:r>
              <a:rPr dirty="0" sz="2600" spc="30" i="1">
                <a:latin typeface="Times New Roman"/>
                <a:cs typeface="Times New Roman"/>
              </a:rPr>
              <a:t> </a:t>
            </a:r>
            <a:r>
              <a:rPr dirty="0" sz="2600" spc="20" i="1">
                <a:latin typeface="Times New Roman"/>
                <a:cs typeface="Times New Roman"/>
              </a:rPr>
              <a:t>fi</a:t>
            </a:r>
            <a:r>
              <a:rPr dirty="0" sz="2600" spc="30" i="1">
                <a:latin typeface="Times New Roman"/>
                <a:cs typeface="Times New Roman"/>
              </a:rPr>
              <a:t>rs</a:t>
            </a:r>
            <a:r>
              <a:rPr dirty="0" sz="2600" spc="20" i="1">
                <a:latin typeface="Times New Roman"/>
                <a:cs typeface="Times New Roman"/>
              </a:rPr>
              <a:t>t</a:t>
            </a:r>
            <a:r>
              <a:rPr dirty="0" sz="2600" spc="40" i="1">
                <a:latin typeface="Times New Roman"/>
                <a:cs typeface="Times New Roman"/>
              </a:rPr>
              <a:t>.</a:t>
            </a:r>
            <a:r>
              <a:rPr dirty="0" sz="2600" spc="45" b="1" i="1">
                <a:latin typeface="Times New Roman"/>
                <a:cs typeface="Times New Roman"/>
              </a:rPr>
              <a:t>p</a:t>
            </a:r>
            <a:r>
              <a:rPr dirty="0" sz="2600" spc="-25" b="1" i="1">
                <a:latin typeface="Times New Roman"/>
                <a:cs typeface="Times New Roman"/>
              </a:rPr>
              <a:t>o</a:t>
            </a:r>
            <a:r>
              <a:rPr dirty="0" sz="2600" spc="20" b="1" i="1">
                <a:latin typeface="Times New Roman"/>
                <a:cs typeface="Times New Roman"/>
              </a:rPr>
              <a:t>i</a:t>
            </a:r>
            <a:r>
              <a:rPr dirty="0" sz="2600" spc="-20" b="1" i="1">
                <a:latin typeface="Times New Roman"/>
                <a:cs typeface="Times New Roman"/>
              </a:rPr>
              <a:t>n</a:t>
            </a:r>
            <a:r>
              <a:rPr dirty="0" sz="2600" spc="5" b="1" i="1">
                <a:latin typeface="Times New Roman"/>
                <a:cs typeface="Times New Roman"/>
              </a:rPr>
              <a:t>t</a:t>
            </a:r>
            <a:r>
              <a:rPr dirty="0" sz="2600" spc="-185" b="1" i="1">
                <a:latin typeface="Times New Roman"/>
                <a:cs typeface="Times New Roman"/>
              </a:rPr>
              <a:t> </a:t>
            </a:r>
            <a:r>
              <a:rPr dirty="0" sz="2600" spc="20" b="1" i="1">
                <a:latin typeface="Times New Roman"/>
                <a:cs typeface="Times New Roman"/>
              </a:rPr>
              <a:t>t</a:t>
            </a:r>
            <a:r>
              <a:rPr dirty="0" sz="2600" spc="15" b="1" i="1">
                <a:latin typeface="Times New Roman"/>
                <a:cs typeface="Times New Roman"/>
              </a:rPr>
              <a:t>o</a:t>
            </a:r>
            <a:r>
              <a:rPr dirty="0" sz="2600" spc="-90" b="1" i="1">
                <a:latin typeface="Times New Roman"/>
                <a:cs typeface="Times New Roman"/>
              </a:rPr>
              <a:t> </a:t>
            </a:r>
            <a:r>
              <a:rPr dirty="0" sz="2600" spc="30" b="1" i="1">
                <a:latin typeface="Times New Roman"/>
                <a:cs typeface="Times New Roman"/>
              </a:rPr>
              <a:t>r</a:t>
            </a:r>
            <a:r>
              <a:rPr dirty="0" sz="2600" spc="40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m</a:t>
            </a:r>
            <a:r>
              <a:rPr dirty="0" sz="2600" spc="40" b="1" i="1">
                <a:latin typeface="Times New Roman"/>
                <a:cs typeface="Times New Roman"/>
              </a:rPr>
              <a:t>e</a:t>
            </a:r>
            <a:r>
              <a:rPr dirty="0" sz="2600" b="1" i="1">
                <a:latin typeface="Times New Roman"/>
                <a:cs typeface="Times New Roman"/>
              </a:rPr>
              <a:t>m</a:t>
            </a:r>
            <a:r>
              <a:rPr dirty="0" sz="2600" spc="40" b="1" i="1">
                <a:latin typeface="Times New Roman"/>
                <a:cs typeface="Times New Roman"/>
              </a:rPr>
              <a:t>be</a:t>
            </a:r>
            <a:r>
              <a:rPr dirty="0" sz="2600" spc="10" b="1" i="1">
                <a:latin typeface="Times New Roman"/>
                <a:cs typeface="Times New Roman"/>
              </a:rPr>
              <a:t>r</a:t>
            </a:r>
            <a:r>
              <a:rPr dirty="0" sz="2600" spc="-254" b="1" i="1">
                <a:latin typeface="Times New Roman"/>
                <a:cs typeface="Times New Roman"/>
              </a:rPr>
              <a:t> </a:t>
            </a:r>
            <a:r>
              <a:rPr dirty="0" sz="2600" spc="-20" b="1" i="1">
                <a:latin typeface="Times New Roman"/>
                <a:cs typeface="Times New Roman"/>
              </a:rPr>
              <a:t>h</a:t>
            </a:r>
            <a:r>
              <a:rPr dirty="0" sz="2600" spc="40" b="1" i="1">
                <a:latin typeface="Times New Roman"/>
                <a:cs typeface="Times New Roman"/>
              </a:rPr>
              <a:t>e</a:t>
            </a:r>
            <a:r>
              <a:rPr dirty="0" sz="2600" spc="30" b="1" i="1">
                <a:latin typeface="Times New Roman"/>
                <a:cs typeface="Times New Roman"/>
              </a:rPr>
              <a:t>r</a:t>
            </a:r>
            <a:r>
              <a:rPr dirty="0" sz="2600" spc="40" b="1" i="1">
                <a:latin typeface="Times New Roman"/>
                <a:cs typeface="Times New Roman"/>
              </a:rPr>
              <a:t>e</a:t>
            </a:r>
            <a:r>
              <a:rPr dirty="0" sz="2600" spc="10" b="1" i="1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55600" indent="-343535">
              <a:lnSpc>
                <a:spcPts val="295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foremost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is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that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the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processes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  <a:p>
            <a:pPr marL="355600" marR="170180">
              <a:lnSpc>
                <a:spcPct val="90100"/>
              </a:lnSpc>
              <a:spcBef>
                <a:spcPts val="135"/>
              </a:spcBef>
            </a:pPr>
            <a:r>
              <a:rPr dirty="0" sz="2600" spc="-5">
                <a:latin typeface="Calibri"/>
                <a:cs typeface="Calibri"/>
              </a:rPr>
              <a:t>considered </a:t>
            </a:r>
            <a:r>
              <a:rPr dirty="0" sz="2600" spc="20" b="1">
                <a:latin typeface="Calibri"/>
                <a:cs typeface="Calibri"/>
              </a:rPr>
              <a:t>periodic </a:t>
            </a:r>
            <a:r>
              <a:rPr dirty="0" sz="2600">
                <a:latin typeface="Calibri"/>
                <a:cs typeface="Calibri"/>
              </a:rPr>
              <a:t>i.e.,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process </a:t>
            </a:r>
            <a:r>
              <a:rPr dirty="0" sz="2600" spc="10">
                <a:latin typeface="Calibri"/>
                <a:cs typeface="Calibri"/>
              </a:rPr>
              <a:t>will </a:t>
            </a:r>
            <a:r>
              <a:rPr dirty="0" sz="2600" spc="-10">
                <a:latin typeface="Calibri"/>
                <a:cs typeface="Calibri"/>
              </a:rPr>
              <a:t>repeat </a:t>
            </a:r>
            <a:r>
              <a:rPr dirty="0" sz="2600" spc="5">
                <a:latin typeface="Calibri"/>
                <a:cs typeface="Calibri"/>
              </a:rPr>
              <a:t>itself </a:t>
            </a:r>
            <a:r>
              <a:rPr dirty="0" sz="2600" spc="10">
                <a:latin typeface="Calibri"/>
                <a:cs typeface="Calibri"/>
              </a:rPr>
              <a:t> after a </a:t>
            </a:r>
            <a:r>
              <a:rPr dirty="0" sz="2600" spc="-10">
                <a:latin typeface="Calibri"/>
                <a:cs typeface="Calibri"/>
              </a:rPr>
              <a:t>fixed period of </a:t>
            </a:r>
            <a:r>
              <a:rPr dirty="0" sz="2600" spc="5">
                <a:latin typeface="Calibri"/>
                <a:cs typeface="Calibri"/>
              </a:rPr>
              <a:t>time.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period of </a:t>
            </a:r>
            <a:r>
              <a:rPr dirty="0" sz="2600" spc="1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process </a:t>
            </a:r>
            <a:r>
              <a:rPr dirty="0" sz="2600" spc="5">
                <a:latin typeface="Calibri"/>
                <a:cs typeface="Calibri"/>
              </a:rPr>
              <a:t>is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denoted </a:t>
            </a:r>
            <a:r>
              <a:rPr dirty="0" sz="2600">
                <a:latin typeface="Calibri"/>
                <a:cs typeface="Calibri"/>
              </a:rPr>
              <a:t>by </a:t>
            </a:r>
            <a:r>
              <a:rPr dirty="0" sz="2600" spc="10" i="1">
                <a:latin typeface="Calibri"/>
                <a:cs typeface="Calibri"/>
              </a:rPr>
              <a:t>p</a:t>
            </a:r>
            <a:r>
              <a:rPr dirty="0" sz="2600" spc="10">
                <a:latin typeface="Calibri"/>
                <a:cs typeface="Calibri"/>
              </a:rPr>
              <a:t>.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30">
                <a:latin typeface="Calibri"/>
                <a:cs typeface="Calibri"/>
              </a:rPr>
              <a:t>next </a:t>
            </a:r>
            <a:r>
              <a:rPr dirty="0" sz="2600">
                <a:latin typeface="Calibri"/>
                <a:cs typeface="Calibri"/>
              </a:rPr>
              <a:t>characteristic </a:t>
            </a:r>
            <a:r>
              <a:rPr dirty="0" sz="2600" spc="5">
                <a:latin typeface="Calibri"/>
                <a:cs typeface="Calibri"/>
              </a:rPr>
              <a:t>is the </a:t>
            </a:r>
            <a:r>
              <a:rPr dirty="0" sz="2600" spc="-10">
                <a:latin typeface="Calibri"/>
                <a:cs typeface="Calibri"/>
              </a:rPr>
              <a:t>processing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time </a:t>
            </a:r>
            <a:r>
              <a:rPr dirty="0" sz="2600" spc="10" i="1">
                <a:latin typeface="Calibri"/>
                <a:cs typeface="Calibri"/>
              </a:rPr>
              <a:t>t </a:t>
            </a:r>
            <a:r>
              <a:rPr dirty="0" sz="2600">
                <a:latin typeface="Calibri"/>
                <a:cs typeface="Calibri"/>
              </a:rPr>
              <a:t>i.e.,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15">
                <a:latin typeface="Calibri"/>
                <a:cs typeface="Calibri"/>
              </a:rPr>
              <a:t>time </a:t>
            </a:r>
            <a:r>
              <a:rPr dirty="0" sz="2600" spc="-20">
                <a:latin typeface="Calibri"/>
                <a:cs typeface="Calibri"/>
              </a:rPr>
              <a:t>for </a:t>
            </a:r>
            <a:r>
              <a:rPr dirty="0" sz="2600" spc="5">
                <a:latin typeface="Calibri"/>
                <a:cs typeface="Calibri"/>
              </a:rPr>
              <a:t>which the </a:t>
            </a:r>
            <a:r>
              <a:rPr dirty="0" sz="2600" spc="-15">
                <a:latin typeface="Calibri"/>
                <a:cs typeface="Calibri"/>
              </a:rPr>
              <a:t>process </a:t>
            </a:r>
            <a:r>
              <a:rPr dirty="0" sz="2600" spc="-10">
                <a:latin typeface="Calibri"/>
                <a:cs typeface="Calibri"/>
              </a:rPr>
              <a:t>requires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CPU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within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each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period.</a:t>
            </a:r>
            <a:r>
              <a:rPr dirty="0" sz="2600" spc="90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In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other words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time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refers </a:t>
            </a:r>
            <a:r>
              <a:rPr dirty="0" sz="2600" spc="20">
                <a:latin typeface="Calibri"/>
                <a:cs typeface="Calibri"/>
              </a:rPr>
              <a:t>to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burst </a:t>
            </a:r>
            <a:r>
              <a:rPr dirty="0" sz="2600" spc="5">
                <a:latin typeface="Calibri"/>
                <a:cs typeface="Calibri"/>
              </a:rPr>
              <a:t>time.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5">
                <a:latin typeface="Calibri"/>
                <a:cs typeface="Calibri"/>
              </a:rPr>
              <a:t>final </a:t>
            </a:r>
            <a:r>
              <a:rPr dirty="0" sz="2600">
                <a:latin typeface="Calibri"/>
                <a:cs typeface="Calibri"/>
              </a:rPr>
              <a:t>characteristic </a:t>
            </a:r>
            <a:r>
              <a:rPr dirty="0" sz="2600" spc="5">
                <a:latin typeface="Calibri"/>
                <a:cs typeface="Calibri"/>
              </a:rPr>
              <a:t>is the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deadline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5" i="1">
                <a:latin typeface="Calibri"/>
                <a:cs typeface="Calibri"/>
              </a:rPr>
              <a:t>d</a:t>
            </a:r>
            <a:r>
              <a:rPr dirty="0" sz="2600" spc="5">
                <a:latin typeface="Calibri"/>
                <a:cs typeface="Calibri"/>
              </a:rPr>
              <a:t>,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i.e.,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time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before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which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process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must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serviced.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295" y="461010"/>
            <a:ext cx="36576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30" b="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440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5" b="0">
                <a:solidFill>
                  <a:srgbClr val="000000"/>
                </a:solidFill>
                <a:latin typeface="Calibri"/>
                <a:cs typeface="Calibri"/>
              </a:rPr>
              <a:t>monotonic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8034655" cy="39325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In </a:t>
            </a:r>
            <a:r>
              <a:rPr dirty="0" sz="3200" spc="5">
                <a:latin typeface="Calibri"/>
                <a:cs typeface="Calibri"/>
              </a:rPr>
              <a:t>rate-monotonic </a:t>
            </a:r>
            <a:r>
              <a:rPr dirty="0" sz="3200" spc="15">
                <a:latin typeface="Calibri"/>
                <a:cs typeface="Calibri"/>
              </a:rPr>
              <a:t>scheduling algorithm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static </a:t>
            </a:r>
            <a:r>
              <a:rPr dirty="0" sz="3200" spc="10">
                <a:latin typeface="Calibri"/>
                <a:cs typeface="Calibri"/>
              </a:rPr>
              <a:t>priority </a:t>
            </a:r>
            <a:r>
              <a:rPr dirty="0" sz="3200" spc="15">
                <a:latin typeface="Calibri"/>
                <a:cs typeface="Calibri"/>
              </a:rPr>
              <a:t>policy </a:t>
            </a:r>
            <a:r>
              <a:rPr dirty="0" sz="3200" spc="10">
                <a:latin typeface="Calibri"/>
                <a:cs typeface="Calibri"/>
              </a:rPr>
              <a:t>with </a:t>
            </a:r>
            <a:r>
              <a:rPr dirty="0" sz="3200">
                <a:latin typeface="Calibri"/>
                <a:cs typeface="Calibri"/>
              </a:rPr>
              <a:t>preemption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5">
                <a:latin typeface="Calibri"/>
                <a:cs typeface="Calibri"/>
              </a:rPr>
              <a:t>used. 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Whenever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high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priority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arrives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will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preempt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lower </a:t>
            </a:r>
            <a:r>
              <a:rPr dirty="0" sz="3200" spc="10">
                <a:latin typeface="Calibri"/>
                <a:cs typeface="Calibri"/>
              </a:rPr>
              <a:t>priority </a:t>
            </a:r>
            <a:r>
              <a:rPr dirty="0" sz="3200">
                <a:latin typeface="Calibri"/>
                <a:cs typeface="Calibri"/>
              </a:rPr>
              <a:t>process. </a:t>
            </a:r>
            <a:r>
              <a:rPr dirty="0" sz="3200" spc="-20">
                <a:latin typeface="Calibri"/>
                <a:cs typeface="Calibri"/>
              </a:rPr>
              <a:t>Every 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 </a:t>
            </a:r>
            <a:r>
              <a:rPr dirty="0" sz="3200" spc="-10">
                <a:latin typeface="Calibri"/>
                <a:cs typeface="Calibri"/>
              </a:rPr>
              <a:t>gets </a:t>
            </a:r>
            <a:r>
              <a:rPr dirty="0" sz="3200" spc="10">
                <a:latin typeface="Calibri"/>
                <a:cs typeface="Calibri"/>
              </a:rPr>
              <a:t>the priority according </a:t>
            </a:r>
            <a:r>
              <a:rPr dirty="0" sz="3200" spc="-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its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period.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Lower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period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higher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priority.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Also, </a:t>
            </a:r>
            <a:r>
              <a:rPr dirty="0" sz="3200" spc="5">
                <a:latin typeface="Calibri"/>
                <a:cs typeface="Calibri"/>
              </a:rPr>
              <a:t>the processing </a:t>
            </a:r>
            <a:r>
              <a:rPr dirty="0" sz="3200" spc="-5">
                <a:latin typeface="Calibri"/>
                <a:cs typeface="Calibri"/>
              </a:rPr>
              <a:t>time </a:t>
            </a:r>
            <a:r>
              <a:rPr dirty="0" sz="3200">
                <a:latin typeface="Calibri"/>
                <a:cs typeface="Calibri"/>
              </a:rPr>
              <a:t>remains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10">
                <a:latin typeface="Calibri"/>
                <a:cs typeface="Calibri"/>
              </a:rPr>
              <a:t>same 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each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period.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033" y="461010"/>
            <a:ext cx="47986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 b="0">
                <a:solidFill>
                  <a:srgbClr val="000000"/>
                </a:solidFill>
                <a:latin typeface="Calibri"/>
                <a:cs typeface="Calibri"/>
              </a:rPr>
              <a:t>Earliest</a:t>
            </a:r>
            <a:r>
              <a:rPr dirty="0" sz="4400" spc="-10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deadline</a:t>
            </a:r>
            <a:r>
              <a:rPr dirty="0" sz="44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5" b="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933690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The </a:t>
            </a:r>
            <a:r>
              <a:rPr dirty="0" sz="3200" spc="10">
                <a:latin typeface="Calibri"/>
                <a:cs typeface="Calibri"/>
              </a:rPr>
              <a:t>second </a:t>
            </a:r>
            <a:r>
              <a:rPr dirty="0" sz="3200" spc="15">
                <a:latin typeface="Calibri"/>
                <a:cs typeface="Calibri"/>
              </a:rPr>
              <a:t>algorithm </a:t>
            </a:r>
            <a:r>
              <a:rPr dirty="0" sz="3200" spc="20">
                <a:latin typeface="Calibri"/>
                <a:cs typeface="Calibri"/>
              </a:rPr>
              <a:t>under </a:t>
            </a:r>
            <a:r>
              <a:rPr dirty="0" sz="3200" spc="-15">
                <a:latin typeface="Calibri"/>
                <a:cs typeface="Calibri"/>
              </a:rPr>
              <a:t>real </a:t>
            </a:r>
            <a:r>
              <a:rPr dirty="0" sz="3200" spc="-5">
                <a:latin typeface="Calibri"/>
                <a:cs typeface="Calibri"/>
              </a:rPr>
              <a:t>time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Earliest </a:t>
            </a:r>
            <a:r>
              <a:rPr dirty="0" sz="3200" spc="10">
                <a:latin typeface="Calibri"/>
                <a:cs typeface="Calibri"/>
              </a:rPr>
              <a:t>Deadline </a:t>
            </a:r>
            <a:r>
              <a:rPr dirty="0" sz="3200" spc="-5">
                <a:latin typeface="Calibri"/>
                <a:cs typeface="Calibri"/>
              </a:rPr>
              <a:t>First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Scheduling. This algorithm assigns </a:t>
            </a:r>
            <a:r>
              <a:rPr dirty="0" sz="3200" spc="10">
                <a:latin typeface="Calibri"/>
                <a:cs typeface="Calibri"/>
              </a:rPr>
              <a:t>priority </a:t>
            </a:r>
            <a:r>
              <a:rPr dirty="0" sz="3200" spc="-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based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on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deadline.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Earlier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deadline, </a:t>
            </a:r>
            <a:r>
              <a:rPr dirty="0" sz="3200" spc="10">
                <a:latin typeface="Calibri"/>
                <a:cs typeface="Calibri"/>
              </a:rPr>
              <a:t>higher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priority. </a:t>
            </a:r>
            <a:r>
              <a:rPr dirty="0" sz="3200" spc="20">
                <a:latin typeface="Calibri"/>
                <a:cs typeface="Calibri"/>
              </a:rPr>
              <a:t>Thus,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10">
                <a:latin typeface="Calibri"/>
                <a:cs typeface="Calibri"/>
              </a:rPr>
              <a:t> priorities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keep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on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changing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this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scheduling.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461010"/>
            <a:ext cx="43046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dirty="0" sz="4400" spc="-204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5" b="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917"/>
            <a:ext cx="7715250" cy="43694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550" spc="5" b="1">
                <a:latin typeface="Calibri"/>
                <a:cs typeface="Calibri"/>
              </a:rPr>
              <a:t>CPU</a:t>
            </a:r>
            <a:r>
              <a:rPr dirty="0" sz="1550" spc="15" b="1">
                <a:latin typeface="Calibri"/>
                <a:cs typeface="Calibri"/>
              </a:rPr>
              <a:t> </a:t>
            </a:r>
            <a:r>
              <a:rPr dirty="0" sz="1550" spc="-10" b="1">
                <a:latin typeface="Calibri"/>
                <a:cs typeface="Calibri"/>
              </a:rPr>
              <a:t>Utilization:</a:t>
            </a:r>
            <a:endParaRPr sz="1550">
              <a:latin typeface="Calibri"/>
              <a:cs typeface="Calibri"/>
            </a:endParaRPr>
          </a:p>
          <a:p>
            <a:pPr marL="355600" marR="5080">
              <a:lnSpc>
                <a:spcPct val="100899"/>
              </a:lnSpc>
              <a:spcBef>
                <a:spcPts val="75"/>
              </a:spcBef>
            </a:pPr>
            <a:r>
              <a:rPr dirty="0" sz="1550" spc="-5">
                <a:latin typeface="Calibri"/>
                <a:cs typeface="Calibri"/>
              </a:rPr>
              <a:t>Keep </a:t>
            </a: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 spc="10">
                <a:latin typeface="Calibri"/>
                <a:cs typeface="Calibri"/>
              </a:rPr>
              <a:t>CPU </a:t>
            </a:r>
            <a:r>
              <a:rPr dirty="0" sz="1550" spc="5">
                <a:latin typeface="Calibri"/>
                <a:cs typeface="Calibri"/>
              </a:rPr>
              <a:t>as </a:t>
            </a:r>
            <a:r>
              <a:rPr dirty="0" sz="1550">
                <a:latin typeface="Calibri"/>
                <a:cs typeface="Calibri"/>
              </a:rPr>
              <a:t>busy </a:t>
            </a:r>
            <a:r>
              <a:rPr dirty="0" sz="1550" spc="5">
                <a:latin typeface="Calibri"/>
                <a:cs typeface="Calibri"/>
              </a:rPr>
              <a:t>as </a:t>
            </a:r>
            <a:r>
              <a:rPr dirty="0" sz="1550">
                <a:latin typeface="Calibri"/>
                <a:cs typeface="Calibri"/>
              </a:rPr>
              <a:t>possible.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It </a:t>
            </a:r>
            <a:r>
              <a:rPr dirty="0" sz="1550">
                <a:latin typeface="Calibri"/>
                <a:cs typeface="Calibri"/>
              </a:rPr>
              <a:t>range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0 to </a:t>
            </a:r>
            <a:r>
              <a:rPr dirty="0" sz="1550" spc="25">
                <a:latin typeface="Calibri"/>
                <a:cs typeface="Calibri"/>
              </a:rPr>
              <a:t>100%. </a:t>
            </a:r>
            <a:r>
              <a:rPr dirty="0" sz="1550" spc="-5">
                <a:latin typeface="Calibri"/>
                <a:cs typeface="Calibri"/>
              </a:rPr>
              <a:t>In </a:t>
            </a:r>
            <a:r>
              <a:rPr dirty="0" sz="1550">
                <a:latin typeface="Calibri"/>
                <a:cs typeface="Calibri"/>
              </a:rPr>
              <a:t>practice, </a:t>
            </a:r>
            <a:r>
              <a:rPr dirty="0" sz="1550" spc="10">
                <a:latin typeface="Calibri"/>
                <a:cs typeface="Calibri"/>
              </a:rPr>
              <a:t>it </a:t>
            </a:r>
            <a:r>
              <a:rPr dirty="0" sz="1550">
                <a:latin typeface="Calibri"/>
                <a:cs typeface="Calibri"/>
              </a:rPr>
              <a:t>range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40 </a:t>
            </a:r>
            <a:r>
              <a:rPr dirty="0" sz="1550" spc="10">
                <a:latin typeface="Calibri"/>
                <a:cs typeface="Calibri"/>
              </a:rPr>
              <a:t>to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90%.</a:t>
            </a:r>
            <a:endParaRPr sz="15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550" spc="-15" b="1">
                <a:latin typeface="Calibri"/>
                <a:cs typeface="Calibri"/>
              </a:rPr>
              <a:t>Throughput: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Calibri"/>
                <a:cs typeface="Calibri"/>
              </a:rPr>
              <a:t>Throughput</a:t>
            </a:r>
            <a:r>
              <a:rPr dirty="0" sz="1550" spc="17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is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rate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which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processes</a:t>
            </a:r>
            <a:r>
              <a:rPr dirty="0" sz="1550" spc="2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are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completed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per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unit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time.</a:t>
            </a:r>
            <a:endParaRPr sz="15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550" spc="-25" b="1">
                <a:latin typeface="Calibri"/>
                <a:cs typeface="Calibri"/>
              </a:rPr>
              <a:t>Turnaround</a:t>
            </a:r>
            <a:r>
              <a:rPr dirty="0" sz="1550" spc="25" b="1">
                <a:latin typeface="Calibri"/>
                <a:cs typeface="Calibri"/>
              </a:rPr>
              <a:t> </a:t>
            </a:r>
            <a:r>
              <a:rPr dirty="0" sz="1550" spc="5" b="1">
                <a:latin typeface="Calibri"/>
                <a:cs typeface="Calibri"/>
              </a:rPr>
              <a:t>time:</a:t>
            </a:r>
            <a:endParaRPr sz="1550">
              <a:latin typeface="Calibri"/>
              <a:cs typeface="Calibri"/>
            </a:endParaRPr>
          </a:p>
          <a:p>
            <a:pPr marL="355600" marR="130175">
              <a:lnSpc>
                <a:spcPct val="100899"/>
              </a:lnSpc>
              <a:spcBef>
                <a:spcPts val="80"/>
              </a:spcBef>
            </a:pPr>
            <a:r>
              <a:rPr dirty="0" sz="1550" spc="5">
                <a:latin typeface="Calibri"/>
                <a:cs typeface="Calibri"/>
              </a:rPr>
              <a:t>This </a:t>
            </a:r>
            <a:r>
              <a:rPr dirty="0" sz="1550" spc="10">
                <a:latin typeface="Calibri"/>
                <a:cs typeface="Calibri"/>
              </a:rPr>
              <a:t>is </a:t>
            </a:r>
            <a:r>
              <a:rPr dirty="0" sz="1550" spc="5">
                <a:latin typeface="Calibri"/>
                <a:cs typeface="Calibri"/>
              </a:rPr>
              <a:t>the how </a:t>
            </a:r>
            <a:r>
              <a:rPr dirty="0" sz="1550" spc="10">
                <a:latin typeface="Calibri"/>
                <a:cs typeface="Calibri"/>
              </a:rPr>
              <a:t>long a </a:t>
            </a:r>
            <a:r>
              <a:rPr dirty="0" sz="1550" spc="-5">
                <a:latin typeface="Calibri"/>
                <a:cs typeface="Calibri"/>
              </a:rPr>
              <a:t>process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takes </a:t>
            </a:r>
            <a:r>
              <a:rPr dirty="0" sz="1550" spc="10">
                <a:latin typeface="Calibri"/>
                <a:cs typeface="Calibri"/>
              </a:rPr>
              <a:t>to </a:t>
            </a:r>
            <a:r>
              <a:rPr dirty="0" sz="1550" spc="-15">
                <a:latin typeface="Calibri"/>
                <a:cs typeface="Calibri"/>
              </a:rPr>
              <a:t>execute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 </a:t>
            </a:r>
            <a:r>
              <a:rPr dirty="0" sz="1550" spc="-5">
                <a:latin typeface="Calibri"/>
                <a:cs typeface="Calibri"/>
              </a:rPr>
              <a:t>process.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It </a:t>
            </a:r>
            <a:r>
              <a:rPr dirty="0" sz="1550" spc="10">
                <a:latin typeface="Calibri"/>
                <a:cs typeface="Calibri"/>
              </a:rPr>
              <a:t>is </a:t>
            </a:r>
            <a:r>
              <a:rPr dirty="0" sz="1550" spc="5">
                <a:latin typeface="Calibri"/>
                <a:cs typeface="Calibri"/>
              </a:rPr>
              <a:t>calculated as the </a:t>
            </a:r>
            <a:r>
              <a:rPr dirty="0" sz="1550" spc="15">
                <a:latin typeface="Calibri"/>
                <a:cs typeface="Calibri"/>
              </a:rPr>
              <a:t>time </a:t>
            </a:r>
            <a:r>
              <a:rPr dirty="0" sz="1550" spc="10">
                <a:latin typeface="Calibri"/>
                <a:cs typeface="Calibri"/>
              </a:rPr>
              <a:t>gap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between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submission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process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its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completion.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50" spc="-5" b="1">
                <a:latin typeface="Calibri"/>
                <a:cs typeface="Calibri"/>
              </a:rPr>
              <a:t>Time</a:t>
            </a:r>
            <a:r>
              <a:rPr dirty="0" sz="1550" spc="50" b="1">
                <a:latin typeface="Calibri"/>
                <a:cs typeface="Calibri"/>
              </a:rPr>
              <a:t> </a:t>
            </a:r>
            <a:r>
              <a:rPr dirty="0" sz="1550" spc="10" b="1">
                <a:latin typeface="Calibri"/>
                <a:cs typeface="Calibri"/>
              </a:rPr>
              <a:t>Difference</a:t>
            </a:r>
            <a:r>
              <a:rPr dirty="0" sz="1550" spc="50" b="1">
                <a:latin typeface="Calibri"/>
                <a:cs typeface="Calibri"/>
              </a:rPr>
              <a:t> </a:t>
            </a:r>
            <a:r>
              <a:rPr dirty="0" sz="1550" spc="20" b="1">
                <a:latin typeface="Calibri"/>
                <a:cs typeface="Calibri"/>
              </a:rPr>
              <a:t>between</a:t>
            </a:r>
            <a:r>
              <a:rPr dirty="0" sz="1550" b="1">
                <a:latin typeface="Calibri"/>
                <a:cs typeface="Calibri"/>
              </a:rPr>
              <a:t> completion</a:t>
            </a:r>
            <a:r>
              <a:rPr dirty="0" sz="1550" spc="15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time</a:t>
            </a:r>
            <a:r>
              <a:rPr dirty="0" sz="1550" spc="50" b="1">
                <a:latin typeface="Calibri"/>
                <a:cs typeface="Calibri"/>
              </a:rPr>
              <a:t> </a:t>
            </a:r>
            <a:r>
              <a:rPr dirty="0" sz="1550" spc="-5" b="1">
                <a:latin typeface="Calibri"/>
                <a:cs typeface="Calibri"/>
              </a:rPr>
              <a:t>and</a:t>
            </a:r>
            <a:r>
              <a:rPr dirty="0" sz="1550" spc="150" b="1">
                <a:latin typeface="Calibri"/>
                <a:cs typeface="Calibri"/>
              </a:rPr>
              <a:t> </a:t>
            </a:r>
            <a:r>
              <a:rPr dirty="0" sz="1550" spc="-15" b="1">
                <a:latin typeface="Calibri"/>
                <a:cs typeface="Calibri"/>
              </a:rPr>
              <a:t>arrival</a:t>
            </a:r>
            <a:r>
              <a:rPr dirty="0" sz="1550" spc="160" b="1">
                <a:latin typeface="Calibri"/>
                <a:cs typeface="Calibri"/>
              </a:rPr>
              <a:t> </a:t>
            </a:r>
            <a:r>
              <a:rPr dirty="0" sz="1550" spc="5" b="1">
                <a:latin typeface="Calibri"/>
                <a:cs typeface="Calibri"/>
              </a:rPr>
              <a:t>time.</a:t>
            </a:r>
            <a:endParaRPr sz="155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20"/>
              </a:spcBef>
            </a:pP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Turn</a:t>
            </a:r>
            <a:r>
              <a:rPr dirty="0" sz="240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Around</a:t>
            </a:r>
            <a:r>
              <a:rPr dirty="0" sz="240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Completion</a:t>
            </a:r>
            <a:r>
              <a:rPr dirty="0" sz="2400" spc="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Time -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Arrival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550" spc="-15" b="1">
                <a:latin typeface="Calibri"/>
                <a:cs typeface="Calibri"/>
              </a:rPr>
              <a:t>Waiting</a:t>
            </a:r>
            <a:r>
              <a:rPr dirty="0" sz="1550" spc="130" b="1">
                <a:latin typeface="Calibri"/>
                <a:cs typeface="Calibri"/>
              </a:rPr>
              <a:t> </a:t>
            </a:r>
            <a:r>
              <a:rPr dirty="0" sz="1550" spc="5" b="1">
                <a:latin typeface="Calibri"/>
                <a:cs typeface="Calibri"/>
              </a:rPr>
              <a:t>time: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550">
                <a:latin typeface="Calibri"/>
                <a:cs typeface="Calibri"/>
              </a:rPr>
              <a:t>Waiting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time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is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sum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time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periods</a:t>
            </a:r>
            <a:r>
              <a:rPr dirty="0" sz="1550" spc="15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spent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in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waiting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in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ready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queue.</a:t>
            </a:r>
            <a:endParaRPr sz="1550">
              <a:latin typeface="Calibri"/>
              <a:cs typeface="Calibri"/>
            </a:endParaRPr>
          </a:p>
          <a:p>
            <a:pPr marL="69850" marR="1485265" indent="-57150">
              <a:lnSpc>
                <a:spcPts val="2930"/>
              </a:lnSpc>
              <a:spcBef>
                <a:spcPts val="40"/>
              </a:spcBef>
            </a:pP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r>
              <a:rPr dirty="0" sz="20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r>
              <a:rPr dirty="0" sz="2000" spc="-1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between</a:t>
            </a:r>
            <a:r>
              <a:rPr dirty="0" sz="2000" spc="-1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00000"/>
                </a:solidFill>
                <a:latin typeface="Calibri"/>
                <a:cs typeface="Calibri"/>
              </a:rPr>
              <a:t>turn</a:t>
            </a:r>
            <a:r>
              <a:rPr dirty="0" sz="20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00000"/>
                </a:solidFill>
                <a:latin typeface="Calibri"/>
                <a:cs typeface="Calibri"/>
              </a:rPr>
              <a:t>around</a:t>
            </a:r>
            <a:r>
              <a:rPr dirty="0" sz="20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r>
              <a:rPr dirty="0" sz="20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20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00000"/>
                </a:solidFill>
                <a:latin typeface="Calibri"/>
                <a:cs typeface="Calibri"/>
              </a:rPr>
              <a:t>burst</a:t>
            </a:r>
            <a:r>
              <a:rPr dirty="0" sz="2000" spc="-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C00000"/>
                </a:solidFill>
                <a:latin typeface="Calibri"/>
                <a:cs typeface="Calibri"/>
              </a:rPr>
              <a:t>time. </a:t>
            </a:r>
            <a:r>
              <a:rPr dirty="0" sz="2000" spc="-434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90" b="1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dirty="0" sz="2000" spc="-2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2000" spc="-25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2000" spc="-30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z="20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2000" spc="1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2000" spc="-1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z="2000" spc="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95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-30" b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20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2000" spc="40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2000" spc="-30" b="1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z="2000" spc="-114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2000" spc="1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20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dirty="0" sz="20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dirty="0" sz="2000" spc="-30" b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2000" spc="2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2000" spc="5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-10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2000" spc="3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2000" spc="10" b="1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06930"/>
            <a:ext cx="7973059" cy="403732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3535">
              <a:lnSpc>
                <a:spcPts val="3835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 b="1">
                <a:latin typeface="Calibri"/>
                <a:cs typeface="Calibri"/>
              </a:rPr>
              <a:t>R</a:t>
            </a:r>
            <a:r>
              <a:rPr dirty="0" sz="3200" spc="-5" b="1">
                <a:latin typeface="Calibri"/>
                <a:cs typeface="Calibri"/>
              </a:rPr>
              <a:t>esponse</a:t>
            </a:r>
            <a:r>
              <a:rPr dirty="0" sz="3200" spc="-80" b="1">
                <a:latin typeface="Calibri"/>
                <a:cs typeface="Calibri"/>
              </a:rPr>
              <a:t> </a:t>
            </a:r>
            <a:r>
              <a:rPr dirty="0" sz="3200" spc="20" b="1">
                <a:latin typeface="Calibri"/>
                <a:cs typeface="Calibri"/>
              </a:rPr>
              <a:t>time:</a:t>
            </a:r>
            <a:endParaRPr sz="3200">
              <a:latin typeface="Calibri"/>
              <a:cs typeface="Calibri"/>
            </a:endParaRPr>
          </a:p>
          <a:p>
            <a:pPr marL="355600" marR="776605">
              <a:lnSpc>
                <a:spcPts val="3829"/>
              </a:lnSpc>
              <a:spcBef>
                <a:spcPts val="130"/>
              </a:spcBef>
            </a:pPr>
            <a:r>
              <a:rPr dirty="0" sz="3200" spc="5">
                <a:latin typeface="Calibri"/>
                <a:cs typeface="Calibri"/>
              </a:rPr>
              <a:t>Response</a:t>
            </a:r>
            <a:r>
              <a:rPr dirty="0" sz="3200" spc="-1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takes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start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nd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20">
                <a:latin typeface="Calibri"/>
                <a:cs typeface="Calibri"/>
              </a:rPr>
              <a:t>m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40">
                <a:latin typeface="Calibri"/>
                <a:cs typeface="Calibri"/>
              </a:rPr>
              <a:t>ub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25">
                <a:latin typeface="Calibri"/>
                <a:cs typeface="Calibri"/>
              </a:rPr>
              <a:t>s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m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</a:t>
            </a:r>
            <a:r>
              <a:rPr dirty="0" sz="3200" spc="1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ts val="3829"/>
              </a:lnSpc>
              <a:spcBef>
                <a:spcPts val="75"/>
              </a:spcBef>
            </a:pPr>
            <a:r>
              <a:rPr dirty="0" sz="3200" spc="10">
                <a:latin typeface="Calibri"/>
                <a:cs typeface="Calibri"/>
              </a:rPr>
              <a:t>calculated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as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amount</a:t>
            </a:r>
            <a:r>
              <a:rPr dirty="0" sz="3200" spc="-16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of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takes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from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when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request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was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submitted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until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first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704"/>
              </a:lnSpc>
            </a:pPr>
            <a:r>
              <a:rPr dirty="0" sz="3200" spc="5">
                <a:latin typeface="Calibri"/>
                <a:cs typeface="Calibri"/>
              </a:rPr>
              <a:t>response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produced.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b="1">
                <a:latin typeface="Calibri"/>
                <a:cs typeface="Calibri"/>
              </a:rPr>
              <a:t>Fairness: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3200" spc="-5">
                <a:latin typeface="Calibri"/>
                <a:cs typeface="Calibri"/>
              </a:rPr>
              <a:t>Each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should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have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fair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share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CPU.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040" y="461010"/>
            <a:ext cx="13792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2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4400" spc="30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400" spc="20" b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dirty="0" sz="4400" spc="-3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4400" spc="1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59623"/>
            <a:ext cx="7732395" cy="432308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5080" indent="-343535">
              <a:lnSpc>
                <a:spcPts val="345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Arrival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time=the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at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which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enter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ready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queue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state.</a:t>
            </a:r>
            <a:endParaRPr sz="3200">
              <a:latin typeface="Calibri"/>
              <a:cs typeface="Calibri"/>
            </a:endParaRPr>
          </a:p>
          <a:p>
            <a:pPr marL="355600" marR="801370" indent="-343535">
              <a:lnSpc>
                <a:spcPts val="346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Burst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time=time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taken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by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get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executed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on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CPU.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204"/>
              </a:lnSpc>
            </a:pPr>
            <a:r>
              <a:rPr dirty="0" sz="3200" spc="5">
                <a:latin typeface="Calibri"/>
                <a:cs typeface="Calibri"/>
              </a:rPr>
              <a:t>completion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time=point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at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which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completed.</a:t>
            </a:r>
            <a:endParaRPr sz="3200">
              <a:latin typeface="Calibri"/>
              <a:cs typeface="Calibri"/>
            </a:endParaRPr>
          </a:p>
          <a:p>
            <a:pPr marL="355600" marR="400050" indent="-343535">
              <a:lnSpc>
                <a:spcPts val="3460"/>
              </a:lnSpc>
              <a:spcBef>
                <a:spcPts val="8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40">
                <a:latin typeface="Calibri"/>
                <a:cs typeface="Calibri"/>
              </a:rPr>
              <a:t>Turn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around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time=completion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time-arrival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Waiting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time=Turnaround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time-burst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2023-07-29T19:04:27Z</dcterms:created>
  <dcterms:modified xsi:type="dcterms:W3CDTF">2023-07-29T19:04:27Z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2023-07-29T00:00:00Z</vt:filetime>
  </property>
</Properties>
</file>