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5" r:id="rId12"/>
    <p:sldId id="286" r:id="rId13"/>
    <p:sldId id="287" r:id="rId14"/>
    <p:sldId id="289" r:id="rId15"/>
    <p:sldId id="273" r:id="rId16"/>
    <p:sldId id="274" r:id="rId17"/>
    <p:sldId id="275" r:id="rId18"/>
    <p:sldId id="276" r:id="rId19"/>
    <p:sldId id="277" r:id="rId20"/>
    <p:sldId id="278" r:id="rId21"/>
    <p:sldId id="288" r:id="rId22"/>
    <p:sldId id="261" r:id="rId23"/>
    <p:sldId id="262" r:id="rId24"/>
    <p:sldId id="263" r:id="rId25"/>
    <p:sldId id="264" r:id="rId26"/>
    <p:sldId id="279" r:id="rId27"/>
    <p:sldId id="281" r:id="rId28"/>
    <p:sldId id="282" r:id="rId29"/>
    <p:sldId id="283" r:id="rId30"/>
    <p:sldId id="284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2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1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2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83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6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4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0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5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>
                <a:effectLst/>
                <a:latin typeface="Broadway" pitchFamily="82" charset="0"/>
              </a:rPr>
              <a:t>CSE408</a:t>
            </a:r>
            <a:br>
              <a:rPr lang="en-US" sz="4800" b="0">
                <a:effectLst/>
                <a:latin typeface="Broadway" pitchFamily="82" charset="0"/>
              </a:rPr>
            </a:br>
            <a:r>
              <a:rPr lang="en-US" sz="4800" b="0">
                <a:effectLst/>
                <a:latin typeface="Broadway" pitchFamily="82" charset="0"/>
              </a:rPr>
              <a:t>Divide and Conquer</a:t>
            </a:r>
            <a:endParaRPr lang="en-IN" sz="4800" b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2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(3) find maximum </a:t>
            </a:r>
            <a:r>
              <a:rPr lang="en-US" dirty="0" err="1"/>
              <a:t>subarray</a:t>
            </a:r>
            <a:r>
              <a:rPr lang="en-US" dirty="0"/>
              <a:t> that crosses midpoint</a:t>
            </a:r>
          </a:p>
          <a:p>
            <a:pPr lvl="1"/>
            <a:r>
              <a:rPr lang="en-US" dirty="0"/>
              <a:t>Need to find maximum  </a:t>
            </a:r>
            <a:r>
              <a:rPr lang="en-US" dirty="0" err="1"/>
              <a:t>subarrays</a:t>
            </a:r>
            <a:r>
              <a:rPr lang="en-US" dirty="0"/>
              <a:t> of the form</a:t>
            </a:r>
          </a:p>
          <a:p>
            <a:pPr lvl="2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..mid], A[mid+1..j], low &lt;= </a:t>
            </a:r>
            <a:r>
              <a:rPr lang="en-US" dirty="0" err="1"/>
              <a:t>i</a:t>
            </a:r>
            <a:r>
              <a:rPr lang="en-US" dirty="0"/>
              <a:t>, j &lt;= high </a:t>
            </a:r>
          </a:p>
          <a:p>
            <a:r>
              <a:rPr lang="en-US" dirty="0"/>
              <a:t>Take </a:t>
            </a:r>
            <a:r>
              <a:rPr lang="en-US" dirty="0" err="1"/>
              <a:t>subarray</a:t>
            </a:r>
            <a:r>
              <a:rPr lang="en-US" dirty="0"/>
              <a:t> with largest sum of (1), (2), (3)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native algorithm time required for two n – digit number was O(n^2).</a:t>
            </a:r>
          </a:p>
          <a:p>
            <a:r>
              <a:rPr lang="en-US" dirty="0"/>
              <a:t>But in </a:t>
            </a:r>
            <a:r>
              <a:rPr lang="en-IN" dirty="0" err="1"/>
              <a:t>Karatsuba’s</a:t>
            </a:r>
            <a:r>
              <a:rPr lang="en-IN" dirty="0"/>
              <a:t> Multiplication Algorithm  O(n^1.5)</a:t>
            </a:r>
          </a:p>
          <a:p>
            <a:r>
              <a:rPr lang="en-US" dirty="0"/>
              <a:t>So, </a:t>
            </a:r>
            <a:r>
              <a:rPr lang="en-IN" dirty="0" err="1"/>
              <a:t>Karatsuba’s</a:t>
            </a:r>
            <a:r>
              <a:rPr lang="en-IN" dirty="0"/>
              <a:t> Multiplication Algorithm  is fastest </a:t>
            </a:r>
            <a:r>
              <a:rPr lang="en-IN" dirty="0" err="1"/>
              <a:t>algoritm</a:t>
            </a:r>
            <a:r>
              <a:rPr lang="en-IN" dirty="0"/>
              <a:t>.</a:t>
            </a:r>
          </a:p>
          <a:p>
            <a:r>
              <a:rPr lang="en-IN" dirty="0" err="1"/>
              <a:t>Karatsuba’s</a:t>
            </a:r>
            <a:r>
              <a:rPr lang="en-IN" dirty="0"/>
              <a:t> Multiplication Algorithm uses </a:t>
            </a:r>
            <a:r>
              <a:rPr lang="en-IN" dirty="0" err="1"/>
              <a:t>devide</a:t>
            </a:r>
            <a:r>
              <a:rPr lang="en-IN" dirty="0"/>
              <a:t> and conquer technique.</a:t>
            </a:r>
          </a:p>
        </p:txBody>
      </p:sp>
    </p:spTree>
    <p:extLst>
      <p:ext uri="{BB962C8B-B14F-4D97-AF65-F5344CB8AC3E}">
        <p14:creationId xmlns:p14="http://schemas.microsoft.com/office/powerpoint/2010/main" val="353419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can be used to multiply in any base base10, base2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4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</a:t>
            </a:r>
            <a:r>
              <a:rPr lang="en-IN" dirty="0" err="1"/>
              <a:t>Karatsuba’s</a:t>
            </a:r>
            <a:r>
              <a:rPr lang="en-IN" dirty="0"/>
              <a:t> Multiplication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 :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* Y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</a:p>
          <a:p>
            <a:r>
              <a:rPr lang="en-US" dirty="0">
                <a:solidFill>
                  <a:srgbClr val="FF0000"/>
                </a:solidFill>
              </a:rPr>
              <a:t>Step 2 : X</a:t>
            </a:r>
            <a:r>
              <a:rPr lang="en-US" baseline="-25000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l</a:t>
            </a:r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Step 3: (X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+ X</a:t>
            </a:r>
            <a:r>
              <a:rPr lang="en-US" baseline="-25000" dirty="0">
                <a:solidFill>
                  <a:srgbClr val="FF0000"/>
                </a:solidFill>
              </a:rPr>
              <a:t>l </a:t>
            </a:r>
            <a:r>
              <a:rPr lang="en-US" dirty="0">
                <a:solidFill>
                  <a:srgbClr val="FF0000"/>
                </a:solidFill>
              </a:rPr>
              <a:t> )* (Y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)</a:t>
            </a:r>
          </a:p>
          <a:p>
            <a:r>
              <a:rPr lang="en-US" dirty="0">
                <a:solidFill>
                  <a:srgbClr val="FF0000"/>
                </a:solidFill>
              </a:rPr>
              <a:t>Step 4: S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-S</a:t>
            </a:r>
            <a:r>
              <a:rPr lang="en-US" baseline="-25000" dirty="0">
                <a:solidFill>
                  <a:srgbClr val="FF0000"/>
                </a:solidFill>
              </a:rPr>
              <a:t>2-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Step 5: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 * (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) + S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* (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/2</a:t>
            </a:r>
            <a:r>
              <a:rPr lang="en-US" dirty="0">
                <a:solidFill>
                  <a:srgbClr val="FF0000"/>
                </a:solidFill>
              </a:rPr>
              <a:t>)   +  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Where b is base 10 and n is number of digits</a:t>
            </a:r>
          </a:p>
        </p:txBody>
      </p:sp>
    </p:spTree>
    <p:extLst>
      <p:ext uri="{BB962C8B-B14F-4D97-AF65-F5344CB8AC3E}">
        <p14:creationId xmlns:p14="http://schemas.microsoft.com/office/powerpoint/2010/main" val="394251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Solve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 1026732</a:t>
            </a:r>
          </a:p>
          <a:p>
            <a:r>
              <a:rPr lang="en-US" dirty="0"/>
              <a:t>Y = 732912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17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Find-Max-Cross-</a:t>
            </a:r>
            <a:r>
              <a:rPr lang="en-US" dirty="0" err="1"/>
              <a:t>Subarray</a:t>
            </a:r>
            <a:r>
              <a:rPr lang="en-US" dirty="0"/>
              <a:t>: O(n) time</a:t>
            </a:r>
          </a:p>
          <a:p>
            <a:endParaRPr lang="en-US" dirty="0"/>
          </a:p>
          <a:p>
            <a:r>
              <a:rPr lang="en-US" dirty="0"/>
              <a:t>Two recursive calls on input size n/2</a:t>
            </a:r>
          </a:p>
          <a:p>
            <a:endParaRPr lang="en-US" dirty="0"/>
          </a:p>
          <a:p>
            <a:r>
              <a:rPr lang="en-US" dirty="0"/>
              <a:t>Thus:</a:t>
            </a:r>
          </a:p>
          <a:p>
            <a:pPr lvl="1">
              <a:buNone/>
            </a:pPr>
            <a:r>
              <a:rPr lang="en-US" dirty="0"/>
              <a:t>	T(n) = 2T(n/2) + O(n)</a:t>
            </a:r>
          </a:p>
          <a:p>
            <a:pPr lvl="1">
              <a:buNone/>
            </a:pPr>
            <a:r>
              <a:rPr lang="en-US" dirty="0"/>
              <a:t>	T(n) = O(n log n)	</a:t>
            </a:r>
          </a:p>
        </p:txBody>
      </p:sp>
    </p:spTree>
    <p:extLst>
      <p:ext uri="{BB962C8B-B14F-4D97-AF65-F5344CB8AC3E}">
        <p14:creationId xmlns:p14="http://schemas.microsoft.com/office/powerpoint/2010/main" val="3390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Karatsuba’s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suppose we have two arrays</a:t>
            </a:r>
          </a:p>
          <a:p>
            <a:pPr lvl="1"/>
            <a:r>
              <a:rPr lang="en-US" dirty="0"/>
              <a:t>a: [1,0,0,0…..1]   of n bit size</a:t>
            </a:r>
          </a:p>
          <a:p>
            <a:pPr lvl="1"/>
            <a:r>
              <a:rPr lang="en-US" dirty="0"/>
              <a:t>b: [1,0,1,0,…..1] of n bit size</a:t>
            </a:r>
          </a:p>
          <a:p>
            <a:pPr lvl="1"/>
            <a:r>
              <a:rPr lang="en-US" dirty="0"/>
              <a:t>And for simplicity, n is a power of 2</a:t>
            </a:r>
          </a:p>
          <a:p>
            <a:r>
              <a:rPr lang="en-US" dirty="0"/>
              <a:t>Using Divide and Conquer, divide the arrays a, b in two halves,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</a:p>
          <a:p>
            <a:pPr marL="457200" lvl="1" indent="0" algn="ctr">
              <a:buNone/>
            </a:pPr>
            <a:r>
              <a:rPr lang="en-US" dirty="0"/>
              <a:t>b: [1,0,1,0,…..1]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48933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dividing, a1, a2, b1, and b2 contains n/2 bits in each.</a:t>
            </a:r>
          </a:p>
          <a:p>
            <a:r>
              <a:rPr lang="en-US" dirty="0"/>
              <a:t>Now perform multiplication, i.e.,</a:t>
            </a:r>
          </a:p>
          <a:p>
            <a:r>
              <a:rPr lang="en-US" dirty="0"/>
              <a:t>a*b= </a:t>
            </a:r>
            <a:r>
              <a:rPr lang="pt-BR" dirty="0"/>
              <a:t>2^n[a_1]*[b_2]+2^n/2[a_1][b_2]+[a_2][b_1].</a:t>
            </a:r>
          </a:p>
          <a:p>
            <a:r>
              <a:rPr lang="en-US" dirty="0"/>
              <a:t>Now if a and b are one bit, then perform one-bit multiplication</a:t>
            </a:r>
          </a:p>
          <a:p>
            <a:r>
              <a:rPr lang="en-US" dirty="0"/>
              <a:t>But, if a and b are more than one bit</a:t>
            </a:r>
          </a:p>
        </p:txBody>
      </p:sp>
    </p:spTree>
    <p:extLst>
      <p:ext uri="{BB962C8B-B14F-4D97-AF65-F5344CB8AC3E}">
        <p14:creationId xmlns:p14="http://schemas.microsoft.com/office/powerpoint/2010/main" val="287655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recursively split a and b in two halves.</a:t>
            </a:r>
          </a:p>
          <a:p>
            <a:r>
              <a:rPr lang="en-US" dirty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a_2 b_2, a_2 b_1, a_2 b_2.</a:t>
            </a:r>
          </a:p>
          <a:p>
            <a:r>
              <a:rPr lang="pt-BR" dirty="0"/>
              <a:t>Perform four n/2 bit multiplications</a:t>
            </a:r>
          </a:p>
          <a:p>
            <a:r>
              <a:rPr lang="pt-BR" dirty="0"/>
              <a:t>Add one n-bit padding</a:t>
            </a:r>
          </a:p>
          <a:p>
            <a:r>
              <a:rPr lang="pt-BR" dirty="0"/>
              <a:t>Add one n/2 bit padding</a:t>
            </a:r>
          </a:p>
          <a:p>
            <a:r>
              <a:rPr lang="pt-BR" dirty="0"/>
              <a:t>So the recurrence relations 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T(n)= Theta (1) ,   if n=1</a:t>
            </a:r>
          </a:p>
          <a:p>
            <a:pPr marL="0" indent="0">
              <a:buNone/>
            </a:pPr>
            <a:r>
              <a:rPr lang="en-US" dirty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Where Theta(n) is complexity for padding</a:t>
            </a:r>
          </a:p>
          <a:p>
            <a:r>
              <a:rPr lang="en-US" dirty="0"/>
              <a:t>This complexity is high, therefore, we are going to convert this four multiplication to three multiplications and this conversion is known as Karatsuba’s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0861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Change that four multiplies into three multiplies, 2+1, three multiplies, </a:t>
            </a:r>
          </a:p>
          <a:p>
            <a:r>
              <a:rPr lang="en-US" dirty="0"/>
              <a:t>Add a bunch of adds 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/>
              <a:t>We get a recurrence which looks like</a:t>
            </a:r>
          </a:p>
          <a:p>
            <a:pPr marL="0" indent="0">
              <a:buNone/>
            </a:pPr>
            <a:r>
              <a:rPr lang="en-US" dirty="0"/>
              <a:t>       T(n) is 3T n/2+Theta n</a:t>
            </a:r>
          </a:p>
          <a:p>
            <a:r>
              <a:rPr lang="en-US" dirty="0"/>
              <a:t>By solving, the complexity is 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the Divide and Conquer approach for the Maximum </a:t>
            </a:r>
            <a:r>
              <a:rPr lang="en-IN" dirty="0" err="1"/>
              <a:t>Subarray</a:t>
            </a:r>
            <a:r>
              <a:rPr lang="en-IN" dirty="0"/>
              <a:t> Problem, what is the base case for termination of recursion? </a:t>
            </a:r>
          </a:p>
          <a:p>
            <a:pPr marL="0" indent="0">
              <a:buNone/>
            </a:pPr>
            <a:r>
              <a:rPr lang="en-IN" dirty="0"/>
              <a:t>a) When the </a:t>
            </a:r>
            <a:r>
              <a:rPr lang="en-IN" dirty="0" err="1"/>
              <a:t>subarray</a:t>
            </a:r>
            <a:r>
              <a:rPr lang="en-IN" dirty="0"/>
              <a:t> size becomes 0 </a:t>
            </a:r>
          </a:p>
          <a:p>
            <a:pPr marL="0" indent="0">
              <a:buNone/>
            </a:pPr>
            <a:r>
              <a:rPr lang="en-IN" dirty="0"/>
              <a:t>b) When the </a:t>
            </a:r>
            <a:r>
              <a:rPr lang="en-IN" dirty="0" err="1"/>
              <a:t>subarray</a:t>
            </a:r>
            <a:r>
              <a:rPr lang="en-IN" dirty="0"/>
              <a:t> size becomes 1 </a:t>
            </a:r>
          </a:p>
          <a:p>
            <a:pPr marL="0" indent="0">
              <a:buNone/>
            </a:pPr>
            <a:r>
              <a:rPr lang="en-IN" dirty="0"/>
              <a:t>c) When the </a:t>
            </a:r>
            <a:r>
              <a:rPr lang="en-IN" dirty="0" err="1"/>
              <a:t>subarray</a:t>
            </a:r>
            <a:r>
              <a:rPr lang="en-IN" dirty="0"/>
              <a:t> size becomes 2</a:t>
            </a:r>
          </a:p>
          <a:p>
            <a:pPr marL="0" indent="0">
              <a:buNone/>
            </a:pPr>
            <a:r>
              <a:rPr lang="en-IN" dirty="0"/>
              <a:t> d) When the </a:t>
            </a:r>
            <a:r>
              <a:rPr lang="en-IN" dirty="0" err="1"/>
              <a:t>subarray</a:t>
            </a:r>
            <a:r>
              <a:rPr lang="en-IN" dirty="0"/>
              <a:t> size becomes 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23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Q1. What is the main idea behind the Divide and Conquer approach for the Maximum Subarray Problem?</a:t>
            </a:r>
          </a:p>
          <a:p>
            <a:pPr marL="0" indent="0">
              <a:buNone/>
            </a:pPr>
            <a:r>
              <a:rPr lang="en-IN" dirty="0"/>
              <a:t> a) Find the maximum </a:t>
            </a:r>
            <a:r>
              <a:rPr lang="en-IN" dirty="0" err="1"/>
              <a:t>subarray</a:t>
            </a:r>
            <a:r>
              <a:rPr lang="en-IN" dirty="0"/>
              <a:t> by repeatedly dividing the array into smaller </a:t>
            </a:r>
            <a:r>
              <a:rPr lang="en-IN" dirty="0" err="1"/>
              <a:t>subarrays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b) Iterate through the array and find the maximum </a:t>
            </a:r>
            <a:r>
              <a:rPr lang="en-IN" dirty="0" err="1"/>
              <a:t>subarray</a:t>
            </a:r>
            <a:r>
              <a:rPr lang="en-IN" dirty="0"/>
              <a:t> using dynamic programming</a:t>
            </a:r>
          </a:p>
          <a:p>
            <a:pPr marL="0" indent="0">
              <a:buNone/>
            </a:pPr>
            <a:r>
              <a:rPr lang="en-IN" dirty="0"/>
              <a:t>c) Perform a binary search to find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d) Randomly select </a:t>
            </a:r>
            <a:r>
              <a:rPr lang="en-IN" dirty="0" err="1"/>
              <a:t>subarrays</a:t>
            </a:r>
            <a:r>
              <a:rPr lang="en-IN" dirty="0"/>
              <a:t> and check for the maximum sum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Q2. What does the Combine phase in the Divide and Conquer approach for the Maximum Subarray Problem involve? </a:t>
            </a:r>
          </a:p>
          <a:p>
            <a:pPr marL="0" indent="0">
              <a:buNone/>
            </a:pPr>
            <a:r>
              <a:rPr lang="en-IN" dirty="0"/>
              <a:t>a) Combining the maximum </a:t>
            </a:r>
            <a:r>
              <a:rPr lang="en-IN" dirty="0" err="1"/>
              <a:t>subarrays</a:t>
            </a:r>
            <a:r>
              <a:rPr lang="en-IN" dirty="0"/>
              <a:t> of the left and right halves </a:t>
            </a:r>
          </a:p>
          <a:p>
            <a:pPr marL="0" indent="0">
              <a:buNone/>
            </a:pPr>
            <a:r>
              <a:rPr lang="en-IN" dirty="0"/>
              <a:t>b) Combining all elements of the array</a:t>
            </a:r>
          </a:p>
          <a:p>
            <a:pPr marL="0" indent="0">
              <a:buNone/>
            </a:pPr>
            <a:r>
              <a:rPr lang="en-IN" dirty="0"/>
              <a:t> c) Combining the positive and negative elements of the array </a:t>
            </a:r>
          </a:p>
          <a:p>
            <a:pPr marL="0" indent="0">
              <a:buNone/>
            </a:pPr>
            <a:r>
              <a:rPr lang="en-IN" dirty="0"/>
              <a:t>d) Combining the elements using a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Q3. In the context of the maximum subarray problem, what does a negative sum of a subarray indicate? </a:t>
            </a:r>
          </a:p>
          <a:p>
            <a:pPr marL="0" indent="0">
              <a:buNone/>
            </a:pPr>
            <a:r>
              <a:rPr lang="en-IN" dirty="0"/>
              <a:t>a) The </a:t>
            </a:r>
            <a:r>
              <a:rPr lang="en-IN" dirty="0" err="1"/>
              <a:t>subarray</a:t>
            </a:r>
            <a:r>
              <a:rPr lang="en-IN" dirty="0"/>
              <a:t> does not contribute to the maximum </a:t>
            </a:r>
            <a:r>
              <a:rPr lang="en-IN" dirty="0" err="1"/>
              <a:t>subarray</a:t>
            </a:r>
            <a:r>
              <a:rPr lang="en-IN" dirty="0"/>
              <a:t> sum</a:t>
            </a:r>
          </a:p>
          <a:p>
            <a:pPr marL="0" indent="0">
              <a:buNone/>
            </a:pPr>
            <a:r>
              <a:rPr lang="en-IN" dirty="0"/>
              <a:t> b) There is a bug in the algorithm c) </a:t>
            </a:r>
          </a:p>
          <a:p>
            <a:pPr marL="0" indent="0">
              <a:buNone/>
            </a:pPr>
            <a:r>
              <a:rPr lang="en-IN" dirty="0"/>
              <a:t>The array contains invalid elements</a:t>
            </a:r>
          </a:p>
          <a:p>
            <a:pPr marL="0" indent="0">
              <a:buNone/>
            </a:pPr>
            <a:r>
              <a:rPr lang="en-IN" dirty="0"/>
              <a:t> d) The </a:t>
            </a:r>
            <a:r>
              <a:rPr lang="en-IN" dirty="0" err="1"/>
              <a:t>subarray</a:t>
            </a:r>
            <a:r>
              <a:rPr lang="en-IN" dirty="0"/>
              <a:t> is the maximum </a:t>
            </a:r>
            <a:r>
              <a:rPr lang="en-IN" dirty="0" err="1"/>
              <a:t>subarray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Q4. If an array contains both positive and negative elements, what is the significance of the maximum subarray sum?</a:t>
            </a:r>
          </a:p>
          <a:p>
            <a:pPr marL="0" indent="0">
              <a:buNone/>
            </a:pPr>
            <a:r>
              <a:rPr lang="en-IN" dirty="0"/>
              <a:t> a) It represents the sum of the </a:t>
            </a:r>
            <a:r>
              <a:rPr lang="en-IN" dirty="0" err="1"/>
              <a:t>subarray</a:t>
            </a:r>
            <a:r>
              <a:rPr lang="en-IN" dirty="0"/>
              <a:t> with the most positive elements </a:t>
            </a:r>
          </a:p>
          <a:p>
            <a:pPr marL="0" indent="0">
              <a:buNone/>
            </a:pPr>
            <a:r>
              <a:rPr lang="en-IN" dirty="0"/>
              <a:t>b) It represents the sum of the </a:t>
            </a:r>
            <a:r>
              <a:rPr lang="en-IN" dirty="0" err="1"/>
              <a:t>subarray</a:t>
            </a:r>
            <a:r>
              <a:rPr lang="en-IN" dirty="0"/>
              <a:t> with the least negative elements </a:t>
            </a:r>
          </a:p>
          <a:p>
            <a:pPr marL="0" indent="0">
              <a:buNone/>
            </a:pPr>
            <a:r>
              <a:rPr lang="en-IN" dirty="0"/>
              <a:t>c) It represents the sum of a contiguous </a:t>
            </a:r>
            <a:r>
              <a:rPr lang="en-IN" dirty="0" err="1"/>
              <a:t>subarray</a:t>
            </a:r>
            <a:r>
              <a:rPr lang="en-IN" dirty="0"/>
              <a:t> with the largest sum among all possible contiguous </a:t>
            </a:r>
            <a:r>
              <a:rPr lang="en-IN" dirty="0" err="1"/>
              <a:t>subarrays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d) It represents the sum of the entire array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Q5. Which of the following is a divide and conquer application for the fast multiplication?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Karatsuba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Booths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Euclid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 of the above </a:t>
            </a:r>
          </a:p>
        </p:txBody>
      </p:sp>
    </p:spTree>
    <p:extLst>
      <p:ext uri="{BB962C8B-B14F-4D97-AF65-F5344CB8AC3E}">
        <p14:creationId xmlns:p14="http://schemas.microsoft.com/office/powerpoint/2010/main" val="190681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Q6. What is the time complexity of Karatsuba's algorithm for multiplying two </a:t>
            </a:r>
            <a:r>
              <a:rPr lang="en-US" i="1" dirty="0"/>
              <a:t>n</a:t>
            </a:r>
            <a:r>
              <a:rPr lang="en-US" dirty="0"/>
              <a:t>-digit numbers? a) </a:t>
            </a:r>
            <a:r>
              <a:rPr lang="en-US" i="1" dirty="0"/>
              <a:t>O</a:t>
            </a:r>
            <a:r>
              <a:rPr lang="en-US" dirty="0"/>
              <a:t>(n) </a:t>
            </a:r>
          </a:p>
          <a:p>
            <a:pPr marL="0" indent="0">
              <a:buNone/>
            </a:pPr>
            <a:r>
              <a:rPr lang="en-US" dirty="0"/>
              <a:t>b) O(n^2) </a:t>
            </a:r>
          </a:p>
          <a:p>
            <a:pPr marL="0" indent="0">
              <a:buNone/>
            </a:pPr>
            <a:r>
              <a:rPr lang="en-US" dirty="0"/>
              <a:t>c) 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d) O(2^n)</a:t>
            </a:r>
          </a:p>
        </p:txBody>
      </p:sp>
    </p:spTree>
    <p:extLst>
      <p:ext uri="{BB962C8B-B14F-4D97-AF65-F5344CB8AC3E}">
        <p14:creationId xmlns:p14="http://schemas.microsoft.com/office/powerpoint/2010/main" val="1252649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Q7. What is the primary factor that influences the efficiency of Karatsuba's algorithm?</a:t>
            </a:r>
          </a:p>
          <a:p>
            <a:pPr marL="0" indent="0">
              <a:buNone/>
            </a:pPr>
            <a:r>
              <a:rPr lang="en-US" dirty="0"/>
              <a:t> a) Number of additions required</a:t>
            </a:r>
          </a:p>
          <a:p>
            <a:pPr marL="0" indent="0">
              <a:buNone/>
            </a:pPr>
            <a:r>
              <a:rPr lang="en-US" dirty="0"/>
              <a:t> b) Number of recursive calls </a:t>
            </a:r>
          </a:p>
          <a:p>
            <a:pPr marL="0" indent="0">
              <a:buNone/>
            </a:pPr>
            <a:r>
              <a:rPr lang="en-US" dirty="0"/>
              <a:t>c) Number of subtractions required</a:t>
            </a:r>
          </a:p>
          <a:p>
            <a:pPr marL="0" indent="0">
              <a:buNone/>
            </a:pPr>
            <a:r>
              <a:rPr lang="en-US" dirty="0"/>
              <a:t> d) Number of divisions required</a:t>
            </a:r>
          </a:p>
        </p:txBody>
      </p:sp>
    </p:spTree>
    <p:extLst>
      <p:ext uri="{BB962C8B-B14F-4D97-AF65-F5344CB8AC3E}">
        <p14:creationId xmlns:p14="http://schemas.microsoft.com/office/powerpoint/2010/main" val="146526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Q8. Which of the following is a limitation of Karatsuba's algorithm? </a:t>
            </a:r>
          </a:p>
          <a:p>
            <a:pPr marL="514350" indent="-514350">
              <a:buAutoNum type="alphaLcParenR"/>
            </a:pPr>
            <a:r>
              <a:rPr lang="en-US" dirty="0"/>
              <a:t>It cannot handle negative numbers</a:t>
            </a:r>
          </a:p>
          <a:p>
            <a:pPr marL="514350" indent="-514350">
              <a:buAutoNum type="alphaLcParenR"/>
            </a:pPr>
            <a:r>
              <a:rPr lang="en-US" dirty="0"/>
              <a:t>It requires more memory compared to traditional methods </a:t>
            </a:r>
          </a:p>
          <a:p>
            <a:pPr marL="514350" indent="-514350">
              <a:buAutoNum type="alphaLcParenR"/>
            </a:pPr>
            <a:r>
              <a:rPr lang="en-US" dirty="0"/>
              <a:t>It becomes less efficient for very large numbers </a:t>
            </a:r>
          </a:p>
          <a:p>
            <a:pPr marL="514350" indent="-514350">
              <a:buAutoNum type="alphaLcParenR"/>
            </a:pPr>
            <a:r>
              <a:rPr lang="en-US" dirty="0"/>
              <a:t>It is not applicable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3274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Q9. What is the key advantage of Karatsuba's algorithm over traditional multiplication methods? </a:t>
            </a:r>
          </a:p>
          <a:p>
            <a:pPr marL="514350" indent="-514350">
              <a:buAutoNum type="alphaLcParenR"/>
            </a:pPr>
            <a:r>
              <a:rPr lang="en-US" dirty="0"/>
              <a:t>It requires less memory </a:t>
            </a:r>
          </a:p>
          <a:p>
            <a:pPr marL="514350" indent="-514350">
              <a:buAutoNum type="alphaLcParenR"/>
            </a:pPr>
            <a:r>
              <a:rPr lang="en-US" dirty="0"/>
              <a:t>It has a lower time complexity </a:t>
            </a:r>
          </a:p>
          <a:p>
            <a:pPr marL="514350" indent="-514350">
              <a:buAutoNum type="alphaLcParenR"/>
            </a:pPr>
            <a:r>
              <a:rPr lang="en-US" dirty="0"/>
              <a:t>It is easier to implement </a:t>
            </a:r>
          </a:p>
          <a:p>
            <a:pPr marL="514350" indent="-514350">
              <a:buAutoNum type="alphaLcParenR"/>
            </a:pPr>
            <a:r>
              <a:rPr lang="en-US" dirty="0"/>
              <a:t>It can handle negative numbers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38765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 a) Karatsuba algorithm</a:t>
            </a:r>
          </a:p>
          <a:p>
            <a:r>
              <a:rPr lang="en-US" dirty="0"/>
              <a:t>6- c) 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dirty="0"/>
              <a:t>7- a) No. of additions are required</a:t>
            </a:r>
          </a:p>
          <a:p>
            <a:r>
              <a:rPr lang="en-US" dirty="0"/>
              <a:t>8- c) It becomes less efficient for very large numbers </a:t>
            </a:r>
          </a:p>
          <a:p>
            <a:r>
              <a:rPr lang="en-US" dirty="0"/>
              <a:t>9- b) It has a lower time complexity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buy a unit of stock, only </a:t>
            </a:r>
            <a:r>
              <a:rPr lang="en-US" i="1" dirty="0"/>
              <a:t>one</a:t>
            </a:r>
            <a:r>
              <a:rPr lang="en-US" dirty="0"/>
              <a:t> time, then sell it at a later date</a:t>
            </a:r>
          </a:p>
          <a:p>
            <a:pPr lvl="1"/>
            <a:r>
              <a:rPr lang="en-US" dirty="0"/>
              <a:t>Buy/sell at end of day</a:t>
            </a:r>
          </a:p>
          <a:p>
            <a:endParaRPr lang="en-US" dirty="0"/>
          </a:p>
          <a:p>
            <a:r>
              <a:rPr lang="en-US" dirty="0"/>
              <a:t>Strategy: buy low, sell high</a:t>
            </a:r>
          </a:p>
          <a:p>
            <a:pPr lvl="1"/>
            <a:r>
              <a:rPr lang="en-US" dirty="0"/>
              <a:t>The lowest price may appear after the highest price</a:t>
            </a:r>
          </a:p>
          <a:p>
            <a:endParaRPr lang="en-US" dirty="0"/>
          </a:p>
          <a:p>
            <a:r>
              <a:rPr lang="en-US" dirty="0"/>
              <a:t>Assume you know future prices</a:t>
            </a:r>
          </a:p>
          <a:p>
            <a:endParaRPr lang="en-US" dirty="0"/>
          </a:p>
          <a:p>
            <a:r>
              <a:rPr lang="en-US" dirty="0"/>
              <a:t>Can you maximize profit by buying at lowest price and selling at highest price?</a:t>
            </a:r>
          </a:p>
        </p:txBody>
      </p:sp>
    </p:spTree>
    <p:extLst>
      <p:ext uri="{BB962C8B-B14F-4D97-AF65-F5344CB8AC3E}">
        <p14:creationId xmlns:p14="http://schemas.microsoft.com/office/powerpoint/2010/main" val="30135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lowest sell highest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86000" y="2209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09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086100" y="24765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438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581400" y="2895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0386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514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0" y="2514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562600" y="2819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867400" y="2895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2819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400300" y="43053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09900" y="4457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3314700" y="46101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38600" y="5105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buy/sell pairs are possible over </a:t>
            </a:r>
            <a:r>
              <a:rPr lang="en-US" i="1" dirty="0"/>
              <a:t>n</a:t>
            </a:r>
            <a:r>
              <a:rPr lang="en-US" dirty="0"/>
              <a:t> days?</a:t>
            </a:r>
          </a:p>
          <a:p>
            <a:r>
              <a:rPr lang="en-US" dirty="0"/>
              <a:t>Evaluate each pair and keep track of maximum</a:t>
            </a:r>
          </a:p>
          <a:p>
            <a:r>
              <a:rPr lang="en-US" dirty="0"/>
              <a:t>Can we do better? </a:t>
            </a:r>
          </a:p>
        </p:txBody>
      </p:sp>
    </p:spTree>
    <p:extLst>
      <p:ext uri="{BB962C8B-B14F-4D97-AF65-F5344CB8AC3E}">
        <p14:creationId xmlns:p14="http://schemas.microsoft.com/office/powerpoint/2010/main" val="24106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sequence of days so that: </a:t>
            </a:r>
          </a:p>
          <a:p>
            <a:pPr lvl="1"/>
            <a:r>
              <a:rPr lang="en-US" dirty="0"/>
              <a:t>the net change from last to first is maximized</a:t>
            </a:r>
          </a:p>
          <a:p>
            <a:r>
              <a:rPr lang="en-US" dirty="0"/>
              <a:t>Look at the daily change in price</a:t>
            </a:r>
          </a:p>
          <a:p>
            <a:pPr lvl="1"/>
            <a:r>
              <a:rPr lang="en-US" dirty="0"/>
              <a:t>Change on day </a:t>
            </a:r>
            <a:r>
              <a:rPr lang="en-US" i="1" dirty="0" err="1"/>
              <a:t>i</a:t>
            </a:r>
            <a:r>
              <a:rPr lang="en-US" dirty="0"/>
              <a:t>: price day </a:t>
            </a:r>
            <a:r>
              <a:rPr lang="en-US" i="1" dirty="0" err="1"/>
              <a:t>i</a:t>
            </a:r>
            <a:r>
              <a:rPr lang="en-US" dirty="0"/>
              <a:t> minus price day </a:t>
            </a:r>
            <a:r>
              <a:rPr lang="en-US" i="1" dirty="0"/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We now have an array of changes (numbers), e.g.</a:t>
            </a:r>
          </a:p>
          <a:p>
            <a:pPr lvl="2">
              <a:buNone/>
            </a:pPr>
            <a:r>
              <a:rPr lang="en-US" dirty="0"/>
              <a:t>12,-3,-24,20,-3,-16,-23,18,20,-7,12,-5,-22,14,-4,6 </a:t>
            </a:r>
          </a:p>
          <a:p>
            <a:pPr lvl="1"/>
            <a:r>
              <a:rPr lang="en-US" dirty="0"/>
              <a:t>Find contiguous </a:t>
            </a:r>
            <a:r>
              <a:rPr lang="en-US" dirty="0" err="1"/>
              <a:t>subarray</a:t>
            </a:r>
            <a:r>
              <a:rPr lang="en-US" dirty="0"/>
              <a:t> with largest sum</a:t>
            </a:r>
          </a:p>
          <a:p>
            <a:pPr lvl="2"/>
            <a:r>
              <a:rPr lang="en-US" b="1" dirty="0"/>
              <a:t>maximum </a:t>
            </a:r>
            <a:r>
              <a:rPr lang="en-US" b="1" dirty="0" err="1"/>
              <a:t>subarray</a:t>
            </a:r>
            <a:endParaRPr lang="en-US" b="1" dirty="0"/>
          </a:p>
          <a:p>
            <a:pPr lvl="1"/>
            <a:r>
              <a:rPr lang="en-US" dirty="0"/>
              <a:t>E.g.: buy after day 7, sell after day 11</a:t>
            </a:r>
          </a:p>
        </p:txBody>
      </p:sp>
    </p:spTree>
    <p:extLst>
      <p:ext uri="{BB962C8B-B14F-4D97-AF65-F5344CB8AC3E}">
        <p14:creationId xmlns:p14="http://schemas.microsoft.com/office/powerpoint/2010/main" val="34842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if only positive numbers (assume not)</a:t>
            </a:r>
          </a:p>
          <a:p>
            <a:endParaRPr lang="en-US" dirty="0"/>
          </a:p>
          <a:p>
            <a:r>
              <a:rPr lang="en-US" dirty="0"/>
              <a:t>Need to check O(n</a:t>
            </a:r>
            <a:r>
              <a:rPr lang="en-US" baseline="30000" dirty="0"/>
              <a:t>2</a:t>
            </a:r>
            <a:r>
              <a:rPr lang="en-US" dirty="0"/>
              <a:t>) pairs</a:t>
            </a:r>
          </a:p>
          <a:p>
            <a:endParaRPr lang="en-US" dirty="0"/>
          </a:p>
          <a:p>
            <a:r>
              <a:rPr lang="en-US" dirty="0"/>
              <a:t>For each pair, find the sum</a:t>
            </a:r>
          </a:p>
          <a:p>
            <a:endParaRPr lang="en-US" dirty="0"/>
          </a:p>
          <a:p>
            <a:r>
              <a:rPr lang="en-US" dirty="0"/>
              <a:t>Thus total time is …</a:t>
            </a:r>
          </a:p>
        </p:txBody>
      </p:sp>
    </p:spTree>
    <p:extLst>
      <p:ext uri="{BB962C8B-B14F-4D97-AF65-F5344CB8AC3E}">
        <p14:creationId xmlns:p14="http://schemas.microsoft.com/office/powerpoint/2010/main" val="5688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A[low..high]</a:t>
            </a:r>
          </a:p>
          <a:p>
            <a:r>
              <a:rPr lang="en-US" dirty="0"/>
              <a:t>Divide in the middle: 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low,mid</a:t>
            </a:r>
            <a:r>
              <a:rPr lang="en-US" dirty="0"/>
              <a:t>], A[mid+1,high]</a:t>
            </a:r>
          </a:p>
          <a:p>
            <a:r>
              <a:rPr lang="en-US" dirty="0"/>
              <a:t>Any </a:t>
            </a:r>
            <a:r>
              <a:rPr lang="en-US" dirty="0" err="1"/>
              <a:t>subarray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,..j] is</a:t>
            </a:r>
          </a:p>
          <a:p>
            <a:pPr lvl="1">
              <a:buNone/>
            </a:pPr>
            <a:r>
              <a:rPr lang="en-US" dirty="0"/>
              <a:t>(1) Entirely in A[</a:t>
            </a:r>
            <a:r>
              <a:rPr lang="en-US" dirty="0" err="1"/>
              <a:t>low,mid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(2) Entirely in A[mid+1,high]</a:t>
            </a:r>
          </a:p>
          <a:p>
            <a:pPr lvl="1">
              <a:buNone/>
            </a:pPr>
            <a:r>
              <a:rPr lang="en-US" dirty="0"/>
              <a:t>(3) In both</a:t>
            </a:r>
          </a:p>
          <a:p>
            <a:r>
              <a:rPr lang="en-US" dirty="0"/>
              <a:t>(1) and (2) can be found recursively</a:t>
            </a:r>
          </a:p>
        </p:txBody>
      </p:sp>
    </p:spTree>
    <p:extLst>
      <p:ext uri="{BB962C8B-B14F-4D97-AF65-F5344CB8AC3E}">
        <p14:creationId xmlns:p14="http://schemas.microsoft.com/office/powerpoint/2010/main" val="28853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1598</Words>
  <Application>Microsoft Office PowerPoint</Application>
  <PresentationFormat>On-screen Show (4:3)</PresentationFormat>
  <Paragraphs>211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Broadway</vt:lpstr>
      <vt:lpstr>Calibri</vt:lpstr>
      <vt:lpstr>Monotype Sorts</vt:lpstr>
      <vt:lpstr>Office Theme</vt:lpstr>
      <vt:lpstr>CSE408 Divide and Conquer</vt:lpstr>
      <vt:lpstr>Divide-and-Conquer</vt:lpstr>
      <vt:lpstr>Divide-and-Conquer Technique (cont.)</vt:lpstr>
      <vt:lpstr>Maximum Subarray Problem</vt:lpstr>
      <vt:lpstr>Buy lowest sell highest</vt:lpstr>
      <vt:lpstr>Brute force</vt:lpstr>
      <vt:lpstr>Transformation</vt:lpstr>
      <vt:lpstr>Brute force again</vt:lpstr>
      <vt:lpstr>Divide-and-Conquer</vt:lpstr>
      <vt:lpstr>Divide-and-Conquer (cont.)</vt:lpstr>
      <vt:lpstr>Karatsuba’s Multiplication Algorithm  </vt:lpstr>
      <vt:lpstr>Karatsuba’s Multiplication Algorithm </vt:lpstr>
      <vt:lpstr>Steps for Karatsuba’s Multiplication Algorithm </vt:lpstr>
      <vt:lpstr>Lets Solve</vt:lpstr>
      <vt:lpstr>Time analysis</vt:lpstr>
      <vt:lpstr>Karatsuba’s Multiplication Algorithm</vt:lpstr>
      <vt:lpstr>Continued.</vt:lpstr>
      <vt:lpstr>Continued.</vt:lpstr>
      <vt:lpstr>Continued.</vt:lpstr>
      <vt:lpstr>Continued.</vt:lpstr>
      <vt:lpstr>Quiz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SHREY GARG</cp:lastModifiedBy>
  <cp:revision>19</cp:revision>
  <dcterms:created xsi:type="dcterms:W3CDTF">2024-02-13T05:29:12Z</dcterms:created>
  <dcterms:modified xsi:type="dcterms:W3CDTF">2024-03-04T17:55:16Z</dcterms:modified>
</cp:coreProperties>
</file>