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4572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9144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371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18288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E4F6"/>
    <a:srgbClr val="DCDCDC"/>
    <a:srgbClr val="FFE1E1"/>
    <a:srgbClr val="EFEFFB"/>
    <a:srgbClr val="FCC1BC"/>
    <a:srgbClr val="FEE8E6"/>
    <a:srgbClr val="E6F6FE"/>
    <a:srgbClr val="56B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4"/>
  </p:normalViewPr>
  <p:slideViewPr>
    <p:cSldViewPr>
      <p:cViewPr>
        <p:scale>
          <a:sx n="23" d="100"/>
          <a:sy n="23" d="100"/>
        </p:scale>
        <p:origin x="969" y="13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BF45D698-AB6C-4969-95DD-5F2C8B4D1449}"/>
              </a:ext>
            </a:extLst>
          </p:cNvPr>
          <p:cNvSpPr>
            <a:spLocks noGrp="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E85405AE-3F86-455E-BD2C-6E879CB473CE}"/>
              </a:ext>
            </a:extLst>
          </p:cNvPr>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ltLang="en-US" noProof="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S PGothic" panose="020B0600070205080204" pitchFamily="34" charset="-128"/>
        <a:cs typeface="ＭＳ Ｐゴシック" charset="0"/>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S PGothic" panose="020B0600070205080204" pitchFamily="34"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S PGothic" panose="020B0600070205080204" pitchFamily="34"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S PGothic" panose="020B0600070205080204" pitchFamily="34"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BCCC2DCB-5F9E-4223-A8A2-5479A87F2466}"/>
              </a:ext>
            </a:extLst>
          </p:cNvPr>
          <p:cNvSpPr>
            <a:spLocks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a:extLst>
              <a:ext uri="{FF2B5EF4-FFF2-40B4-BE49-F238E27FC236}">
                <a16:creationId xmlns:a16="http://schemas.microsoft.com/office/drawing/2014/main" id="{CB3CAD29-86FE-44AD-B526-F98C023931C1}"/>
              </a:ext>
            </a:extLst>
          </p:cNvPr>
          <p:cNvSpPr>
            <a:spLocks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a:t>Click to edit Master title style</a:t>
            </a:r>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5075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866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680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60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5402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335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602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998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49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962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5383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60C6FEFD-84FA-4C5F-8B67-0B9205D6680A}"/>
              </a:ext>
            </a:extLst>
          </p:cNvPr>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C9144B7B-B53C-4ABC-B31A-0847D04AB6DB}"/>
              </a:ext>
            </a:extLst>
          </p:cNvPr>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lnSpc>
          <a:spcPct val="95000"/>
        </a:lnSpc>
        <a:spcBef>
          <a:spcPct val="0"/>
        </a:spcBef>
        <a:spcAft>
          <a:spcPct val="0"/>
        </a:spcAft>
        <a:buClr>
          <a:srgbClr val="000000"/>
        </a:buClr>
        <a:buSzPct val="100000"/>
        <a:buFont typeface="Times New Roman" panose="02020603050405020304" pitchFamily="18" charset="0"/>
        <a:defRPr sz="19300">
          <a:solidFill>
            <a:srgbClr val="000000"/>
          </a:solidFill>
          <a:latin typeface="+mj-lt"/>
          <a:ea typeface="MS PGothic" panose="020B0600070205080204" pitchFamily="34" charset="-128"/>
          <a:cs typeface="+mj-cs"/>
        </a:defRPr>
      </a:lvl1pPr>
      <a:lvl2pPr algn="ctr" defTabSz="449263" rtl="0" eaLnBrk="0" fontAlgn="base" hangingPunct="0">
        <a:lnSpc>
          <a:spcPct val="95000"/>
        </a:lnSpc>
        <a:spcBef>
          <a:spcPct val="0"/>
        </a:spcBef>
        <a:spcAft>
          <a:spcPct val="0"/>
        </a:spcAft>
        <a:buClr>
          <a:srgbClr val="000000"/>
        </a:buClr>
        <a:buSzPct val="100000"/>
        <a:buFont typeface="Times New Roman" panose="02020603050405020304" pitchFamily="18" charset="0"/>
        <a:defRPr sz="19300">
          <a:solidFill>
            <a:srgbClr val="000000"/>
          </a:solidFill>
          <a:latin typeface="Times New Roman" pitchFamily="18" charset="0"/>
          <a:ea typeface="MS PGothic" panose="020B0600070205080204" pitchFamily="34" charset="-128"/>
          <a:cs typeface="Times New Roman" pitchFamily="18" charset="0"/>
        </a:defRPr>
      </a:lvl2pPr>
      <a:lvl3pPr algn="ctr" defTabSz="449263" rtl="0" eaLnBrk="0" fontAlgn="base" hangingPunct="0">
        <a:lnSpc>
          <a:spcPct val="95000"/>
        </a:lnSpc>
        <a:spcBef>
          <a:spcPct val="0"/>
        </a:spcBef>
        <a:spcAft>
          <a:spcPct val="0"/>
        </a:spcAft>
        <a:buClr>
          <a:srgbClr val="000000"/>
        </a:buClr>
        <a:buSzPct val="100000"/>
        <a:buFont typeface="Times New Roman" panose="02020603050405020304" pitchFamily="18" charset="0"/>
        <a:defRPr sz="19300">
          <a:solidFill>
            <a:srgbClr val="000000"/>
          </a:solidFill>
          <a:latin typeface="Times New Roman" pitchFamily="18" charset="0"/>
          <a:ea typeface="MS PGothic" panose="020B0600070205080204" pitchFamily="34" charset="-128"/>
          <a:cs typeface="Times New Roman" pitchFamily="18" charset="0"/>
        </a:defRPr>
      </a:lvl3pPr>
      <a:lvl4pPr algn="ctr" defTabSz="449263" rtl="0" eaLnBrk="0" fontAlgn="base" hangingPunct="0">
        <a:lnSpc>
          <a:spcPct val="95000"/>
        </a:lnSpc>
        <a:spcBef>
          <a:spcPct val="0"/>
        </a:spcBef>
        <a:spcAft>
          <a:spcPct val="0"/>
        </a:spcAft>
        <a:buClr>
          <a:srgbClr val="000000"/>
        </a:buClr>
        <a:buSzPct val="100000"/>
        <a:buFont typeface="Times New Roman" panose="02020603050405020304" pitchFamily="18" charset="0"/>
        <a:defRPr sz="19300">
          <a:solidFill>
            <a:srgbClr val="000000"/>
          </a:solidFill>
          <a:latin typeface="Times New Roman" pitchFamily="18" charset="0"/>
          <a:ea typeface="MS PGothic" panose="020B0600070205080204" pitchFamily="34" charset="-128"/>
          <a:cs typeface="Times New Roman" pitchFamily="18" charset="0"/>
        </a:defRPr>
      </a:lvl4pPr>
      <a:lvl5pPr algn="ctr" defTabSz="449263" rtl="0" eaLnBrk="0" fontAlgn="base" hangingPunct="0">
        <a:lnSpc>
          <a:spcPct val="95000"/>
        </a:lnSpc>
        <a:spcBef>
          <a:spcPct val="0"/>
        </a:spcBef>
        <a:spcAft>
          <a:spcPct val="0"/>
        </a:spcAft>
        <a:buClr>
          <a:srgbClr val="000000"/>
        </a:buClr>
        <a:buSzPct val="100000"/>
        <a:buFont typeface="Times New Roman" panose="02020603050405020304" pitchFamily="18" charset="0"/>
        <a:defRPr sz="19300">
          <a:solidFill>
            <a:srgbClr val="000000"/>
          </a:solidFill>
          <a:latin typeface="Times New Roman" pitchFamily="18" charset="0"/>
          <a:ea typeface="MS PGothic" panose="020B0600070205080204" pitchFamily="34" charset="-128"/>
          <a:cs typeface="Times New Roman" pitchFamily="18" charset="0"/>
        </a:defRPr>
      </a:lvl5pPr>
      <a:lvl6pPr marL="1536700" indent="-215900" algn="ctr" defTabSz="449263" rtl="0" fontAlgn="base">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fontAlgn="base">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fontAlgn="base">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fontAlgn="base">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0" fontAlgn="base" hangingPunct="0">
        <a:lnSpc>
          <a:spcPct val="95000"/>
        </a:lnSpc>
        <a:spcBef>
          <a:spcPts val="3525"/>
        </a:spcBef>
        <a:spcAft>
          <a:spcPct val="0"/>
        </a:spcAft>
        <a:buClr>
          <a:srgbClr val="000000"/>
        </a:buClr>
        <a:buSzPct val="100000"/>
        <a:buFont typeface="Times New Roman" panose="02020603050405020304" pitchFamily="18" charset="0"/>
        <a:buChar char="•"/>
        <a:defRPr sz="14100">
          <a:solidFill>
            <a:srgbClr val="000000"/>
          </a:solidFill>
          <a:latin typeface="+mn-lt"/>
          <a:ea typeface="MS PGothic" panose="020B0600070205080204" pitchFamily="34" charset="-128"/>
          <a:cs typeface="+mn-cs"/>
        </a:defRPr>
      </a:lvl1pPr>
      <a:lvl2pPr marL="3267075" indent="-1254125" algn="l" defTabSz="449263" rtl="0" eaLnBrk="0" fontAlgn="base" hangingPunct="0">
        <a:lnSpc>
          <a:spcPct val="95000"/>
        </a:lnSpc>
        <a:spcBef>
          <a:spcPts val="3075"/>
        </a:spcBef>
        <a:spcAft>
          <a:spcPct val="0"/>
        </a:spcAft>
        <a:buClr>
          <a:srgbClr val="000000"/>
        </a:buClr>
        <a:buSzPct val="100000"/>
        <a:buFont typeface="Times New Roman" panose="02020603050405020304" pitchFamily="18" charset="0"/>
        <a:buChar char="–"/>
        <a:defRPr sz="12300">
          <a:solidFill>
            <a:srgbClr val="000000"/>
          </a:solidFill>
          <a:latin typeface="+mn-lt"/>
          <a:ea typeface="Times New Roman" charset="0"/>
          <a:cs typeface="+mn-cs"/>
        </a:defRPr>
      </a:lvl2pPr>
      <a:lvl3pPr marL="5029200" indent="-1006475" algn="l" defTabSz="449263" rtl="0" eaLnBrk="0" fontAlgn="base" hangingPunct="0">
        <a:lnSpc>
          <a:spcPct val="95000"/>
        </a:lnSpc>
        <a:spcBef>
          <a:spcPts val="2650"/>
        </a:spcBef>
        <a:spcAft>
          <a:spcPct val="0"/>
        </a:spcAft>
        <a:buClr>
          <a:srgbClr val="000000"/>
        </a:buClr>
        <a:buSzPct val="100000"/>
        <a:buFont typeface="Times New Roman" panose="02020603050405020304" pitchFamily="18" charset="0"/>
        <a:buChar char="•"/>
        <a:defRPr sz="10600">
          <a:solidFill>
            <a:srgbClr val="000000"/>
          </a:solidFill>
          <a:latin typeface="+mn-lt"/>
          <a:ea typeface="Times New Roman" charset="0"/>
          <a:cs typeface="+mn-cs"/>
        </a:defRPr>
      </a:lvl3pPr>
      <a:lvl4pPr marL="7038975" indent="-1004888" algn="l" defTabSz="449263" rtl="0"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mn-lt"/>
          <a:ea typeface="Times New Roman" charset="0"/>
          <a:cs typeface="+mn-cs"/>
        </a:defRPr>
      </a:lvl4pPr>
      <a:lvl5pPr marL="9050338" indent="-1004888" algn="l" defTabSz="449263" rtl="0"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mn-lt"/>
          <a:ea typeface="Times New Roman" charset="0"/>
          <a:cs typeface="+mn-cs"/>
        </a:defRPr>
      </a:lvl5pPr>
      <a:lvl6pPr marL="9507538" indent="-1004888" algn="l" defTabSz="449263" rtl="0" fontAlgn="base">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fontAlgn="base">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fontAlgn="base">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fontAlgn="base">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AutoShape 2">
            <a:extLst>
              <a:ext uri="{FF2B5EF4-FFF2-40B4-BE49-F238E27FC236}">
                <a16:creationId xmlns:a16="http://schemas.microsoft.com/office/drawing/2014/main" id="{86AC5DC7-2845-4D7F-A414-15C56F6EFACB}"/>
              </a:ext>
            </a:extLst>
          </p:cNvPr>
          <p:cNvSpPr>
            <a:spLocks noChangeArrowheads="1"/>
          </p:cNvSpPr>
          <p:nvPr/>
        </p:nvSpPr>
        <p:spPr bwMode="auto">
          <a:xfrm>
            <a:off x="12726988" y="9983788"/>
            <a:ext cx="11963400" cy="16992600"/>
          </a:xfrm>
          <a:prstGeom prst="roundRect">
            <a:avLst>
              <a:gd name="adj" fmla="val 0"/>
            </a:avLst>
          </a:prstGeom>
          <a:solidFill>
            <a:schemeClr val="accent3">
              <a:lumMod val="75000"/>
              <a:alpha val="50000"/>
            </a:schemeClr>
          </a:solidFill>
          <a:ln>
            <a:noFill/>
          </a:ln>
        </p:spPr>
        <p:txBody>
          <a:bodyPr wrap="none"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lnSpc>
                <a:spcPct val="95000"/>
              </a:lnSpc>
              <a:buClr>
                <a:srgbClr val="000000"/>
              </a:buClr>
              <a:buSzPct val="100000"/>
              <a:buFont typeface="Times New Roman" panose="02020603050405020304" pitchFamily="18" charset="0"/>
              <a:buNone/>
              <a:defRPr/>
            </a:pPr>
            <a:endParaRPr lang="en-US" altLang="en-US" sz="4000" dirty="0">
              <a:solidFill>
                <a:schemeClr val="tx1"/>
              </a:solidFill>
              <a:latin typeface="+mj-lt"/>
            </a:endParaRPr>
          </a:p>
        </p:txBody>
      </p:sp>
      <p:sp>
        <p:nvSpPr>
          <p:cNvPr id="2051" name="AutoShape 2">
            <a:extLst>
              <a:ext uri="{FF2B5EF4-FFF2-40B4-BE49-F238E27FC236}">
                <a16:creationId xmlns:a16="http://schemas.microsoft.com/office/drawing/2014/main" id="{5BF29D00-DBFB-4E05-8E55-544F83A2F300}"/>
              </a:ext>
            </a:extLst>
          </p:cNvPr>
          <p:cNvSpPr>
            <a:spLocks noChangeArrowheads="1"/>
          </p:cNvSpPr>
          <p:nvPr/>
        </p:nvSpPr>
        <p:spPr bwMode="auto">
          <a:xfrm>
            <a:off x="534988" y="6249988"/>
            <a:ext cx="37490400" cy="3352800"/>
          </a:xfrm>
          <a:prstGeom prst="roundRect">
            <a:avLst>
              <a:gd name="adj" fmla="val 7602"/>
            </a:avLst>
          </a:prstGeom>
          <a:solidFill>
            <a:srgbClr val="CDE4F6">
              <a:alpha val="38000"/>
            </a:srgbClr>
          </a:solidFill>
          <a:ln>
            <a:noFill/>
          </a:ln>
        </p:spPr>
        <p:style>
          <a:lnRef idx="2">
            <a:schemeClr val="dk1"/>
          </a:lnRef>
          <a:fillRef idx="1">
            <a:schemeClr val="lt1"/>
          </a:fillRef>
          <a:effectRef idx="0">
            <a:schemeClr val="dk1"/>
          </a:effectRef>
          <a:fontRef idx="minor">
            <a:schemeClr val="dk1"/>
          </a:fontRef>
        </p:style>
        <p:txBody>
          <a:bodyPr wrap="none" anchor="b"/>
          <a:lstStyle/>
          <a:p>
            <a:pPr eaLnBrk="1" hangingPunct="1">
              <a:lnSpc>
                <a:spcPct val="95000"/>
              </a:lnSpc>
              <a:buClr>
                <a:srgbClr val="000000"/>
              </a:buClr>
              <a:buSzPct val="100000"/>
              <a:buFont typeface="Times New Roman" charset="0"/>
              <a:buNone/>
              <a:defRPr/>
            </a:pPr>
            <a:endParaRPr lang="en-US" sz="4000" dirty="0">
              <a:latin typeface="Georgia" charset="0"/>
            </a:endParaRPr>
          </a:p>
        </p:txBody>
      </p:sp>
      <p:sp>
        <p:nvSpPr>
          <p:cNvPr id="3076" name="Text Box 15">
            <a:extLst>
              <a:ext uri="{FF2B5EF4-FFF2-40B4-BE49-F238E27FC236}">
                <a16:creationId xmlns:a16="http://schemas.microsoft.com/office/drawing/2014/main" id="{84423DDC-5637-4748-AF13-600A363ECB77}"/>
              </a:ext>
            </a:extLst>
          </p:cNvPr>
          <p:cNvSpPr txBox="1">
            <a:spLocks noChangeArrowheads="1"/>
          </p:cNvSpPr>
          <p:nvPr/>
        </p:nvSpPr>
        <p:spPr bwMode="auto">
          <a:xfrm>
            <a:off x="0" y="3125788"/>
            <a:ext cx="3840797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680" tIns="38520" rIns="76680" bIns="38520">
            <a:spAutoFit/>
          </a:bodyPr>
          <a:lstStyle>
            <a:lvl1pPr>
              <a:lnSpc>
                <a:spcPct val="95000"/>
              </a:lnSpc>
              <a:spcBef>
                <a:spcPts val="352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lnSpc>
                <a:spcPct val="100000"/>
              </a:lnSpc>
              <a:spcBef>
                <a:spcPts val="300"/>
              </a:spcBef>
              <a:spcAft>
                <a:spcPts val="300"/>
              </a:spcAft>
              <a:buFont typeface="Times New Roman" panose="02020603050405020304" pitchFamily="18" charset="0"/>
              <a:buNone/>
            </a:pPr>
            <a:r>
              <a:rPr lang="en-US" altLang="en-US" sz="8400" dirty="0">
                <a:latin typeface="Georgia" panose="02040502050405020303" pitchFamily="18" charset="0"/>
              </a:rPr>
              <a:t>Cryptocurrency Financial Market Predictor </a:t>
            </a:r>
          </a:p>
          <a:p>
            <a:pPr algn="ctr" eaLnBrk="1" hangingPunct="1">
              <a:lnSpc>
                <a:spcPct val="100000"/>
              </a:lnSpc>
              <a:spcBef>
                <a:spcPts val="300"/>
              </a:spcBef>
              <a:spcAft>
                <a:spcPts val="300"/>
              </a:spcAft>
              <a:buNone/>
            </a:pPr>
            <a:r>
              <a:rPr lang="en-US" altLang="en-US" sz="6600" dirty="0">
                <a:latin typeface="Georgia" panose="02040502050405020303" pitchFamily="18" charset="0"/>
              </a:rPr>
              <a:t>Cluster #2: </a:t>
            </a:r>
            <a:r>
              <a:rPr lang="en-US" altLang="en-US" sz="6600" dirty="0" err="1">
                <a:latin typeface="Georgia" panose="02040502050405020303" pitchFamily="18" charset="0"/>
              </a:rPr>
              <a:t>Xiaozhuo</a:t>
            </a:r>
            <a:r>
              <a:rPr lang="en-US" altLang="en-US" sz="6600" dirty="0">
                <a:latin typeface="Georgia" panose="02040502050405020303" pitchFamily="18" charset="0"/>
              </a:rPr>
              <a:t> Yu, Shrey Khosla, Shashank </a:t>
            </a:r>
            <a:r>
              <a:rPr lang="en-US" altLang="en-US" sz="6600" dirty="0" err="1">
                <a:latin typeface="Georgia" panose="02040502050405020303" pitchFamily="18" charset="0"/>
              </a:rPr>
              <a:t>Sabhlok</a:t>
            </a:r>
            <a:r>
              <a:rPr lang="en-US" altLang="en-US" sz="6600" dirty="0">
                <a:latin typeface="Georgia" panose="02040502050405020303" pitchFamily="18" charset="0"/>
              </a:rPr>
              <a:t>, Shruti Appiah</a:t>
            </a:r>
            <a:endParaRPr lang="en-GB" altLang="en-US" sz="6600" dirty="0">
              <a:latin typeface="Georgia" panose="02040502050405020303" pitchFamily="18" charset="0"/>
            </a:endParaRPr>
          </a:p>
        </p:txBody>
      </p:sp>
      <p:sp>
        <p:nvSpPr>
          <p:cNvPr id="3077" name="AutoShape 25">
            <a:extLst>
              <a:ext uri="{FF2B5EF4-FFF2-40B4-BE49-F238E27FC236}">
                <a16:creationId xmlns:a16="http://schemas.microsoft.com/office/drawing/2014/main" id="{AA2993A7-089C-42C9-B2B8-7EFC58C82270}"/>
              </a:ext>
            </a:extLst>
          </p:cNvPr>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endParaRPr lang="en-US" altLang="en-US" sz="2400">
              <a:solidFill>
                <a:schemeClr val="bg1"/>
              </a:solidFill>
              <a:latin typeface="Georgia" panose="02040502050405020303" pitchFamily="18" charset="0"/>
            </a:endParaRPr>
          </a:p>
        </p:txBody>
      </p:sp>
      <p:sp>
        <p:nvSpPr>
          <p:cNvPr id="3078" name="AutoShape 26">
            <a:extLst>
              <a:ext uri="{FF2B5EF4-FFF2-40B4-BE49-F238E27FC236}">
                <a16:creationId xmlns:a16="http://schemas.microsoft.com/office/drawing/2014/main" id="{A8426873-9B46-4951-9FF2-7E1F395DCFB1}"/>
              </a:ext>
            </a:extLst>
          </p:cNvPr>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endParaRPr lang="en-US" altLang="en-US" sz="2400">
              <a:solidFill>
                <a:schemeClr val="bg1"/>
              </a:solidFill>
            </a:endParaRPr>
          </a:p>
        </p:txBody>
      </p:sp>
      <p:sp>
        <p:nvSpPr>
          <p:cNvPr id="3079" name="Text Box 57">
            <a:extLst>
              <a:ext uri="{FF2B5EF4-FFF2-40B4-BE49-F238E27FC236}">
                <a16:creationId xmlns:a16="http://schemas.microsoft.com/office/drawing/2014/main" id="{4D32B5D7-9D0E-4B7F-B01F-36EF4EFCDA72}"/>
              </a:ext>
            </a:extLst>
          </p:cNvPr>
          <p:cNvSpPr txBox="1">
            <a:spLocks noChangeArrowheads="1"/>
          </p:cNvSpPr>
          <p:nvPr/>
        </p:nvSpPr>
        <p:spPr bwMode="auto">
          <a:xfrm>
            <a:off x="737465" y="6281738"/>
            <a:ext cx="16154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6000" b="1" dirty="0">
                <a:solidFill>
                  <a:schemeClr val="tx1"/>
                </a:solidFill>
                <a:latin typeface="Georgia" panose="02040502050405020303" pitchFamily="18" charset="0"/>
              </a:rPr>
              <a:t>Abstract and Overview:</a:t>
            </a:r>
          </a:p>
        </p:txBody>
      </p:sp>
      <p:sp>
        <p:nvSpPr>
          <p:cNvPr id="3080" name="Text Box 58">
            <a:extLst>
              <a:ext uri="{FF2B5EF4-FFF2-40B4-BE49-F238E27FC236}">
                <a16:creationId xmlns:a16="http://schemas.microsoft.com/office/drawing/2014/main" id="{6F2393BD-70B0-4799-B3F1-43B1D2ACEED1}"/>
              </a:ext>
            </a:extLst>
          </p:cNvPr>
          <p:cNvSpPr txBox="1">
            <a:spLocks noChangeArrowheads="1"/>
          </p:cNvSpPr>
          <p:nvPr/>
        </p:nvSpPr>
        <p:spPr bwMode="auto">
          <a:xfrm>
            <a:off x="13042901" y="10070307"/>
            <a:ext cx="11506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6000" b="1" dirty="0">
                <a:solidFill>
                  <a:schemeClr val="tx1"/>
                </a:solidFill>
                <a:latin typeface="Georgia" panose="02040502050405020303" pitchFamily="18" charset="0"/>
              </a:rPr>
              <a:t>Tools, Algorithms:</a:t>
            </a:r>
          </a:p>
        </p:txBody>
      </p:sp>
      <p:sp>
        <p:nvSpPr>
          <p:cNvPr id="3081" name="Text Box 61">
            <a:extLst>
              <a:ext uri="{FF2B5EF4-FFF2-40B4-BE49-F238E27FC236}">
                <a16:creationId xmlns:a16="http://schemas.microsoft.com/office/drawing/2014/main" id="{E6448F7A-84BA-473F-B0D8-91222169BCBA}"/>
              </a:ext>
            </a:extLst>
          </p:cNvPr>
          <p:cNvSpPr txBox="1">
            <a:spLocks noChangeArrowheads="1"/>
          </p:cNvSpPr>
          <p:nvPr/>
        </p:nvSpPr>
        <p:spPr bwMode="auto">
          <a:xfrm>
            <a:off x="4954588" y="339725"/>
            <a:ext cx="28117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lnSpc>
                <a:spcPct val="100000"/>
              </a:lnSpc>
              <a:spcBef>
                <a:spcPts val="300"/>
              </a:spcBef>
              <a:spcAft>
                <a:spcPts val="300"/>
              </a:spcAft>
              <a:buFont typeface="Times New Roman" panose="02020603050405020304" pitchFamily="18" charset="0"/>
              <a:buNone/>
            </a:pPr>
            <a:r>
              <a:rPr lang="en-US" altLang="en-US" sz="4800" b="1">
                <a:solidFill>
                  <a:schemeClr val="tx1"/>
                </a:solidFill>
              </a:rPr>
              <a:t>Winter 2018 – ECE457B Computational Intelligence</a:t>
            </a:r>
          </a:p>
          <a:p>
            <a:pPr algn="ctr" eaLnBrk="1" hangingPunct="1">
              <a:lnSpc>
                <a:spcPct val="100000"/>
              </a:lnSpc>
              <a:spcBef>
                <a:spcPts val="300"/>
              </a:spcBef>
              <a:spcAft>
                <a:spcPts val="300"/>
              </a:spcAft>
              <a:buFont typeface="Times New Roman" panose="02020603050405020304" pitchFamily="18" charset="0"/>
              <a:buNone/>
            </a:pPr>
            <a:r>
              <a:rPr lang="en-US" altLang="en-US" sz="4800" b="1">
                <a:solidFill>
                  <a:schemeClr val="tx1"/>
                </a:solidFill>
              </a:rPr>
              <a:t>ECE Dept, University of Waterloo</a:t>
            </a:r>
          </a:p>
          <a:p>
            <a:pPr algn="ctr" eaLnBrk="1" hangingPunct="1">
              <a:lnSpc>
                <a:spcPct val="100000"/>
              </a:lnSpc>
              <a:spcBef>
                <a:spcPts val="300"/>
              </a:spcBef>
              <a:spcAft>
                <a:spcPts val="300"/>
              </a:spcAft>
              <a:buFont typeface="Times New Roman" panose="02020603050405020304" pitchFamily="18" charset="0"/>
              <a:buNone/>
            </a:pPr>
            <a:r>
              <a:rPr lang="en-US" altLang="en-US" sz="4800" b="1">
                <a:solidFill>
                  <a:schemeClr val="tx1"/>
                </a:solidFill>
              </a:rPr>
              <a:t>Instructor: Fakhri Karray</a:t>
            </a:r>
          </a:p>
        </p:txBody>
      </p:sp>
      <p:sp>
        <p:nvSpPr>
          <p:cNvPr id="3082" name="AutoShape 2">
            <a:extLst>
              <a:ext uri="{FF2B5EF4-FFF2-40B4-BE49-F238E27FC236}">
                <a16:creationId xmlns:a16="http://schemas.microsoft.com/office/drawing/2014/main" id="{6458D9A0-5C3C-468E-B965-23F5B57E10E1}"/>
              </a:ext>
            </a:extLst>
          </p:cNvPr>
          <p:cNvSpPr>
            <a:spLocks noChangeArrowheads="1"/>
          </p:cNvSpPr>
          <p:nvPr/>
        </p:nvSpPr>
        <p:spPr bwMode="auto">
          <a:xfrm>
            <a:off x="763588" y="9983788"/>
            <a:ext cx="11582400" cy="8153400"/>
          </a:xfrm>
          <a:prstGeom prst="roundRect">
            <a:avLst>
              <a:gd name="adj" fmla="val 0"/>
            </a:avLst>
          </a:prstGeom>
          <a:solidFill>
            <a:srgbClr val="E6F6FE">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3200" dirty="0">
                <a:solidFill>
                  <a:schemeClr val="bg1"/>
                </a:solidFill>
                <a:latin typeface="Georgia" panose="02040502050405020303" pitchFamily="18" charset="0"/>
              </a:rPr>
              <a:t>Text Size: 32</a:t>
            </a:r>
          </a:p>
        </p:txBody>
      </p:sp>
      <p:sp>
        <p:nvSpPr>
          <p:cNvPr id="3083" name="Text Box 57">
            <a:extLst>
              <a:ext uri="{FF2B5EF4-FFF2-40B4-BE49-F238E27FC236}">
                <a16:creationId xmlns:a16="http://schemas.microsoft.com/office/drawing/2014/main" id="{407236D2-B71B-4DBF-899B-8AA47B1D3190}"/>
              </a:ext>
            </a:extLst>
          </p:cNvPr>
          <p:cNvSpPr txBox="1">
            <a:spLocks noChangeArrowheads="1"/>
          </p:cNvSpPr>
          <p:nvPr/>
        </p:nvSpPr>
        <p:spPr bwMode="auto">
          <a:xfrm>
            <a:off x="1056120" y="10070307"/>
            <a:ext cx="11353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6000" b="1" dirty="0">
                <a:solidFill>
                  <a:schemeClr val="tx1"/>
                </a:solidFill>
                <a:latin typeface="Georgia" panose="02040502050405020303" pitchFamily="18" charset="0"/>
              </a:rPr>
              <a:t>Problem Formulation:</a:t>
            </a:r>
          </a:p>
        </p:txBody>
      </p:sp>
      <p:sp>
        <p:nvSpPr>
          <p:cNvPr id="3084" name="AutoShape 2">
            <a:extLst>
              <a:ext uri="{FF2B5EF4-FFF2-40B4-BE49-F238E27FC236}">
                <a16:creationId xmlns:a16="http://schemas.microsoft.com/office/drawing/2014/main" id="{41363466-68A7-4CDD-BF71-DEE747C9F8E8}"/>
              </a:ext>
            </a:extLst>
          </p:cNvPr>
          <p:cNvSpPr>
            <a:spLocks noChangeArrowheads="1"/>
          </p:cNvSpPr>
          <p:nvPr/>
        </p:nvSpPr>
        <p:spPr bwMode="auto">
          <a:xfrm>
            <a:off x="24995188" y="9983788"/>
            <a:ext cx="13106400" cy="16992600"/>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Font typeface="Times New Roman" panose="02020603050405020304" pitchFamily="18" charset="0"/>
              <a:buNone/>
            </a:pPr>
            <a:endParaRPr lang="en-US" altLang="en-US" sz="2400" dirty="0">
              <a:solidFill>
                <a:schemeClr val="bg1"/>
              </a:solidFill>
              <a:latin typeface="Georgia" panose="02040502050405020303" pitchFamily="18" charset="0"/>
            </a:endParaRPr>
          </a:p>
        </p:txBody>
      </p:sp>
      <p:sp>
        <p:nvSpPr>
          <p:cNvPr id="40" name="Oval 10">
            <a:extLst>
              <a:ext uri="{FF2B5EF4-FFF2-40B4-BE49-F238E27FC236}">
                <a16:creationId xmlns:a16="http://schemas.microsoft.com/office/drawing/2014/main" id="{6EB220FF-292E-4149-BF1D-FDEB1EF49E3B}"/>
              </a:ext>
            </a:extLst>
          </p:cNvPr>
          <p:cNvSpPr>
            <a:spLocks noChangeArrowheads="1"/>
          </p:cNvSpPr>
          <p:nvPr/>
        </p:nvSpPr>
        <p:spPr bwMode="auto">
          <a:xfrm>
            <a:off x="25223788" y="11964988"/>
            <a:ext cx="457200" cy="381000"/>
          </a:xfrm>
          <a:prstGeom prst="ellipse">
            <a:avLst/>
          </a:prstGeom>
          <a:solidFill>
            <a:schemeClr val="bg2">
              <a:lumMod val="40000"/>
              <a:lumOff val="60000"/>
            </a:schemeClr>
          </a:solidFill>
          <a:ln w="9525">
            <a:noFill/>
            <a:round/>
            <a:headEnd/>
            <a:tailEnd/>
          </a:ln>
          <a:effectLst/>
        </p:spPr>
        <p:txBody>
          <a:bodyPr wrap="none"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lnSpc>
                <a:spcPct val="95000"/>
              </a:lnSpc>
              <a:buClr>
                <a:srgbClr val="000000"/>
              </a:buClr>
              <a:buSzPct val="100000"/>
              <a:buFont typeface="Times New Roman" panose="02020603050405020304" pitchFamily="18" charset="0"/>
              <a:buNone/>
              <a:defRPr/>
            </a:pPr>
            <a:endParaRPr lang="en-US" altLang="en-US">
              <a:latin typeface="Georgia" panose="02040502050405020303" pitchFamily="18" charset="0"/>
            </a:endParaRPr>
          </a:p>
        </p:txBody>
      </p:sp>
      <p:sp>
        <p:nvSpPr>
          <p:cNvPr id="3086" name="Text Box 20">
            <a:extLst>
              <a:ext uri="{FF2B5EF4-FFF2-40B4-BE49-F238E27FC236}">
                <a16:creationId xmlns:a16="http://schemas.microsoft.com/office/drawing/2014/main" id="{DEF96502-DCA5-46D4-92EA-59107EBACFD0}"/>
              </a:ext>
            </a:extLst>
          </p:cNvPr>
          <p:cNvSpPr txBox="1">
            <a:spLocks noChangeArrowheads="1"/>
          </p:cNvSpPr>
          <p:nvPr/>
        </p:nvSpPr>
        <p:spPr bwMode="auto">
          <a:xfrm>
            <a:off x="26138188" y="11812588"/>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nSpc>
                <a:spcPct val="95000"/>
              </a:lnSpc>
              <a:spcBef>
                <a:spcPts val="352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just" eaLnBrk="1" hangingPunct="1">
              <a:spcBef>
                <a:spcPct val="0"/>
              </a:spcBef>
              <a:buFont typeface="Times New Roman" panose="02020603050405020304" pitchFamily="18" charset="0"/>
              <a:buNone/>
            </a:pPr>
            <a:r>
              <a:rPr lang="en-GB" altLang="en-US" sz="4000" b="1" dirty="0">
                <a:latin typeface="Georgia" panose="02040502050405020303" pitchFamily="18" charset="0"/>
              </a:rPr>
              <a:t>Experiment Setup</a:t>
            </a:r>
          </a:p>
        </p:txBody>
      </p:sp>
      <p:sp>
        <p:nvSpPr>
          <p:cNvPr id="3087" name="Text Box 57">
            <a:extLst>
              <a:ext uri="{FF2B5EF4-FFF2-40B4-BE49-F238E27FC236}">
                <a16:creationId xmlns:a16="http://schemas.microsoft.com/office/drawing/2014/main" id="{DD5A3613-C73E-404B-8807-34EE7871C671}"/>
              </a:ext>
            </a:extLst>
          </p:cNvPr>
          <p:cNvSpPr txBox="1">
            <a:spLocks noChangeArrowheads="1"/>
          </p:cNvSpPr>
          <p:nvPr/>
        </p:nvSpPr>
        <p:spPr bwMode="auto">
          <a:xfrm>
            <a:off x="25234901" y="10011230"/>
            <a:ext cx="124206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6000" b="1" dirty="0">
                <a:solidFill>
                  <a:schemeClr val="tx1"/>
                </a:solidFill>
                <a:latin typeface="Georgia" panose="02040502050405020303" pitchFamily="18" charset="0"/>
              </a:rPr>
              <a:t>Experiments, Analysis:</a:t>
            </a:r>
          </a:p>
        </p:txBody>
      </p:sp>
      <p:sp>
        <p:nvSpPr>
          <p:cNvPr id="46" name="AutoShape 2">
            <a:extLst>
              <a:ext uri="{FF2B5EF4-FFF2-40B4-BE49-F238E27FC236}">
                <a16:creationId xmlns:a16="http://schemas.microsoft.com/office/drawing/2014/main" id="{1C68EEB9-F431-4AE0-9303-FFF16322447C}"/>
              </a:ext>
            </a:extLst>
          </p:cNvPr>
          <p:cNvSpPr>
            <a:spLocks noChangeArrowheads="1"/>
          </p:cNvSpPr>
          <p:nvPr/>
        </p:nvSpPr>
        <p:spPr bwMode="auto">
          <a:xfrm>
            <a:off x="611188" y="27509788"/>
            <a:ext cx="37414200" cy="3581400"/>
          </a:xfrm>
          <a:prstGeom prst="roundRect">
            <a:avLst>
              <a:gd name="adj" fmla="val 7602"/>
            </a:avLst>
          </a:prstGeom>
          <a:solidFill>
            <a:schemeClr val="bg1">
              <a:lumMod val="95000"/>
            </a:schemeClr>
          </a:solidFill>
          <a:ln w="72000">
            <a:noFill/>
            <a:round/>
            <a:headEnd/>
            <a:tailEnd/>
          </a:ln>
        </p:spPr>
        <p:txBody>
          <a:bodyPr wrap="none"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eaLnBrk="1" hangingPunct="1">
              <a:lnSpc>
                <a:spcPct val="95000"/>
              </a:lnSpc>
              <a:buClr>
                <a:srgbClr val="000000"/>
              </a:buClr>
              <a:buSzPct val="100000"/>
              <a:buFont typeface="Times New Roman" panose="02020603050405020304" pitchFamily="18" charset="0"/>
              <a:buNone/>
              <a:defRPr/>
            </a:pPr>
            <a:endParaRPr lang="en-US" altLang="en-US" dirty="0">
              <a:latin typeface="Georgia" panose="02040502050405020303" pitchFamily="18" charset="0"/>
            </a:endParaRPr>
          </a:p>
        </p:txBody>
      </p:sp>
      <p:sp>
        <p:nvSpPr>
          <p:cNvPr id="3089" name="Text Box 57">
            <a:extLst>
              <a:ext uri="{FF2B5EF4-FFF2-40B4-BE49-F238E27FC236}">
                <a16:creationId xmlns:a16="http://schemas.microsoft.com/office/drawing/2014/main" id="{50005E98-EAE2-4970-BED5-30384B104FF8}"/>
              </a:ext>
            </a:extLst>
          </p:cNvPr>
          <p:cNvSpPr txBox="1">
            <a:spLocks noChangeArrowheads="1"/>
          </p:cNvSpPr>
          <p:nvPr/>
        </p:nvSpPr>
        <p:spPr bwMode="auto">
          <a:xfrm>
            <a:off x="839788" y="27269251"/>
            <a:ext cx="1063783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6000" b="1" dirty="0">
                <a:solidFill>
                  <a:schemeClr val="tx1"/>
                </a:solidFill>
                <a:latin typeface="Georgia" panose="02040502050405020303" pitchFamily="18" charset="0"/>
              </a:rPr>
              <a:t>Conclusion:</a:t>
            </a:r>
            <a:r>
              <a:rPr lang="en-US" altLang="en-US" sz="8000" b="1" dirty="0">
                <a:solidFill>
                  <a:schemeClr val="tx1"/>
                </a:solidFill>
                <a:latin typeface="Georgia" panose="02040502050405020303" pitchFamily="18" charset="0"/>
              </a:rPr>
              <a:t> </a:t>
            </a:r>
          </a:p>
        </p:txBody>
      </p:sp>
      <p:pic>
        <p:nvPicPr>
          <p:cNvPr id="3090" name="Picture 47" descr="university-of-waterloo-logo.png">
            <a:extLst>
              <a:ext uri="{FF2B5EF4-FFF2-40B4-BE49-F238E27FC236}">
                <a16:creationId xmlns:a16="http://schemas.microsoft.com/office/drawing/2014/main" id="{8197B970-AD9D-4B10-9727-D3A14F6246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AutoShape 2">
            <a:extLst>
              <a:ext uri="{FF2B5EF4-FFF2-40B4-BE49-F238E27FC236}">
                <a16:creationId xmlns:a16="http://schemas.microsoft.com/office/drawing/2014/main" id="{8F4B9A00-EF71-489F-9E42-3A0E7A686DD2}"/>
              </a:ext>
            </a:extLst>
          </p:cNvPr>
          <p:cNvSpPr>
            <a:spLocks noChangeArrowheads="1"/>
          </p:cNvSpPr>
          <p:nvPr/>
        </p:nvSpPr>
        <p:spPr bwMode="auto">
          <a:xfrm>
            <a:off x="687388" y="18518188"/>
            <a:ext cx="11658600" cy="8458200"/>
          </a:xfrm>
          <a:prstGeom prst="roundRect">
            <a:avLst>
              <a:gd name="adj" fmla="val 0"/>
            </a:avLst>
          </a:prstGeom>
          <a:solidFill>
            <a:srgbClr val="EFEFFB">
              <a:alpha val="58038"/>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Font typeface="Times New Roman" panose="02020603050405020304" pitchFamily="18" charset="0"/>
              <a:buNone/>
            </a:pPr>
            <a:r>
              <a:rPr lang="en-US" altLang="en-US" sz="2400">
                <a:solidFill>
                  <a:schemeClr val="bg1"/>
                </a:solidFill>
                <a:latin typeface="Georgia" panose="02040502050405020303" pitchFamily="18" charset="0"/>
              </a:rPr>
              <a:t>Text Size: 32</a:t>
            </a:r>
          </a:p>
        </p:txBody>
      </p:sp>
      <p:sp>
        <p:nvSpPr>
          <p:cNvPr id="3092" name="Text Box 57">
            <a:extLst>
              <a:ext uri="{FF2B5EF4-FFF2-40B4-BE49-F238E27FC236}">
                <a16:creationId xmlns:a16="http://schemas.microsoft.com/office/drawing/2014/main" id="{5F6F2220-B01A-4DC1-B91C-14A0133B3320}"/>
              </a:ext>
            </a:extLst>
          </p:cNvPr>
          <p:cNvSpPr txBox="1">
            <a:spLocks noChangeArrowheads="1"/>
          </p:cNvSpPr>
          <p:nvPr/>
        </p:nvSpPr>
        <p:spPr bwMode="auto">
          <a:xfrm>
            <a:off x="839788" y="18669779"/>
            <a:ext cx="116586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5000"/>
              </a:lnSpc>
              <a:spcBef>
                <a:spcPts val="3525"/>
              </a:spcBef>
              <a:buClr>
                <a:srgbClr val="000000"/>
              </a:buClr>
              <a:buSzPct val="100000"/>
              <a:buFont typeface="Times New Roman" panose="02020603050405020304" pitchFamily="18" charset="0"/>
              <a:buChar char="•"/>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Font typeface="Times New Roman" panose="02020603050405020304" pitchFamily="18" charset="0"/>
              <a:buNone/>
            </a:pPr>
            <a:r>
              <a:rPr lang="en-US" altLang="en-US" sz="6000" b="1" dirty="0">
                <a:solidFill>
                  <a:schemeClr val="tx1"/>
                </a:solidFill>
                <a:latin typeface="Georgia" panose="02040502050405020303" pitchFamily="18" charset="0"/>
              </a:rPr>
              <a:t>Proposed Solution:</a:t>
            </a:r>
          </a:p>
        </p:txBody>
      </p:sp>
      <p:sp>
        <p:nvSpPr>
          <p:cNvPr id="60" name="Oval 10">
            <a:extLst>
              <a:ext uri="{FF2B5EF4-FFF2-40B4-BE49-F238E27FC236}">
                <a16:creationId xmlns:a16="http://schemas.microsoft.com/office/drawing/2014/main" id="{3592541E-A15D-4E61-A432-86044A7E309A}"/>
              </a:ext>
            </a:extLst>
          </p:cNvPr>
          <p:cNvSpPr>
            <a:spLocks noChangeArrowheads="1"/>
          </p:cNvSpPr>
          <p:nvPr/>
        </p:nvSpPr>
        <p:spPr bwMode="auto">
          <a:xfrm>
            <a:off x="25263476" y="14262232"/>
            <a:ext cx="457200" cy="374650"/>
          </a:xfrm>
          <a:prstGeom prst="ellipse">
            <a:avLst/>
          </a:prstGeom>
          <a:solidFill>
            <a:schemeClr val="bg2">
              <a:lumMod val="40000"/>
              <a:lumOff val="60000"/>
            </a:schemeClr>
          </a:solidFill>
          <a:ln w="9525">
            <a:noFill/>
            <a:round/>
            <a:headEnd/>
            <a:tailEnd/>
          </a:ln>
          <a:effectLst/>
        </p:spPr>
        <p:txBody>
          <a:bodyPr wrap="none"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lnSpc>
                <a:spcPct val="95000"/>
              </a:lnSpc>
              <a:buClr>
                <a:srgbClr val="000000"/>
              </a:buClr>
              <a:buSzPct val="100000"/>
              <a:buFont typeface="Times New Roman" panose="02020603050405020304" pitchFamily="18" charset="0"/>
              <a:buNone/>
              <a:defRPr/>
            </a:pPr>
            <a:endParaRPr lang="en-US" altLang="en-US">
              <a:latin typeface="Georgia" panose="02040502050405020303" pitchFamily="18" charset="0"/>
            </a:endParaRPr>
          </a:p>
        </p:txBody>
      </p:sp>
      <p:sp>
        <p:nvSpPr>
          <p:cNvPr id="3094" name="Text Box 20">
            <a:extLst>
              <a:ext uri="{FF2B5EF4-FFF2-40B4-BE49-F238E27FC236}">
                <a16:creationId xmlns:a16="http://schemas.microsoft.com/office/drawing/2014/main" id="{64638BCE-AB5C-4227-9E2F-06B48F94089D}"/>
              </a:ext>
            </a:extLst>
          </p:cNvPr>
          <p:cNvSpPr txBox="1">
            <a:spLocks noChangeArrowheads="1"/>
          </p:cNvSpPr>
          <p:nvPr/>
        </p:nvSpPr>
        <p:spPr bwMode="auto">
          <a:xfrm>
            <a:off x="26177876" y="14186032"/>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nSpc>
                <a:spcPct val="95000"/>
              </a:lnSpc>
              <a:spcBef>
                <a:spcPts val="352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just" eaLnBrk="1" hangingPunct="1">
              <a:spcBef>
                <a:spcPct val="0"/>
              </a:spcBef>
              <a:buFont typeface="Times New Roman" panose="02020603050405020304" pitchFamily="18" charset="0"/>
              <a:buNone/>
            </a:pPr>
            <a:r>
              <a:rPr lang="en-GB" altLang="en-US" sz="4000" b="1" dirty="0">
                <a:latin typeface="Georgia" panose="02040502050405020303" pitchFamily="18" charset="0"/>
              </a:rPr>
              <a:t>Evaluation Metrics</a:t>
            </a:r>
          </a:p>
        </p:txBody>
      </p:sp>
      <p:sp>
        <p:nvSpPr>
          <p:cNvPr id="3095" name="Text Box 20">
            <a:extLst>
              <a:ext uri="{FF2B5EF4-FFF2-40B4-BE49-F238E27FC236}">
                <a16:creationId xmlns:a16="http://schemas.microsoft.com/office/drawing/2014/main" id="{61BE48C3-4871-4161-8B04-DA4F82331AAF}"/>
              </a:ext>
            </a:extLst>
          </p:cNvPr>
          <p:cNvSpPr txBox="1">
            <a:spLocks noChangeArrowheads="1"/>
          </p:cNvSpPr>
          <p:nvPr/>
        </p:nvSpPr>
        <p:spPr bwMode="auto">
          <a:xfrm>
            <a:off x="26132849" y="16453085"/>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lnSpc>
                <a:spcPct val="95000"/>
              </a:lnSpc>
              <a:spcBef>
                <a:spcPts val="352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just" eaLnBrk="1" hangingPunct="1">
              <a:spcBef>
                <a:spcPct val="0"/>
              </a:spcBef>
              <a:buFont typeface="Times New Roman" panose="02020603050405020304" pitchFamily="18" charset="0"/>
              <a:buNone/>
            </a:pPr>
            <a:r>
              <a:rPr lang="en-GB" altLang="en-US" sz="4000" b="1" dirty="0">
                <a:latin typeface="Georgia" panose="02040502050405020303" pitchFamily="18" charset="0"/>
              </a:rPr>
              <a:t>Graphs</a:t>
            </a:r>
          </a:p>
        </p:txBody>
      </p:sp>
      <p:sp>
        <p:nvSpPr>
          <p:cNvPr id="30" name="Oval 10">
            <a:extLst>
              <a:ext uri="{FF2B5EF4-FFF2-40B4-BE49-F238E27FC236}">
                <a16:creationId xmlns:a16="http://schemas.microsoft.com/office/drawing/2014/main" id="{493A2241-7C22-481C-B938-9AF0EA98B0E6}"/>
              </a:ext>
            </a:extLst>
          </p:cNvPr>
          <p:cNvSpPr>
            <a:spLocks noChangeArrowheads="1"/>
          </p:cNvSpPr>
          <p:nvPr/>
        </p:nvSpPr>
        <p:spPr bwMode="auto">
          <a:xfrm>
            <a:off x="25261023" y="16653993"/>
            <a:ext cx="457200" cy="374650"/>
          </a:xfrm>
          <a:prstGeom prst="ellipse">
            <a:avLst/>
          </a:prstGeom>
          <a:solidFill>
            <a:schemeClr val="bg2">
              <a:lumMod val="40000"/>
              <a:lumOff val="60000"/>
            </a:schemeClr>
          </a:solidFill>
          <a:ln w="9525">
            <a:noFill/>
            <a:round/>
            <a:headEnd/>
            <a:tailEnd/>
          </a:ln>
          <a:effectLst/>
        </p:spPr>
        <p:txBody>
          <a:bodyPr wrap="none"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449263"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lnSpc>
                <a:spcPct val="95000"/>
              </a:lnSpc>
              <a:buClr>
                <a:srgbClr val="000000"/>
              </a:buClr>
              <a:buSzPct val="100000"/>
              <a:buFont typeface="Times New Roman" panose="02020603050405020304" pitchFamily="18" charset="0"/>
              <a:buNone/>
              <a:defRPr/>
            </a:pPr>
            <a:endParaRPr lang="en-US" altLang="en-US">
              <a:latin typeface="Georgia" panose="02040502050405020303" pitchFamily="18" charset="0"/>
            </a:endParaRPr>
          </a:p>
        </p:txBody>
      </p:sp>
      <p:sp>
        <p:nvSpPr>
          <p:cNvPr id="3" name="TextBox 2">
            <a:extLst>
              <a:ext uri="{FF2B5EF4-FFF2-40B4-BE49-F238E27FC236}">
                <a16:creationId xmlns:a16="http://schemas.microsoft.com/office/drawing/2014/main" id="{1054F7D1-7252-47B6-99E3-468397296267}"/>
              </a:ext>
            </a:extLst>
          </p:cNvPr>
          <p:cNvSpPr txBox="1"/>
          <p:nvPr/>
        </p:nvSpPr>
        <p:spPr>
          <a:xfrm>
            <a:off x="13031788" y="11342688"/>
            <a:ext cx="11315700" cy="15296495"/>
          </a:xfrm>
          <a:prstGeom prst="rect">
            <a:avLst/>
          </a:prstGeom>
          <a:noFill/>
        </p:spPr>
        <p:txBody>
          <a:bodyPr wrap="square" rtlCol="0">
            <a:spAutoFit/>
          </a:bodyPr>
          <a:lstStyle/>
          <a:p>
            <a:pPr marL="571500" indent="-571500" eaLnBrk="1" hangingPunct="1">
              <a:lnSpc>
                <a:spcPct val="95000"/>
              </a:lnSpc>
              <a:buClr>
                <a:srgbClr val="000000"/>
              </a:buClr>
              <a:buSzPct val="100000"/>
              <a:buFontTx/>
              <a:buChar char="-"/>
              <a:defRPr/>
            </a:pPr>
            <a:r>
              <a:rPr lang="en-US" sz="4000" dirty="0">
                <a:solidFill>
                  <a:schemeClr val="tx1"/>
                </a:solidFill>
                <a:latin typeface="Georgia" panose="02040502050405020303" pitchFamily="18" charset="0"/>
              </a:rPr>
              <a:t>Python</a:t>
            </a:r>
          </a:p>
          <a:p>
            <a:pPr marL="571500" indent="-571500" eaLnBrk="1" hangingPunct="1">
              <a:lnSpc>
                <a:spcPct val="95000"/>
              </a:lnSpc>
              <a:buClr>
                <a:srgbClr val="000000"/>
              </a:buClr>
              <a:buSzPct val="100000"/>
              <a:buFontTx/>
              <a:buChar char="-"/>
              <a:defRPr/>
            </a:pPr>
            <a:r>
              <a:rPr lang="en-US" sz="4000" dirty="0" err="1">
                <a:solidFill>
                  <a:schemeClr val="tx1"/>
                </a:solidFill>
                <a:latin typeface="Georgia" panose="02040502050405020303" pitchFamily="18" charset="0"/>
              </a:rPr>
              <a:t>Tensorflow</a:t>
            </a:r>
            <a:endParaRPr lang="en-US" sz="4000" dirty="0">
              <a:solidFill>
                <a:schemeClr val="tx1"/>
              </a:solidFill>
              <a:latin typeface="Georgia" panose="02040502050405020303" pitchFamily="18" charset="0"/>
            </a:endParaRPr>
          </a:p>
          <a:p>
            <a:pPr marL="571500" indent="-571500" eaLnBrk="1" hangingPunct="1">
              <a:lnSpc>
                <a:spcPct val="95000"/>
              </a:lnSpc>
              <a:buClr>
                <a:srgbClr val="000000"/>
              </a:buClr>
              <a:buSzPct val="100000"/>
              <a:buFontTx/>
              <a:buChar char="-"/>
              <a:defRPr/>
            </a:pPr>
            <a:r>
              <a:rPr lang="en-US" sz="4000" dirty="0" err="1">
                <a:solidFill>
                  <a:schemeClr val="tx1"/>
                </a:solidFill>
                <a:latin typeface="Georgia" panose="02040502050405020303" pitchFamily="18" charset="0"/>
              </a:rPr>
              <a:t>Keras</a:t>
            </a:r>
            <a:endParaRPr lang="en-US" sz="4000" dirty="0">
              <a:solidFill>
                <a:schemeClr val="tx1"/>
              </a:solidFill>
              <a:latin typeface="Georgia" panose="02040502050405020303" pitchFamily="18" charset="0"/>
            </a:endParaRPr>
          </a:p>
          <a:p>
            <a:pPr marL="571500" indent="-571500" eaLnBrk="1" hangingPunct="1">
              <a:lnSpc>
                <a:spcPct val="95000"/>
              </a:lnSpc>
              <a:buClr>
                <a:srgbClr val="000000"/>
              </a:buClr>
              <a:buSzPct val="100000"/>
              <a:buFontTx/>
              <a:buChar char="-"/>
              <a:defRPr/>
            </a:pPr>
            <a:r>
              <a:rPr lang="en-US" sz="4000" dirty="0" err="1">
                <a:solidFill>
                  <a:schemeClr val="tx1"/>
                </a:solidFill>
                <a:latin typeface="Georgia" panose="02040502050405020303" pitchFamily="18" charset="0"/>
              </a:rPr>
              <a:t>ScikitLearn</a:t>
            </a:r>
            <a:endParaRPr lang="en-US" sz="4000" dirty="0">
              <a:solidFill>
                <a:schemeClr val="tx1"/>
              </a:solidFill>
              <a:latin typeface="Georgia" panose="02040502050405020303" pitchFamily="18" charset="0"/>
            </a:endParaRPr>
          </a:p>
          <a:p>
            <a:pPr marL="571500" indent="-571500" eaLnBrk="1" hangingPunct="1">
              <a:lnSpc>
                <a:spcPct val="95000"/>
              </a:lnSpc>
              <a:buClr>
                <a:srgbClr val="000000"/>
              </a:buClr>
              <a:buSzPct val="100000"/>
              <a:buFontTx/>
              <a:buChar char="-"/>
              <a:defRPr/>
            </a:pPr>
            <a:r>
              <a:rPr lang="en-US" sz="4000" dirty="0" err="1">
                <a:solidFill>
                  <a:schemeClr val="tx1"/>
                </a:solidFill>
                <a:latin typeface="Georgia" panose="02040502050405020303" pitchFamily="18" charset="0"/>
              </a:rPr>
              <a:t>MatPlotLib</a:t>
            </a:r>
            <a:endParaRPr lang="en-US" sz="4000" dirty="0">
              <a:solidFill>
                <a:schemeClr val="tx1"/>
              </a:solidFill>
              <a:latin typeface="Georgia" panose="02040502050405020303" pitchFamily="18" charset="0"/>
            </a:endParaRPr>
          </a:p>
          <a:p>
            <a:pPr marL="571500" indent="-571500" eaLnBrk="1" hangingPunct="1">
              <a:lnSpc>
                <a:spcPct val="95000"/>
              </a:lnSpc>
              <a:buClr>
                <a:srgbClr val="000000"/>
              </a:buClr>
              <a:buSzPct val="100000"/>
              <a:buFontTx/>
              <a:buChar char="-"/>
              <a:defRPr/>
            </a:pPr>
            <a:r>
              <a:rPr lang="en-US" sz="4000" dirty="0" err="1">
                <a:solidFill>
                  <a:schemeClr val="tx1"/>
                </a:solidFill>
                <a:latin typeface="Georgia" panose="02040502050405020303" pitchFamily="18" charset="0"/>
              </a:rPr>
              <a:t>PandaS</a:t>
            </a:r>
            <a:endParaRPr lang="en-US" sz="4000" dirty="0">
              <a:solidFill>
                <a:schemeClr val="tx1"/>
              </a:solidFill>
              <a:latin typeface="Georgia" panose="02040502050405020303" pitchFamily="18" charset="0"/>
            </a:endParaRPr>
          </a:p>
          <a:p>
            <a:pPr marL="571500" indent="-571500" eaLnBrk="1" hangingPunct="1">
              <a:lnSpc>
                <a:spcPct val="95000"/>
              </a:lnSpc>
              <a:buClr>
                <a:srgbClr val="000000"/>
              </a:buClr>
              <a:buSzPct val="100000"/>
              <a:buFontTx/>
              <a:buChar char="-"/>
              <a:defRPr/>
            </a:pPr>
            <a:r>
              <a:rPr lang="en-US" sz="4000" dirty="0">
                <a:solidFill>
                  <a:schemeClr val="tx1"/>
                </a:solidFill>
                <a:latin typeface="Georgia" panose="02040502050405020303" pitchFamily="18" charset="0"/>
              </a:rPr>
              <a:t>Google Trends</a:t>
            </a:r>
          </a:p>
          <a:p>
            <a:pPr marL="571500" indent="-571500" eaLnBrk="1" hangingPunct="1">
              <a:lnSpc>
                <a:spcPct val="95000"/>
              </a:lnSpc>
              <a:buClr>
                <a:srgbClr val="000000"/>
              </a:buClr>
              <a:buSzPct val="100000"/>
              <a:buFontTx/>
              <a:buChar char="-"/>
              <a:defRPr/>
            </a:pPr>
            <a:endParaRPr lang="en-US" sz="4000" dirty="0">
              <a:solidFill>
                <a:schemeClr val="tx1"/>
              </a:solidFill>
              <a:latin typeface="Georgia" panose="02040502050405020303" pitchFamily="18" charset="0"/>
            </a:endParaRPr>
          </a:p>
          <a:p>
            <a:pPr eaLnBrk="1" hangingPunct="1">
              <a:lnSpc>
                <a:spcPct val="95000"/>
              </a:lnSpc>
              <a:buClr>
                <a:srgbClr val="000000"/>
              </a:buClr>
              <a:buSzPct val="100000"/>
              <a:defRPr/>
            </a:pPr>
            <a:r>
              <a:rPr lang="en-US" sz="4000" dirty="0">
                <a:solidFill>
                  <a:schemeClr val="tx1"/>
                </a:solidFill>
                <a:latin typeface="Georgia" panose="02040502050405020303" pitchFamily="18" charset="0"/>
              </a:rPr>
              <a:t>We created a solution using both </a:t>
            </a:r>
            <a:r>
              <a:rPr lang="en-US" sz="4000" b="1" dirty="0" err="1">
                <a:solidFill>
                  <a:schemeClr val="tx1"/>
                </a:solidFill>
                <a:latin typeface="Georgia" panose="02040502050405020303" pitchFamily="18" charset="0"/>
              </a:rPr>
              <a:t>FeedForward</a:t>
            </a:r>
            <a:r>
              <a:rPr lang="en-US" sz="4000" dirty="0">
                <a:solidFill>
                  <a:schemeClr val="tx1"/>
                </a:solidFill>
                <a:latin typeface="Georgia" panose="02040502050405020303" pitchFamily="18" charset="0"/>
              </a:rPr>
              <a:t> Neural Networks (using </a:t>
            </a:r>
            <a:r>
              <a:rPr lang="en-US" sz="4000" dirty="0" err="1">
                <a:solidFill>
                  <a:schemeClr val="tx1"/>
                </a:solidFill>
                <a:latin typeface="Georgia" panose="02040502050405020303" pitchFamily="18" charset="0"/>
              </a:rPr>
              <a:t>Tensorflow</a:t>
            </a:r>
            <a:r>
              <a:rPr lang="en-US" sz="4000" dirty="0">
                <a:solidFill>
                  <a:schemeClr val="tx1"/>
                </a:solidFill>
                <a:latin typeface="Georgia" panose="02040502050405020303" pitchFamily="18" charset="0"/>
              </a:rPr>
              <a:t>) and Recurrent Neural Networks, specifically </a:t>
            </a:r>
            <a:r>
              <a:rPr lang="en-US" sz="4000" b="1" dirty="0">
                <a:solidFill>
                  <a:schemeClr val="tx1"/>
                </a:solidFill>
                <a:latin typeface="Georgia" panose="02040502050405020303" pitchFamily="18" charset="0"/>
              </a:rPr>
              <a:t>LSTM</a:t>
            </a:r>
            <a:r>
              <a:rPr lang="en-US" sz="4000" dirty="0">
                <a:solidFill>
                  <a:schemeClr val="tx1"/>
                </a:solidFill>
                <a:latin typeface="Georgia" panose="02040502050405020303" pitchFamily="18" charset="0"/>
              </a:rPr>
              <a:t> (using </a:t>
            </a:r>
            <a:r>
              <a:rPr lang="en-US" sz="4000" dirty="0" err="1">
                <a:solidFill>
                  <a:schemeClr val="tx1"/>
                </a:solidFill>
                <a:latin typeface="Georgia" panose="02040502050405020303" pitchFamily="18" charset="0"/>
              </a:rPr>
              <a:t>Keras</a:t>
            </a:r>
            <a:r>
              <a:rPr lang="en-US" sz="4000" dirty="0">
                <a:solidFill>
                  <a:schemeClr val="tx1"/>
                </a:solidFill>
                <a:latin typeface="Georgia" panose="02040502050405020303" pitchFamily="18" charset="0"/>
              </a:rPr>
              <a:t>) to be able to compare and contrast between multiple solutions and their accuracy. </a:t>
            </a:r>
          </a:p>
          <a:p>
            <a:pPr eaLnBrk="1" hangingPunct="1">
              <a:lnSpc>
                <a:spcPct val="95000"/>
              </a:lnSpc>
              <a:buClr>
                <a:srgbClr val="000000"/>
              </a:buClr>
              <a:buSzPct val="100000"/>
              <a:defRPr/>
            </a:pPr>
            <a:endParaRPr lang="en-US" sz="4000" dirty="0">
              <a:solidFill>
                <a:schemeClr val="tx1"/>
              </a:solidFill>
              <a:latin typeface="Georgia" panose="02040502050405020303" pitchFamily="18" charset="0"/>
            </a:endParaRPr>
          </a:p>
          <a:p>
            <a:pPr eaLnBrk="1" hangingPunct="1">
              <a:lnSpc>
                <a:spcPct val="95000"/>
              </a:lnSpc>
              <a:buClr>
                <a:srgbClr val="000000"/>
              </a:buClr>
              <a:buSzPct val="100000"/>
              <a:defRPr/>
            </a:pPr>
            <a:r>
              <a:rPr lang="en-US" sz="4000" dirty="0">
                <a:solidFill>
                  <a:schemeClr val="tx1"/>
                </a:solidFill>
                <a:latin typeface="Georgia" panose="02040502050405020303" pitchFamily="18" charset="0"/>
              </a:rPr>
              <a:t>Each solution used the same dataset for  two popular cryptocurrencies, </a:t>
            </a:r>
            <a:r>
              <a:rPr lang="en-US" sz="4000" b="1" dirty="0">
                <a:solidFill>
                  <a:schemeClr val="tx1"/>
                </a:solidFill>
                <a:latin typeface="Georgia" panose="02040502050405020303" pitchFamily="18" charset="0"/>
              </a:rPr>
              <a:t>Bitcoin</a:t>
            </a:r>
            <a:r>
              <a:rPr lang="en-US" sz="4000" dirty="0">
                <a:solidFill>
                  <a:schemeClr val="tx1"/>
                </a:solidFill>
                <a:latin typeface="Georgia" panose="02040502050405020303" pitchFamily="18" charset="0"/>
              </a:rPr>
              <a:t> and </a:t>
            </a:r>
            <a:r>
              <a:rPr lang="en-US" sz="4000" b="1" dirty="0">
                <a:solidFill>
                  <a:schemeClr val="tx1"/>
                </a:solidFill>
                <a:latin typeface="Georgia" panose="02040502050405020303" pitchFamily="18" charset="0"/>
              </a:rPr>
              <a:t>Ethereum</a:t>
            </a:r>
            <a:r>
              <a:rPr lang="en-US" sz="4000" dirty="0">
                <a:solidFill>
                  <a:schemeClr val="tx1"/>
                </a:solidFill>
                <a:latin typeface="Georgia" panose="02040502050405020303" pitchFamily="18" charset="0"/>
              </a:rPr>
              <a:t>. Using the previous day to predict the next day’s price, we trained our models using 80% of the data and tested it on the rest of the 20%.</a:t>
            </a:r>
          </a:p>
          <a:p>
            <a:pPr eaLnBrk="1" hangingPunct="1">
              <a:lnSpc>
                <a:spcPct val="95000"/>
              </a:lnSpc>
              <a:buClr>
                <a:srgbClr val="000000"/>
              </a:buClr>
              <a:buSzPct val="100000"/>
              <a:defRPr/>
            </a:pPr>
            <a:br>
              <a:rPr lang="en-US" sz="4000" dirty="0">
                <a:solidFill>
                  <a:schemeClr val="tx1"/>
                </a:solidFill>
                <a:latin typeface="Georgia" panose="02040502050405020303" pitchFamily="18" charset="0"/>
              </a:rPr>
            </a:br>
            <a:r>
              <a:rPr lang="en-US" sz="4000" dirty="0">
                <a:solidFill>
                  <a:schemeClr val="tx1"/>
                </a:solidFill>
                <a:latin typeface="Georgia" panose="02040502050405020303" pitchFamily="18" charset="0"/>
              </a:rPr>
              <a:t>After building a model and having a prediction made, we used data from </a:t>
            </a:r>
            <a:r>
              <a:rPr lang="en-US" sz="4000" b="1" dirty="0">
                <a:solidFill>
                  <a:schemeClr val="tx1"/>
                </a:solidFill>
                <a:latin typeface="Georgia" panose="02040502050405020303" pitchFamily="18" charset="0"/>
              </a:rPr>
              <a:t>Google Trends</a:t>
            </a:r>
            <a:r>
              <a:rPr lang="en-US" sz="4000" dirty="0">
                <a:solidFill>
                  <a:schemeClr val="tx1"/>
                </a:solidFill>
                <a:latin typeface="Georgia" panose="02040502050405020303" pitchFamily="18" charset="0"/>
              </a:rPr>
              <a:t> on each specific cryptocurrencies to be able to elicit correlations between the popularity and the rise and fall of the specific Stock Markets.</a:t>
            </a:r>
          </a:p>
        </p:txBody>
      </p:sp>
      <p:sp>
        <p:nvSpPr>
          <p:cNvPr id="4" name="TextBox 3">
            <a:extLst>
              <a:ext uri="{FF2B5EF4-FFF2-40B4-BE49-F238E27FC236}">
                <a16:creationId xmlns:a16="http://schemas.microsoft.com/office/drawing/2014/main" id="{4BC38BD3-5A49-4DC4-AA95-CE3892A67C8B}"/>
              </a:ext>
            </a:extLst>
          </p:cNvPr>
          <p:cNvSpPr txBox="1"/>
          <p:nvPr/>
        </p:nvSpPr>
        <p:spPr>
          <a:xfrm>
            <a:off x="725487" y="7074814"/>
            <a:ext cx="36956999" cy="2554545"/>
          </a:xfrm>
          <a:prstGeom prst="rect">
            <a:avLst/>
          </a:prstGeom>
          <a:noFill/>
        </p:spPr>
        <p:txBody>
          <a:bodyPr wrap="square" rtlCol="0">
            <a:spAutoFit/>
          </a:bodyPr>
          <a:lstStyle/>
          <a:p>
            <a:r>
              <a:rPr lang="en-US" sz="4000" dirty="0">
                <a:solidFill>
                  <a:schemeClr val="tx1"/>
                </a:solidFill>
                <a:latin typeface="Georgia" panose="02040502050405020303" pitchFamily="18" charset="0"/>
              </a:rPr>
              <a:t>This project’s aim is to predict the behavior of cryptocurrencies which have very volatile markets. To achieve this goal we used current state of the art algorithms and frameworks to be to be able to get a good prediction. We used free and open historical trading data that is available for cryptocurrencies as well as Google Trends to elicit popularity/interest in specific cryptocurrencies in developing our solution. Our project is meant to be an additional source of input for traders to help them with making more informative decisions.</a:t>
            </a:r>
          </a:p>
        </p:txBody>
      </p:sp>
      <p:pic>
        <p:nvPicPr>
          <p:cNvPr id="6" name="Picture 5">
            <a:extLst>
              <a:ext uri="{FF2B5EF4-FFF2-40B4-BE49-F238E27FC236}">
                <a16:creationId xmlns:a16="http://schemas.microsoft.com/office/drawing/2014/main" id="{E7DE5FAB-53FB-4970-9D30-50872E7208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23787" y="17987493"/>
            <a:ext cx="5703123" cy="4313287"/>
          </a:xfrm>
          <a:prstGeom prst="rect">
            <a:avLst/>
          </a:prstGeom>
        </p:spPr>
      </p:pic>
      <p:pic>
        <p:nvPicPr>
          <p:cNvPr id="8" name="Picture 7">
            <a:extLst>
              <a:ext uri="{FF2B5EF4-FFF2-40B4-BE49-F238E27FC236}">
                <a16:creationId xmlns:a16="http://schemas.microsoft.com/office/drawing/2014/main" id="{DCB7B5A7-D935-4AE6-8EE5-6F985D4FFA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23788" y="22509512"/>
            <a:ext cx="5703123" cy="4223472"/>
          </a:xfrm>
          <a:prstGeom prst="rect">
            <a:avLst/>
          </a:prstGeom>
        </p:spPr>
      </p:pic>
      <p:sp>
        <p:nvSpPr>
          <p:cNvPr id="35" name="Text Box 20">
            <a:extLst>
              <a:ext uri="{FF2B5EF4-FFF2-40B4-BE49-F238E27FC236}">
                <a16:creationId xmlns:a16="http://schemas.microsoft.com/office/drawing/2014/main" id="{4391CA53-2FD9-4539-8BE7-4AF25E974D6A}"/>
              </a:ext>
            </a:extLst>
          </p:cNvPr>
          <p:cNvSpPr txBox="1">
            <a:spLocks noChangeArrowheads="1"/>
          </p:cNvSpPr>
          <p:nvPr/>
        </p:nvSpPr>
        <p:spPr bwMode="auto">
          <a:xfrm>
            <a:off x="25197664" y="17270647"/>
            <a:ext cx="6286499" cy="67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lnSpc>
                <a:spcPct val="95000"/>
              </a:lnSpc>
              <a:spcBef>
                <a:spcPts val="352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just" eaLnBrk="1" hangingPunct="1">
              <a:spcBef>
                <a:spcPct val="0"/>
              </a:spcBef>
              <a:buFont typeface="Times New Roman" panose="02020603050405020304" pitchFamily="18" charset="0"/>
              <a:buNone/>
            </a:pPr>
            <a:r>
              <a:rPr lang="en-GB" altLang="en-US" sz="4000" b="1" dirty="0" err="1">
                <a:latin typeface="Georgia" panose="02040502050405020303" pitchFamily="18" charset="0"/>
              </a:rPr>
              <a:t>FeedForward</a:t>
            </a:r>
            <a:r>
              <a:rPr lang="en-GB" altLang="en-US" sz="4000" dirty="0">
                <a:latin typeface="Georgia" panose="02040502050405020303" pitchFamily="18" charset="0"/>
              </a:rPr>
              <a:t>(20% only)</a:t>
            </a:r>
          </a:p>
        </p:txBody>
      </p:sp>
      <p:sp>
        <p:nvSpPr>
          <p:cNvPr id="36" name="Text Box 20">
            <a:extLst>
              <a:ext uri="{FF2B5EF4-FFF2-40B4-BE49-F238E27FC236}">
                <a16:creationId xmlns:a16="http://schemas.microsoft.com/office/drawing/2014/main" id="{55306585-CAF0-4742-9538-8CF1C1990126}"/>
              </a:ext>
            </a:extLst>
          </p:cNvPr>
          <p:cNvSpPr txBox="1">
            <a:spLocks noChangeArrowheads="1"/>
          </p:cNvSpPr>
          <p:nvPr/>
        </p:nvSpPr>
        <p:spPr bwMode="auto">
          <a:xfrm>
            <a:off x="32208066" y="17258279"/>
            <a:ext cx="589352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lnSpc>
                <a:spcPct val="95000"/>
              </a:lnSpc>
              <a:spcBef>
                <a:spcPts val="352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100">
                <a:solidFill>
                  <a:srgbClr val="000000"/>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lnSpc>
                <a:spcPct val="95000"/>
              </a:lnSpc>
              <a:spcBef>
                <a:spcPts val="3075"/>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3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lnSpc>
                <a:spcPct val="95000"/>
              </a:lnSpc>
              <a:spcBef>
                <a:spcPts val="265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lnSpc>
                <a:spcPct val="95000"/>
              </a:lnSpc>
              <a:spcBef>
                <a:spcPts val="2200"/>
              </a:spcBef>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defTabSz="449263" eaLnBrk="0" fontAlgn="base" hangingPunct="0">
              <a:lnSpc>
                <a:spcPct val="95000"/>
              </a:lnSpc>
              <a:spcBef>
                <a:spcPts val="2200"/>
              </a:spcBef>
              <a:spcAft>
                <a:spcPct val="0"/>
              </a:spcAft>
              <a:buClr>
                <a:srgbClr val="000000"/>
              </a:buClr>
              <a:buSzPct val="100000"/>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88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just" eaLnBrk="1" hangingPunct="1">
              <a:spcBef>
                <a:spcPct val="0"/>
              </a:spcBef>
              <a:buFont typeface="Times New Roman" panose="02020603050405020304" pitchFamily="18" charset="0"/>
              <a:buNone/>
            </a:pPr>
            <a:r>
              <a:rPr lang="en-GB" altLang="en-US" sz="4000" b="1" dirty="0">
                <a:latin typeface="Georgia" panose="02040502050405020303" pitchFamily="18" charset="0"/>
              </a:rPr>
              <a:t>LSTM (full dataset)</a:t>
            </a:r>
          </a:p>
        </p:txBody>
      </p:sp>
      <p:sp>
        <p:nvSpPr>
          <p:cNvPr id="9" name="TextBox 8">
            <a:extLst>
              <a:ext uri="{FF2B5EF4-FFF2-40B4-BE49-F238E27FC236}">
                <a16:creationId xmlns:a16="http://schemas.microsoft.com/office/drawing/2014/main" id="{B505F9EC-5663-4926-85B7-AAED444F723F}"/>
              </a:ext>
            </a:extLst>
          </p:cNvPr>
          <p:cNvSpPr txBox="1"/>
          <p:nvPr/>
        </p:nvSpPr>
        <p:spPr>
          <a:xfrm>
            <a:off x="1056120" y="10961688"/>
            <a:ext cx="10946965" cy="707886"/>
          </a:xfrm>
          <a:prstGeom prst="rect">
            <a:avLst/>
          </a:prstGeom>
          <a:noFill/>
        </p:spPr>
        <p:txBody>
          <a:bodyPr wrap="square" rtlCol="0">
            <a:spAutoFit/>
          </a:bodyPr>
          <a:lstStyle/>
          <a:p>
            <a:r>
              <a:rPr lang="en-US" sz="4000" dirty="0">
                <a:solidFill>
                  <a:schemeClr val="tx1"/>
                </a:solidFill>
                <a:latin typeface="Georgia" panose="02040502050405020303" pitchFamily="18" charset="0"/>
              </a:rPr>
              <a:t>…</a:t>
            </a:r>
          </a:p>
        </p:txBody>
      </p:sp>
      <p:sp>
        <p:nvSpPr>
          <p:cNvPr id="38" name="TextBox 37">
            <a:extLst>
              <a:ext uri="{FF2B5EF4-FFF2-40B4-BE49-F238E27FC236}">
                <a16:creationId xmlns:a16="http://schemas.microsoft.com/office/drawing/2014/main" id="{6B3113F9-D761-4768-927A-72C42CD94511}"/>
              </a:ext>
            </a:extLst>
          </p:cNvPr>
          <p:cNvSpPr txBox="1"/>
          <p:nvPr/>
        </p:nvSpPr>
        <p:spPr>
          <a:xfrm>
            <a:off x="1043205" y="19531683"/>
            <a:ext cx="10946965" cy="707886"/>
          </a:xfrm>
          <a:prstGeom prst="rect">
            <a:avLst/>
          </a:prstGeom>
          <a:noFill/>
        </p:spPr>
        <p:txBody>
          <a:bodyPr wrap="square" rtlCol="0">
            <a:spAutoFit/>
          </a:bodyPr>
          <a:lstStyle/>
          <a:p>
            <a:r>
              <a:rPr lang="en-US" sz="4000" dirty="0">
                <a:solidFill>
                  <a:schemeClr val="tx1"/>
                </a:solidFill>
                <a:latin typeface="Georgia" panose="02040502050405020303" pitchFamily="18" charset="0"/>
              </a:rPr>
              <a:t>…</a:t>
            </a:r>
          </a:p>
        </p:txBody>
      </p:sp>
      <p:sp>
        <p:nvSpPr>
          <p:cNvPr id="39" name="TextBox 38">
            <a:extLst>
              <a:ext uri="{FF2B5EF4-FFF2-40B4-BE49-F238E27FC236}">
                <a16:creationId xmlns:a16="http://schemas.microsoft.com/office/drawing/2014/main" id="{3B836831-1EEC-4834-BE10-8C2D704C5982}"/>
              </a:ext>
            </a:extLst>
          </p:cNvPr>
          <p:cNvSpPr txBox="1"/>
          <p:nvPr/>
        </p:nvSpPr>
        <p:spPr>
          <a:xfrm>
            <a:off x="950338" y="28467523"/>
            <a:ext cx="36617849" cy="707886"/>
          </a:xfrm>
          <a:prstGeom prst="rect">
            <a:avLst/>
          </a:prstGeom>
          <a:noFill/>
        </p:spPr>
        <p:txBody>
          <a:bodyPr wrap="square" rtlCol="0">
            <a:spAutoFit/>
          </a:bodyPr>
          <a:lstStyle/>
          <a:p>
            <a:r>
              <a:rPr lang="en-US" sz="4000" dirty="0">
                <a:solidFill>
                  <a:schemeClr val="tx1"/>
                </a:solidFill>
                <a:latin typeface="Georgia" panose="02040502050405020303" pitchFamily="18" charset="0"/>
              </a:rPr>
              <a: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268</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MS PGothic</vt:lpstr>
      <vt:lpstr>Arial</vt:lpstr>
      <vt:lpstr>Georgia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Shrey Khosla</cp:lastModifiedBy>
  <cp:revision>62</cp:revision>
  <dcterms:modified xsi:type="dcterms:W3CDTF">2018-03-31T17:13:40Z</dcterms:modified>
</cp:coreProperties>
</file>