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Average"/>
      <p:regular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6.xml"/><Relationship Id="rId41" Type="http://schemas.openxmlformats.org/officeDocument/2006/relationships/font" Target="fonts/Oswald-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Average-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accent3"/>
                </a:solidFill>
                <a:latin typeface="Average"/>
                <a:ea typeface="Average"/>
                <a:cs typeface="Average"/>
                <a:sym typeface="Average"/>
              </a:rPr>
              <a:t>We wanted our application to be a mobile application, however we would rather it be available for both iOS and Android, and splitting the frontend members into two different platforms would have spread us too thin. Our solution was to code in React Native, which compiles a mobile web application for both iOS and Android, by specifying which platform they would like the app be compiled for. Our applications call our detailed backend API, and render objects using the response, or status from those calls.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0.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Hyer</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Location Based Job Listing and Job Search with Payments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Strategy</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a:t>Frontend wanted to:</a:t>
            </a:r>
            <a:endParaRPr/>
          </a:p>
          <a:p>
            <a:pPr indent="-342900" lvl="0" marL="457200" rtl="0">
              <a:lnSpc>
                <a:spcPct val="150000"/>
              </a:lnSpc>
              <a:spcBef>
                <a:spcPts val="1600"/>
              </a:spcBef>
              <a:spcAft>
                <a:spcPts val="0"/>
              </a:spcAft>
              <a:buSzPts val="1800"/>
              <a:buChar char="-"/>
            </a:pPr>
            <a:r>
              <a:rPr lang="en"/>
              <a:t>Implement login, register, and edit profile pages</a:t>
            </a:r>
            <a:endParaRPr/>
          </a:p>
          <a:p>
            <a:pPr indent="-317500" lvl="1" marL="914400" rtl="0">
              <a:lnSpc>
                <a:spcPct val="150000"/>
              </a:lnSpc>
              <a:spcBef>
                <a:spcPts val="0"/>
              </a:spcBef>
              <a:spcAft>
                <a:spcPts val="0"/>
              </a:spcAft>
              <a:buSzPts val="1400"/>
              <a:buChar char="-"/>
            </a:pPr>
            <a:r>
              <a:rPr lang="en"/>
              <a:t>For both employers and the employees.</a:t>
            </a:r>
            <a:endParaRPr/>
          </a:p>
          <a:p>
            <a:pPr indent="-342900" lvl="0" marL="457200" rtl="0">
              <a:lnSpc>
                <a:spcPct val="150000"/>
              </a:lnSpc>
              <a:spcBef>
                <a:spcPts val="0"/>
              </a:spcBef>
              <a:spcAft>
                <a:spcPts val="0"/>
              </a:spcAft>
              <a:buSzPts val="1800"/>
              <a:buChar char="-"/>
            </a:pPr>
            <a:r>
              <a:rPr lang="en"/>
              <a:t>Implement posting jobs, hire applicants and pay employees.</a:t>
            </a:r>
            <a:endParaRPr/>
          </a:p>
          <a:p>
            <a:pPr indent="-317500" lvl="1" marL="914400" rtl="0">
              <a:lnSpc>
                <a:spcPct val="150000"/>
              </a:lnSpc>
              <a:spcBef>
                <a:spcPts val="0"/>
              </a:spcBef>
              <a:spcAft>
                <a:spcPts val="0"/>
              </a:spcAft>
              <a:buSzPts val="1400"/>
              <a:buChar char="-"/>
            </a:pPr>
            <a:r>
              <a:rPr lang="en"/>
              <a:t>For the employers.</a:t>
            </a:r>
            <a:endParaRPr/>
          </a:p>
          <a:p>
            <a:pPr indent="-342900" lvl="0" marL="457200" rtl="0">
              <a:lnSpc>
                <a:spcPct val="150000"/>
              </a:lnSpc>
              <a:spcBef>
                <a:spcPts val="0"/>
              </a:spcBef>
              <a:spcAft>
                <a:spcPts val="0"/>
              </a:spcAft>
              <a:buSzPts val="1800"/>
              <a:buChar char="-"/>
            </a:pPr>
            <a:r>
              <a:rPr lang="en"/>
              <a:t>Implement viewing the jobs, apply for the jobs and receive pay from employers.</a:t>
            </a:r>
            <a:endParaRPr/>
          </a:p>
          <a:p>
            <a:pPr indent="-317500" lvl="1" marL="914400" rtl="0">
              <a:lnSpc>
                <a:spcPct val="150000"/>
              </a:lnSpc>
              <a:spcBef>
                <a:spcPts val="0"/>
              </a:spcBef>
              <a:spcAft>
                <a:spcPts val="0"/>
              </a:spcAft>
              <a:buSzPts val="1400"/>
              <a:buChar char="-"/>
            </a:pPr>
            <a:r>
              <a:rPr lang="en"/>
              <a:t>For the employees</a:t>
            </a:r>
            <a:endParaRPr/>
          </a:p>
        </p:txBody>
      </p:sp>
      <p:pic>
        <p:nvPicPr>
          <p:cNvPr id="124" name="Shape 124"/>
          <p:cNvPicPr preferRelativeResize="0"/>
          <p:nvPr/>
        </p:nvPicPr>
        <p:blipFill>
          <a:blip r:embed="rId3">
            <a:alphaModFix/>
          </a:blip>
          <a:stretch>
            <a:fillRect/>
          </a:stretch>
        </p:blipFill>
        <p:spPr>
          <a:xfrm>
            <a:off x="5080550" y="39825"/>
            <a:ext cx="2039450" cy="2039450"/>
          </a:xfrm>
          <a:prstGeom prst="rect">
            <a:avLst/>
          </a:prstGeom>
          <a:noFill/>
          <a:ln>
            <a:noFill/>
          </a:ln>
        </p:spPr>
      </p:pic>
      <p:pic>
        <p:nvPicPr>
          <p:cNvPr id="125" name="Shape 125"/>
          <p:cNvPicPr preferRelativeResize="0"/>
          <p:nvPr/>
        </p:nvPicPr>
        <p:blipFill>
          <a:blip r:embed="rId4">
            <a:alphaModFix/>
          </a:blip>
          <a:stretch>
            <a:fillRect/>
          </a:stretch>
        </p:blipFill>
        <p:spPr>
          <a:xfrm>
            <a:off x="6709500" y="1102049"/>
            <a:ext cx="2122800" cy="2122800"/>
          </a:xfrm>
          <a:prstGeom prst="rect">
            <a:avLst/>
          </a:prstGeom>
          <a:noFill/>
          <a:ln>
            <a:noFill/>
          </a:ln>
        </p:spPr>
      </p:pic>
      <p:pic>
        <p:nvPicPr>
          <p:cNvPr id="126" name="Shape 126"/>
          <p:cNvPicPr preferRelativeResize="0"/>
          <p:nvPr/>
        </p:nvPicPr>
        <p:blipFill>
          <a:blip r:embed="rId5">
            <a:alphaModFix/>
          </a:blip>
          <a:stretch>
            <a:fillRect/>
          </a:stretch>
        </p:blipFill>
        <p:spPr>
          <a:xfrm>
            <a:off x="3907901" y="3749800"/>
            <a:ext cx="1719600" cy="114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Strategy</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200000"/>
              </a:lnSpc>
              <a:spcBef>
                <a:spcPts val="0"/>
              </a:spcBef>
              <a:spcAft>
                <a:spcPts val="0"/>
              </a:spcAft>
              <a:buNone/>
            </a:pPr>
            <a:r>
              <a:rPr lang="en"/>
              <a:t>Backend wanted:</a:t>
            </a:r>
            <a:endParaRPr/>
          </a:p>
          <a:p>
            <a:pPr indent="-342900" lvl="0" marL="457200" rtl="0">
              <a:lnSpc>
                <a:spcPct val="200000"/>
              </a:lnSpc>
              <a:spcBef>
                <a:spcPts val="1600"/>
              </a:spcBef>
              <a:spcAft>
                <a:spcPts val="0"/>
              </a:spcAft>
              <a:buSzPts val="1800"/>
              <a:buChar char="-"/>
            </a:pPr>
            <a:r>
              <a:rPr lang="en"/>
              <a:t>RESTful API</a:t>
            </a:r>
            <a:endParaRPr/>
          </a:p>
          <a:p>
            <a:pPr indent="-317500" lvl="1" marL="914400" rtl="0">
              <a:lnSpc>
                <a:spcPct val="200000"/>
              </a:lnSpc>
              <a:spcBef>
                <a:spcPts val="0"/>
              </a:spcBef>
              <a:spcAft>
                <a:spcPts val="0"/>
              </a:spcAft>
              <a:buSzPts val="1400"/>
              <a:buChar char="-"/>
            </a:pPr>
            <a:r>
              <a:rPr lang="en"/>
              <a:t>to create, remove, update, and delete users/jobs  from the database.</a:t>
            </a:r>
            <a:endParaRPr/>
          </a:p>
          <a:p>
            <a:pPr indent="-342900" lvl="0" marL="457200" rtl="0">
              <a:lnSpc>
                <a:spcPct val="200000"/>
              </a:lnSpc>
              <a:spcBef>
                <a:spcPts val="0"/>
              </a:spcBef>
              <a:spcAft>
                <a:spcPts val="0"/>
              </a:spcAft>
              <a:buSzPts val="1800"/>
              <a:buChar char="-"/>
            </a:pPr>
            <a:r>
              <a:rPr lang="en"/>
              <a:t>Implement all necessary searching and filters</a:t>
            </a:r>
            <a:endParaRPr/>
          </a:p>
          <a:p>
            <a:pPr indent="-317500" lvl="1" marL="914400" rtl="0">
              <a:lnSpc>
                <a:spcPct val="200000"/>
              </a:lnSpc>
              <a:spcBef>
                <a:spcPts val="0"/>
              </a:spcBef>
              <a:spcAft>
                <a:spcPts val="0"/>
              </a:spcAft>
              <a:buSzPts val="1400"/>
              <a:buChar char="-"/>
            </a:pPr>
            <a:r>
              <a:rPr lang="en"/>
              <a:t>Lower the workload for the frontend</a:t>
            </a:r>
            <a:r>
              <a:rPr lang="en"/>
              <a:t>.</a:t>
            </a:r>
            <a:endParaRPr/>
          </a:p>
        </p:txBody>
      </p:sp>
      <p:pic>
        <p:nvPicPr>
          <p:cNvPr id="133" name="Shape 133"/>
          <p:cNvPicPr preferRelativeResize="0"/>
          <p:nvPr/>
        </p:nvPicPr>
        <p:blipFill>
          <a:blip r:embed="rId3">
            <a:alphaModFix/>
          </a:blip>
          <a:stretch>
            <a:fillRect/>
          </a:stretch>
        </p:blipFill>
        <p:spPr>
          <a:xfrm>
            <a:off x="5371875" y="252175"/>
            <a:ext cx="3132826" cy="2042850"/>
          </a:xfrm>
          <a:prstGeom prst="rect">
            <a:avLst/>
          </a:prstGeom>
          <a:noFill/>
          <a:ln>
            <a:noFill/>
          </a:ln>
        </p:spPr>
      </p:pic>
      <p:pic>
        <p:nvPicPr>
          <p:cNvPr id="134" name="Shape 134"/>
          <p:cNvPicPr preferRelativeResize="0"/>
          <p:nvPr/>
        </p:nvPicPr>
        <p:blipFill>
          <a:blip r:embed="rId4">
            <a:alphaModFix/>
          </a:blip>
          <a:stretch>
            <a:fillRect/>
          </a:stretch>
        </p:blipFill>
        <p:spPr>
          <a:xfrm>
            <a:off x="5371875" y="3177815"/>
            <a:ext cx="3132826" cy="1762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645900" y="1006325"/>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Architecture</a:t>
            </a:r>
            <a:endParaRPr/>
          </a:p>
        </p:txBody>
      </p:sp>
      <p:pic>
        <p:nvPicPr>
          <p:cNvPr id="140" name="Shape 140"/>
          <p:cNvPicPr preferRelativeResize="0"/>
          <p:nvPr/>
        </p:nvPicPr>
        <p:blipFill>
          <a:blip r:embed="rId3">
            <a:alphaModFix/>
          </a:blip>
          <a:stretch>
            <a:fillRect/>
          </a:stretch>
        </p:blipFill>
        <p:spPr>
          <a:xfrm>
            <a:off x="1238250" y="1920175"/>
            <a:ext cx="6667500"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Backend </a:t>
            </a:r>
            <a:r>
              <a:rPr lang="en"/>
              <a:t>Architecture</a:t>
            </a:r>
            <a:r>
              <a:rPr lang="en"/>
              <a:t> </a:t>
            </a:r>
            <a:endParaRPr/>
          </a:p>
        </p:txBody>
      </p:sp>
      <p:sp>
        <p:nvSpPr>
          <p:cNvPr id="146" name="Shape 146"/>
          <p:cNvSpPr txBox="1"/>
          <p:nvPr>
            <p:ph idx="1" type="body"/>
          </p:nvPr>
        </p:nvSpPr>
        <p:spPr>
          <a:xfrm>
            <a:off x="311700" y="1152475"/>
            <a:ext cx="5196600" cy="42870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a:t>Firebase:</a:t>
            </a:r>
            <a:endParaRPr/>
          </a:p>
          <a:p>
            <a:pPr indent="-342900" lvl="0" marL="457200" rtl="0">
              <a:lnSpc>
                <a:spcPct val="200000"/>
              </a:lnSpc>
              <a:spcBef>
                <a:spcPts val="1600"/>
              </a:spcBef>
              <a:spcAft>
                <a:spcPts val="0"/>
              </a:spcAft>
              <a:buSzPts val="1800"/>
              <a:buChar char="-"/>
            </a:pPr>
            <a:r>
              <a:rPr lang="en"/>
              <a:t>Supported by Google</a:t>
            </a:r>
            <a:endParaRPr/>
          </a:p>
          <a:p>
            <a:pPr indent="-342900" lvl="0" marL="457200" rtl="0">
              <a:lnSpc>
                <a:spcPct val="200000"/>
              </a:lnSpc>
              <a:spcBef>
                <a:spcPts val="0"/>
              </a:spcBef>
              <a:spcAft>
                <a:spcPts val="0"/>
              </a:spcAft>
              <a:buSzPts val="1800"/>
              <a:buChar char="-"/>
            </a:pPr>
            <a:r>
              <a:rPr lang="en"/>
              <a:t>Database for Users &amp; Jobs</a:t>
            </a:r>
            <a:endParaRPr/>
          </a:p>
          <a:p>
            <a:pPr indent="-342900" lvl="0" marL="457200" rtl="0">
              <a:lnSpc>
                <a:spcPct val="150000"/>
              </a:lnSpc>
              <a:spcBef>
                <a:spcPts val="0"/>
              </a:spcBef>
              <a:spcAft>
                <a:spcPts val="0"/>
              </a:spcAft>
              <a:buSzPts val="1800"/>
              <a:buChar char="-"/>
            </a:pPr>
            <a:r>
              <a:rPr lang="en"/>
              <a:t>NoSQL real-time cloud database</a:t>
            </a:r>
            <a:endParaRPr/>
          </a:p>
          <a:p>
            <a:pPr indent="-342900" lvl="0" marL="914400" rtl="0">
              <a:lnSpc>
                <a:spcPct val="150000"/>
              </a:lnSpc>
              <a:spcBef>
                <a:spcPts val="0"/>
              </a:spcBef>
              <a:spcAft>
                <a:spcPts val="0"/>
              </a:spcAft>
              <a:buSzPts val="1800"/>
              <a:buChar char="-"/>
            </a:pPr>
            <a:r>
              <a:rPr lang="en"/>
              <a:t>Possibility of multiple users accessing the database at once.</a:t>
            </a:r>
            <a:endParaRPr/>
          </a:p>
          <a:p>
            <a:pPr indent="-342900" lvl="0" marL="914400" rtl="0">
              <a:lnSpc>
                <a:spcPct val="150000"/>
              </a:lnSpc>
              <a:spcBef>
                <a:spcPts val="0"/>
              </a:spcBef>
              <a:spcAft>
                <a:spcPts val="0"/>
              </a:spcAft>
              <a:buSzPts val="1800"/>
              <a:buChar char="-"/>
            </a:pPr>
            <a:r>
              <a:rPr lang="en"/>
              <a:t>Firebase authentication</a:t>
            </a:r>
            <a:endParaRPr/>
          </a:p>
          <a:p>
            <a:pPr indent="-317500" lvl="1" marL="1371600" rtl="0">
              <a:lnSpc>
                <a:spcPct val="150000"/>
              </a:lnSpc>
              <a:spcBef>
                <a:spcPts val="0"/>
              </a:spcBef>
              <a:spcAft>
                <a:spcPts val="0"/>
              </a:spcAft>
              <a:buSzPts val="1400"/>
              <a:buChar char="-"/>
            </a:pPr>
            <a:r>
              <a:rPr lang="en"/>
              <a:t>Token turns into userID in backend</a:t>
            </a:r>
            <a:endParaRPr/>
          </a:p>
        </p:txBody>
      </p:sp>
      <p:pic>
        <p:nvPicPr>
          <p:cNvPr id="147" name="Shape 147"/>
          <p:cNvPicPr preferRelativeResize="0"/>
          <p:nvPr/>
        </p:nvPicPr>
        <p:blipFill>
          <a:blip r:embed="rId3">
            <a:alphaModFix/>
          </a:blip>
          <a:stretch>
            <a:fillRect/>
          </a:stretch>
        </p:blipFill>
        <p:spPr>
          <a:xfrm>
            <a:off x="3759189" y="40200"/>
            <a:ext cx="5225523" cy="1796275"/>
          </a:xfrm>
          <a:prstGeom prst="rect">
            <a:avLst/>
          </a:prstGeom>
          <a:noFill/>
          <a:ln>
            <a:noFill/>
          </a:ln>
        </p:spPr>
      </p:pic>
      <p:pic>
        <p:nvPicPr>
          <p:cNvPr id="148" name="Shape 148"/>
          <p:cNvPicPr preferRelativeResize="0"/>
          <p:nvPr/>
        </p:nvPicPr>
        <p:blipFill rotWithShape="1">
          <a:blip r:embed="rId4">
            <a:alphaModFix/>
          </a:blip>
          <a:srcRect b="0" l="9299" r="11284" t="27646"/>
          <a:stretch/>
        </p:blipFill>
        <p:spPr>
          <a:xfrm>
            <a:off x="4952888" y="2948750"/>
            <a:ext cx="2891200" cy="1852100"/>
          </a:xfrm>
          <a:prstGeom prst="rect">
            <a:avLst/>
          </a:prstGeom>
          <a:noFill/>
          <a:ln>
            <a:noFill/>
          </a:ln>
        </p:spPr>
      </p:pic>
      <p:pic>
        <p:nvPicPr>
          <p:cNvPr id="149" name="Shape 149"/>
          <p:cNvPicPr preferRelativeResize="0"/>
          <p:nvPr/>
        </p:nvPicPr>
        <p:blipFill>
          <a:blip r:embed="rId5">
            <a:alphaModFix/>
          </a:blip>
          <a:stretch>
            <a:fillRect/>
          </a:stretch>
        </p:blipFill>
        <p:spPr>
          <a:xfrm>
            <a:off x="4994663" y="1836475"/>
            <a:ext cx="2807675" cy="92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Backend Architecture</a:t>
            </a:r>
            <a:endParaRPr/>
          </a:p>
        </p:txBody>
      </p:sp>
      <p:sp>
        <p:nvSpPr>
          <p:cNvPr id="155" name="Shape 155"/>
          <p:cNvSpPr txBox="1"/>
          <p:nvPr>
            <p:ph idx="1" type="body"/>
          </p:nvPr>
        </p:nvSpPr>
        <p:spPr>
          <a:xfrm>
            <a:off x="311700" y="1152475"/>
            <a:ext cx="4091400" cy="3416400"/>
          </a:xfrm>
          <a:prstGeom prst="rect">
            <a:avLst/>
          </a:prstGeom>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a:t>More backend:</a:t>
            </a:r>
            <a:endParaRPr/>
          </a:p>
          <a:p>
            <a:pPr indent="-342900" lvl="0" marL="457200" rtl="0">
              <a:lnSpc>
                <a:spcPct val="150000"/>
              </a:lnSpc>
              <a:spcBef>
                <a:spcPts val="1600"/>
              </a:spcBef>
              <a:spcAft>
                <a:spcPts val="0"/>
              </a:spcAft>
              <a:buSzPts val="1800"/>
              <a:buChar char="-"/>
            </a:pPr>
            <a:r>
              <a:rPr lang="en"/>
              <a:t>Node.js</a:t>
            </a:r>
            <a:endParaRPr/>
          </a:p>
          <a:p>
            <a:pPr indent="-342900" lvl="0" marL="457200" rtl="0">
              <a:lnSpc>
                <a:spcPct val="150000"/>
              </a:lnSpc>
              <a:spcBef>
                <a:spcPts val="0"/>
              </a:spcBef>
              <a:spcAft>
                <a:spcPts val="0"/>
              </a:spcAft>
              <a:buSzPts val="1800"/>
              <a:buChar char="-"/>
            </a:pPr>
            <a:r>
              <a:rPr lang="en"/>
              <a:t>Express.js</a:t>
            </a:r>
            <a:endParaRPr/>
          </a:p>
          <a:p>
            <a:pPr indent="-317500" lvl="1" marL="914400" rtl="0">
              <a:lnSpc>
                <a:spcPct val="150000"/>
              </a:lnSpc>
              <a:spcBef>
                <a:spcPts val="0"/>
              </a:spcBef>
              <a:spcAft>
                <a:spcPts val="0"/>
              </a:spcAft>
              <a:buSzPts val="1400"/>
              <a:buChar char="-"/>
            </a:pPr>
            <a:r>
              <a:rPr lang="en"/>
              <a:t>Node.js framework</a:t>
            </a:r>
            <a:endParaRPr/>
          </a:p>
          <a:p>
            <a:pPr indent="-342900" lvl="0" marL="457200" rtl="0">
              <a:lnSpc>
                <a:spcPct val="150000"/>
              </a:lnSpc>
              <a:spcBef>
                <a:spcPts val="0"/>
              </a:spcBef>
              <a:spcAft>
                <a:spcPts val="0"/>
              </a:spcAft>
              <a:buSzPts val="1800"/>
              <a:buChar char="-"/>
            </a:pPr>
            <a:r>
              <a:rPr lang="en"/>
              <a:t>Simplified HTTP requests</a:t>
            </a:r>
            <a:endParaRPr/>
          </a:p>
          <a:p>
            <a:pPr indent="-342900" lvl="0" marL="457200" rtl="0">
              <a:lnSpc>
                <a:spcPct val="150000"/>
              </a:lnSpc>
              <a:spcBef>
                <a:spcPts val="0"/>
              </a:spcBef>
              <a:spcAft>
                <a:spcPts val="0"/>
              </a:spcAft>
              <a:buSzPts val="1800"/>
              <a:buChar char="-"/>
            </a:pPr>
            <a:r>
              <a:rPr lang="en"/>
              <a:t>Firebase functions</a:t>
            </a:r>
            <a:endParaRPr/>
          </a:p>
          <a:p>
            <a:pPr indent="-317500" lvl="1" marL="914400" rtl="0">
              <a:lnSpc>
                <a:spcPct val="150000"/>
              </a:lnSpc>
              <a:spcBef>
                <a:spcPts val="0"/>
              </a:spcBef>
              <a:spcAft>
                <a:spcPts val="0"/>
              </a:spcAft>
              <a:buSzPts val="1400"/>
              <a:buChar char="-"/>
            </a:pPr>
            <a:r>
              <a:rPr lang="en"/>
              <a:t>Plethora of functions made backend programming much easier</a:t>
            </a:r>
            <a:endParaRPr/>
          </a:p>
        </p:txBody>
      </p:sp>
      <p:pic>
        <p:nvPicPr>
          <p:cNvPr id="156" name="Shape 156"/>
          <p:cNvPicPr preferRelativeResize="0"/>
          <p:nvPr/>
        </p:nvPicPr>
        <p:blipFill>
          <a:blip r:embed="rId3">
            <a:alphaModFix/>
          </a:blip>
          <a:stretch>
            <a:fillRect/>
          </a:stretch>
        </p:blipFill>
        <p:spPr>
          <a:xfrm>
            <a:off x="4510450" y="354075"/>
            <a:ext cx="3938226" cy="2152900"/>
          </a:xfrm>
          <a:prstGeom prst="rect">
            <a:avLst/>
          </a:prstGeom>
          <a:noFill/>
          <a:ln>
            <a:noFill/>
          </a:ln>
        </p:spPr>
      </p:pic>
      <p:pic>
        <p:nvPicPr>
          <p:cNvPr id="157" name="Shape 157"/>
          <p:cNvPicPr preferRelativeResize="0"/>
          <p:nvPr/>
        </p:nvPicPr>
        <p:blipFill>
          <a:blip r:embed="rId4">
            <a:alphaModFix/>
          </a:blip>
          <a:stretch>
            <a:fillRect/>
          </a:stretch>
        </p:blipFill>
        <p:spPr>
          <a:xfrm>
            <a:off x="5046625" y="2639100"/>
            <a:ext cx="2865887" cy="215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Backend Architecture</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two endpoints in the backend were users and jobs.</a:t>
            </a:r>
            <a:endParaRPr/>
          </a:p>
          <a:p>
            <a:pPr indent="0" lvl="0" marL="0" rtl="0">
              <a:spcBef>
                <a:spcPts val="1600"/>
              </a:spcBef>
              <a:spcAft>
                <a:spcPts val="1600"/>
              </a:spcAft>
              <a:buNone/>
            </a:pPr>
            <a:r>
              <a:rPr lang="en"/>
              <a:t>User object example:</a:t>
            </a:r>
            <a:endParaRPr/>
          </a:p>
        </p:txBody>
      </p:sp>
      <p:pic>
        <p:nvPicPr>
          <p:cNvPr id="164" name="Shape 164"/>
          <p:cNvPicPr preferRelativeResize="0"/>
          <p:nvPr/>
        </p:nvPicPr>
        <p:blipFill>
          <a:blip r:embed="rId3">
            <a:alphaModFix/>
          </a:blip>
          <a:stretch>
            <a:fillRect/>
          </a:stretch>
        </p:blipFill>
        <p:spPr>
          <a:xfrm>
            <a:off x="2955461" y="2045900"/>
            <a:ext cx="3233075" cy="2522974"/>
          </a:xfrm>
          <a:prstGeom prst="rect">
            <a:avLst/>
          </a:prstGeom>
          <a:noFill/>
          <a:ln>
            <a:noFill/>
          </a:ln>
        </p:spPr>
      </p:pic>
      <p:pic>
        <p:nvPicPr>
          <p:cNvPr id="165" name="Shape 165"/>
          <p:cNvPicPr preferRelativeResize="0"/>
          <p:nvPr/>
        </p:nvPicPr>
        <p:blipFill>
          <a:blip r:embed="rId4">
            <a:alphaModFix/>
          </a:blip>
          <a:stretch>
            <a:fillRect/>
          </a:stretch>
        </p:blipFill>
        <p:spPr>
          <a:xfrm>
            <a:off x="6513275" y="272475"/>
            <a:ext cx="2230575" cy="223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Backend Architecture</a:t>
            </a:r>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Job object example:</a:t>
            </a:r>
            <a:endParaRPr/>
          </a:p>
        </p:txBody>
      </p:sp>
      <p:pic>
        <p:nvPicPr>
          <p:cNvPr id="172" name="Shape 172"/>
          <p:cNvPicPr preferRelativeResize="0"/>
          <p:nvPr/>
        </p:nvPicPr>
        <p:blipFill>
          <a:blip r:embed="rId3">
            <a:alphaModFix/>
          </a:blip>
          <a:stretch>
            <a:fillRect/>
          </a:stretch>
        </p:blipFill>
        <p:spPr>
          <a:xfrm>
            <a:off x="3256050" y="1035450"/>
            <a:ext cx="2631904" cy="3650450"/>
          </a:xfrm>
          <a:prstGeom prst="rect">
            <a:avLst/>
          </a:prstGeom>
          <a:noFill/>
          <a:ln>
            <a:noFill/>
          </a:ln>
        </p:spPr>
      </p:pic>
      <p:pic>
        <p:nvPicPr>
          <p:cNvPr id="173" name="Shape 173"/>
          <p:cNvPicPr preferRelativeResize="0"/>
          <p:nvPr/>
        </p:nvPicPr>
        <p:blipFill>
          <a:blip r:embed="rId4">
            <a:alphaModFix/>
          </a:blip>
          <a:stretch>
            <a:fillRect/>
          </a:stretch>
        </p:blipFill>
        <p:spPr>
          <a:xfrm>
            <a:off x="6492050" y="296321"/>
            <a:ext cx="2340250" cy="1473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Backend Architecture</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API calls had the following parameters</a:t>
            </a:r>
            <a:endParaRPr/>
          </a:p>
          <a:p>
            <a:pPr indent="-342900" lvl="0" marL="457200" rtl="0">
              <a:spcBef>
                <a:spcPts val="1600"/>
              </a:spcBef>
              <a:spcAft>
                <a:spcPts val="0"/>
              </a:spcAft>
              <a:buSzPts val="1800"/>
              <a:buChar char="-"/>
            </a:pPr>
            <a:r>
              <a:rPr lang="en"/>
              <a:t>GET /users : Gets all users</a:t>
            </a:r>
            <a:endParaRPr/>
          </a:p>
          <a:p>
            <a:pPr indent="-317500" lvl="1" marL="914400" rtl="0">
              <a:spcBef>
                <a:spcPts val="0"/>
              </a:spcBef>
              <a:spcAft>
                <a:spcPts val="0"/>
              </a:spcAft>
              <a:buSzPts val="1400"/>
              <a:buChar char="-"/>
            </a:pPr>
            <a:r>
              <a:rPr lang="en"/>
              <a:t>username : If specified gets user with given username</a:t>
            </a:r>
            <a:endParaRPr/>
          </a:p>
          <a:p>
            <a:pPr indent="-342900" lvl="0" marL="457200" rtl="0">
              <a:spcBef>
                <a:spcPts val="0"/>
              </a:spcBef>
              <a:spcAft>
                <a:spcPts val="0"/>
              </a:spcAft>
              <a:buSzPts val="1800"/>
              <a:buChar char="-"/>
            </a:pPr>
            <a:r>
              <a:rPr lang="en"/>
              <a:t>GET /jobs : Gets all jobs that are not closed</a:t>
            </a:r>
            <a:endParaRPr/>
          </a:p>
          <a:p>
            <a:pPr indent="-317500" lvl="1" marL="914400" rtl="0">
              <a:spcBef>
                <a:spcPts val="0"/>
              </a:spcBef>
              <a:spcAft>
                <a:spcPts val="0"/>
              </a:spcAft>
              <a:buSzPts val="1400"/>
              <a:buChar char="-"/>
            </a:pPr>
            <a:r>
              <a:rPr lang="en"/>
              <a:t>jobID : If specified gets job with given jobID</a:t>
            </a:r>
            <a:endParaRPr/>
          </a:p>
          <a:p>
            <a:pPr indent="-317500" lvl="1" marL="914400" rtl="0">
              <a:spcBef>
                <a:spcPts val="0"/>
              </a:spcBef>
              <a:spcAft>
                <a:spcPts val="0"/>
              </a:spcAft>
              <a:buSzPts val="1400"/>
              <a:buChar char="-"/>
            </a:pPr>
            <a:r>
              <a:rPr lang="en"/>
              <a:t>search : If specified gets jobs with given search string in its name or tags</a:t>
            </a:r>
            <a:endParaRPr/>
          </a:p>
          <a:p>
            <a:pPr indent="-317500" lvl="1" marL="914400" rtl="0">
              <a:spcBef>
                <a:spcPts val="0"/>
              </a:spcBef>
              <a:spcAft>
                <a:spcPts val="0"/>
              </a:spcAft>
              <a:buSzPts val="1400"/>
              <a:buChar char="-"/>
            </a:pPr>
            <a:r>
              <a:rPr lang="en"/>
              <a:t>employer : If specified gets jobs by a given employer</a:t>
            </a:r>
            <a:endParaRPr/>
          </a:p>
          <a:p>
            <a:pPr indent="-317500" lvl="1" marL="914400" rtl="0">
              <a:spcBef>
                <a:spcPts val="0"/>
              </a:spcBef>
              <a:spcAft>
                <a:spcPts val="0"/>
              </a:spcAft>
              <a:buSzPts val="1400"/>
              <a:buChar char="-"/>
            </a:pPr>
            <a:r>
              <a:rPr lang="en"/>
              <a:t>order : If specified orders the jobs gotten by given order (supports location, and pay)</a:t>
            </a:r>
            <a:endParaRPr/>
          </a:p>
          <a:p>
            <a:pPr indent="-317500" lvl="1" marL="914400" rtl="0">
              <a:spcBef>
                <a:spcPts val="0"/>
              </a:spcBef>
              <a:spcAft>
                <a:spcPts val="0"/>
              </a:spcAft>
              <a:buSzPts val="1400"/>
              <a:buChar char="-"/>
            </a:pPr>
            <a:r>
              <a:rPr lang="en"/>
              <a:t>latitude, longitude, km : If specified filters only the jobs gotten that are in the given km radius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Backend Architecture</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calls (POST, PUT, DELETE):</a:t>
            </a:r>
            <a:endParaRPr/>
          </a:p>
          <a:p>
            <a:pPr indent="-342900" lvl="0" marL="457200" rtl="0">
              <a:spcBef>
                <a:spcPts val="1600"/>
              </a:spcBef>
              <a:spcAft>
                <a:spcPts val="0"/>
              </a:spcAft>
              <a:buSzPts val="1800"/>
              <a:buChar char="-"/>
            </a:pPr>
            <a:r>
              <a:rPr lang="en"/>
              <a:t>Relatively generic</a:t>
            </a:r>
            <a:endParaRPr/>
          </a:p>
          <a:p>
            <a:pPr indent="-342900" lvl="0" marL="457200" rtl="0">
              <a:spcBef>
                <a:spcPts val="0"/>
              </a:spcBef>
              <a:spcAft>
                <a:spcPts val="0"/>
              </a:spcAft>
              <a:buSzPts val="1800"/>
              <a:buChar char="-"/>
            </a:pPr>
            <a:r>
              <a:rPr lang="en"/>
              <a:t>Taking in data to post/update/delete</a:t>
            </a:r>
            <a:endParaRPr/>
          </a:p>
          <a:p>
            <a:pPr indent="-342900" lvl="0" marL="457200" rtl="0">
              <a:spcBef>
                <a:spcPts val="0"/>
              </a:spcBef>
              <a:spcAft>
                <a:spcPts val="0"/>
              </a:spcAft>
              <a:buSzPts val="1800"/>
              <a:buChar char="-"/>
            </a:pPr>
            <a:r>
              <a:rPr lang="en"/>
              <a:t>Multitude of checks</a:t>
            </a:r>
            <a:endParaRPr/>
          </a:p>
          <a:p>
            <a:pPr indent="-317500" lvl="1" marL="914400" rtl="0">
              <a:spcBef>
                <a:spcPts val="0"/>
              </a:spcBef>
              <a:spcAft>
                <a:spcPts val="0"/>
              </a:spcAft>
              <a:buSzPts val="1400"/>
              <a:buChar char="-"/>
            </a:pPr>
            <a:r>
              <a:rPr lang="en"/>
              <a:t>Does the user or job exist?</a:t>
            </a:r>
            <a:endParaRPr/>
          </a:p>
          <a:p>
            <a:pPr indent="-317500" lvl="1" marL="914400" rtl="0">
              <a:spcBef>
                <a:spcPts val="0"/>
              </a:spcBef>
              <a:spcAft>
                <a:spcPts val="0"/>
              </a:spcAft>
              <a:buSzPts val="1400"/>
              <a:buChar char="-"/>
            </a:pPr>
            <a:r>
              <a:rPr lang="en"/>
              <a:t>Was this username already taken?</a:t>
            </a:r>
            <a:endParaRPr/>
          </a:p>
          <a:p>
            <a:pPr indent="-317500" lvl="1" marL="914400" rtl="0">
              <a:spcBef>
                <a:spcPts val="0"/>
              </a:spcBef>
              <a:spcAft>
                <a:spcPts val="0"/>
              </a:spcAft>
              <a:buSzPts val="1400"/>
              <a:buChar char="-"/>
            </a:pPr>
            <a:r>
              <a:rPr lang="en"/>
              <a:t>Etc…</a:t>
            </a:r>
            <a:endParaRPr/>
          </a:p>
          <a:p>
            <a:pPr indent="-342900" lvl="0" marL="457200" rtl="0">
              <a:spcBef>
                <a:spcPts val="0"/>
              </a:spcBef>
              <a:spcAft>
                <a:spcPts val="0"/>
              </a:spcAft>
              <a:buSzPts val="1800"/>
              <a:buChar char="-"/>
            </a:pPr>
            <a:r>
              <a:rPr lang="en"/>
              <a:t>Return the respective codes (2xx, 4xx)</a:t>
            </a:r>
            <a:endParaRPr/>
          </a:p>
        </p:txBody>
      </p:sp>
      <p:pic>
        <p:nvPicPr>
          <p:cNvPr id="186" name="Shape 186"/>
          <p:cNvPicPr preferRelativeResize="0"/>
          <p:nvPr/>
        </p:nvPicPr>
        <p:blipFill>
          <a:blip r:embed="rId3">
            <a:alphaModFix/>
          </a:blip>
          <a:stretch>
            <a:fillRect/>
          </a:stretch>
        </p:blipFill>
        <p:spPr>
          <a:xfrm>
            <a:off x="6562966" y="2585244"/>
            <a:ext cx="2452400" cy="268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wanted a mobile Application for both iOS and Android. A member for each platform would spread us too thin</a:t>
            </a:r>
            <a:endParaRPr/>
          </a:p>
          <a:p>
            <a:pPr indent="0" lvl="0" marL="0">
              <a:spcBef>
                <a:spcPts val="1600"/>
              </a:spcBef>
              <a:spcAft>
                <a:spcPts val="0"/>
              </a:spcAft>
              <a:buNone/>
            </a:pPr>
            <a:r>
              <a:rPr lang="en"/>
              <a:t>Solution? React Native.</a:t>
            </a:r>
            <a:endParaRPr/>
          </a:p>
          <a:p>
            <a:pPr indent="-342900" lvl="0" marL="457200" rtl="0">
              <a:spcBef>
                <a:spcPts val="1600"/>
              </a:spcBef>
              <a:spcAft>
                <a:spcPts val="0"/>
              </a:spcAft>
              <a:buSzPts val="1800"/>
              <a:buChar char="-"/>
            </a:pPr>
            <a:r>
              <a:rPr lang="en"/>
              <a:t>Compiles mobile web applications</a:t>
            </a:r>
            <a:endParaRPr/>
          </a:p>
          <a:p>
            <a:pPr indent="-342900" lvl="0" marL="457200" rtl="0">
              <a:spcBef>
                <a:spcPts val="0"/>
              </a:spcBef>
              <a:spcAft>
                <a:spcPts val="0"/>
              </a:spcAft>
              <a:buSzPts val="1800"/>
              <a:buChar char="-"/>
            </a:pPr>
            <a:r>
              <a:rPr lang="en"/>
              <a:t>We can specify choose between both iOS and Android</a:t>
            </a:r>
            <a:endParaRPr/>
          </a:p>
          <a:p>
            <a:pPr indent="0" lvl="0" marL="0" rtl="0">
              <a:spcBef>
                <a:spcPts val="1600"/>
              </a:spcBef>
              <a:spcAft>
                <a:spcPts val="1600"/>
              </a:spcAft>
              <a:buNone/>
            </a:pPr>
            <a:r>
              <a:rPr lang="en"/>
              <a:t>With React Native, our applications called our detailed backend API, and rendered the response or status from those calls.</a:t>
            </a:r>
            <a:endParaRPr/>
          </a:p>
        </p:txBody>
      </p:sp>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Frontend Architecture</a:t>
            </a:r>
            <a:endParaRPr/>
          </a:p>
        </p:txBody>
      </p:sp>
      <p:pic>
        <p:nvPicPr>
          <p:cNvPr id="193" name="Shape 193"/>
          <p:cNvPicPr preferRelativeResize="0"/>
          <p:nvPr/>
        </p:nvPicPr>
        <p:blipFill>
          <a:blip r:embed="rId3">
            <a:alphaModFix/>
          </a:blip>
          <a:stretch>
            <a:fillRect/>
          </a:stretch>
        </p:blipFill>
        <p:spPr>
          <a:xfrm>
            <a:off x="2588688" y="4228488"/>
            <a:ext cx="3966615" cy="645175"/>
          </a:xfrm>
          <a:prstGeom prst="rect">
            <a:avLst/>
          </a:prstGeom>
          <a:noFill/>
          <a:ln>
            <a:noFill/>
          </a:ln>
        </p:spPr>
      </p:pic>
      <p:pic>
        <p:nvPicPr>
          <p:cNvPr id="194" name="Shape 194"/>
          <p:cNvPicPr preferRelativeResize="0"/>
          <p:nvPr/>
        </p:nvPicPr>
        <p:blipFill>
          <a:blip r:embed="rId4">
            <a:alphaModFix/>
          </a:blip>
          <a:stretch>
            <a:fillRect/>
          </a:stretch>
        </p:blipFill>
        <p:spPr>
          <a:xfrm>
            <a:off x="5755575" y="1558650"/>
            <a:ext cx="2560325" cy="125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Problem</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multitude of job posting apps exist, such as jobs.ca, Workopolis, craigslist, etc. Out of those many job posting apps, a small portion of them are for short-term jobs, or a simple task that one person wishes to pay another person for. And even furthur, out of those apps, none seem to be able to filter jobs relative to your current location, and list jobs that can be on the other edge of the city. This results in constant clicking into job postings, finding they are too far and going back. Additionally none of these apps seem have a sort of payment system incorporated, which also for many people who live using their card, or do not like carrying coins, can be a </a:t>
            </a:r>
            <a:r>
              <a:rPr lang="en"/>
              <a:t>nuisance</a:t>
            </a:r>
            <a:r>
              <a:rPr lang="en"/>
              <a:t>.</a:t>
            </a:r>
            <a:endParaRPr/>
          </a:p>
        </p:txBody>
      </p:sp>
      <p:pic>
        <p:nvPicPr>
          <p:cNvPr id="67" name="Shape 67"/>
          <p:cNvPicPr preferRelativeResize="0"/>
          <p:nvPr/>
        </p:nvPicPr>
        <p:blipFill>
          <a:blip r:embed="rId3">
            <a:alphaModFix/>
          </a:blip>
          <a:stretch>
            <a:fillRect/>
          </a:stretch>
        </p:blipFill>
        <p:spPr>
          <a:xfrm>
            <a:off x="6891275" y="3449725"/>
            <a:ext cx="2170351" cy="164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671250" y="9220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Collaboration</a:t>
            </a:r>
            <a:endParaRPr/>
          </a:p>
        </p:txBody>
      </p:sp>
      <p:pic>
        <p:nvPicPr>
          <p:cNvPr id="200" name="Shape 200"/>
          <p:cNvPicPr preferRelativeResize="0"/>
          <p:nvPr/>
        </p:nvPicPr>
        <p:blipFill>
          <a:blip r:embed="rId3">
            <a:alphaModFix/>
          </a:blip>
          <a:stretch>
            <a:fillRect/>
          </a:stretch>
        </p:blipFill>
        <p:spPr>
          <a:xfrm>
            <a:off x="953375" y="1819175"/>
            <a:ext cx="7237248" cy="282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Meetings</a:t>
            </a:r>
            <a:endParaRPr/>
          </a:p>
        </p:txBody>
      </p:sp>
      <p:sp>
        <p:nvSpPr>
          <p:cNvPr id="206" name="Shape 206"/>
          <p:cNvSpPr txBox="1"/>
          <p:nvPr>
            <p:ph idx="1" type="body"/>
          </p:nvPr>
        </p:nvSpPr>
        <p:spPr>
          <a:xfrm>
            <a:off x="311700" y="1152475"/>
            <a:ext cx="8520600" cy="792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For our meetings, we polled our members, to see which time worked out for us all, and then met at the respective time in BA3200, to discuss our project.</a:t>
            </a:r>
            <a:endParaRPr/>
          </a:p>
        </p:txBody>
      </p:sp>
      <p:pic>
        <p:nvPicPr>
          <p:cNvPr id="207" name="Shape 207"/>
          <p:cNvPicPr preferRelativeResize="0"/>
          <p:nvPr/>
        </p:nvPicPr>
        <p:blipFill>
          <a:blip r:embed="rId3">
            <a:alphaModFix/>
          </a:blip>
          <a:stretch>
            <a:fillRect/>
          </a:stretch>
        </p:blipFill>
        <p:spPr>
          <a:xfrm>
            <a:off x="1808138" y="2033075"/>
            <a:ext cx="5527720" cy="2893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Meetings</a:t>
            </a:r>
            <a:endParaRPr/>
          </a:p>
        </p:txBody>
      </p:sp>
      <p:sp>
        <p:nvSpPr>
          <p:cNvPr id="213" name="Shape 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In the meetings we discussed what needed to be done, and who was going to approach which task and how they were going to approach it. This was in sync with our Kanban board on taiga.io.</a:t>
            </a:r>
            <a:endParaRPr/>
          </a:p>
        </p:txBody>
      </p:sp>
      <p:pic>
        <p:nvPicPr>
          <p:cNvPr id="214" name="Shape 214"/>
          <p:cNvPicPr preferRelativeResize="0"/>
          <p:nvPr/>
        </p:nvPicPr>
        <p:blipFill>
          <a:blip r:embed="rId3">
            <a:alphaModFix/>
          </a:blip>
          <a:stretch>
            <a:fillRect/>
          </a:stretch>
        </p:blipFill>
        <p:spPr>
          <a:xfrm>
            <a:off x="2212851" y="1921325"/>
            <a:ext cx="4718299" cy="2878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Kanban</a:t>
            </a:r>
            <a:endParaRPr/>
          </a:p>
        </p:txBody>
      </p:sp>
      <p:sp>
        <p:nvSpPr>
          <p:cNvPr id="220" name="Shape 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Kanban process is efficient for our group</a:t>
            </a:r>
            <a:endParaRPr/>
          </a:p>
          <a:p>
            <a:pPr indent="-317500" lvl="1" marL="914400" rtl="0">
              <a:spcBef>
                <a:spcPts val="0"/>
              </a:spcBef>
              <a:spcAft>
                <a:spcPts val="0"/>
              </a:spcAft>
              <a:buSzPts val="1400"/>
              <a:buChar char="○"/>
            </a:pPr>
            <a:r>
              <a:rPr lang="en"/>
              <a:t>Each member, can at their own time of preference, add, take, and accept tasks that either they have come up with on their own, or have come up during a meetin</a:t>
            </a:r>
            <a:r>
              <a:rPr lang="en"/>
              <a:t>g</a:t>
            </a:r>
            <a:endParaRPr/>
          </a:p>
          <a:p>
            <a:pPr indent="-342900" lvl="0" marL="457200" rtl="0">
              <a:spcBef>
                <a:spcPts val="0"/>
              </a:spcBef>
              <a:spcAft>
                <a:spcPts val="0"/>
              </a:spcAft>
              <a:buSzPts val="1800"/>
              <a:buChar char="●"/>
            </a:pPr>
            <a:r>
              <a:rPr lang="en"/>
              <a:t>Since </a:t>
            </a:r>
            <a:r>
              <a:rPr lang="en"/>
              <a:t>we are still students, we would like some exposure to the other areas of software development,</a:t>
            </a:r>
            <a:endParaRPr/>
          </a:p>
          <a:p>
            <a:pPr indent="-317500" lvl="1" marL="914400" rtl="0">
              <a:spcBef>
                <a:spcPts val="0"/>
              </a:spcBef>
              <a:spcAft>
                <a:spcPts val="0"/>
              </a:spcAft>
              <a:buSzPts val="1400"/>
              <a:buChar char="○"/>
            </a:pPr>
            <a:r>
              <a:rPr lang="en"/>
              <a:t>With Kanban, </a:t>
            </a:r>
            <a:r>
              <a:rPr lang="en"/>
              <a:t>members can take tasks they are interested </a:t>
            </a:r>
            <a:r>
              <a:rPr lang="en"/>
              <a:t>in</a:t>
            </a:r>
            <a:endParaRPr/>
          </a:p>
          <a:p>
            <a:pPr indent="-342900" lvl="0" marL="457200" rtl="0">
              <a:spcBef>
                <a:spcPts val="0"/>
              </a:spcBef>
              <a:spcAft>
                <a:spcPts val="0"/>
              </a:spcAft>
              <a:buSzPts val="1800"/>
              <a:buChar char="●"/>
            </a:pPr>
            <a:r>
              <a:rPr lang="en"/>
              <a:t>If</a:t>
            </a:r>
            <a:r>
              <a:rPr lang="en"/>
              <a:t> a member could not make a meeting, with a Kanban board it is easy to visualize and see, what they have missed, and what needs to be done</a:t>
            </a:r>
            <a:endParaRPr/>
          </a:p>
          <a:p>
            <a:pPr indent="-342900" lvl="0" marL="457200">
              <a:spcBef>
                <a:spcPts val="0"/>
              </a:spcBef>
              <a:spcAft>
                <a:spcPts val="0"/>
              </a:spcAft>
              <a:buSzPts val="1800"/>
              <a:buChar char="●"/>
            </a:pPr>
            <a:r>
              <a:rPr lang="en"/>
              <a:t>The tasks were sized so each task should not take too long, and each member who gets assigned or takes the task, knows exactly what to do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671250" y="12268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Testing</a:t>
            </a:r>
            <a:endParaRPr/>
          </a:p>
        </p:txBody>
      </p:sp>
      <p:pic>
        <p:nvPicPr>
          <p:cNvPr id="226" name="Shape 226"/>
          <p:cNvPicPr preferRelativeResize="0"/>
          <p:nvPr/>
        </p:nvPicPr>
        <p:blipFill>
          <a:blip r:embed="rId3">
            <a:alphaModFix/>
          </a:blip>
          <a:stretch>
            <a:fillRect/>
          </a:stretch>
        </p:blipFill>
        <p:spPr>
          <a:xfrm>
            <a:off x="2778600" y="2087850"/>
            <a:ext cx="3637488" cy="275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Backend</a:t>
            </a:r>
            <a:endParaRPr/>
          </a:p>
        </p:txBody>
      </p:sp>
      <p:sp>
        <p:nvSpPr>
          <p:cNvPr id="232" name="Shape 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Created a set of tests using Mocha covering every possible API call</a:t>
            </a:r>
            <a:endParaRPr/>
          </a:p>
          <a:p>
            <a:pPr indent="-342900" lvl="0" marL="457200" rtl="0">
              <a:spcBef>
                <a:spcPts val="0"/>
              </a:spcBef>
              <a:spcAft>
                <a:spcPts val="0"/>
              </a:spcAft>
              <a:buSzPts val="1800"/>
              <a:buChar char="●"/>
            </a:pPr>
            <a:r>
              <a:rPr lang="en"/>
              <a:t>Used Travis for continuous integration</a:t>
            </a:r>
            <a:endParaRPr/>
          </a:p>
          <a:p>
            <a:pPr indent="-342900" lvl="0" marL="457200" rtl="0">
              <a:spcBef>
                <a:spcPts val="0"/>
              </a:spcBef>
              <a:spcAft>
                <a:spcPts val="0"/>
              </a:spcAft>
              <a:buSzPts val="1800"/>
              <a:buChar char="●"/>
            </a:pPr>
            <a:r>
              <a:rPr lang="en"/>
              <a:t>Made sure every pull request passed the tests</a:t>
            </a:r>
            <a:endParaRPr/>
          </a:p>
          <a:p>
            <a:pPr indent="-342900" lvl="0" marL="457200" rtl="0">
              <a:spcBef>
                <a:spcPts val="0"/>
              </a:spcBef>
              <a:spcAft>
                <a:spcPts val="0"/>
              </a:spcAft>
              <a:buSzPts val="1800"/>
              <a:buChar char="●"/>
            </a:pPr>
            <a:r>
              <a:rPr lang="en"/>
              <a:t>Before merging another member who is familiar with the code reviewed the changes</a:t>
            </a:r>
            <a:endParaRPr/>
          </a:p>
        </p:txBody>
      </p:sp>
      <p:pic>
        <p:nvPicPr>
          <p:cNvPr id="233" name="Shape 233"/>
          <p:cNvPicPr preferRelativeResize="0"/>
          <p:nvPr/>
        </p:nvPicPr>
        <p:blipFill>
          <a:blip r:embed="rId3">
            <a:alphaModFix/>
          </a:blip>
          <a:stretch>
            <a:fillRect/>
          </a:stretch>
        </p:blipFill>
        <p:spPr>
          <a:xfrm>
            <a:off x="1982088" y="3106649"/>
            <a:ext cx="5179822" cy="165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Frontend</a:t>
            </a:r>
            <a:endParaRPr/>
          </a:p>
        </p:txBody>
      </p:sp>
      <p:sp>
        <p:nvSpPr>
          <p:cNvPr id="239" name="Shape 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Tested specific workflows, e.g.</a:t>
            </a:r>
            <a:endParaRPr/>
          </a:p>
          <a:p>
            <a:pPr indent="-317500" lvl="1" marL="914400" rtl="0">
              <a:lnSpc>
                <a:spcPct val="150000"/>
              </a:lnSpc>
              <a:spcBef>
                <a:spcPts val="0"/>
              </a:spcBef>
              <a:spcAft>
                <a:spcPts val="0"/>
              </a:spcAft>
              <a:buSzPts val="1400"/>
              <a:buChar char="○"/>
            </a:pPr>
            <a:r>
              <a:rPr lang="en"/>
              <a:t>Adding a job</a:t>
            </a:r>
            <a:endParaRPr/>
          </a:p>
          <a:p>
            <a:pPr indent="-317500" lvl="1" marL="914400" rtl="0">
              <a:lnSpc>
                <a:spcPct val="150000"/>
              </a:lnSpc>
              <a:spcBef>
                <a:spcPts val="0"/>
              </a:spcBef>
              <a:spcAft>
                <a:spcPts val="0"/>
              </a:spcAft>
              <a:buSzPts val="1400"/>
              <a:buChar char="○"/>
            </a:pPr>
            <a:r>
              <a:rPr lang="en"/>
              <a:t>Accepting a request for a job</a:t>
            </a:r>
            <a:endParaRPr/>
          </a:p>
          <a:p>
            <a:pPr indent="-342900" lvl="0" marL="457200" rtl="0">
              <a:lnSpc>
                <a:spcPct val="150000"/>
              </a:lnSpc>
              <a:spcBef>
                <a:spcPts val="0"/>
              </a:spcBef>
              <a:spcAft>
                <a:spcPts val="0"/>
              </a:spcAft>
              <a:buSzPts val="1800"/>
              <a:buChar char="●"/>
            </a:pPr>
            <a:r>
              <a:rPr lang="en"/>
              <a:t>Tested for data concurrency</a:t>
            </a:r>
            <a:endParaRPr/>
          </a:p>
          <a:p>
            <a:pPr indent="-317500" lvl="1" marL="914400" rtl="0">
              <a:lnSpc>
                <a:spcPct val="150000"/>
              </a:lnSpc>
              <a:spcBef>
                <a:spcPts val="0"/>
              </a:spcBef>
              <a:spcAft>
                <a:spcPts val="0"/>
              </a:spcAft>
              <a:buSzPts val="1400"/>
              <a:buChar char="○"/>
            </a:pPr>
            <a:r>
              <a:rPr lang="en"/>
              <a:t>Made sure frontend and backend data were consistent</a:t>
            </a:r>
            <a:endParaRPr/>
          </a:p>
        </p:txBody>
      </p:sp>
      <p:pic>
        <p:nvPicPr>
          <p:cNvPr id="240" name="Shape 240"/>
          <p:cNvPicPr preferRelativeResize="0"/>
          <p:nvPr/>
        </p:nvPicPr>
        <p:blipFill>
          <a:blip r:embed="rId3">
            <a:alphaModFix/>
          </a:blip>
          <a:stretch>
            <a:fillRect/>
          </a:stretch>
        </p:blipFill>
        <p:spPr>
          <a:xfrm>
            <a:off x="2762963" y="3233728"/>
            <a:ext cx="3618075" cy="1470397"/>
          </a:xfrm>
          <a:prstGeom prst="rect">
            <a:avLst/>
          </a:prstGeom>
          <a:noFill/>
          <a:ln>
            <a:noFill/>
          </a:ln>
        </p:spPr>
      </p:pic>
      <p:pic>
        <p:nvPicPr>
          <p:cNvPr id="241" name="Shape 241"/>
          <p:cNvPicPr preferRelativeResize="0"/>
          <p:nvPr/>
        </p:nvPicPr>
        <p:blipFill>
          <a:blip r:embed="rId4">
            <a:alphaModFix/>
          </a:blip>
          <a:stretch>
            <a:fillRect/>
          </a:stretch>
        </p:blipFill>
        <p:spPr>
          <a:xfrm>
            <a:off x="4762425" y="248125"/>
            <a:ext cx="3999800" cy="271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671250" y="7696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Features</a:t>
            </a:r>
            <a:endParaRPr/>
          </a:p>
        </p:txBody>
      </p:sp>
      <p:pic>
        <p:nvPicPr>
          <p:cNvPr id="247" name="Shape 247"/>
          <p:cNvPicPr preferRelativeResize="0"/>
          <p:nvPr/>
        </p:nvPicPr>
        <p:blipFill>
          <a:blip r:embed="rId3">
            <a:alphaModFix/>
          </a:blip>
          <a:stretch>
            <a:fillRect/>
          </a:stretch>
        </p:blipFill>
        <p:spPr>
          <a:xfrm>
            <a:off x="3326438" y="1352463"/>
            <a:ext cx="2409825" cy="4352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 Employee App</a:t>
            </a:r>
            <a:endParaRPr/>
          </a:p>
        </p:txBody>
      </p:sp>
      <p:sp>
        <p:nvSpPr>
          <p:cNvPr id="253" name="Shape 253"/>
          <p:cNvSpPr txBox="1"/>
          <p:nvPr>
            <p:ph idx="1" type="body"/>
          </p:nvPr>
        </p:nvSpPr>
        <p:spPr>
          <a:xfrm>
            <a:off x="399800" y="11253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Request jobs after viewing jobs from job list</a:t>
            </a:r>
            <a:endParaRPr/>
          </a:p>
          <a:p>
            <a:pPr indent="-342900" lvl="0" marL="457200" rtl="0">
              <a:spcBef>
                <a:spcPts val="0"/>
              </a:spcBef>
              <a:spcAft>
                <a:spcPts val="0"/>
              </a:spcAft>
              <a:buSzPts val="1800"/>
              <a:buChar char="●"/>
            </a:pPr>
            <a:r>
              <a:rPr lang="en"/>
              <a:t>Filter jobs by location, search, employer</a:t>
            </a:r>
            <a:endParaRPr/>
          </a:p>
          <a:p>
            <a:pPr indent="-342900" lvl="0" marL="457200" rtl="0">
              <a:spcBef>
                <a:spcPts val="0"/>
              </a:spcBef>
              <a:spcAft>
                <a:spcPts val="0"/>
              </a:spcAft>
              <a:buSzPts val="1800"/>
              <a:buChar char="●"/>
            </a:pPr>
            <a:r>
              <a:rPr lang="en"/>
              <a:t>Order jobs by pay and distance</a:t>
            </a:r>
            <a:endParaRPr/>
          </a:p>
          <a:p>
            <a:pPr indent="-342900" lvl="0" marL="457200" rtl="0">
              <a:spcBef>
                <a:spcPts val="0"/>
              </a:spcBef>
              <a:spcAft>
                <a:spcPts val="0"/>
              </a:spcAft>
              <a:buSzPts val="1800"/>
              <a:buChar char="●"/>
            </a:pPr>
            <a:r>
              <a:rPr lang="en"/>
              <a:t>View jobs applied for, accepted, in progress, and completed</a:t>
            </a:r>
            <a:endParaRPr/>
          </a:p>
          <a:p>
            <a:pPr indent="-342900" lvl="0" marL="457200" rtl="0">
              <a:spcBef>
                <a:spcPts val="0"/>
              </a:spcBef>
              <a:spcAft>
                <a:spcPts val="0"/>
              </a:spcAft>
              <a:buSzPts val="1800"/>
              <a:buChar char="●"/>
            </a:pPr>
            <a:r>
              <a:rPr lang="en"/>
              <a:t>When accepted for a job, view location, employer contact information, and location</a:t>
            </a:r>
            <a:endParaRPr/>
          </a:p>
          <a:p>
            <a:pPr indent="-342900" lvl="0" marL="457200" rtl="0">
              <a:spcBef>
                <a:spcPts val="0"/>
              </a:spcBef>
              <a:spcAft>
                <a:spcPts val="0"/>
              </a:spcAft>
              <a:buSzPts val="1800"/>
              <a:buChar char="●"/>
            </a:pPr>
            <a:r>
              <a:rPr lang="en"/>
              <a:t>Set job to in progress</a:t>
            </a:r>
            <a:endParaRPr/>
          </a:p>
        </p:txBody>
      </p:sp>
      <p:pic>
        <p:nvPicPr>
          <p:cNvPr id="254" name="Shape 254"/>
          <p:cNvPicPr preferRelativeResize="0"/>
          <p:nvPr/>
        </p:nvPicPr>
        <p:blipFill>
          <a:blip r:embed="rId3">
            <a:alphaModFix/>
          </a:blip>
          <a:stretch>
            <a:fillRect/>
          </a:stretch>
        </p:blipFill>
        <p:spPr>
          <a:xfrm>
            <a:off x="5449050" y="186500"/>
            <a:ext cx="2621975" cy="1742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Features: </a:t>
            </a:r>
            <a:r>
              <a:rPr lang="en"/>
              <a:t>Employer App</a:t>
            </a:r>
            <a:endParaRPr/>
          </a:p>
        </p:txBody>
      </p:sp>
      <p:sp>
        <p:nvSpPr>
          <p:cNvPr id="260" name="Shape 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Add/Modify/Delete jobs </a:t>
            </a:r>
            <a:endParaRPr/>
          </a:p>
          <a:p>
            <a:pPr indent="-317500" lvl="1" marL="914400" rtl="0">
              <a:lnSpc>
                <a:spcPct val="150000"/>
              </a:lnSpc>
              <a:spcBef>
                <a:spcPts val="0"/>
              </a:spcBef>
              <a:spcAft>
                <a:spcPts val="0"/>
              </a:spcAft>
              <a:buSzPts val="1400"/>
              <a:buChar char="○"/>
            </a:pPr>
            <a:r>
              <a:rPr lang="en"/>
              <a:t>Includes description, pay, time, location, etc.</a:t>
            </a:r>
            <a:endParaRPr/>
          </a:p>
          <a:p>
            <a:pPr indent="-342900" lvl="0" marL="457200" rtl="0">
              <a:lnSpc>
                <a:spcPct val="150000"/>
              </a:lnSpc>
              <a:spcBef>
                <a:spcPts val="0"/>
              </a:spcBef>
              <a:spcAft>
                <a:spcPts val="0"/>
              </a:spcAft>
              <a:buSzPts val="1800"/>
              <a:buChar char="●"/>
            </a:pPr>
            <a:r>
              <a:rPr lang="en"/>
              <a:t>View profile of user who applied to the job</a:t>
            </a:r>
            <a:endParaRPr/>
          </a:p>
          <a:p>
            <a:pPr indent="-317500" lvl="1" marL="914400" rtl="0">
              <a:lnSpc>
                <a:spcPct val="150000"/>
              </a:lnSpc>
              <a:spcBef>
                <a:spcPts val="0"/>
              </a:spcBef>
              <a:spcAft>
                <a:spcPts val="0"/>
              </a:spcAft>
              <a:buSzPts val="1400"/>
              <a:buChar char="○"/>
            </a:pPr>
            <a:r>
              <a:rPr lang="en"/>
              <a:t>May accept or decline application</a:t>
            </a:r>
            <a:endParaRPr/>
          </a:p>
          <a:p>
            <a:pPr indent="-342900" lvl="0" marL="457200" rtl="0">
              <a:lnSpc>
                <a:spcPct val="150000"/>
              </a:lnSpc>
              <a:spcBef>
                <a:spcPts val="0"/>
              </a:spcBef>
              <a:spcAft>
                <a:spcPts val="0"/>
              </a:spcAft>
              <a:buSzPts val="1800"/>
              <a:buChar char="●"/>
            </a:pPr>
            <a:r>
              <a:rPr lang="en"/>
              <a:t>View all previously listed jobs </a:t>
            </a:r>
            <a:endParaRPr/>
          </a:p>
          <a:p>
            <a:pPr indent="-317500" lvl="1" marL="914400" rtl="0">
              <a:lnSpc>
                <a:spcPct val="150000"/>
              </a:lnSpc>
              <a:spcBef>
                <a:spcPts val="0"/>
              </a:spcBef>
              <a:spcAft>
                <a:spcPts val="0"/>
              </a:spcAft>
              <a:buSzPts val="1400"/>
              <a:buChar char="○"/>
            </a:pPr>
            <a:r>
              <a:rPr lang="en"/>
              <a:t>Also all accepted job application</a:t>
            </a:r>
            <a:endParaRPr/>
          </a:p>
          <a:p>
            <a:pPr indent="-342900" lvl="0" marL="457200" rtl="0">
              <a:lnSpc>
                <a:spcPct val="150000"/>
              </a:lnSpc>
              <a:spcBef>
                <a:spcPts val="0"/>
              </a:spcBef>
              <a:spcAft>
                <a:spcPts val="0"/>
              </a:spcAft>
              <a:buSzPts val="1800"/>
              <a:buChar char="●"/>
            </a:pPr>
            <a:r>
              <a:rPr lang="en"/>
              <a:t>Mark job request as complete </a:t>
            </a:r>
            <a:endParaRPr/>
          </a:p>
          <a:p>
            <a:pPr indent="-317500" lvl="1" marL="914400" rtl="0">
              <a:lnSpc>
                <a:spcPct val="150000"/>
              </a:lnSpc>
              <a:spcBef>
                <a:spcPts val="0"/>
              </a:spcBef>
              <a:spcAft>
                <a:spcPts val="0"/>
              </a:spcAft>
              <a:buSzPts val="1400"/>
              <a:buChar char="○"/>
            </a:pPr>
            <a:r>
              <a:rPr lang="en"/>
              <a:t>Pays the employee</a:t>
            </a:r>
            <a:endParaRPr/>
          </a:p>
        </p:txBody>
      </p:sp>
      <p:pic>
        <p:nvPicPr>
          <p:cNvPr id="261" name="Shape 261"/>
          <p:cNvPicPr preferRelativeResize="0"/>
          <p:nvPr/>
        </p:nvPicPr>
        <p:blipFill>
          <a:blip r:embed="rId3">
            <a:alphaModFix/>
          </a:blip>
          <a:stretch>
            <a:fillRect/>
          </a:stretch>
        </p:blipFill>
        <p:spPr>
          <a:xfrm>
            <a:off x="5953575" y="1317325"/>
            <a:ext cx="2340750" cy="2162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Hyer</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application, is the solution to those problems</a:t>
            </a:r>
            <a:r>
              <a:rPr lang="en"/>
              <a:t>. Our app is divided into two mobile applications, one for the employer, and one for the employee.</a:t>
            </a:r>
            <a:endParaRPr/>
          </a:p>
          <a:p>
            <a:pPr indent="0" lvl="0" marL="0" rtl="0">
              <a:spcBef>
                <a:spcPts val="1600"/>
              </a:spcBef>
              <a:spcAft>
                <a:spcPts val="0"/>
              </a:spcAft>
              <a:buNone/>
            </a:pPr>
            <a:r>
              <a:rPr lang="en"/>
              <a:t>Employers:</a:t>
            </a:r>
            <a:endParaRPr/>
          </a:p>
          <a:p>
            <a:pPr indent="-342900" lvl="0" marL="457200" rtl="0">
              <a:spcBef>
                <a:spcPts val="1600"/>
              </a:spcBef>
              <a:spcAft>
                <a:spcPts val="0"/>
              </a:spcAft>
              <a:buSzPts val="1800"/>
              <a:buChar char="-"/>
            </a:pPr>
            <a:r>
              <a:rPr lang="en"/>
              <a:t>Load in app credits to their account - used to pay others.</a:t>
            </a:r>
            <a:endParaRPr/>
          </a:p>
          <a:p>
            <a:pPr indent="-342900" lvl="0" marL="457200" rtl="0">
              <a:spcBef>
                <a:spcPts val="0"/>
              </a:spcBef>
              <a:spcAft>
                <a:spcPts val="0"/>
              </a:spcAft>
              <a:buSzPts val="1800"/>
              <a:buChar char="-"/>
            </a:pPr>
            <a:r>
              <a:rPr lang="en"/>
              <a:t>Post jobs, look at applications, hire applicants, and pay the employee.</a:t>
            </a:r>
            <a:endParaRPr/>
          </a:p>
          <a:p>
            <a:pPr indent="0" lvl="0" marL="0" rtl="0">
              <a:spcBef>
                <a:spcPts val="1600"/>
              </a:spcBef>
              <a:spcAft>
                <a:spcPts val="0"/>
              </a:spcAft>
              <a:buNone/>
            </a:pPr>
            <a:r>
              <a:rPr lang="en"/>
              <a:t>Employee:</a:t>
            </a:r>
            <a:endParaRPr/>
          </a:p>
          <a:p>
            <a:pPr indent="-342900" lvl="0" marL="457200" rtl="0">
              <a:spcBef>
                <a:spcPts val="1600"/>
              </a:spcBef>
              <a:spcAft>
                <a:spcPts val="0"/>
              </a:spcAft>
              <a:buSzPts val="1800"/>
              <a:buChar char="-"/>
            </a:pPr>
            <a:r>
              <a:rPr lang="en"/>
              <a:t>Search for jobs (including distance and location filters)</a:t>
            </a:r>
            <a:endParaRPr/>
          </a:p>
          <a:p>
            <a:pPr indent="-342900" lvl="0" marL="457200" rtl="0">
              <a:spcBef>
                <a:spcPts val="0"/>
              </a:spcBef>
              <a:spcAft>
                <a:spcPts val="0"/>
              </a:spcAft>
              <a:buSzPts val="1800"/>
              <a:buChar char="-"/>
            </a:pPr>
            <a:r>
              <a:rPr lang="en"/>
              <a:t>Apply for jobs, and get paid for their work.</a:t>
            </a:r>
            <a:endParaRPr/>
          </a:p>
        </p:txBody>
      </p:sp>
      <p:pic>
        <p:nvPicPr>
          <p:cNvPr id="74" name="Shape 74"/>
          <p:cNvPicPr preferRelativeResize="0"/>
          <p:nvPr/>
        </p:nvPicPr>
        <p:blipFill>
          <a:blip r:embed="rId3">
            <a:alphaModFix/>
          </a:blip>
          <a:stretch>
            <a:fillRect/>
          </a:stretch>
        </p:blipFill>
        <p:spPr>
          <a:xfrm>
            <a:off x="7496123" y="1652275"/>
            <a:ext cx="1133350" cy="1133350"/>
          </a:xfrm>
          <a:prstGeom prst="rect">
            <a:avLst/>
          </a:prstGeom>
          <a:noFill/>
          <a:ln>
            <a:noFill/>
          </a:ln>
        </p:spPr>
      </p:pic>
      <p:pic>
        <p:nvPicPr>
          <p:cNvPr id="75" name="Shape 75"/>
          <p:cNvPicPr preferRelativeResize="0"/>
          <p:nvPr/>
        </p:nvPicPr>
        <p:blipFill>
          <a:blip r:embed="rId4">
            <a:alphaModFix/>
          </a:blip>
          <a:stretch>
            <a:fillRect/>
          </a:stretch>
        </p:blipFill>
        <p:spPr>
          <a:xfrm>
            <a:off x="7303263" y="3314300"/>
            <a:ext cx="1519076" cy="15190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Demo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Goals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Goals: Learning</a:t>
            </a:r>
            <a:endParaRPr/>
          </a:p>
        </p:txBody>
      </p:sp>
      <p:sp>
        <p:nvSpPr>
          <p:cNvPr id="277" name="Shape 2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Learned how to use react native to create Android and iPhone apps (With no prior experience)</a:t>
            </a:r>
            <a:endParaRPr/>
          </a:p>
          <a:p>
            <a:pPr indent="-342900" lvl="0" marL="457200" rtl="0">
              <a:spcBef>
                <a:spcPts val="0"/>
              </a:spcBef>
              <a:spcAft>
                <a:spcPts val="0"/>
              </a:spcAft>
              <a:buSzPts val="1800"/>
              <a:buChar char="●"/>
            </a:pPr>
            <a:r>
              <a:rPr lang="en"/>
              <a:t>Two group members who had no </a:t>
            </a:r>
            <a:r>
              <a:rPr lang="en"/>
              <a:t>experience in web development </a:t>
            </a:r>
            <a:endParaRPr/>
          </a:p>
          <a:p>
            <a:pPr indent="-317500" lvl="1" marL="914400" rtl="0">
              <a:spcBef>
                <a:spcPts val="0"/>
              </a:spcBef>
              <a:spcAft>
                <a:spcPts val="0"/>
              </a:spcAft>
              <a:buSzPts val="1400"/>
              <a:buChar char="○"/>
            </a:pPr>
            <a:r>
              <a:rPr lang="en"/>
              <a:t>Learned how to create a RESTful API</a:t>
            </a:r>
            <a:endParaRPr/>
          </a:p>
          <a:p>
            <a:pPr indent="-317500" lvl="1" marL="914400" rtl="0">
              <a:spcBef>
                <a:spcPts val="0"/>
              </a:spcBef>
              <a:spcAft>
                <a:spcPts val="0"/>
              </a:spcAft>
              <a:buSzPts val="1400"/>
              <a:buChar char="○"/>
            </a:pPr>
            <a:r>
              <a:rPr lang="en"/>
              <a:t>Learned how to use a noSQL database</a:t>
            </a:r>
            <a:endParaRPr/>
          </a:p>
          <a:p>
            <a:pPr indent="-342900" lvl="0" marL="457200" rtl="0">
              <a:spcBef>
                <a:spcPts val="0"/>
              </a:spcBef>
              <a:spcAft>
                <a:spcPts val="0"/>
              </a:spcAft>
              <a:buSzPts val="1800"/>
              <a:buChar char="●"/>
            </a:pPr>
            <a:r>
              <a:rPr lang="en"/>
              <a:t>Develop an app through Kanban</a:t>
            </a:r>
            <a:endParaRPr/>
          </a:p>
          <a:p>
            <a:pPr indent="-342900" lvl="0" marL="457200" rtl="0">
              <a:spcBef>
                <a:spcPts val="0"/>
              </a:spcBef>
              <a:spcAft>
                <a:spcPts val="0"/>
              </a:spcAft>
              <a:buSzPts val="1800"/>
              <a:buChar char="●"/>
            </a:pPr>
            <a:r>
              <a:rPr lang="en"/>
              <a:t>Continuous integration</a:t>
            </a:r>
            <a:endParaRPr/>
          </a:p>
          <a:p>
            <a:pPr indent="-342900" lvl="0" marL="457200" rtl="0">
              <a:spcBef>
                <a:spcPts val="0"/>
              </a:spcBef>
              <a:spcAft>
                <a:spcPts val="0"/>
              </a:spcAft>
              <a:buSzPts val="1800"/>
              <a:buChar char="●"/>
            </a:pPr>
            <a:r>
              <a:rPr lang="en"/>
              <a:t>Secure authentication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went well and what didn’t</a:t>
            </a:r>
            <a:endParaRPr/>
          </a:p>
        </p:txBody>
      </p:sp>
      <p:sp>
        <p:nvSpPr>
          <p:cNvPr id="283" name="Shape 2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t>What went well:</a:t>
            </a:r>
            <a:endParaRPr/>
          </a:p>
          <a:p>
            <a:pPr indent="-342900" lvl="0" marL="457200" rtl="0">
              <a:lnSpc>
                <a:spcPct val="100000"/>
              </a:lnSpc>
              <a:spcBef>
                <a:spcPts val="1600"/>
              </a:spcBef>
              <a:spcAft>
                <a:spcPts val="0"/>
              </a:spcAft>
              <a:buSzPts val="1800"/>
              <a:buChar char="-"/>
            </a:pPr>
            <a:r>
              <a:rPr lang="en"/>
              <a:t>Project Management</a:t>
            </a:r>
            <a:endParaRPr/>
          </a:p>
          <a:p>
            <a:pPr indent="-317500" lvl="1" marL="914400" rtl="0">
              <a:lnSpc>
                <a:spcPct val="100000"/>
              </a:lnSpc>
              <a:spcBef>
                <a:spcPts val="0"/>
              </a:spcBef>
              <a:spcAft>
                <a:spcPts val="0"/>
              </a:spcAft>
              <a:buSzPts val="1400"/>
              <a:buChar char="-"/>
            </a:pPr>
            <a:r>
              <a:rPr lang="en"/>
              <a:t>Kept separate branches on GitHub</a:t>
            </a:r>
            <a:endParaRPr/>
          </a:p>
          <a:p>
            <a:pPr indent="-317500" lvl="1" marL="914400" rtl="0">
              <a:lnSpc>
                <a:spcPct val="100000"/>
              </a:lnSpc>
              <a:spcBef>
                <a:spcPts val="0"/>
              </a:spcBef>
              <a:spcAft>
                <a:spcPts val="0"/>
              </a:spcAft>
              <a:buSzPts val="1400"/>
              <a:buChar char="-"/>
            </a:pPr>
            <a:r>
              <a:rPr lang="en"/>
              <a:t>Communicated about changes &amp; kept in contact through Slack</a:t>
            </a:r>
            <a:endParaRPr/>
          </a:p>
          <a:p>
            <a:pPr indent="-342900" lvl="0" marL="457200" rtl="0">
              <a:lnSpc>
                <a:spcPct val="100000"/>
              </a:lnSpc>
              <a:spcBef>
                <a:spcPts val="0"/>
              </a:spcBef>
              <a:spcAft>
                <a:spcPts val="0"/>
              </a:spcAft>
              <a:buSzPts val="1800"/>
              <a:buChar char="-"/>
            </a:pPr>
            <a:r>
              <a:rPr lang="en"/>
              <a:t>Product Design</a:t>
            </a:r>
            <a:endParaRPr/>
          </a:p>
          <a:p>
            <a:pPr indent="-317500" lvl="1" marL="914400" rtl="0">
              <a:lnSpc>
                <a:spcPct val="100000"/>
              </a:lnSpc>
              <a:spcBef>
                <a:spcPts val="0"/>
              </a:spcBef>
              <a:spcAft>
                <a:spcPts val="0"/>
              </a:spcAft>
              <a:buSzPts val="1400"/>
              <a:buChar char="-"/>
            </a:pPr>
            <a:r>
              <a:rPr lang="en"/>
              <a:t>Backend and Frontend were able to communicate </a:t>
            </a:r>
            <a:r>
              <a:rPr lang="en"/>
              <a:t>easily</a:t>
            </a:r>
            <a:endParaRPr/>
          </a:p>
          <a:p>
            <a:pPr indent="-317500" lvl="1" marL="914400" rtl="0">
              <a:lnSpc>
                <a:spcPct val="100000"/>
              </a:lnSpc>
              <a:spcBef>
                <a:spcPts val="0"/>
              </a:spcBef>
              <a:spcAft>
                <a:spcPts val="0"/>
              </a:spcAft>
              <a:buSzPts val="1400"/>
              <a:buChar char="-"/>
            </a:pPr>
            <a:r>
              <a:rPr lang="en"/>
              <a:t>Everything we initially planned was finished in time for today’s demo</a:t>
            </a:r>
            <a:endParaRPr/>
          </a:p>
          <a:p>
            <a:pPr indent="0" lvl="0" marL="0" rtl="0">
              <a:lnSpc>
                <a:spcPct val="100000"/>
              </a:lnSpc>
              <a:spcBef>
                <a:spcPts val="1600"/>
              </a:spcBef>
              <a:spcAft>
                <a:spcPts val="0"/>
              </a:spcAft>
              <a:buNone/>
            </a:pPr>
            <a:r>
              <a:rPr lang="en"/>
              <a:t>What didn’t:</a:t>
            </a:r>
            <a:endParaRPr/>
          </a:p>
          <a:p>
            <a:pPr indent="-342900" lvl="0" marL="457200" rtl="0">
              <a:lnSpc>
                <a:spcPct val="100000"/>
              </a:lnSpc>
              <a:spcBef>
                <a:spcPts val="1600"/>
              </a:spcBef>
              <a:spcAft>
                <a:spcPts val="0"/>
              </a:spcAft>
              <a:buSzPts val="1800"/>
              <a:buChar char="-"/>
            </a:pPr>
            <a:r>
              <a:rPr lang="en"/>
              <a:t>Did not allocate enough manpower to the frontend.</a:t>
            </a:r>
            <a:endParaRPr/>
          </a:p>
          <a:p>
            <a:pPr indent="-342900" lvl="0" marL="457200" rtl="0">
              <a:lnSpc>
                <a:spcPct val="100000"/>
              </a:lnSpc>
              <a:spcBef>
                <a:spcPts val="0"/>
              </a:spcBef>
              <a:spcAft>
                <a:spcPts val="0"/>
              </a:spcAft>
              <a:buSzPts val="1800"/>
              <a:buChar char="-"/>
            </a:pPr>
            <a:r>
              <a:rPr lang="en"/>
              <a:t>Entire group meetings</a:t>
            </a:r>
            <a:endParaRPr/>
          </a:p>
          <a:p>
            <a:pPr indent="-317500" lvl="1" marL="914400" rtl="0">
              <a:lnSpc>
                <a:spcPct val="100000"/>
              </a:lnSpc>
              <a:spcBef>
                <a:spcPts val="0"/>
              </a:spcBef>
              <a:spcAft>
                <a:spcPts val="0"/>
              </a:spcAft>
              <a:buSzPts val="1400"/>
              <a:buChar char="-"/>
            </a:pPr>
            <a:r>
              <a:rPr lang="en"/>
              <a:t>The group rarely got everyone together because of conflicting schedules</a:t>
            </a:r>
            <a:endParaRPr/>
          </a:p>
          <a:p>
            <a:pPr indent="-317500" lvl="1" marL="914400" rtl="0">
              <a:lnSpc>
                <a:spcPct val="100000"/>
              </a:lnSpc>
              <a:spcBef>
                <a:spcPts val="0"/>
              </a:spcBef>
              <a:spcAft>
                <a:spcPts val="0"/>
              </a:spcAft>
              <a:buSzPts val="1400"/>
              <a:buChar char="-"/>
            </a:pPr>
            <a:r>
              <a:rPr lang="en"/>
              <a:t>Not a big issue since we were split into 2 smaller teams and can meet separately</a:t>
            </a:r>
            <a:endParaRPr/>
          </a:p>
          <a:p>
            <a:pPr indent="-317500" lvl="1" marL="914400">
              <a:lnSpc>
                <a:spcPct val="100000"/>
              </a:lnSpc>
              <a:spcBef>
                <a:spcPts val="0"/>
              </a:spcBef>
              <a:spcAft>
                <a:spcPts val="0"/>
              </a:spcAft>
              <a:buSzPts val="1400"/>
              <a:buChar char="-"/>
            </a:pPr>
            <a:r>
              <a:rPr lang="en"/>
              <a:t>But, the teams were isolated and didn’t know what the other team was up to.</a:t>
            </a:r>
            <a:endParaRPr/>
          </a:p>
        </p:txBody>
      </p:sp>
      <p:pic>
        <p:nvPicPr>
          <p:cNvPr id="284" name="Shape 284"/>
          <p:cNvPicPr preferRelativeResize="0"/>
          <p:nvPr/>
        </p:nvPicPr>
        <p:blipFill>
          <a:blip r:embed="rId3">
            <a:alphaModFix/>
          </a:blip>
          <a:stretch>
            <a:fillRect/>
          </a:stretch>
        </p:blipFill>
        <p:spPr>
          <a:xfrm>
            <a:off x="7096375" y="474375"/>
            <a:ext cx="1850051" cy="18500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Fin</a:t>
            </a:r>
            <a:r>
              <a:rPr lang="en" sz="600"/>
              <a:t>sigh</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Goals</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Two team members had no </a:t>
            </a:r>
            <a:r>
              <a:rPr lang="en"/>
              <a:t>experience</a:t>
            </a:r>
            <a:r>
              <a:rPr lang="en"/>
              <a:t> in web development</a:t>
            </a:r>
            <a:endParaRPr/>
          </a:p>
          <a:p>
            <a:pPr indent="-317500" lvl="1" marL="914400" rtl="0">
              <a:spcBef>
                <a:spcPts val="0"/>
              </a:spcBef>
              <a:spcAft>
                <a:spcPts val="0"/>
              </a:spcAft>
              <a:buSzPts val="1400"/>
              <a:buChar char="○"/>
            </a:pPr>
            <a:r>
              <a:rPr lang="en"/>
              <a:t>Wanted to learn how to design a RESTful API</a:t>
            </a:r>
            <a:endParaRPr/>
          </a:p>
          <a:p>
            <a:pPr indent="-317500" lvl="1" marL="914400" rtl="0">
              <a:spcBef>
                <a:spcPts val="0"/>
              </a:spcBef>
              <a:spcAft>
                <a:spcPts val="0"/>
              </a:spcAft>
              <a:buSzPts val="1400"/>
              <a:buChar char="○"/>
            </a:pPr>
            <a:r>
              <a:rPr lang="en"/>
              <a:t>Database </a:t>
            </a:r>
            <a:r>
              <a:rPr lang="en"/>
              <a:t>integration in the back end</a:t>
            </a:r>
            <a:endParaRPr/>
          </a:p>
          <a:p>
            <a:pPr indent="-317500" lvl="1" marL="914400" rtl="0">
              <a:spcBef>
                <a:spcPts val="0"/>
              </a:spcBef>
              <a:spcAft>
                <a:spcPts val="0"/>
              </a:spcAft>
              <a:buSzPts val="1400"/>
              <a:buChar char="○"/>
            </a:pPr>
            <a:r>
              <a:rPr lang="en"/>
              <a:t>Wanted to learn how to use premade APIs to ease redundant development (e.g. Firebase)</a:t>
            </a:r>
            <a:endParaRPr/>
          </a:p>
          <a:p>
            <a:pPr indent="-317500" lvl="1" marL="914400" rtl="0">
              <a:spcBef>
                <a:spcPts val="0"/>
              </a:spcBef>
              <a:spcAft>
                <a:spcPts val="0"/>
              </a:spcAft>
              <a:buSzPts val="1400"/>
              <a:buChar char="○"/>
            </a:pPr>
            <a:r>
              <a:rPr lang="en"/>
              <a:t>Deployment of application for  non-local use</a:t>
            </a:r>
            <a:endParaRPr/>
          </a:p>
          <a:p>
            <a:pPr indent="-342900" lvl="0" marL="457200" rtl="0">
              <a:spcBef>
                <a:spcPts val="0"/>
              </a:spcBef>
              <a:spcAft>
                <a:spcPts val="0"/>
              </a:spcAft>
              <a:buSzPts val="1800"/>
              <a:buChar char="●"/>
            </a:pPr>
            <a:r>
              <a:rPr lang="en"/>
              <a:t>No members had experience in React Native</a:t>
            </a:r>
            <a:endParaRPr/>
          </a:p>
          <a:p>
            <a:pPr indent="-317500" lvl="1" marL="914400" rtl="0">
              <a:spcBef>
                <a:spcPts val="0"/>
              </a:spcBef>
              <a:spcAft>
                <a:spcPts val="0"/>
              </a:spcAft>
              <a:buSzPts val="1400"/>
              <a:buChar char="○"/>
            </a:pPr>
            <a:r>
              <a:rPr lang="en"/>
              <a:t>Wanted to try a new framework for building an application</a:t>
            </a:r>
            <a:endParaRPr/>
          </a:p>
          <a:p>
            <a:pPr indent="-342900" lvl="0" marL="457200" rtl="0">
              <a:spcBef>
                <a:spcPts val="0"/>
              </a:spcBef>
              <a:spcAft>
                <a:spcPts val="0"/>
              </a:spcAft>
              <a:buSzPts val="1800"/>
              <a:buChar char="●"/>
            </a:pPr>
            <a:r>
              <a:rPr lang="en"/>
              <a:t>No members had experience with continuous integration</a:t>
            </a:r>
            <a:endParaRPr/>
          </a:p>
          <a:p>
            <a:pPr indent="-317500" lvl="1" marL="914400" rtl="0">
              <a:spcBef>
                <a:spcPts val="0"/>
              </a:spcBef>
              <a:spcAft>
                <a:spcPts val="0"/>
              </a:spcAft>
              <a:buSzPts val="1400"/>
              <a:buChar char="○"/>
            </a:pPr>
            <a:r>
              <a:rPr lang="en"/>
              <a:t>Wanted to learn how to use Travis CI limiting pushes to the repo that resulted in something not working</a:t>
            </a:r>
            <a:endParaRPr/>
          </a:p>
        </p:txBody>
      </p:sp>
      <p:pic>
        <p:nvPicPr>
          <p:cNvPr id="82" name="Shape 82"/>
          <p:cNvPicPr preferRelativeResize="0"/>
          <p:nvPr/>
        </p:nvPicPr>
        <p:blipFill>
          <a:blip r:embed="rId3">
            <a:alphaModFix/>
          </a:blip>
          <a:stretch>
            <a:fillRect/>
          </a:stretch>
        </p:blipFill>
        <p:spPr>
          <a:xfrm>
            <a:off x="3042100" y="4036375"/>
            <a:ext cx="2543175" cy="762000"/>
          </a:xfrm>
          <a:prstGeom prst="rect">
            <a:avLst/>
          </a:prstGeom>
          <a:noFill/>
          <a:ln>
            <a:noFill/>
          </a:ln>
        </p:spPr>
      </p:pic>
      <p:pic>
        <p:nvPicPr>
          <p:cNvPr id="83" name="Shape 83"/>
          <p:cNvPicPr preferRelativeResize="0"/>
          <p:nvPr/>
        </p:nvPicPr>
        <p:blipFill>
          <a:blip r:embed="rId4">
            <a:alphaModFix/>
          </a:blip>
          <a:stretch>
            <a:fillRect/>
          </a:stretch>
        </p:blipFill>
        <p:spPr>
          <a:xfrm>
            <a:off x="194700" y="3950500"/>
            <a:ext cx="2716301" cy="933750"/>
          </a:xfrm>
          <a:prstGeom prst="rect">
            <a:avLst/>
          </a:prstGeom>
          <a:noFill/>
          <a:ln>
            <a:noFill/>
          </a:ln>
        </p:spPr>
      </p:pic>
      <p:pic>
        <p:nvPicPr>
          <p:cNvPr id="84" name="Shape 84"/>
          <p:cNvPicPr preferRelativeResize="0"/>
          <p:nvPr/>
        </p:nvPicPr>
        <p:blipFill>
          <a:blip r:embed="rId5">
            <a:alphaModFix/>
          </a:blip>
          <a:stretch>
            <a:fillRect/>
          </a:stretch>
        </p:blipFill>
        <p:spPr>
          <a:xfrm>
            <a:off x="5815275" y="3950499"/>
            <a:ext cx="2982382" cy="9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603175" y="9573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Intended </a:t>
            </a:r>
            <a:r>
              <a:rPr lang="en"/>
              <a:t>Deliverables</a:t>
            </a:r>
            <a:endParaRPr/>
          </a:p>
        </p:txBody>
      </p:sp>
      <p:pic>
        <p:nvPicPr>
          <p:cNvPr id="90" name="Shape 90"/>
          <p:cNvPicPr preferRelativeResize="0"/>
          <p:nvPr/>
        </p:nvPicPr>
        <p:blipFill>
          <a:blip r:embed="rId3">
            <a:alphaModFix/>
          </a:blip>
          <a:stretch>
            <a:fillRect/>
          </a:stretch>
        </p:blipFill>
        <p:spPr>
          <a:xfrm>
            <a:off x="2866875" y="2033500"/>
            <a:ext cx="3324800" cy="248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Deliverable 1</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deliverable 1, we intended to have the minimum viable product finished for our applications. This included:</a:t>
            </a:r>
            <a:endParaRPr/>
          </a:p>
          <a:p>
            <a:pPr indent="-342900" lvl="0" marL="457200" rtl="0">
              <a:spcBef>
                <a:spcPts val="1600"/>
              </a:spcBef>
              <a:spcAft>
                <a:spcPts val="0"/>
              </a:spcAft>
              <a:buSzPts val="1800"/>
              <a:buChar char="-"/>
            </a:pPr>
            <a:r>
              <a:rPr lang="en"/>
              <a:t>Ability for employer/employee to login</a:t>
            </a:r>
            <a:endParaRPr/>
          </a:p>
          <a:p>
            <a:pPr indent="-342900" lvl="0" marL="457200" rtl="0">
              <a:spcBef>
                <a:spcPts val="0"/>
              </a:spcBef>
              <a:spcAft>
                <a:spcPts val="0"/>
              </a:spcAft>
              <a:buSzPts val="1800"/>
              <a:buChar char="-"/>
            </a:pPr>
            <a:r>
              <a:rPr lang="en"/>
              <a:t>Ability for employer/employee to register</a:t>
            </a:r>
            <a:endParaRPr/>
          </a:p>
          <a:p>
            <a:pPr indent="-342900" lvl="0" marL="457200" rtl="0">
              <a:spcBef>
                <a:spcPts val="0"/>
              </a:spcBef>
              <a:spcAft>
                <a:spcPts val="0"/>
              </a:spcAft>
              <a:buSzPts val="1800"/>
              <a:buChar char="-"/>
            </a:pPr>
            <a:r>
              <a:rPr lang="en"/>
              <a:t>Ability for employer to add jobs</a:t>
            </a:r>
            <a:endParaRPr/>
          </a:p>
          <a:p>
            <a:pPr indent="-342900" lvl="0" marL="457200" rtl="0">
              <a:spcBef>
                <a:spcPts val="0"/>
              </a:spcBef>
              <a:spcAft>
                <a:spcPts val="0"/>
              </a:spcAft>
              <a:buSzPts val="1800"/>
              <a:buChar char="-"/>
            </a:pPr>
            <a:r>
              <a:rPr lang="en"/>
              <a:t>Ability for employee to search jobs</a:t>
            </a:r>
            <a:endParaRPr/>
          </a:p>
          <a:p>
            <a:pPr indent="-342900" lvl="0" marL="457200" rtl="0">
              <a:spcBef>
                <a:spcPts val="0"/>
              </a:spcBef>
              <a:spcAft>
                <a:spcPts val="0"/>
              </a:spcAft>
              <a:buSzPts val="1800"/>
              <a:buChar char="-"/>
            </a:pPr>
            <a:r>
              <a:rPr lang="en"/>
              <a:t>Ability for employer/employee to edit account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Deliverable 2</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deliverable 2, we intended to get our main features that differentiate our app up and running. This included:</a:t>
            </a:r>
            <a:endParaRPr/>
          </a:p>
          <a:p>
            <a:pPr indent="-342900" lvl="0" marL="457200" rtl="0">
              <a:spcBef>
                <a:spcPts val="1600"/>
              </a:spcBef>
              <a:spcAft>
                <a:spcPts val="0"/>
              </a:spcAft>
              <a:buSzPts val="1800"/>
              <a:buChar char="-"/>
            </a:pPr>
            <a:r>
              <a:rPr lang="en"/>
              <a:t>Ability for employee to search jobs listed in order of nearest job</a:t>
            </a:r>
            <a:endParaRPr/>
          </a:p>
          <a:p>
            <a:pPr indent="-342900" lvl="0" marL="457200" rtl="0">
              <a:spcBef>
                <a:spcPts val="0"/>
              </a:spcBef>
              <a:spcAft>
                <a:spcPts val="0"/>
              </a:spcAft>
              <a:buSzPts val="1800"/>
              <a:buChar char="-"/>
            </a:pPr>
            <a:r>
              <a:rPr lang="en"/>
              <a:t>Ability for employee to limit search to jobs under a given radius from them</a:t>
            </a:r>
            <a:endParaRPr/>
          </a:p>
          <a:p>
            <a:pPr indent="-342900" lvl="0" marL="457200" rtl="0">
              <a:spcBef>
                <a:spcPts val="0"/>
              </a:spcBef>
              <a:spcAft>
                <a:spcPts val="0"/>
              </a:spcAft>
              <a:buSzPts val="1800"/>
              <a:buChar char="-"/>
            </a:pPr>
            <a:r>
              <a:rPr lang="en"/>
              <a:t>Ability for employee to apply to a job</a:t>
            </a:r>
            <a:endParaRPr/>
          </a:p>
          <a:p>
            <a:pPr indent="-342900" lvl="0" marL="457200" rtl="0">
              <a:spcBef>
                <a:spcPts val="0"/>
              </a:spcBef>
              <a:spcAft>
                <a:spcPts val="0"/>
              </a:spcAft>
              <a:buSzPts val="1800"/>
              <a:buChar char="-"/>
            </a:pPr>
            <a:r>
              <a:rPr lang="en"/>
              <a:t>Ability for employer to hire an applicant for given job</a:t>
            </a:r>
            <a:endParaRPr/>
          </a:p>
          <a:p>
            <a:pPr indent="-342900" lvl="0" marL="457200" rtl="0">
              <a:spcBef>
                <a:spcPts val="0"/>
              </a:spcBef>
              <a:spcAft>
                <a:spcPts val="0"/>
              </a:spcAft>
              <a:buSzPts val="1800"/>
              <a:buChar char="-"/>
            </a:pPr>
            <a:r>
              <a:rPr lang="en"/>
              <a:t>Ability for employer to pay employee credits for given job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569700" y="118540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Project Strategy</a:t>
            </a:r>
            <a:endParaRPr/>
          </a:p>
        </p:txBody>
      </p:sp>
      <p:pic>
        <p:nvPicPr>
          <p:cNvPr id="108" name="Shape 108"/>
          <p:cNvPicPr preferRelativeResize="0"/>
          <p:nvPr/>
        </p:nvPicPr>
        <p:blipFill>
          <a:blip r:embed="rId3">
            <a:alphaModFix/>
          </a:blip>
          <a:stretch>
            <a:fillRect/>
          </a:stretch>
        </p:blipFill>
        <p:spPr>
          <a:xfrm>
            <a:off x="2007750" y="2138850"/>
            <a:ext cx="5128508" cy="242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6435375" y="2685525"/>
            <a:ext cx="1877400" cy="17517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a:t>Frontend</a:t>
            </a:r>
            <a:r>
              <a:rPr lang="en"/>
              <a:t>:</a:t>
            </a:r>
            <a:br>
              <a:rPr lang="en"/>
            </a:br>
            <a:r>
              <a:rPr lang="en"/>
              <a:t>	Tim</a:t>
            </a:r>
            <a:br>
              <a:rPr lang="en"/>
            </a:br>
            <a:r>
              <a:rPr lang="en"/>
              <a:t>	Shreyash</a:t>
            </a:r>
            <a:endParaRPr/>
          </a:p>
        </p:txBody>
      </p:sp>
      <p:sp>
        <p:nvSpPr>
          <p:cNvPr id="114" name="Shape 114"/>
          <p:cNvSpPr txBox="1"/>
          <p:nvPr>
            <p:ph idx="1" type="body"/>
          </p:nvPr>
        </p:nvSpPr>
        <p:spPr>
          <a:xfrm>
            <a:off x="311700" y="1152475"/>
            <a:ext cx="8520600" cy="1305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split our group into two separate groups: Backend and Frontend.</a:t>
            </a:r>
            <a:endParaRPr/>
          </a:p>
          <a:p>
            <a:pPr indent="0" lvl="0" marL="0" rtl="0">
              <a:spcBef>
                <a:spcPts val="1600"/>
              </a:spcBef>
              <a:spcAft>
                <a:spcPts val="1600"/>
              </a:spcAft>
              <a:buNone/>
            </a:pPr>
            <a:r>
              <a:rPr lang="en"/>
              <a:t>W</a:t>
            </a:r>
            <a:r>
              <a:rPr lang="en"/>
              <a:t>e were aiming to allow each member to be focused into the areas where their respective goals lied.</a:t>
            </a:r>
            <a:endParaRPr/>
          </a:p>
        </p:txBody>
      </p:sp>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Strategy</a:t>
            </a:r>
            <a:endParaRPr/>
          </a:p>
        </p:txBody>
      </p:sp>
      <p:sp>
        <p:nvSpPr>
          <p:cNvPr id="116" name="Shape 116"/>
          <p:cNvSpPr txBox="1"/>
          <p:nvPr>
            <p:ph idx="1" type="body"/>
          </p:nvPr>
        </p:nvSpPr>
        <p:spPr>
          <a:xfrm>
            <a:off x="752550" y="2685525"/>
            <a:ext cx="1877400" cy="17517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a:t>Backend:</a:t>
            </a:r>
            <a:br>
              <a:rPr lang="en"/>
            </a:br>
            <a:r>
              <a:rPr lang="en"/>
              <a:t>	Ryan</a:t>
            </a:r>
            <a:br>
              <a:rPr lang="en"/>
            </a:br>
            <a:r>
              <a:rPr lang="en"/>
              <a:t>	Raymond</a:t>
            </a:r>
            <a:br>
              <a:rPr lang="en"/>
            </a:br>
            <a:r>
              <a:rPr lang="en"/>
              <a:t>	Patrick</a:t>
            </a:r>
            <a:endParaRPr/>
          </a:p>
        </p:txBody>
      </p:sp>
      <p:pic>
        <p:nvPicPr>
          <p:cNvPr descr="http://aboutyourtransition.com.au/wp-content/uploads/2014/02/jigsaw-puzzle-pieces-solutions-strategies-support-154371595.jpg" id="117" name="Shape 117"/>
          <p:cNvPicPr preferRelativeResize="0"/>
          <p:nvPr/>
        </p:nvPicPr>
        <p:blipFill>
          <a:blip r:embed="rId3">
            <a:alphaModFix/>
          </a:blip>
          <a:stretch>
            <a:fillRect/>
          </a:stretch>
        </p:blipFill>
        <p:spPr>
          <a:xfrm>
            <a:off x="2780575" y="2685523"/>
            <a:ext cx="3504185" cy="17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