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aleway"/>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regular.fntdata"/><Relationship Id="rId21" Type="http://schemas.openxmlformats.org/officeDocument/2006/relationships/slide" Target="slides/slide16.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Raleway-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44e2fbf281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44e2fbf281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44e2fbf281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44e2fbf281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44e2fbf281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44e2fbf281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24be70fcd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24be70fcd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24be70fcd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24be70fcd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451a91c218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451a91c218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451a91c218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451a91c21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44e2fbf281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44e2fbf281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451a91c21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451a91c2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451a91c21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451a91c21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44e2fbf281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44e2fbf281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44e2fbf281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44e2fbf281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451a91c21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451a91c21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44e2fbf281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44e2fbf281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44e2fbf281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44e2fbf281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hyperlink" Target="https://link.medium.com/nL8IxW13Rzb"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2277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300"/>
              <a:t>The Effect of Fake Reviews on e-commerce During and After Covid-19 Pandemic :</a:t>
            </a:r>
            <a:endParaRPr sz="3300"/>
          </a:p>
          <a:p>
            <a:pPr indent="0" lvl="0" marL="0" rtl="0" algn="l">
              <a:spcBef>
                <a:spcPts val="0"/>
              </a:spcBef>
              <a:spcAft>
                <a:spcPts val="0"/>
              </a:spcAft>
              <a:buNone/>
            </a:pPr>
            <a:r>
              <a:rPr lang="en" sz="3300"/>
              <a:t>SKL-based Fake R</a:t>
            </a:r>
            <a:r>
              <a:rPr lang="en" sz="3300"/>
              <a:t>eviews Detection </a:t>
            </a:r>
            <a:endParaRPr sz="3300"/>
          </a:p>
          <a:p>
            <a:pPr indent="0" lvl="0" marL="0" rtl="0" algn="l">
              <a:spcBef>
                <a:spcPts val="0"/>
              </a:spcBef>
              <a:spcAft>
                <a:spcPts val="0"/>
              </a:spcAft>
              <a:buNone/>
            </a:pPr>
            <a:r>
              <a:t/>
            </a:r>
            <a:endParaRPr/>
          </a:p>
        </p:txBody>
      </p:sp>
      <p:sp>
        <p:nvSpPr>
          <p:cNvPr id="87" name="Google Shape;87;p13"/>
          <p:cNvSpPr txBox="1"/>
          <p:nvPr>
            <p:ph idx="1" type="subTitle"/>
          </p:nvPr>
        </p:nvSpPr>
        <p:spPr>
          <a:xfrm>
            <a:off x="729450" y="3466600"/>
            <a:ext cx="7688100" cy="141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solidFill>
                  <a:srgbClr val="000000"/>
                </a:solidFill>
                <a:latin typeface="Raleway"/>
                <a:ea typeface="Raleway"/>
                <a:cs typeface="Raleway"/>
                <a:sym typeface="Raleway"/>
              </a:rPr>
              <a:t>Implementation by-</a:t>
            </a:r>
            <a:endParaRPr sz="1800">
              <a:solidFill>
                <a:srgbClr val="000000"/>
              </a:solidFill>
              <a:latin typeface="Raleway"/>
              <a:ea typeface="Raleway"/>
              <a:cs typeface="Raleway"/>
              <a:sym typeface="Raleway"/>
            </a:endParaRPr>
          </a:p>
          <a:p>
            <a:pPr indent="-342900" lvl="0" marL="457200" rtl="0" algn="l">
              <a:spcBef>
                <a:spcPts val="0"/>
              </a:spcBef>
              <a:spcAft>
                <a:spcPts val="0"/>
              </a:spcAft>
              <a:buClr>
                <a:srgbClr val="000000"/>
              </a:buClr>
              <a:buSzPts val="1800"/>
              <a:buFont typeface="Raleway"/>
              <a:buAutoNum type="arabicParenR"/>
            </a:pPr>
            <a:r>
              <a:rPr lang="en" sz="1800">
                <a:solidFill>
                  <a:srgbClr val="000000"/>
                </a:solidFill>
                <a:latin typeface="Raleway"/>
                <a:ea typeface="Raleway"/>
                <a:cs typeface="Raleway"/>
                <a:sym typeface="Raleway"/>
              </a:rPr>
              <a:t>Shrey Parikh - </a:t>
            </a:r>
            <a:r>
              <a:rPr lang="en" sz="1800">
                <a:solidFill>
                  <a:srgbClr val="000000"/>
                </a:solidFill>
              </a:rPr>
              <a:t>20UCS185</a:t>
            </a:r>
            <a:endParaRPr sz="1800">
              <a:solidFill>
                <a:srgbClr val="000000"/>
              </a:solidFill>
            </a:endParaRPr>
          </a:p>
          <a:p>
            <a:pPr indent="-342900" lvl="0" marL="457200" rtl="0" algn="l">
              <a:spcBef>
                <a:spcPts val="0"/>
              </a:spcBef>
              <a:spcAft>
                <a:spcPts val="0"/>
              </a:spcAft>
              <a:buClr>
                <a:srgbClr val="000000"/>
              </a:buClr>
              <a:buSzPts val="1800"/>
              <a:buFont typeface="Raleway"/>
              <a:buAutoNum type="arabicParenR"/>
            </a:pPr>
            <a:r>
              <a:rPr lang="en" sz="1800">
                <a:solidFill>
                  <a:srgbClr val="000000"/>
                </a:solidFill>
                <a:latin typeface="Raleway"/>
                <a:ea typeface="Raleway"/>
                <a:cs typeface="Raleway"/>
                <a:sym typeface="Raleway"/>
              </a:rPr>
              <a:t>Sourav Jain - </a:t>
            </a:r>
            <a:r>
              <a:rPr lang="en" sz="1800">
                <a:solidFill>
                  <a:srgbClr val="000000"/>
                </a:solidFill>
              </a:rPr>
              <a:t>20UCS198</a:t>
            </a:r>
            <a:endParaRPr sz="18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729450" y="1318650"/>
            <a:ext cx="7688400" cy="3375900"/>
          </a:xfrm>
          <a:prstGeom prst="rect">
            <a:avLst/>
          </a:prstGeom>
        </p:spPr>
        <p:txBody>
          <a:bodyPr anchorCtr="0" anchor="t" bIns="91425" lIns="91425" spcFirstLastPara="1" rIns="91425" wrap="square" tIns="91425">
            <a:normAutofit fontScale="90000"/>
          </a:bodyPr>
          <a:lstStyle/>
          <a:p>
            <a:pPr indent="-338454" lvl="0" marL="457200" rtl="0" algn="l">
              <a:spcBef>
                <a:spcPts val="0"/>
              </a:spcBef>
              <a:spcAft>
                <a:spcPts val="0"/>
              </a:spcAft>
              <a:buSzPct val="100000"/>
              <a:buChar char="❖"/>
            </a:pPr>
            <a:r>
              <a:rPr lang="en" sz="1922"/>
              <a:t>Logistic regression (LR) </a:t>
            </a:r>
            <a:r>
              <a:rPr b="0" lang="en" sz="1922"/>
              <a:t>is also a part of machine learning. It is a technique that is used in binary classification. It uses the logistic function for prediction purposes. We further used logistic regression to predict the nature of a review.</a:t>
            </a:r>
            <a:endParaRPr b="0" sz="1922"/>
          </a:p>
          <a:p>
            <a:pPr indent="0" lvl="0" marL="457200" rtl="0" algn="l">
              <a:spcBef>
                <a:spcPts val="0"/>
              </a:spcBef>
              <a:spcAft>
                <a:spcPts val="0"/>
              </a:spcAft>
              <a:buNone/>
            </a:pPr>
            <a:r>
              <a:t/>
            </a:r>
            <a:endParaRPr b="0" sz="1922"/>
          </a:p>
          <a:p>
            <a:pPr indent="0" lvl="0" marL="457200" rtl="0" algn="l">
              <a:spcBef>
                <a:spcPts val="0"/>
              </a:spcBef>
              <a:spcAft>
                <a:spcPts val="0"/>
              </a:spcAft>
              <a:buNone/>
            </a:pPr>
            <a:r>
              <a:t/>
            </a:r>
            <a:endParaRPr b="0" sz="1922"/>
          </a:p>
          <a:p>
            <a:pPr indent="0" lvl="0" marL="0" rtl="0" algn="l">
              <a:spcBef>
                <a:spcPts val="0"/>
              </a:spcBef>
              <a:spcAft>
                <a:spcPts val="0"/>
              </a:spcAft>
              <a:buNone/>
            </a:pPr>
            <a:r>
              <a:rPr lang="en" sz="2022"/>
              <a:t>C)  DETECTION PROCESS</a:t>
            </a:r>
            <a:endParaRPr sz="2022"/>
          </a:p>
          <a:p>
            <a:pPr indent="0" lvl="0" marL="0" rtl="0" algn="l">
              <a:spcBef>
                <a:spcPts val="0"/>
              </a:spcBef>
              <a:spcAft>
                <a:spcPts val="0"/>
              </a:spcAft>
              <a:buNone/>
            </a:pPr>
            <a:r>
              <a:t/>
            </a:r>
            <a:endParaRPr sz="1822"/>
          </a:p>
          <a:p>
            <a:pPr indent="-338454" lvl="0" marL="457200" rtl="0" algn="l">
              <a:spcBef>
                <a:spcPts val="0"/>
              </a:spcBef>
              <a:spcAft>
                <a:spcPts val="0"/>
              </a:spcAft>
              <a:buSzPct val="100000"/>
              <a:buChar char="❖"/>
            </a:pPr>
            <a:r>
              <a:rPr b="0" lang="en" sz="1922"/>
              <a:t>After completing the training phase, the dataset will test the model to predict the output. Model is being trained by SVM, KNN, and Logistic regression. The comparison table shows which algorithm outperforms for the selected process.</a:t>
            </a:r>
            <a:endParaRPr b="0" sz="1922"/>
          </a:p>
          <a:p>
            <a:pPr indent="0" lvl="0" marL="457200" rtl="0" algn="l">
              <a:spcBef>
                <a:spcPts val="0"/>
              </a:spcBef>
              <a:spcAft>
                <a:spcPts val="0"/>
              </a:spcAft>
              <a:buNone/>
            </a:pPr>
            <a:r>
              <a:t/>
            </a:r>
            <a:endParaRPr b="0" sz="1700"/>
          </a:p>
          <a:p>
            <a:pPr indent="0" lvl="0" marL="0" rtl="0" algn="l">
              <a:spcBef>
                <a:spcPts val="0"/>
              </a:spcBef>
              <a:spcAft>
                <a:spcPts val="0"/>
              </a:spcAft>
              <a:buNone/>
            </a:pPr>
            <a:r>
              <a:t/>
            </a:r>
            <a:endParaRPr b="0" sz="1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txBox="1"/>
          <p:nvPr>
            <p:ph type="title"/>
          </p:nvPr>
        </p:nvSpPr>
        <p:spPr>
          <a:xfrm>
            <a:off x="729450" y="1318650"/>
            <a:ext cx="7688400" cy="360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D) DATASET COLLECTION</a:t>
            </a:r>
            <a:endParaRPr sz="1800"/>
          </a:p>
          <a:p>
            <a:pPr indent="0" lvl="0" marL="0" rtl="0" algn="l">
              <a:spcBef>
                <a:spcPts val="0"/>
              </a:spcBef>
              <a:spcAft>
                <a:spcPts val="0"/>
              </a:spcAft>
              <a:buNone/>
            </a:pPr>
            <a:r>
              <a:t/>
            </a:r>
            <a:endParaRPr sz="2022"/>
          </a:p>
          <a:p>
            <a:pPr indent="-327025" lvl="0" marL="457200" rtl="0" algn="l">
              <a:spcBef>
                <a:spcPts val="0"/>
              </a:spcBef>
              <a:spcAft>
                <a:spcPts val="0"/>
              </a:spcAft>
              <a:buSzPts val="1550"/>
              <a:buChar char="❖"/>
            </a:pPr>
            <a:r>
              <a:rPr b="0" lang="en" sz="1550"/>
              <a:t>We collected a dataset of hotel reviews from TripAdvisor. </a:t>
            </a:r>
            <a:r>
              <a:rPr b="0" lang="en" sz="1550">
                <a:solidFill>
                  <a:srgbClr val="000000"/>
                </a:solidFill>
                <a:highlight>
                  <a:srgbClr val="FFFFFF"/>
                </a:highlight>
              </a:rPr>
              <a:t>A corpus of both genuine and deceptive hotel reviews, with information on whether the review was deceptive, what hotel it was for, whether it was a positive or negative review, the source of the review and the text of the review.</a:t>
            </a:r>
            <a:endParaRPr b="0" sz="1550">
              <a:solidFill>
                <a:srgbClr val="000000"/>
              </a:solidFill>
              <a:highlight>
                <a:srgbClr val="FFFFFF"/>
              </a:highlight>
            </a:endParaRPr>
          </a:p>
          <a:p>
            <a:pPr indent="0" lvl="0" marL="0" rtl="0" algn="l">
              <a:spcBef>
                <a:spcPts val="0"/>
              </a:spcBef>
              <a:spcAft>
                <a:spcPts val="0"/>
              </a:spcAft>
              <a:buNone/>
            </a:pPr>
            <a:r>
              <a:t/>
            </a:r>
            <a:endParaRPr b="0" sz="1550"/>
          </a:p>
          <a:p>
            <a:pPr indent="-327025" lvl="0" marL="457200" rtl="0" algn="l">
              <a:spcBef>
                <a:spcPts val="0"/>
              </a:spcBef>
              <a:spcAft>
                <a:spcPts val="0"/>
              </a:spcAft>
              <a:buSzPts val="1550"/>
              <a:buChar char="❖"/>
            </a:pPr>
            <a:r>
              <a:rPr b="0" lang="en" sz="1550"/>
              <a:t> For building a model with good generalization performance, the best data splitting strategy is essential for every classification model, which is crucial for model validation.</a:t>
            </a:r>
            <a:endParaRPr b="0" sz="1550"/>
          </a:p>
          <a:p>
            <a:pPr indent="0" lvl="0" marL="457200" rtl="0" algn="l">
              <a:spcBef>
                <a:spcPts val="0"/>
              </a:spcBef>
              <a:spcAft>
                <a:spcPts val="0"/>
              </a:spcAft>
              <a:buNone/>
            </a:pPr>
            <a:r>
              <a:t/>
            </a:r>
            <a:endParaRPr b="0" sz="1550"/>
          </a:p>
          <a:p>
            <a:pPr indent="-327025" lvl="0" marL="457200" rtl="0" algn="l">
              <a:spcBef>
                <a:spcPts val="0"/>
              </a:spcBef>
              <a:spcAft>
                <a:spcPts val="0"/>
              </a:spcAft>
              <a:buSzPts val="1550"/>
              <a:buChar char="❖"/>
            </a:pPr>
            <a:r>
              <a:rPr b="0" lang="en" sz="1550"/>
              <a:t>We split the dataset in an 80-20 ratio, of which 80% is the training set, and 20% is the test set. To assess the performance of the best suitable model for the proposed problem, we then split our data into 75-25 and 85-15 ratio split.</a:t>
            </a:r>
            <a:endParaRPr sz="155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729450" y="1318650"/>
            <a:ext cx="7688400" cy="3539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 FINDINGS AND DISCUSSION</a:t>
            </a:r>
            <a:endParaRPr/>
          </a:p>
          <a:p>
            <a:pPr indent="0" lvl="0" marL="0" rtl="0" algn="l">
              <a:spcBef>
                <a:spcPts val="0"/>
              </a:spcBef>
              <a:spcAft>
                <a:spcPts val="0"/>
              </a:spcAft>
              <a:buNone/>
            </a:pPr>
            <a:r>
              <a:t/>
            </a:r>
            <a:endParaRPr/>
          </a:p>
          <a:p>
            <a:pPr indent="-320040" lvl="0" marL="457200" rtl="0" algn="l">
              <a:spcBef>
                <a:spcPts val="0"/>
              </a:spcBef>
              <a:spcAft>
                <a:spcPts val="0"/>
              </a:spcAft>
              <a:buSzPct val="100000"/>
              <a:buChar char="❖"/>
            </a:pPr>
            <a:r>
              <a:rPr b="0" lang="en" sz="1600"/>
              <a:t>Results are calculated using the following classification evaluation metrics: precision, recall, f-score, and accuracy.</a:t>
            </a:r>
            <a:endParaRPr b="0" sz="1600"/>
          </a:p>
          <a:p>
            <a:pPr indent="0" lvl="0" marL="457200" rtl="0" algn="l">
              <a:spcBef>
                <a:spcPts val="0"/>
              </a:spcBef>
              <a:spcAft>
                <a:spcPts val="0"/>
              </a:spcAft>
              <a:buNone/>
            </a:pPr>
            <a:r>
              <a:t/>
            </a:r>
            <a:endParaRPr b="0" sz="1600"/>
          </a:p>
          <a:p>
            <a:pPr indent="-320040" lvl="0" marL="457200" rtl="0" algn="l">
              <a:spcBef>
                <a:spcPts val="0"/>
              </a:spcBef>
              <a:spcAft>
                <a:spcPts val="0"/>
              </a:spcAft>
              <a:buSzPct val="100000"/>
              <a:buChar char="❖"/>
            </a:pPr>
            <a:r>
              <a:rPr b="0" lang="en" sz="1600"/>
              <a:t>As described previously, we check classification results on 75% training set and 25% test set data distribution, 80-20 dataset split, 85-15 dataset split and </a:t>
            </a:r>
            <a:r>
              <a:rPr b="0" lang="en" sz="1600"/>
              <a:t> 10 fold cross-validation.</a:t>
            </a:r>
            <a:endParaRPr b="0" sz="1600"/>
          </a:p>
          <a:p>
            <a:pPr indent="0" lvl="0" marL="457200" rtl="0" algn="l">
              <a:spcBef>
                <a:spcPts val="0"/>
              </a:spcBef>
              <a:spcAft>
                <a:spcPts val="0"/>
              </a:spcAft>
              <a:buNone/>
            </a:pPr>
            <a:r>
              <a:t/>
            </a:r>
            <a:endParaRPr b="0" sz="1600"/>
          </a:p>
          <a:p>
            <a:pPr indent="-320040" lvl="0" marL="457200" rtl="0" algn="l">
              <a:spcBef>
                <a:spcPts val="0"/>
              </a:spcBef>
              <a:spcAft>
                <a:spcPts val="0"/>
              </a:spcAft>
              <a:buSzPct val="100000"/>
              <a:buChar char="❖"/>
            </a:pPr>
            <a:r>
              <a:rPr lang="en" sz="1600"/>
              <a:t>Result from paper</a:t>
            </a:r>
            <a:r>
              <a:rPr b="0" lang="en" sz="1600"/>
              <a:t> : Support Vector Machine (SVM) outperforms as compared to K Nearest Neighbor (KNN) and Logistic Regression (LR). The best dataset splits in this experimentation is 80-20. The results show that SVM has the highest recall, which means that the prediction process is efficient in SVM .[1]</a:t>
            </a:r>
            <a:endParaRPr b="0" sz="1600"/>
          </a:p>
          <a:p>
            <a:pPr indent="0" lvl="0" marL="457200" rtl="0" algn="l">
              <a:spcBef>
                <a:spcPts val="0"/>
              </a:spcBef>
              <a:spcAft>
                <a:spcPts val="0"/>
              </a:spcAft>
              <a:buNone/>
            </a:pPr>
            <a:r>
              <a:t/>
            </a:r>
            <a:endParaRPr b="0" sz="1600"/>
          </a:p>
          <a:p>
            <a:pPr indent="0" lvl="0" marL="0" rtl="0" algn="l">
              <a:spcBef>
                <a:spcPts val="0"/>
              </a:spcBef>
              <a:spcAft>
                <a:spcPts val="0"/>
              </a:spcAft>
              <a:buNone/>
            </a:pPr>
            <a:r>
              <a:t/>
            </a:r>
            <a:endParaRPr sz="1800"/>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25"/>
          <p:cNvPicPr preferRelativeResize="0"/>
          <p:nvPr/>
        </p:nvPicPr>
        <p:blipFill rotWithShape="1">
          <a:blip r:embed="rId3">
            <a:alphaModFix/>
          </a:blip>
          <a:srcRect b="0" l="3200" r="-3200" t="0"/>
          <a:stretch/>
        </p:blipFill>
        <p:spPr>
          <a:xfrm>
            <a:off x="224025" y="1823900"/>
            <a:ext cx="2735450" cy="2868199"/>
          </a:xfrm>
          <a:prstGeom prst="rect">
            <a:avLst/>
          </a:prstGeom>
          <a:noFill/>
          <a:ln>
            <a:noFill/>
          </a:ln>
        </p:spPr>
      </p:pic>
      <p:pic>
        <p:nvPicPr>
          <p:cNvPr id="154" name="Google Shape;154;p25"/>
          <p:cNvPicPr preferRelativeResize="0"/>
          <p:nvPr/>
        </p:nvPicPr>
        <p:blipFill rotWithShape="1">
          <a:blip r:embed="rId4">
            <a:alphaModFix/>
          </a:blip>
          <a:srcRect b="0" l="0" r="0" t="0"/>
          <a:stretch/>
        </p:blipFill>
        <p:spPr>
          <a:xfrm>
            <a:off x="3204275" y="1836400"/>
            <a:ext cx="2735450" cy="2843203"/>
          </a:xfrm>
          <a:prstGeom prst="rect">
            <a:avLst/>
          </a:prstGeom>
          <a:noFill/>
          <a:ln>
            <a:noFill/>
          </a:ln>
        </p:spPr>
      </p:pic>
      <p:pic>
        <p:nvPicPr>
          <p:cNvPr id="155" name="Google Shape;155;p25"/>
          <p:cNvPicPr preferRelativeResize="0"/>
          <p:nvPr/>
        </p:nvPicPr>
        <p:blipFill>
          <a:blip r:embed="rId5">
            <a:alphaModFix/>
          </a:blip>
          <a:stretch>
            <a:fillRect/>
          </a:stretch>
        </p:blipFill>
        <p:spPr>
          <a:xfrm>
            <a:off x="6218750" y="1836400"/>
            <a:ext cx="2682336" cy="2843200"/>
          </a:xfrm>
          <a:prstGeom prst="rect">
            <a:avLst/>
          </a:prstGeom>
          <a:noFill/>
          <a:ln>
            <a:noFill/>
          </a:ln>
        </p:spPr>
      </p:pic>
      <p:sp>
        <p:nvSpPr>
          <p:cNvPr id="156" name="Google Shape;156;p25"/>
          <p:cNvSpPr txBox="1"/>
          <p:nvPr/>
        </p:nvSpPr>
        <p:spPr>
          <a:xfrm>
            <a:off x="729450" y="1322250"/>
            <a:ext cx="83220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b="1" lang="en">
                <a:latin typeface="Lato"/>
                <a:ea typeface="Lato"/>
                <a:cs typeface="Lato"/>
                <a:sym typeface="Lato"/>
              </a:rPr>
              <a:t>Our result </a:t>
            </a:r>
            <a:r>
              <a:rPr lang="en">
                <a:latin typeface="Lato"/>
                <a:ea typeface="Lato"/>
                <a:cs typeface="Lato"/>
                <a:sym typeface="Lato"/>
              </a:rPr>
              <a:t>: SVM has highest recall of 74.7% out of all results and it is in 75-25 </a:t>
            </a:r>
            <a:r>
              <a:rPr lang="en">
                <a:latin typeface="Lato"/>
                <a:ea typeface="Lato"/>
                <a:cs typeface="Lato"/>
                <a:sym typeface="Lato"/>
              </a:rPr>
              <a:t>dataset</a:t>
            </a:r>
            <a:r>
              <a:rPr lang="en">
                <a:latin typeface="Lato"/>
                <a:ea typeface="Lato"/>
                <a:cs typeface="Lato"/>
                <a:sym typeface="Lato"/>
              </a:rPr>
              <a:t> split.</a:t>
            </a:r>
            <a:endParaRPr>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5) OUR INNOVATION</a:t>
            </a:r>
            <a:endParaRPr/>
          </a:p>
        </p:txBody>
      </p:sp>
      <p:sp>
        <p:nvSpPr>
          <p:cNvPr id="162" name="Google Shape;162;p26"/>
          <p:cNvSpPr txBox="1"/>
          <p:nvPr>
            <p:ph idx="4294967295" type="body"/>
          </p:nvPr>
        </p:nvSpPr>
        <p:spPr>
          <a:xfrm>
            <a:off x="727300" y="1953975"/>
            <a:ext cx="5019600" cy="2952900"/>
          </a:xfrm>
          <a:prstGeom prst="rect">
            <a:avLst/>
          </a:prstGeom>
        </p:spPr>
        <p:txBody>
          <a:bodyPr anchorCtr="0" anchor="t" bIns="91425" lIns="91425" spcFirstLastPara="1" rIns="91425" wrap="square" tIns="91425">
            <a:noAutofit/>
          </a:bodyPr>
          <a:lstStyle/>
          <a:p>
            <a:pPr indent="-311150" lvl="0" marL="457200" rtl="0" algn="l">
              <a:lnSpc>
                <a:spcPct val="155000"/>
              </a:lnSpc>
              <a:spcBef>
                <a:spcPts val="0"/>
              </a:spcBef>
              <a:spcAft>
                <a:spcPts val="0"/>
              </a:spcAft>
              <a:buClr>
                <a:srgbClr val="000000"/>
              </a:buClr>
              <a:buSzPts val="1300"/>
              <a:buFont typeface="Raleway"/>
              <a:buChar char="❖"/>
            </a:pPr>
            <a:r>
              <a:rPr lang="en">
                <a:solidFill>
                  <a:srgbClr val="000000"/>
                </a:solidFill>
                <a:latin typeface="Raleway"/>
                <a:ea typeface="Raleway"/>
                <a:cs typeface="Raleway"/>
                <a:sym typeface="Raleway"/>
              </a:rPr>
              <a:t>By taking reference for fake review detection from fake news detection we discovered that if a particular word appears many times in fake classified text, then the particular word has a high predictive power of determining if the review is fake or real. [2]</a:t>
            </a:r>
            <a:endParaRPr>
              <a:solidFill>
                <a:srgbClr val="000000"/>
              </a:solidFill>
              <a:latin typeface="Raleway"/>
              <a:ea typeface="Raleway"/>
              <a:cs typeface="Raleway"/>
              <a:sym typeface="Raleway"/>
            </a:endParaRPr>
          </a:p>
          <a:p>
            <a:pPr indent="-292576" lvl="0" marL="457200" rtl="0" algn="l">
              <a:lnSpc>
                <a:spcPct val="155000"/>
              </a:lnSpc>
              <a:spcBef>
                <a:spcPts val="0"/>
              </a:spcBef>
              <a:spcAft>
                <a:spcPts val="0"/>
              </a:spcAft>
              <a:buClr>
                <a:srgbClr val="000000"/>
              </a:buClr>
              <a:buSzPts val="1008"/>
              <a:buFont typeface="Raleway"/>
              <a:buChar char="❖"/>
            </a:pPr>
            <a:r>
              <a:rPr lang="en">
                <a:solidFill>
                  <a:srgbClr val="000000"/>
                </a:solidFill>
                <a:latin typeface="Raleway"/>
                <a:ea typeface="Raleway"/>
                <a:cs typeface="Raleway"/>
                <a:sym typeface="Raleway"/>
              </a:rPr>
              <a:t>We used the “CountVectorizer” package available in the sklearn library under sklearn.feature_extraction.text touse this as a feature for our dataset. Detailed implementation in code.</a:t>
            </a:r>
            <a:endParaRPr>
              <a:solidFill>
                <a:srgbClr val="000000"/>
              </a:solidFill>
              <a:latin typeface="Raleway"/>
              <a:ea typeface="Raleway"/>
              <a:cs typeface="Raleway"/>
              <a:sym typeface="Raleway"/>
            </a:endParaRPr>
          </a:p>
          <a:p>
            <a:pPr indent="0" lvl="0" marL="457200" rtl="0" algn="l">
              <a:lnSpc>
                <a:spcPct val="155000"/>
              </a:lnSpc>
              <a:spcBef>
                <a:spcPts val="0"/>
              </a:spcBef>
              <a:spcAft>
                <a:spcPts val="0"/>
              </a:spcAft>
              <a:buNone/>
            </a:pPr>
            <a:r>
              <a:t/>
            </a:r>
            <a:endParaRPr>
              <a:solidFill>
                <a:srgbClr val="000000"/>
              </a:solidFill>
              <a:latin typeface="Raleway"/>
              <a:ea typeface="Raleway"/>
              <a:cs typeface="Raleway"/>
              <a:sym typeface="Raleway"/>
            </a:endParaRPr>
          </a:p>
          <a:p>
            <a:pPr indent="0" lvl="0" marL="457200" rtl="0" algn="l">
              <a:lnSpc>
                <a:spcPct val="155000"/>
              </a:lnSpc>
              <a:spcBef>
                <a:spcPts val="0"/>
              </a:spcBef>
              <a:spcAft>
                <a:spcPts val="0"/>
              </a:spcAft>
              <a:buSzPts val="852"/>
              <a:buNone/>
            </a:pPr>
            <a:r>
              <a:t/>
            </a:r>
            <a:endParaRPr sz="1185">
              <a:solidFill>
                <a:srgbClr val="000000"/>
              </a:solidFill>
              <a:latin typeface="Raleway"/>
              <a:ea typeface="Raleway"/>
              <a:cs typeface="Raleway"/>
              <a:sym typeface="Raleway"/>
            </a:endParaRPr>
          </a:p>
        </p:txBody>
      </p:sp>
      <p:pic>
        <p:nvPicPr>
          <p:cNvPr id="163" name="Google Shape;163;p26"/>
          <p:cNvPicPr preferRelativeResize="0"/>
          <p:nvPr/>
        </p:nvPicPr>
        <p:blipFill>
          <a:blip r:embed="rId3">
            <a:alphaModFix/>
          </a:blip>
          <a:stretch>
            <a:fillRect/>
          </a:stretch>
        </p:blipFill>
        <p:spPr>
          <a:xfrm>
            <a:off x="6005475" y="1400825"/>
            <a:ext cx="2894900" cy="3555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6) CONCLUSION</a:t>
            </a:r>
            <a:endParaRPr/>
          </a:p>
        </p:txBody>
      </p:sp>
      <p:sp>
        <p:nvSpPr>
          <p:cNvPr id="169" name="Google Shape;169;p27"/>
          <p:cNvSpPr txBox="1"/>
          <p:nvPr>
            <p:ph idx="1" type="body"/>
          </p:nvPr>
        </p:nvSpPr>
        <p:spPr>
          <a:xfrm>
            <a:off x="729450" y="1853850"/>
            <a:ext cx="7905300" cy="3979800"/>
          </a:xfrm>
          <a:prstGeom prst="rect">
            <a:avLst/>
          </a:prstGeom>
        </p:spPr>
        <p:txBody>
          <a:bodyPr anchorCtr="0" anchor="t" bIns="91425" lIns="91425" spcFirstLastPara="1" rIns="91425" wrap="square" tIns="91425">
            <a:noAutofit/>
          </a:bodyPr>
          <a:lstStyle/>
          <a:p>
            <a:pPr indent="-311150" lvl="0" marL="457200" rtl="0" algn="l">
              <a:lnSpc>
                <a:spcPct val="155000"/>
              </a:lnSpc>
              <a:spcBef>
                <a:spcPts val="0"/>
              </a:spcBef>
              <a:spcAft>
                <a:spcPts val="0"/>
              </a:spcAft>
              <a:buClr>
                <a:srgbClr val="000000"/>
              </a:buClr>
              <a:buSzPts val="1300"/>
              <a:buFont typeface="Raleway"/>
              <a:buChar char="❖"/>
            </a:pPr>
            <a:r>
              <a:rPr lang="en">
                <a:solidFill>
                  <a:srgbClr val="000000"/>
                </a:solidFill>
                <a:latin typeface="Raleway"/>
                <a:ea typeface="Raleway"/>
                <a:cs typeface="Raleway"/>
                <a:sym typeface="Raleway"/>
              </a:rPr>
              <a:t>The paper highlights the difficulty in addressing fake reviews and acknowledges that previous studies have not achieved a perfect solution. It introduces a methodology based on machine learning and text classification to determine the authenticity of comments on a product or service. </a:t>
            </a:r>
            <a:endParaRPr>
              <a:solidFill>
                <a:srgbClr val="000000"/>
              </a:solidFill>
              <a:latin typeface="Raleway"/>
              <a:ea typeface="Raleway"/>
              <a:cs typeface="Raleway"/>
              <a:sym typeface="Raleway"/>
            </a:endParaRPr>
          </a:p>
          <a:p>
            <a:pPr indent="-311150" lvl="0" marL="457200" rtl="0" algn="l">
              <a:lnSpc>
                <a:spcPct val="155000"/>
              </a:lnSpc>
              <a:spcBef>
                <a:spcPts val="0"/>
              </a:spcBef>
              <a:spcAft>
                <a:spcPts val="0"/>
              </a:spcAft>
              <a:buClr>
                <a:srgbClr val="000000"/>
              </a:buClr>
              <a:buSzPts val="1300"/>
              <a:buFont typeface="Raleway"/>
              <a:buChar char="❖"/>
            </a:pPr>
            <a:r>
              <a:rPr lang="en">
                <a:solidFill>
                  <a:srgbClr val="000000"/>
                </a:solidFill>
                <a:latin typeface="Raleway"/>
                <a:ea typeface="Raleway"/>
                <a:cs typeface="Raleway"/>
                <a:sym typeface="Raleway"/>
              </a:rPr>
              <a:t>The proposed SKL technique is found to be more robust and accurate than existing methodologies in the field. The results show that the SKL-based fake review detection achieves best accuracy on the TripAdvisor dataset, surpassing other state-of-the-art techniques. </a:t>
            </a:r>
            <a:endParaRPr>
              <a:solidFill>
                <a:srgbClr val="000000"/>
              </a:solidFill>
              <a:latin typeface="Raleway"/>
              <a:ea typeface="Raleway"/>
              <a:cs typeface="Raleway"/>
              <a:sym typeface="Raleway"/>
            </a:endParaRPr>
          </a:p>
          <a:p>
            <a:pPr indent="-311150" lvl="0" marL="457200" rtl="0" algn="l">
              <a:lnSpc>
                <a:spcPct val="155000"/>
              </a:lnSpc>
              <a:spcBef>
                <a:spcPts val="0"/>
              </a:spcBef>
              <a:spcAft>
                <a:spcPts val="0"/>
              </a:spcAft>
              <a:buClr>
                <a:srgbClr val="000000"/>
              </a:buClr>
              <a:buSzPts val="1300"/>
              <a:buFont typeface="Raleway"/>
              <a:buChar char="❖"/>
            </a:pPr>
            <a:r>
              <a:rPr lang="en">
                <a:solidFill>
                  <a:srgbClr val="000000"/>
                </a:solidFill>
                <a:latin typeface="Raleway"/>
                <a:ea typeface="Raleway"/>
                <a:cs typeface="Raleway"/>
                <a:sym typeface="Raleway"/>
              </a:rPr>
              <a:t>The paper also mentions the focus on supervised learning and expresses an interest in exploring Positive Unlabeled (PU) learning techniques in the future, which is a semi-supervised learning approach.</a:t>
            </a:r>
            <a:endParaRPr>
              <a:solidFill>
                <a:srgbClr val="000000"/>
              </a:solidFill>
              <a:latin typeface="Raleway"/>
              <a:ea typeface="Raleway"/>
              <a:cs typeface="Raleway"/>
              <a:sym typeface="Raleway"/>
            </a:endParaRPr>
          </a:p>
          <a:p>
            <a:pPr indent="0" lvl="0" marL="457200" rtl="0" algn="l">
              <a:lnSpc>
                <a:spcPct val="155000"/>
              </a:lnSpc>
              <a:spcBef>
                <a:spcPts val="0"/>
              </a:spcBef>
              <a:spcAft>
                <a:spcPts val="0"/>
              </a:spcAft>
              <a:buSzPts val="852"/>
              <a:buNone/>
            </a:pPr>
            <a:r>
              <a:t/>
            </a:r>
            <a:endParaRPr sz="1185">
              <a:solidFill>
                <a:srgbClr val="000000"/>
              </a:solidFill>
              <a:latin typeface="Raleway"/>
              <a:ea typeface="Raleway"/>
              <a:cs typeface="Raleway"/>
              <a:sym typeface="Raleway"/>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729450" y="1318650"/>
            <a:ext cx="7688400" cy="3519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7) References</a:t>
            </a:r>
            <a:endParaRPr/>
          </a:p>
          <a:p>
            <a:pPr indent="0" lvl="0" marL="0" rtl="0" algn="l">
              <a:spcBef>
                <a:spcPts val="0"/>
              </a:spcBef>
              <a:spcAft>
                <a:spcPts val="0"/>
              </a:spcAft>
              <a:buNone/>
            </a:pPr>
            <a:r>
              <a:t/>
            </a:r>
            <a:endParaRPr/>
          </a:p>
          <a:p>
            <a:pPr indent="0" lvl="0" marL="457200" rtl="0" algn="l">
              <a:spcBef>
                <a:spcPts val="0"/>
              </a:spcBef>
              <a:spcAft>
                <a:spcPts val="0"/>
              </a:spcAft>
              <a:buNone/>
            </a:pPr>
            <a:r>
              <a:rPr b="0" lang="en" sz="1688"/>
              <a:t>[1]   </a:t>
            </a:r>
            <a:r>
              <a:rPr b="0" lang="en" sz="1550"/>
              <a:t>The Effect of Fake Reviews on e-Commerce During and After Covid-19 Pandemic : SKL-Based Fake Reviews Detection by</a:t>
            </a:r>
            <a:endParaRPr b="0" sz="1550"/>
          </a:p>
          <a:p>
            <a:pPr indent="0" lvl="0" marL="457200" rtl="0" algn="l">
              <a:spcBef>
                <a:spcPts val="0"/>
              </a:spcBef>
              <a:spcAft>
                <a:spcPts val="0"/>
              </a:spcAft>
              <a:buNone/>
            </a:pPr>
            <a:r>
              <a:rPr b="0" lang="en" sz="1550"/>
              <a:t>HINA TUFAIL  , M. USMAN ASHRAF , AND HANI MOAITEQ ALJAHDALI  , </a:t>
            </a:r>
            <a:endParaRPr b="0" sz="1550"/>
          </a:p>
          <a:p>
            <a:pPr indent="0" lvl="0" marL="457200" rtl="0" algn="l">
              <a:spcBef>
                <a:spcPts val="0"/>
              </a:spcBef>
              <a:spcAft>
                <a:spcPts val="0"/>
              </a:spcAft>
              <a:buNone/>
            </a:pPr>
            <a:r>
              <a:rPr b="0" lang="en" sz="1550"/>
              <a:t>Received January 17, 2022, accepted February 10, 2022</a:t>
            </a:r>
            <a:endParaRPr b="0" sz="1550"/>
          </a:p>
          <a:p>
            <a:pPr indent="0" lvl="0" marL="457200" rtl="0" algn="l">
              <a:spcBef>
                <a:spcPts val="0"/>
              </a:spcBef>
              <a:spcAft>
                <a:spcPts val="0"/>
              </a:spcAft>
              <a:buNone/>
            </a:pPr>
            <a:r>
              <a:rPr b="0" lang="en" sz="1550"/>
              <a:t>Digital Object Identifier 10.1109/ACCESS.2022.3152806</a:t>
            </a:r>
            <a:endParaRPr b="0" sz="1550"/>
          </a:p>
          <a:p>
            <a:pPr indent="0" lvl="0" marL="457200" rtl="0" algn="l">
              <a:spcBef>
                <a:spcPts val="0"/>
              </a:spcBef>
              <a:spcAft>
                <a:spcPts val="0"/>
              </a:spcAft>
              <a:buNone/>
            </a:pPr>
            <a:r>
              <a:t/>
            </a:r>
            <a:endParaRPr b="0" sz="1688"/>
          </a:p>
          <a:p>
            <a:pPr indent="457200" lvl="0" marL="0" rtl="0" algn="l">
              <a:spcBef>
                <a:spcPts val="0"/>
              </a:spcBef>
              <a:spcAft>
                <a:spcPts val="0"/>
              </a:spcAft>
              <a:buNone/>
            </a:pPr>
            <a:r>
              <a:rPr b="0" lang="en" sz="1688"/>
              <a:t>[2]   </a:t>
            </a:r>
            <a:r>
              <a:rPr b="0" lang="en" sz="1550" u="sng">
                <a:solidFill>
                  <a:schemeClr val="hlink"/>
                </a:solidFill>
                <a:hlinkClick r:id="rId3"/>
              </a:rPr>
              <a:t>https://link.medium.com/nL8IxW13Rzb</a:t>
            </a:r>
            <a:r>
              <a:rPr b="0" lang="en" sz="1550"/>
              <a:t> - Fake news classification</a:t>
            </a:r>
            <a:endParaRPr b="0" sz="1550"/>
          </a:p>
          <a:p>
            <a:pPr indent="0" lvl="0" marL="0" rtl="0" algn="l">
              <a:spcBef>
                <a:spcPts val="0"/>
              </a:spcBef>
              <a:spcAft>
                <a:spcPts val="0"/>
              </a:spcAft>
              <a:buNone/>
            </a:pPr>
            <a:r>
              <a:t/>
            </a:r>
            <a:endParaRPr b="0" sz="1688"/>
          </a:p>
          <a:p>
            <a:pPr indent="0" lvl="0" marL="914400" rtl="0" algn="l">
              <a:spcBef>
                <a:spcPts val="0"/>
              </a:spcBef>
              <a:spcAft>
                <a:spcPts val="0"/>
              </a:spcAft>
              <a:buNone/>
            </a:pPr>
            <a:r>
              <a:t/>
            </a:r>
            <a:endParaRPr b="0" sz="1688"/>
          </a:p>
          <a:p>
            <a:pPr indent="0" lvl="0" marL="457200" rtl="0" algn="l">
              <a:spcBef>
                <a:spcPts val="0"/>
              </a:spcBef>
              <a:spcAft>
                <a:spcPts val="0"/>
              </a:spcAft>
              <a:buNone/>
            </a:pPr>
            <a:r>
              <a:t/>
            </a:r>
            <a:endParaRPr b="0" sz="1688"/>
          </a:p>
          <a:p>
            <a:pPr indent="0" lvl="0" marL="457200" rtl="0" algn="l">
              <a:spcBef>
                <a:spcPts val="0"/>
              </a:spcBef>
              <a:spcAft>
                <a:spcPts val="0"/>
              </a:spcAft>
              <a:buNone/>
            </a:pPr>
            <a:r>
              <a:rPr b="0" lang="en" sz="1800"/>
              <a:t> </a:t>
            </a:r>
            <a:endParaRPr b="0"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2673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TABLE OF CONTENTS</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a:p>
            <a:pPr indent="-336550" lvl="0" marL="457200" rtl="0" algn="l">
              <a:spcBef>
                <a:spcPts val="1200"/>
              </a:spcBef>
              <a:spcAft>
                <a:spcPts val="0"/>
              </a:spcAft>
              <a:buClr>
                <a:srgbClr val="000000"/>
              </a:buClr>
              <a:buSzPts val="1700"/>
              <a:buFont typeface="Raleway"/>
              <a:buAutoNum type="arabicPeriod"/>
            </a:pPr>
            <a:r>
              <a:rPr lang="en" sz="1700">
                <a:solidFill>
                  <a:srgbClr val="000000"/>
                </a:solidFill>
                <a:latin typeface="Raleway"/>
                <a:ea typeface="Raleway"/>
                <a:cs typeface="Raleway"/>
                <a:sym typeface="Raleway"/>
              </a:rPr>
              <a:t>INTRODUCTION</a:t>
            </a:r>
            <a:endParaRPr sz="1700">
              <a:solidFill>
                <a:srgbClr val="000000"/>
              </a:solidFill>
              <a:latin typeface="Raleway"/>
              <a:ea typeface="Raleway"/>
              <a:cs typeface="Raleway"/>
              <a:sym typeface="Raleway"/>
            </a:endParaRPr>
          </a:p>
          <a:p>
            <a:pPr indent="-336550" lvl="0" marL="457200" rtl="0" algn="l">
              <a:spcBef>
                <a:spcPts val="0"/>
              </a:spcBef>
              <a:spcAft>
                <a:spcPts val="0"/>
              </a:spcAft>
              <a:buClr>
                <a:srgbClr val="000000"/>
              </a:buClr>
              <a:buSzPts val="1700"/>
              <a:buFont typeface="Raleway"/>
              <a:buAutoNum type="arabicPeriod"/>
            </a:pPr>
            <a:r>
              <a:rPr lang="en" sz="1700">
                <a:solidFill>
                  <a:srgbClr val="000000"/>
                </a:solidFill>
                <a:latin typeface="Raleway"/>
                <a:ea typeface="Raleway"/>
                <a:cs typeface="Raleway"/>
                <a:sym typeface="Raleway"/>
              </a:rPr>
              <a:t>LITERATURE REVIEW</a:t>
            </a:r>
            <a:endParaRPr sz="1700">
              <a:solidFill>
                <a:srgbClr val="000000"/>
              </a:solidFill>
              <a:latin typeface="Raleway"/>
              <a:ea typeface="Raleway"/>
              <a:cs typeface="Raleway"/>
              <a:sym typeface="Raleway"/>
            </a:endParaRPr>
          </a:p>
          <a:p>
            <a:pPr indent="-336550" lvl="0" marL="457200" rtl="0" algn="l">
              <a:spcBef>
                <a:spcPts val="0"/>
              </a:spcBef>
              <a:spcAft>
                <a:spcPts val="0"/>
              </a:spcAft>
              <a:buClr>
                <a:srgbClr val="000000"/>
              </a:buClr>
              <a:buSzPts val="1700"/>
              <a:buFont typeface="Raleway"/>
              <a:buAutoNum type="arabicPeriod"/>
            </a:pPr>
            <a:r>
              <a:rPr lang="en" sz="1700">
                <a:solidFill>
                  <a:srgbClr val="000000"/>
                </a:solidFill>
                <a:latin typeface="Raleway"/>
                <a:ea typeface="Raleway"/>
                <a:cs typeface="Raleway"/>
                <a:sym typeface="Raleway"/>
              </a:rPr>
              <a:t>PROPOSED METHODOLOGY AND EXPERIMENT SETUP</a:t>
            </a:r>
            <a:endParaRPr sz="1700">
              <a:solidFill>
                <a:srgbClr val="000000"/>
              </a:solidFill>
              <a:latin typeface="Raleway"/>
              <a:ea typeface="Raleway"/>
              <a:cs typeface="Raleway"/>
              <a:sym typeface="Raleway"/>
            </a:endParaRPr>
          </a:p>
          <a:p>
            <a:pPr indent="-336550" lvl="0" marL="457200" rtl="0" algn="l">
              <a:spcBef>
                <a:spcPts val="0"/>
              </a:spcBef>
              <a:spcAft>
                <a:spcPts val="0"/>
              </a:spcAft>
              <a:buClr>
                <a:srgbClr val="000000"/>
              </a:buClr>
              <a:buSzPts val="1700"/>
              <a:buFont typeface="Raleway"/>
              <a:buAutoNum type="arabicPeriod"/>
            </a:pPr>
            <a:r>
              <a:rPr lang="en" sz="1700">
                <a:solidFill>
                  <a:srgbClr val="000000"/>
                </a:solidFill>
                <a:latin typeface="Raleway"/>
                <a:ea typeface="Raleway"/>
                <a:cs typeface="Raleway"/>
                <a:sym typeface="Raleway"/>
              </a:rPr>
              <a:t>FINDINGS AND DISCUSSION AFTER IMPLEMENTATION</a:t>
            </a:r>
            <a:endParaRPr sz="1700">
              <a:solidFill>
                <a:srgbClr val="000000"/>
              </a:solidFill>
              <a:latin typeface="Raleway"/>
              <a:ea typeface="Raleway"/>
              <a:cs typeface="Raleway"/>
              <a:sym typeface="Raleway"/>
            </a:endParaRPr>
          </a:p>
          <a:p>
            <a:pPr indent="-336550" lvl="0" marL="457200" rtl="0" algn="l">
              <a:spcBef>
                <a:spcPts val="0"/>
              </a:spcBef>
              <a:spcAft>
                <a:spcPts val="0"/>
              </a:spcAft>
              <a:buClr>
                <a:srgbClr val="000000"/>
              </a:buClr>
              <a:buSzPts val="1700"/>
              <a:buFont typeface="Raleway"/>
              <a:buAutoNum type="arabicPeriod"/>
            </a:pPr>
            <a:r>
              <a:rPr lang="en" sz="1700">
                <a:solidFill>
                  <a:srgbClr val="000000"/>
                </a:solidFill>
                <a:latin typeface="Raleway"/>
                <a:ea typeface="Raleway"/>
                <a:cs typeface="Raleway"/>
                <a:sym typeface="Raleway"/>
              </a:rPr>
              <a:t>OUR INNOVATION</a:t>
            </a:r>
            <a:endParaRPr sz="1700">
              <a:solidFill>
                <a:srgbClr val="000000"/>
              </a:solidFill>
              <a:latin typeface="Raleway"/>
              <a:ea typeface="Raleway"/>
              <a:cs typeface="Raleway"/>
              <a:sym typeface="Raleway"/>
            </a:endParaRPr>
          </a:p>
          <a:p>
            <a:pPr indent="-336550" lvl="0" marL="457200" rtl="0" algn="l">
              <a:spcBef>
                <a:spcPts val="0"/>
              </a:spcBef>
              <a:spcAft>
                <a:spcPts val="0"/>
              </a:spcAft>
              <a:buClr>
                <a:srgbClr val="000000"/>
              </a:buClr>
              <a:buSzPts val="1700"/>
              <a:buFont typeface="Raleway"/>
              <a:buAutoNum type="arabicPeriod"/>
            </a:pPr>
            <a:r>
              <a:rPr lang="en" sz="1700">
                <a:solidFill>
                  <a:srgbClr val="000000"/>
                </a:solidFill>
                <a:latin typeface="Raleway"/>
                <a:ea typeface="Raleway"/>
                <a:cs typeface="Raleway"/>
                <a:sym typeface="Raleway"/>
              </a:rPr>
              <a:t>FUTURE WORK </a:t>
            </a:r>
            <a:r>
              <a:rPr lang="en" sz="1700">
                <a:solidFill>
                  <a:srgbClr val="000000"/>
                </a:solidFill>
                <a:latin typeface="Raleway"/>
                <a:ea typeface="Raleway"/>
                <a:cs typeface="Raleway"/>
                <a:sym typeface="Raleway"/>
              </a:rPr>
              <a:t>AND </a:t>
            </a:r>
            <a:r>
              <a:rPr lang="en" sz="1700">
                <a:solidFill>
                  <a:srgbClr val="000000"/>
                </a:solidFill>
                <a:latin typeface="Raleway"/>
                <a:ea typeface="Raleway"/>
                <a:cs typeface="Raleway"/>
                <a:sym typeface="Raleway"/>
              </a:rPr>
              <a:t>CONCLUSION</a:t>
            </a:r>
            <a:endParaRPr sz="1700">
              <a:solidFill>
                <a:srgbClr val="000000"/>
              </a:solidFill>
              <a:latin typeface="Raleway"/>
              <a:ea typeface="Raleway"/>
              <a:cs typeface="Raleway"/>
              <a:sym typeface="Raleway"/>
            </a:endParaRPr>
          </a:p>
          <a:p>
            <a:pPr indent="-336550" lvl="0" marL="457200" rtl="0" algn="l">
              <a:spcBef>
                <a:spcPts val="0"/>
              </a:spcBef>
              <a:spcAft>
                <a:spcPts val="0"/>
              </a:spcAft>
              <a:buClr>
                <a:srgbClr val="000000"/>
              </a:buClr>
              <a:buSzPts val="1700"/>
              <a:buFont typeface="Raleway"/>
              <a:buAutoNum type="arabicPeriod"/>
            </a:pPr>
            <a:r>
              <a:rPr lang="en" sz="1700">
                <a:solidFill>
                  <a:srgbClr val="000000"/>
                </a:solidFill>
                <a:latin typeface="Raleway"/>
                <a:ea typeface="Raleway"/>
                <a:cs typeface="Raleway"/>
                <a:sym typeface="Raleway"/>
              </a:rPr>
              <a:t>REFERENCES</a:t>
            </a:r>
            <a:endParaRPr sz="1700">
              <a:solidFill>
                <a:srgbClr val="000000"/>
              </a:solidFill>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377190" lvl="0" marL="457200" rtl="0" algn="l">
              <a:spcBef>
                <a:spcPts val="0"/>
              </a:spcBef>
              <a:spcAft>
                <a:spcPts val="0"/>
              </a:spcAft>
              <a:buSzPct val="100000"/>
              <a:buAutoNum type="arabicParenR"/>
            </a:pPr>
            <a:r>
              <a:rPr lang="en"/>
              <a:t>INTRODUCTION</a:t>
            </a:r>
            <a:endParaRPr/>
          </a:p>
        </p:txBody>
      </p:sp>
      <p:sp>
        <p:nvSpPr>
          <p:cNvPr id="99" name="Google Shape;99;p15"/>
          <p:cNvSpPr txBox="1"/>
          <p:nvPr>
            <p:ph idx="1" type="body"/>
          </p:nvPr>
        </p:nvSpPr>
        <p:spPr>
          <a:xfrm>
            <a:off x="729450" y="2078875"/>
            <a:ext cx="7688700" cy="3013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500">
                <a:solidFill>
                  <a:srgbClr val="000000"/>
                </a:solidFill>
                <a:highlight>
                  <a:srgbClr val="FFFFFF"/>
                </a:highlight>
                <a:latin typeface="Raleway"/>
                <a:ea typeface="Raleway"/>
                <a:cs typeface="Raleway"/>
                <a:sym typeface="Raleway"/>
              </a:rPr>
              <a:t>This paper discusses the impact of the Covid-19 pandemic on online shopping, leading to increased competition among companies. </a:t>
            </a:r>
            <a:r>
              <a:rPr b="1" lang="en" sz="1500">
                <a:solidFill>
                  <a:srgbClr val="000000"/>
                </a:solidFill>
                <a:highlight>
                  <a:srgbClr val="FFFFFF"/>
                </a:highlight>
                <a:latin typeface="Raleway"/>
                <a:ea typeface="Raleway"/>
                <a:cs typeface="Raleway"/>
                <a:sym typeface="Raleway"/>
              </a:rPr>
              <a:t>It emphasizes the significance of online reviews in shaping consumer decisions and addresses the issue of fraudulent or fake reviews</a:t>
            </a:r>
            <a:r>
              <a:rPr lang="en" sz="1500">
                <a:solidFill>
                  <a:srgbClr val="000000"/>
                </a:solidFill>
                <a:highlight>
                  <a:srgbClr val="FFFFFF"/>
                </a:highlight>
                <a:latin typeface="Raleway"/>
                <a:ea typeface="Raleway"/>
                <a:cs typeface="Raleway"/>
                <a:sym typeface="Raleway"/>
              </a:rPr>
              <a:t>. The paragraph introduces a research study that proposes a fake review detection model using Text Classification and Machine Learning techniques. </a:t>
            </a:r>
            <a:r>
              <a:rPr b="1" lang="en" sz="1500">
                <a:solidFill>
                  <a:srgbClr val="000000"/>
                </a:solidFill>
                <a:highlight>
                  <a:srgbClr val="FFFFFF"/>
                </a:highlight>
                <a:latin typeface="Raleway"/>
                <a:ea typeface="Raleway"/>
                <a:cs typeface="Raleway"/>
                <a:sym typeface="Raleway"/>
              </a:rPr>
              <a:t>Classifiers such as Support Vector Machine, K-Nearest Neighbor, and logistic regression are employed</a:t>
            </a:r>
            <a:r>
              <a:rPr lang="en" sz="1500">
                <a:solidFill>
                  <a:srgbClr val="000000"/>
                </a:solidFill>
                <a:highlight>
                  <a:srgbClr val="FFFFFF"/>
                </a:highlight>
                <a:latin typeface="Raleway"/>
                <a:ea typeface="Raleway"/>
                <a:cs typeface="Raleway"/>
                <a:sym typeface="Raleway"/>
              </a:rPr>
              <a:t>, along with a bigram model to detect fraudulent reviews based on pronouns, verbs, and sentiments. The proposed methodology demonstrates superior performance compared to other techniques, achieving  89.03%  accuracy(from paper) on the  TripAdvisor dataset, respectively.</a:t>
            </a:r>
            <a:endParaRPr sz="1600">
              <a:solidFill>
                <a:srgbClr val="000000"/>
              </a:solidFill>
              <a:highlight>
                <a:srgbClr val="FFFFFF"/>
              </a:highlight>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400" cy="4006200"/>
          </a:xfrm>
          <a:prstGeom prst="rect">
            <a:avLst/>
          </a:prstGeom>
        </p:spPr>
        <p:txBody>
          <a:bodyPr anchorCtr="0" anchor="t" bIns="91425" lIns="91425" spcFirstLastPara="1" rIns="91425" wrap="square" tIns="91425">
            <a:noAutofit/>
          </a:bodyPr>
          <a:lstStyle/>
          <a:p>
            <a:pPr indent="-325120" lvl="0" marL="457200" rtl="0" algn="l">
              <a:spcBef>
                <a:spcPts val="0"/>
              </a:spcBef>
              <a:spcAft>
                <a:spcPts val="0"/>
              </a:spcAft>
              <a:buSzPts val="1520"/>
              <a:buChar char="❖"/>
            </a:pPr>
            <a:r>
              <a:rPr b="0" lang="en" sz="1520"/>
              <a:t>The enforcement of lockdown and social distancing lead the world to buy products online. One of the most pressing issues faced today is fraud regarding customers opinions on online products or services relevant to a brand or an organization.</a:t>
            </a:r>
            <a:endParaRPr b="0" sz="1520"/>
          </a:p>
          <a:p>
            <a:pPr indent="0" lvl="0" marL="457200" rtl="0" algn="l">
              <a:spcBef>
                <a:spcPts val="0"/>
              </a:spcBef>
              <a:spcAft>
                <a:spcPts val="0"/>
              </a:spcAft>
              <a:buSzPts val="990"/>
              <a:buNone/>
            </a:pPr>
            <a:r>
              <a:t/>
            </a:r>
            <a:endParaRPr b="0" sz="1520"/>
          </a:p>
          <a:p>
            <a:pPr indent="-325120" lvl="0" marL="457200" rtl="0" algn="l">
              <a:spcBef>
                <a:spcPts val="0"/>
              </a:spcBef>
              <a:spcAft>
                <a:spcPts val="0"/>
              </a:spcAft>
              <a:buSzPts val="1520"/>
              <a:buChar char="❖"/>
            </a:pPr>
            <a:r>
              <a:rPr b="0" lang="en" sz="1520"/>
              <a:t> Fake or genuine reviews are hard to label by humans. This complicates the search for the ground truth for given instances accurately. Due to the versatile nature of these reviews and the lack of reliable data, Semi supervised techniques were used to improve classification.</a:t>
            </a:r>
            <a:endParaRPr b="0" sz="1520"/>
          </a:p>
          <a:p>
            <a:pPr indent="0" lvl="0" marL="457200" rtl="0" algn="l">
              <a:spcBef>
                <a:spcPts val="0"/>
              </a:spcBef>
              <a:spcAft>
                <a:spcPts val="0"/>
              </a:spcAft>
              <a:buSzPts val="990"/>
              <a:buNone/>
            </a:pPr>
            <a:r>
              <a:t/>
            </a:r>
            <a:endParaRPr b="0" sz="1520"/>
          </a:p>
          <a:p>
            <a:pPr indent="-325120" lvl="0" marL="457200" rtl="0" algn="l">
              <a:spcBef>
                <a:spcPts val="0"/>
              </a:spcBef>
              <a:spcAft>
                <a:spcPts val="0"/>
              </a:spcAft>
              <a:buSzPts val="1520"/>
              <a:buChar char="❖"/>
            </a:pPr>
            <a:r>
              <a:rPr b="0" lang="en" sz="1520"/>
              <a:t>. Due to this, a few scholars have utilized the techniques of Data Mining and Natural Language Processing (NLP) and other techniques such as data cleansing and database query processing to deal with raw data.</a:t>
            </a:r>
            <a:endParaRPr b="0" sz="152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727650" y="13571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377"/>
              <a:t>3) PROPOSED METHODOLOGY and EXPERIMENT</a:t>
            </a:r>
            <a:r>
              <a:rPr lang="en"/>
              <a:t> </a:t>
            </a:r>
            <a:r>
              <a:rPr lang="en" sz="2377"/>
              <a:t>SETUP</a:t>
            </a:r>
            <a:endParaRPr sz="2377"/>
          </a:p>
        </p:txBody>
      </p:sp>
      <p:sp>
        <p:nvSpPr>
          <p:cNvPr id="110" name="Google Shape;110;p17"/>
          <p:cNvSpPr txBox="1"/>
          <p:nvPr>
            <p:ph idx="1" type="body"/>
          </p:nvPr>
        </p:nvSpPr>
        <p:spPr>
          <a:xfrm>
            <a:off x="729450" y="2078875"/>
            <a:ext cx="7688700" cy="29817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000000"/>
              </a:buClr>
              <a:buSzPts val="1700"/>
              <a:buFont typeface="Raleway"/>
              <a:buAutoNum type="alphaUcParenR"/>
            </a:pPr>
            <a:r>
              <a:rPr b="1" lang="en" sz="1700">
                <a:solidFill>
                  <a:srgbClr val="000000"/>
                </a:solidFill>
                <a:latin typeface="Raleway"/>
                <a:ea typeface="Raleway"/>
                <a:cs typeface="Raleway"/>
                <a:sym typeface="Raleway"/>
              </a:rPr>
              <a:t>PREPROCESSING</a:t>
            </a:r>
            <a:endParaRPr b="1" sz="1700">
              <a:solidFill>
                <a:srgbClr val="000000"/>
              </a:solidFill>
              <a:latin typeface="Raleway"/>
              <a:ea typeface="Raleway"/>
              <a:cs typeface="Raleway"/>
              <a:sym typeface="Raleway"/>
            </a:endParaRPr>
          </a:p>
          <a:p>
            <a:pPr indent="-323850" lvl="1" marL="914400" rtl="0" algn="l">
              <a:spcBef>
                <a:spcPts val="0"/>
              </a:spcBef>
              <a:spcAft>
                <a:spcPts val="0"/>
              </a:spcAft>
              <a:buClr>
                <a:srgbClr val="000000"/>
              </a:buClr>
              <a:buSzPts val="1500"/>
              <a:buFont typeface="Raleway"/>
              <a:buAutoNum type="alphaLcParenR"/>
            </a:pPr>
            <a:r>
              <a:rPr lang="en" sz="1500">
                <a:solidFill>
                  <a:srgbClr val="000000"/>
                </a:solidFill>
                <a:latin typeface="Raleway"/>
                <a:ea typeface="Raleway"/>
                <a:cs typeface="Raleway"/>
                <a:sym typeface="Raleway"/>
              </a:rPr>
              <a:t>Preprocessing data phase includes the filtering process. It represents the part where we get rid of the texts less valuable parts, such as punctuation symbols.</a:t>
            </a:r>
            <a:endParaRPr sz="1500">
              <a:solidFill>
                <a:srgbClr val="000000"/>
              </a:solidFill>
              <a:latin typeface="Raleway"/>
              <a:ea typeface="Raleway"/>
              <a:cs typeface="Raleway"/>
              <a:sym typeface="Raleway"/>
            </a:endParaRPr>
          </a:p>
          <a:p>
            <a:pPr indent="-323850" lvl="1" marL="914400" rtl="0" algn="l">
              <a:spcBef>
                <a:spcPts val="0"/>
              </a:spcBef>
              <a:spcAft>
                <a:spcPts val="0"/>
              </a:spcAft>
              <a:buClr>
                <a:srgbClr val="000000"/>
              </a:buClr>
              <a:buSzPts val="1500"/>
              <a:buFont typeface="Raleway"/>
              <a:buAutoNum type="alphaLcParenR"/>
            </a:pPr>
            <a:r>
              <a:rPr lang="en" sz="1500">
                <a:solidFill>
                  <a:srgbClr val="000000"/>
                </a:solidFill>
                <a:latin typeface="Raleway"/>
                <a:ea typeface="Raleway"/>
                <a:cs typeface="Raleway"/>
                <a:sym typeface="Raleway"/>
              </a:rPr>
              <a:t>After successfully removing the punctuation words, word count is calculated. Selecting variables or identifying attributes to construct an </a:t>
            </a:r>
            <a:r>
              <a:rPr lang="en" sz="1500">
                <a:solidFill>
                  <a:srgbClr val="000000"/>
                </a:solidFill>
                <a:latin typeface="Raleway"/>
                <a:ea typeface="Raleway"/>
                <a:cs typeface="Raleway"/>
                <a:sym typeface="Raleway"/>
              </a:rPr>
              <a:t>efficient</a:t>
            </a:r>
            <a:r>
              <a:rPr lang="en" sz="1500">
                <a:solidFill>
                  <a:srgbClr val="000000"/>
                </a:solidFill>
                <a:latin typeface="Raleway"/>
                <a:ea typeface="Raleway"/>
                <a:cs typeface="Raleway"/>
                <a:sym typeface="Raleway"/>
              </a:rPr>
              <a:t>  model is called feature selection. The objective of this process is to achieve a higher level of accuracy.</a:t>
            </a:r>
            <a:endParaRPr sz="1500">
              <a:solidFill>
                <a:srgbClr val="000000"/>
              </a:solidFill>
              <a:latin typeface="Raleway"/>
              <a:ea typeface="Raleway"/>
              <a:cs typeface="Raleway"/>
              <a:sym typeface="Raleway"/>
            </a:endParaRPr>
          </a:p>
          <a:p>
            <a:pPr indent="-323850" lvl="1" marL="914400" rtl="0" algn="l">
              <a:spcBef>
                <a:spcPts val="0"/>
              </a:spcBef>
              <a:spcAft>
                <a:spcPts val="0"/>
              </a:spcAft>
              <a:buClr>
                <a:srgbClr val="000000"/>
              </a:buClr>
              <a:buSzPts val="1500"/>
              <a:buFont typeface="Raleway"/>
              <a:buAutoNum type="alphaLcParenR"/>
            </a:pPr>
            <a:r>
              <a:rPr lang="en" sz="1500">
                <a:solidFill>
                  <a:srgbClr val="000000"/>
                </a:solidFill>
                <a:latin typeface="Raleway"/>
                <a:ea typeface="Raleway"/>
                <a:cs typeface="Raleway"/>
                <a:sym typeface="Raleway"/>
              </a:rPr>
              <a:t>Punctuation marks such as,.!?;.. etc. are eliminated because it lowers the overall accuracy of the classification process.</a:t>
            </a:r>
            <a:endParaRPr sz="1500">
              <a:solidFill>
                <a:srgbClr val="000000"/>
              </a:solidFill>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729450" y="1318650"/>
            <a:ext cx="7688400" cy="3600900"/>
          </a:xfrm>
          <a:prstGeom prst="rect">
            <a:avLst/>
          </a:prstGeom>
        </p:spPr>
        <p:txBody>
          <a:bodyPr anchorCtr="0" anchor="t" bIns="91425" lIns="91425" spcFirstLastPara="1" rIns="91425" wrap="square" tIns="91425">
            <a:normAutofit fontScale="90000"/>
          </a:bodyPr>
          <a:lstStyle/>
          <a:p>
            <a:pPr indent="-331470" lvl="0" marL="457200" rtl="0" algn="l">
              <a:spcBef>
                <a:spcPts val="0"/>
              </a:spcBef>
              <a:spcAft>
                <a:spcPts val="0"/>
              </a:spcAft>
              <a:buSzPct val="100000"/>
              <a:buChar char="❖"/>
            </a:pPr>
            <a:r>
              <a:rPr b="0" lang="en" sz="1800"/>
              <a:t> In our proposed method, feature selection is based on the following parameters </a:t>
            </a:r>
            <a:endParaRPr b="0" sz="1800"/>
          </a:p>
          <a:p>
            <a:pPr indent="0" lvl="0" marL="457200" rtl="0" algn="l">
              <a:spcBef>
                <a:spcPts val="0"/>
              </a:spcBef>
              <a:spcAft>
                <a:spcPts val="0"/>
              </a:spcAft>
              <a:buNone/>
            </a:pPr>
            <a:r>
              <a:rPr b="0" lang="en" sz="1800"/>
              <a:t>1. Length count </a:t>
            </a:r>
            <a:endParaRPr b="0" sz="1800"/>
          </a:p>
          <a:p>
            <a:pPr indent="0" lvl="0" marL="457200" rtl="0" algn="l">
              <a:spcBef>
                <a:spcPts val="0"/>
              </a:spcBef>
              <a:spcAft>
                <a:spcPts val="0"/>
              </a:spcAft>
              <a:buNone/>
            </a:pPr>
            <a:r>
              <a:rPr b="0" lang="en" sz="1800"/>
              <a:t>2. Bigram Type </a:t>
            </a:r>
            <a:endParaRPr b="0" sz="1800"/>
          </a:p>
          <a:p>
            <a:pPr indent="0" lvl="0" marL="457200" rtl="0" algn="l">
              <a:spcBef>
                <a:spcPts val="0"/>
              </a:spcBef>
              <a:spcAft>
                <a:spcPts val="0"/>
              </a:spcAft>
              <a:buNone/>
            </a:pPr>
            <a:r>
              <a:rPr b="0" lang="en" sz="1800"/>
              <a:t>3. Relationship words </a:t>
            </a:r>
            <a:endParaRPr b="0" sz="1800"/>
          </a:p>
          <a:p>
            <a:pPr indent="0" lvl="0" marL="457200" rtl="0" algn="l">
              <a:spcBef>
                <a:spcPts val="0"/>
              </a:spcBef>
              <a:spcAft>
                <a:spcPts val="0"/>
              </a:spcAft>
              <a:buNone/>
            </a:pPr>
            <a:r>
              <a:rPr b="0" lang="en" sz="1800"/>
              <a:t>4. Sentiment word count </a:t>
            </a:r>
            <a:endParaRPr b="0" sz="1800"/>
          </a:p>
          <a:p>
            <a:pPr indent="0" lvl="0" marL="457200" rtl="0" algn="l">
              <a:spcBef>
                <a:spcPts val="0"/>
              </a:spcBef>
              <a:spcAft>
                <a:spcPts val="0"/>
              </a:spcAft>
              <a:buNone/>
            </a:pPr>
            <a:r>
              <a:rPr b="0" lang="en" sz="1800"/>
              <a:t>5. Noun, Verb count</a:t>
            </a:r>
            <a:endParaRPr b="0" sz="1800"/>
          </a:p>
          <a:p>
            <a:pPr indent="0" lvl="0" marL="457200" rtl="0" algn="l">
              <a:spcBef>
                <a:spcPts val="0"/>
              </a:spcBef>
              <a:spcAft>
                <a:spcPts val="0"/>
              </a:spcAft>
              <a:buNone/>
            </a:pPr>
            <a:r>
              <a:t/>
            </a:r>
            <a:endParaRPr b="0" sz="1800"/>
          </a:p>
          <a:p>
            <a:pPr indent="-331470" lvl="0" marL="457200" rtl="0" algn="l">
              <a:spcBef>
                <a:spcPts val="0"/>
              </a:spcBef>
              <a:spcAft>
                <a:spcPts val="0"/>
              </a:spcAft>
              <a:buSzPct val="100000"/>
              <a:buChar char="❖"/>
            </a:pPr>
            <a:r>
              <a:rPr b="0" lang="en" sz="1800"/>
              <a:t>Feature selection also depends on the sentiment of word count, whether it is a positive or negative word in a review.</a:t>
            </a:r>
            <a:endParaRPr b="0" sz="1800"/>
          </a:p>
          <a:p>
            <a:pPr indent="0" lvl="0" marL="457200" rtl="0" algn="l">
              <a:spcBef>
                <a:spcPts val="0"/>
              </a:spcBef>
              <a:spcAft>
                <a:spcPts val="0"/>
              </a:spcAft>
              <a:buNone/>
            </a:pPr>
            <a:r>
              <a:t/>
            </a:r>
            <a:endParaRPr b="0" sz="1800"/>
          </a:p>
          <a:p>
            <a:pPr indent="-331470" lvl="0" marL="457200" rtl="0" algn="l">
              <a:spcBef>
                <a:spcPts val="0"/>
              </a:spcBef>
              <a:spcAft>
                <a:spcPts val="0"/>
              </a:spcAft>
              <a:buSzPct val="100000"/>
              <a:buChar char="❖"/>
            </a:pPr>
            <a:r>
              <a:rPr b="0" lang="en" sz="1800"/>
              <a:t> In our proposed model, NLTK is used to tokenize the sentence, and then by using POS, they are tagged as noun-verb or adverb, etc.</a:t>
            </a:r>
            <a:endParaRPr b="0"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19"/>
          <p:cNvPicPr preferRelativeResize="0"/>
          <p:nvPr/>
        </p:nvPicPr>
        <p:blipFill>
          <a:blip r:embed="rId3">
            <a:alphaModFix/>
          </a:blip>
          <a:stretch>
            <a:fillRect/>
          </a:stretch>
        </p:blipFill>
        <p:spPr>
          <a:xfrm>
            <a:off x="1727775" y="304800"/>
            <a:ext cx="4933325" cy="4838700"/>
          </a:xfrm>
          <a:prstGeom prst="rect">
            <a:avLst/>
          </a:prstGeom>
          <a:noFill/>
          <a:ln>
            <a:noFill/>
          </a:ln>
        </p:spPr>
      </p:pic>
      <p:sp>
        <p:nvSpPr>
          <p:cNvPr id="121" name="Google Shape;121;p19"/>
          <p:cNvSpPr txBox="1"/>
          <p:nvPr/>
        </p:nvSpPr>
        <p:spPr>
          <a:xfrm>
            <a:off x="7103700" y="4743300"/>
            <a:ext cx="204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Image src : [1]</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729450" y="1318650"/>
            <a:ext cx="7688400" cy="34086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b="0" lang="en" sz="1500"/>
              <a:t>We split the dataset in an 80-20 ratio for training and testing samples, respectively.</a:t>
            </a:r>
            <a:endParaRPr b="0" sz="1500"/>
          </a:p>
          <a:p>
            <a:pPr indent="0" lvl="0" marL="457200" rtl="0" algn="l">
              <a:spcBef>
                <a:spcPts val="0"/>
              </a:spcBef>
              <a:spcAft>
                <a:spcPts val="0"/>
              </a:spcAft>
              <a:buNone/>
            </a:pPr>
            <a:r>
              <a:t/>
            </a:r>
            <a:endParaRPr b="0" sz="1500"/>
          </a:p>
          <a:p>
            <a:pPr indent="-323850" lvl="0" marL="457200" rtl="0" algn="l">
              <a:spcBef>
                <a:spcPts val="0"/>
              </a:spcBef>
              <a:spcAft>
                <a:spcPts val="0"/>
              </a:spcAft>
              <a:buSzPts val="1500"/>
              <a:buChar char="❖"/>
            </a:pPr>
            <a:r>
              <a:rPr b="0" lang="en" sz="1500"/>
              <a:t>For more refined results, 10 fold cross-validation is done, leading to 89.03% overall classification accuracy.</a:t>
            </a:r>
            <a:endParaRPr b="0" sz="1500"/>
          </a:p>
          <a:p>
            <a:pPr indent="0" lvl="0" marL="457200" rtl="0" algn="l">
              <a:spcBef>
                <a:spcPts val="0"/>
              </a:spcBef>
              <a:spcAft>
                <a:spcPts val="0"/>
              </a:spcAft>
              <a:buNone/>
            </a:pPr>
            <a:r>
              <a:t/>
            </a:r>
            <a:endParaRPr b="0" sz="1500"/>
          </a:p>
        </p:txBody>
      </p:sp>
      <p:pic>
        <p:nvPicPr>
          <p:cNvPr id="127" name="Google Shape;127;p20"/>
          <p:cNvPicPr preferRelativeResize="0"/>
          <p:nvPr/>
        </p:nvPicPr>
        <p:blipFill>
          <a:blip r:embed="rId3">
            <a:alphaModFix/>
          </a:blip>
          <a:stretch>
            <a:fillRect/>
          </a:stretch>
        </p:blipFill>
        <p:spPr>
          <a:xfrm>
            <a:off x="1048963" y="2643400"/>
            <a:ext cx="6891176" cy="2658625"/>
          </a:xfrm>
          <a:prstGeom prst="rect">
            <a:avLst/>
          </a:prstGeom>
          <a:noFill/>
          <a:ln>
            <a:noFill/>
          </a:ln>
        </p:spPr>
      </p:pic>
      <p:sp>
        <p:nvSpPr>
          <p:cNvPr id="128" name="Google Shape;128;p20"/>
          <p:cNvSpPr txBox="1"/>
          <p:nvPr/>
        </p:nvSpPr>
        <p:spPr>
          <a:xfrm>
            <a:off x="6040500" y="4468225"/>
            <a:ext cx="310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Image src [1]</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729450" y="1318650"/>
            <a:ext cx="7688400" cy="3895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800"/>
              <a:t>B) CLASSIFICATION ALGORITHMS</a:t>
            </a:r>
            <a:endParaRPr sz="1800"/>
          </a:p>
          <a:p>
            <a:pPr indent="0" lvl="0" marL="0" rtl="0" algn="l">
              <a:spcBef>
                <a:spcPts val="0"/>
              </a:spcBef>
              <a:spcAft>
                <a:spcPts val="0"/>
              </a:spcAft>
              <a:buNone/>
            </a:pPr>
            <a:r>
              <a:t/>
            </a:r>
            <a:endParaRPr sz="1911"/>
          </a:p>
          <a:p>
            <a:pPr indent="-337819" lvl="0" marL="457200" rtl="0" algn="l">
              <a:spcBef>
                <a:spcPts val="0"/>
              </a:spcBef>
              <a:spcAft>
                <a:spcPts val="0"/>
              </a:spcAft>
              <a:buSzPct val="100000"/>
              <a:buChar char="❖"/>
            </a:pPr>
            <a:r>
              <a:rPr b="0" lang="en" sz="1911"/>
              <a:t>Classifying data into two or more than 2 classes/Labels is called classication. Machine Learning comes with many classification algorithms.</a:t>
            </a:r>
            <a:endParaRPr b="0" sz="1911"/>
          </a:p>
          <a:p>
            <a:pPr indent="0" lvl="0" marL="457200" rtl="0" algn="l">
              <a:spcBef>
                <a:spcPts val="0"/>
              </a:spcBef>
              <a:spcAft>
                <a:spcPts val="0"/>
              </a:spcAft>
              <a:buNone/>
            </a:pPr>
            <a:r>
              <a:t/>
            </a:r>
            <a:endParaRPr b="0" sz="1911"/>
          </a:p>
          <a:p>
            <a:pPr indent="-337819" lvl="0" marL="457200" rtl="0" algn="l">
              <a:spcBef>
                <a:spcPts val="0"/>
              </a:spcBef>
              <a:spcAft>
                <a:spcPts val="0"/>
              </a:spcAft>
              <a:buSzPct val="100000"/>
              <a:buChar char="❖"/>
            </a:pPr>
            <a:r>
              <a:rPr b="0" lang="en" sz="1911"/>
              <a:t>The classification algorithms we utilized are </a:t>
            </a:r>
            <a:r>
              <a:rPr lang="en" sz="1911"/>
              <a:t>Support Vector Machine (SVM)</a:t>
            </a:r>
            <a:r>
              <a:rPr b="0" lang="en" sz="1911"/>
              <a:t> with linear SVC (Support Vector Classifier) kernel to predict that either given product review is fake or genuine.</a:t>
            </a:r>
            <a:endParaRPr b="0" sz="1911"/>
          </a:p>
          <a:p>
            <a:pPr indent="0" lvl="0" marL="457200" rtl="0" algn="l">
              <a:spcBef>
                <a:spcPts val="0"/>
              </a:spcBef>
              <a:spcAft>
                <a:spcPts val="0"/>
              </a:spcAft>
              <a:buNone/>
            </a:pPr>
            <a:r>
              <a:t/>
            </a:r>
            <a:endParaRPr b="0" sz="1911"/>
          </a:p>
          <a:p>
            <a:pPr indent="-337819" lvl="0" marL="457200" rtl="0" algn="l">
              <a:spcBef>
                <a:spcPts val="0"/>
              </a:spcBef>
              <a:spcAft>
                <a:spcPts val="0"/>
              </a:spcAft>
              <a:buSzPct val="100000"/>
              <a:buChar char="❖"/>
            </a:pPr>
            <a:r>
              <a:rPr b="0" lang="en" sz="1911"/>
              <a:t>The </a:t>
            </a:r>
            <a:r>
              <a:rPr lang="en" sz="1911"/>
              <a:t>K-Nearest Neighbors</a:t>
            </a:r>
            <a:r>
              <a:rPr b="0" lang="en" sz="1911"/>
              <a:t> (K = 5) is also used for pattern recognition and classification. It is a straightforward </a:t>
            </a:r>
            <a:r>
              <a:rPr b="0" lang="en" sz="1911"/>
              <a:t> algorithm. Its performance depends on many factors, such as the k parameter, an acceptable measure distance, and a majority voting scheme.</a:t>
            </a:r>
            <a:endParaRPr b="0" sz="1911"/>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