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DM Sans" pitchFamily="2" charset="0"/>
      <p:regular r:id="rId13"/>
    </p:embeddedFont>
    <p:embeddedFont>
      <p:font typeface="DM Sans Bold" charset="0"/>
      <p:regular r:id="rId14"/>
    </p:embeddedFont>
    <p:embeddedFont>
      <p:font typeface="IreneFlorentina"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8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hakechaharsh1/COMP2068JSFramework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572441" cy="547539"/>
            <a:chOff x="0" y="0"/>
            <a:chExt cx="2096588" cy="730051"/>
          </a:xfrm>
        </p:grpSpPr>
        <p:sp>
          <p:nvSpPr>
            <p:cNvPr id="3" name="TextBox 3"/>
            <p:cNvSpPr txBox="1"/>
            <p:nvPr/>
          </p:nvSpPr>
          <p:spPr>
            <a:xfrm>
              <a:off x="0" y="-38100"/>
              <a:ext cx="2096588" cy="352212"/>
            </a:xfrm>
            <a:prstGeom prst="rect">
              <a:avLst/>
            </a:prstGeom>
          </p:spPr>
          <p:txBody>
            <a:bodyPr lIns="0" tIns="0" rIns="0" bIns="0" rtlCol="0" anchor="t">
              <a:spAutoFit/>
            </a:bodyPr>
            <a:lstStyle/>
            <a:p>
              <a:pPr algn="just">
                <a:lnSpc>
                  <a:spcPts val="2240"/>
                </a:lnSpc>
              </a:pPr>
              <a:r>
                <a:rPr lang="en-US" sz="1600" spc="80">
                  <a:solidFill>
                    <a:srgbClr val="FF66C4"/>
                  </a:solidFill>
                  <a:latin typeface="DM Sans Bold"/>
                </a:rPr>
                <a:t>YEAR</a:t>
              </a:r>
            </a:p>
          </p:txBody>
        </p:sp>
        <p:sp>
          <p:nvSpPr>
            <p:cNvPr id="4" name="TextBox 4"/>
            <p:cNvSpPr txBox="1"/>
            <p:nvPr/>
          </p:nvSpPr>
          <p:spPr>
            <a:xfrm>
              <a:off x="0" y="377840"/>
              <a:ext cx="2096588" cy="352212"/>
            </a:xfrm>
            <a:prstGeom prst="rect">
              <a:avLst/>
            </a:prstGeom>
          </p:spPr>
          <p:txBody>
            <a:bodyPr lIns="0" tIns="0" rIns="0" bIns="0" rtlCol="0" anchor="t">
              <a:spAutoFit/>
            </a:bodyPr>
            <a:lstStyle/>
            <a:p>
              <a:pPr algn="just">
                <a:lnSpc>
                  <a:spcPts val="2240"/>
                </a:lnSpc>
              </a:pPr>
              <a:r>
                <a:rPr lang="en-US" sz="1600">
                  <a:solidFill>
                    <a:srgbClr val="000000"/>
                  </a:solidFill>
                  <a:latin typeface="DM Sans"/>
                </a:rPr>
                <a:t>2023-24</a:t>
              </a:r>
            </a:p>
          </p:txBody>
        </p:sp>
      </p:grpSp>
      <p:grpSp>
        <p:nvGrpSpPr>
          <p:cNvPr id="5" name="Group 5"/>
          <p:cNvGrpSpPr/>
          <p:nvPr/>
        </p:nvGrpSpPr>
        <p:grpSpPr>
          <a:xfrm>
            <a:off x="2601141" y="1028700"/>
            <a:ext cx="5191135" cy="1652439"/>
            <a:chOff x="0" y="0"/>
            <a:chExt cx="6921513" cy="2203251"/>
          </a:xfrm>
        </p:grpSpPr>
        <p:sp>
          <p:nvSpPr>
            <p:cNvPr id="6" name="TextBox 6"/>
            <p:cNvSpPr txBox="1"/>
            <p:nvPr/>
          </p:nvSpPr>
          <p:spPr>
            <a:xfrm>
              <a:off x="0" y="-38100"/>
              <a:ext cx="6921513" cy="352212"/>
            </a:xfrm>
            <a:prstGeom prst="rect">
              <a:avLst/>
            </a:prstGeom>
          </p:spPr>
          <p:txBody>
            <a:bodyPr lIns="0" tIns="0" rIns="0" bIns="0" rtlCol="0" anchor="t">
              <a:spAutoFit/>
            </a:bodyPr>
            <a:lstStyle/>
            <a:p>
              <a:pPr algn="just">
                <a:lnSpc>
                  <a:spcPts val="2240"/>
                </a:lnSpc>
              </a:pPr>
              <a:r>
                <a:rPr lang="en-US" sz="1600" spc="80">
                  <a:solidFill>
                    <a:srgbClr val="FF66C4"/>
                  </a:solidFill>
                  <a:latin typeface="DM Sans Bold"/>
                </a:rPr>
                <a:t>PRESENTER</a:t>
              </a:r>
            </a:p>
          </p:txBody>
        </p:sp>
        <p:sp>
          <p:nvSpPr>
            <p:cNvPr id="7" name="TextBox 7"/>
            <p:cNvSpPr txBox="1"/>
            <p:nvPr/>
          </p:nvSpPr>
          <p:spPr>
            <a:xfrm>
              <a:off x="0" y="377840"/>
              <a:ext cx="6921513" cy="1825412"/>
            </a:xfrm>
            <a:prstGeom prst="rect">
              <a:avLst/>
            </a:prstGeom>
          </p:spPr>
          <p:txBody>
            <a:bodyPr lIns="0" tIns="0" rIns="0" bIns="0" rtlCol="0" anchor="t">
              <a:spAutoFit/>
            </a:bodyPr>
            <a:lstStyle/>
            <a:p>
              <a:pPr algn="just">
                <a:lnSpc>
                  <a:spcPts val="2240"/>
                </a:lnSpc>
              </a:pPr>
              <a:r>
                <a:rPr lang="en-US" sz="1600">
                  <a:solidFill>
                    <a:srgbClr val="000000"/>
                  </a:solidFill>
                  <a:latin typeface="DM Sans"/>
                </a:rPr>
                <a:t>Shrey Patel                            </a:t>
              </a:r>
            </a:p>
            <a:p>
              <a:pPr algn="just">
                <a:lnSpc>
                  <a:spcPts val="2240"/>
                </a:lnSpc>
              </a:pPr>
              <a:r>
                <a:rPr lang="en-US" sz="1600">
                  <a:solidFill>
                    <a:srgbClr val="000000"/>
                  </a:solidFill>
                  <a:latin typeface="DM Sans"/>
                </a:rPr>
                <a:t>Harsh Dhakecha                   </a:t>
              </a:r>
            </a:p>
            <a:p>
              <a:pPr algn="just">
                <a:lnSpc>
                  <a:spcPts val="2240"/>
                </a:lnSpc>
              </a:pPr>
              <a:r>
                <a:rPr lang="en-US" sz="1600">
                  <a:solidFill>
                    <a:srgbClr val="000000"/>
                  </a:solidFill>
                  <a:latin typeface="DM Sans"/>
                </a:rPr>
                <a:t>Khushdeep Kaur Chilotra     </a:t>
              </a:r>
            </a:p>
            <a:p>
              <a:pPr algn="just">
                <a:lnSpc>
                  <a:spcPts val="2240"/>
                </a:lnSpc>
              </a:pPr>
              <a:r>
                <a:rPr lang="en-US" sz="1600">
                  <a:solidFill>
                    <a:srgbClr val="000000"/>
                  </a:solidFill>
                  <a:latin typeface="DM Sans"/>
                </a:rPr>
                <a:t>Dharm Joshi                         </a:t>
              </a:r>
            </a:p>
            <a:p>
              <a:pPr algn="just">
                <a:lnSpc>
                  <a:spcPts val="2240"/>
                </a:lnSpc>
              </a:pPr>
              <a:r>
                <a:rPr lang="en-US" sz="1600">
                  <a:solidFill>
                    <a:srgbClr val="000000"/>
                  </a:solidFill>
                  <a:latin typeface="DM Sans"/>
                </a:rPr>
                <a:t>Krushil Dhameliya</a:t>
              </a:r>
            </a:p>
          </p:txBody>
        </p:sp>
      </p:grpSp>
      <p:grpSp>
        <p:nvGrpSpPr>
          <p:cNvPr id="8" name="Group 8"/>
          <p:cNvGrpSpPr/>
          <p:nvPr/>
        </p:nvGrpSpPr>
        <p:grpSpPr>
          <a:xfrm>
            <a:off x="1028700" y="8710761"/>
            <a:ext cx="8115300" cy="547539"/>
            <a:chOff x="0" y="0"/>
            <a:chExt cx="10820400" cy="730051"/>
          </a:xfrm>
        </p:grpSpPr>
        <p:sp>
          <p:nvSpPr>
            <p:cNvPr id="9" name="TextBox 9"/>
            <p:cNvSpPr txBox="1"/>
            <p:nvPr/>
          </p:nvSpPr>
          <p:spPr>
            <a:xfrm>
              <a:off x="0" y="-38100"/>
              <a:ext cx="10820400" cy="352212"/>
            </a:xfrm>
            <a:prstGeom prst="rect">
              <a:avLst/>
            </a:prstGeom>
          </p:spPr>
          <p:txBody>
            <a:bodyPr lIns="0" tIns="0" rIns="0" bIns="0" rtlCol="0" anchor="t">
              <a:spAutoFit/>
            </a:bodyPr>
            <a:lstStyle/>
            <a:p>
              <a:pPr algn="just">
                <a:lnSpc>
                  <a:spcPts val="2240"/>
                </a:lnSpc>
              </a:pPr>
              <a:r>
                <a:rPr lang="en-US" sz="1600" spc="80">
                  <a:solidFill>
                    <a:srgbClr val="FF66C4"/>
                  </a:solidFill>
                  <a:latin typeface="DM Sans Bold"/>
                </a:rPr>
                <a:t>PROJECT</a:t>
              </a:r>
            </a:p>
          </p:txBody>
        </p:sp>
        <p:sp>
          <p:nvSpPr>
            <p:cNvPr id="10" name="TextBox 10"/>
            <p:cNvSpPr txBox="1"/>
            <p:nvPr/>
          </p:nvSpPr>
          <p:spPr>
            <a:xfrm>
              <a:off x="0" y="377840"/>
              <a:ext cx="10820400" cy="352212"/>
            </a:xfrm>
            <a:prstGeom prst="rect">
              <a:avLst/>
            </a:prstGeom>
          </p:spPr>
          <p:txBody>
            <a:bodyPr lIns="0" tIns="0" rIns="0" bIns="0" rtlCol="0" anchor="t">
              <a:spAutoFit/>
            </a:bodyPr>
            <a:lstStyle/>
            <a:p>
              <a:pPr algn="just">
                <a:lnSpc>
                  <a:spcPts val="2240"/>
                </a:lnSpc>
              </a:pPr>
              <a:r>
                <a:rPr lang="en-US" sz="1600" u="sng">
                  <a:solidFill>
                    <a:srgbClr val="000000"/>
                  </a:solidFill>
                  <a:latin typeface="DM Sans"/>
                  <a:hlinkClick r:id="rId2" tooltip="https://github.com/Dhakechaharsh1/COMP2068JSFrameworks"/>
                </a:rPr>
                <a:t>https://github.com/Dhakechaharsh1/COMP2068JSFrameworks</a:t>
              </a:r>
            </a:p>
          </p:txBody>
        </p:sp>
      </p:grpSp>
      <p:grpSp>
        <p:nvGrpSpPr>
          <p:cNvPr id="11" name="Group 11"/>
          <p:cNvGrpSpPr/>
          <p:nvPr/>
        </p:nvGrpSpPr>
        <p:grpSpPr>
          <a:xfrm>
            <a:off x="1028700" y="3650616"/>
            <a:ext cx="7412410" cy="2985768"/>
            <a:chOff x="0" y="0"/>
            <a:chExt cx="9883213" cy="3981024"/>
          </a:xfrm>
        </p:grpSpPr>
        <p:sp>
          <p:nvSpPr>
            <p:cNvPr id="12" name="TextBox 12"/>
            <p:cNvSpPr txBox="1"/>
            <p:nvPr/>
          </p:nvSpPr>
          <p:spPr>
            <a:xfrm>
              <a:off x="0" y="3446990"/>
              <a:ext cx="9883213" cy="534034"/>
            </a:xfrm>
            <a:prstGeom prst="rect">
              <a:avLst/>
            </a:prstGeom>
          </p:spPr>
          <p:txBody>
            <a:bodyPr lIns="0" tIns="0" rIns="0" bIns="0" rtlCol="0" anchor="t">
              <a:spAutoFit/>
            </a:bodyPr>
            <a:lstStyle/>
            <a:p>
              <a:pPr>
                <a:lnSpc>
                  <a:spcPts val="3450"/>
                </a:lnSpc>
              </a:pPr>
              <a:r>
                <a:rPr lang="en-US" sz="2300">
                  <a:solidFill>
                    <a:srgbClr val="FF66C4"/>
                  </a:solidFill>
                  <a:latin typeface="DM Sans"/>
                </a:rPr>
                <a:t>Manage your task with us !!</a:t>
              </a:r>
            </a:p>
          </p:txBody>
        </p:sp>
        <p:sp>
          <p:nvSpPr>
            <p:cNvPr id="13" name="TextBox 13"/>
            <p:cNvSpPr txBox="1"/>
            <p:nvPr/>
          </p:nvSpPr>
          <p:spPr>
            <a:xfrm>
              <a:off x="0" y="228600"/>
              <a:ext cx="9883213" cy="3221565"/>
            </a:xfrm>
            <a:prstGeom prst="rect">
              <a:avLst/>
            </a:prstGeom>
          </p:spPr>
          <p:txBody>
            <a:bodyPr lIns="0" tIns="0" rIns="0" bIns="0" rtlCol="0" anchor="t">
              <a:spAutoFit/>
            </a:bodyPr>
            <a:lstStyle/>
            <a:p>
              <a:pPr>
                <a:lnSpc>
                  <a:spcPts val="9024"/>
                </a:lnSpc>
              </a:pPr>
              <a:r>
                <a:rPr lang="en-US" sz="9499" spc="-474">
                  <a:solidFill>
                    <a:srgbClr val="000000"/>
                  </a:solidFill>
                  <a:latin typeface="DM Sans Bold"/>
                </a:rPr>
                <a:t>Task </a:t>
              </a:r>
            </a:p>
            <a:p>
              <a:pPr>
                <a:lnSpc>
                  <a:spcPts val="9024"/>
                </a:lnSpc>
              </a:pPr>
              <a:r>
                <a:rPr lang="en-US" sz="9499" spc="-474">
                  <a:solidFill>
                    <a:srgbClr val="000000"/>
                  </a:solidFill>
                  <a:latin typeface="DM Sans Bold"/>
                </a:rPr>
                <a:t>Manager</a:t>
              </a:r>
            </a:p>
          </p:txBody>
        </p:sp>
      </p:grpSp>
      <p:sp>
        <p:nvSpPr>
          <p:cNvPr id="14" name="Freeform 14"/>
          <p:cNvSpPr/>
          <p:nvPr/>
        </p:nvSpPr>
        <p:spPr>
          <a:xfrm>
            <a:off x="9144000" y="1807791"/>
            <a:ext cx="8412998" cy="6760096"/>
          </a:xfrm>
          <a:custGeom>
            <a:avLst/>
            <a:gdLst/>
            <a:ahLst/>
            <a:cxnLst/>
            <a:rect l="l" t="t" r="r" b="b"/>
            <a:pathLst>
              <a:path w="8412998" h="6760096">
                <a:moveTo>
                  <a:pt x="0" y="0"/>
                </a:moveTo>
                <a:lnTo>
                  <a:pt x="8412998" y="0"/>
                </a:lnTo>
                <a:lnTo>
                  <a:pt x="8412998" y="6760095"/>
                </a:lnTo>
                <a:lnTo>
                  <a:pt x="0" y="6760095"/>
                </a:lnTo>
                <a:lnTo>
                  <a:pt x="0" y="0"/>
                </a:lnTo>
                <a:close/>
              </a:path>
            </a:pathLst>
          </a:custGeom>
          <a:blipFill>
            <a:blip r:embed="rId3"/>
            <a:stretch>
              <a:fillRect l="-5904" r="-935"/>
            </a:stretch>
          </a:blipFill>
        </p:spPr>
        <p:txBody>
          <a:bodyPr/>
          <a:lstStyle/>
          <a:p>
            <a:endParaRPr lang="en-CA"/>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EAD4"/>
        </a:solidFill>
        <a:effectLst/>
      </p:bgPr>
    </p:bg>
    <p:spTree>
      <p:nvGrpSpPr>
        <p:cNvPr id="1" name=""/>
        <p:cNvGrpSpPr/>
        <p:nvPr/>
      </p:nvGrpSpPr>
      <p:grpSpPr>
        <a:xfrm>
          <a:off x="0" y="0"/>
          <a:ext cx="0" cy="0"/>
          <a:chOff x="0" y="0"/>
          <a:chExt cx="0" cy="0"/>
        </a:xfrm>
      </p:grpSpPr>
      <p:sp>
        <p:nvSpPr>
          <p:cNvPr id="2" name="Freeform 2"/>
          <p:cNvSpPr/>
          <p:nvPr/>
        </p:nvSpPr>
        <p:spPr>
          <a:xfrm>
            <a:off x="1028700" y="2164753"/>
            <a:ext cx="9431863" cy="7093547"/>
          </a:xfrm>
          <a:custGeom>
            <a:avLst/>
            <a:gdLst/>
            <a:ahLst/>
            <a:cxnLst/>
            <a:rect l="l" t="t" r="r" b="b"/>
            <a:pathLst>
              <a:path w="9431863" h="7093547">
                <a:moveTo>
                  <a:pt x="0" y="0"/>
                </a:moveTo>
                <a:lnTo>
                  <a:pt x="9431863" y="0"/>
                </a:lnTo>
                <a:lnTo>
                  <a:pt x="9431863" y="7093547"/>
                </a:lnTo>
                <a:lnTo>
                  <a:pt x="0" y="7093547"/>
                </a:lnTo>
                <a:lnTo>
                  <a:pt x="0" y="0"/>
                </a:lnTo>
                <a:close/>
              </a:path>
            </a:pathLst>
          </a:custGeom>
          <a:blipFill>
            <a:blip r:embed="rId2"/>
            <a:stretch>
              <a:fillRect/>
            </a:stretch>
          </a:blipFill>
        </p:spPr>
        <p:txBody>
          <a:bodyPr/>
          <a:lstStyle/>
          <a:p>
            <a:endParaRPr lang="en-CA"/>
          </a:p>
        </p:txBody>
      </p:sp>
      <p:grpSp>
        <p:nvGrpSpPr>
          <p:cNvPr id="3" name="Group 3"/>
          <p:cNvGrpSpPr/>
          <p:nvPr/>
        </p:nvGrpSpPr>
        <p:grpSpPr>
          <a:xfrm>
            <a:off x="2100953" y="2365041"/>
            <a:ext cx="7748458" cy="4353460"/>
            <a:chOff x="0" y="0"/>
            <a:chExt cx="10331277" cy="5804613"/>
          </a:xfrm>
        </p:grpSpPr>
        <p:pic>
          <p:nvPicPr>
            <p:cNvPr id="4" name="Picture 4"/>
            <p:cNvPicPr>
              <a:picLocks noChangeAspect="1"/>
            </p:cNvPicPr>
            <p:nvPr/>
          </p:nvPicPr>
          <p:blipFill>
            <a:blip r:embed="rId3"/>
            <a:srcRect l="7802" r="7802"/>
            <a:stretch>
              <a:fillRect/>
            </a:stretch>
          </p:blipFill>
          <p:spPr>
            <a:xfrm>
              <a:off x="0" y="0"/>
              <a:ext cx="10331277" cy="5804613"/>
            </a:xfrm>
            <a:prstGeom prst="rect">
              <a:avLst/>
            </a:prstGeom>
          </p:spPr>
        </p:pic>
      </p:grpSp>
      <p:sp>
        <p:nvSpPr>
          <p:cNvPr id="5" name="TextBox 5"/>
          <p:cNvSpPr txBox="1"/>
          <p:nvPr/>
        </p:nvSpPr>
        <p:spPr>
          <a:xfrm>
            <a:off x="10953065" y="1335699"/>
            <a:ext cx="5954238" cy="2134884"/>
          </a:xfrm>
          <a:prstGeom prst="rect">
            <a:avLst/>
          </a:prstGeom>
        </p:spPr>
        <p:txBody>
          <a:bodyPr lIns="0" tIns="0" rIns="0" bIns="0" rtlCol="0" anchor="t">
            <a:spAutoFit/>
          </a:bodyPr>
          <a:lstStyle/>
          <a:p>
            <a:pPr>
              <a:lnSpc>
                <a:spcPts val="8361"/>
              </a:lnSpc>
            </a:pPr>
            <a:r>
              <a:rPr lang="en-US" sz="7601" spc="-380">
                <a:solidFill>
                  <a:srgbClr val="FFBD59"/>
                </a:solidFill>
                <a:latin typeface="DM Sans Bold"/>
              </a:rPr>
              <a:t>Contact Page Overview</a:t>
            </a:r>
          </a:p>
        </p:txBody>
      </p:sp>
      <p:sp>
        <p:nvSpPr>
          <p:cNvPr id="6" name="TextBox 6"/>
          <p:cNvSpPr txBox="1"/>
          <p:nvPr/>
        </p:nvSpPr>
        <p:spPr>
          <a:xfrm>
            <a:off x="11023927" y="3866389"/>
            <a:ext cx="5883375" cy="6009004"/>
          </a:xfrm>
          <a:prstGeom prst="rect">
            <a:avLst/>
          </a:prstGeom>
        </p:spPr>
        <p:txBody>
          <a:bodyPr lIns="0" tIns="0" rIns="0" bIns="0" rtlCol="0" anchor="t">
            <a:spAutoFit/>
          </a:bodyPr>
          <a:lstStyle/>
          <a:p>
            <a:pPr>
              <a:lnSpc>
                <a:spcPts val="3220"/>
              </a:lnSpc>
            </a:pPr>
            <a:r>
              <a:rPr lang="en-US" sz="2300" spc="115">
                <a:solidFill>
                  <a:srgbClr val="000000"/>
                </a:solidFill>
                <a:latin typeface="IreneFlorentina"/>
              </a:rPr>
              <a:t>DESCRIPTION: </a:t>
            </a:r>
          </a:p>
          <a:p>
            <a:pPr>
              <a:lnSpc>
                <a:spcPts val="3220"/>
              </a:lnSpc>
            </a:pPr>
            <a:r>
              <a:rPr lang="en-US" sz="2300" spc="115">
                <a:solidFill>
                  <a:srgbClr val="000000"/>
                </a:solidFill>
                <a:latin typeface="IreneFlorentina"/>
              </a:rPr>
              <a:t>THE CONTACT PAGE PROVIDES A WAY FOR USERS TO SUBMIT FEEDBACK OR CONTACT THE SUPPORT TEAM.</a:t>
            </a:r>
          </a:p>
          <a:p>
            <a:pPr>
              <a:lnSpc>
                <a:spcPts val="3220"/>
              </a:lnSpc>
            </a:pPr>
            <a:endParaRPr lang="en-US" sz="2300" spc="115">
              <a:solidFill>
                <a:srgbClr val="000000"/>
              </a:solidFill>
              <a:latin typeface="IreneFlorentina"/>
            </a:endParaRPr>
          </a:p>
          <a:p>
            <a:pPr>
              <a:lnSpc>
                <a:spcPts val="3220"/>
              </a:lnSpc>
            </a:pPr>
            <a:r>
              <a:rPr lang="en-US" sz="2300" spc="115">
                <a:solidFill>
                  <a:srgbClr val="000000"/>
                </a:solidFill>
                <a:latin typeface="IreneFlorentina"/>
              </a:rPr>
              <a:t>FEATURES:</a:t>
            </a:r>
          </a:p>
          <a:p>
            <a:pPr marL="496575" lvl="1" indent="-248288">
              <a:lnSpc>
                <a:spcPts val="3220"/>
              </a:lnSpc>
              <a:buFont typeface="Arial"/>
              <a:buChar char="•"/>
            </a:pPr>
            <a:r>
              <a:rPr lang="en-US" sz="2300" spc="115">
                <a:solidFill>
                  <a:srgbClr val="000000"/>
                </a:solidFill>
                <a:latin typeface="IreneFlorentina"/>
              </a:rPr>
              <a:t>FORM FOR SUBMITTING NAME, EMAIL, AND MESSAGE.</a:t>
            </a:r>
          </a:p>
          <a:p>
            <a:pPr marL="496575" lvl="1" indent="-248288">
              <a:lnSpc>
                <a:spcPts val="3220"/>
              </a:lnSpc>
              <a:buFont typeface="Arial"/>
              <a:buChar char="•"/>
            </a:pPr>
            <a:r>
              <a:rPr lang="en-US" sz="2300" spc="115">
                <a:solidFill>
                  <a:srgbClr val="000000"/>
                </a:solidFill>
                <a:latin typeface="IreneFlorentina"/>
              </a:rPr>
              <a:t>CLIENT-SIDE VALIDATION OF THE FORM.</a:t>
            </a:r>
          </a:p>
          <a:p>
            <a:pPr marL="496575" lvl="1" indent="-248288">
              <a:lnSpc>
                <a:spcPts val="3220"/>
              </a:lnSpc>
              <a:buFont typeface="Arial"/>
              <a:buChar char="•"/>
            </a:pPr>
            <a:r>
              <a:rPr lang="en-US" sz="2300" spc="115">
                <a:solidFill>
                  <a:srgbClr val="000000"/>
                </a:solidFill>
                <a:latin typeface="IreneFlorentina"/>
              </a:rPr>
              <a:t>SUBMISSION OF MESSAGES TO THE SERVER FOR PROCESSING.</a:t>
            </a:r>
          </a:p>
          <a:p>
            <a:pPr>
              <a:lnSpc>
                <a:spcPts val="3220"/>
              </a:lnSpc>
            </a:pPr>
            <a:endParaRPr lang="en-US" sz="2300" spc="115">
              <a:solidFill>
                <a:srgbClr val="000000"/>
              </a:solidFill>
              <a:latin typeface="IreneFlorentina"/>
            </a:endParaRPr>
          </a:p>
        </p:txBody>
      </p:sp>
      <p:sp>
        <p:nvSpPr>
          <p:cNvPr id="7" name="TextBox 7"/>
          <p:cNvSpPr txBox="1"/>
          <p:nvPr/>
        </p:nvSpPr>
        <p:spPr>
          <a:xfrm>
            <a:off x="17259300" y="9594724"/>
            <a:ext cx="593467" cy="280669"/>
          </a:xfrm>
          <a:prstGeom prst="rect">
            <a:avLst/>
          </a:prstGeom>
        </p:spPr>
        <p:txBody>
          <a:bodyPr lIns="0" tIns="0" rIns="0" bIns="0" rtlCol="0" anchor="t">
            <a:spAutoFit/>
          </a:bodyPr>
          <a:lstStyle/>
          <a:p>
            <a:pPr algn="ctr">
              <a:lnSpc>
                <a:spcPts val="2380"/>
              </a:lnSpc>
              <a:spcBef>
                <a:spcPct val="0"/>
              </a:spcBef>
            </a:pPr>
            <a:r>
              <a:rPr lang="en-US" sz="1700" spc="85">
                <a:solidFill>
                  <a:srgbClr val="FFBD59"/>
                </a:solidFill>
                <a:latin typeface="DM Sans Bold"/>
              </a:rPr>
              <a:t>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sp>
        <p:nvSpPr>
          <p:cNvPr id="4" name="TextBox 4"/>
          <p:cNvSpPr txBox="1"/>
          <p:nvPr/>
        </p:nvSpPr>
        <p:spPr>
          <a:xfrm>
            <a:off x="2495919" y="4069397"/>
            <a:ext cx="13296163" cy="3381375"/>
          </a:xfrm>
          <a:prstGeom prst="rect">
            <a:avLst/>
          </a:prstGeom>
        </p:spPr>
        <p:txBody>
          <a:bodyPr lIns="0" tIns="0" rIns="0" bIns="0" rtlCol="0" anchor="t">
            <a:spAutoFit/>
          </a:bodyPr>
          <a:lstStyle/>
          <a:p>
            <a:pPr algn="ctr">
              <a:lnSpc>
                <a:spcPts val="6600"/>
              </a:lnSpc>
            </a:pPr>
            <a:r>
              <a:rPr lang="en-US" sz="6000" spc="-300">
                <a:solidFill>
                  <a:srgbClr val="000000"/>
                </a:solidFill>
                <a:latin typeface="DM Sans Bold"/>
              </a:rPr>
              <a:t>Thank you for viewing our presentation on the Task Manager application. We hope you found it informative and helpful.</a:t>
            </a:r>
          </a:p>
        </p:txBody>
      </p:sp>
      <p:sp>
        <p:nvSpPr>
          <p:cNvPr id="5" name="TextBox 5"/>
          <p:cNvSpPr txBox="1"/>
          <p:nvPr/>
        </p:nvSpPr>
        <p:spPr>
          <a:xfrm>
            <a:off x="3711518" y="2123226"/>
            <a:ext cx="10864964" cy="629920"/>
          </a:xfrm>
          <a:prstGeom prst="rect">
            <a:avLst/>
          </a:prstGeom>
        </p:spPr>
        <p:txBody>
          <a:bodyPr lIns="0" tIns="0" rIns="0" bIns="0" rtlCol="0" anchor="t">
            <a:spAutoFit/>
          </a:bodyPr>
          <a:lstStyle/>
          <a:p>
            <a:pPr algn="ctr">
              <a:lnSpc>
                <a:spcPts val="5179"/>
              </a:lnSpc>
            </a:pPr>
            <a:r>
              <a:rPr lang="en-US" sz="3699" spc="184">
                <a:solidFill>
                  <a:srgbClr val="FF66C4"/>
                </a:solidFill>
                <a:latin typeface="DM Sans Bold"/>
              </a:rPr>
              <a:t>CONCLUSION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sp>
        <p:nvSpPr>
          <p:cNvPr id="4" name="TextBox 4"/>
          <p:cNvSpPr txBox="1"/>
          <p:nvPr/>
        </p:nvSpPr>
        <p:spPr>
          <a:xfrm>
            <a:off x="1028700" y="4600600"/>
            <a:ext cx="4712543" cy="1149350"/>
          </a:xfrm>
          <a:prstGeom prst="rect">
            <a:avLst/>
          </a:prstGeom>
        </p:spPr>
        <p:txBody>
          <a:bodyPr lIns="0" tIns="0" rIns="0" bIns="0" rtlCol="0" anchor="t">
            <a:spAutoFit/>
          </a:bodyPr>
          <a:lstStyle/>
          <a:p>
            <a:pPr>
              <a:lnSpc>
                <a:spcPts val="8800"/>
              </a:lnSpc>
            </a:pPr>
            <a:r>
              <a:rPr lang="en-US" sz="8000" spc="-400">
                <a:solidFill>
                  <a:srgbClr val="000000"/>
                </a:solidFill>
                <a:latin typeface="DM Sans Bold"/>
              </a:rPr>
              <a:t>Agenda</a:t>
            </a:r>
          </a:p>
        </p:txBody>
      </p:sp>
      <p:sp>
        <p:nvSpPr>
          <p:cNvPr id="5" name="TextBox 5"/>
          <p:cNvSpPr txBox="1"/>
          <p:nvPr/>
        </p:nvSpPr>
        <p:spPr>
          <a:xfrm>
            <a:off x="15875034" y="9216415"/>
            <a:ext cx="1384266" cy="287664"/>
          </a:xfrm>
          <a:prstGeom prst="rect">
            <a:avLst/>
          </a:prstGeom>
        </p:spPr>
        <p:txBody>
          <a:bodyPr lIns="0" tIns="0" rIns="0" bIns="0" rtlCol="0" anchor="t">
            <a:spAutoFit/>
          </a:bodyPr>
          <a:lstStyle/>
          <a:p>
            <a:pPr marL="0" lvl="0" indent="0" algn="r">
              <a:lnSpc>
                <a:spcPts val="2380"/>
              </a:lnSpc>
              <a:spcBef>
                <a:spcPct val="0"/>
              </a:spcBef>
            </a:pPr>
            <a:r>
              <a:rPr lang="en-US" sz="1700" u="none" spc="85">
                <a:solidFill>
                  <a:srgbClr val="FF66C4"/>
                </a:solidFill>
                <a:latin typeface="DM Sans Bold"/>
              </a:rPr>
              <a:t>NEXT</a:t>
            </a:r>
          </a:p>
        </p:txBody>
      </p:sp>
      <p:grpSp>
        <p:nvGrpSpPr>
          <p:cNvPr id="6" name="Group 6"/>
          <p:cNvGrpSpPr/>
          <p:nvPr/>
        </p:nvGrpSpPr>
        <p:grpSpPr>
          <a:xfrm>
            <a:off x="6239854" y="3065532"/>
            <a:ext cx="2904146" cy="4275703"/>
            <a:chOff x="0" y="0"/>
            <a:chExt cx="3872195" cy="5700937"/>
          </a:xfrm>
        </p:grpSpPr>
        <p:sp>
          <p:nvSpPr>
            <p:cNvPr id="7" name="TextBox 7"/>
            <p:cNvSpPr txBox="1"/>
            <p:nvPr/>
          </p:nvSpPr>
          <p:spPr>
            <a:xfrm>
              <a:off x="0" y="-190500"/>
              <a:ext cx="2656918" cy="2222368"/>
            </a:xfrm>
            <a:prstGeom prst="rect">
              <a:avLst/>
            </a:prstGeom>
          </p:spPr>
          <p:txBody>
            <a:bodyPr lIns="0" tIns="0" rIns="0" bIns="0" rtlCol="0" anchor="t">
              <a:spAutoFit/>
            </a:bodyPr>
            <a:lstStyle/>
            <a:p>
              <a:pPr algn="just">
                <a:lnSpc>
                  <a:spcPts val="13999"/>
                </a:lnSpc>
              </a:pPr>
              <a:r>
                <a:rPr lang="en-US" sz="9999" spc="499">
                  <a:solidFill>
                    <a:srgbClr val="FF66C4"/>
                  </a:solidFill>
                  <a:latin typeface="DM Sans"/>
                </a:rPr>
                <a:t>01</a:t>
              </a:r>
            </a:p>
          </p:txBody>
        </p:sp>
        <p:sp>
          <p:nvSpPr>
            <p:cNvPr id="8" name="TextBox 8"/>
            <p:cNvSpPr txBox="1"/>
            <p:nvPr/>
          </p:nvSpPr>
          <p:spPr>
            <a:xfrm>
              <a:off x="0" y="1990196"/>
              <a:ext cx="3872195" cy="503131"/>
            </a:xfrm>
            <a:prstGeom prst="rect">
              <a:avLst/>
            </a:prstGeom>
          </p:spPr>
          <p:txBody>
            <a:bodyPr lIns="0" tIns="0" rIns="0" bIns="0" rtlCol="0" anchor="t">
              <a:spAutoFit/>
            </a:bodyPr>
            <a:lstStyle/>
            <a:p>
              <a:pPr>
                <a:lnSpc>
                  <a:spcPts val="3220"/>
                </a:lnSpc>
              </a:pPr>
              <a:r>
                <a:rPr lang="en-US" sz="2300" spc="-46">
                  <a:solidFill>
                    <a:srgbClr val="000000"/>
                  </a:solidFill>
                  <a:latin typeface="DM Sans Bold"/>
                </a:rPr>
                <a:t>Introduction</a:t>
              </a:r>
            </a:p>
          </p:txBody>
        </p:sp>
        <p:sp>
          <p:nvSpPr>
            <p:cNvPr id="9" name="TextBox 9"/>
            <p:cNvSpPr txBox="1"/>
            <p:nvPr/>
          </p:nvSpPr>
          <p:spPr>
            <a:xfrm>
              <a:off x="0" y="2659499"/>
              <a:ext cx="3872195" cy="3041439"/>
            </a:xfrm>
            <a:prstGeom prst="rect">
              <a:avLst/>
            </a:prstGeom>
          </p:spPr>
          <p:txBody>
            <a:bodyPr lIns="0" tIns="0" rIns="0" bIns="0" rtlCol="0" anchor="t">
              <a:spAutoFit/>
            </a:bodyPr>
            <a:lstStyle/>
            <a:p>
              <a:pPr marL="496569" lvl="1" indent="-248284">
                <a:lnSpc>
                  <a:spcPts val="3679"/>
                </a:lnSpc>
                <a:buFont typeface="Arial"/>
                <a:buChar char="•"/>
              </a:pPr>
              <a:r>
                <a:rPr lang="en-US" sz="2299">
                  <a:solidFill>
                    <a:srgbClr val="737373"/>
                  </a:solidFill>
                  <a:latin typeface="DM Sans"/>
                </a:rPr>
                <a:t>Installation Guide</a:t>
              </a:r>
            </a:p>
            <a:p>
              <a:pPr marL="496569" lvl="1" indent="-248284">
                <a:lnSpc>
                  <a:spcPts val="3679"/>
                </a:lnSpc>
                <a:buFont typeface="Arial"/>
                <a:buChar char="•"/>
              </a:pPr>
              <a:r>
                <a:rPr lang="en-US" sz="2299">
                  <a:solidFill>
                    <a:srgbClr val="737373"/>
                  </a:solidFill>
                  <a:latin typeface="DM Sans"/>
                </a:rPr>
                <a:t>Login Page Overview</a:t>
              </a:r>
            </a:p>
            <a:p>
              <a:pPr>
                <a:lnSpc>
                  <a:spcPts val="3679"/>
                </a:lnSpc>
              </a:pPr>
              <a:endParaRPr lang="en-US" sz="2299">
                <a:solidFill>
                  <a:srgbClr val="737373"/>
                </a:solidFill>
                <a:latin typeface="DM Sans"/>
              </a:endParaRPr>
            </a:p>
            <a:p>
              <a:pPr>
                <a:lnSpc>
                  <a:spcPts val="3679"/>
                </a:lnSpc>
              </a:pPr>
              <a:endParaRPr lang="en-US" sz="2299">
                <a:solidFill>
                  <a:srgbClr val="737373"/>
                </a:solidFill>
                <a:latin typeface="DM Sans"/>
              </a:endParaRPr>
            </a:p>
          </p:txBody>
        </p:sp>
      </p:grpSp>
      <p:grpSp>
        <p:nvGrpSpPr>
          <p:cNvPr id="10" name="Group 10"/>
          <p:cNvGrpSpPr/>
          <p:nvPr/>
        </p:nvGrpSpPr>
        <p:grpSpPr>
          <a:xfrm>
            <a:off x="10385051" y="3071783"/>
            <a:ext cx="2904146" cy="7536527"/>
            <a:chOff x="0" y="0"/>
            <a:chExt cx="3872195" cy="10048703"/>
          </a:xfrm>
        </p:grpSpPr>
        <p:sp>
          <p:nvSpPr>
            <p:cNvPr id="11" name="TextBox 11"/>
            <p:cNvSpPr txBox="1"/>
            <p:nvPr/>
          </p:nvSpPr>
          <p:spPr>
            <a:xfrm>
              <a:off x="0" y="-190500"/>
              <a:ext cx="2656918" cy="2214033"/>
            </a:xfrm>
            <a:prstGeom prst="rect">
              <a:avLst/>
            </a:prstGeom>
          </p:spPr>
          <p:txBody>
            <a:bodyPr lIns="0" tIns="0" rIns="0" bIns="0" rtlCol="0" anchor="t">
              <a:spAutoFit/>
            </a:bodyPr>
            <a:lstStyle/>
            <a:p>
              <a:pPr algn="just">
                <a:lnSpc>
                  <a:spcPts val="13999"/>
                </a:lnSpc>
              </a:pPr>
              <a:r>
                <a:rPr lang="en-US" sz="9999" spc="499">
                  <a:solidFill>
                    <a:srgbClr val="FF66C4"/>
                  </a:solidFill>
                  <a:latin typeface="DM Sans"/>
                </a:rPr>
                <a:t>02</a:t>
              </a:r>
            </a:p>
          </p:txBody>
        </p:sp>
        <p:sp>
          <p:nvSpPr>
            <p:cNvPr id="12" name="TextBox 12"/>
            <p:cNvSpPr txBox="1"/>
            <p:nvPr/>
          </p:nvSpPr>
          <p:spPr>
            <a:xfrm>
              <a:off x="0" y="1981862"/>
              <a:ext cx="3872195" cy="503131"/>
            </a:xfrm>
            <a:prstGeom prst="rect">
              <a:avLst/>
            </a:prstGeom>
          </p:spPr>
          <p:txBody>
            <a:bodyPr lIns="0" tIns="0" rIns="0" bIns="0" rtlCol="0" anchor="t">
              <a:spAutoFit/>
            </a:bodyPr>
            <a:lstStyle/>
            <a:p>
              <a:pPr>
                <a:lnSpc>
                  <a:spcPts val="3220"/>
                </a:lnSpc>
              </a:pPr>
              <a:r>
                <a:rPr lang="en-US" sz="2300" spc="-46">
                  <a:solidFill>
                    <a:srgbClr val="000000"/>
                  </a:solidFill>
                  <a:latin typeface="DM Sans Bold"/>
                </a:rPr>
                <a:t>Home Page Overview</a:t>
              </a:r>
            </a:p>
          </p:txBody>
        </p:sp>
        <p:sp>
          <p:nvSpPr>
            <p:cNvPr id="13" name="TextBox 13"/>
            <p:cNvSpPr txBox="1"/>
            <p:nvPr/>
          </p:nvSpPr>
          <p:spPr>
            <a:xfrm>
              <a:off x="0" y="2651164"/>
              <a:ext cx="3872195" cy="7397539"/>
            </a:xfrm>
            <a:prstGeom prst="rect">
              <a:avLst/>
            </a:prstGeom>
          </p:spPr>
          <p:txBody>
            <a:bodyPr lIns="0" tIns="0" rIns="0" bIns="0" rtlCol="0" anchor="t">
              <a:spAutoFit/>
            </a:bodyPr>
            <a:lstStyle/>
            <a:p>
              <a:pPr marL="496569" lvl="1" indent="-248284">
                <a:lnSpc>
                  <a:spcPts val="3679"/>
                </a:lnSpc>
                <a:buFont typeface="Arial"/>
                <a:buChar char="•"/>
              </a:pPr>
              <a:r>
                <a:rPr lang="en-US" sz="2299">
                  <a:solidFill>
                    <a:srgbClr val="737373"/>
                  </a:solidFill>
                  <a:latin typeface="DM Sans"/>
                </a:rPr>
                <a:t>Tasks Page Overview</a:t>
              </a:r>
            </a:p>
            <a:p>
              <a:pPr marL="496569" lvl="1" indent="-248284">
                <a:lnSpc>
                  <a:spcPts val="3679"/>
                </a:lnSpc>
                <a:buFont typeface="Arial"/>
                <a:buChar char="•"/>
              </a:pPr>
              <a:r>
                <a:rPr lang="en-US" sz="2299">
                  <a:solidFill>
                    <a:srgbClr val="737373"/>
                  </a:solidFill>
                  <a:latin typeface="DM Sans"/>
                </a:rPr>
                <a:t>Add Task Page Overview</a:t>
              </a:r>
            </a:p>
            <a:p>
              <a:pPr marL="496569" lvl="1" indent="-248284">
                <a:lnSpc>
                  <a:spcPts val="3679"/>
                </a:lnSpc>
                <a:buFont typeface="Arial"/>
                <a:buChar char="•"/>
              </a:pPr>
              <a:r>
                <a:rPr lang="en-US" sz="2299">
                  <a:solidFill>
                    <a:srgbClr val="737373"/>
                  </a:solidFill>
                  <a:latin typeface="DM Sans"/>
                </a:rPr>
                <a:t>Contact Page Overview</a:t>
              </a:r>
            </a:p>
            <a:p>
              <a:pPr marL="496569" lvl="1" indent="-248284">
                <a:lnSpc>
                  <a:spcPts val="3679"/>
                </a:lnSpc>
                <a:buFont typeface="Arial"/>
                <a:buChar char="•"/>
              </a:pPr>
              <a:r>
                <a:rPr lang="en-US" sz="2299">
                  <a:solidFill>
                    <a:srgbClr val="737373"/>
                  </a:solidFill>
                  <a:latin typeface="DM Sans"/>
                </a:rPr>
                <a:t>About Page Overview</a:t>
              </a:r>
            </a:p>
            <a:p>
              <a:pPr marL="496569" lvl="1" indent="-248284">
                <a:lnSpc>
                  <a:spcPts val="3679"/>
                </a:lnSpc>
                <a:buFont typeface="Arial"/>
                <a:buChar char="•"/>
              </a:pPr>
              <a:r>
                <a:rPr lang="en-US" sz="2299">
                  <a:solidFill>
                    <a:srgbClr val="737373"/>
                  </a:solidFill>
                  <a:latin typeface="DM Sans"/>
                </a:rPr>
                <a:t>Conclusion</a:t>
              </a:r>
            </a:p>
            <a:p>
              <a:pPr>
                <a:lnSpc>
                  <a:spcPts val="3679"/>
                </a:lnSpc>
              </a:pPr>
              <a:endParaRPr lang="en-US" sz="2299">
                <a:solidFill>
                  <a:srgbClr val="737373"/>
                </a:solidFill>
                <a:latin typeface="DM Sans"/>
              </a:endParaRPr>
            </a:p>
            <a:p>
              <a:pPr>
                <a:lnSpc>
                  <a:spcPts val="3679"/>
                </a:lnSpc>
              </a:pPr>
              <a:endParaRPr lang="en-US" sz="2299">
                <a:solidFill>
                  <a:srgbClr val="737373"/>
                </a:solidFill>
                <a:latin typeface="DM Sans"/>
              </a:endParaRPr>
            </a:p>
            <a:p>
              <a:pPr>
                <a:lnSpc>
                  <a:spcPts val="3679"/>
                </a:lnSpc>
              </a:pPr>
              <a:endParaRPr lang="en-US" sz="2299">
                <a:solidFill>
                  <a:srgbClr val="737373"/>
                </a:solidFill>
                <a:latin typeface="DM Sans"/>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grpSp>
        <p:nvGrpSpPr>
          <p:cNvPr id="4" name="Group 4"/>
          <p:cNvGrpSpPr/>
          <p:nvPr/>
        </p:nvGrpSpPr>
        <p:grpSpPr>
          <a:xfrm>
            <a:off x="1028700" y="3849435"/>
            <a:ext cx="4712543" cy="2588130"/>
            <a:chOff x="0" y="0"/>
            <a:chExt cx="6283390" cy="3450840"/>
          </a:xfrm>
        </p:grpSpPr>
        <p:sp>
          <p:nvSpPr>
            <p:cNvPr id="5" name="TextBox 5"/>
            <p:cNvSpPr txBox="1"/>
            <p:nvPr/>
          </p:nvSpPr>
          <p:spPr>
            <a:xfrm>
              <a:off x="0" y="401914"/>
              <a:ext cx="6283390" cy="3048926"/>
            </a:xfrm>
            <a:prstGeom prst="rect">
              <a:avLst/>
            </a:prstGeom>
          </p:spPr>
          <p:txBody>
            <a:bodyPr lIns="0" tIns="0" rIns="0" bIns="0" rtlCol="0" anchor="t">
              <a:spAutoFit/>
            </a:bodyPr>
            <a:lstStyle/>
            <a:p>
              <a:pPr>
                <a:lnSpc>
                  <a:spcPts val="8800"/>
                </a:lnSpc>
              </a:pPr>
              <a:r>
                <a:rPr lang="en-US" sz="8000" spc="-400">
                  <a:solidFill>
                    <a:srgbClr val="000000"/>
                  </a:solidFill>
                  <a:latin typeface="DM Sans Bold"/>
                </a:rPr>
                <a:t>Project Summary</a:t>
              </a:r>
            </a:p>
          </p:txBody>
        </p:sp>
        <p:sp>
          <p:nvSpPr>
            <p:cNvPr id="6" name="TextBox 6"/>
            <p:cNvSpPr txBox="1"/>
            <p:nvPr/>
          </p:nvSpPr>
          <p:spPr>
            <a:xfrm>
              <a:off x="0" y="-28575"/>
              <a:ext cx="6283390" cy="374027"/>
            </a:xfrm>
            <a:prstGeom prst="rect">
              <a:avLst/>
            </a:prstGeom>
          </p:spPr>
          <p:txBody>
            <a:bodyPr lIns="0" tIns="0" rIns="0" bIns="0" rtlCol="0" anchor="t">
              <a:spAutoFit/>
            </a:bodyPr>
            <a:lstStyle/>
            <a:p>
              <a:pPr algn="just">
                <a:lnSpc>
                  <a:spcPts val="2380"/>
                </a:lnSpc>
              </a:pPr>
              <a:r>
                <a:rPr lang="en-US" sz="1700" spc="85">
                  <a:solidFill>
                    <a:srgbClr val="FF66C4"/>
                  </a:solidFill>
                  <a:latin typeface="DM Sans Bold"/>
                </a:rPr>
                <a:t>INTRODUCTION</a:t>
              </a:r>
            </a:p>
          </p:txBody>
        </p:sp>
      </p:grpSp>
      <p:sp>
        <p:nvSpPr>
          <p:cNvPr id="7" name="TextBox 7"/>
          <p:cNvSpPr txBox="1"/>
          <p:nvPr/>
        </p:nvSpPr>
        <p:spPr>
          <a:xfrm>
            <a:off x="9144000" y="3265170"/>
            <a:ext cx="7604474" cy="6839584"/>
          </a:xfrm>
          <a:prstGeom prst="rect">
            <a:avLst/>
          </a:prstGeom>
        </p:spPr>
        <p:txBody>
          <a:bodyPr lIns="0" tIns="0" rIns="0" bIns="0" rtlCol="0" anchor="t">
            <a:spAutoFit/>
          </a:bodyPr>
          <a:lstStyle/>
          <a:p>
            <a:pPr>
              <a:lnSpc>
                <a:spcPts val="3640"/>
              </a:lnSpc>
            </a:pPr>
            <a:r>
              <a:rPr lang="en-US" sz="2600" spc="-52">
                <a:solidFill>
                  <a:srgbClr val="000000"/>
                </a:solidFill>
                <a:latin typeface="DM Sans Bold"/>
              </a:rPr>
              <a:t>The Task Manager application simplifies task management for individuals and teams. It offers features like task creation, priority management, deadline tracking, and team collaboration. The application's mission is to improve productivity and provide a user-friendly platform. It includes pages for login, home, tasks, add task, contact, and about.</a:t>
            </a: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a:p>
            <a:pPr>
              <a:lnSpc>
                <a:spcPts val="3640"/>
              </a:lnSpc>
            </a:pPr>
            <a:endParaRPr lang="en-US" sz="2600" spc="-52">
              <a:solidFill>
                <a:srgbClr val="000000"/>
              </a:solidFill>
              <a:latin typeface="DM Sans Bold"/>
            </a:endParaRPr>
          </a:p>
        </p:txBody>
      </p:sp>
      <p:sp>
        <p:nvSpPr>
          <p:cNvPr id="8" name="TextBox 8"/>
          <p:cNvSpPr txBox="1"/>
          <p:nvPr/>
        </p:nvSpPr>
        <p:spPr>
          <a:xfrm>
            <a:off x="15875034" y="9216415"/>
            <a:ext cx="1384266" cy="287664"/>
          </a:xfrm>
          <a:prstGeom prst="rect">
            <a:avLst/>
          </a:prstGeom>
        </p:spPr>
        <p:txBody>
          <a:bodyPr lIns="0" tIns="0" rIns="0" bIns="0" rtlCol="0" anchor="t">
            <a:spAutoFit/>
          </a:bodyPr>
          <a:lstStyle/>
          <a:p>
            <a:pPr marL="0" lvl="0" indent="0" algn="r">
              <a:lnSpc>
                <a:spcPts val="2380"/>
              </a:lnSpc>
              <a:spcBef>
                <a:spcPct val="0"/>
              </a:spcBef>
            </a:pPr>
            <a:r>
              <a:rPr lang="en-US" sz="1700" u="none" spc="85">
                <a:solidFill>
                  <a:srgbClr val="FF66C4"/>
                </a:solidFill>
                <a:latin typeface="DM Sans Bold"/>
              </a:rPr>
              <a:t>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grpSp>
        <p:nvGrpSpPr>
          <p:cNvPr id="4" name="Group 4"/>
          <p:cNvGrpSpPr/>
          <p:nvPr/>
        </p:nvGrpSpPr>
        <p:grpSpPr>
          <a:xfrm>
            <a:off x="1028700" y="4402416"/>
            <a:ext cx="4934233" cy="3343193"/>
            <a:chOff x="0" y="-190500"/>
            <a:chExt cx="6578977" cy="4457592"/>
          </a:xfrm>
        </p:grpSpPr>
        <p:sp>
          <p:nvSpPr>
            <p:cNvPr id="5" name="TextBox 5"/>
            <p:cNvSpPr txBox="1"/>
            <p:nvPr/>
          </p:nvSpPr>
          <p:spPr>
            <a:xfrm>
              <a:off x="0" y="2102908"/>
              <a:ext cx="6578977" cy="2164184"/>
            </a:xfrm>
            <a:prstGeom prst="rect">
              <a:avLst/>
            </a:prstGeom>
          </p:spPr>
          <p:txBody>
            <a:bodyPr lIns="0" tIns="0" rIns="0" bIns="0" rtlCol="0" anchor="t">
              <a:spAutoFit/>
            </a:bodyPr>
            <a:lstStyle/>
            <a:p>
              <a:pPr>
                <a:lnSpc>
                  <a:spcPts val="3220"/>
                </a:lnSpc>
              </a:pPr>
              <a:r>
                <a:rPr lang="en-US" sz="2300" spc="-46" dirty="0">
                  <a:solidFill>
                    <a:srgbClr val="000000"/>
                  </a:solidFill>
                  <a:latin typeface="DM Sans Bold"/>
                </a:rPr>
                <a:t>Creating an express scaffolded project using </a:t>
              </a:r>
              <a:r>
                <a:rPr lang="en-US" sz="2300" spc="-46" dirty="0" err="1">
                  <a:solidFill>
                    <a:srgbClr val="000000"/>
                  </a:solidFill>
                  <a:latin typeface="DM Sans Bold"/>
                </a:rPr>
                <a:t>npx</a:t>
              </a:r>
              <a:r>
                <a:rPr lang="en-US" sz="2300" spc="-46" dirty="0">
                  <a:solidFill>
                    <a:srgbClr val="000000"/>
                  </a:solidFill>
                  <a:latin typeface="DM Sans Bold"/>
                </a:rPr>
                <a:t> express-generator command.</a:t>
              </a:r>
            </a:p>
            <a:p>
              <a:pPr>
                <a:lnSpc>
                  <a:spcPts val="3220"/>
                </a:lnSpc>
              </a:pPr>
              <a:endParaRPr lang="en-US" sz="2300" spc="-46" dirty="0">
                <a:solidFill>
                  <a:srgbClr val="000000"/>
                </a:solidFill>
                <a:latin typeface="DM Sans Bold"/>
              </a:endParaRPr>
            </a:p>
          </p:txBody>
        </p:sp>
        <p:sp>
          <p:nvSpPr>
            <p:cNvPr id="6" name="TextBox 6"/>
            <p:cNvSpPr txBox="1"/>
            <p:nvPr/>
          </p:nvSpPr>
          <p:spPr>
            <a:xfrm>
              <a:off x="0" y="-190500"/>
              <a:ext cx="6578977" cy="2214033"/>
            </a:xfrm>
            <a:prstGeom prst="rect">
              <a:avLst/>
            </a:prstGeom>
          </p:spPr>
          <p:txBody>
            <a:bodyPr lIns="0" tIns="0" rIns="0" bIns="0" rtlCol="0" anchor="t">
              <a:spAutoFit/>
            </a:bodyPr>
            <a:lstStyle/>
            <a:p>
              <a:pPr algn="just">
                <a:lnSpc>
                  <a:spcPts val="13999"/>
                </a:lnSpc>
              </a:pPr>
              <a:r>
                <a:rPr lang="en-US" sz="9999">
                  <a:solidFill>
                    <a:srgbClr val="FF66C4"/>
                  </a:solidFill>
                  <a:latin typeface="DM Sans"/>
                </a:rPr>
                <a:t>1</a:t>
              </a:r>
            </a:p>
          </p:txBody>
        </p:sp>
      </p:grpSp>
      <p:sp>
        <p:nvSpPr>
          <p:cNvPr id="7" name="TextBox 7"/>
          <p:cNvSpPr txBox="1"/>
          <p:nvPr/>
        </p:nvSpPr>
        <p:spPr>
          <a:xfrm>
            <a:off x="1028700" y="1886477"/>
            <a:ext cx="4712543" cy="1825627"/>
          </a:xfrm>
          <a:prstGeom prst="rect">
            <a:avLst/>
          </a:prstGeom>
        </p:spPr>
        <p:txBody>
          <a:bodyPr lIns="0" tIns="0" rIns="0" bIns="0" rtlCol="0" anchor="t">
            <a:spAutoFit/>
          </a:bodyPr>
          <a:lstStyle/>
          <a:p>
            <a:pPr>
              <a:lnSpc>
                <a:spcPts val="7150"/>
              </a:lnSpc>
            </a:pPr>
            <a:r>
              <a:rPr lang="en-US" sz="6500" spc="-325">
                <a:solidFill>
                  <a:srgbClr val="000000"/>
                </a:solidFill>
                <a:latin typeface="DM Sans Bold"/>
              </a:rPr>
              <a:t> Installation Guide</a:t>
            </a:r>
          </a:p>
        </p:txBody>
      </p:sp>
      <p:sp>
        <p:nvSpPr>
          <p:cNvPr id="8" name="TextBox 8"/>
          <p:cNvSpPr txBox="1"/>
          <p:nvPr/>
        </p:nvSpPr>
        <p:spPr>
          <a:xfrm>
            <a:off x="6676884" y="1905617"/>
            <a:ext cx="10582416" cy="737235"/>
          </a:xfrm>
          <a:prstGeom prst="rect">
            <a:avLst/>
          </a:prstGeom>
        </p:spPr>
        <p:txBody>
          <a:bodyPr lIns="0" tIns="0" rIns="0" bIns="0" rtlCol="0" anchor="t">
            <a:spAutoFit/>
          </a:bodyPr>
          <a:lstStyle/>
          <a:p>
            <a:pPr>
              <a:lnSpc>
                <a:spcPts val="2940"/>
              </a:lnSpc>
            </a:pPr>
            <a:r>
              <a:rPr lang="en-US" sz="2100">
                <a:solidFill>
                  <a:srgbClr val="000000"/>
                </a:solidFill>
                <a:latin typeface="DM Sans"/>
              </a:rPr>
              <a:t>This slide provides a step-by-step guide on how to install the Task Manager application from the terminal.</a:t>
            </a:r>
          </a:p>
        </p:txBody>
      </p:sp>
      <p:grpSp>
        <p:nvGrpSpPr>
          <p:cNvPr id="9" name="Group 9"/>
          <p:cNvGrpSpPr/>
          <p:nvPr/>
        </p:nvGrpSpPr>
        <p:grpSpPr>
          <a:xfrm>
            <a:off x="6676884" y="4545291"/>
            <a:ext cx="4934233" cy="2754629"/>
            <a:chOff x="0" y="0"/>
            <a:chExt cx="6578977" cy="3672839"/>
          </a:xfrm>
        </p:grpSpPr>
        <p:sp>
          <p:nvSpPr>
            <p:cNvPr id="10" name="TextBox 10"/>
            <p:cNvSpPr txBox="1"/>
            <p:nvPr/>
          </p:nvSpPr>
          <p:spPr>
            <a:xfrm>
              <a:off x="0" y="2102908"/>
              <a:ext cx="6578977" cy="1569931"/>
            </a:xfrm>
            <a:prstGeom prst="rect">
              <a:avLst/>
            </a:prstGeom>
          </p:spPr>
          <p:txBody>
            <a:bodyPr lIns="0" tIns="0" rIns="0" bIns="0" rtlCol="0" anchor="t">
              <a:spAutoFit/>
            </a:bodyPr>
            <a:lstStyle/>
            <a:p>
              <a:pPr>
                <a:lnSpc>
                  <a:spcPts val="3220"/>
                </a:lnSpc>
              </a:pPr>
              <a:r>
                <a:rPr lang="en-US" sz="2300" spc="-46">
                  <a:solidFill>
                    <a:srgbClr val="000000"/>
                  </a:solidFill>
                  <a:latin typeface="DM Sans Bold"/>
                </a:rPr>
                <a:t>Install the necessary dependencies using npm.</a:t>
              </a:r>
            </a:p>
            <a:p>
              <a:pPr>
                <a:lnSpc>
                  <a:spcPts val="3220"/>
                </a:lnSpc>
              </a:pPr>
              <a:endParaRPr lang="en-US" sz="2300" spc="-46">
                <a:solidFill>
                  <a:srgbClr val="000000"/>
                </a:solidFill>
                <a:latin typeface="DM Sans Bold"/>
              </a:endParaRPr>
            </a:p>
          </p:txBody>
        </p:sp>
        <p:sp>
          <p:nvSpPr>
            <p:cNvPr id="11" name="TextBox 11"/>
            <p:cNvSpPr txBox="1"/>
            <p:nvPr/>
          </p:nvSpPr>
          <p:spPr>
            <a:xfrm>
              <a:off x="0" y="-190500"/>
              <a:ext cx="6578977" cy="2214033"/>
            </a:xfrm>
            <a:prstGeom prst="rect">
              <a:avLst/>
            </a:prstGeom>
          </p:spPr>
          <p:txBody>
            <a:bodyPr lIns="0" tIns="0" rIns="0" bIns="0" rtlCol="0" anchor="t">
              <a:spAutoFit/>
            </a:bodyPr>
            <a:lstStyle/>
            <a:p>
              <a:pPr algn="just">
                <a:lnSpc>
                  <a:spcPts val="13999"/>
                </a:lnSpc>
              </a:pPr>
              <a:r>
                <a:rPr lang="en-US" sz="9999">
                  <a:solidFill>
                    <a:srgbClr val="FF66C4"/>
                  </a:solidFill>
                  <a:latin typeface="DM Sans"/>
                </a:rPr>
                <a:t>2</a:t>
              </a:r>
            </a:p>
          </p:txBody>
        </p:sp>
      </p:grpSp>
      <p:grpSp>
        <p:nvGrpSpPr>
          <p:cNvPr id="12" name="Group 12"/>
          <p:cNvGrpSpPr/>
          <p:nvPr/>
        </p:nvGrpSpPr>
        <p:grpSpPr>
          <a:xfrm>
            <a:off x="12325067" y="4545291"/>
            <a:ext cx="4934233" cy="2354579"/>
            <a:chOff x="0" y="0"/>
            <a:chExt cx="6578977" cy="3139439"/>
          </a:xfrm>
        </p:grpSpPr>
        <p:sp>
          <p:nvSpPr>
            <p:cNvPr id="13" name="TextBox 13"/>
            <p:cNvSpPr txBox="1"/>
            <p:nvPr/>
          </p:nvSpPr>
          <p:spPr>
            <a:xfrm>
              <a:off x="0" y="2102908"/>
              <a:ext cx="6578977" cy="1036531"/>
            </a:xfrm>
            <a:prstGeom prst="rect">
              <a:avLst/>
            </a:prstGeom>
          </p:spPr>
          <p:txBody>
            <a:bodyPr lIns="0" tIns="0" rIns="0" bIns="0" rtlCol="0" anchor="t">
              <a:spAutoFit/>
            </a:bodyPr>
            <a:lstStyle/>
            <a:p>
              <a:pPr>
                <a:lnSpc>
                  <a:spcPts val="3220"/>
                </a:lnSpc>
              </a:pPr>
              <a:r>
                <a:rPr lang="en-US" sz="2300" spc="-46">
                  <a:solidFill>
                    <a:srgbClr val="000000"/>
                  </a:solidFill>
                  <a:latin typeface="DM Sans Bold"/>
                </a:rPr>
                <a:t>Run the application using the 'npm start' command.</a:t>
              </a:r>
            </a:p>
          </p:txBody>
        </p:sp>
        <p:sp>
          <p:nvSpPr>
            <p:cNvPr id="14" name="TextBox 14"/>
            <p:cNvSpPr txBox="1"/>
            <p:nvPr/>
          </p:nvSpPr>
          <p:spPr>
            <a:xfrm>
              <a:off x="0" y="-190500"/>
              <a:ext cx="6578977" cy="2214033"/>
            </a:xfrm>
            <a:prstGeom prst="rect">
              <a:avLst/>
            </a:prstGeom>
          </p:spPr>
          <p:txBody>
            <a:bodyPr lIns="0" tIns="0" rIns="0" bIns="0" rtlCol="0" anchor="t">
              <a:spAutoFit/>
            </a:bodyPr>
            <a:lstStyle/>
            <a:p>
              <a:pPr algn="just">
                <a:lnSpc>
                  <a:spcPts val="13999"/>
                </a:lnSpc>
              </a:pPr>
              <a:r>
                <a:rPr lang="en-US" sz="9999">
                  <a:solidFill>
                    <a:srgbClr val="FF66C4"/>
                  </a:solidFill>
                  <a:latin typeface="DM Sans"/>
                </a:rPr>
                <a:t>3</a:t>
              </a:r>
            </a:p>
          </p:txBody>
        </p:sp>
      </p:grpSp>
      <p:sp>
        <p:nvSpPr>
          <p:cNvPr id="15" name="TextBox 15"/>
          <p:cNvSpPr txBox="1"/>
          <p:nvPr/>
        </p:nvSpPr>
        <p:spPr>
          <a:xfrm>
            <a:off x="15875034" y="9216415"/>
            <a:ext cx="1384266" cy="287664"/>
          </a:xfrm>
          <a:prstGeom prst="rect">
            <a:avLst/>
          </a:prstGeom>
        </p:spPr>
        <p:txBody>
          <a:bodyPr lIns="0" tIns="0" rIns="0" bIns="0" rtlCol="0" anchor="t">
            <a:spAutoFit/>
          </a:bodyPr>
          <a:lstStyle/>
          <a:p>
            <a:pPr marL="0" lvl="0" indent="0" algn="r">
              <a:lnSpc>
                <a:spcPts val="2380"/>
              </a:lnSpc>
              <a:spcBef>
                <a:spcPct val="0"/>
              </a:spcBef>
            </a:pPr>
            <a:r>
              <a:rPr lang="en-US" sz="1700" u="none" spc="85">
                <a:solidFill>
                  <a:srgbClr val="FF66C4"/>
                </a:solidFill>
                <a:latin typeface="DM Sans Bold"/>
              </a:rPr>
              <a:t>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E6E0"/>
        </a:solidFill>
        <a:effectLst/>
      </p:bgPr>
    </p:bg>
    <p:spTree>
      <p:nvGrpSpPr>
        <p:cNvPr id="1" name=""/>
        <p:cNvGrpSpPr/>
        <p:nvPr/>
      </p:nvGrpSpPr>
      <p:grpSpPr>
        <a:xfrm>
          <a:off x="0" y="0"/>
          <a:ext cx="0" cy="0"/>
          <a:chOff x="0" y="0"/>
          <a:chExt cx="0" cy="0"/>
        </a:xfrm>
      </p:grpSpPr>
      <p:sp>
        <p:nvSpPr>
          <p:cNvPr id="2" name="Freeform 2"/>
          <p:cNvSpPr/>
          <p:nvPr/>
        </p:nvSpPr>
        <p:spPr>
          <a:xfrm>
            <a:off x="1028700" y="2164753"/>
            <a:ext cx="9431863" cy="7093547"/>
          </a:xfrm>
          <a:custGeom>
            <a:avLst/>
            <a:gdLst/>
            <a:ahLst/>
            <a:cxnLst/>
            <a:rect l="l" t="t" r="r" b="b"/>
            <a:pathLst>
              <a:path w="9431863" h="7093547">
                <a:moveTo>
                  <a:pt x="0" y="0"/>
                </a:moveTo>
                <a:lnTo>
                  <a:pt x="9431863" y="0"/>
                </a:lnTo>
                <a:lnTo>
                  <a:pt x="9431863" y="7093547"/>
                </a:lnTo>
                <a:lnTo>
                  <a:pt x="0" y="7093547"/>
                </a:lnTo>
                <a:lnTo>
                  <a:pt x="0" y="0"/>
                </a:lnTo>
                <a:close/>
              </a:path>
            </a:pathLst>
          </a:custGeom>
          <a:blipFill>
            <a:blip r:embed="rId2"/>
            <a:stretch>
              <a:fillRect/>
            </a:stretch>
          </a:blipFill>
        </p:spPr>
        <p:txBody>
          <a:bodyPr/>
          <a:lstStyle/>
          <a:p>
            <a:endParaRPr lang="en-CA"/>
          </a:p>
        </p:txBody>
      </p:sp>
      <p:grpSp>
        <p:nvGrpSpPr>
          <p:cNvPr id="3" name="Group 3"/>
          <p:cNvGrpSpPr/>
          <p:nvPr/>
        </p:nvGrpSpPr>
        <p:grpSpPr>
          <a:xfrm>
            <a:off x="2100953" y="2365041"/>
            <a:ext cx="7748458" cy="4353460"/>
            <a:chOff x="0" y="0"/>
            <a:chExt cx="10331277" cy="5804613"/>
          </a:xfrm>
        </p:grpSpPr>
        <p:pic>
          <p:nvPicPr>
            <p:cNvPr id="4" name="Picture 4"/>
            <p:cNvPicPr>
              <a:picLocks noChangeAspect="1"/>
            </p:cNvPicPr>
            <p:nvPr/>
          </p:nvPicPr>
          <p:blipFill>
            <a:blip r:embed="rId3"/>
            <a:srcRect l="7840" r="7840"/>
            <a:stretch>
              <a:fillRect/>
            </a:stretch>
          </p:blipFill>
          <p:spPr>
            <a:xfrm>
              <a:off x="0" y="0"/>
              <a:ext cx="10331277" cy="5804613"/>
            </a:xfrm>
            <a:prstGeom prst="rect">
              <a:avLst/>
            </a:prstGeom>
          </p:spPr>
        </p:pic>
      </p:grpSp>
      <p:sp>
        <p:nvSpPr>
          <p:cNvPr id="5" name="TextBox 5"/>
          <p:cNvSpPr txBox="1"/>
          <p:nvPr/>
        </p:nvSpPr>
        <p:spPr>
          <a:xfrm>
            <a:off x="10980643" y="1175681"/>
            <a:ext cx="5954238" cy="2473970"/>
          </a:xfrm>
          <a:prstGeom prst="rect">
            <a:avLst/>
          </a:prstGeom>
        </p:spPr>
        <p:txBody>
          <a:bodyPr lIns="0" tIns="0" rIns="0" bIns="0" rtlCol="0" anchor="t">
            <a:spAutoFit/>
          </a:bodyPr>
          <a:lstStyle/>
          <a:p>
            <a:pPr>
              <a:lnSpc>
                <a:spcPts val="9680"/>
              </a:lnSpc>
            </a:pPr>
            <a:r>
              <a:rPr lang="en-US" sz="8800" spc="-440">
                <a:solidFill>
                  <a:srgbClr val="008037"/>
                </a:solidFill>
                <a:latin typeface="DM Sans Bold"/>
              </a:rPr>
              <a:t>Login Page Overview</a:t>
            </a:r>
          </a:p>
        </p:txBody>
      </p:sp>
      <p:sp>
        <p:nvSpPr>
          <p:cNvPr id="6" name="TextBox 6"/>
          <p:cNvSpPr txBox="1"/>
          <p:nvPr/>
        </p:nvSpPr>
        <p:spPr>
          <a:xfrm>
            <a:off x="11051505" y="4071621"/>
            <a:ext cx="5883375" cy="6215379"/>
          </a:xfrm>
          <a:prstGeom prst="rect">
            <a:avLst/>
          </a:prstGeom>
        </p:spPr>
        <p:txBody>
          <a:bodyPr lIns="0" tIns="0" rIns="0" bIns="0" rtlCol="0" anchor="t">
            <a:spAutoFit/>
          </a:bodyPr>
          <a:lstStyle/>
          <a:p>
            <a:pPr algn="just">
              <a:lnSpc>
                <a:spcPts val="3500"/>
              </a:lnSpc>
            </a:pPr>
            <a:endParaRPr/>
          </a:p>
          <a:p>
            <a:pPr algn="just">
              <a:lnSpc>
                <a:spcPts val="3500"/>
              </a:lnSpc>
            </a:pPr>
            <a:r>
              <a:rPr lang="en-US" sz="2500" spc="125">
                <a:solidFill>
                  <a:srgbClr val="000000"/>
                </a:solidFill>
                <a:latin typeface="IreneFlorentina"/>
              </a:rPr>
              <a:t>DESCRIPTION: </a:t>
            </a:r>
          </a:p>
          <a:p>
            <a:pPr>
              <a:lnSpc>
                <a:spcPts val="3080"/>
              </a:lnSpc>
            </a:pPr>
            <a:r>
              <a:rPr lang="en-US" sz="2200" spc="110">
                <a:solidFill>
                  <a:srgbClr val="000000"/>
                </a:solidFill>
                <a:latin typeface="IreneFlorentina"/>
              </a:rPr>
              <a:t>THE LOGIN PAGE LETS USERS LOG IN TO THEIR TASK MANAGER ACCOUNT SECURELY.</a:t>
            </a:r>
          </a:p>
          <a:p>
            <a:pPr algn="just">
              <a:lnSpc>
                <a:spcPts val="3500"/>
              </a:lnSpc>
            </a:pPr>
            <a:endParaRPr lang="en-US" sz="2200" spc="110">
              <a:solidFill>
                <a:srgbClr val="000000"/>
              </a:solidFill>
              <a:latin typeface="IreneFlorentina"/>
            </a:endParaRPr>
          </a:p>
          <a:p>
            <a:pPr algn="just">
              <a:lnSpc>
                <a:spcPts val="3500"/>
              </a:lnSpc>
            </a:pPr>
            <a:endParaRPr lang="en-US" sz="2200" spc="110">
              <a:solidFill>
                <a:srgbClr val="000000"/>
              </a:solidFill>
              <a:latin typeface="IreneFlorentina"/>
            </a:endParaRPr>
          </a:p>
          <a:p>
            <a:pPr algn="just">
              <a:lnSpc>
                <a:spcPts val="3500"/>
              </a:lnSpc>
            </a:pPr>
            <a:r>
              <a:rPr lang="en-US" sz="2500" spc="125">
                <a:solidFill>
                  <a:srgbClr val="000000"/>
                </a:solidFill>
                <a:latin typeface="IreneFlorentina"/>
              </a:rPr>
              <a:t>FEATURES :</a:t>
            </a:r>
          </a:p>
          <a:p>
            <a:pPr algn="just">
              <a:lnSpc>
                <a:spcPts val="2240"/>
              </a:lnSpc>
            </a:pPr>
            <a:endParaRPr lang="en-US" sz="2500" spc="125">
              <a:solidFill>
                <a:srgbClr val="000000"/>
              </a:solidFill>
              <a:latin typeface="IreneFlorentina"/>
            </a:endParaRPr>
          </a:p>
          <a:p>
            <a:pPr marL="410218" lvl="1" indent="-205109">
              <a:lnSpc>
                <a:spcPts val="2660"/>
              </a:lnSpc>
              <a:buFont typeface="Arial"/>
              <a:buChar char="•"/>
            </a:pPr>
            <a:r>
              <a:rPr lang="en-US" sz="1900" spc="95">
                <a:solidFill>
                  <a:srgbClr val="000000"/>
                </a:solidFill>
                <a:latin typeface="IreneFlorentina"/>
              </a:rPr>
              <a:t>USERNAME AND PASSWORD VALIDATION.</a:t>
            </a:r>
          </a:p>
          <a:p>
            <a:pPr marL="410218" lvl="1" indent="-205109">
              <a:lnSpc>
                <a:spcPts val="2660"/>
              </a:lnSpc>
              <a:buFont typeface="Arial"/>
              <a:buChar char="•"/>
            </a:pPr>
            <a:r>
              <a:rPr lang="en-US" sz="1900" spc="95">
                <a:solidFill>
                  <a:srgbClr val="000000"/>
                </a:solidFill>
                <a:latin typeface="IreneFlorentina"/>
              </a:rPr>
              <a:t>SECURE AUTHENTICATION PROCESS.</a:t>
            </a:r>
          </a:p>
          <a:p>
            <a:pPr marL="410218" lvl="1" indent="-205109">
              <a:lnSpc>
                <a:spcPts val="2660"/>
              </a:lnSpc>
              <a:buFont typeface="Arial"/>
              <a:buChar char="•"/>
            </a:pPr>
            <a:r>
              <a:rPr lang="en-US" sz="1900" spc="95">
                <a:solidFill>
                  <a:srgbClr val="000000"/>
                </a:solidFill>
                <a:latin typeface="IreneFlorentina"/>
              </a:rPr>
              <a:t>REDIRECTS TO THE HOME PAGE UPON SUCCESSFUL LOGIN.</a:t>
            </a:r>
          </a:p>
          <a:p>
            <a:pPr algn="just">
              <a:lnSpc>
                <a:spcPts val="2660"/>
              </a:lnSpc>
            </a:pPr>
            <a:endParaRPr lang="en-US" sz="1900" spc="95">
              <a:solidFill>
                <a:srgbClr val="000000"/>
              </a:solidFill>
              <a:latin typeface="IreneFlorentina"/>
            </a:endParaRPr>
          </a:p>
          <a:p>
            <a:pPr algn="just">
              <a:lnSpc>
                <a:spcPts val="2240"/>
              </a:lnSpc>
            </a:pPr>
            <a:endParaRPr lang="en-US" sz="1900" spc="95">
              <a:solidFill>
                <a:srgbClr val="000000"/>
              </a:solidFill>
              <a:latin typeface="IreneFlorentina"/>
            </a:endParaRPr>
          </a:p>
          <a:p>
            <a:pPr algn="just">
              <a:lnSpc>
                <a:spcPts val="2240"/>
              </a:lnSpc>
            </a:pPr>
            <a:endParaRPr lang="en-US" sz="1900" spc="95">
              <a:solidFill>
                <a:srgbClr val="000000"/>
              </a:solidFill>
              <a:latin typeface="IreneFlorenti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1B4"/>
        </a:solidFill>
        <a:effectLst/>
      </p:bgPr>
    </p:bg>
    <p:spTree>
      <p:nvGrpSpPr>
        <p:cNvPr id="1" name=""/>
        <p:cNvGrpSpPr/>
        <p:nvPr/>
      </p:nvGrpSpPr>
      <p:grpSpPr>
        <a:xfrm>
          <a:off x="0" y="0"/>
          <a:ext cx="0" cy="0"/>
          <a:chOff x="0" y="0"/>
          <a:chExt cx="0" cy="0"/>
        </a:xfrm>
      </p:grpSpPr>
      <p:sp>
        <p:nvSpPr>
          <p:cNvPr id="2" name="Freeform 2"/>
          <p:cNvSpPr/>
          <p:nvPr/>
        </p:nvSpPr>
        <p:spPr>
          <a:xfrm>
            <a:off x="1028700" y="2164753"/>
            <a:ext cx="9431863" cy="7093547"/>
          </a:xfrm>
          <a:custGeom>
            <a:avLst/>
            <a:gdLst/>
            <a:ahLst/>
            <a:cxnLst/>
            <a:rect l="l" t="t" r="r" b="b"/>
            <a:pathLst>
              <a:path w="9431863" h="7093547">
                <a:moveTo>
                  <a:pt x="0" y="0"/>
                </a:moveTo>
                <a:lnTo>
                  <a:pt x="9431863" y="0"/>
                </a:lnTo>
                <a:lnTo>
                  <a:pt x="9431863" y="7093547"/>
                </a:lnTo>
                <a:lnTo>
                  <a:pt x="0" y="7093547"/>
                </a:lnTo>
                <a:lnTo>
                  <a:pt x="0" y="0"/>
                </a:lnTo>
                <a:close/>
              </a:path>
            </a:pathLst>
          </a:custGeom>
          <a:blipFill>
            <a:blip r:embed="rId2"/>
            <a:stretch>
              <a:fillRect/>
            </a:stretch>
          </a:blipFill>
        </p:spPr>
        <p:txBody>
          <a:bodyPr/>
          <a:lstStyle/>
          <a:p>
            <a:endParaRPr lang="en-CA"/>
          </a:p>
        </p:txBody>
      </p:sp>
      <p:grpSp>
        <p:nvGrpSpPr>
          <p:cNvPr id="3" name="Group 3"/>
          <p:cNvGrpSpPr/>
          <p:nvPr/>
        </p:nvGrpSpPr>
        <p:grpSpPr>
          <a:xfrm>
            <a:off x="2100953" y="2365041"/>
            <a:ext cx="7748458" cy="4353460"/>
            <a:chOff x="0" y="0"/>
            <a:chExt cx="10331277" cy="5804613"/>
          </a:xfrm>
        </p:grpSpPr>
        <p:pic>
          <p:nvPicPr>
            <p:cNvPr id="4" name="Picture 4"/>
            <p:cNvPicPr>
              <a:picLocks noChangeAspect="1"/>
            </p:cNvPicPr>
            <p:nvPr/>
          </p:nvPicPr>
          <p:blipFill>
            <a:blip r:embed="rId3"/>
            <a:srcRect l="7283" r="7283"/>
            <a:stretch>
              <a:fillRect/>
            </a:stretch>
          </p:blipFill>
          <p:spPr>
            <a:xfrm>
              <a:off x="0" y="0"/>
              <a:ext cx="10331277" cy="5804613"/>
            </a:xfrm>
            <a:prstGeom prst="rect">
              <a:avLst/>
            </a:prstGeom>
          </p:spPr>
        </p:pic>
      </p:grpSp>
      <p:sp>
        <p:nvSpPr>
          <p:cNvPr id="5" name="TextBox 5"/>
          <p:cNvSpPr txBox="1"/>
          <p:nvPr/>
        </p:nvSpPr>
        <p:spPr>
          <a:xfrm>
            <a:off x="11128304" y="1126151"/>
            <a:ext cx="5954238" cy="2563504"/>
          </a:xfrm>
          <a:prstGeom prst="rect">
            <a:avLst/>
          </a:prstGeom>
        </p:spPr>
        <p:txBody>
          <a:bodyPr lIns="0" tIns="0" rIns="0" bIns="0" rtlCol="0" anchor="t">
            <a:spAutoFit/>
          </a:bodyPr>
          <a:lstStyle/>
          <a:p>
            <a:pPr>
              <a:lnSpc>
                <a:spcPts val="10010"/>
              </a:lnSpc>
            </a:pPr>
            <a:r>
              <a:rPr lang="en-US" sz="9100" spc="-455">
                <a:solidFill>
                  <a:srgbClr val="FF914D"/>
                </a:solidFill>
                <a:latin typeface="DM Sans Bold"/>
              </a:rPr>
              <a:t>Home Page Overview</a:t>
            </a:r>
          </a:p>
        </p:txBody>
      </p:sp>
      <p:sp>
        <p:nvSpPr>
          <p:cNvPr id="6" name="TextBox 6"/>
          <p:cNvSpPr txBox="1"/>
          <p:nvPr/>
        </p:nvSpPr>
        <p:spPr>
          <a:xfrm>
            <a:off x="11128304" y="4170681"/>
            <a:ext cx="6375580" cy="5087619"/>
          </a:xfrm>
          <a:prstGeom prst="rect">
            <a:avLst/>
          </a:prstGeom>
        </p:spPr>
        <p:txBody>
          <a:bodyPr lIns="0" tIns="0" rIns="0" bIns="0" rtlCol="0" anchor="t">
            <a:spAutoFit/>
          </a:bodyPr>
          <a:lstStyle/>
          <a:p>
            <a:pPr>
              <a:lnSpc>
                <a:spcPts val="3080"/>
              </a:lnSpc>
            </a:pPr>
            <a:r>
              <a:rPr lang="en-US" sz="2200" spc="110" dirty="0">
                <a:solidFill>
                  <a:srgbClr val="000000"/>
                </a:solidFill>
                <a:latin typeface="IreneFlorentina"/>
              </a:rPr>
              <a:t>DESCRIPTION:</a:t>
            </a:r>
          </a:p>
          <a:p>
            <a:pPr>
              <a:lnSpc>
                <a:spcPts val="3080"/>
              </a:lnSpc>
            </a:pPr>
            <a:r>
              <a:rPr lang="en-US" sz="2200" spc="110" dirty="0">
                <a:solidFill>
                  <a:srgbClr val="000000"/>
                </a:solidFill>
                <a:latin typeface="IreneFlorentina"/>
              </a:rPr>
              <a:t>THE HOME PAGE PROVIDES AN OVERVIEW OF THE TASK MANAGER APPLICATION AND ITS FEATURES.</a:t>
            </a:r>
          </a:p>
          <a:p>
            <a:pPr>
              <a:lnSpc>
                <a:spcPts val="3080"/>
              </a:lnSpc>
            </a:pPr>
            <a:endParaRPr lang="en-US" sz="2200" spc="110" dirty="0">
              <a:solidFill>
                <a:srgbClr val="000000"/>
              </a:solidFill>
              <a:latin typeface="IreneFlorentina"/>
            </a:endParaRPr>
          </a:p>
          <a:p>
            <a:pPr>
              <a:lnSpc>
                <a:spcPts val="3080"/>
              </a:lnSpc>
            </a:pPr>
            <a:r>
              <a:rPr lang="en-US" sz="2200" spc="110" dirty="0">
                <a:solidFill>
                  <a:srgbClr val="000000"/>
                </a:solidFill>
                <a:latin typeface="IreneFlorentina"/>
              </a:rPr>
              <a:t>FEATURES:</a:t>
            </a:r>
          </a:p>
          <a:p>
            <a:pPr marL="474986" lvl="1" indent="-237493">
              <a:lnSpc>
                <a:spcPts val="3080"/>
              </a:lnSpc>
              <a:buFont typeface="Arial"/>
              <a:buChar char="•"/>
            </a:pPr>
            <a:r>
              <a:rPr lang="en-US" sz="2200" spc="110" dirty="0">
                <a:solidFill>
                  <a:srgbClr val="000000"/>
                </a:solidFill>
                <a:latin typeface="IreneFlorentina"/>
              </a:rPr>
              <a:t>WELCOME MESSAGE AND INTRODUCTION.</a:t>
            </a:r>
          </a:p>
          <a:p>
            <a:pPr marL="474986" lvl="1" indent="-237493">
              <a:lnSpc>
                <a:spcPts val="3080"/>
              </a:lnSpc>
              <a:buFont typeface="Arial"/>
              <a:buChar char="•"/>
            </a:pPr>
            <a:r>
              <a:rPr lang="en-US" sz="2200" spc="110" dirty="0">
                <a:solidFill>
                  <a:srgbClr val="000000"/>
                </a:solidFill>
                <a:latin typeface="IreneFlorentina"/>
              </a:rPr>
              <a:t>LINKS TO DIFFERENT SECTIONS OF THE APPLICATION.</a:t>
            </a:r>
          </a:p>
          <a:p>
            <a:pPr marL="474986" lvl="1" indent="-237493">
              <a:lnSpc>
                <a:spcPts val="3080"/>
              </a:lnSpc>
              <a:buFont typeface="Arial"/>
              <a:buChar char="•"/>
            </a:pPr>
            <a:r>
              <a:rPr lang="en-US" sz="2200" spc="110" dirty="0">
                <a:solidFill>
                  <a:srgbClr val="000000"/>
                </a:solidFill>
                <a:latin typeface="IreneFlorentina"/>
              </a:rPr>
              <a:t>SUMMARY OF TASKS OR OTHER RELEVANT INFORMATION.</a:t>
            </a:r>
          </a:p>
          <a:p>
            <a:pPr>
              <a:lnSpc>
                <a:spcPts val="3080"/>
              </a:lnSpc>
            </a:pPr>
            <a:endParaRPr lang="en-US" sz="2200" spc="110" dirty="0">
              <a:solidFill>
                <a:srgbClr val="000000"/>
              </a:solidFill>
              <a:latin typeface="IreneFlorentina"/>
            </a:endParaRPr>
          </a:p>
        </p:txBody>
      </p:sp>
      <p:sp>
        <p:nvSpPr>
          <p:cNvPr id="7" name="TextBox 7"/>
          <p:cNvSpPr txBox="1"/>
          <p:nvPr/>
        </p:nvSpPr>
        <p:spPr>
          <a:xfrm>
            <a:off x="16785809" y="9410700"/>
            <a:ext cx="718075" cy="293094"/>
          </a:xfrm>
          <a:prstGeom prst="rect">
            <a:avLst/>
          </a:prstGeom>
        </p:spPr>
        <p:txBody>
          <a:bodyPr wrap="square" lIns="0" tIns="0" rIns="0" bIns="0" rtlCol="0" anchor="t">
            <a:spAutoFit/>
          </a:bodyPr>
          <a:lstStyle/>
          <a:p>
            <a:pPr algn="ctr">
              <a:lnSpc>
                <a:spcPts val="2380"/>
              </a:lnSpc>
              <a:spcBef>
                <a:spcPct val="0"/>
              </a:spcBef>
            </a:pPr>
            <a:r>
              <a:rPr lang="en-US" sz="1700" spc="85" dirty="0">
                <a:solidFill>
                  <a:srgbClr val="FFBD59"/>
                </a:solidFill>
                <a:latin typeface="DM Sans Bold"/>
              </a:rPr>
              <a:t>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sp>
        <p:nvSpPr>
          <p:cNvPr id="4" name="Freeform 4"/>
          <p:cNvSpPr/>
          <p:nvPr/>
        </p:nvSpPr>
        <p:spPr>
          <a:xfrm>
            <a:off x="134471" y="1974554"/>
            <a:ext cx="9684759" cy="7283746"/>
          </a:xfrm>
          <a:custGeom>
            <a:avLst/>
            <a:gdLst/>
            <a:ahLst/>
            <a:cxnLst/>
            <a:rect l="l" t="t" r="r" b="b"/>
            <a:pathLst>
              <a:path w="9684759" h="7283746">
                <a:moveTo>
                  <a:pt x="0" y="0"/>
                </a:moveTo>
                <a:lnTo>
                  <a:pt x="9684758" y="0"/>
                </a:lnTo>
                <a:lnTo>
                  <a:pt x="9684758" y="7283746"/>
                </a:lnTo>
                <a:lnTo>
                  <a:pt x="0" y="7283746"/>
                </a:lnTo>
                <a:lnTo>
                  <a:pt x="0" y="0"/>
                </a:lnTo>
                <a:close/>
              </a:path>
            </a:pathLst>
          </a:custGeom>
          <a:blipFill>
            <a:blip r:embed="rId2"/>
            <a:stretch>
              <a:fillRect/>
            </a:stretch>
          </a:blipFill>
        </p:spPr>
        <p:txBody>
          <a:bodyPr/>
          <a:lstStyle/>
          <a:p>
            <a:endParaRPr lang="en-CA"/>
          </a:p>
        </p:txBody>
      </p:sp>
      <p:grpSp>
        <p:nvGrpSpPr>
          <p:cNvPr id="5" name="Group 5"/>
          <p:cNvGrpSpPr/>
          <p:nvPr/>
        </p:nvGrpSpPr>
        <p:grpSpPr>
          <a:xfrm>
            <a:off x="1246118" y="2182385"/>
            <a:ext cx="7944303" cy="4470735"/>
            <a:chOff x="0" y="0"/>
            <a:chExt cx="10592404" cy="5960981"/>
          </a:xfrm>
        </p:grpSpPr>
        <p:pic>
          <p:nvPicPr>
            <p:cNvPr id="6" name="Picture 6"/>
            <p:cNvPicPr>
              <a:picLocks noChangeAspect="1"/>
            </p:cNvPicPr>
            <p:nvPr/>
          </p:nvPicPr>
          <p:blipFill>
            <a:blip r:embed="rId3"/>
            <a:srcRect l="8130" r="8130"/>
            <a:stretch>
              <a:fillRect/>
            </a:stretch>
          </p:blipFill>
          <p:spPr>
            <a:xfrm>
              <a:off x="0" y="0"/>
              <a:ext cx="10592404" cy="5960981"/>
            </a:xfrm>
            <a:prstGeom prst="rect">
              <a:avLst/>
            </a:prstGeom>
          </p:spPr>
        </p:pic>
      </p:grpSp>
      <p:sp>
        <p:nvSpPr>
          <p:cNvPr id="7" name="TextBox 7"/>
          <p:cNvSpPr txBox="1"/>
          <p:nvPr/>
        </p:nvSpPr>
        <p:spPr>
          <a:xfrm>
            <a:off x="10652965" y="2022179"/>
            <a:ext cx="6606335" cy="1704975"/>
          </a:xfrm>
          <a:prstGeom prst="rect">
            <a:avLst/>
          </a:prstGeom>
        </p:spPr>
        <p:txBody>
          <a:bodyPr lIns="0" tIns="0" rIns="0" bIns="0" rtlCol="0" anchor="t">
            <a:spAutoFit/>
          </a:bodyPr>
          <a:lstStyle/>
          <a:p>
            <a:pPr>
              <a:lnSpc>
                <a:spcPts val="6600"/>
              </a:lnSpc>
            </a:pPr>
            <a:r>
              <a:rPr lang="en-US" sz="6000" spc="-300">
                <a:solidFill>
                  <a:srgbClr val="737373"/>
                </a:solidFill>
                <a:latin typeface="DM Sans Bold"/>
              </a:rPr>
              <a:t>About Page Overview</a:t>
            </a:r>
          </a:p>
        </p:txBody>
      </p:sp>
      <p:sp>
        <p:nvSpPr>
          <p:cNvPr id="8" name="TextBox 8"/>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u="none" spc="85">
                <a:solidFill>
                  <a:srgbClr val="737373"/>
                </a:solidFill>
                <a:latin typeface="DM Sans Bold"/>
              </a:rPr>
              <a:t>NEXT</a:t>
            </a:r>
          </a:p>
        </p:txBody>
      </p:sp>
      <p:sp>
        <p:nvSpPr>
          <p:cNvPr id="9" name="TextBox 9"/>
          <p:cNvSpPr txBox="1"/>
          <p:nvPr/>
        </p:nvSpPr>
        <p:spPr>
          <a:xfrm>
            <a:off x="10652965" y="4290413"/>
            <a:ext cx="6606335" cy="5087619"/>
          </a:xfrm>
          <a:prstGeom prst="rect">
            <a:avLst/>
          </a:prstGeom>
        </p:spPr>
        <p:txBody>
          <a:bodyPr lIns="0" tIns="0" rIns="0" bIns="0" rtlCol="0" anchor="t">
            <a:spAutoFit/>
          </a:bodyPr>
          <a:lstStyle/>
          <a:p>
            <a:pPr>
              <a:lnSpc>
                <a:spcPts val="3080"/>
              </a:lnSpc>
            </a:pPr>
            <a:r>
              <a:rPr lang="en-US" sz="2200" spc="-44">
                <a:solidFill>
                  <a:srgbClr val="000000"/>
                </a:solidFill>
                <a:latin typeface="IreneFlorentina"/>
              </a:rPr>
              <a:t>Description: </a:t>
            </a:r>
          </a:p>
          <a:p>
            <a:pPr>
              <a:lnSpc>
                <a:spcPts val="3080"/>
              </a:lnSpc>
            </a:pPr>
            <a:r>
              <a:rPr lang="en-US" sz="2200" spc="-44">
                <a:solidFill>
                  <a:srgbClr val="000000"/>
                </a:solidFill>
                <a:latin typeface="IreneFlorentina"/>
              </a:rPr>
              <a:t>The about page provides information about the Task Manager application and its development team.</a:t>
            </a:r>
          </a:p>
          <a:p>
            <a:pPr>
              <a:lnSpc>
                <a:spcPts val="3080"/>
              </a:lnSpc>
            </a:pPr>
            <a:endParaRPr lang="en-US" sz="2200" spc="-44">
              <a:solidFill>
                <a:srgbClr val="000000"/>
              </a:solidFill>
              <a:latin typeface="IreneFlorentina"/>
            </a:endParaRPr>
          </a:p>
          <a:p>
            <a:pPr>
              <a:lnSpc>
                <a:spcPts val="3080"/>
              </a:lnSpc>
            </a:pPr>
            <a:r>
              <a:rPr lang="en-US" sz="2200" spc="-44">
                <a:solidFill>
                  <a:srgbClr val="000000"/>
                </a:solidFill>
                <a:latin typeface="IreneFlorentina"/>
              </a:rPr>
              <a:t>Features:</a:t>
            </a:r>
          </a:p>
          <a:p>
            <a:pPr marL="474988" lvl="1" indent="-237494">
              <a:lnSpc>
                <a:spcPts val="3080"/>
              </a:lnSpc>
              <a:buFont typeface="Arial"/>
              <a:buChar char="•"/>
            </a:pPr>
            <a:r>
              <a:rPr lang="en-US" sz="2200" spc="-44">
                <a:solidFill>
                  <a:srgbClr val="000000"/>
                </a:solidFill>
                <a:latin typeface="IreneFlorentina"/>
              </a:rPr>
              <a:t>Details about the application's mission and goals.</a:t>
            </a:r>
          </a:p>
          <a:p>
            <a:pPr marL="474988" lvl="1" indent="-237494">
              <a:lnSpc>
                <a:spcPts val="3080"/>
              </a:lnSpc>
              <a:buFont typeface="Arial"/>
              <a:buChar char="•"/>
            </a:pPr>
            <a:r>
              <a:rPr lang="en-US" sz="2200" spc="-44">
                <a:solidFill>
                  <a:srgbClr val="000000"/>
                </a:solidFill>
                <a:latin typeface="IreneFlorentina"/>
              </a:rPr>
              <a:t>Information about the development team members.</a:t>
            </a:r>
          </a:p>
          <a:p>
            <a:pPr marL="474988" lvl="1" indent="-237494">
              <a:lnSpc>
                <a:spcPts val="3080"/>
              </a:lnSpc>
              <a:buFont typeface="Arial"/>
              <a:buChar char="•"/>
            </a:pPr>
            <a:r>
              <a:rPr lang="en-US" sz="2200" spc="-44">
                <a:solidFill>
                  <a:srgbClr val="000000"/>
                </a:solidFill>
                <a:latin typeface="IreneFlorentina"/>
              </a:rPr>
              <a:t>Links to social media or other resources.</a:t>
            </a:r>
          </a:p>
          <a:p>
            <a:pPr>
              <a:lnSpc>
                <a:spcPts val="3080"/>
              </a:lnSpc>
            </a:pPr>
            <a:endParaRPr lang="en-US" sz="2200" spc="-44">
              <a:solidFill>
                <a:srgbClr val="000000"/>
              </a:solidFill>
              <a:latin typeface="IreneFlorenti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FFF"/>
        </a:solidFill>
        <a:effectLst/>
      </p:bgPr>
    </p:bg>
    <p:spTree>
      <p:nvGrpSpPr>
        <p:cNvPr id="1" name=""/>
        <p:cNvGrpSpPr/>
        <p:nvPr/>
      </p:nvGrpSpPr>
      <p:grpSpPr>
        <a:xfrm>
          <a:off x="0" y="0"/>
          <a:ext cx="0" cy="0"/>
          <a:chOff x="0" y="0"/>
          <a:chExt cx="0" cy="0"/>
        </a:xfrm>
      </p:grpSpPr>
      <p:sp>
        <p:nvSpPr>
          <p:cNvPr id="2" name="Freeform 2"/>
          <p:cNvSpPr/>
          <p:nvPr/>
        </p:nvSpPr>
        <p:spPr>
          <a:xfrm>
            <a:off x="1028700" y="2164753"/>
            <a:ext cx="9431863" cy="7093547"/>
          </a:xfrm>
          <a:custGeom>
            <a:avLst/>
            <a:gdLst/>
            <a:ahLst/>
            <a:cxnLst/>
            <a:rect l="l" t="t" r="r" b="b"/>
            <a:pathLst>
              <a:path w="9431863" h="7093547">
                <a:moveTo>
                  <a:pt x="0" y="0"/>
                </a:moveTo>
                <a:lnTo>
                  <a:pt x="9431863" y="0"/>
                </a:lnTo>
                <a:lnTo>
                  <a:pt x="9431863" y="7093547"/>
                </a:lnTo>
                <a:lnTo>
                  <a:pt x="0" y="7093547"/>
                </a:lnTo>
                <a:lnTo>
                  <a:pt x="0" y="0"/>
                </a:lnTo>
                <a:close/>
              </a:path>
            </a:pathLst>
          </a:custGeom>
          <a:blipFill>
            <a:blip r:embed="rId2"/>
            <a:stretch>
              <a:fillRect/>
            </a:stretch>
          </a:blipFill>
        </p:spPr>
        <p:txBody>
          <a:bodyPr/>
          <a:lstStyle/>
          <a:p>
            <a:endParaRPr lang="en-CA"/>
          </a:p>
        </p:txBody>
      </p:sp>
      <p:grpSp>
        <p:nvGrpSpPr>
          <p:cNvPr id="3" name="Group 3"/>
          <p:cNvGrpSpPr/>
          <p:nvPr/>
        </p:nvGrpSpPr>
        <p:grpSpPr>
          <a:xfrm>
            <a:off x="2100953" y="2365041"/>
            <a:ext cx="7748458" cy="4353460"/>
            <a:chOff x="0" y="0"/>
            <a:chExt cx="10331277" cy="5804613"/>
          </a:xfrm>
        </p:grpSpPr>
        <p:pic>
          <p:nvPicPr>
            <p:cNvPr id="4" name="Picture 4"/>
            <p:cNvPicPr>
              <a:picLocks noChangeAspect="1"/>
            </p:cNvPicPr>
            <p:nvPr/>
          </p:nvPicPr>
          <p:blipFill>
            <a:blip r:embed="rId3"/>
            <a:srcRect l="7988" r="7988"/>
            <a:stretch>
              <a:fillRect/>
            </a:stretch>
          </p:blipFill>
          <p:spPr>
            <a:xfrm>
              <a:off x="0" y="0"/>
              <a:ext cx="10331277" cy="5804613"/>
            </a:xfrm>
            <a:prstGeom prst="rect">
              <a:avLst/>
            </a:prstGeom>
          </p:spPr>
        </p:pic>
      </p:grpSp>
      <p:sp>
        <p:nvSpPr>
          <p:cNvPr id="5" name="TextBox 5"/>
          <p:cNvSpPr txBox="1"/>
          <p:nvPr/>
        </p:nvSpPr>
        <p:spPr>
          <a:xfrm>
            <a:off x="11092873" y="1123950"/>
            <a:ext cx="5954238" cy="2633988"/>
          </a:xfrm>
          <a:prstGeom prst="rect">
            <a:avLst/>
          </a:prstGeom>
        </p:spPr>
        <p:txBody>
          <a:bodyPr lIns="0" tIns="0" rIns="0" bIns="0" rtlCol="0" anchor="t">
            <a:spAutoFit/>
          </a:bodyPr>
          <a:lstStyle/>
          <a:p>
            <a:pPr>
              <a:lnSpc>
                <a:spcPts val="10340"/>
              </a:lnSpc>
            </a:pPr>
            <a:r>
              <a:rPr lang="en-US" sz="9400" spc="-470">
                <a:solidFill>
                  <a:srgbClr val="8D84B5"/>
                </a:solidFill>
                <a:latin typeface="DM Sans Bold"/>
              </a:rPr>
              <a:t>Tasks Page Overview</a:t>
            </a:r>
          </a:p>
        </p:txBody>
      </p:sp>
      <p:sp>
        <p:nvSpPr>
          <p:cNvPr id="6" name="TextBox 6"/>
          <p:cNvSpPr txBox="1"/>
          <p:nvPr/>
        </p:nvSpPr>
        <p:spPr>
          <a:xfrm>
            <a:off x="10871381" y="3996931"/>
            <a:ext cx="6990835" cy="5868669"/>
          </a:xfrm>
          <a:prstGeom prst="rect">
            <a:avLst/>
          </a:prstGeom>
        </p:spPr>
        <p:txBody>
          <a:bodyPr lIns="0" tIns="0" rIns="0" bIns="0" rtlCol="0" anchor="t">
            <a:spAutoFit/>
          </a:bodyPr>
          <a:lstStyle/>
          <a:p>
            <a:pPr>
              <a:lnSpc>
                <a:spcPts val="3080"/>
              </a:lnSpc>
            </a:pPr>
            <a:r>
              <a:rPr lang="en-US" sz="2200" spc="110">
                <a:solidFill>
                  <a:srgbClr val="000000"/>
                </a:solidFill>
                <a:latin typeface="IreneFlorentina"/>
              </a:rPr>
              <a:t>DESCRIPTION: </a:t>
            </a:r>
          </a:p>
          <a:p>
            <a:pPr>
              <a:lnSpc>
                <a:spcPts val="3080"/>
              </a:lnSpc>
            </a:pPr>
            <a:r>
              <a:rPr lang="en-US" sz="2200" spc="110">
                <a:solidFill>
                  <a:srgbClr val="000000"/>
                </a:solidFill>
                <a:latin typeface="IreneFlorentina"/>
              </a:rPr>
              <a:t>ThE TASKS PAGE DISPLAYS A LIST OF TASKS AND ALLOWS USERS TO MANAGE THEM EFFICIENTLY.</a:t>
            </a:r>
          </a:p>
          <a:p>
            <a:pPr>
              <a:lnSpc>
                <a:spcPts val="3080"/>
              </a:lnSpc>
            </a:pPr>
            <a:endParaRPr lang="en-US" sz="2200" spc="110">
              <a:solidFill>
                <a:srgbClr val="000000"/>
              </a:solidFill>
              <a:latin typeface="IreneFlorentina"/>
            </a:endParaRPr>
          </a:p>
          <a:p>
            <a:pPr>
              <a:lnSpc>
                <a:spcPts val="3080"/>
              </a:lnSpc>
            </a:pPr>
            <a:r>
              <a:rPr lang="en-US" sz="2200" spc="110">
                <a:solidFill>
                  <a:srgbClr val="000000"/>
                </a:solidFill>
                <a:latin typeface="IreneFlorentina"/>
              </a:rPr>
              <a:t>FEATURES:</a:t>
            </a:r>
          </a:p>
          <a:p>
            <a:pPr marL="474986" lvl="1" indent="-237493">
              <a:lnSpc>
                <a:spcPts val="3080"/>
              </a:lnSpc>
              <a:buFont typeface="Arial"/>
              <a:buChar char="•"/>
            </a:pPr>
            <a:r>
              <a:rPr lang="en-US" sz="2200" spc="110">
                <a:solidFill>
                  <a:srgbClr val="000000"/>
                </a:solidFill>
                <a:latin typeface="IreneFlorentina"/>
              </a:rPr>
              <a:t>LIST OF TASKS WITH DETAILS SUCH AS TITLE, DESCRIPTION, DUE DATE, AND PRIORITY.</a:t>
            </a:r>
          </a:p>
          <a:p>
            <a:pPr marL="474986" lvl="1" indent="-237493">
              <a:lnSpc>
                <a:spcPts val="3080"/>
              </a:lnSpc>
              <a:buFont typeface="Arial"/>
              <a:buChar char="•"/>
            </a:pPr>
            <a:r>
              <a:rPr lang="en-US" sz="2200" spc="110">
                <a:solidFill>
                  <a:srgbClr val="000000"/>
                </a:solidFill>
                <a:latin typeface="IreneFlorentina"/>
              </a:rPr>
              <a:t>ABILITY TO TOGGLE THE COMPLETION STATUS OF TASKS.</a:t>
            </a:r>
          </a:p>
          <a:p>
            <a:pPr marL="474986" lvl="1" indent="-237493">
              <a:lnSpc>
                <a:spcPts val="3080"/>
              </a:lnSpc>
              <a:buFont typeface="Arial"/>
              <a:buChar char="•"/>
            </a:pPr>
            <a:r>
              <a:rPr lang="en-US" sz="2200" spc="110">
                <a:solidFill>
                  <a:srgbClr val="000000"/>
                </a:solidFill>
                <a:latin typeface="IreneFlorentina"/>
              </a:rPr>
              <a:t>OPTIONS TO UPDATE OR DELETE TASKS.</a:t>
            </a:r>
          </a:p>
          <a:p>
            <a:pPr>
              <a:lnSpc>
                <a:spcPts val="3080"/>
              </a:lnSpc>
            </a:pPr>
            <a:endParaRPr lang="en-US" sz="2200" spc="110">
              <a:solidFill>
                <a:srgbClr val="000000"/>
              </a:solidFill>
              <a:latin typeface="IreneFlorentina"/>
            </a:endParaRPr>
          </a:p>
          <a:p>
            <a:pPr>
              <a:lnSpc>
                <a:spcPts val="3080"/>
              </a:lnSpc>
            </a:pPr>
            <a:endParaRPr lang="en-US" sz="2200" spc="110">
              <a:solidFill>
                <a:srgbClr val="000000"/>
              </a:solidFill>
              <a:latin typeface="IreneFlorentina"/>
            </a:endParaRPr>
          </a:p>
        </p:txBody>
      </p:sp>
      <p:sp>
        <p:nvSpPr>
          <p:cNvPr id="7" name="TextBox 7"/>
          <p:cNvSpPr txBox="1"/>
          <p:nvPr/>
        </p:nvSpPr>
        <p:spPr>
          <a:xfrm>
            <a:off x="17259300" y="9584931"/>
            <a:ext cx="593467" cy="280669"/>
          </a:xfrm>
          <a:prstGeom prst="rect">
            <a:avLst/>
          </a:prstGeom>
        </p:spPr>
        <p:txBody>
          <a:bodyPr lIns="0" tIns="0" rIns="0" bIns="0" rtlCol="0" anchor="t">
            <a:spAutoFit/>
          </a:bodyPr>
          <a:lstStyle/>
          <a:p>
            <a:pPr algn="ctr">
              <a:lnSpc>
                <a:spcPts val="2380"/>
              </a:lnSpc>
              <a:spcBef>
                <a:spcPct val="0"/>
              </a:spcBef>
            </a:pPr>
            <a:r>
              <a:rPr lang="en-US" sz="1700" spc="85">
                <a:solidFill>
                  <a:srgbClr val="F1B9DB"/>
                </a:solidFill>
                <a:latin typeface="DM Sans Bold"/>
              </a:rPr>
              <a:t>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5E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6186311" cy="3479800"/>
          </a:xfrm>
        </p:grpSpPr>
        <p:sp>
          <p:nvSpPr>
            <p:cNvPr id="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txBody>
            <a:bodyPr/>
            <a:lstStyle/>
            <a:p>
              <a:endParaRPr lang="en-CA"/>
            </a:p>
          </p:txBody>
        </p:sp>
      </p:grpSp>
      <p:sp>
        <p:nvSpPr>
          <p:cNvPr id="4" name="Freeform 4"/>
          <p:cNvSpPr/>
          <p:nvPr/>
        </p:nvSpPr>
        <p:spPr>
          <a:xfrm>
            <a:off x="134471" y="1974554"/>
            <a:ext cx="9684759" cy="7283746"/>
          </a:xfrm>
          <a:custGeom>
            <a:avLst/>
            <a:gdLst/>
            <a:ahLst/>
            <a:cxnLst/>
            <a:rect l="l" t="t" r="r" b="b"/>
            <a:pathLst>
              <a:path w="9684759" h="7283746">
                <a:moveTo>
                  <a:pt x="0" y="0"/>
                </a:moveTo>
                <a:lnTo>
                  <a:pt x="9684758" y="0"/>
                </a:lnTo>
                <a:lnTo>
                  <a:pt x="9684758" y="7283746"/>
                </a:lnTo>
                <a:lnTo>
                  <a:pt x="0" y="7283746"/>
                </a:lnTo>
                <a:lnTo>
                  <a:pt x="0" y="0"/>
                </a:lnTo>
                <a:close/>
              </a:path>
            </a:pathLst>
          </a:custGeom>
          <a:blipFill>
            <a:blip r:embed="rId2"/>
            <a:stretch>
              <a:fillRect/>
            </a:stretch>
          </a:blipFill>
        </p:spPr>
        <p:txBody>
          <a:bodyPr/>
          <a:lstStyle/>
          <a:p>
            <a:endParaRPr lang="en-CA"/>
          </a:p>
        </p:txBody>
      </p:sp>
      <p:grpSp>
        <p:nvGrpSpPr>
          <p:cNvPr id="5" name="Group 5"/>
          <p:cNvGrpSpPr/>
          <p:nvPr/>
        </p:nvGrpSpPr>
        <p:grpSpPr>
          <a:xfrm>
            <a:off x="1246118" y="2182385"/>
            <a:ext cx="7944303" cy="4470735"/>
            <a:chOff x="0" y="0"/>
            <a:chExt cx="10592404" cy="5960981"/>
          </a:xfrm>
        </p:grpSpPr>
        <p:pic>
          <p:nvPicPr>
            <p:cNvPr id="6" name="Picture 6"/>
            <p:cNvPicPr>
              <a:picLocks noChangeAspect="1"/>
            </p:cNvPicPr>
            <p:nvPr/>
          </p:nvPicPr>
          <p:blipFill>
            <a:blip r:embed="rId3"/>
            <a:srcRect l="7538" r="7538"/>
            <a:stretch>
              <a:fillRect/>
            </a:stretch>
          </p:blipFill>
          <p:spPr>
            <a:xfrm>
              <a:off x="0" y="0"/>
              <a:ext cx="10592404" cy="5960981"/>
            </a:xfrm>
            <a:prstGeom prst="rect">
              <a:avLst/>
            </a:prstGeom>
          </p:spPr>
        </p:pic>
      </p:grpSp>
      <p:sp>
        <p:nvSpPr>
          <p:cNvPr id="7" name="TextBox 7"/>
          <p:cNvSpPr txBox="1"/>
          <p:nvPr/>
        </p:nvSpPr>
        <p:spPr>
          <a:xfrm>
            <a:off x="10652965" y="1702952"/>
            <a:ext cx="6606335" cy="1704975"/>
          </a:xfrm>
          <a:prstGeom prst="rect">
            <a:avLst/>
          </a:prstGeom>
        </p:spPr>
        <p:txBody>
          <a:bodyPr lIns="0" tIns="0" rIns="0" bIns="0" rtlCol="0" anchor="t">
            <a:spAutoFit/>
          </a:bodyPr>
          <a:lstStyle/>
          <a:p>
            <a:pPr>
              <a:lnSpc>
                <a:spcPts val="6600"/>
              </a:lnSpc>
            </a:pPr>
            <a:r>
              <a:rPr lang="en-US" sz="6000" spc="-300">
                <a:solidFill>
                  <a:srgbClr val="137DFF"/>
                </a:solidFill>
                <a:latin typeface="DM Sans Bold"/>
              </a:rPr>
              <a:t>Add Task Page Overview</a:t>
            </a:r>
          </a:p>
        </p:txBody>
      </p:sp>
      <p:sp>
        <p:nvSpPr>
          <p:cNvPr id="8" name="TextBox 8"/>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u="none" spc="85">
                <a:solidFill>
                  <a:srgbClr val="137DFF"/>
                </a:solidFill>
                <a:latin typeface="DM Sans Bold"/>
              </a:rPr>
              <a:t>NEXT</a:t>
            </a:r>
          </a:p>
        </p:txBody>
      </p:sp>
      <p:sp>
        <p:nvSpPr>
          <p:cNvPr id="9" name="TextBox 9"/>
          <p:cNvSpPr txBox="1"/>
          <p:nvPr/>
        </p:nvSpPr>
        <p:spPr>
          <a:xfrm>
            <a:off x="10652965" y="3685448"/>
            <a:ext cx="6606335" cy="5868669"/>
          </a:xfrm>
          <a:prstGeom prst="rect">
            <a:avLst/>
          </a:prstGeom>
        </p:spPr>
        <p:txBody>
          <a:bodyPr lIns="0" tIns="0" rIns="0" bIns="0" rtlCol="0" anchor="t">
            <a:spAutoFit/>
          </a:bodyPr>
          <a:lstStyle/>
          <a:p>
            <a:pPr>
              <a:lnSpc>
                <a:spcPts val="3080"/>
              </a:lnSpc>
            </a:pPr>
            <a:r>
              <a:rPr lang="en-US" sz="2200" spc="-44">
                <a:solidFill>
                  <a:srgbClr val="000000"/>
                </a:solidFill>
                <a:latin typeface="IreneFlorentina"/>
              </a:rPr>
              <a:t>Description: </a:t>
            </a:r>
          </a:p>
          <a:p>
            <a:pPr>
              <a:lnSpc>
                <a:spcPts val="3080"/>
              </a:lnSpc>
            </a:pPr>
            <a:r>
              <a:rPr lang="en-US" sz="2200" spc="-44">
                <a:solidFill>
                  <a:srgbClr val="000000"/>
                </a:solidFill>
                <a:latin typeface="IreneFlorentina"/>
              </a:rPr>
              <a:t>The add task page allows users to add new tasks to the Task Manager application.</a:t>
            </a:r>
          </a:p>
          <a:p>
            <a:pPr>
              <a:lnSpc>
                <a:spcPts val="3080"/>
              </a:lnSpc>
            </a:pPr>
            <a:endParaRPr lang="en-US" sz="2200" spc="-44">
              <a:solidFill>
                <a:srgbClr val="000000"/>
              </a:solidFill>
              <a:latin typeface="IreneFlorentina"/>
            </a:endParaRPr>
          </a:p>
          <a:p>
            <a:pPr>
              <a:lnSpc>
                <a:spcPts val="3080"/>
              </a:lnSpc>
            </a:pPr>
            <a:r>
              <a:rPr lang="en-US" sz="2200" spc="-44">
                <a:solidFill>
                  <a:srgbClr val="000000"/>
                </a:solidFill>
                <a:latin typeface="IreneFlorentina"/>
              </a:rPr>
              <a:t>Features:</a:t>
            </a:r>
          </a:p>
          <a:p>
            <a:pPr>
              <a:lnSpc>
                <a:spcPts val="3080"/>
              </a:lnSpc>
            </a:pPr>
            <a:endParaRPr lang="en-US" sz="2200" spc="-44">
              <a:solidFill>
                <a:srgbClr val="000000"/>
              </a:solidFill>
              <a:latin typeface="IreneFlorentina"/>
            </a:endParaRPr>
          </a:p>
          <a:p>
            <a:pPr marL="474988" lvl="1" indent="-237494">
              <a:lnSpc>
                <a:spcPts val="3080"/>
              </a:lnSpc>
              <a:buFont typeface="Arial"/>
              <a:buChar char="•"/>
            </a:pPr>
            <a:r>
              <a:rPr lang="en-US" sz="2200" spc="-44">
                <a:solidFill>
                  <a:srgbClr val="000000"/>
                </a:solidFill>
                <a:latin typeface="IreneFlorentina"/>
              </a:rPr>
              <a:t>Form for adding a new task with fields for title, description, due date, and priority.</a:t>
            </a:r>
          </a:p>
          <a:p>
            <a:pPr marL="474988" lvl="1" indent="-237494">
              <a:lnSpc>
                <a:spcPts val="3080"/>
              </a:lnSpc>
              <a:buFont typeface="Arial"/>
              <a:buChar char="•"/>
            </a:pPr>
            <a:r>
              <a:rPr lang="en-US" sz="2200" spc="-44">
                <a:solidFill>
                  <a:srgbClr val="000000"/>
                </a:solidFill>
                <a:latin typeface="IreneFlorentina"/>
              </a:rPr>
              <a:t>Validation of input fields before submission.</a:t>
            </a:r>
          </a:p>
          <a:p>
            <a:pPr marL="474988" lvl="1" indent="-237494">
              <a:lnSpc>
                <a:spcPts val="3080"/>
              </a:lnSpc>
              <a:buFont typeface="Arial"/>
              <a:buChar char="•"/>
            </a:pPr>
            <a:r>
              <a:rPr lang="en-US" sz="2200" spc="-44">
                <a:solidFill>
                  <a:srgbClr val="000000"/>
                </a:solidFill>
                <a:latin typeface="IreneFlorentina"/>
              </a:rPr>
              <a:t>Submission of tasks to the server for storage.</a:t>
            </a:r>
          </a:p>
          <a:p>
            <a:pPr>
              <a:lnSpc>
                <a:spcPts val="3080"/>
              </a:lnSpc>
            </a:pPr>
            <a:endParaRPr lang="en-US" sz="2200" spc="-44">
              <a:solidFill>
                <a:srgbClr val="000000"/>
              </a:solidFill>
              <a:latin typeface="IreneFlorenti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493</Words>
  <Application>Microsoft Office PowerPoint</Application>
  <PresentationFormat>Custom</PresentationFormat>
  <Paragraphs>105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Sans</vt:lpstr>
      <vt:lpstr>DM Sans Bold</vt:lpstr>
      <vt:lpstr>Calibri</vt:lpstr>
      <vt:lpstr>Arial</vt:lpstr>
      <vt:lpstr>IreneFlorentina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Elegant Minimalist Jewelry Product Catalog Presentation</dc:title>
  <cp:lastModifiedBy>Harsh Ketanbhai Dhakecha</cp:lastModifiedBy>
  <cp:revision>4</cp:revision>
  <dcterms:created xsi:type="dcterms:W3CDTF">2006-08-16T00:00:00Z</dcterms:created>
  <dcterms:modified xsi:type="dcterms:W3CDTF">2024-04-03T05:48:40Z</dcterms:modified>
  <dc:identifier>DAGBUymuQOs</dc:identifier>
</cp:coreProperties>
</file>