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4" r:id="rId12"/>
    <p:sldId id="267" r:id="rId13"/>
    <p:sldId id="269" r:id="rId14"/>
    <p:sldId id="270" r:id="rId15"/>
    <p:sldId id="268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B2D503-A7AA-0005-829B-FB6B50796891}" v="225" dt="2024-03-31T14:35:48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33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2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9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9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2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29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3/31/2024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7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69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2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4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Close-up of hopscotch on a sidewalk">
            <a:extLst>
              <a:ext uri="{FF2B5EF4-FFF2-40B4-BE49-F238E27FC236}">
                <a16:creationId xmlns:a16="http://schemas.microsoft.com/office/drawing/2014/main" id="{1F9A8D10-2713-5967-42D8-16911CCCDF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095" r="-1" b="8631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DC453F-D303-8359-8248-53B4EDDE7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CS648 Project</a:t>
            </a:r>
            <a:endParaRPr lang="en-IN" sz="5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42108-DB0F-D5E7-BEB7-D50DD70DE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IN" sz="22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Aayush Gupta (210020)</a:t>
            </a:r>
            <a:br>
              <a:rPr lang="en-IN" sz="2200" dirty="0">
                <a:solidFill>
                  <a:srgbClr val="FFFFFF"/>
                </a:solidFill>
              </a:rPr>
            </a:br>
            <a:r>
              <a:rPr lang="en-IN" sz="2200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Ridin</a:t>
            </a:r>
            <a:r>
              <a:rPr lang="en-IN" sz="22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Datta (210840)</a:t>
            </a:r>
            <a:br>
              <a:rPr lang="en-IN" sz="2200" dirty="0">
                <a:solidFill>
                  <a:srgbClr val="FFFFFF"/>
                </a:solidFill>
              </a:rPr>
            </a:br>
            <a:r>
              <a:rPr lang="en-IN" sz="2200" b="0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Shrey</a:t>
            </a:r>
            <a:r>
              <a:rPr lang="en-IN" sz="22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Wadhawan (200948)</a:t>
            </a:r>
            <a:br>
              <a:rPr lang="en-IN" sz="2200" dirty="0">
                <a:solidFill>
                  <a:srgbClr val="FFFFFF"/>
                </a:solidFill>
              </a:rPr>
            </a:br>
            <a:endParaRPr lang="en-IN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906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EF1E-7A84-00B6-88A1-6D9CCD9E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Lemma 1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C3506-7AF2-8545-D560-2A607D58F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situation representing the minimum possible favorable region is the case where all neighboring points are separated by a distance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mtClean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including the distance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the leftmost point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dirty="0"/>
                  <a:t>and the rightmost point. Thus,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IN" sz="280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IN" sz="280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8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8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 sz="28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I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IN" sz="2800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C3506-7AF2-8545-D560-2A607D58F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163" r="-3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black dot with a black circle&#10;&#10;Description automatically generated">
            <a:extLst>
              <a:ext uri="{FF2B5EF4-FFF2-40B4-BE49-F238E27FC236}">
                <a16:creationId xmlns:a16="http://schemas.microsoft.com/office/drawing/2014/main" id="{31EC1F34-0251-A102-415E-0483FC2F8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379" y="5219092"/>
            <a:ext cx="80200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73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8250-E72F-F6B4-06A3-758324E6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Lemma 2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D6A4F3-6E92-9FF1-680C-8347FAA778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In the randomized incremental construction framework let us consider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points have been dropped. The smallest interval is defined by 2 points. Let us call them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If either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chosen as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point they would define the smallest interval. Otherwise, the smallest interval remains the same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Since the points have been chosen random uniformly, every point has the same probability of being the last dropped point. Hence,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IN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IN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IN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D6A4F3-6E92-9FF1-680C-8347FAA778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1" t="-872" r="-12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923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6265-97A5-4B9B-A5E5-BE82CC189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abon Next LT"/>
              </a:rPr>
              <a:t>Proof 2: By Geometry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6E8F8-1F75-E9C4-A989-A4E55B2BD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will prove the following claim in a novel geometric fashion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math equation with black text&#10;&#10;Description automatically generated">
            <a:extLst>
              <a:ext uri="{FF2B5EF4-FFF2-40B4-BE49-F238E27FC236}">
                <a16:creationId xmlns:a16="http://schemas.microsoft.com/office/drawing/2014/main" id="{8231C7BC-F870-69AC-ECDC-0ACD4A52B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58" y="3273963"/>
            <a:ext cx="12192000" cy="181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83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6265-97A5-4B9B-A5E5-BE82CC189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abon Next LT"/>
              </a:rPr>
              <a:t>Proof 2: By Geometry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6E8F8-1F75-E9C4-A989-A4E55B2BD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Without loss of generality, assume the [0, 1] segment is broken into segments of length</a:t>
            </a:r>
            <a:br>
              <a:rPr lang="en-US" sz="2200" dirty="0">
                <a:ea typeface="+mn-lt"/>
                <a:cs typeface="+mn-lt"/>
              </a:rPr>
            </a:br>
            <a:r>
              <a:rPr lang="en-US" sz="2200" dirty="0">
                <a:ea typeface="+mn-lt"/>
                <a:cs typeface="+mn-lt"/>
              </a:rPr>
              <a:t>s</a:t>
            </a:r>
            <a:r>
              <a:rPr lang="en-US" sz="1500" dirty="0">
                <a:ea typeface="+mn-lt"/>
                <a:cs typeface="+mn-lt"/>
              </a:rPr>
              <a:t>1 </a:t>
            </a:r>
            <a:r>
              <a:rPr lang="en-US" sz="2200" dirty="0">
                <a:ea typeface="+mn-lt"/>
                <a:cs typeface="+mn-lt"/>
              </a:rPr>
              <a:t>≥ s</a:t>
            </a:r>
            <a:r>
              <a:rPr lang="en-US" sz="1500" dirty="0">
                <a:ea typeface="+mn-lt"/>
                <a:cs typeface="+mn-lt"/>
              </a:rPr>
              <a:t>2 </a:t>
            </a:r>
            <a:r>
              <a:rPr lang="en-US" sz="2200" dirty="0">
                <a:ea typeface="+mn-lt"/>
                <a:cs typeface="+mn-lt"/>
              </a:rPr>
              <a:t>≥ · · · ≥ </a:t>
            </a:r>
            <a:r>
              <a:rPr lang="en-US" sz="2200" dirty="0" err="1">
                <a:ea typeface="+mn-lt"/>
                <a:cs typeface="+mn-lt"/>
              </a:rPr>
              <a:t>s</a:t>
            </a:r>
            <a:r>
              <a:rPr lang="en-US" sz="1500" dirty="0" err="1">
                <a:ea typeface="+mn-lt"/>
                <a:cs typeface="+mn-lt"/>
              </a:rPr>
              <a:t>n</a:t>
            </a:r>
            <a:r>
              <a:rPr lang="en-US" sz="1500" dirty="0">
                <a:ea typeface="+mn-lt"/>
                <a:cs typeface="+mn-lt"/>
              </a:rPr>
              <a:t> </a:t>
            </a:r>
            <a:r>
              <a:rPr lang="en-US" sz="2200" dirty="0">
                <a:ea typeface="+mn-lt"/>
                <a:cs typeface="+mn-lt"/>
              </a:rPr>
              <a:t>≥ s</a:t>
            </a:r>
            <a:r>
              <a:rPr lang="en-US" sz="1500" dirty="0">
                <a:ea typeface="+mn-lt"/>
                <a:cs typeface="+mn-lt"/>
              </a:rPr>
              <a:t>n+1</a:t>
            </a:r>
            <a:r>
              <a:rPr lang="en-US" sz="2200" dirty="0">
                <a:ea typeface="+mn-lt"/>
                <a:cs typeface="+mn-lt"/>
              </a:rPr>
              <a:t>, in that order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C6D26B-9A71-CD36-76AB-86CE28E2D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70" y="2749476"/>
            <a:ext cx="3362504" cy="312189"/>
          </a:xfrm>
          <a:prstGeom prst="rect">
            <a:avLst/>
          </a:prstGeom>
        </p:spPr>
      </p:pic>
      <p:pic>
        <p:nvPicPr>
          <p:cNvPr id="6" name="Picture 5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6528EB9A-57E3-E32F-5E9B-140D7A8BE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604" y="3305398"/>
            <a:ext cx="1754025" cy="1294065"/>
          </a:xfrm>
          <a:prstGeom prst="rect">
            <a:avLst/>
          </a:prstGeom>
        </p:spPr>
      </p:pic>
      <p:pic>
        <p:nvPicPr>
          <p:cNvPr id="7" name="Picture 6" descr="A math equations and formulas&#10;&#10;Description automatically generated">
            <a:extLst>
              <a:ext uri="{FF2B5EF4-FFF2-40B4-BE49-F238E27FC236}">
                <a16:creationId xmlns:a16="http://schemas.microsoft.com/office/drawing/2014/main" id="{BAE6F1D0-3C01-C8F8-D554-FEE89AB12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740" y="4691819"/>
            <a:ext cx="6814203" cy="189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33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33B76-CC41-A355-9E98-73469C7A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abon Next LT"/>
              </a:rPr>
              <a:t>Proof 2: By Geometry</a:t>
            </a:r>
            <a:endParaRPr lang="en-US" dirty="0"/>
          </a:p>
        </p:txBody>
      </p:sp>
      <p:pic>
        <p:nvPicPr>
          <p:cNvPr id="4" name="Content Placeholder 3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35B5137E-423D-B586-ABE2-0C4E84C54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9590" y="1968121"/>
            <a:ext cx="1943100" cy="1352550"/>
          </a:xfrm>
        </p:spPr>
      </p:pic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20C0B9A-DD35-2701-AFF0-A3B2EAB56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259" y="3549309"/>
            <a:ext cx="2647950" cy="485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97308C-211B-E830-89DA-C85CF4FF9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6225" y="4363118"/>
            <a:ext cx="4019550" cy="752475"/>
          </a:xfrm>
          <a:prstGeom prst="rect">
            <a:avLst/>
          </a:prstGeom>
        </p:spPr>
      </p:pic>
      <p:pic>
        <p:nvPicPr>
          <p:cNvPr id="7" name="Picture 6" descr="A black and white rectangular object with a white rectangle and a black rectangle with a white rectangle and a black rectangle with a white rectangle and a black rectangle with a black&#10;&#10;Description automatically generated">
            <a:extLst>
              <a:ext uri="{FF2B5EF4-FFF2-40B4-BE49-F238E27FC236}">
                <a16:creationId xmlns:a16="http://schemas.microsoft.com/office/drawing/2014/main" id="{A8772A41-8757-6175-9703-5F3E53BCA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5507497"/>
            <a:ext cx="44196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09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D40A-56D3-F8BC-447B-920CAF37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abon Next LT"/>
              </a:rPr>
              <a:t>Proof 2: By Geometry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68F6F8-F96E-84E8-92D5-375512128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031" y="2020665"/>
            <a:ext cx="5342256" cy="419576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DADF9D-48B1-4E30-DE02-F8A58E477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342" y="1566729"/>
            <a:ext cx="4615205" cy="46503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C7117F-A78F-8801-3334-7CE7A338E4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747" y="6341068"/>
            <a:ext cx="1266825" cy="400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E7685F-4ACA-C164-DBB3-DE0D75B88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450" y="3200400"/>
            <a:ext cx="1181100" cy="457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102A66-63C7-83C8-FB3B-F20E7A530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1786" y="6255521"/>
            <a:ext cx="1181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64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11BA5-E9DD-105E-AF71-E5B74864C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abon Next LT"/>
              </a:rPr>
              <a:t>Proof 2: By Geometry</a:t>
            </a:r>
            <a:endParaRPr lang="en-US" dirty="0"/>
          </a:p>
        </p:txBody>
      </p:sp>
      <p:pic>
        <p:nvPicPr>
          <p:cNvPr id="4" name="Content Placeholder 3" descr="A math problem with black text&#10;&#10;Description automatically generated">
            <a:extLst>
              <a:ext uri="{FF2B5EF4-FFF2-40B4-BE49-F238E27FC236}">
                <a16:creationId xmlns:a16="http://schemas.microsoft.com/office/drawing/2014/main" id="{104EC28B-D840-FE2E-5232-9DEB0D1E92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226" y="1716182"/>
            <a:ext cx="11274612" cy="1850065"/>
          </a:xfrm>
        </p:spPr>
      </p:pic>
      <p:pic>
        <p:nvPicPr>
          <p:cNvPr id="5" name="Picture 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0FA859B0-8823-932E-0432-BB10A6F63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64" y="3733744"/>
            <a:ext cx="10710729" cy="273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55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8BD0-E9F4-DB5E-68B4-8E05CA46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abon Next LT"/>
              </a:rPr>
              <a:t>Proof 2 By Geometry</a:t>
            </a:r>
            <a:endParaRPr lang="en-US" dirty="0"/>
          </a:p>
        </p:txBody>
      </p:sp>
      <p:pic>
        <p:nvPicPr>
          <p:cNvPr id="4" name="Content Placeholder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F8BA92B-4293-D7D5-0FE0-6469B4A77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386" y="2020279"/>
            <a:ext cx="11274612" cy="112004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02655A-0072-0B42-E35C-44990EFE6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430647"/>
            <a:ext cx="4114800" cy="466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37FF47-2496-A40D-2CDE-FC8788E63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237" y="4307749"/>
            <a:ext cx="469582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01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5E30B-43D0-D366-23CF-3D84FBF5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abon Next LT"/>
              </a:rPr>
              <a:t>Proof 2: By Geometry</a:t>
            </a:r>
            <a:endParaRPr lang="en-US" dirty="0"/>
          </a:p>
        </p:txBody>
      </p:sp>
      <p:pic>
        <p:nvPicPr>
          <p:cNvPr id="4" name="Content Placeholder 3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5B21F337-A28C-71B5-7EE9-1E24EFB29D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2324" y="2212701"/>
            <a:ext cx="5048250" cy="1304925"/>
          </a:xfrm>
        </p:spPr>
      </p:pic>
      <p:pic>
        <p:nvPicPr>
          <p:cNvPr id="5" name="Picture 4" descr="A math equation with a plus and a line of dots&#10;&#10;Description automatically generated">
            <a:extLst>
              <a:ext uri="{FF2B5EF4-FFF2-40B4-BE49-F238E27FC236}">
                <a16:creationId xmlns:a16="http://schemas.microsoft.com/office/drawing/2014/main" id="{45C2A847-ECD6-F451-BE6F-D689A860C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3754185"/>
            <a:ext cx="11811000" cy="1543050"/>
          </a:xfrm>
          <a:prstGeom prst="rect">
            <a:avLst/>
          </a:prstGeom>
        </p:spPr>
      </p:pic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45FD34B-F286-2B5B-D46F-53DF909B9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77" y="6041788"/>
            <a:ext cx="9239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47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10BE9-C6D0-7B9E-7341-13D7CAEEB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2119FC-D990-7FFB-5538-F29EC9FC7F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i="0" dirty="0">
                    <a:effectLst/>
                    <a:latin typeface="Arial" panose="020B0604020202020204" pitchFamily="34" charset="0"/>
                  </a:rPr>
                  <a:t>Finding the expected length of the smallest interval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i="0" dirty="0">
                    <a:effectLst/>
                    <a:latin typeface="Arial" panose="020B0604020202020204" pitchFamily="34" charset="0"/>
                  </a:rPr>
                  <a:t> points are picked randomly uniformly and independently from the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effectLst/>
                    <a:latin typeface="Arial" panose="020B0604020202020204" pitchFamily="34" charset="0"/>
                  </a:rPr>
                  <a:t>line segment. This will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b="0" i="0" dirty="0">
                    <a:effectLst/>
                    <a:latin typeface="Arial" panose="020B0604020202020204" pitchFamily="34" charset="0"/>
                  </a:rPr>
                  <a:t>intervals. What is the expected length of the smallest interval among these intervals?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2119FC-D990-7FFB-5538-F29EC9FC7F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1" t="-14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28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51AF8-8FF3-EA1D-CE6C-83AFC7BF8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Claim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F61907-C7F5-EA94-8C15-A11A65289B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i="0" dirty="0">
                    <a:effectLst/>
                    <a:latin typeface="Arial" panose="020B0604020202020204" pitchFamily="34" charset="0"/>
                  </a:rPr>
                  <a:t>The expected length of the smallest interval is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dirty="0"/>
                </a:b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F61907-C7F5-EA94-8C15-A11A65289B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4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54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3228C-97CD-4CD0-1051-372CCAC0A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C3BBBA-6C02-D572-04E5-D69441E414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By Randomized Incremental Construction</a:t>
                </a:r>
              </a:p>
              <a:p>
                <a:pPr lvl="1">
                  <a:buFont typeface="Wingdings" panose="05000000000000000000" pitchFamily="2" charset="2"/>
                  <a:buChar char="v"/>
                </a:pPr>
                <a:r>
                  <a:rPr lang="en-US" dirty="0"/>
                  <a:t>	we will be proving that the expected length of smallest interval is</a:t>
                </a:r>
                <a14:m>
                  <m:oMath xmlns:m="http://schemas.openxmlformats.org/officeDocument/2006/math">
                    <m:r>
                      <a:rPr lang="en-US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IN" dirty="0"/>
                  <a:t>By a novel method</a:t>
                </a: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C3BBBA-6C02-D572-04E5-D69441E414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1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40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D214-DD2E-DCDE-BC32-27C2F597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Proof 1: Randomized Incremental Construction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EDEE0-D1BE-AA79-10A2-ED36E1FE8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As all points are picked uniformly and independently, so we can analyze the problem as gradually picking the points one by one.</a:t>
                </a:r>
                <a:r>
                  <a:rPr lang="en-IN" dirty="0"/>
                  <a:t> </a:t>
                </a:r>
              </a:p>
              <a:p>
                <a:pPr marL="0" indent="0">
                  <a:buNone/>
                </a:pPr>
                <a:r>
                  <a:rPr lang="en-IN" dirty="0"/>
                  <a:t>We will be analysing the case when we are picking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b="0" dirty="0"/>
                  <a:t> point.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EDEE0-D1BE-AA79-10A2-ED36E1FE8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1" t="-11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47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D214-DD2E-DCDE-BC32-27C2F597E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Proof 1: Randomized Incremental Construction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EDEE0-D1BE-AA79-10A2-ED36E1FE8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18" y="1728684"/>
                <a:ext cx="11274612" cy="4195763"/>
              </a:xfrm>
            </p:spPr>
            <p:txBody>
              <a:bodyPr/>
              <a:lstStyle/>
              <a:p>
                <a:r>
                  <a:rPr lang="en-US" u="sng" dirty="0"/>
                  <a:t>Lemma 1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α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α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baseline="-25000" dirty="0"/>
              </a:p>
              <a:p>
                <a:r>
                  <a:rPr lang="en-US" u="sng" dirty="0"/>
                  <a:t>Lemma 2</a:t>
                </a:r>
                <a:r>
                  <a:rPr lang="en-US" dirty="0"/>
                  <a:t>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b="0" i="0" dirty="0">
                    <a:effectLst/>
                    <a:latin typeface="Arial" panose="020B0604020202020204" pitchFamily="34" charset="0"/>
                  </a:rPr>
                  <a:t> := Length of the smallest interval after dropping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i="0" dirty="0">
                    <a:effectLst/>
                    <a:latin typeface="Arial" panose="020B0604020202020204" pitchFamily="34" charset="0"/>
                  </a:rPr>
                  <a:t> points randomly and uniformly on the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effectLst/>
                    <a:latin typeface="Arial" panose="020B0604020202020204" pitchFamily="34" charset="0"/>
                  </a:rPr>
                  <a:t>line</a:t>
                </a:r>
                <a:endParaRPr lang="en-US" b="0" i="0" dirty="0">
                  <a:effectLst/>
                  <a:latin typeface="Arial" panose="020B0604020202020204" pitchFamily="34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0" dirty="0">
                  <a:effectLst/>
                  <a:latin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EDEE0-D1BE-AA79-10A2-ED36E1FE8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18" y="1728684"/>
                <a:ext cx="11274612" cy="4195763"/>
              </a:xfrm>
              <a:blipFill>
                <a:blip r:embed="rId2"/>
                <a:stretch>
                  <a:fillRect l="-1081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11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CCB6-9EF1-7673-1D1C-F1D86C2F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Proof 1: Randomized Incremental Construction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79A4A8-AADC-8FA1-CC2D-D663AE458E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sz="1800" kern="1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Using Lemma 1: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800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en-IN" sz="1800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IN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800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800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800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IN" sz="1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</m:d>
                    <m:r>
                      <a:rPr lang="en-IN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IN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en-IN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IN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IN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en-IN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IN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800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IN" sz="1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</m:d>
                    <m:r>
                      <a:rPr lang="en-IN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800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800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800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IN" sz="1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</m:d>
                    <m:r>
                      <a:rPr lang="en-IN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800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IN" sz="1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</m:d>
                    <m:r>
                      <a:rPr lang="en-IN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IN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en-IN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IN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800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IN" sz="1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</m:d>
                  </m:oMath>
                </a14:m>
                <a:endParaRPr lang="en-IN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⇒</m:t>
                    </m:r>
                    <m:nary>
                      <m:naryPr>
                        <m:subHide m:val="on"/>
                        <m:supHide m:val="on"/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IN" sz="1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</m:nary>
                    <m:r>
                      <a:rPr lang="en-IN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IN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800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IN" sz="1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</m:d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m:rPr>
                        <m:sty m:val="p"/>
                      </m:rPr>
                      <a:rPr lang="en-IN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en-IN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nary>
                      <m:naryPr>
                        <m:subHide m:val="on"/>
                        <m:supHide m:val="on"/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1800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1800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1800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IN" sz="1800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α</m:t>
                            </m:r>
                          </m:e>
                        </m:d>
                      </m:e>
                    </m:nary>
                    <m:r>
                      <a:rPr lang="en-IN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800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IN" sz="1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</m:d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m:rPr>
                        <m:sty m:val="p"/>
                      </m:rPr>
                      <a:rPr lang="en-IN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a:rPr lang="en-IN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nary>
                      <m:naryPr>
                        <m:subHide m:val="on"/>
                        <m:supHide m:val="on"/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IN" sz="1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</m:nary>
                    <m:r>
                      <a:rPr lang="en-IN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IN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800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IN" sz="1800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α</m:t>
                        </m:r>
                      </m:e>
                    </m:d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m:rPr>
                        <m:sty m:val="p"/>
                      </m:rPr>
                      <a:rPr lang="en-IN" sz="1800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α</m:t>
                    </m:r>
                  </m:oMath>
                </a14:m>
                <a:endParaRPr lang="en-IN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⇒</m:t>
                    </m:r>
                    <m:d>
                      <m:d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800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800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800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e>
                    </m:d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800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IN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⇒</m:t>
                    </m:r>
                    <m:f>
                      <m:f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1800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1800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IN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800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f>
                      <m:f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1800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sz="1800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IN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IN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79A4A8-AADC-8FA1-CC2D-D663AE458E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32" t="-8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135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CCB6-9EF1-7673-1D1C-F1D86C2F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Proof 1: Randomized Incremental Construction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79A4A8-AADC-8FA1-CC2D-D663AE458E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sz="1800" kern="1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Using Lemma 2: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180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800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≤</m:t>
                    </m:r>
                    <m:f>
                      <m:f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IN" sz="1800" i="1" kern="10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en-IN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800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θ</m:t>
                    </m:r>
                    <m:d>
                      <m:d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p>
                        </m:sSup>
                      </m:e>
                    </m:d>
                  </m:oMath>
                </a14:m>
                <a:endParaRPr lang="en-IN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⇒</m:t>
                    </m:r>
                    <m:r>
                      <a:rPr lang="en-IN" sz="180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800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θ</m:t>
                    </m:r>
                    <m:d>
                      <m:dPr>
                        <m:ctrlPr>
                          <a:rPr lang="en-IN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IN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p>
                        </m:sSup>
                      </m:e>
                    </m:d>
                  </m:oMath>
                </a14:m>
                <a:endParaRPr lang="en-IN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IN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IN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79A4A8-AADC-8FA1-CC2D-D663AE458E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32" t="-8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20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EF1E-7A84-00B6-88A1-6D9CCD9E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Lemma 1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C3506-7AF2-8545-D560-2A607D58F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Let us call the region where dropping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point causes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 "favourable" region.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, for maximum possible favorable region all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neighboring points need to be separated by a distance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dirty="0"/>
                  <a:t>. Moreover, the distance between the leftmost point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dirty="0"/>
                  <a:t>and the rightmost point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dirty="0"/>
                  <a:t>individually need to be greater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dirty="0"/>
                  <a:t> . Since the size of the favorable region directly translates to probability of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point falling in the favorable region, from these arguments,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en-IN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IN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DC3506-7AF2-8545-D560-2A607D58F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73" t="-1453" r="-8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black and white drawing of a needle&#10;&#10;Description automatically generated">
            <a:extLst>
              <a:ext uri="{FF2B5EF4-FFF2-40B4-BE49-F238E27FC236}">
                <a16:creationId xmlns:a16="http://schemas.microsoft.com/office/drawing/2014/main" id="{5AF9DD83-677F-AC3E-BC64-4D361FE5F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737" y="6002979"/>
            <a:ext cx="80105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24427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563</Words>
  <Application>Microsoft Office PowerPoint</Application>
  <PresentationFormat>Widescreen</PresentationFormat>
  <Paragraphs>42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DappledVTI</vt:lpstr>
      <vt:lpstr>CS648 Project</vt:lpstr>
      <vt:lpstr>Problem Statement</vt:lpstr>
      <vt:lpstr>Claim</vt:lpstr>
      <vt:lpstr>Proofs</vt:lpstr>
      <vt:lpstr>Proof 1: Randomized Incremental Construction</vt:lpstr>
      <vt:lpstr>Proof 1: Randomized Incremental Construction</vt:lpstr>
      <vt:lpstr>Proof 1: Randomized Incremental Construction</vt:lpstr>
      <vt:lpstr>Proof 1: Randomized Incremental Construction</vt:lpstr>
      <vt:lpstr>Proof of Lemma 1</vt:lpstr>
      <vt:lpstr>Proof of Lemma 1</vt:lpstr>
      <vt:lpstr>Proof of Lemma 2</vt:lpstr>
      <vt:lpstr>Proof 2: By Geometry</vt:lpstr>
      <vt:lpstr>Proof 2: By Geometry</vt:lpstr>
      <vt:lpstr>Proof 2: By Geometry</vt:lpstr>
      <vt:lpstr>Proof 2: By Geometry</vt:lpstr>
      <vt:lpstr>Proof 2: By Geometry</vt:lpstr>
      <vt:lpstr>Proof 2 By Geometry</vt:lpstr>
      <vt:lpstr>Proof 2: By Geometry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CS648 Project</dc:title>
  <dc:creator>Aayush Gupta</dc:creator>
  <cp:lastModifiedBy>Aayush Gupta</cp:lastModifiedBy>
  <cp:revision>88</cp:revision>
  <dcterms:created xsi:type="dcterms:W3CDTF">2024-03-30T12:58:24Z</dcterms:created>
  <dcterms:modified xsi:type="dcterms:W3CDTF">2024-03-31T14:36:27Z</dcterms:modified>
</cp:coreProperties>
</file>