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9"/>
  </p:notesMasterIdLst>
  <p:sldIdLst>
    <p:sldId id="278" r:id="rId5"/>
    <p:sldId id="279" r:id="rId6"/>
    <p:sldId id="290" r:id="rId7"/>
    <p:sldId id="295" r:id="rId8"/>
    <p:sldId id="294" r:id="rId9"/>
    <p:sldId id="280" r:id="rId10"/>
    <p:sldId id="296" r:id="rId11"/>
    <p:sldId id="297" r:id="rId12"/>
    <p:sldId id="282" r:id="rId13"/>
    <p:sldId id="298" r:id="rId14"/>
    <p:sldId id="299" r:id="rId15"/>
    <p:sldId id="292" r:id="rId16"/>
    <p:sldId id="300" r:id="rId17"/>
    <p:sldId id="293"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50" d="100"/>
          <a:sy n="50" d="100"/>
        </p:scale>
        <p:origin x="922" y="29"/>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ruv Choudhury" userId="621986f436b7ac42" providerId="LiveId" clId="{FDACA85A-3FFE-450A-9D19-9FA150D4436F}"/>
    <pc:docChg chg="modSld">
      <pc:chgData name="Dhruv Choudhury" userId="621986f436b7ac42" providerId="LiveId" clId="{FDACA85A-3FFE-450A-9D19-9FA150D4436F}" dt="2024-04-28T15:15:03.860" v="0" actId="20577"/>
      <pc:docMkLst>
        <pc:docMk/>
      </pc:docMkLst>
      <pc:sldChg chg="modSp mod">
        <pc:chgData name="Dhruv Choudhury" userId="621986f436b7ac42" providerId="LiveId" clId="{FDACA85A-3FFE-450A-9D19-9FA150D4436F}" dt="2024-04-28T15:15:03.860" v="0" actId="20577"/>
        <pc:sldMkLst>
          <pc:docMk/>
          <pc:sldMk cId="2131568492" sldId="278"/>
        </pc:sldMkLst>
        <pc:spChg chg="mod">
          <ac:chgData name="Dhruv Choudhury" userId="621986f436b7ac42" providerId="LiveId" clId="{FDACA85A-3FFE-450A-9D19-9FA150D4436F}" dt="2024-04-28T15:15:03.860" v="0" actId="20577"/>
          <ac:spMkLst>
            <pc:docMk/>
            <pc:sldMk cId="2131568492" sldId="278"/>
            <ac:spMk id="3" creationId="{86C1060B-300F-3CE3-E5AA-D8E29791C960}"/>
          </ac:spMkLst>
        </pc:spChg>
      </pc:sldChg>
    </pc:docChg>
  </pc:docChgLst>
  <pc:docChgLst>
    <pc:chgData name="Dhruv Choudhury" userId="621986f436b7ac42" providerId="LiveId" clId="{E3546FF4-7513-492F-923F-7D4339D05709}"/>
    <pc:docChg chg="custSel modSld sldOrd">
      <pc:chgData name="Dhruv Choudhury" userId="621986f436b7ac42" providerId="LiveId" clId="{E3546FF4-7513-492F-923F-7D4339D05709}" dt="2023-12-11T05:59:02.327" v="118" actId="1076"/>
      <pc:docMkLst>
        <pc:docMk/>
      </pc:docMkLst>
      <pc:sldChg chg="modSp mod">
        <pc:chgData name="Dhruv Choudhury" userId="621986f436b7ac42" providerId="LiveId" clId="{E3546FF4-7513-492F-923F-7D4339D05709}" dt="2023-12-11T05:59:02.327" v="118" actId="1076"/>
        <pc:sldMkLst>
          <pc:docMk/>
          <pc:sldMk cId="2131568492" sldId="278"/>
        </pc:sldMkLst>
        <pc:spChg chg="mod">
          <ac:chgData name="Dhruv Choudhury" userId="621986f436b7ac42" providerId="LiveId" clId="{E3546FF4-7513-492F-923F-7D4339D05709}" dt="2023-12-11T05:58:55.171" v="117" actId="2710"/>
          <ac:spMkLst>
            <pc:docMk/>
            <pc:sldMk cId="2131568492" sldId="278"/>
            <ac:spMk id="2" creationId="{516860D9-9D47-C0BB-B2B4-4B6F2B36CFCC}"/>
          </ac:spMkLst>
        </pc:spChg>
        <pc:spChg chg="mod">
          <ac:chgData name="Dhruv Choudhury" userId="621986f436b7ac42" providerId="LiveId" clId="{E3546FF4-7513-492F-923F-7D4339D05709}" dt="2023-12-11T05:59:02.327" v="118" actId="1076"/>
          <ac:spMkLst>
            <pc:docMk/>
            <pc:sldMk cId="2131568492" sldId="278"/>
            <ac:spMk id="3" creationId="{86C1060B-300F-3CE3-E5AA-D8E29791C960}"/>
          </ac:spMkLst>
        </pc:spChg>
      </pc:sldChg>
      <pc:sldChg chg="modSp mod">
        <pc:chgData name="Dhruv Choudhury" userId="621986f436b7ac42" providerId="LiveId" clId="{E3546FF4-7513-492F-923F-7D4339D05709}" dt="2023-12-11T04:53:01.294" v="38" actId="122"/>
        <pc:sldMkLst>
          <pc:docMk/>
          <pc:sldMk cId="3855531800" sldId="279"/>
        </pc:sldMkLst>
        <pc:spChg chg="mod">
          <ac:chgData name="Dhruv Choudhury" userId="621986f436b7ac42" providerId="LiveId" clId="{E3546FF4-7513-492F-923F-7D4339D05709}" dt="2023-12-11T04:53:01.294" v="38" actId="122"/>
          <ac:spMkLst>
            <pc:docMk/>
            <pc:sldMk cId="3855531800" sldId="279"/>
            <ac:spMk id="2" creationId="{85C565E9-D88A-55D3-9D42-BD1C24B6DE9F}"/>
          </ac:spMkLst>
        </pc:spChg>
        <pc:spChg chg="mod">
          <ac:chgData name="Dhruv Choudhury" userId="621986f436b7ac42" providerId="LiveId" clId="{E3546FF4-7513-492F-923F-7D4339D05709}" dt="2023-12-11T04:48:11.412" v="28" actId="20577"/>
          <ac:spMkLst>
            <pc:docMk/>
            <pc:sldMk cId="3855531800" sldId="279"/>
            <ac:spMk id="4" creationId="{BC702998-1304-BE29-7483-787EED3F873E}"/>
          </ac:spMkLst>
        </pc:spChg>
      </pc:sldChg>
      <pc:sldChg chg="modSp mod">
        <pc:chgData name="Dhruv Choudhury" userId="621986f436b7ac42" providerId="LiveId" clId="{E3546FF4-7513-492F-923F-7D4339D05709}" dt="2023-12-11T04:53:27.412" v="44" actId="122"/>
        <pc:sldMkLst>
          <pc:docMk/>
          <pc:sldMk cId="979622006" sldId="280"/>
        </pc:sldMkLst>
        <pc:spChg chg="mod">
          <ac:chgData name="Dhruv Choudhury" userId="621986f436b7ac42" providerId="LiveId" clId="{E3546FF4-7513-492F-923F-7D4339D05709}" dt="2023-12-11T04:53:27.412" v="44" actId="122"/>
          <ac:spMkLst>
            <pc:docMk/>
            <pc:sldMk cId="979622006" sldId="280"/>
            <ac:spMk id="2" creationId="{4A940BC6-9DA0-FB4D-8879-DC8B3958C07C}"/>
          </ac:spMkLst>
        </pc:spChg>
        <pc:picChg chg="mod">
          <ac:chgData name="Dhruv Choudhury" userId="621986f436b7ac42" providerId="LiveId" clId="{E3546FF4-7513-492F-923F-7D4339D05709}" dt="2023-12-11T04:45:46.865" v="7" actId="1582"/>
          <ac:picMkLst>
            <pc:docMk/>
            <pc:sldMk cId="979622006" sldId="280"/>
            <ac:picMk id="2050" creationId="{F6FC8D88-C9C6-738E-5A6E-46F5000F79E6}"/>
          </ac:picMkLst>
        </pc:picChg>
      </pc:sldChg>
      <pc:sldChg chg="modSp mod">
        <pc:chgData name="Dhruv Choudhury" userId="621986f436b7ac42" providerId="LiveId" clId="{E3546FF4-7513-492F-923F-7D4339D05709}" dt="2023-12-11T05:57:13.243" v="103" actId="20577"/>
        <pc:sldMkLst>
          <pc:docMk/>
          <pc:sldMk cId="685681062" sldId="282"/>
        </pc:sldMkLst>
        <pc:spChg chg="mod">
          <ac:chgData name="Dhruv Choudhury" userId="621986f436b7ac42" providerId="LiveId" clId="{E3546FF4-7513-492F-923F-7D4339D05709}" dt="2023-12-11T05:57:13.243" v="103" actId="20577"/>
          <ac:spMkLst>
            <pc:docMk/>
            <pc:sldMk cId="685681062" sldId="282"/>
            <ac:spMk id="2" creationId="{90223C78-69BB-E89C-B3E4-43651AE4F8CA}"/>
          </ac:spMkLst>
        </pc:spChg>
        <pc:spChg chg="mod">
          <ac:chgData name="Dhruv Choudhury" userId="621986f436b7ac42" providerId="LiveId" clId="{E3546FF4-7513-492F-923F-7D4339D05709}" dt="2023-12-11T04:55:00.270" v="51" actId="122"/>
          <ac:spMkLst>
            <pc:docMk/>
            <pc:sldMk cId="685681062" sldId="282"/>
            <ac:spMk id="12" creationId="{D1E407C2-5A6D-1A7E-428E-9E65EA400C79}"/>
          </ac:spMkLst>
        </pc:spChg>
        <pc:picChg chg="mod">
          <ac:chgData name="Dhruv Choudhury" userId="621986f436b7ac42" providerId="LiveId" clId="{E3546FF4-7513-492F-923F-7D4339D05709}" dt="2023-12-11T04:46:35.192" v="16" actId="1582"/>
          <ac:picMkLst>
            <pc:docMk/>
            <pc:sldMk cId="685681062" sldId="282"/>
            <ac:picMk id="3074" creationId="{CDE56A27-0DD1-716C-FC79-934C025D4800}"/>
          </ac:picMkLst>
        </pc:picChg>
      </pc:sldChg>
      <pc:sldChg chg="modSp mod">
        <pc:chgData name="Dhruv Choudhury" userId="621986f436b7ac42" providerId="LiveId" clId="{E3546FF4-7513-492F-923F-7D4339D05709}" dt="2023-12-11T04:56:58.248" v="66" actId="122"/>
        <pc:sldMkLst>
          <pc:docMk/>
          <pc:sldMk cId="94818171" sldId="292"/>
        </pc:sldMkLst>
        <pc:spChg chg="mod">
          <ac:chgData name="Dhruv Choudhury" userId="621986f436b7ac42" providerId="LiveId" clId="{E3546FF4-7513-492F-923F-7D4339D05709}" dt="2023-12-11T04:56:58.248" v="66" actId="122"/>
          <ac:spMkLst>
            <pc:docMk/>
            <pc:sldMk cId="94818171" sldId="292"/>
            <ac:spMk id="2" creationId="{B83F7D2E-080D-DBDD-73C4-3C38A2B77908}"/>
          </ac:spMkLst>
        </pc:spChg>
        <pc:picChg chg="mod">
          <ac:chgData name="Dhruv Choudhury" userId="621986f436b7ac42" providerId="LiveId" clId="{E3546FF4-7513-492F-923F-7D4339D05709}" dt="2023-12-11T04:47:09.919" v="20" actId="1582"/>
          <ac:picMkLst>
            <pc:docMk/>
            <pc:sldMk cId="94818171" sldId="292"/>
            <ac:picMk id="6" creationId="{62A7507E-11F3-E4DA-ADE9-E9FC762B9CD0}"/>
          </ac:picMkLst>
        </pc:picChg>
      </pc:sldChg>
      <pc:sldChg chg="modSp mod">
        <pc:chgData name="Dhruv Choudhury" userId="621986f436b7ac42" providerId="LiveId" clId="{E3546FF4-7513-492F-923F-7D4339D05709}" dt="2023-12-11T04:57:13.345" v="70" actId="122"/>
        <pc:sldMkLst>
          <pc:docMk/>
          <pc:sldMk cId="1003962426" sldId="293"/>
        </pc:sldMkLst>
        <pc:spChg chg="mod">
          <ac:chgData name="Dhruv Choudhury" userId="621986f436b7ac42" providerId="LiveId" clId="{E3546FF4-7513-492F-923F-7D4339D05709}" dt="2023-12-11T04:57:13.345" v="70" actId="122"/>
          <ac:spMkLst>
            <pc:docMk/>
            <pc:sldMk cId="1003962426" sldId="293"/>
            <ac:spMk id="2" creationId="{800AB426-5B7C-607E-D413-5D2C9495CC0A}"/>
          </ac:spMkLst>
        </pc:spChg>
      </pc:sldChg>
      <pc:sldChg chg="modSp mod">
        <pc:chgData name="Dhruv Choudhury" userId="621986f436b7ac42" providerId="LiveId" clId="{E3546FF4-7513-492F-923F-7D4339D05709}" dt="2023-12-11T05:25:13.647" v="97" actId="20577"/>
        <pc:sldMkLst>
          <pc:docMk/>
          <pc:sldMk cId="979857514" sldId="294"/>
        </pc:sldMkLst>
        <pc:spChg chg="mod">
          <ac:chgData name="Dhruv Choudhury" userId="621986f436b7ac42" providerId="LiveId" clId="{E3546FF4-7513-492F-923F-7D4339D05709}" dt="2023-12-11T05:25:13.647" v="97" actId="20577"/>
          <ac:spMkLst>
            <pc:docMk/>
            <pc:sldMk cId="979857514" sldId="294"/>
            <ac:spMk id="2" creationId="{F72973E1-360E-498C-8E9D-EE05B9CD5D6A}"/>
          </ac:spMkLst>
        </pc:spChg>
        <pc:spChg chg="mod">
          <ac:chgData name="Dhruv Choudhury" userId="621986f436b7ac42" providerId="LiveId" clId="{E3546FF4-7513-492F-923F-7D4339D05709}" dt="2023-12-11T04:53:16.505" v="41" actId="122"/>
          <ac:spMkLst>
            <pc:docMk/>
            <pc:sldMk cId="979857514" sldId="294"/>
            <ac:spMk id="4" creationId="{12F5DA8B-489D-081E-FBEC-A33B34DC482D}"/>
          </ac:spMkLst>
        </pc:spChg>
        <pc:picChg chg="mod">
          <ac:chgData name="Dhruv Choudhury" userId="621986f436b7ac42" providerId="LiveId" clId="{E3546FF4-7513-492F-923F-7D4339D05709}" dt="2023-12-11T04:48:43.542" v="32" actId="1036"/>
          <ac:picMkLst>
            <pc:docMk/>
            <pc:sldMk cId="979857514" sldId="294"/>
            <ac:picMk id="1026" creationId="{84F97D72-537C-621B-F1E8-1C6DE50F03D4}"/>
          </ac:picMkLst>
        </pc:picChg>
      </pc:sldChg>
      <pc:sldChg chg="modSp mod">
        <pc:chgData name="Dhruv Choudhury" userId="621986f436b7ac42" providerId="LiveId" clId="{E3546FF4-7513-492F-923F-7D4339D05709}" dt="2023-12-11T04:53:44.650" v="48" actId="1076"/>
        <pc:sldMkLst>
          <pc:docMk/>
          <pc:sldMk cId="4280921956" sldId="296"/>
        </pc:sldMkLst>
        <pc:spChg chg="mod">
          <ac:chgData name="Dhruv Choudhury" userId="621986f436b7ac42" providerId="LiveId" clId="{E3546FF4-7513-492F-923F-7D4339D05709}" dt="2023-12-11T04:53:44.650" v="48" actId="1076"/>
          <ac:spMkLst>
            <pc:docMk/>
            <pc:sldMk cId="4280921956" sldId="296"/>
            <ac:spMk id="2" creationId="{3C826344-7EA7-91D4-ACB2-95D696B5C43A}"/>
          </ac:spMkLst>
        </pc:spChg>
        <pc:spChg chg="mod">
          <ac:chgData name="Dhruv Choudhury" userId="621986f436b7ac42" providerId="LiveId" clId="{E3546FF4-7513-492F-923F-7D4339D05709}" dt="2023-12-11T04:53:37.883" v="47" actId="122"/>
          <ac:spMkLst>
            <pc:docMk/>
            <pc:sldMk cId="4280921956" sldId="296"/>
            <ac:spMk id="4" creationId="{12F5DA8B-489D-081E-FBEC-A33B34DC482D}"/>
          </ac:spMkLst>
        </pc:spChg>
        <pc:picChg chg="mod">
          <ac:chgData name="Dhruv Choudhury" userId="621986f436b7ac42" providerId="LiveId" clId="{E3546FF4-7513-492F-923F-7D4339D05709}" dt="2023-12-11T04:45:58.686" v="9" actId="1582"/>
          <ac:picMkLst>
            <pc:docMk/>
            <pc:sldMk cId="4280921956" sldId="296"/>
            <ac:picMk id="4098" creationId="{A5B09E87-578C-CAEE-A026-C7CFBB83714B}"/>
          </ac:picMkLst>
        </pc:picChg>
      </pc:sldChg>
      <pc:sldChg chg="modSp mod ord">
        <pc:chgData name="Dhruv Choudhury" userId="621986f436b7ac42" providerId="LiveId" clId="{E3546FF4-7513-492F-923F-7D4339D05709}" dt="2023-12-11T05:22:28.005" v="94"/>
        <pc:sldMkLst>
          <pc:docMk/>
          <pc:sldMk cId="3436326628" sldId="297"/>
        </pc:sldMkLst>
        <pc:spChg chg="mod">
          <ac:chgData name="Dhruv Choudhury" userId="621986f436b7ac42" providerId="LiveId" clId="{E3546FF4-7513-492F-923F-7D4339D05709}" dt="2023-12-11T04:56:11.522" v="55" actId="122"/>
          <ac:spMkLst>
            <pc:docMk/>
            <pc:sldMk cId="3436326628" sldId="297"/>
            <ac:spMk id="2" creationId="{4A940BC6-9DA0-FB4D-8879-DC8B3958C07C}"/>
          </ac:spMkLst>
        </pc:spChg>
        <pc:picChg chg="mod">
          <ac:chgData name="Dhruv Choudhury" userId="621986f436b7ac42" providerId="LiveId" clId="{E3546FF4-7513-492F-923F-7D4339D05709}" dt="2023-12-11T04:46:42.411" v="17" actId="1582"/>
          <ac:picMkLst>
            <pc:docMk/>
            <pc:sldMk cId="3436326628" sldId="297"/>
            <ac:picMk id="5122" creationId="{017B6BE4-9A72-53FC-D830-BC1367E0D303}"/>
          </ac:picMkLst>
        </pc:picChg>
      </pc:sldChg>
      <pc:sldChg chg="modSp mod">
        <pc:chgData name="Dhruv Choudhury" userId="621986f436b7ac42" providerId="LiveId" clId="{E3546FF4-7513-492F-923F-7D4339D05709}" dt="2023-12-11T04:56:28.852" v="59" actId="122"/>
        <pc:sldMkLst>
          <pc:docMk/>
          <pc:sldMk cId="3570515836" sldId="298"/>
        </pc:sldMkLst>
        <pc:spChg chg="mod">
          <ac:chgData name="Dhruv Choudhury" userId="621986f436b7ac42" providerId="LiveId" clId="{E3546FF4-7513-492F-923F-7D4339D05709}" dt="2023-12-11T04:49:39.133" v="33" actId="1076"/>
          <ac:spMkLst>
            <pc:docMk/>
            <pc:sldMk cId="3570515836" sldId="298"/>
            <ac:spMk id="2" creationId="{1FD770E8-5AC0-0CCB-3CDA-A0AC285B65B2}"/>
          </ac:spMkLst>
        </pc:spChg>
        <pc:spChg chg="mod">
          <ac:chgData name="Dhruv Choudhury" userId="621986f436b7ac42" providerId="LiveId" clId="{E3546FF4-7513-492F-923F-7D4339D05709}" dt="2023-12-11T04:56:28.852" v="59" actId="122"/>
          <ac:spMkLst>
            <pc:docMk/>
            <pc:sldMk cId="3570515836" sldId="298"/>
            <ac:spMk id="12" creationId="{D1E407C2-5A6D-1A7E-428E-9E65EA400C79}"/>
          </ac:spMkLst>
        </pc:spChg>
        <pc:picChg chg="mod">
          <ac:chgData name="Dhruv Choudhury" userId="621986f436b7ac42" providerId="LiveId" clId="{E3546FF4-7513-492F-923F-7D4339D05709}" dt="2023-12-11T04:50:10.356" v="34" actId="1076"/>
          <ac:picMkLst>
            <pc:docMk/>
            <pc:sldMk cId="3570515836" sldId="298"/>
            <ac:picMk id="6148" creationId="{920A6B0A-33C4-97CC-A138-57DEB75EEDFC}"/>
          </ac:picMkLst>
        </pc:picChg>
      </pc:sldChg>
      <pc:sldChg chg="modSp mod">
        <pc:chgData name="Dhruv Choudhury" userId="621986f436b7ac42" providerId="LiveId" clId="{E3546FF4-7513-492F-923F-7D4339D05709}" dt="2023-12-11T04:56:44.387" v="62" actId="122"/>
        <pc:sldMkLst>
          <pc:docMk/>
          <pc:sldMk cId="2715103616" sldId="299"/>
        </pc:sldMkLst>
        <pc:spChg chg="mod">
          <ac:chgData name="Dhruv Choudhury" userId="621986f436b7ac42" providerId="LiveId" clId="{E3546FF4-7513-492F-923F-7D4339D05709}" dt="2023-12-11T04:51:27.568" v="35" actId="20577"/>
          <ac:spMkLst>
            <pc:docMk/>
            <pc:sldMk cId="2715103616" sldId="299"/>
            <ac:spMk id="2" creationId="{6268F1B4-7197-59A5-A0CA-B0D13292D1E5}"/>
          </ac:spMkLst>
        </pc:spChg>
        <pc:spChg chg="mod">
          <ac:chgData name="Dhruv Choudhury" userId="621986f436b7ac42" providerId="LiveId" clId="{E3546FF4-7513-492F-923F-7D4339D05709}" dt="2023-12-11T04:56:44.387" v="62" actId="122"/>
          <ac:spMkLst>
            <pc:docMk/>
            <pc:sldMk cId="2715103616" sldId="299"/>
            <ac:spMk id="4" creationId="{12F5DA8B-489D-081E-FBEC-A33B34DC482D}"/>
          </ac:spMkLst>
        </pc:spChg>
        <pc:picChg chg="mod">
          <ac:chgData name="Dhruv Choudhury" userId="621986f436b7ac42" providerId="LiveId" clId="{E3546FF4-7513-492F-923F-7D4339D05709}" dt="2023-12-11T04:47:01.839" v="19" actId="1582"/>
          <ac:picMkLst>
            <pc:docMk/>
            <pc:sldMk cId="2715103616" sldId="299"/>
            <ac:picMk id="7170" creationId="{B4CCDCA3-F1E7-5AEC-3381-79F9177F50F2}"/>
          </ac:picMkLst>
        </pc:picChg>
      </pc:sldChg>
      <pc:sldChg chg="delSp modSp mod">
        <pc:chgData name="Dhruv Choudhury" userId="621986f436b7ac42" providerId="LiveId" clId="{E3546FF4-7513-492F-923F-7D4339D05709}" dt="2023-12-11T04:51:58.012" v="36" actId="1076"/>
        <pc:sldMkLst>
          <pc:docMk/>
          <pc:sldMk cId="565349162" sldId="300"/>
        </pc:sldMkLst>
        <pc:spChg chg="mod">
          <ac:chgData name="Dhruv Choudhury" userId="621986f436b7ac42" providerId="LiveId" clId="{E3546FF4-7513-492F-923F-7D4339D05709}" dt="2023-12-11T04:51:58.012" v="36" actId="1076"/>
          <ac:spMkLst>
            <pc:docMk/>
            <pc:sldMk cId="565349162" sldId="300"/>
            <ac:spMk id="3" creationId="{AD7D81F5-80A6-D2D7-952F-83FD81F587F7}"/>
          </ac:spMkLst>
        </pc:spChg>
        <pc:spChg chg="del">
          <ac:chgData name="Dhruv Choudhury" userId="621986f436b7ac42" providerId="LiveId" clId="{E3546FF4-7513-492F-923F-7D4339D05709}" dt="2023-12-11T04:47:35.489" v="24" actId="478"/>
          <ac:spMkLst>
            <pc:docMk/>
            <pc:sldMk cId="565349162" sldId="300"/>
            <ac:spMk id="4" creationId="{363D7806-E714-3F3C-BADA-9160C881DB18}"/>
          </ac:spMkLst>
        </pc:spChg>
        <pc:picChg chg="mod">
          <ac:chgData name="Dhruv Choudhury" userId="621986f436b7ac42" providerId="LiveId" clId="{E3546FF4-7513-492F-923F-7D4339D05709}" dt="2023-12-11T04:47:21.735" v="22" actId="1582"/>
          <ac:picMkLst>
            <pc:docMk/>
            <pc:sldMk cId="565349162" sldId="300"/>
            <ac:picMk id="7" creationId="{977BB576-C72A-7979-8AAD-CD5A0A2F5B41}"/>
          </ac:picMkLst>
        </pc:picChg>
        <pc:picChg chg="mod">
          <ac:chgData name="Dhruv Choudhury" userId="621986f436b7ac42" providerId="LiveId" clId="{E3546FF4-7513-492F-923F-7D4339D05709}" dt="2023-12-11T04:47:26.221" v="23" actId="1582"/>
          <ac:picMkLst>
            <pc:docMk/>
            <pc:sldMk cId="565349162" sldId="300"/>
            <ac:picMk id="9" creationId="{DA934335-7927-D25C-7B9A-EF61FFB2A42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808515" y="609600"/>
            <a:ext cx="6774024" cy="1225296"/>
          </a:xfrm>
        </p:spPr>
        <p:txBody>
          <a:bodyPr/>
          <a:lstStyle/>
          <a:p>
            <a:pPr>
              <a:lnSpc>
                <a:spcPct val="100000"/>
              </a:lnSpc>
            </a:pPr>
            <a:r>
              <a:rPr lang="en-US" sz="5400" dirty="0"/>
              <a:t>Real</a:t>
            </a:r>
            <a:br>
              <a:rPr lang="en-US" sz="5400" dirty="0"/>
            </a:br>
            <a:r>
              <a:rPr lang="en-US" sz="5400" dirty="0"/>
              <a:t>ESTATE PRICE PREDICTION </a:t>
            </a:r>
            <a:br>
              <a:rPr lang="en-US" sz="5400" dirty="0"/>
            </a:br>
            <a:endParaRPr lang="en-US" sz="5400"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041780" y="3429000"/>
            <a:ext cx="6316824" cy="2162712"/>
          </a:xfrm>
        </p:spPr>
        <p:txBody>
          <a:bodyPr/>
          <a:lstStyle/>
          <a:p>
            <a:r>
              <a:rPr lang="en-US" dirty="0"/>
              <a:t>Dhruv - 11021210069</a:t>
            </a:r>
          </a:p>
          <a:p>
            <a:r>
              <a:rPr lang="en-US" dirty="0"/>
              <a:t>Shreya </a:t>
            </a:r>
            <a:r>
              <a:rPr lang="en-US"/>
              <a:t>- 11021210078</a:t>
            </a:r>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1E407C2-5A6D-1A7E-428E-9E65EA400C79}"/>
              </a:ext>
            </a:extLst>
          </p:cNvPr>
          <p:cNvSpPr>
            <a:spLocks noGrp="1"/>
          </p:cNvSpPr>
          <p:nvPr>
            <p:ph type="title"/>
          </p:nvPr>
        </p:nvSpPr>
        <p:spPr>
          <a:xfrm>
            <a:off x="2519264" y="339505"/>
            <a:ext cx="9672735" cy="768096"/>
          </a:xfrm>
        </p:spPr>
        <p:txBody>
          <a:bodyPr/>
          <a:lstStyle/>
          <a:p>
            <a:pPr algn="ctr"/>
            <a:r>
              <a:rPr lang="en-IN" sz="4400" dirty="0">
                <a:latin typeface="+mj-lt"/>
              </a:rPr>
              <a:t>Ridge Regression</a:t>
            </a:r>
            <a:br>
              <a:rPr lang="en-IN" sz="4400" dirty="0">
                <a:latin typeface="+mj-lt"/>
              </a:rPr>
            </a:br>
            <a:endParaRPr lang="en-IN" sz="4400" dirty="0">
              <a:latin typeface="+mj-lt"/>
            </a:endParaRPr>
          </a:p>
        </p:txBody>
      </p:sp>
      <p:sp>
        <p:nvSpPr>
          <p:cNvPr id="13" name="Content Placeholder 2">
            <a:extLst>
              <a:ext uri="{FF2B5EF4-FFF2-40B4-BE49-F238E27FC236}">
                <a16:creationId xmlns:a16="http://schemas.microsoft.com/office/drawing/2014/main" id="{8767A9FB-7A00-04D4-6BA3-B17806C8436B}"/>
              </a:ext>
            </a:extLst>
          </p:cNvPr>
          <p:cNvSpPr txBox="1">
            <a:spLocks/>
          </p:cNvSpPr>
          <p:nvPr/>
        </p:nvSpPr>
        <p:spPr>
          <a:xfrm>
            <a:off x="5735309" y="2843349"/>
            <a:ext cx="4514753" cy="2752240"/>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a:p>
        </p:txBody>
      </p:sp>
      <p:pic>
        <p:nvPicPr>
          <p:cNvPr id="6148" name="Picture 4">
            <a:extLst>
              <a:ext uri="{FF2B5EF4-FFF2-40B4-BE49-F238E27FC236}">
                <a16:creationId xmlns:a16="http://schemas.microsoft.com/office/drawing/2014/main" id="{920A6B0A-33C4-97CC-A138-57DEB75EED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815" y="1952505"/>
            <a:ext cx="5279434" cy="3766998"/>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FD770E8-5AC0-0CCB-3CDA-A0AC285B65B2}"/>
              </a:ext>
            </a:extLst>
          </p:cNvPr>
          <p:cNvSpPr txBox="1"/>
          <p:nvPr/>
        </p:nvSpPr>
        <p:spPr>
          <a:xfrm>
            <a:off x="6416173" y="1158348"/>
            <a:ext cx="4996069" cy="5355312"/>
          </a:xfrm>
          <a:prstGeom prst="rect">
            <a:avLst/>
          </a:prstGeom>
          <a:noFill/>
        </p:spPr>
        <p:txBody>
          <a:bodyPr wrap="square" rtlCol="0">
            <a:spAutoFit/>
          </a:bodyPr>
          <a:lstStyle/>
          <a:p>
            <a:pPr algn="l"/>
            <a:endParaRPr lang="en-US" dirty="0"/>
          </a:p>
          <a:p>
            <a:pPr algn="l"/>
            <a:r>
              <a:rPr lang="en-US" dirty="0"/>
              <a:t>Ridge Regression is a linear regression technique designed to address the issue of multicollinearity in the data, where independent variables are highly correlated.</a:t>
            </a:r>
          </a:p>
          <a:p>
            <a:endParaRPr lang="en-IN" dirty="0"/>
          </a:p>
          <a:p>
            <a:r>
              <a:rPr lang="en-US" dirty="0"/>
              <a:t>Ridge Regression is particularly useful when dealing with datasets where there is multicollinearity, meaning that independent variables are correlated.</a:t>
            </a:r>
            <a:endParaRPr lang="en-IN" dirty="0"/>
          </a:p>
          <a:p>
            <a:endParaRPr lang="en-IN" dirty="0"/>
          </a:p>
          <a:p>
            <a:r>
              <a:rPr lang="en-US" dirty="0"/>
              <a:t>Real estate datasets often involve multiple features that can be correlated, such as the number of bedrooms and the square footage of a property. Ridge Regression is helpful in mitigating the effects of multicollinearity by preventing the regression coefficients from becoming overly sensitive to small changes in the data.</a:t>
            </a:r>
            <a:endParaRPr lang="en-IN" dirty="0"/>
          </a:p>
        </p:txBody>
      </p:sp>
    </p:spTree>
    <p:extLst>
      <p:ext uri="{BB962C8B-B14F-4D97-AF65-F5344CB8AC3E}">
        <p14:creationId xmlns:p14="http://schemas.microsoft.com/office/powerpoint/2010/main" val="3570515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2F5DA8B-489D-081E-FBEC-A33B34DC482D}"/>
              </a:ext>
            </a:extLst>
          </p:cNvPr>
          <p:cNvSpPr>
            <a:spLocks noGrp="1"/>
          </p:cNvSpPr>
          <p:nvPr>
            <p:ph type="title"/>
          </p:nvPr>
        </p:nvSpPr>
        <p:spPr>
          <a:xfrm>
            <a:off x="3433665" y="550672"/>
            <a:ext cx="8758335" cy="768096"/>
          </a:xfrm>
        </p:spPr>
        <p:txBody>
          <a:bodyPr/>
          <a:lstStyle/>
          <a:p>
            <a:pPr algn="ctr"/>
            <a:r>
              <a:rPr lang="en-US" dirty="0"/>
              <a:t>Lasso regression</a:t>
            </a:r>
          </a:p>
        </p:txBody>
      </p:sp>
      <p:sp>
        <p:nvSpPr>
          <p:cNvPr id="5" name="Content Placeholder 2">
            <a:extLst>
              <a:ext uri="{FF2B5EF4-FFF2-40B4-BE49-F238E27FC236}">
                <a16:creationId xmlns:a16="http://schemas.microsoft.com/office/drawing/2014/main" id="{24B3F921-8DB8-7AFD-081C-F34C58ABB08F}"/>
              </a:ext>
            </a:extLst>
          </p:cNvPr>
          <p:cNvSpPr txBox="1">
            <a:spLocks/>
          </p:cNvSpPr>
          <p:nvPr/>
        </p:nvSpPr>
        <p:spPr>
          <a:xfrm>
            <a:off x="4258056" y="1778000"/>
            <a:ext cx="6766560" cy="4145280"/>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800" b="1" kern="1200" cap="all"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sz="1600" b="0" dirty="0">
              <a:latin typeface="+mn-lt"/>
            </a:endParaRPr>
          </a:p>
        </p:txBody>
      </p:sp>
      <p:pic>
        <p:nvPicPr>
          <p:cNvPr id="7170" name="Picture 2">
            <a:extLst>
              <a:ext uri="{FF2B5EF4-FFF2-40B4-BE49-F238E27FC236}">
                <a16:creationId xmlns:a16="http://schemas.microsoft.com/office/drawing/2014/main" id="{B4CCDCA3-F1E7-5AEC-3381-79F9177F50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234" y="1948069"/>
            <a:ext cx="5179766" cy="3695883"/>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268F1B4-7197-59A5-A0CA-B0D13292D1E5}"/>
              </a:ext>
            </a:extLst>
          </p:cNvPr>
          <p:cNvSpPr txBox="1"/>
          <p:nvPr/>
        </p:nvSpPr>
        <p:spPr>
          <a:xfrm>
            <a:off x="6652591" y="1948069"/>
            <a:ext cx="4916557" cy="3970318"/>
          </a:xfrm>
          <a:prstGeom prst="rect">
            <a:avLst/>
          </a:prstGeom>
          <a:noFill/>
        </p:spPr>
        <p:txBody>
          <a:bodyPr wrap="square" rtlCol="0">
            <a:spAutoFit/>
          </a:bodyPr>
          <a:lstStyle/>
          <a:p>
            <a:r>
              <a:rPr lang="en-US" dirty="0"/>
              <a:t>Lasso Regression, or L1 regularization, is a linear regression technique used for feature selection and regularization</a:t>
            </a:r>
          </a:p>
          <a:p>
            <a:endParaRPr lang="en-US" dirty="0"/>
          </a:p>
          <a:p>
            <a:r>
              <a:rPr lang="en-US" dirty="0"/>
              <a:t>Real estate datasets often include numerous features such as location, size, number of bedrooms, and amenities. Lasso Regression helps identify the most influential features by shrinking less relevant ones to zero.</a:t>
            </a:r>
          </a:p>
          <a:p>
            <a:endParaRPr lang="en-US" dirty="0"/>
          </a:p>
          <a:p>
            <a:r>
              <a:rPr lang="en-US" dirty="0"/>
              <a:t>Lasso looks at all the factors you have (features) and decides which ones are crucial for predicting the house price and which ones can be ignored. It does this by assigning a score to each factor.</a:t>
            </a:r>
            <a:endParaRPr lang="en-IN" dirty="0"/>
          </a:p>
        </p:txBody>
      </p:sp>
    </p:spTree>
    <p:extLst>
      <p:ext uri="{BB962C8B-B14F-4D97-AF65-F5344CB8AC3E}">
        <p14:creationId xmlns:p14="http://schemas.microsoft.com/office/powerpoint/2010/main" val="2715103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0" y="371166"/>
            <a:ext cx="12192000" cy="768096"/>
          </a:xfrm>
        </p:spPr>
        <p:txBody>
          <a:bodyPr/>
          <a:lstStyle/>
          <a:p>
            <a:pPr algn="ctr"/>
            <a:r>
              <a:rPr lang="en-US" dirty="0"/>
              <a:t>Result</a:t>
            </a:r>
          </a:p>
        </p:txBody>
      </p:sp>
      <p:pic>
        <p:nvPicPr>
          <p:cNvPr id="6" name="Content Placeholder 5">
            <a:extLst>
              <a:ext uri="{FF2B5EF4-FFF2-40B4-BE49-F238E27FC236}">
                <a16:creationId xmlns:a16="http://schemas.microsoft.com/office/drawing/2014/main" id="{62A7507E-11F3-E4DA-ADE9-E9FC762B9CD0}"/>
              </a:ext>
            </a:extLst>
          </p:cNvPr>
          <p:cNvPicPr>
            <a:picLocks noGrp="1" noChangeAspect="1"/>
          </p:cNvPicPr>
          <p:nvPr>
            <p:ph idx="1"/>
          </p:nvPr>
        </p:nvPicPr>
        <p:blipFill>
          <a:blip r:embed="rId2"/>
          <a:stretch>
            <a:fillRect/>
          </a:stretch>
        </p:blipFill>
        <p:spPr>
          <a:xfrm>
            <a:off x="2124964" y="1494765"/>
            <a:ext cx="8092057" cy="4702820"/>
          </a:xfrm>
          <a:prstGeom prst="rect">
            <a:avLst/>
          </a:prstGeom>
          <a:ln w="19050">
            <a:solidFill>
              <a:schemeClr val="tx1"/>
            </a:solidFill>
          </a:ln>
        </p:spPr>
      </p:pic>
    </p:spTree>
    <p:extLst>
      <p:ext uri="{BB962C8B-B14F-4D97-AF65-F5344CB8AC3E}">
        <p14:creationId xmlns:p14="http://schemas.microsoft.com/office/powerpoint/2010/main" val="94818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77BB576-C72A-7979-8AAD-CD5A0A2F5B41}"/>
              </a:ext>
            </a:extLst>
          </p:cNvPr>
          <p:cNvPicPr>
            <a:picLocks noChangeAspect="1"/>
          </p:cNvPicPr>
          <p:nvPr/>
        </p:nvPicPr>
        <p:blipFill>
          <a:blip r:embed="rId2"/>
          <a:stretch>
            <a:fillRect/>
          </a:stretch>
        </p:blipFill>
        <p:spPr>
          <a:xfrm>
            <a:off x="311426" y="352912"/>
            <a:ext cx="5618921" cy="4030372"/>
          </a:xfrm>
          <a:prstGeom prst="rect">
            <a:avLst/>
          </a:prstGeom>
          <a:ln w="19050">
            <a:solidFill>
              <a:schemeClr val="tx1"/>
            </a:solidFill>
          </a:ln>
        </p:spPr>
      </p:pic>
      <p:pic>
        <p:nvPicPr>
          <p:cNvPr id="9" name="Picture 8">
            <a:extLst>
              <a:ext uri="{FF2B5EF4-FFF2-40B4-BE49-F238E27FC236}">
                <a16:creationId xmlns:a16="http://schemas.microsoft.com/office/drawing/2014/main" id="{DA934335-7927-D25C-7B9A-EF61FFB2A421}"/>
              </a:ext>
            </a:extLst>
          </p:cNvPr>
          <p:cNvPicPr>
            <a:picLocks noChangeAspect="1"/>
          </p:cNvPicPr>
          <p:nvPr/>
        </p:nvPicPr>
        <p:blipFill>
          <a:blip r:embed="rId3"/>
          <a:stretch>
            <a:fillRect/>
          </a:stretch>
        </p:blipFill>
        <p:spPr>
          <a:xfrm>
            <a:off x="6042772" y="2362240"/>
            <a:ext cx="5837801" cy="3936499"/>
          </a:xfrm>
          <a:prstGeom prst="rect">
            <a:avLst/>
          </a:prstGeom>
          <a:ln w="19050">
            <a:solidFill>
              <a:schemeClr val="tx1"/>
            </a:solidFill>
          </a:ln>
        </p:spPr>
      </p:pic>
      <p:sp>
        <p:nvSpPr>
          <p:cNvPr id="2" name="TextBox 1">
            <a:extLst>
              <a:ext uri="{FF2B5EF4-FFF2-40B4-BE49-F238E27FC236}">
                <a16:creationId xmlns:a16="http://schemas.microsoft.com/office/drawing/2014/main" id="{09CA03D8-F4D7-4265-6AD2-FCFB20BC92B4}"/>
              </a:ext>
            </a:extLst>
          </p:cNvPr>
          <p:cNvSpPr txBox="1"/>
          <p:nvPr/>
        </p:nvSpPr>
        <p:spPr>
          <a:xfrm>
            <a:off x="6513443" y="583096"/>
            <a:ext cx="4161183" cy="1754326"/>
          </a:xfrm>
          <a:prstGeom prst="rect">
            <a:avLst/>
          </a:prstGeom>
          <a:noFill/>
        </p:spPr>
        <p:txBody>
          <a:bodyPr wrap="square" rtlCol="0">
            <a:spAutoFit/>
          </a:bodyPr>
          <a:lstStyle/>
          <a:p>
            <a:pPr algn="l"/>
            <a:r>
              <a:rPr lang="en-US" dirty="0"/>
              <a:t>MSE (Mean Squared Error):</a:t>
            </a:r>
          </a:p>
          <a:p>
            <a:pPr algn="l"/>
            <a:r>
              <a:rPr lang="en-US" dirty="0"/>
              <a:t>Mean Squared Error (MSE) is a common metric used to measure the average squared difference between predicted values and actual values in a dataset.</a:t>
            </a:r>
          </a:p>
          <a:p>
            <a:endParaRPr lang="en-IN" dirty="0"/>
          </a:p>
        </p:txBody>
      </p:sp>
      <p:sp>
        <p:nvSpPr>
          <p:cNvPr id="3" name="TextBox 2">
            <a:extLst>
              <a:ext uri="{FF2B5EF4-FFF2-40B4-BE49-F238E27FC236}">
                <a16:creationId xmlns:a16="http://schemas.microsoft.com/office/drawing/2014/main" id="{AD7D81F5-80A6-D2D7-952F-83FD81F587F7}"/>
              </a:ext>
            </a:extLst>
          </p:cNvPr>
          <p:cNvSpPr txBox="1"/>
          <p:nvPr/>
        </p:nvSpPr>
        <p:spPr>
          <a:xfrm>
            <a:off x="649357" y="4538329"/>
            <a:ext cx="5055704" cy="1200329"/>
          </a:xfrm>
          <a:prstGeom prst="rect">
            <a:avLst/>
          </a:prstGeom>
          <a:noFill/>
        </p:spPr>
        <p:txBody>
          <a:bodyPr wrap="square" rtlCol="0">
            <a:spAutoFit/>
          </a:bodyPr>
          <a:lstStyle/>
          <a:p>
            <a:r>
              <a:rPr lang="en-US" dirty="0"/>
              <a:t>Explained Variance Score (EVS) is a metric used to assess the proportion of variance in the dependent variable that is explained by the model. It is particularly useful for regression models.</a:t>
            </a:r>
            <a:endParaRPr lang="en-IN" dirty="0"/>
          </a:p>
        </p:txBody>
      </p:sp>
    </p:spTree>
    <p:extLst>
      <p:ext uri="{BB962C8B-B14F-4D97-AF65-F5344CB8AC3E}">
        <p14:creationId xmlns:p14="http://schemas.microsoft.com/office/powerpoint/2010/main" val="565349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 y="1975103"/>
            <a:ext cx="8593494" cy="2923467"/>
          </a:xfrm>
        </p:spPr>
        <p:txBody>
          <a:bodyPr/>
          <a:lstStyle/>
          <a:p>
            <a:pPr algn="ctr"/>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485422" y="386630"/>
            <a:ext cx="11282635" cy="768096"/>
          </a:xfrm>
        </p:spPr>
        <p:txBody>
          <a:bodyPr/>
          <a:lstStyle/>
          <a:p>
            <a:pPr algn="ctr"/>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About the Dataset</a:t>
            </a:r>
            <a:endParaRPr lang="en-US" sz="4400" b="1" dirty="0">
              <a:solidFill>
                <a:schemeClr val="accent6"/>
              </a:solidFill>
              <a:latin typeface="Arial Black" panose="020B0604020202020204" pitchFamily="34" charset="0"/>
              <a:cs typeface="Arial Black" panose="020B0604020202020204" pitchFamily="34" charset="0"/>
            </a:endParaRPr>
          </a:p>
        </p:txBody>
      </p:sp>
      <p:pic>
        <p:nvPicPr>
          <p:cNvPr id="5" name="Picture 4">
            <a:extLst>
              <a:ext uri="{FF2B5EF4-FFF2-40B4-BE49-F238E27FC236}">
                <a16:creationId xmlns:a16="http://schemas.microsoft.com/office/drawing/2014/main" id="{D4363313-7F58-823A-A7D2-07ACE6C4202F}"/>
              </a:ext>
            </a:extLst>
          </p:cNvPr>
          <p:cNvPicPr>
            <a:picLocks noChangeAspect="1"/>
          </p:cNvPicPr>
          <p:nvPr/>
        </p:nvPicPr>
        <p:blipFill>
          <a:blip r:embed="rId2"/>
          <a:stretch>
            <a:fillRect/>
          </a:stretch>
        </p:blipFill>
        <p:spPr>
          <a:xfrm>
            <a:off x="5787295" y="2820144"/>
            <a:ext cx="5980763" cy="1374170"/>
          </a:xfrm>
          <a:prstGeom prst="rect">
            <a:avLst/>
          </a:prstGeom>
        </p:spPr>
      </p:pic>
      <p:sp>
        <p:nvSpPr>
          <p:cNvPr id="4" name="TextBox 3">
            <a:extLst>
              <a:ext uri="{FF2B5EF4-FFF2-40B4-BE49-F238E27FC236}">
                <a16:creationId xmlns:a16="http://schemas.microsoft.com/office/drawing/2014/main" id="{BC702998-1304-BE29-7483-787EED3F873E}"/>
              </a:ext>
            </a:extLst>
          </p:cNvPr>
          <p:cNvSpPr txBox="1"/>
          <p:nvPr/>
        </p:nvSpPr>
        <p:spPr>
          <a:xfrm>
            <a:off x="485423" y="1563757"/>
            <a:ext cx="5106994" cy="4247317"/>
          </a:xfrm>
          <a:prstGeom prst="rect">
            <a:avLst/>
          </a:prstGeom>
          <a:noFill/>
        </p:spPr>
        <p:txBody>
          <a:bodyPr wrap="square" rtlCol="0">
            <a:spAutoFit/>
          </a:bodyPr>
          <a:lstStyle/>
          <a:p>
            <a:r>
              <a:rPr lang="en-IN" dirty="0"/>
              <a:t>The dataset used for this comparative analysis is BOSTON HOUSING DATASET.</a:t>
            </a:r>
          </a:p>
          <a:p>
            <a:endParaRPr lang="en-IN" dirty="0"/>
          </a:p>
          <a:p>
            <a:r>
              <a:rPr lang="en-IN" dirty="0"/>
              <a:t>It consists of 506 instances and 13 features.</a:t>
            </a:r>
          </a:p>
          <a:p>
            <a:r>
              <a:rPr lang="en-IN" dirty="0"/>
              <a:t>Features include crime rate , no. of rooms , distance to employment centres , full value property tax rate etc.</a:t>
            </a:r>
          </a:p>
          <a:p>
            <a:endParaRPr lang="en-IN" dirty="0"/>
          </a:p>
          <a:p>
            <a:r>
              <a:rPr lang="en-IN" dirty="0"/>
              <a:t>The target variable is MEDV (median value of owner occupied homes).</a:t>
            </a:r>
          </a:p>
          <a:p>
            <a:endParaRPr lang="en-IN" dirty="0"/>
          </a:p>
          <a:p>
            <a:r>
              <a:rPr lang="en-IN" dirty="0"/>
              <a:t>We look through the relationship of each individual feature with MEDV using a correlation matrix . Observing which factor influences the prices most. </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508310" y="195942"/>
            <a:ext cx="8117633" cy="6365957"/>
          </a:xfrm>
        </p:spPr>
        <p:txBody>
          <a:bodyPr/>
          <a:lstStyle/>
          <a:p>
            <a:pPr algn="just">
              <a:spcAft>
                <a:spcPts val="800"/>
              </a:spcAft>
            </a:pPr>
            <a:r>
              <a:rPr lang="en-US" sz="1800" dirty="0">
                <a:effectLst/>
                <a:latin typeface="Calibri" panose="020F0502020204030204" pitchFamily="34" charset="0"/>
                <a:ea typeface="Calibri" panose="020F0502020204030204" pitchFamily="34" charset="0"/>
                <a:cs typeface="Mangal" panose="02040503050203030202" pitchFamily="18" charset="0"/>
              </a:rPr>
              <a:t>CRIM (Per Capita Crime Rate)</a:t>
            </a:r>
          </a:p>
          <a:p>
            <a:pPr algn="just">
              <a:spcAft>
                <a:spcPts val="800"/>
              </a:spcAft>
            </a:pPr>
            <a:r>
              <a:rPr lang="en-US" sz="1800" dirty="0">
                <a:effectLst/>
                <a:latin typeface="Calibri" panose="020F0502020204030204" pitchFamily="34" charset="0"/>
                <a:ea typeface="Calibri" panose="020F0502020204030204" pitchFamily="34" charset="0"/>
                <a:cs typeface="Mangal" panose="02040503050203030202" pitchFamily="18" charset="0"/>
              </a:rPr>
              <a:t>ZN (Proportion of Residential Land zoned for Large Lots)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spcAft>
                <a:spcPts val="800"/>
              </a:spcAft>
            </a:pPr>
            <a:r>
              <a:rPr lang="en-US" sz="1800" dirty="0">
                <a:effectLst/>
                <a:latin typeface="Calibri" panose="020F0502020204030204" pitchFamily="34" charset="0"/>
                <a:ea typeface="Calibri" panose="020F0502020204030204" pitchFamily="34" charset="0"/>
                <a:cs typeface="Mangal" panose="02040503050203030202" pitchFamily="18" charset="0"/>
              </a:rPr>
              <a:t>INDUS (Proportion of Non-Retail Business Acres)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spcAft>
                <a:spcPts val="800"/>
              </a:spcAft>
            </a:pPr>
            <a:r>
              <a:rPr lang="en-US" sz="1800" dirty="0">
                <a:effectLst/>
                <a:latin typeface="Calibri" panose="020F0502020204030204" pitchFamily="34" charset="0"/>
                <a:ea typeface="Calibri" panose="020F0502020204030204" pitchFamily="34" charset="0"/>
                <a:cs typeface="Mangal" panose="02040503050203030202" pitchFamily="18" charset="0"/>
              </a:rPr>
              <a:t>CHAS (Charles River Dummy Variable)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spcAft>
                <a:spcPts val="800"/>
              </a:spcAft>
            </a:pPr>
            <a:r>
              <a:rPr lang="en-US" sz="1800" dirty="0">
                <a:effectLst/>
                <a:latin typeface="Calibri" panose="020F0502020204030204" pitchFamily="34" charset="0"/>
                <a:ea typeface="Calibri" panose="020F0502020204030204" pitchFamily="34" charset="0"/>
                <a:cs typeface="Mangal" panose="02040503050203030202" pitchFamily="18" charset="0"/>
              </a:rPr>
              <a:t>NOX (Nitric Oxides Concentration)</a:t>
            </a:r>
          </a:p>
          <a:p>
            <a:pPr algn="just">
              <a:spcAft>
                <a:spcPts val="800"/>
              </a:spcAft>
            </a:pPr>
            <a:r>
              <a:rPr lang="en-US" sz="1800" dirty="0">
                <a:effectLst/>
                <a:latin typeface="Calibri" panose="020F0502020204030204" pitchFamily="34" charset="0"/>
                <a:ea typeface="Calibri" panose="020F0502020204030204" pitchFamily="34" charset="0"/>
                <a:cs typeface="Mangal" panose="02040503050203030202" pitchFamily="18" charset="0"/>
              </a:rPr>
              <a:t>RM (Average Number of Rooms per Dwelling)</a:t>
            </a:r>
          </a:p>
          <a:p>
            <a:pPr algn="just">
              <a:spcAft>
                <a:spcPts val="800"/>
              </a:spcAft>
            </a:pPr>
            <a:r>
              <a:rPr lang="en-US" sz="1800" dirty="0">
                <a:effectLst/>
                <a:latin typeface="Calibri" panose="020F0502020204030204" pitchFamily="34" charset="0"/>
                <a:ea typeface="Calibri" panose="020F0502020204030204" pitchFamily="34" charset="0"/>
                <a:cs typeface="Mangal" panose="02040503050203030202" pitchFamily="18" charset="0"/>
              </a:rPr>
              <a:t>AGE (Proportion of Owner-Occupied Units Built Prior to 1940) </a:t>
            </a:r>
          </a:p>
          <a:p>
            <a:pPr algn="just">
              <a:spcAft>
                <a:spcPts val="800"/>
              </a:spcAft>
            </a:pPr>
            <a:r>
              <a:rPr lang="en-US" sz="1800" dirty="0">
                <a:effectLst/>
                <a:latin typeface="Calibri" panose="020F0502020204030204" pitchFamily="34" charset="0"/>
                <a:ea typeface="Calibri" panose="020F0502020204030204" pitchFamily="34" charset="0"/>
                <a:cs typeface="Mangal" panose="02040503050203030202" pitchFamily="18" charset="0"/>
              </a:rPr>
              <a:t>DIS (Weighted Distances to Employment Centers) </a:t>
            </a:r>
          </a:p>
          <a:p>
            <a:pPr algn="just">
              <a:spcAft>
                <a:spcPts val="800"/>
              </a:spcAft>
            </a:pPr>
            <a:r>
              <a:rPr lang="en-US" sz="1800" dirty="0">
                <a:effectLst/>
                <a:latin typeface="Calibri" panose="020F0502020204030204" pitchFamily="34" charset="0"/>
                <a:ea typeface="Calibri" panose="020F0502020204030204" pitchFamily="34" charset="0"/>
                <a:cs typeface="Mangal" panose="02040503050203030202" pitchFamily="18" charset="0"/>
              </a:rPr>
              <a:t>RAD (Index of Accessibility to Radial Highways)</a:t>
            </a:r>
          </a:p>
          <a:p>
            <a:pPr algn="just">
              <a:spcAft>
                <a:spcPts val="800"/>
              </a:spcAft>
            </a:pPr>
            <a:r>
              <a:rPr lang="en-US" sz="1800" dirty="0">
                <a:effectLst/>
                <a:latin typeface="Calibri" panose="020F0502020204030204" pitchFamily="34" charset="0"/>
                <a:ea typeface="Calibri" panose="020F0502020204030204" pitchFamily="34" charset="0"/>
                <a:cs typeface="Mangal" panose="02040503050203030202" pitchFamily="18" charset="0"/>
              </a:rPr>
              <a:t>TAX (Full-value Property Tax Rate per $10,000)</a:t>
            </a:r>
          </a:p>
          <a:p>
            <a:pPr algn="just">
              <a:spcAft>
                <a:spcPts val="800"/>
              </a:spcAft>
            </a:pPr>
            <a:r>
              <a:rPr lang="en-US" sz="1800" dirty="0">
                <a:effectLst/>
                <a:latin typeface="Calibri" panose="020F0502020204030204" pitchFamily="34" charset="0"/>
                <a:ea typeface="Calibri" panose="020F0502020204030204" pitchFamily="34" charset="0"/>
                <a:cs typeface="Mangal" panose="02040503050203030202" pitchFamily="18" charset="0"/>
              </a:rPr>
              <a:t>PTRATIO (Pupil-Teacher Ratio by Town)</a:t>
            </a:r>
          </a:p>
          <a:p>
            <a:pPr algn="just">
              <a:spcAft>
                <a:spcPts val="800"/>
              </a:spcAft>
            </a:pPr>
            <a:r>
              <a:rPr lang="en-US" sz="1800" dirty="0">
                <a:effectLst/>
                <a:latin typeface="Calibri" panose="020F0502020204030204" pitchFamily="34" charset="0"/>
                <a:ea typeface="Calibri" panose="020F0502020204030204" pitchFamily="34" charset="0"/>
                <a:cs typeface="Mangal" panose="02040503050203030202" pitchFamily="18" charset="0"/>
              </a:rPr>
              <a:t>B (1000(Bk - 0.63) ^2 where Bk is the proportion of Black Residents)</a:t>
            </a:r>
          </a:p>
          <a:p>
            <a:pPr algn="just">
              <a:spcAft>
                <a:spcPts val="800"/>
              </a:spcAft>
            </a:pPr>
            <a:r>
              <a:rPr lang="en-US" sz="1800" dirty="0">
                <a:effectLst/>
                <a:latin typeface="Calibri" panose="020F0502020204030204" pitchFamily="34" charset="0"/>
                <a:ea typeface="Calibri" panose="020F0502020204030204" pitchFamily="34" charset="0"/>
                <a:cs typeface="Mangal" panose="02040503050203030202" pitchFamily="18" charset="0"/>
              </a:rPr>
              <a:t>LSTAT (Percentage of Lower Status of the Population)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06000"/>
              </a:lnSpc>
              <a:spcAft>
                <a:spcPts val="800"/>
              </a:spcAft>
              <a:buNone/>
            </a:pPr>
            <a:r>
              <a:rPr lang="en-US" sz="1800" b="1" dirty="0">
                <a:effectLst/>
                <a:latin typeface="Calibri" panose="020F0502020204030204" pitchFamily="34" charset="0"/>
                <a:ea typeface="Calibri" panose="020F0502020204030204" pitchFamily="34" charset="0"/>
                <a:cs typeface="Mangal" panose="02040503050203030202" pitchFamily="18" charset="0"/>
              </a:rPr>
              <a:t>Target Variable: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r>
              <a:rPr lang="en-US" sz="1800" kern="0" dirty="0">
                <a:effectLst/>
                <a:latin typeface="Calibri" panose="020F0502020204030204" pitchFamily="34" charset="0"/>
                <a:ea typeface="Calibri" panose="020F0502020204030204" pitchFamily="34" charset="0"/>
                <a:cs typeface="Mangal" panose="02040503050203030202" pitchFamily="18" charset="0"/>
              </a:rPr>
              <a:t>MEDV (Median Value of Owner-Occupied Homes)</a:t>
            </a:r>
            <a:endParaRPr lang="en-US" dirty="0"/>
          </a:p>
        </p:txBody>
      </p:sp>
    </p:spTree>
    <p:extLst>
      <p:ext uri="{BB962C8B-B14F-4D97-AF65-F5344CB8AC3E}">
        <p14:creationId xmlns:p14="http://schemas.microsoft.com/office/powerpoint/2010/main" val="3170280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43F75-55F6-4935-4457-5BCA16336FA2}"/>
              </a:ext>
            </a:extLst>
          </p:cNvPr>
          <p:cNvSpPr>
            <a:spLocks noGrp="1"/>
          </p:cNvSpPr>
          <p:nvPr>
            <p:ph type="title"/>
          </p:nvPr>
        </p:nvSpPr>
        <p:spPr/>
        <p:txBody>
          <a:bodyPr/>
          <a:lstStyle/>
          <a:p>
            <a:r>
              <a:rPr lang="en-US" dirty="0"/>
              <a:t>Data Models Used</a:t>
            </a:r>
            <a:endParaRPr lang="en-IN" dirty="0"/>
          </a:p>
        </p:txBody>
      </p:sp>
      <p:sp>
        <p:nvSpPr>
          <p:cNvPr id="6" name="Text Placeholder 5">
            <a:extLst>
              <a:ext uri="{FF2B5EF4-FFF2-40B4-BE49-F238E27FC236}">
                <a16:creationId xmlns:a16="http://schemas.microsoft.com/office/drawing/2014/main" id="{1D231C1E-D6B7-F4BE-8723-548ADA6E27D7}"/>
              </a:ext>
            </a:extLst>
          </p:cNvPr>
          <p:cNvSpPr>
            <a:spLocks noGrp="1"/>
          </p:cNvSpPr>
          <p:nvPr>
            <p:ph type="body" sz="quarter" idx="14"/>
          </p:nvPr>
        </p:nvSpPr>
        <p:spPr>
          <a:xfrm>
            <a:off x="916885" y="3574372"/>
            <a:ext cx="2598737" cy="1109662"/>
          </a:xfrm>
        </p:spPr>
        <p:txBody>
          <a:bodyPr/>
          <a:lstStyle/>
          <a:p>
            <a:pPr lvl="0"/>
            <a:r>
              <a:rPr lang="en-US" dirty="0">
                <a:latin typeface="+mj-lt"/>
              </a:rPr>
              <a:t>Linear</a:t>
            </a:r>
            <a:r>
              <a:rPr lang="en-US" dirty="0"/>
              <a:t> </a:t>
            </a:r>
            <a:r>
              <a:rPr lang="en-US" dirty="0">
                <a:latin typeface="+mj-lt"/>
              </a:rPr>
              <a:t>Regression</a:t>
            </a:r>
          </a:p>
        </p:txBody>
      </p:sp>
      <p:sp>
        <p:nvSpPr>
          <p:cNvPr id="9" name="Text Placeholder 8">
            <a:extLst>
              <a:ext uri="{FF2B5EF4-FFF2-40B4-BE49-F238E27FC236}">
                <a16:creationId xmlns:a16="http://schemas.microsoft.com/office/drawing/2014/main" id="{38A1EF77-13F2-B2CE-7C72-36F3A68B59A7}"/>
              </a:ext>
            </a:extLst>
          </p:cNvPr>
          <p:cNvSpPr>
            <a:spLocks noGrp="1"/>
          </p:cNvSpPr>
          <p:nvPr>
            <p:ph type="body" sz="quarter" idx="16"/>
          </p:nvPr>
        </p:nvSpPr>
        <p:spPr>
          <a:xfrm>
            <a:off x="3675852" y="3574372"/>
            <a:ext cx="2598737" cy="1109662"/>
          </a:xfrm>
        </p:spPr>
        <p:txBody>
          <a:bodyPr/>
          <a:lstStyle/>
          <a:p>
            <a:r>
              <a:rPr lang="en-IN" dirty="0">
                <a:latin typeface="+mj-lt"/>
              </a:rPr>
              <a:t>Random</a:t>
            </a:r>
          </a:p>
          <a:p>
            <a:r>
              <a:rPr lang="en-IN" dirty="0">
                <a:latin typeface="+mj-lt"/>
              </a:rPr>
              <a:t>Forest</a:t>
            </a:r>
          </a:p>
          <a:p>
            <a:endParaRPr lang="en-IN" dirty="0">
              <a:latin typeface="+mj-lt"/>
            </a:endParaRPr>
          </a:p>
        </p:txBody>
      </p:sp>
      <p:sp>
        <p:nvSpPr>
          <p:cNvPr id="12" name="Text Placeholder 11">
            <a:extLst>
              <a:ext uri="{FF2B5EF4-FFF2-40B4-BE49-F238E27FC236}">
                <a16:creationId xmlns:a16="http://schemas.microsoft.com/office/drawing/2014/main" id="{D6359F99-8C5C-EF77-86ED-F4CD64BF592F}"/>
              </a:ext>
            </a:extLst>
          </p:cNvPr>
          <p:cNvSpPr>
            <a:spLocks noGrp="1"/>
          </p:cNvSpPr>
          <p:nvPr>
            <p:ph type="body" sz="quarter" idx="19"/>
          </p:nvPr>
        </p:nvSpPr>
        <p:spPr>
          <a:xfrm>
            <a:off x="2216253" y="4873753"/>
            <a:ext cx="2598737" cy="1109662"/>
          </a:xfrm>
        </p:spPr>
        <p:txBody>
          <a:bodyPr/>
          <a:lstStyle/>
          <a:p>
            <a:r>
              <a:rPr lang="en-IN" dirty="0" err="1">
                <a:latin typeface="+mj-lt"/>
              </a:rPr>
              <a:t>knn</a:t>
            </a:r>
            <a:endParaRPr lang="en-IN" dirty="0">
              <a:latin typeface="+mj-lt"/>
            </a:endParaRPr>
          </a:p>
        </p:txBody>
      </p:sp>
      <p:sp>
        <p:nvSpPr>
          <p:cNvPr id="15" name="Text Placeholder 14">
            <a:extLst>
              <a:ext uri="{FF2B5EF4-FFF2-40B4-BE49-F238E27FC236}">
                <a16:creationId xmlns:a16="http://schemas.microsoft.com/office/drawing/2014/main" id="{E02B1DE8-FBAE-A349-534F-28212BB55AF0}"/>
              </a:ext>
            </a:extLst>
          </p:cNvPr>
          <p:cNvSpPr>
            <a:spLocks noGrp="1"/>
          </p:cNvSpPr>
          <p:nvPr>
            <p:ph type="body" sz="quarter" idx="22"/>
          </p:nvPr>
        </p:nvSpPr>
        <p:spPr>
          <a:xfrm>
            <a:off x="6434819" y="3574372"/>
            <a:ext cx="2598737" cy="1109662"/>
          </a:xfrm>
        </p:spPr>
        <p:txBody>
          <a:bodyPr/>
          <a:lstStyle/>
          <a:p>
            <a:r>
              <a:rPr lang="en-IN" dirty="0">
                <a:latin typeface="+mj-lt"/>
              </a:rPr>
              <a:t>Gradient Boosting</a:t>
            </a:r>
          </a:p>
          <a:p>
            <a:endParaRPr lang="en-IN" dirty="0">
              <a:latin typeface="+mj-lt"/>
            </a:endParaRPr>
          </a:p>
        </p:txBody>
      </p:sp>
      <p:pic>
        <p:nvPicPr>
          <p:cNvPr id="24" name="Picture 23">
            <a:extLst>
              <a:ext uri="{FF2B5EF4-FFF2-40B4-BE49-F238E27FC236}">
                <a16:creationId xmlns:a16="http://schemas.microsoft.com/office/drawing/2014/main" id="{F5B982B7-D198-84A9-716F-294FE2DB422E}"/>
              </a:ext>
            </a:extLst>
          </p:cNvPr>
          <p:cNvPicPr>
            <a:picLocks noChangeAspect="1"/>
          </p:cNvPicPr>
          <p:nvPr/>
        </p:nvPicPr>
        <p:blipFill>
          <a:blip r:embed="rId2"/>
          <a:stretch>
            <a:fillRect/>
          </a:stretch>
        </p:blipFill>
        <p:spPr>
          <a:xfrm>
            <a:off x="4976028" y="4873847"/>
            <a:ext cx="2597121" cy="1109568"/>
          </a:xfrm>
          <a:prstGeom prst="rect">
            <a:avLst/>
          </a:prstGeom>
        </p:spPr>
      </p:pic>
      <p:pic>
        <p:nvPicPr>
          <p:cNvPr id="25" name="Picture 24">
            <a:extLst>
              <a:ext uri="{FF2B5EF4-FFF2-40B4-BE49-F238E27FC236}">
                <a16:creationId xmlns:a16="http://schemas.microsoft.com/office/drawing/2014/main" id="{86CB605C-7360-928D-311A-3CE7F87B6012}"/>
              </a:ext>
            </a:extLst>
          </p:cNvPr>
          <p:cNvPicPr>
            <a:picLocks noChangeAspect="1"/>
          </p:cNvPicPr>
          <p:nvPr/>
        </p:nvPicPr>
        <p:blipFill>
          <a:blip r:embed="rId2"/>
          <a:stretch>
            <a:fillRect/>
          </a:stretch>
        </p:blipFill>
        <p:spPr>
          <a:xfrm>
            <a:off x="9193786" y="3574466"/>
            <a:ext cx="2597121" cy="1109568"/>
          </a:xfrm>
          <a:prstGeom prst="rect">
            <a:avLst/>
          </a:prstGeom>
        </p:spPr>
      </p:pic>
      <p:pic>
        <p:nvPicPr>
          <p:cNvPr id="26" name="Picture 25">
            <a:extLst>
              <a:ext uri="{FF2B5EF4-FFF2-40B4-BE49-F238E27FC236}">
                <a16:creationId xmlns:a16="http://schemas.microsoft.com/office/drawing/2014/main" id="{F1F19938-B914-B01A-5349-944A5E287AD5}"/>
              </a:ext>
            </a:extLst>
          </p:cNvPr>
          <p:cNvPicPr>
            <a:picLocks noChangeAspect="1"/>
          </p:cNvPicPr>
          <p:nvPr/>
        </p:nvPicPr>
        <p:blipFill>
          <a:blip r:embed="rId2"/>
          <a:stretch>
            <a:fillRect/>
          </a:stretch>
        </p:blipFill>
        <p:spPr>
          <a:xfrm>
            <a:off x="7734995" y="4873847"/>
            <a:ext cx="2597121" cy="1109568"/>
          </a:xfrm>
          <a:prstGeom prst="rect">
            <a:avLst/>
          </a:prstGeom>
        </p:spPr>
      </p:pic>
      <p:sp>
        <p:nvSpPr>
          <p:cNvPr id="27" name="TextBox 26">
            <a:extLst>
              <a:ext uri="{FF2B5EF4-FFF2-40B4-BE49-F238E27FC236}">
                <a16:creationId xmlns:a16="http://schemas.microsoft.com/office/drawing/2014/main" id="{39FB3FC6-9946-F2CC-23C9-0E070BBFFE3B}"/>
              </a:ext>
            </a:extLst>
          </p:cNvPr>
          <p:cNvSpPr txBox="1"/>
          <p:nvPr/>
        </p:nvSpPr>
        <p:spPr>
          <a:xfrm>
            <a:off x="5215618" y="5118100"/>
            <a:ext cx="2161394" cy="923330"/>
          </a:xfrm>
          <a:prstGeom prst="rect">
            <a:avLst/>
          </a:prstGeom>
          <a:noFill/>
        </p:spPr>
        <p:txBody>
          <a:bodyPr wrap="square" rtlCol="0">
            <a:spAutoFit/>
          </a:bodyPr>
          <a:lstStyle/>
          <a:p>
            <a:pPr algn="ctr"/>
            <a:r>
              <a:rPr lang="en-IN" sz="1800" b="1" dirty="0">
                <a:solidFill>
                  <a:srgbClr val="202C8F"/>
                </a:solidFill>
                <a:latin typeface="+mj-lt"/>
              </a:rPr>
              <a:t>RIDGE</a:t>
            </a:r>
          </a:p>
          <a:p>
            <a:pPr algn="ctr"/>
            <a:r>
              <a:rPr lang="en-IN" sz="1800" b="1" dirty="0">
                <a:solidFill>
                  <a:srgbClr val="202C8F"/>
                </a:solidFill>
                <a:latin typeface="+mj-lt"/>
              </a:rPr>
              <a:t>REGRESSION</a:t>
            </a:r>
          </a:p>
          <a:p>
            <a:pPr algn="ctr"/>
            <a:endParaRPr lang="en-IN" b="1" dirty="0">
              <a:solidFill>
                <a:srgbClr val="202C8F"/>
              </a:solidFill>
              <a:latin typeface="+mj-lt"/>
            </a:endParaRPr>
          </a:p>
        </p:txBody>
      </p:sp>
      <p:sp>
        <p:nvSpPr>
          <p:cNvPr id="28" name="TextBox 27">
            <a:extLst>
              <a:ext uri="{FF2B5EF4-FFF2-40B4-BE49-F238E27FC236}">
                <a16:creationId xmlns:a16="http://schemas.microsoft.com/office/drawing/2014/main" id="{152A5CAF-4DAF-6200-9DE6-190CEE1F53A6}"/>
              </a:ext>
            </a:extLst>
          </p:cNvPr>
          <p:cNvSpPr txBox="1"/>
          <p:nvPr/>
        </p:nvSpPr>
        <p:spPr>
          <a:xfrm>
            <a:off x="7893020" y="5118100"/>
            <a:ext cx="2241579" cy="646331"/>
          </a:xfrm>
          <a:prstGeom prst="rect">
            <a:avLst/>
          </a:prstGeom>
          <a:noFill/>
        </p:spPr>
        <p:txBody>
          <a:bodyPr wrap="square" rtlCol="0">
            <a:spAutoFit/>
          </a:bodyPr>
          <a:lstStyle/>
          <a:p>
            <a:pPr algn="ctr"/>
            <a:r>
              <a:rPr lang="en-IN" b="1" dirty="0">
                <a:solidFill>
                  <a:srgbClr val="202C8F"/>
                </a:solidFill>
                <a:latin typeface="+mj-lt"/>
              </a:rPr>
              <a:t>LASSO </a:t>
            </a:r>
          </a:p>
          <a:p>
            <a:pPr algn="ctr"/>
            <a:r>
              <a:rPr lang="en-IN" b="1" dirty="0">
                <a:solidFill>
                  <a:srgbClr val="202C8F"/>
                </a:solidFill>
                <a:latin typeface="+mj-lt"/>
              </a:rPr>
              <a:t>REGRESSION</a:t>
            </a:r>
          </a:p>
        </p:txBody>
      </p:sp>
      <p:sp>
        <p:nvSpPr>
          <p:cNvPr id="29" name="TextBox 28">
            <a:extLst>
              <a:ext uri="{FF2B5EF4-FFF2-40B4-BE49-F238E27FC236}">
                <a16:creationId xmlns:a16="http://schemas.microsoft.com/office/drawing/2014/main" id="{84DB094E-6C91-A865-1F4C-74759F6F453D}"/>
              </a:ext>
            </a:extLst>
          </p:cNvPr>
          <p:cNvSpPr txBox="1"/>
          <p:nvPr/>
        </p:nvSpPr>
        <p:spPr>
          <a:xfrm>
            <a:off x="9379973" y="3785271"/>
            <a:ext cx="1917700" cy="369332"/>
          </a:xfrm>
          <a:prstGeom prst="rect">
            <a:avLst/>
          </a:prstGeom>
          <a:noFill/>
        </p:spPr>
        <p:txBody>
          <a:bodyPr wrap="square" rtlCol="0">
            <a:spAutoFit/>
          </a:bodyPr>
          <a:lstStyle/>
          <a:p>
            <a:pPr algn="ctr"/>
            <a:r>
              <a:rPr lang="en-IN" b="1" dirty="0">
                <a:solidFill>
                  <a:srgbClr val="202C8F"/>
                </a:solidFill>
                <a:latin typeface="+mj-lt"/>
              </a:rPr>
              <a:t>SVM</a:t>
            </a:r>
          </a:p>
        </p:txBody>
      </p:sp>
    </p:spTree>
    <p:extLst>
      <p:ext uri="{BB962C8B-B14F-4D97-AF65-F5344CB8AC3E}">
        <p14:creationId xmlns:p14="http://schemas.microsoft.com/office/powerpoint/2010/main" val="2354711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2F5DA8B-489D-081E-FBEC-A33B34DC482D}"/>
              </a:ext>
            </a:extLst>
          </p:cNvPr>
          <p:cNvSpPr>
            <a:spLocks noGrp="1"/>
          </p:cNvSpPr>
          <p:nvPr>
            <p:ph type="title"/>
          </p:nvPr>
        </p:nvSpPr>
        <p:spPr>
          <a:xfrm>
            <a:off x="3433665" y="550672"/>
            <a:ext cx="8758335" cy="768096"/>
          </a:xfrm>
        </p:spPr>
        <p:txBody>
          <a:bodyPr/>
          <a:lstStyle/>
          <a:p>
            <a:pPr algn="ctr"/>
            <a:r>
              <a:rPr lang="en-US" dirty="0"/>
              <a:t>Linear Regression</a:t>
            </a:r>
          </a:p>
        </p:txBody>
      </p:sp>
      <p:sp>
        <p:nvSpPr>
          <p:cNvPr id="5" name="Content Placeholder 2">
            <a:extLst>
              <a:ext uri="{FF2B5EF4-FFF2-40B4-BE49-F238E27FC236}">
                <a16:creationId xmlns:a16="http://schemas.microsoft.com/office/drawing/2014/main" id="{24B3F921-8DB8-7AFD-081C-F34C58ABB08F}"/>
              </a:ext>
            </a:extLst>
          </p:cNvPr>
          <p:cNvSpPr txBox="1">
            <a:spLocks/>
          </p:cNvSpPr>
          <p:nvPr/>
        </p:nvSpPr>
        <p:spPr>
          <a:xfrm>
            <a:off x="4258056" y="1778000"/>
            <a:ext cx="6766560" cy="4145280"/>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800" b="1" kern="1200" cap="all"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sz="1600" b="0" dirty="0">
              <a:latin typeface="+mn-lt"/>
            </a:endParaRPr>
          </a:p>
        </p:txBody>
      </p:sp>
      <p:pic>
        <p:nvPicPr>
          <p:cNvPr id="1026" name="Picture 2" descr="Multiple Linear Regression: Everything You Need to Know About">
            <a:extLst>
              <a:ext uri="{FF2B5EF4-FFF2-40B4-BE49-F238E27FC236}">
                <a16:creationId xmlns:a16="http://schemas.microsoft.com/office/drawing/2014/main" id="{84F97D72-537C-621B-F1E8-1C6DE50F03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074" y="1787331"/>
            <a:ext cx="4263305" cy="4145280"/>
          </a:xfrm>
          <a:prstGeom prst="rect">
            <a:avLst/>
          </a:prstGeom>
          <a:ln w="28575">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72973E1-360E-498C-8E9D-EE05B9CD5D6A}"/>
              </a:ext>
            </a:extLst>
          </p:cNvPr>
          <p:cNvSpPr txBox="1"/>
          <p:nvPr/>
        </p:nvSpPr>
        <p:spPr>
          <a:xfrm>
            <a:off x="6195391" y="1861930"/>
            <a:ext cx="5183809" cy="4524315"/>
          </a:xfrm>
          <a:prstGeom prst="rect">
            <a:avLst/>
          </a:prstGeom>
          <a:noFill/>
        </p:spPr>
        <p:txBody>
          <a:bodyPr wrap="square" rtlCol="0">
            <a:spAutoFit/>
          </a:bodyPr>
          <a:lstStyle/>
          <a:p>
            <a:r>
              <a:rPr lang="en-US" dirty="0"/>
              <a:t>Statistical method used to model the relationship </a:t>
            </a:r>
          </a:p>
          <a:p>
            <a:r>
              <a:rPr lang="en-US" dirty="0"/>
              <a:t>between a dependent variable and one or more independent variables by fitting a linear equation to the observed data. </a:t>
            </a:r>
          </a:p>
          <a:p>
            <a:endParaRPr lang="en-US" dirty="0"/>
          </a:p>
          <a:p>
            <a:r>
              <a:rPr lang="en-US" dirty="0"/>
              <a:t>Boston Housing dataset, linear regression can be applied to model the relationship between various factors (independent variables like crime rate, property tax, room distribution, etc.) and the median value of owner-occupied homes (dependent variable). </a:t>
            </a:r>
          </a:p>
          <a:p>
            <a:endParaRPr lang="en-US" dirty="0"/>
          </a:p>
          <a:p>
            <a:r>
              <a:rPr lang="en-US" dirty="0"/>
              <a:t>By using linear regression, one can analyze how changes in these factors are associated with changes in housing prices.</a:t>
            </a:r>
          </a:p>
          <a:p>
            <a:endParaRPr lang="en-IN" dirty="0"/>
          </a:p>
        </p:txBody>
      </p:sp>
    </p:spTree>
    <p:extLst>
      <p:ext uri="{BB962C8B-B14F-4D97-AF65-F5344CB8AC3E}">
        <p14:creationId xmlns:p14="http://schemas.microsoft.com/office/powerpoint/2010/main" val="979857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405673" y="550672"/>
            <a:ext cx="8786327" cy="768096"/>
          </a:xfrm>
        </p:spPr>
        <p:txBody>
          <a:bodyPr/>
          <a:lstStyle/>
          <a:p>
            <a:pPr algn="ctr"/>
            <a:r>
              <a:rPr lang="en-IN" dirty="0">
                <a:latin typeface="+mj-lt"/>
              </a:rPr>
              <a:t>Random Forest</a:t>
            </a:r>
            <a:br>
              <a:rPr lang="en-IN" dirty="0">
                <a:latin typeface="+mj-lt"/>
              </a:rPr>
            </a:br>
            <a:endParaRPr lang="en-IN" dirty="0">
              <a:latin typeface="+mj-lt"/>
            </a:endParaRPr>
          </a:p>
        </p:txBody>
      </p:sp>
      <p:pic>
        <p:nvPicPr>
          <p:cNvPr id="2050" name="Picture 2" descr="Random Forests in Machine Learning: A Detailed Explanation ...">
            <a:extLst>
              <a:ext uri="{FF2B5EF4-FFF2-40B4-BE49-F238E27FC236}">
                <a16:creationId xmlns:a16="http://schemas.microsoft.com/office/drawing/2014/main" id="{F6FC8D88-C9C6-738E-5A6E-46F5000F79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93" y="1956905"/>
            <a:ext cx="5131626" cy="3476486"/>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D22CA7B-BFDA-F50D-DFC7-BFD112B73646}"/>
              </a:ext>
            </a:extLst>
          </p:cNvPr>
          <p:cNvSpPr txBox="1"/>
          <p:nvPr/>
        </p:nvSpPr>
        <p:spPr>
          <a:xfrm>
            <a:off x="5519530" y="1676400"/>
            <a:ext cx="6317855" cy="4524315"/>
          </a:xfrm>
          <a:prstGeom prst="rect">
            <a:avLst/>
          </a:prstGeom>
          <a:noFill/>
        </p:spPr>
        <p:txBody>
          <a:bodyPr wrap="square" rtlCol="0">
            <a:spAutoFit/>
          </a:bodyPr>
          <a:lstStyle/>
          <a:p>
            <a:r>
              <a:rPr lang="en-US" dirty="0"/>
              <a:t>Random Forest is an ensemble method that combines the predictions of multiple decision trees to improve overall accuracy and robustness.</a:t>
            </a:r>
          </a:p>
          <a:p>
            <a:endParaRPr lang="en-US" dirty="0"/>
          </a:p>
          <a:p>
            <a:r>
              <a:rPr lang="en-US" dirty="0"/>
              <a:t>Each tree in the forest is a decision tree, which is a model that makes decisions based on a series of hierarchical if-else conditions.</a:t>
            </a:r>
          </a:p>
          <a:p>
            <a:endParaRPr lang="en-US" dirty="0"/>
          </a:p>
          <a:p>
            <a:r>
              <a:rPr lang="en-US" dirty="0"/>
              <a:t>Voting/Aggregating </a:t>
            </a:r>
          </a:p>
          <a:p>
            <a:r>
              <a:rPr lang="en-US" dirty="0"/>
              <a:t>For regression tasks, the predictions of individual trees are averaged to obtain the final prediction. This ensemble approach often leads to more accurate and stable results compared to a single decision tree.</a:t>
            </a:r>
            <a:endParaRPr lang="en-IN" dirty="0"/>
          </a:p>
          <a:p>
            <a:endParaRPr lang="en-IN" dirty="0"/>
          </a:p>
          <a:p>
            <a:r>
              <a:rPr lang="en-US" dirty="0"/>
              <a:t>Random Forest, being a non-linear model, can capture more complex, non-linear relationships in the data.</a:t>
            </a:r>
            <a:endParaRPr lang="en-IN" dirty="0"/>
          </a:p>
        </p:txBody>
      </p:sp>
    </p:spTree>
    <p:extLst>
      <p:ext uri="{BB962C8B-B14F-4D97-AF65-F5344CB8AC3E}">
        <p14:creationId xmlns:p14="http://schemas.microsoft.com/office/powerpoint/2010/main" val="979622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2F5DA8B-489D-081E-FBEC-A33B34DC482D}"/>
              </a:ext>
            </a:extLst>
          </p:cNvPr>
          <p:cNvSpPr>
            <a:spLocks noGrp="1"/>
          </p:cNvSpPr>
          <p:nvPr>
            <p:ph type="title"/>
          </p:nvPr>
        </p:nvSpPr>
        <p:spPr>
          <a:xfrm>
            <a:off x="3405673" y="550672"/>
            <a:ext cx="8786327" cy="768096"/>
          </a:xfrm>
        </p:spPr>
        <p:txBody>
          <a:bodyPr/>
          <a:lstStyle/>
          <a:p>
            <a:pPr algn="ctr"/>
            <a:r>
              <a:rPr lang="en-US" dirty="0"/>
              <a:t>SVM</a:t>
            </a:r>
          </a:p>
        </p:txBody>
      </p:sp>
      <p:sp>
        <p:nvSpPr>
          <p:cNvPr id="5" name="Content Placeholder 2">
            <a:extLst>
              <a:ext uri="{FF2B5EF4-FFF2-40B4-BE49-F238E27FC236}">
                <a16:creationId xmlns:a16="http://schemas.microsoft.com/office/drawing/2014/main" id="{24B3F921-8DB8-7AFD-081C-F34C58ABB08F}"/>
              </a:ext>
            </a:extLst>
          </p:cNvPr>
          <p:cNvSpPr txBox="1">
            <a:spLocks/>
          </p:cNvSpPr>
          <p:nvPr/>
        </p:nvSpPr>
        <p:spPr>
          <a:xfrm>
            <a:off x="8102269" y="2702802"/>
            <a:ext cx="3661192" cy="2520682"/>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800" b="1" kern="1200" cap="all"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sz="1600" b="0" dirty="0">
              <a:latin typeface="+mn-lt"/>
            </a:endParaRPr>
          </a:p>
        </p:txBody>
      </p:sp>
      <p:pic>
        <p:nvPicPr>
          <p:cNvPr id="4098" name="Picture 2" descr="Introduction To SVM - Support Vector Machine Algorithm in Machine Learning">
            <a:extLst>
              <a:ext uri="{FF2B5EF4-FFF2-40B4-BE49-F238E27FC236}">
                <a16:creationId xmlns:a16="http://schemas.microsoft.com/office/drawing/2014/main" id="{A5B09E87-578C-CAEE-A026-C7CFBB8371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820"/>
          <a:stretch/>
        </p:blipFill>
        <p:spPr bwMode="auto">
          <a:xfrm>
            <a:off x="312507" y="2279551"/>
            <a:ext cx="6057231" cy="2663510"/>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C826344-7EA7-91D4-ACB2-95D696B5C43A}"/>
              </a:ext>
            </a:extLst>
          </p:cNvPr>
          <p:cNvSpPr txBox="1"/>
          <p:nvPr/>
        </p:nvSpPr>
        <p:spPr>
          <a:xfrm>
            <a:off x="6718852" y="1764297"/>
            <a:ext cx="5044609" cy="4247317"/>
          </a:xfrm>
          <a:prstGeom prst="rect">
            <a:avLst/>
          </a:prstGeom>
          <a:noFill/>
        </p:spPr>
        <p:txBody>
          <a:bodyPr wrap="square" rtlCol="0">
            <a:spAutoFit/>
          </a:bodyPr>
          <a:lstStyle/>
          <a:p>
            <a:r>
              <a:rPr lang="en-US" dirty="0"/>
              <a:t>SVM aims to find a hyperplane that maximizes the margin between different classes or, in the case of regression, between the predicted values. This helps in generalizing well to new, unseen data.</a:t>
            </a:r>
          </a:p>
          <a:p>
            <a:endParaRPr lang="en-US" dirty="0"/>
          </a:p>
          <a:p>
            <a:r>
              <a:rPr lang="en-US" dirty="0"/>
              <a:t>Real estate datasets often involve a considerable number of features (e.g., location, size, amenities). SVM performs well in high-dimensional spaces, making it suitable for datasets with numerous features.</a:t>
            </a:r>
          </a:p>
          <a:p>
            <a:endParaRPr lang="en-US" dirty="0"/>
          </a:p>
          <a:p>
            <a:r>
              <a:rPr lang="en-US" dirty="0"/>
              <a:t>In real estate, outliers like exceptionally high-priced or low-priced properties can exist, and SVM can provide robust predictions even in the presence of such outliers.</a:t>
            </a:r>
            <a:endParaRPr lang="en-IN" dirty="0"/>
          </a:p>
        </p:txBody>
      </p:sp>
    </p:spTree>
    <p:extLst>
      <p:ext uri="{BB962C8B-B14F-4D97-AF65-F5344CB8AC3E}">
        <p14:creationId xmlns:p14="http://schemas.microsoft.com/office/powerpoint/2010/main" val="4280921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387012" y="550672"/>
            <a:ext cx="8804988" cy="768096"/>
          </a:xfrm>
        </p:spPr>
        <p:txBody>
          <a:bodyPr/>
          <a:lstStyle/>
          <a:p>
            <a:pPr algn="ctr"/>
            <a:r>
              <a:rPr lang="en-IN" dirty="0">
                <a:latin typeface="+mj-lt"/>
              </a:rPr>
              <a:t>KNN</a:t>
            </a:r>
            <a:br>
              <a:rPr lang="en-IN" dirty="0">
                <a:latin typeface="+mj-lt"/>
              </a:rPr>
            </a:br>
            <a:endParaRPr lang="en-IN" dirty="0">
              <a:latin typeface="+mj-lt"/>
            </a:endParaRPr>
          </a:p>
        </p:txBody>
      </p:sp>
      <p:pic>
        <p:nvPicPr>
          <p:cNvPr id="5122" name="Picture 2" descr="Example on KNN classifier | Download Scientific Diagram">
            <a:extLst>
              <a:ext uri="{FF2B5EF4-FFF2-40B4-BE49-F238E27FC236}">
                <a16:creationId xmlns:a16="http://schemas.microsoft.com/office/drawing/2014/main" id="{017B6BE4-9A72-53FC-D830-BC1367E0D3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6609" y="2140226"/>
            <a:ext cx="3989008" cy="3247015"/>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6C1AAA4-469B-A0FE-7240-E589066CF5A7}"/>
              </a:ext>
            </a:extLst>
          </p:cNvPr>
          <p:cNvSpPr txBox="1"/>
          <p:nvPr/>
        </p:nvSpPr>
        <p:spPr>
          <a:xfrm>
            <a:off x="5201478" y="1689652"/>
            <a:ext cx="6301409" cy="4247317"/>
          </a:xfrm>
          <a:prstGeom prst="rect">
            <a:avLst/>
          </a:prstGeom>
          <a:noFill/>
        </p:spPr>
        <p:txBody>
          <a:bodyPr wrap="square" rtlCol="0">
            <a:spAutoFit/>
          </a:bodyPr>
          <a:lstStyle/>
          <a:p>
            <a:r>
              <a:rPr lang="en-US" dirty="0"/>
              <a:t>The core idea behind KNN is to predict the value of a data point based on the average or weighted average of its k nearest neighbors in the feature space.</a:t>
            </a:r>
          </a:p>
          <a:p>
            <a:endParaRPr lang="en-US" dirty="0"/>
          </a:p>
          <a:p>
            <a:r>
              <a:rPr lang="en-US" dirty="0"/>
              <a:t>KNN relies on a distance metric (commonly Euclidean distance) to measure the similarity or proximity between data points in the feature space.</a:t>
            </a:r>
          </a:p>
          <a:p>
            <a:endParaRPr lang="en-US" dirty="0"/>
          </a:p>
          <a:p>
            <a:r>
              <a:rPr lang="en-US" dirty="0"/>
              <a:t>KNN identifies its k nearest neighbors based on the chosen distance metric. These neighbors are the data points with the most similar feature values.</a:t>
            </a:r>
          </a:p>
          <a:p>
            <a:endParaRPr lang="en-US" dirty="0"/>
          </a:p>
          <a:p>
            <a:r>
              <a:rPr lang="en-US" dirty="0"/>
              <a:t>In the case of regression, the predicted value for the target variable is the average (or weighted average) of the target values of its k nearest neighbors.</a:t>
            </a:r>
            <a:endParaRPr lang="en-IN" dirty="0"/>
          </a:p>
        </p:txBody>
      </p:sp>
    </p:spTree>
    <p:extLst>
      <p:ext uri="{BB962C8B-B14F-4D97-AF65-F5344CB8AC3E}">
        <p14:creationId xmlns:p14="http://schemas.microsoft.com/office/powerpoint/2010/main" val="3436326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1E407C2-5A6D-1A7E-428E-9E65EA400C79}"/>
              </a:ext>
            </a:extLst>
          </p:cNvPr>
          <p:cNvSpPr>
            <a:spLocks noGrp="1"/>
          </p:cNvSpPr>
          <p:nvPr>
            <p:ph type="title"/>
          </p:nvPr>
        </p:nvSpPr>
        <p:spPr>
          <a:xfrm>
            <a:off x="2556588" y="569756"/>
            <a:ext cx="9635412" cy="768096"/>
          </a:xfrm>
        </p:spPr>
        <p:txBody>
          <a:bodyPr/>
          <a:lstStyle/>
          <a:p>
            <a:pPr algn="ctr"/>
            <a:r>
              <a:rPr lang="en-IN" sz="4400" dirty="0">
                <a:latin typeface="+mj-lt"/>
              </a:rPr>
              <a:t>Gradient Boosting</a:t>
            </a:r>
            <a:br>
              <a:rPr lang="en-IN" sz="4400" dirty="0">
                <a:latin typeface="+mj-lt"/>
              </a:rPr>
            </a:br>
            <a:endParaRPr lang="en-IN" sz="4400" dirty="0">
              <a:latin typeface="+mj-lt"/>
            </a:endParaRPr>
          </a:p>
        </p:txBody>
      </p:sp>
      <p:pic>
        <p:nvPicPr>
          <p:cNvPr id="3074" name="Picture 2" descr="Introduction to Gradient Boosting Machines - Akira AI">
            <a:extLst>
              <a:ext uri="{FF2B5EF4-FFF2-40B4-BE49-F238E27FC236}">
                <a16:creationId xmlns:a16="http://schemas.microsoft.com/office/drawing/2014/main" id="{CDE56A27-0DD1-716C-FC79-934C025D48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08" y="2292626"/>
            <a:ext cx="5162683" cy="2904009"/>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0223C78-69BB-E89C-B3E4-43651AE4F8CA}"/>
              </a:ext>
            </a:extLst>
          </p:cNvPr>
          <p:cNvSpPr txBox="1"/>
          <p:nvPr/>
        </p:nvSpPr>
        <p:spPr>
          <a:xfrm>
            <a:off x="6042991" y="1671937"/>
            <a:ext cx="5486400" cy="5078313"/>
          </a:xfrm>
          <a:prstGeom prst="rect">
            <a:avLst/>
          </a:prstGeom>
          <a:noFill/>
        </p:spPr>
        <p:txBody>
          <a:bodyPr wrap="square" rtlCol="0">
            <a:spAutoFit/>
          </a:bodyPr>
          <a:lstStyle/>
          <a:p>
            <a:r>
              <a:rPr lang="en-US" dirty="0"/>
              <a:t>Ensemble learning technique that combines the predictions of multiple weak learners (usually decision trees) to create a robust and accurate predictive model.</a:t>
            </a:r>
          </a:p>
          <a:p>
            <a:endParaRPr lang="en-US" dirty="0"/>
          </a:p>
          <a:p>
            <a:r>
              <a:rPr lang="en-US" dirty="0"/>
              <a:t>It builds trees sequentially, with each new tree correcting the errors of the combined ensemble of trees built so far.</a:t>
            </a:r>
          </a:p>
          <a:p>
            <a:endParaRPr lang="en-US" dirty="0"/>
          </a:p>
          <a:p>
            <a:r>
              <a:rPr lang="en-US" dirty="0"/>
              <a:t>Exhibit non-linear relationships with various factors like location, size, and amenities. Gradient Boosting, with its ability to capture complex relationships, is effective in modeling these non-linearities.</a:t>
            </a:r>
          </a:p>
          <a:p>
            <a:endParaRPr lang="en-US" dirty="0"/>
          </a:p>
          <a:p>
            <a:r>
              <a:rPr lang="en-US" dirty="0"/>
              <a:t>This is crucial in real estate, where factors like location, number of bedrooms, and proximity to amenities can significantly impact property prices.</a:t>
            </a:r>
          </a:p>
          <a:p>
            <a:endParaRPr lang="en-US" dirty="0"/>
          </a:p>
          <a:p>
            <a:endParaRPr lang="en-IN" dirty="0"/>
          </a:p>
        </p:txBody>
      </p:sp>
    </p:spTree>
    <p:extLst>
      <p:ext uri="{BB962C8B-B14F-4D97-AF65-F5344CB8AC3E}">
        <p14:creationId xmlns:p14="http://schemas.microsoft.com/office/powerpoint/2010/main" val="68568106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9060146-7700-4F6C-986B-89E3839BD4E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{3BC05D69-4CFF-45BD-AE97-9B9D92BE189C}tf78438558_win32</Template>
  <TotalTime>987</TotalTime>
  <Words>1036</Words>
  <Application>Microsoft Office PowerPoint</Application>
  <PresentationFormat>Widescreen</PresentationFormat>
  <Paragraphs>94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Black</vt:lpstr>
      <vt:lpstr>Calibri</vt:lpstr>
      <vt:lpstr>Sabon Next LT</vt:lpstr>
      <vt:lpstr>Office Theme</vt:lpstr>
      <vt:lpstr>Real ESTATE PRICE PREDICTION  </vt:lpstr>
      <vt:lpstr>About the Dataset</vt:lpstr>
      <vt:lpstr>PowerPoint Presentation</vt:lpstr>
      <vt:lpstr>Data Models Used</vt:lpstr>
      <vt:lpstr>Linear Regression</vt:lpstr>
      <vt:lpstr>Random Forest </vt:lpstr>
      <vt:lpstr>SVM</vt:lpstr>
      <vt:lpstr>KNN </vt:lpstr>
      <vt:lpstr>Gradient Boosting </vt:lpstr>
      <vt:lpstr>Ridge Regression </vt:lpstr>
      <vt:lpstr>Lasso regression</vt:lpstr>
      <vt:lpstr>Result</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ESTATE PRICE PREDICTION</dc:title>
  <dc:subject/>
  <dc:creator>Dhruv Choudhury</dc:creator>
  <cp:lastModifiedBy>Dhruv Choudhury</cp:lastModifiedBy>
  <cp:revision>9</cp:revision>
  <dcterms:created xsi:type="dcterms:W3CDTF">2023-12-08T07:15:57Z</dcterms:created>
  <dcterms:modified xsi:type="dcterms:W3CDTF">2024-04-28T15:15:06Z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