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9" r:id="rId2"/>
    <p:sldId id="285" r:id="rId3"/>
    <p:sldId id="278" r:id="rId4"/>
    <p:sldId id="295" r:id="rId5"/>
    <p:sldId id="286" r:id="rId6"/>
    <p:sldId id="287" r:id="rId7"/>
    <p:sldId id="289" r:id="rId8"/>
    <p:sldId id="290" r:id="rId9"/>
    <p:sldId id="291" r:id="rId10"/>
    <p:sldId id="296" r:id="rId11"/>
    <p:sldId id="293" r:id="rId12"/>
    <p:sldId id="271" r:id="rId13"/>
    <p:sldId id="272" r:id="rId14"/>
    <p:sldId id="273" r:id="rId15"/>
    <p:sldId id="274" r:id="rId16"/>
    <p:sldId id="275" r:id="rId17"/>
    <p:sldId id="276" r:id="rId18"/>
    <p:sldId id="279" r:id="rId19"/>
    <p:sldId id="284" r:id="rId20"/>
    <p:sldId id="281" r:id="rId21"/>
    <p:sldId id="282" r:id="rId22"/>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p:cViewPr varScale="1">
        <p:scale>
          <a:sx n="82" d="100"/>
          <a:sy n="82" d="100"/>
        </p:scale>
        <p:origin x="1262" y="62"/>
      </p:cViewPr>
      <p:guideLst>
        <p:guide orient="horz" pos="2160"/>
        <p:guide pos="3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3031D5-7AC7-4428-A9C9-A227A6E4E664}" type="datetimeFigureOut">
              <a:rPr lang="en-US" smtClean="0"/>
              <a:t>12/4/2024</a:t>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A483A3-9B62-4C52-BC24-C143A8C364FC}" type="slidenum">
              <a:rPr lang="en-US" smtClean="0"/>
              <a:t>‹#›</a:t>
            </a:fld>
            <a:endParaRPr lang="en-US"/>
          </a:p>
        </p:txBody>
      </p:sp>
    </p:spTree>
    <p:extLst>
      <p:ext uri="{BB962C8B-B14F-4D97-AF65-F5344CB8AC3E}">
        <p14:creationId xmlns:p14="http://schemas.microsoft.com/office/powerpoint/2010/main" val="3068513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b="1">
                <a:solidFill>
                  <a:srgbClr val="C00000"/>
                </a:solidFill>
                <a:latin typeface="Open sans"/>
              </a:defRPr>
            </a:lvl1pPr>
          </a:lstStyle>
          <a:p>
            <a:fld id="{A14D12D4-1CB8-4D48-88D4-439FF7635E5E}" type="datetime3">
              <a:rPr lang="en-US" smtClean="0"/>
              <a:t>4 December 2024</a:t>
            </a:fld>
            <a:endParaRPr lang="en-US"/>
          </a:p>
        </p:txBody>
      </p:sp>
      <p:sp>
        <p:nvSpPr>
          <p:cNvPr id="5" name="Footer Placeholder 4"/>
          <p:cNvSpPr>
            <a:spLocks noGrp="1"/>
          </p:cNvSpPr>
          <p:nvPr>
            <p:ph type="ftr" sz="quarter" idx="11"/>
          </p:nvPr>
        </p:nvSpPr>
        <p:spPr/>
        <p:txBody>
          <a:bodyPr/>
          <a:lstStyle>
            <a:lvl1pPr>
              <a:defRPr b="1">
                <a:solidFill>
                  <a:srgbClr val="C00000"/>
                </a:solidFill>
                <a:latin typeface="Open sans"/>
              </a:defRPr>
            </a:lvl1pPr>
          </a:lstStyle>
          <a:p>
            <a:r>
              <a:rPr lang="en-US"/>
              <a:t>Dr. Sudarshan Rao K</a:t>
            </a:r>
            <a:endParaRPr lang="en-US" dirty="0"/>
          </a:p>
        </p:txBody>
      </p:sp>
      <p:sp>
        <p:nvSpPr>
          <p:cNvPr id="6" name="Slide Number Placeholder 5"/>
          <p:cNvSpPr>
            <a:spLocks noGrp="1"/>
          </p:cNvSpPr>
          <p:nvPr>
            <p:ph type="sldNum" sz="quarter" idx="12"/>
          </p:nvPr>
        </p:nvSpPr>
        <p:spPr/>
        <p:txBody>
          <a:bodyPr/>
          <a:lstStyle>
            <a:lvl1pPr>
              <a:defRPr b="1">
                <a:solidFill>
                  <a:srgbClr val="C00000"/>
                </a:solidFill>
                <a:latin typeface="Open sans"/>
              </a:defRPr>
            </a:lvl1pPr>
          </a:lstStyle>
          <a:p>
            <a:fld id="{DE19987B-39D8-4CB5-BD06-CFC9446EB1E2}" type="slidenum">
              <a:rPr lang="en-US" smtClean="0"/>
              <a:pPr/>
              <a:t>‹#›</a:t>
            </a:fld>
            <a:endParaRPr lang="en-US"/>
          </a:p>
        </p:txBody>
      </p:sp>
      <p:pic>
        <p:nvPicPr>
          <p:cNvPr id="7" name="Picture 6" descr="C:\Users\Suma\Downloads\logo_for office use (1)_page-0001.jpg"/>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585200" y="175896"/>
            <a:ext cx="1079416" cy="890905"/>
          </a:xfrm>
          <a:prstGeom prst="rect">
            <a:avLst/>
          </a:prstGeom>
          <a:noFill/>
          <a:ln>
            <a:noFill/>
          </a:ln>
        </p:spPr>
      </p:pic>
    </p:spTree>
    <p:extLst>
      <p:ext uri="{BB962C8B-B14F-4D97-AF65-F5344CB8AC3E}">
        <p14:creationId xmlns:p14="http://schemas.microsoft.com/office/powerpoint/2010/main" val="2522142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19DEBF-2FDC-492D-A2CF-59D0E64E4C24}" type="datetime3">
              <a:rPr lang="en-US" smtClean="0"/>
              <a:t>4 December 2024</a:t>
            </a:fld>
            <a:endParaRPr lang="en-US"/>
          </a:p>
        </p:txBody>
      </p:sp>
      <p:sp>
        <p:nvSpPr>
          <p:cNvPr id="5" name="Footer Placeholder 4"/>
          <p:cNvSpPr>
            <a:spLocks noGrp="1"/>
          </p:cNvSpPr>
          <p:nvPr>
            <p:ph type="ftr" sz="quarter" idx="11"/>
          </p:nvPr>
        </p:nvSpPr>
        <p:spPr/>
        <p:txBody>
          <a:bodyPr/>
          <a:lstStyle/>
          <a:p>
            <a:r>
              <a:rPr lang="en-US"/>
              <a:t>Dr. Sudarshan Rao K</a:t>
            </a:r>
          </a:p>
        </p:txBody>
      </p:sp>
      <p:sp>
        <p:nvSpPr>
          <p:cNvPr id="6" name="Slide Number Placeholder 5"/>
          <p:cNvSpPr>
            <a:spLocks noGrp="1"/>
          </p:cNvSpPr>
          <p:nvPr>
            <p:ph type="sldNum" sz="quarter" idx="12"/>
          </p:nvPr>
        </p:nvSpPr>
        <p:spPr/>
        <p:txBody>
          <a:bodyPr/>
          <a:lstStyle/>
          <a:p>
            <a:fld id="{DE19987B-39D8-4CB5-BD06-CFC9446EB1E2}" type="slidenum">
              <a:rPr lang="en-US" smtClean="0"/>
              <a:t>‹#›</a:t>
            </a:fld>
            <a:endParaRPr lang="en-US"/>
          </a:p>
        </p:txBody>
      </p:sp>
    </p:spTree>
    <p:extLst>
      <p:ext uri="{BB962C8B-B14F-4D97-AF65-F5344CB8AC3E}">
        <p14:creationId xmlns:p14="http://schemas.microsoft.com/office/powerpoint/2010/main" val="4050488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360576-00D7-4D9B-BE03-A1F65131B9C8}" type="datetime3">
              <a:rPr lang="en-US" smtClean="0"/>
              <a:t>4 December 2024</a:t>
            </a:fld>
            <a:endParaRPr lang="en-US"/>
          </a:p>
        </p:txBody>
      </p:sp>
      <p:sp>
        <p:nvSpPr>
          <p:cNvPr id="5" name="Footer Placeholder 4"/>
          <p:cNvSpPr>
            <a:spLocks noGrp="1"/>
          </p:cNvSpPr>
          <p:nvPr>
            <p:ph type="ftr" sz="quarter" idx="11"/>
          </p:nvPr>
        </p:nvSpPr>
        <p:spPr/>
        <p:txBody>
          <a:bodyPr/>
          <a:lstStyle/>
          <a:p>
            <a:r>
              <a:rPr lang="en-US"/>
              <a:t>Dr. Sudarshan Rao K</a:t>
            </a:r>
          </a:p>
        </p:txBody>
      </p:sp>
      <p:sp>
        <p:nvSpPr>
          <p:cNvPr id="6" name="Slide Number Placeholder 5"/>
          <p:cNvSpPr>
            <a:spLocks noGrp="1"/>
          </p:cNvSpPr>
          <p:nvPr>
            <p:ph type="sldNum" sz="quarter" idx="12"/>
          </p:nvPr>
        </p:nvSpPr>
        <p:spPr/>
        <p:txBody>
          <a:bodyPr/>
          <a:lstStyle/>
          <a:p>
            <a:fld id="{DE19987B-39D8-4CB5-BD06-CFC9446EB1E2}" type="slidenum">
              <a:rPr lang="en-US" smtClean="0"/>
              <a:t>‹#›</a:t>
            </a:fld>
            <a:endParaRPr lang="en-US"/>
          </a:p>
        </p:txBody>
      </p:sp>
    </p:spTree>
    <p:extLst>
      <p:ext uri="{BB962C8B-B14F-4D97-AF65-F5344CB8AC3E}">
        <p14:creationId xmlns:p14="http://schemas.microsoft.com/office/powerpoint/2010/main" val="868997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6E56D3-50D2-4339-B3E6-8FD9418238E9}" type="datetime3">
              <a:rPr lang="en-US" smtClean="0"/>
              <a:t>4 December 2024</a:t>
            </a:fld>
            <a:endParaRPr lang="en-US"/>
          </a:p>
        </p:txBody>
      </p:sp>
      <p:sp>
        <p:nvSpPr>
          <p:cNvPr id="5" name="Footer Placeholder 4"/>
          <p:cNvSpPr>
            <a:spLocks noGrp="1"/>
          </p:cNvSpPr>
          <p:nvPr>
            <p:ph type="ftr" sz="quarter" idx="11"/>
          </p:nvPr>
        </p:nvSpPr>
        <p:spPr/>
        <p:txBody>
          <a:bodyPr/>
          <a:lstStyle/>
          <a:p>
            <a:r>
              <a:rPr lang="en-US"/>
              <a:t>Dr. Sudarshan Rao K</a:t>
            </a:r>
          </a:p>
        </p:txBody>
      </p:sp>
      <p:sp>
        <p:nvSpPr>
          <p:cNvPr id="6" name="Slide Number Placeholder 5"/>
          <p:cNvSpPr>
            <a:spLocks noGrp="1"/>
          </p:cNvSpPr>
          <p:nvPr>
            <p:ph type="sldNum" sz="quarter" idx="12"/>
          </p:nvPr>
        </p:nvSpPr>
        <p:spPr/>
        <p:txBody>
          <a:bodyPr/>
          <a:lstStyle/>
          <a:p>
            <a:fld id="{DE19987B-39D8-4CB5-BD06-CFC9446EB1E2}" type="slidenum">
              <a:rPr lang="en-US" smtClean="0"/>
              <a:t>‹#›</a:t>
            </a:fld>
            <a:endParaRPr lang="en-US"/>
          </a:p>
        </p:txBody>
      </p:sp>
    </p:spTree>
    <p:extLst>
      <p:ext uri="{BB962C8B-B14F-4D97-AF65-F5344CB8AC3E}">
        <p14:creationId xmlns:p14="http://schemas.microsoft.com/office/powerpoint/2010/main" val="2622355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B36D97-63F5-42AA-8B47-DC6D0AAF857F}" type="datetime3">
              <a:rPr lang="en-US" smtClean="0"/>
              <a:t>4 December 2024</a:t>
            </a:fld>
            <a:endParaRPr lang="en-US"/>
          </a:p>
        </p:txBody>
      </p:sp>
      <p:sp>
        <p:nvSpPr>
          <p:cNvPr id="5" name="Footer Placeholder 4"/>
          <p:cNvSpPr>
            <a:spLocks noGrp="1"/>
          </p:cNvSpPr>
          <p:nvPr>
            <p:ph type="ftr" sz="quarter" idx="11"/>
          </p:nvPr>
        </p:nvSpPr>
        <p:spPr/>
        <p:txBody>
          <a:bodyPr/>
          <a:lstStyle/>
          <a:p>
            <a:r>
              <a:rPr lang="en-US"/>
              <a:t>Dr. Sudarshan Rao K</a:t>
            </a:r>
          </a:p>
        </p:txBody>
      </p:sp>
      <p:sp>
        <p:nvSpPr>
          <p:cNvPr id="6" name="Slide Number Placeholder 5"/>
          <p:cNvSpPr>
            <a:spLocks noGrp="1"/>
          </p:cNvSpPr>
          <p:nvPr>
            <p:ph type="sldNum" sz="quarter" idx="12"/>
          </p:nvPr>
        </p:nvSpPr>
        <p:spPr/>
        <p:txBody>
          <a:bodyPr/>
          <a:lstStyle/>
          <a:p>
            <a:fld id="{DE19987B-39D8-4CB5-BD06-CFC9446EB1E2}" type="slidenum">
              <a:rPr lang="en-US" smtClean="0"/>
              <a:t>‹#›</a:t>
            </a:fld>
            <a:endParaRPr lang="en-US"/>
          </a:p>
        </p:txBody>
      </p:sp>
    </p:spTree>
    <p:extLst>
      <p:ext uri="{BB962C8B-B14F-4D97-AF65-F5344CB8AC3E}">
        <p14:creationId xmlns:p14="http://schemas.microsoft.com/office/powerpoint/2010/main" val="3105062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1108BF9-DC43-424F-BBA1-1E8D72F6260F}" type="datetime3">
              <a:rPr lang="en-US" smtClean="0"/>
              <a:t>4 December 2024</a:t>
            </a:fld>
            <a:endParaRPr lang="en-US" dirty="0"/>
          </a:p>
        </p:txBody>
      </p:sp>
      <p:sp>
        <p:nvSpPr>
          <p:cNvPr id="6" name="Footer Placeholder 5"/>
          <p:cNvSpPr>
            <a:spLocks noGrp="1"/>
          </p:cNvSpPr>
          <p:nvPr>
            <p:ph type="ftr" sz="quarter" idx="11"/>
          </p:nvPr>
        </p:nvSpPr>
        <p:spPr/>
        <p:txBody>
          <a:bodyPr/>
          <a:lstStyle/>
          <a:p>
            <a:r>
              <a:rPr lang="en-US"/>
              <a:t>Dr. Sudarshan Rao K</a:t>
            </a:r>
          </a:p>
        </p:txBody>
      </p:sp>
      <p:sp>
        <p:nvSpPr>
          <p:cNvPr id="7" name="Slide Number Placeholder 6"/>
          <p:cNvSpPr>
            <a:spLocks noGrp="1"/>
          </p:cNvSpPr>
          <p:nvPr>
            <p:ph type="sldNum" sz="quarter" idx="12"/>
          </p:nvPr>
        </p:nvSpPr>
        <p:spPr/>
        <p:txBody>
          <a:bodyPr/>
          <a:lstStyle/>
          <a:p>
            <a:fld id="{DE19987B-39D8-4CB5-BD06-CFC9446EB1E2}" type="slidenum">
              <a:rPr lang="en-US" smtClean="0"/>
              <a:t>‹#›</a:t>
            </a:fld>
            <a:endParaRPr lang="en-US"/>
          </a:p>
        </p:txBody>
      </p:sp>
    </p:spTree>
    <p:extLst>
      <p:ext uri="{BB962C8B-B14F-4D97-AF65-F5344CB8AC3E}">
        <p14:creationId xmlns:p14="http://schemas.microsoft.com/office/powerpoint/2010/main" val="213492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2049E2-C1D7-4355-9953-9DE1F952CA39}" type="datetime3">
              <a:rPr lang="en-US" smtClean="0"/>
              <a:t>4 December 2024</a:t>
            </a:fld>
            <a:endParaRPr lang="en-US"/>
          </a:p>
        </p:txBody>
      </p:sp>
      <p:sp>
        <p:nvSpPr>
          <p:cNvPr id="8" name="Footer Placeholder 7"/>
          <p:cNvSpPr>
            <a:spLocks noGrp="1"/>
          </p:cNvSpPr>
          <p:nvPr>
            <p:ph type="ftr" sz="quarter" idx="11"/>
          </p:nvPr>
        </p:nvSpPr>
        <p:spPr/>
        <p:txBody>
          <a:bodyPr/>
          <a:lstStyle/>
          <a:p>
            <a:r>
              <a:rPr lang="en-US"/>
              <a:t>Dr. Sudarshan Rao K</a:t>
            </a:r>
          </a:p>
        </p:txBody>
      </p:sp>
      <p:sp>
        <p:nvSpPr>
          <p:cNvPr id="9" name="Slide Number Placeholder 8"/>
          <p:cNvSpPr>
            <a:spLocks noGrp="1"/>
          </p:cNvSpPr>
          <p:nvPr>
            <p:ph type="sldNum" sz="quarter" idx="12"/>
          </p:nvPr>
        </p:nvSpPr>
        <p:spPr/>
        <p:txBody>
          <a:bodyPr/>
          <a:lstStyle/>
          <a:p>
            <a:fld id="{DE19987B-39D8-4CB5-BD06-CFC9446EB1E2}" type="slidenum">
              <a:rPr lang="en-US" smtClean="0"/>
              <a:t>‹#›</a:t>
            </a:fld>
            <a:endParaRPr lang="en-US"/>
          </a:p>
        </p:txBody>
      </p:sp>
    </p:spTree>
    <p:extLst>
      <p:ext uri="{BB962C8B-B14F-4D97-AF65-F5344CB8AC3E}">
        <p14:creationId xmlns:p14="http://schemas.microsoft.com/office/powerpoint/2010/main" val="811686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A09E31B-301A-4486-AAC4-8268E215F6ED}" type="datetime3">
              <a:rPr lang="en-US" smtClean="0"/>
              <a:t>4 December 2024</a:t>
            </a:fld>
            <a:endParaRPr lang="en-US"/>
          </a:p>
        </p:txBody>
      </p:sp>
      <p:sp>
        <p:nvSpPr>
          <p:cNvPr id="4" name="Footer Placeholder 3"/>
          <p:cNvSpPr>
            <a:spLocks noGrp="1"/>
          </p:cNvSpPr>
          <p:nvPr>
            <p:ph type="ftr" sz="quarter" idx="11"/>
          </p:nvPr>
        </p:nvSpPr>
        <p:spPr/>
        <p:txBody>
          <a:bodyPr/>
          <a:lstStyle/>
          <a:p>
            <a:r>
              <a:rPr lang="en-US" dirty="0"/>
              <a:t>Dr. </a:t>
            </a:r>
            <a:r>
              <a:rPr lang="en-US" dirty="0" err="1"/>
              <a:t>Sudarshan</a:t>
            </a:r>
            <a:r>
              <a:rPr lang="en-US" dirty="0"/>
              <a:t> </a:t>
            </a:r>
            <a:r>
              <a:rPr lang="en-US" dirty="0" err="1"/>
              <a:t>Rao</a:t>
            </a:r>
            <a:r>
              <a:rPr lang="en-US" dirty="0"/>
              <a:t> K</a:t>
            </a:r>
          </a:p>
        </p:txBody>
      </p:sp>
      <p:sp>
        <p:nvSpPr>
          <p:cNvPr id="5" name="Slide Number Placeholder 4"/>
          <p:cNvSpPr>
            <a:spLocks noGrp="1"/>
          </p:cNvSpPr>
          <p:nvPr>
            <p:ph type="sldNum" sz="quarter" idx="12"/>
          </p:nvPr>
        </p:nvSpPr>
        <p:spPr/>
        <p:txBody>
          <a:bodyPr/>
          <a:lstStyle/>
          <a:p>
            <a:fld id="{DE19987B-39D8-4CB5-BD06-CFC9446EB1E2}" type="slidenum">
              <a:rPr lang="en-US" smtClean="0"/>
              <a:t>‹#›</a:t>
            </a:fld>
            <a:endParaRPr lang="en-US"/>
          </a:p>
        </p:txBody>
      </p:sp>
    </p:spTree>
    <p:extLst>
      <p:ext uri="{BB962C8B-B14F-4D97-AF65-F5344CB8AC3E}">
        <p14:creationId xmlns:p14="http://schemas.microsoft.com/office/powerpoint/2010/main" val="257670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B81674-0699-46F3-A1EA-32886F8B1FE7}" type="datetime3">
              <a:rPr lang="en-US" smtClean="0"/>
              <a:t>4 December 2024</a:t>
            </a:fld>
            <a:endParaRPr lang="en-US"/>
          </a:p>
        </p:txBody>
      </p:sp>
      <p:sp>
        <p:nvSpPr>
          <p:cNvPr id="3" name="Footer Placeholder 2"/>
          <p:cNvSpPr>
            <a:spLocks noGrp="1"/>
          </p:cNvSpPr>
          <p:nvPr>
            <p:ph type="ftr" sz="quarter" idx="11"/>
          </p:nvPr>
        </p:nvSpPr>
        <p:spPr/>
        <p:txBody>
          <a:bodyPr/>
          <a:lstStyle/>
          <a:p>
            <a:r>
              <a:rPr lang="en-US"/>
              <a:t>Dr. Sudarshan Rao K</a:t>
            </a:r>
          </a:p>
        </p:txBody>
      </p:sp>
      <p:sp>
        <p:nvSpPr>
          <p:cNvPr id="4" name="Slide Number Placeholder 3"/>
          <p:cNvSpPr>
            <a:spLocks noGrp="1"/>
          </p:cNvSpPr>
          <p:nvPr>
            <p:ph type="sldNum" sz="quarter" idx="12"/>
          </p:nvPr>
        </p:nvSpPr>
        <p:spPr/>
        <p:txBody>
          <a:bodyPr/>
          <a:lstStyle/>
          <a:p>
            <a:fld id="{DE19987B-39D8-4CB5-BD06-CFC9446EB1E2}" type="slidenum">
              <a:rPr lang="en-US" smtClean="0"/>
              <a:t>‹#›</a:t>
            </a:fld>
            <a:endParaRPr lang="en-US"/>
          </a:p>
        </p:txBody>
      </p:sp>
    </p:spTree>
    <p:extLst>
      <p:ext uri="{BB962C8B-B14F-4D97-AF65-F5344CB8AC3E}">
        <p14:creationId xmlns:p14="http://schemas.microsoft.com/office/powerpoint/2010/main" val="1046380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27AC65-F824-4874-A503-54C12FE433BB}" type="datetime3">
              <a:rPr lang="en-US" smtClean="0"/>
              <a:t>4 December 2024</a:t>
            </a:fld>
            <a:endParaRPr lang="en-US"/>
          </a:p>
        </p:txBody>
      </p:sp>
      <p:sp>
        <p:nvSpPr>
          <p:cNvPr id="6" name="Footer Placeholder 5"/>
          <p:cNvSpPr>
            <a:spLocks noGrp="1"/>
          </p:cNvSpPr>
          <p:nvPr>
            <p:ph type="ftr" sz="quarter" idx="11"/>
          </p:nvPr>
        </p:nvSpPr>
        <p:spPr/>
        <p:txBody>
          <a:bodyPr/>
          <a:lstStyle/>
          <a:p>
            <a:r>
              <a:rPr lang="en-US"/>
              <a:t>Dr. Sudarshan Rao K</a:t>
            </a:r>
          </a:p>
        </p:txBody>
      </p:sp>
      <p:sp>
        <p:nvSpPr>
          <p:cNvPr id="7" name="Slide Number Placeholder 6"/>
          <p:cNvSpPr>
            <a:spLocks noGrp="1"/>
          </p:cNvSpPr>
          <p:nvPr>
            <p:ph type="sldNum" sz="quarter" idx="12"/>
          </p:nvPr>
        </p:nvSpPr>
        <p:spPr/>
        <p:txBody>
          <a:bodyPr/>
          <a:lstStyle/>
          <a:p>
            <a:fld id="{DE19987B-39D8-4CB5-BD06-CFC9446EB1E2}" type="slidenum">
              <a:rPr lang="en-US" smtClean="0"/>
              <a:t>‹#›</a:t>
            </a:fld>
            <a:endParaRPr lang="en-US"/>
          </a:p>
        </p:txBody>
      </p:sp>
    </p:spTree>
    <p:extLst>
      <p:ext uri="{BB962C8B-B14F-4D97-AF65-F5344CB8AC3E}">
        <p14:creationId xmlns:p14="http://schemas.microsoft.com/office/powerpoint/2010/main" val="2986470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90DCE9-6A1F-43D4-A13C-B0089D400E19}" type="datetime3">
              <a:rPr lang="en-US" smtClean="0"/>
              <a:t>4 December 2024</a:t>
            </a:fld>
            <a:endParaRPr lang="en-US"/>
          </a:p>
        </p:txBody>
      </p:sp>
      <p:sp>
        <p:nvSpPr>
          <p:cNvPr id="6" name="Footer Placeholder 5"/>
          <p:cNvSpPr>
            <a:spLocks noGrp="1"/>
          </p:cNvSpPr>
          <p:nvPr>
            <p:ph type="ftr" sz="quarter" idx="11"/>
          </p:nvPr>
        </p:nvSpPr>
        <p:spPr/>
        <p:txBody>
          <a:bodyPr/>
          <a:lstStyle/>
          <a:p>
            <a:r>
              <a:rPr lang="en-US"/>
              <a:t>Dr. Sudarshan Rao K</a:t>
            </a:r>
          </a:p>
        </p:txBody>
      </p:sp>
      <p:sp>
        <p:nvSpPr>
          <p:cNvPr id="7" name="Slide Number Placeholder 6"/>
          <p:cNvSpPr>
            <a:spLocks noGrp="1"/>
          </p:cNvSpPr>
          <p:nvPr>
            <p:ph type="sldNum" sz="quarter" idx="12"/>
          </p:nvPr>
        </p:nvSpPr>
        <p:spPr/>
        <p:txBody>
          <a:bodyPr/>
          <a:lstStyle/>
          <a:p>
            <a:fld id="{DE19987B-39D8-4CB5-BD06-CFC9446EB1E2}" type="slidenum">
              <a:rPr lang="en-US" smtClean="0"/>
              <a:t>‹#›</a:t>
            </a:fld>
            <a:endParaRPr lang="en-US"/>
          </a:p>
        </p:txBody>
      </p:sp>
    </p:spTree>
    <p:extLst>
      <p:ext uri="{BB962C8B-B14F-4D97-AF65-F5344CB8AC3E}">
        <p14:creationId xmlns:p14="http://schemas.microsoft.com/office/powerpoint/2010/main" val="2883234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7" name="Picture 3" descr="C:\Users\user\Desktop\Untitled.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5570" y="701642"/>
            <a:ext cx="9608820" cy="600395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b="1">
                <a:solidFill>
                  <a:srgbClr val="C00000"/>
                </a:solidFill>
                <a:latin typeface="Open sans"/>
              </a:defRPr>
            </a:lvl1pPr>
          </a:lstStyle>
          <a:p>
            <a:fld id="{45B301CF-2AAA-44EF-9930-D654B5B67D77}" type="datetime3">
              <a:rPr lang="en-US" smtClean="0"/>
              <a:t>4 December 2024</a:t>
            </a:fld>
            <a:endParaRPr lang="en-US"/>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b="1">
                <a:solidFill>
                  <a:srgbClr val="C00000"/>
                </a:solidFill>
                <a:latin typeface="Open sans"/>
              </a:defRPr>
            </a:lvl1pPr>
          </a:lstStyle>
          <a:p>
            <a:r>
              <a:rPr lang="en-US" dirty="0"/>
              <a:t>Dr. </a:t>
            </a:r>
            <a:r>
              <a:rPr lang="en-US" dirty="0" err="1"/>
              <a:t>Sudarshan</a:t>
            </a:r>
            <a:r>
              <a:rPr lang="en-US" dirty="0"/>
              <a:t> </a:t>
            </a:r>
            <a:r>
              <a:rPr lang="en-US" dirty="0" err="1"/>
              <a:t>Rao</a:t>
            </a:r>
            <a:r>
              <a:rPr lang="en-US" dirty="0"/>
              <a:t> K</a:t>
            </a:r>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b="1">
                <a:solidFill>
                  <a:srgbClr val="C00000"/>
                </a:solidFill>
                <a:latin typeface="Open sans"/>
              </a:defRPr>
            </a:lvl1pPr>
          </a:lstStyle>
          <a:p>
            <a:fld id="{DE19987B-39D8-4CB5-BD06-CFC9446EB1E2}" type="slidenum">
              <a:rPr lang="en-US" smtClean="0"/>
              <a:pPr/>
              <a:t>‹#›</a:t>
            </a:fld>
            <a:endParaRPr lang="en-US"/>
          </a:p>
        </p:txBody>
      </p:sp>
      <p:sp>
        <p:nvSpPr>
          <p:cNvPr id="7" name="Rectangle 6"/>
          <p:cNvSpPr/>
          <p:nvPr userDrawn="1"/>
        </p:nvSpPr>
        <p:spPr>
          <a:xfrm>
            <a:off x="115570" y="152400"/>
            <a:ext cx="9608820" cy="661355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C:\Users\Suma\Downloads\logo_for office use (1)_page-0001.jpg"/>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585200" y="175896"/>
            <a:ext cx="1079416" cy="890905"/>
          </a:xfrm>
          <a:prstGeom prst="rect">
            <a:avLst/>
          </a:prstGeom>
          <a:noFill/>
          <a:ln>
            <a:noFill/>
          </a:ln>
        </p:spPr>
      </p:pic>
    </p:spTree>
    <p:extLst>
      <p:ext uri="{BB962C8B-B14F-4D97-AF65-F5344CB8AC3E}">
        <p14:creationId xmlns:p14="http://schemas.microsoft.com/office/powerpoint/2010/main" val="710295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Open Sans" panose="020B0606030504020204"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b="1"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800" b="1"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400" b="1"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b="1"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b="1"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2400" y="1184186"/>
            <a:ext cx="9525000" cy="1559014"/>
          </a:xfrm>
        </p:spPr>
        <p:txBody>
          <a:bodyPr>
            <a:noAutofit/>
          </a:bodyPr>
          <a:lstStyle/>
          <a:p>
            <a:r>
              <a:rPr lang="en-US" sz="3600" b="1" dirty="0">
                <a:solidFill>
                  <a:srgbClr val="C00000"/>
                </a:solidFill>
              </a:rPr>
              <a:t>Virtual Campus Tour </a:t>
            </a:r>
            <a:br>
              <a:rPr lang="en-US" sz="3600" b="1" dirty="0">
                <a:solidFill>
                  <a:srgbClr val="C00000"/>
                </a:solidFill>
              </a:rPr>
            </a:br>
            <a:endParaRPr lang="en-US" sz="3600" b="1" dirty="0">
              <a:solidFill>
                <a:srgbClr val="0033CC"/>
              </a:solidFill>
            </a:endParaRPr>
          </a:p>
        </p:txBody>
      </p:sp>
      <p:sp>
        <p:nvSpPr>
          <p:cNvPr id="3" name="TextBox 2"/>
          <p:cNvSpPr txBox="1"/>
          <p:nvPr/>
        </p:nvSpPr>
        <p:spPr>
          <a:xfrm>
            <a:off x="152400" y="6019800"/>
            <a:ext cx="9525000" cy="411946"/>
          </a:xfrm>
          <a:prstGeom prst="rect">
            <a:avLst/>
          </a:prstGeom>
          <a:noFill/>
        </p:spPr>
        <p:txBody>
          <a:bodyPr wrap="square" lIns="103163" tIns="51581" rIns="103163" bIns="51581" rtlCol="0">
            <a:spAutoFit/>
          </a:bodyPr>
          <a:lstStyle/>
          <a:p>
            <a:pPr algn="ctr"/>
            <a:r>
              <a:rPr lang="en-US" sz="2000" b="1" dirty="0">
                <a:solidFill>
                  <a:srgbClr val="0033CC"/>
                </a:solidFill>
                <a:latin typeface="Open Sans"/>
              </a:rPr>
              <a:t>Date: 04-12-2024</a:t>
            </a:r>
            <a:endParaRPr lang="en-US" sz="2400" b="1" dirty="0">
              <a:solidFill>
                <a:srgbClr val="0033CC"/>
              </a:solidFill>
              <a:latin typeface="Open Sans"/>
            </a:endParaRPr>
          </a:p>
        </p:txBody>
      </p:sp>
      <p:sp>
        <p:nvSpPr>
          <p:cNvPr id="7" name="Rectangle 3"/>
          <p:cNvSpPr>
            <a:spLocks noGrp="1" noChangeArrowheads="1"/>
          </p:cNvSpPr>
          <p:nvPr>
            <p:ph type="subTitle" idx="1"/>
          </p:nvPr>
        </p:nvSpPr>
        <p:spPr>
          <a:xfrm>
            <a:off x="152400" y="2895600"/>
            <a:ext cx="9525000" cy="3060526"/>
          </a:xfrm>
        </p:spPr>
        <p:txBody>
          <a:bodyPr>
            <a:normAutofit/>
          </a:bodyPr>
          <a:lstStyle/>
          <a:p>
            <a:pPr algn="just" eaLnBrk="1" hangingPunct="1"/>
            <a:r>
              <a:rPr lang="en-US" sz="2000" dirty="0">
                <a:solidFill>
                  <a:srgbClr val="FF0000"/>
                </a:solidFill>
                <a:latin typeface="Open Sans" panose="020B0606030504020204" pitchFamily="34" charset="0"/>
                <a:ea typeface="Open Sans" panose="020B0606030504020204" pitchFamily="34" charset="0"/>
                <a:cs typeface="Open Sans" panose="020B0606030504020204" pitchFamily="34" charset="0"/>
              </a:rPr>
              <a:t>Disha Nayak  4MW22AD016</a:t>
            </a:r>
          </a:p>
          <a:p>
            <a:pPr algn="just"/>
            <a:r>
              <a:rPr lang="en-US" sz="2000" dirty="0" err="1">
                <a:solidFill>
                  <a:srgbClr val="FF0000"/>
                </a:solidFill>
                <a:latin typeface="Open Sans" panose="020B0606030504020204" pitchFamily="34" charset="0"/>
                <a:ea typeface="Open Sans" panose="020B0606030504020204" pitchFamily="34" charset="0"/>
                <a:cs typeface="Open Sans" panose="020B0606030504020204" pitchFamily="34" charset="0"/>
              </a:rPr>
              <a:t>Izma</a:t>
            </a:r>
            <a:r>
              <a:rPr lang="en-US" sz="2000" dirty="0">
                <a:solidFill>
                  <a:srgbClr val="FF0000"/>
                </a:solidFill>
                <a:latin typeface="Open Sans" panose="020B0606030504020204" pitchFamily="34" charset="0"/>
                <a:ea typeface="Open Sans" panose="020B0606030504020204" pitchFamily="34" charset="0"/>
                <a:cs typeface="Open Sans" panose="020B0606030504020204" pitchFamily="34" charset="0"/>
              </a:rPr>
              <a:t> Ilyas   4MW22AD018</a:t>
            </a:r>
          </a:p>
          <a:p>
            <a:pPr algn="just"/>
            <a:r>
              <a:rPr lang="en-US" sz="2000" dirty="0">
                <a:solidFill>
                  <a:srgbClr val="FF0000"/>
                </a:solidFill>
                <a:latin typeface="Open Sans" panose="020B0606030504020204" pitchFamily="34" charset="0"/>
                <a:ea typeface="Open Sans" panose="020B0606030504020204" pitchFamily="34" charset="0"/>
                <a:cs typeface="Open Sans" panose="020B0606030504020204" pitchFamily="34" charset="0"/>
              </a:rPr>
              <a:t>Shravani   4MW22AD049</a:t>
            </a:r>
          </a:p>
          <a:p>
            <a:pPr algn="just"/>
            <a:r>
              <a:rPr lang="en-US" sz="2000" dirty="0">
                <a:solidFill>
                  <a:srgbClr val="FF0000"/>
                </a:solidFill>
                <a:latin typeface="Open Sans" panose="020B0606030504020204" pitchFamily="34" charset="0"/>
                <a:ea typeface="Open Sans" panose="020B0606030504020204" pitchFamily="34" charset="0"/>
                <a:cs typeface="Open Sans" panose="020B0606030504020204" pitchFamily="34" charset="0"/>
              </a:rPr>
              <a:t>Shreya S </a:t>
            </a:r>
            <a:r>
              <a:rPr lang="en-US" sz="2000" dirty="0" err="1">
                <a:solidFill>
                  <a:srgbClr val="FF0000"/>
                </a:solidFill>
                <a:latin typeface="Open Sans" panose="020B0606030504020204" pitchFamily="34" charset="0"/>
                <a:ea typeface="Open Sans" panose="020B0606030504020204" pitchFamily="34" charset="0"/>
                <a:cs typeface="Open Sans" panose="020B0606030504020204" pitchFamily="34" charset="0"/>
              </a:rPr>
              <a:t>Kharvi</a:t>
            </a:r>
            <a:r>
              <a:rPr lang="en-US" sz="2000" dirty="0">
                <a:solidFill>
                  <a:srgbClr val="FF0000"/>
                </a:solidFill>
                <a:latin typeface="Open Sans" panose="020B0606030504020204" pitchFamily="34" charset="0"/>
                <a:ea typeface="Open Sans" panose="020B0606030504020204" pitchFamily="34" charset="0"/>
                <a:cs typeface="Open Sans" panose="020B0606030504020204" pitchFamily="34" charset="0"/>
              </a:rPr>
              <a:t> 4MW22AD054</a:t>
            </a:r>
          </a:p>
          <a:p>
            <a:pPr algn="just" eaLnBrk="1" hangingPunct="1"/>
            <a:endParaRPr lang="en-US" sz="20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algn="just" eaLnBrk="1" hangingPunct="1"/>
            <a:r>
              <a:rPr lang="en-US" sz="2000" dirty="0">
                <a:solidFill>
                  <a:srgbClr val="FF0000"/>
                </a:solidFill>
                <a:latin typeface="Open Sans" panose="020B0606030504020204" pitchFamily="34" charset="0"/>
                <a:ea typeface="Open Sans" panose="020B0606030504020204" pitchFamily="34" charset="0"/>
                <a:cs typeface="Open Sans" panose="020B0606030504020204" pitchFamily="34" charset="0"/>
              </a:rPr>
              <a:t>Guide:- Ms. Megha Rani</a:t>
            </a:r>
          </a:p>
          <a:p>
            <a:pPr algn="just" eaLnBrk="1" hangingPunct="1"/>
            <a:endParaRPr lang="en-US" sz="20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a:p>
            <a:pPr eaLnBrk="1" hangingPunct="1"/>
            <a:r>
              <a:rPr lang="en-US" sz="2000" dirty="0">
                <a:solidFill>
                  <a:schemeClr val="tx1"/>
                </a:solidFill>
                <a:latin typeface="Open Sans" panose="020B0606030504020204" pitchFamily="34" charset="0"/>
                <a:ea typeface="Open Sans" panose="020B0606030504020204" pitchFamily="34" charset="0"/>
                <a:cs typeface="Open Sans" panose="020B0606030504020204" pitchFamily="34" charset="0"/>
              </a:rPr>
              <a:t>Department of Artificial Intelligence and Data Science Engineering</a:t>
            </a:r>
          </a:p>
        </p:txBody>
      </p:sp>
    </p:spTree>
    <p:extLst>
      <p:ext uri="{BB962C8B-B14F-4D97-AF65-F5344CB8AC3E}">
        <p14:creationId xmlns:p14="http://schemas.microsoft.com/office/powerpoint/2010/main" val="10182472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228600"/>
            <a:ext cx="8915400" cy="722316"/>
          </a:xfrm>
        </p:spPr>
        <p:txBody>
          <a:bodyPr>
            <a:normAutofit/>
          </a:bodyPr>
          <a:lstStyle/>
          <a:p>
            <a:r>
              <a:rPr lang="en-US" sz="3600" dirty="0" smtClean="0"/>
              <a:t>Data Samples</a:t>
            </a:r>
            <a:endParaRPr lang="en-US" sz="3600" dirty="0"/>
          </a:p>
        </p:txBody>
      </p:sp>
      <p:sp>
        <p:nvSpPr>
          <p:cNvPr id="2" name="Slide Number Placeholder 1"/>
          <p:cNvSpPr>
            <a:spLocks noGrp="1"/>
          </p:cNvSpPr>
          <p:nvPr>
            <p:ph type="sldNum" sz="quarter" idx="12"/>
          </p:nvPr>
        </p:nvSpPr>
        <p:spPr/>
        <p:txBody>
          <a:bodyPr/>
          <a:lstStyle/>
          <a:p>
            <a:fld id="{DE19987B-39D8-4CB5-BD06-CFC9446EB1E2}" type="slidenum">
              <a:rPr lang="en-US" smtClean="0"/>
              <a:t>10</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100" y="4207806"/>
            <a:ext cx="6604000" cy="233110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56100" y="1102501"/>
            <a:ext cx="1718262" cy="278369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0" y="1114817"/>
            <a:ext cx="1693900" cy="2771383"/>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6402" y="1133479"/>
            <a:ext cx="1683398" cy="2752722"/>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50562" y="1074230"/>
            <a:ext cx="1615751" cy="2871219"/>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79835" y="1074230"/>
            <a:ext cx="1715233" cy="2871219"/>
          </a:xfrm>
          <a:prstGeom prst="rect">
            <a:avLst/>
          </a:prstGeom>
        </p:spPr>
      </p:pic>
    </p:spTree>
    <p:extLst>
      <p:ext uri="{BB962C8B-B14F-4D97-AF65-F5344CB8AC3E}">
        <p14:creationId xmlns:p14="http://schemas.microsoft.com/office/powerpoint/2010/main" val="21745222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3C3C4-ED93-38C1-DB50-844CE8B53DD1}"/>
              </a:ext>
            </a:extLst>
          </p:cNvPr>
          <p:cNvSpPr>
            <a:spLocks noGrp="1"/>
          </p:cNvSpPr>
          <p:nvPr>
            <p:ph type="title"/>
          </p:nvPr>
        </p:nvSpPr>
        <p:spPr/>
        <p:txBody>
          <a:bodyPr>
            <a:normAutofit/>
          </a:bodyPr>
          <a:lstStyle/>
          <a:p>
            <a:r>
              <a:rPr lang="en-IN" sz="3200" b="1" dirty="0"/>
              <a:t>Model Selection</a:t>
            </a:r>
          </a:p>
        </p:txBody>
      </p:sp>
      <p:sp>
        <p:nvSpPr>
          <p:cNvPr id="3" name="Content Placeholder 2">
            <a:extLst>
              <a:ext uri="{FF2B5EF4-FFF2-40B4-BE49-F238E27FC236}">
                <a16:creationId xmlns:a16="http://schemas.microsoft.com/office/drawing/2014/main" id="{DEA75255-35DF-65E7-3FD4-AFD9B461C966}"/>
              </a:ext>
            </a:extLst>
          </p:cNvPr>
          <p:cNvSpPr>
            <a:spLocks noGrp="1"/>
          </p:cNvSpPr>
          <p:nvPr>
            <p:ph idx="1"/>
          </p:nvPr>
        </p:nvSpPr>
        <p:spPr/>
        <p:txBody>
          <a:bodyPr>
            <a:normAutofit/>
          </a:bodyPr>
          <a:lstStyle/>
          <a:p>
            <a:pPr marL="0" indent="0" algn="just">
              <a:buNone/>
            </a:pPr>
            <a:r>
              <a:rPr lang="en-US" sz="1800" dirty="0"/>
              <a:t>1. </a:t>
            </a:r>
            <a:r>
              <a:rPr lang="en-US" sz="1800" dirty="0" err="1" smtClean="0"/>
              <a:t>OpenCV</a:t>
            </a:r>
            <a:r>
              <a:rPr lang="en-US" sz="1800" dirty="0" smtClean="0"/>
              <a:t> ( cv2) </a:t>
            </a:r>
            <a:r>
              <a:rPr lang="en-US" sz="1800" dirty="0"/>
              <a:t>:</a:t>
            </a:r>
          </a:p>
          <a:p>
            <a:pPr marL="0" indent="0" algn="just">
              <a:buNone/>
            </a:pPr>
            <a:r>
              <a:rPr lang="en-US" sz="1800" b="0" dirty="0"/>
              <a:t>      OpenCV, the core module used in this project, is a powerful computer vision library that provides various functions for image and video processing. In this project, OpenCV is used for two main tasks: resizing images and stitching them into panoramas. The cv2.resize() function allows resizing images to an optimal size, ensuring faster processing without compromising quality. The cv2.createStitcher() method stitches multiple images together, seamlessly creating panoramic views of rooms for the virtual tour. OpenCV’s integration with </a:t>
            </a:r>
            <a:r>
              <a:rPr lang="en-US" sz="1800" b="0" dirty="0" err="1"/>
              <a:t>numpy</a:t>
            </a:r>
            <a:r>
              <a:rPr lang="en-US" sz="1800" b="0" dirty="0"/>
              <a:t> makes it efficient for handling image data.</a:t>
            </a:r>
          </a:p>
          <a:p>
            <a:pPr marL="0" indent="0" algn="just">
              <a:buNone/>
            </a:pPr>
            <a:endParaRPr lang="en-US" sz="1800" b="0" dirty="0"/>
          </a:p>
          <a:p>
            <a:pPr marL="0" indent="0" algn="just">
              <a:buNone/>
            </a:pPr>
            <a:r>
              <a:rPr lang="en-US" sz="1800" dirty="0"/>
              <a:t>2. HTML/CSS/JavaScript : </a:t>
            </a:r>
          </a:p>
          <a:p>
            <a:pPr marL="0" indent="0" algn="just">
              <a:buNone/>
            </a:pPr>
            <a:r>
              <a:rPr lang="en-US" sz="1800" b="0" dirty="0"/>
              <a:t>      These three web technologies are used to build the front-end interface of the virtual tour. HTML structures the content, CSS styles the layout and ensures responsiveness across different devices, and JavaScript adds interactivity by enabling actions like navigating through different rooms and interacting with the panoramas. Together, they create an engaging and user-friendly experience for navigating the virtual tour.</a:t>
            </a:r>
            <a:endParaRPr lang="en-IN" sz="1800" b="0" dirty="0"/>
          </a:p>
        </p:txBody>
      </p:sp>
      <p:sp>
        <p:nvSpPr>
          <p:cNvPr id="4" name="Slide Number Placeholder 3">
            <a:extLst>
              <a:ext uri="{FF2B5EF4-FFF2-40B4-BE49-F238E27FC236}">
                <a16:creationId xmlns:a16="http://schemas.microsoft.com/office/drawing/2014/main" id="{C18E921A-B2EA-3E7D-6251-82115CA51AC5}"/>
              </a:ext>
            </a:extLst>
          </p:cNvPr>
          <p:cNvSpPr>
            <a:spLocks noGrp="1"/>
          </p:cNvSpPr>
          <p:nvPr>
            <p:ph type="sldNum" sz="quarter" idx="12"/>
          </p:nvPr>
        </p:nvSpPr>
        <p:spPr/>
        <p:txBody>
          <a:bodyPr/>
          <a:lstStyle/>
          <a:p>
            <a:fld id="{DE19987B-39D8-4CB5-BD06-CFC9446EB1E2}" type="slidenum">
              <a:rPr lang="en-US" smtClean="0"/>
              <a:t>11</a:t>
            </a:fld>
            <a:endParaRPr lang="en-US"/>
          </a:p>
        </p:txBody>
      </p:sp>
    </p:spTree>
    <p:extLst>
      <p:ext uri="{BB962C8B-B14F-4D97-AF65-F5344CB8AC3E}">
        <p14:creationId xmlns:p14="http://schemas.microsoft.com/office/powerpoint/2010/main" val="5723280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Contents</a:t>
            </a:r>
          </a:p>
        </p:txBody>
      </p:sp>
      <p:sp>
        <p:nvSpPr>
          <p:cNvPr id="3" name="Content Placeholder 2"/>
          <p:cNvSpPr>
            <a:spLocks noGrp="1"/>
          </p:cNvSpPr>
          <p:nvPr>
            <p:ph idx="1"/>
          </p:nvPr>
        </p:nvSpPr>
        <p:spPr>
          <a:xfrm>
            <a:off x="448917" y="1173163"/>
            <a:ext cx="9029700" cy="5410199"/>
          </a:xfrm>
        </p:spPr>
        <p:txBody>
          <a:bodyPr>
            <a:normAutofit/>
          </a:bodyPr>
          <a:lstStyle/>
          <a:p>
            <a:pPr marL="457200" indent="-457200">
              <a:buFont typeface="+mj-lt"/>
              <a:buAutoNum type="arabicPeriod"/>
            </a:pPr>
            <a:r>
              <a:rPr lang="en-US" sz="2000" dirty="0"/>
              <a:t>A</a:t>
            </a:r>
          </a:p>
          <a:p>
            <a:pPr marL="457200" indent="-457200">
              <a:buFont typeface="+mj-lt"/>
              <a:buAutoNum type="arabicPeriod"/>
            </a:pPr>
            <a:r>
              <a:rPr lang="en-US" sz="2000" dirty="0"/>
              <a:t>Introduction</a:t>
            </a:r>
          </a:p>
          <a:p>
            <a:pPr marL="914400" lvl="1" indent="-514350">
              <a:buFont typeface="+mj-lt"/>
              <a:buAutoNum type="romanLcPeriod"/>
            </a:pPr>
            <a:r>
              <a:rPr lang="en-US" sz="2000" dirty="0"/>
              <a:t>Relevance of the Work</a:t>
            </a:r>
          </a:p>
          <a:p>
            <a:pPr marL="914400" lvl="1" indent="-514350">
              <a:buFont typeface="+mj-lt"/>
              <a:buAutoNum type="romanLcPeriod"/>
            </a:pPr>
            <a:r>
              <a:rPr lang="en-US" sz="2000" dirty="0"/>
              <a:t>Issues and Challenges</a:t>
            </a:r>
          </a:p>
          <a:p>
            <a:pPr marL="457200" indent="-457200">
              <a:buFont typeface="+mj-lt"/>
              <a:buAutoNum type="arabicPeriod"/>
            </a:pPr>
            <a:r>
              <a:rPr lang="en-US" sz="2000" dirty="0"/>
              <a:t>Literature Review</a:t>
            </a:r>
          </a:p>
          <a:p>
            <a:pPr marL="0" indent="0">
              <a:buNone/>
            </a:pPr>
            <a:r>
              <a:rPr lang="en-US" sz="2000" dirty="0"/>
              <a:t>       </a:t>
            </a:r>
            <a:r>
              <a:rPr lang="en-US" sz="2000" dirty="0" err="1"/>
              <a:t>i</a:t>
            </a:r>
            <a:r>
              <a:rPr lang="en-US" sz="2000" dirty="0"/>
              <a:t>.     Existing Gaps</a:t>
            </a:r>
          </a:p>
          <a:p>
            <a:pPr marL="0" indent="0">
              <a:buNone/>
            </a:pPr>
            <a:r>
              <a:rPr lang="en-US" sz="2000" dirty="0"/>
              <a:t>      ii.    Problem Statement</a:t>
            </a:r>
          </a:p>
          <a:p>
            <a:pPr marL="0" indent="0">
              <a:buNone/>
            </a:pPr>
            <a:r>
              <a:rPr lang="en-US" sz="2000" dirty="0"/>
              <a:t>      iii.   Objectives</a:t>
            </a:r>
          </a:p>
          <a:p>
            <a:pPr marL="457200" indent="-457200">
              <a:buFont typeface="+mj-lt"/>
              <a:buAutoNum type="arabicPeriod" startAt="3"/>
            </a:pPr>
            <a:r>
              <a:rPr lang="en-US" sz="2000" dirty="0"/>
              <a:t>Methodology</a:t>
            </a:r>
          </a:p>
          <a:p>
            <a:pPr marL="457200" indent="-457200">
              <a:buFont typeface="+mj-lt"/>
              <a:buAutoNum type="arabicPeriod" startAt="3"/>
            </a:pPr>
            <a:r>
              <a:rPr lang="en-US" sz="2000" dirty="0"/>
              <a:t>References</a:t>
            </a:r>
          </a:p>
        </p:txBody>
      </p:sp>
      <p:sp>
        <p:nvSpPr>
          <p:cNvPr id="4" name="Slide Number Placeholder 3">
            <a:extLst>
              <a:ext uri="{FF2B5EF4-FFF2-40B4-BE49-F238E27FC236}">
                <a16:creationId xmlns:a16="http://schemas.microsoft.com/office/drawing/2014/main" id="{BF5F771F-DB22-5773-87FE-08079328749A}"/>
              </a:ext>
            </a:extLst>
          </p:cNvPr>
          <p:cNvSpPr>
            <a:spLocks noGrp="1"/>
          </p:cNvSpPr>
          <p:nvPr>
            <p:ph type="sldNum" sz="quarter" idx="12"/>
          </p:nvPr>
        </p:nvSpPr>
        <p:spPr/>
        <p:txBody>
          <a:bodyPr/>
          <a:lstStyle/>
          <a:p>
            <a:fld id="{DE19987B-39D8-4CB5-BD06-CFC9446EB1E2}" type="slidenum">
              <a:rPr lang="en-US" smtClean="0"/>
              <a:t>12</a:t>
            </a:fld>
            <a:endParaRPr lang="en-US"/>
          </a:p>
        </p:txBody>
      </p:sp>
    </p:spTree>
    <p:extLst>
      <p:ext uri="{BB962C8B-B14F-4D97-AF65-F5344CB8AC3E}">
        <p14:creationId xmlns:p14="http://schemas.microsoft.com/office/powerpoint/2010/main" val="1411058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9AB16-9CF9-9702-1F05-CA4D099AD3EB}"/>
              </a:ext>
            </a:extLst>
          </p:cNvPr>
          <p:cNvSpPr>
            <a:spLocks noGrp="1"/>
          </p:cNvSpPr>
          <p:nvPr>
            <p:ph type="title"/>
          </p:nvPr>
        </p:nvSpPr>
        <p:spPr/>
        <p:txBody>
          <a:bodyPr/>
          <a:lstStyle/>
          <a:p>
            <a:r>
              <a:rPr lang="en-IN" b="1" dirty="0"/>
              <a:t> Abstract</a:t>
            </a:r>
          </a:p>
        </p:txBody>
      </p:sp>
      <p:sp>
        <p:nvSpPr>
          <p:cNvPr id="3" name="Content Placeholder 2">
            <a:extLst>
              <a:ext uri="{FF2B5EF4-FFF2-40B4-BE49-F238E27FC236}">
                <a16:creationId xmlns:a16="http://schemas.microsoft.com/office/drawing/2014/main" id="{3458830A-100B-5249-D01A-EBEF68B21C5E}"/>
              </a:ext>
            </a:extLst>
          </p:cNvPr>
          <p:cNvSpPr>
            <a:spLocks noGrp="1"/>
          </p:cNvSpPr>
          <p:nvPr>
            <p:ph idx="1"/>
          </p:nvPr>
        </p:nvSpPr>
        <p:spPr/>
        <p:txBody>
          <a:bodyPr>
            <a:normAutofit/>
          </a:bodyPr>
          <a:lstStyle/>
          <a:p>
            <a:pPr marL="0" indent="0">
              <a:buNone/>
            </a:pPr>
            <a:r>
              <a:rPr lang="en-US" sz="1800" b="0" dirty="0"/>
              <a:t>A College virtual tour provides a concise overview of the visual elements showcased in campus tour. It highlights key locations , facilities, and overall ambiance of the campus. 360  view of the different paths that leads to college infrastructure. This comprehensive approach to developing a college virtual tour website using virtual reality, modern web technologies. </a:t>
            </a:r>
          </a:p>
          <a:p>
            <a:pPr marL="0" indent="0">
              <a:buNone/>
            </a:pPr>
            <a:endParaRPr lang="en-US" sz="1800" b="0" dirty="0"/>
          </a:p>
          <a:p>
            <a:pPr marL="0" indent="0">
              <a:buNone/>
            </a:pPr>
            <a:r>
              <a:rPr lang="en-US" sz="1800" b="0" dirty="0"/>
              <a:t>The virtual tour leverages  to display 360 degree images, allowing prospective students to explore campus locations interactively. The tool will examine the challenges and limitations of VR technology in this context, including technical issues, accessibility and cost considerations.</a:t>
            </a:r>
          </a:p>
          <a:p>
            <a:pPr marL="0" indent="0">
              <a:buNone/>
            </a:pPr>
            <a:endParaRPr lang="en-US" sz="1600" b="0" dirty="0"/>
          </a:p>
          <a:p>
            <a:pPr marL="0" indent="0">
              <a:buNone/>
            </a:pPr>
            <a:endParaRPr lang="en-US" sz="1600" b="0" dirty="0"/>
          </a:p>
          <a:p>
            <a:pPr marL="0" indent="0">
              <a:buNone/>
            </a:pPr>
            <a:endParaRPr lang="en-US" sz="1600" b="0" dirty="0"/>
          </a:p>
          <a:p>
            <a:pPr marL="0" indent="0">
              <a:buNone/>
            </a:pPr>
            <a:endParaRPr lang="en-US" sz="1600" b="0" dirty="0"/>
          </a:p>
          <a:p>
            <a:pPr marL="0" indent="0">
              <a:buNone/>
            </a:pPr>
            <a:endParaRPr lang="en-US" sz="1600" b="0" dirty="0"/>
          </a:p>
          <a:p>
            <a:pPr marL="0" indent="0">
              <a:buNone/>
            </a:pPr>
            <a:endParaRPr lang="en-US" sz="1600" b="0" dirty="0"/>
          </a:p>
          <a:p>
            <a:pPr marL="0" indent="0">
              <a:buNone/>
            </a:pPr>
            <a:endParaRPr lang="en-US" sz="1600" b="0" dirty="0"/>
          </a:p>
          <a:p>
            <a:pPr marL="0" indent="0">
              <a:buNone/>
            </a:pPr>
            <a:endParaRPr lang="en-US" sz="1600" b="0" dirty="0"/>
          </a:p>
          <a:p>
            <a:pPr marL="0" indent="0">
              <a:buNone/>
            </a:pPr>
            <a:endParaRPr lang="en-US" sz="1600" b="0" dirty="0"/>
          </a:p>
          <a:p>
            <a:pPr marL="0" indent="0">
              <a:buNone/>
            </a:pPr>
            <a:endParaRPr lang="en-US" sz="1600" b="0" dirty="0"/>
          </a:p>
          <a:p>
            <a:pPr marL="0" indent="0">
              <a:buNone/>
            </a:pPr>
            <a:endParaRPr lang="en-US" dirty="0"/>
          </a:p>
          <a:p>
            <a:pPr marL="0" indent="0">
              <a:buNone/>
            </a:pPr>
            <a:endParaRPr lang="en-US" dirty="0"/>
          </a:p>
          <a:p>
            <a:endParaRPr lang="en-IN" dirty="0"/>
          </a:p>
        </p:txBody>
      </p:sp>
      <p:sp>
        <p:nvSpPr>
          <p:cNvPr id="4" name="Slide Number Placeholder 3">
            <a:extLst>
              <a:ext uri="{FF2B5EF4-FFF2-40B4-BE49-F238E27FC236}">
                <a16:creationId xmlns:a16="http://schemas.microsoft.com/office/drawing/2014/main" id="{7B3897D5-BF58-F3D7-5E2E-421026C9E8F9}"/>
              </a:ext>
            </a:extLst>
          </p:cNvPr>
          <p:cNvSpPr>
            <a:spLocks noGrp="1"/>
          </p:cNvSpPr>
          <p:nvPr>
            <p:ph type="sldNum" sz="quarter" idx="12"/>
          </p:nvPr>
        </p:nvSpPr>
        <p:spPr/>
        <p:txBody>
          <a:bodyPr/>
          <a:lstStyle/>
          <a:p>
            <a:fld id="{DE19987B-39D8-4CB5-BD06-CFC9446EB1E2}" type="slidenum">
              <a:rPr lang="en-US" smtClean="0"/>
              <a:t>13</a:t>
            </a:fld>
            <a:endParaRPr lang="en-US"/>
          </a:p>
        </p:txBody>
      </p:sp>
    </p:spTree>
    <p:extLst>
      <p:ext uri="{BB962C8B-B14F-4D97-AF65-F5344CB8AC3E}">
        <p14:creationId xmlns:p14="http://schemas.microsoft.com/office/powerpoint/2010/main" val="1527080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0B06C-8920-9C07-D6F9-027C57A540C4}"/>
              </a:ext>
            </a:extLst>
          </p:cNvPr>
          <p:cNvSpPr>
            <a:spLocks noGrp="1"/>
          </p:cNvSpPr>
          <p:nvPr>
            <p:ph type="title"/>
          </p:nvPr>
        </p:nvSpPr>
        <p:spPr/>
        <p:txBody>
          <a:bodyPr/>
          <a:lstStyle/>
          <a:p>
            <a:r>
              <a:rPr lang="en-IN" b="1" dirty="0"/>
              <a:t> Introduction</a:t>
            </a:r>
          </a:p>
        </p:txBody>
      </p:sp>
      <p:sp>
        <p:nvSpPr>
          <p:cNvPr id="3" name="Content Placeholder 2">
            <a:extLst>
              <a:ext uri="{FF2B5EF4-FFF2-40B4-BE49-F238E27FC236}">
                <a16:creationId xmlns:a16="http://schemas.microsoft.com/office/drawing/2014/main" id="{9AE12C6A-D735-CC57-5A9A-DF33F8DDCA63}"/>
              </a:ext>
            </a:extLst>
          </p:cNvPr>
          <p:cNvSpPr>
            <a:spLocks noGrp="1"/>
          </p:cNvSpPr>
          <p:nvPr>
            <p:ph idx="1"/>
          </p:nvPr>
        </p:nvSpPr>
        <p:spPr>
          <a:xfrm>
            <a:off x="495300" y="1417639"/>
            <a:ext cx="8915400" cy="4906962"/>
          </a:xfrm>
        </p:spPr>
        <p:txBody>
          <a:bodyPr>
            <a:normAutofit/>
          </a:bodyPr>
          <a:lstStyle/>
          <a:p>
            <a:r>
              <a:rPr lang="en-US" sz="1600" b="0" dirty="0"/>
              <a:t>In this era of rapid technological innovation, the idea presents an innovative approach to creating a virtual tour of a campus using  photography, we capture panoramic images of campus landmarks or locations to create an immersive and iterative virtual experience.</a:t>
            </a:r>
          </a:p>
          <a:p>
            <a:endParaRPr lang="en-US" sz="1600" b="0" dirty="0"/>
          </a:p>
          <a:p>
            <a:r>
              <a:rPr lang="en-US" sz="1600" b="0" dirty="0"/>
              <a:t>Using this low-cost, readily replicable method, academic institutions may showcase their campuses globally, giving stakeholders and prospective students a feeling of accessibility and community.</a:t>
            </a:r>
          </a:p>
          <a:p>
            <a:endParaRPr lang="en-US" sz="1600" b="0" dirty="0"/>
          </a:p>
          <a:p>
            <a:r>
              <a:rPr lang="en-US" sz="1600" b="0" dirty="0"/>
              <a:t>The process entails using the power of contemporary photography to take high-resolution pictures, guaranteeing an exquisite portrayal of the campus landscape. </a:t>
            </a:r>
          </a:p>
          <a:p>
            <a:endParaRPr lang="en-US" sz="1600" b="0" dirty="0"/>
          </a:p>
          <a:p>
            <a:r>
              <a:rPr lang="en-US" sz="1600" b="0" dirty="0"/>
              <a:t>The resulting virtual tour improves the user experience overall with information overlays and straightforward navigation, in addition to being a useful marketing tool for colleges. </a:t>
            </a:r>
          </a:p>
          <a:p>
            <a:pPr marL="0" indent="0">
              <a:buNone/>
            </a:pPr>
            <a:endParaRPr lang="en-US" sz="1600" b="0" dirty="0"/>
          </a:p>
          <a:p>
            <a:r>
              <a:rPr lang="en-US" sz="1600" b="0" dirty="0"/>
              <a:t>The innovative method for virtual campus tours is presented as a tool to encourage academic institutions to utilize technology for creating an engaging and welcoming environment for all participants.</a:t>
            </a:r>
          </a:p>
          <a:p>
            <a:endParaRPr lang="en-US" sz="1800" b="0" dirty="0"/>
          </a:p>
          <a:p>
            <a:pPr marL="0" indent="0">
              <a:buNone/>
            </a:pPr>
            <a:endParaRPr lang="en-US" sz="1400" b="0" dirty="0"/>
          </a:p>
          <a:p>
            <a:endParaRPr lang="en-US" sz="1400" b="0" dirty="0"/>
          </a:p>
          <a:p>
            <a:endParaRPr lang="en-US" sz="1200" b="0" dirty="0"/>
          </a:p>
        </p:txBody>
      </p:sp>
      <p:sp>
        <p:nvSpPr>
          <p:cNvPr id="4" name="Slide Number Placeholder 3">
            <a:extLst>
              <a:ext uri="{FF2B5EF4-FFF2-40B4-BE49-F238E27FC236}">
                <a16:creationId xmlns:a16="http://schemas.microsoft.com/office/drawing/2014/main" id="{9E749434-EA6C-7181-FE4B-BF8B0235A361}"/>
              </a:ext>
            </a:extLst>
          </p:cNvPr>
          <p:cNvSpPr>
            <a:spLocks noGrp="1"/>
          </p:cNvSpPr>
          <p:nvPr>
            <p:ph type="sldNum" sz="quarter" idx="12"/>
          </p:nvPr>
        </p:nvSpPr>
        <p:spPr/>
        <p:txBody>
          <a:bodyPr/>
          <a:lstStyle/>
          <a:p>
            <a:fld id="{DE19987B-39D8-4CB5-BD06-CFC9446EB1E2}" type="slidenum">
              <a:rPr lang="en-US" smtClean="0"/>
              <a:t>14</a:t>
            </a:fld>
            <a:endParaRPr lang="en-US"/>
          </a:p>
        </p:txBody>
      </p:sp>
    </p:spTree>
    <p:extLst>
      <p:ext uri="{BB962C8B-B14F-4D97-AF65-F5344CB8AC3E}">
        <p14:creationId xmlns:p14="http://schemas.microsoft.com/office/powerpoint/2010/main" val="2542658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4EF6E-032D-246F-C54F-8B4B5396D810}"/>
              </a:ext>
            </a:extLst>
          </p:cNvPr>
          <p:cNvSpPr>
            <a:spLocks noGrp="1"/>
          </p:cNvSpPr>
          <p:nvPr>
            <p:ph type="title"/>
          </p:nvPr>
        </p:nvSpPr>
        <p:spPr/>
        <p:txBody>
          <a:bodyPr>
            <a:normAutofit fontScale="90000"/>
          </a:bodyPr>
          <a:lstStyle/>
          <a:p>
            <a:r>
              <a:rPr lang="en-US" b="1" dirty="0"/>
              <a:t>Introduction</a:t>
            </a:r>
            <a:r>
              <a:rPr lang="en-US" sz="4400" dirty="0"/>
              <a:t/>
            </a:r>
            <a:br>
              <a:rPr lang="en-US" sz="4400" dirty="0"/>
            </a:br>
            <a:endParaRPr lang="en-IN" dirty="0"/>
          </a:p>
        </p:txBody>
      </p:sp>
      <p:sp>
        <p:nvSpPr>
          <p:cNvPr id="3" name="Content Placeholder 2">
            <a:extLst>
              <a:ext uri="{FF2B5EF4-FFF2-40B4-BE49-F238E27FC236}">
                <a16:creationId xmlns:a16="http://schemas.microsoft.com/office/drawing/2014/main" id="{8226EE74-0AD9-C871-4D49-8961D8247A9E}"/>
              </a:ext>
            </a:extLst>
          </p:cNvPr>
          <p:cNvSpPr>
            <a:spLocks noGrp="1"/>
          </p:cNvSpPr>
          <p:nvPr>
            <p:ph idx="1"/>
          </p:nvPr>
        </p:nvSpPr>
        <p:spPr/>
        <p:txBody>
          <a:bodyPr/>
          <a:lstStyle/>
          <a:p>
            <a:pPr marL="400050" indent="-400050">
              <a:buAutoNum type="romanLcPeriod"/>
            </a:pPr>
            <a:r>
              <a:rPr lang="en-US" sz="1600" dirty="0"/>
              <a:t>Relevance of the Work</a:t>
            </a:r>
          </a:p>
          <a:p>
            <a:pPr marL="0" indent="0">
              <a:buNone/>
            </a:pPr>
            <a:endParaRPr lang="en-US" sz="1400" dirty="0"/>
          </a:p>
          <a:p>
            <a:r>
              <a:rPr lang="en-US" sz="1600" b="0" dirty="0"/>
              <a:t>Accessibility</a:t>
            </a:r>
          </a:p>
          <a:p>
            <a:r>
              <a:rPr lang="en-US" sz="1600" b="0" dirty="0"/>
              <a:t>Showcasing Facilities</a:t>
            </a:r>
          </a:p>
          <a:p>
            <a:r>
              <a:rPr lang="en-US" sz="1600" b="0" dirty="0"/>
              <a:t>Safety and convenience</a:t>
            </a:r>
          </a:p>
          <a:p>
            <a:r>
              <a:rPr lang="en-US" sz="1600" b="0"/>
              <a:t>Immersive experience</a:t>
            </a:r>
            <a:endParaRPr lang="en-US" sz="1600" b="0" dirty="0"/>
          </a:p>
          <a:p>
            <a:r>
              <a:rPr lang="en-US" sz="1600" b="0" dirty="0"/>
              <a:t>Informed Decision-Making</a:t>
            </a:r>
          </a:p>
          <a:p>
            <a:endParaRPr lang="en-US" sz="1600" dirty="0"/>
          </a:p>
          <a:p>
            <a:pPr marL="0" indent="0">
              <a:buNone/>
            </a:pPr>
            <a:endParaRPr lang="en-US" sz="1400" dirty="0"/>
          </a:p>
          <a:p>
            <a:pPr marL="0" indent="0">
              <a:buNone/>
            </a:pPr>
            <a:endParaRPr lang="en-IN" dirty="0"/>
          </a:p>
        </p:txBody>
      </p:sp>
      <p:sp>
        <p:nvSpPr>
          <p:cNvPr id="4" name="Slide Number Placeholder 3">
            <a:extLst>
              <a:ext uri="{FF2B5EF4-FFF2-40B4-BE49-F238E27FC236}">
                <a16:creationId xmlns:a16="http://schemas.microsoft.com/office/drawing/2014/main" id="{7BCECA20-53F2-05AD-DE65-32C9D751607F}"/>
              </a:ext>
            </a:extLst>
          </p:cNvPr>
          <p:cNvSpPr>
            <a:spLocks noGrp="1"/>
          </p:cNvSpPr>
          <p:nvPr>
            <p:ph type="sldNum" sz="quarter" idx="12"/>
          </p:nvPr>
        </p:nvSpPr>
        <p:spPr/>
        <p:txBody>
          <a:bodyPr/>
          <a:lstStyle/>
          <a:p>
            <a:fld id="{DE19987B-39D8-4CB5-BD06-CFC9446EB1E2}" type="slidenum">
              <a:rPr lang="en-US" smtClean="0"/>
              <a:t>15</a:t>
            </a:fld>
            <a:endParaRPr lang="en-US"/>
          </a:p>
        </p:txBody>
      </p:sp>
    </p:spTree>
    <p:extLst>
      <p:ext uri="{BB962C8B-B14F-4D97-AF65-F5344CB8AC3E}">
        <p14:creationId xmlns:p14="http://schemas.microsoft.com/office/powerpoint/2010/main" val="122274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1070E-3A32-CA10-CBCD-FB0888C681CD}"/>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348E69E0-1F2E-9C2D-367F-EB05EB66615C}"/>
              </a:ext>
            </a:extLst>
          </p:cNvPr>
          <p:cNvSpPr>
            <a:spLocks noGrp="1"/>
          </p:cNvSpPr>
          <p:nvPr>
            <p:ph idx="1"/>
          </p:nvPr>
        </p:nvSpPr>
        <p:spPr>
          <a:xfrm>
            <a:off x="228600" y="1295400"/>
            <a:ext cx="9296400" cy="5287962"/>
          </a:xfrm>
        </p:spPr>
        <p:txBody>
          <a:bodyPr>
            <a:normAutofit/>
          </a:bodyPr>
          <a:lstStyle/>
          <a:p>
            <a:pPr marL="0" indent="0">
              <a:buNone/>
            </a:pPr>
            <a:r>
              <a:rPr lang="en-IN" sz="1400" dirty="0"/>
              <a:t>ii. Issues and Challenges</a:t>
            </a:r>
          </a:p>
          <a:p>
            <a:pPr marL="0" indent="0">
              <a:buNone/>
            </a:pPr>
            <a:endParaRPr lang="en-IN" sz="1400" dirty="0"/>
          </a:p>
          <a:p>
            <a:r>
              <a:rPr lang="en-US" sz="1500" dirty="0"/>
              <a:t>Cost of Development</a:t>
            </a:r>
            <a:r>
              <a:rPr lang="en-US" sz="1500" b="0" dirty="0"/>
              <a:t>: Creating high-quality VR content can be expensive. Colleges may need to invest in specialized equipment and software, as well as hire skilled professionals to produce the tours.</a:t>
            </a:r>
          </a:p>
          <a:p>
            <a:endParaRPr lang="en-US" sz="1100" b="0" dirty="0"/>
          </a:p>
          <a:p>
            <a:r>
              <a:rPr lang="en-US" sz="1500" dirty="0"/>
              <a:t>Technical Issues</a:t>
            </a:r>
            <a:r>
              <a:rPr lang="en-US" sz="1500" b="0" dirty="0"/>
              <a:t>: VR experiences can be prone to technical glitches, such as lag or crashes, which can lead to frustration for users. Ensuring a smooth experience requires ongoing maintenance and updates.</a:t>
            </a:r>
          </a:p>
          <a:p>
            <a:endParaRPr lang="en-US" sz="1100" b="0" dirty="0"/>
          </a:p>
          <a:p>
            <a:r>
              <a:rPr lang="en-US" sz="1500" dirty="0"/>
              <a:t>User Experience</a:t>
            </a:r>
            <a:r>
              <a:rPr lang="en-US" sz="1500" b="0" dirty="0"/>
              <a:t>: Some users may find VR disorienting or uncomfortable, particularly if they are not familiar with the technology. This can detract from the overall experience and may discourage them from using it.</a:t>
            </a:r>
          </a:p>
          <a:p>
            <a:endParaRPr lang="en-US" sz="1100" b="0" dirty="0"/>
          </a:p>
          <a:p>
            <a:r>
              <a:rPr lang="en-US" sz="1500" dirty="0"/>
              <a:t>Limited Interaction</a:t>
            </a:r>
            <a:r>
              <a:rPr lang="en-US" sz="1500" b="0" dirty="0"/>
              <a:t>: While VR can provide a visual experience, it may lack the personal interaction that an in-person visit offers. Prospective students may miss out on engaging with current students or faculty during a VR tour.</a:t>
            </a:r>
          </a:p>
          <a:p>
            <a:endParaRPr lang="en-US" sz="1050" b="0" dirty="0"/>
          </a:p>
          <a:p>
            <a:r>
              <a:rPr lang="en-US" sz="1500" b="0" dirty="0"/>
              <a:t> </a:t>
            </a:r>
            <a:r>
              <a:rPr lang="en-US" sz="1500" dirty="0"/>
              <a:t>Content Updates</a:t>
            </a:r>
            <a:r>
              <a:rPr lang="en-US" sz="1500" b="0" dirty="0"/>
              <a:t>: Campuses change over time, and keeping VR content up to date can be a challenge. Colleges need to regularly update their tours to reflect new buildings, facilities, or changes in campus life.</a:t>
            </a:r>
          </a:p>
        </p:txBody>
      </p:sp>
      <p:sp>
        <p:nvSpPr>
          <p:cNvPr id="4" name="Slide Number Placeholder 3">
            <a:extLst>
              <a:ext uri="{FF2B5EF4-FFF2-40B4-BE49-F238E27FC236}">
                <a16:creationId xmlns:a16="http://schemas.microsoft.com/office/drawing/2014/main" id="{F134DA6A-73F7-906A-A366-9ADEF176EF9E}"/>
              </a:ext>
            </a:extLst>
          </p:cNvPr>
          <p:cNvSpPr>
            <a:spLocks noGrp="1"/>
          </p:cNvSpPr>
          <p:nvPr>
            <p:ph type="sldNum" sz="quarter" idx="12"/>
          </p:nvPr>
        </p:nvSpPr>
        <p:spPr/>
        <p:txBody>
          <a:bodyPr/>
          <a:lstStyle/>
          <a:p>
            <a:fld id="{DE19987B-39D8-4CB5-BD06-CFC9446EB1E2}" type="slidenum">
              <a:rPr lang="en-US" smtClean="0"/>
              <a:t>16</a:t>
            </a:fld>
            <a:endParaRPr lang="en-US"/>
          </a:p>
        </p:txBody>
      </p:sp>
    </p:spTree>
    <p:extLst>
      <p:ext uri="{BB962C8B-B14F-4D97-AF65-F5344CB8AC3E}">
        <p14:creationId xmlns:p14="http://schemas.microsoft.com/office/powerpoint/2010/main" val="470739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37F39-71EE-F35B-2830-64200019449A}"/>
              </a:ext>
            </a:extLst>
          </p:cNvPr>
          <p:cNvSpPr>
            <a:spLocks noGrp="1"/>
          </p:cNvSpPr>
          <p:nvPr>
            <p:ph type="title"/>
          </p:nvPr>
        </p:nvSpPr>
        <p:spPr/>
        <p:txBody>
          <a:bodyPr/>
          <a:lstStyle/>
          <a:p>
            <a:r>
              <a:rPr lang="en-IN" b="1" dirty="0"/>
              <a:t>Literature Review</a:t>
            </a:r>
          </a:p>
        </p:txBody>
      </p:sp>
      <p:sp>
        <p:nvSpPr>
          <p:cNvPr id="3" name="Content Placeholder 2">
            <a:extLst>
              <a:ext uri="{FF2B5EF4-FFF2-40B4-BE49-F238E27FC236}">
                <a16:creationId xmlns:a16="http://schemas.microsoft.com/office/drawing/2014/main" id="{C0BE1771-20E8-F213-635A-A49E6BAA3125}"/>
              </a:ext>
            </a:extLst>
          </p:cNvPr>
          <p:cNvSpPr>
            <a:spLocks noGrp="1"/>
          </p:cNvSpPr>
          <p:nvPr>
            <p:ph idx="1"/>
          </p:nvPr>
        </p:nvSpPr>
        <p:spPr/>
        <p:txBody>
          <a:bodyPr>
            <a:normAutofit/>
          </a:bodyPr>
          <a:lstStyle/>
          <a:p>
            <a:pPr marL="514350" indent="-514350">
              <a:buAutoNum type="romanLcPeriod"/>
            </a:pPr>
            <a:r>
              <a:rPr lang="en-IN" sz="2000" dirty="0"/>
              <a:t>Existing Gaps</a:t>
            </a:r>
          </a:p>
          <a:p>
            <a:r>
              <a:rPr lang="en-US" sz="1600" dirty="0"/>
              <a:t>User-Friendliness </a:t>
            </a:r>
            <a:r>
              <a:rPr lang="en-US" sz="1600" b="0" dirty="0"/>
              <a:t>: The virtual tour should be accessible to users with disabilities . A user-friendly interface with clear navigation and information is essential for a positive user experience.</a:t>
            </a:r>
          </a:p>
          <a:p>
            <a:endParaRPr lang="en-US" sz="1000" b="0" dirty="0"/>
          </a:p>
          <a:p>
            <a:r>
              <a:rPr lang="en-US" sz="1600" dirty="0"/>
              <a:t>Scalability and Maintenance </a:t>
            </a:r>
            <a:r>
              <a:rPr lang="en-US" sz="1600" b="0" dirty="0"/>
              <a:t>: As the campus grows and changes, the virtual tour needs to be easily updated and maintained . A scalable system is required to accommodate future expansions and technological advancements</a:t>
            </a:r>
            <a:r>
              <a:rPr lang="en-US" sz="1800" b="0" dirty="0"/>
              <a:t>.</a:t>
            </a:r>
          </a:p>
          <a:p>
            <a:pPr marL="0" indent="0">
              <a:buNone/>
            </a:pPr>
            <a:endParaRPr lang="en-US" sz="1800" b="0" dirty="0"/>
          </a:p>
          <a:p>
            <a:r>
              <a:rPr lang="en-US" sz="1600" dirty="0"/>
              <a:t>Accuracy and Quality </a:t>
            </a:r>
            <a:r>
              <a:rPr lang="en-US" sz="1600" b="0" dirty="0"/>
              <a:t>: Stitching images from smartphones can lead to distortions or alignment issues, which may detract from the visual quality of the tour. </a:t>
            </a:r>
          </a:p>
          <a:p>
            <a:endParaRPr lang="en-US" sz="1600" b="0" dirty="0"/>
          </a:p>
          <a:p>
            <a:r>
              <a:rPr lang="en-US" sz="1600" dirty="0"/>
              <a:t>Manual and Time-Consuming Process </a:t>
            </a:r>
            <a:r>
              <a:rPr lang="en-US" sz="1600" b="0" dirty="0"/>
              <a:t>: Even with mobile photography, the process of capturing high-quality panoramic images and stitching them together can be manual the time required for capturing and processing images may hinder the scalability of this method across larger campuses or in situations requiring frequent updates.</a:t>
            </a:r>
            <a:endParaRPr lang="en-IN" sz="1600" b="0" dirty="0"/>
          </a:p>
        </p:txBody>
      </p:sp>
      <p:sp>
        <p:nvSpPr>
          <p:cNvPr id="4" name="Slide Number Placeholder 3">
            <a:extLst>
              <a:ext uri="{FF2B5EF4-FFF2-40B4-BE49-F238E27FC236}">
                <a16:creationId xmlns:a16="http://schemas.microsoft.com/office/drawing/2014/main" id="{6983613F-4133-0507-6B69-97C701C3D823}"/>
              </a:ext>
            </a:extLst>
          </p:cNvPr>
          <p:cNvSpPr>
            <a:spLocks noGrp="1"/>
          </p:cNvSpPr>
          <p:nvPr>
            <p:ph type="sldNum" sz="quarter" idx="12"/>
          </p:nvPr>
        </p:nvSpPr>
        <p:spPr/>
        <p:txBody>
          <a:bodyPr/>
          <a:lstStyle/>
          <a:p>
            <a:fld id="{DE19987B-39D8-4CB5-BD06-CFC9446EB1E2}" type="slidenum">
              <a:rPr lang="en-US" smtClean="0"/>
              <a:t>17</a:t>
            </a:fld>
            <a:endParaRPr lang="en-US"/>
          </a:p>
        </p:txBody>
      </p:sp>
    </p:spTree>
    <p:extLst>
      <p:ext uri="{BB962C8B-B14F-4D97-AF65-F5344CB8AC3E}">
        <p14:creationId xmlns:p14="http://schemas.microsoft.com/office/powerpoint/2010/main" val="237481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6E5F8-A8D2-4267-66D1-34CB99E34412}"/>
              </a:ext>
            </a:extLst>
          </p:cNvPr>
          <p:cNvSpPr>
            <a:spLocks noGrp="1"/>
          </p:cNvSpPr>
          <p:nvPr>
            <p:ph type="title"/>
          </p:nvPr>
        </p:nvSpPr>
        <p:spPr/>
        <p:txBody>
          <a:bodyPr/>
          <a:lstStyle/>
          <a:p>
            <a:r>
              <a:rPr lang="en-IN" b="1" dirty="0"/>
              <a:t>Methodology</a:t>
            </a:r>
          </a:p>
        </p:txBody>
      </p:sp>
      <p:sp>
        <p:nvSpPr>
          <p:cNvPr id="4" name="Slide Number Placeholder 3">
            <a:extLst>
              <a:ext uri="{FF2B5EF4-FFF2-40B4-BE49-F238E27FC236}">
                <a16:creationId xmlns:a16="http://schemas.microsoft.com/office/drawing/2014/main" id="{65E54668-67CE-FE8C-4A3B-FF13B8DAE99A}"/>
              </a:ext>
            </a:extLst>
          </p:cNvPr>
          <p:cNvSpPr>
            <a:spLocks noGrp="1"/>
          </p:cNvSpPr>
          <p:nvPr>
            <p:ph type="sldNum" sz="quarter" idx="12"/>
          </p:nvPr>
        </p:nvSpPr>
        <p:spPr/>
        <p:txBody>
          <a:bodyPr/>
          <a:lstStyle/>
          <a:p>
            <a:fld id="{DE19987B-39D8-4CB5-BD06-CFC9446EB1E2}" type="slidenum">
              <a:rPr lang="en-US" smtClean="0"/>
              <a:t>18</a:t>
            </a:fld>
            <a:endParaRPr lang="en-US"/>
          </a:p>
        </p:txBody>
      </p:sp>
      <p:sp>
        <p:nvSpPr>
          <p:cNvPr id="7" name="TextBox 6">
            <a:extLst>
              <a:ext uri="{FF2B5EF4-FFF2-40B4-BE49-F238E27FC236}">
                <a16:creationId xmlns:a16="http://schemas.microsoft.com/office/drawing/2014/main" id="{58F90DF6-C2C7-E7D3-3CA5-34324F35A2E9}"/>
              </a:ext>
            </a:extLst>
          </p:cNvPr>
          <p:cNvSpPr txBox="1"/>
          <p:nvPr/>
        </p:nvSpPr>
        <p:spPr>
          <a:xfrm>
            <a:off x="391160" y="6171685"/>
            <a:ext cx="5029200" cy="369332"/>
          </a:xfrm>
          <a:prstGeom prst="rect">
            <a:avLst/>
          </a:prstGeom>
          <a:noFill/>
        </p:spPr>
        <p:txBody>
          <a:bodyPr wrap="square" rtlCol="0">
            <a:spAutoFit/>
          </a:bodyPr>
          <a:lstStyle/>
          <a:p>
            <a:r>
              <a:rPr lang="en-IN" dirty="0"/>
              <a:t>Fig: System Architecture</a:t>
            </a:r>
          </a:p>
        </p:txBody>
      </p:sp>
      <p:pic>
        <p:nvPicPr>
          <p:cNvPr id="11" name="Content Placeholder 10">
            <a:extLst>
              <a:ext uri="{FF2B5EF4-FFF2-40B4-BE49-F238E27FC236}">
                <a16:creationId xmlns:a16="http://schemas.microsoft.com/office/drawing/2014/main" id="{D3696515-9B36-3C6C-E5C2-DCF2A022E5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543050"/>
            <a:ext cx="4572000" cy="4476750"/>
          </a:xfrm>
        </p:spPr>
      </p:pic>
      <p:pic>
        <p:nvPicPr>
          <p:cNvPr id="13" name="Picture 12">
            <a:extLst>
              <a:ext uri="{FF2B5EF4-FFF2-40B4-BE49-F238E27FC236}">
                <a16:creationId xmlns:a16="http://schemas.microsoft.com/office/drawing/2014/main" id="{414C42EE-9706-2797-6172-23A3FC572DB9}"/>
              </a:ext>
            </a:extLst>
          </p:cNvPr>
          <p:cNvPicPr>
            <a:picLocks noChangeAspect="1"/>
          </p:cNvPicPr>
          <p:nvPr/>
        </p:nvPicPr>
        <p:blipFill>
          <a:blip r:embed="rId3">
            <a:extLst>
              <a:ext uri="{28A0092B-C50C-407E-A947-70E740481C1C}">
                <a14:useLocalDpi xmlns:a14="http://schemas.microsoft.com/office/drawing/2010/main" val="0"/>
              </a:ext>
            </a:extLst>
          </a:blip>
          <a:srcRect l="19187" t="2392" r="18454" b="2896"/>
          <a:stretch/>
        </p:blipFill>
        <p:spPr>
          <a:xfrm>
            <a:off x="5943600" y="1981199"/>
            <a:ext cx="3429000" cy="3581401"/>
          </a:xfrm>
          <a:prstGeom prst="rect">
            <a:avLst/>
          </a:prstGeom>
        </p:spPr>
      </p:pic>
      <p:sp>
        <p:nvSpPr>
          <p:cNvPr id="14" name="TextBox 13">
            <a:extLst>
              <a:ext uri="{FF2B5EF4-FFF2-40B4-BE49-F238E27FC236}">
                <a16:creationId xmlns:a16="http://schemas.microsoft.com/office/drawing/2014/main" id="{6B1C5C0D-1DD1-D089-11FD-B121EBF5ED76}"/>
              </a:ext>
            </a:extLst>
          </p:cNvPr>
          <p:cNvSpPr txBox="1"/>
          <p:nvPr/>
        </p:nvSpPr>
        <p:spPr>
          <a:xfrm>
            <a:off x="6808470" y="5937031"/>
            <a:ext cx="1699260" cy="646331"/>
          </a:xfrm>
          <a:prstGeom prst="rect">
            <a:avLst/>
          </a:prstGeom>
          <a:noFill/>
        </p:spPr>
        <p:txBody>
          <a:bodyPr wrap="square" rtlCol="0">
            <a:spAutoFit/>
          </a:bodyPr>
          <a:lstStyle/>
          <a:p>
            <a:r>
              <a:rPr lang="en-IN" dirty="0"/>
              <a:t>Fig: ORB Image Stitching Stages</a:t>
            </a:r>
          </a:p>
        </p:txBody>
      </p:sp>
    </p:spTree>
    <p:extLst>
      <p:ext uri="{BB962C8B-B14F-4D97-AF65-F5344CB8AC3E}">
        <p14:creationId xmlns:p14="http://schemas.microsoft.com/office/powerpoint/2010/main" val="34122149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9DA93-FC96-FBAB-52B4-D8FF5D60EDD1}"/>
              </a:ext>
            </a:extLst>
          </p:cNvPr>
          <p:cNvSpPr>
            <a:spLocks noGrp="1"/>
          </p:cNvSpPr>
          <p:nvPr>
            <p:ph type="title"/>
          </p:nvPr>
        </p:nvSpPr>
        <p:spPr/>
        <p:txBody>
          <a:bodyPr/>
          <a:lstStyle/>
          <a:p>
            <a:r>
              <a:rPr lang="en-IN" b="1" dirty="0"/>
              <a:t>Methodology</a:t>
            </a:r>
            <a:endParaRPr lang="en-IN" dirty="0"/>
          </a:p>
        </p:txBody>
      </p:sp>
      <p:sp>
        <p:nvSpPr>
          <p:cNvPr id="3" name="Content Placeholder 2">
            <a:extLst>
              <a:ext uri="{FF2B5EF4-FFF2-40B4-BE49-F238E27FC236}">
                <a16:creationId xmlns:a16="http://schemas.microsoft.com/office/drawing/2014/main" id="{879483C0-BDB2-33B1-BE62-06AC5C55A02A}"/>
              </a:ext>
            </a:extLst>
          </p:cNvPr>
          <p:cNvSpPr>
            <a:spLocks noGrp="1"/>
          </p:cNvSpPr>
          <p:nvPr>
            <p:ph idx="1"/>
          </p:nvPr>
        </p:nvSpPr>
        <p:spPr/>
        <p:txBody>
          <a:bodyPr>
            <a:normAutofit/>
          </a:bodyPr>
          <a:lstStyle/>
          <a:p>
            <a:r>
              <a:rPr lang="en-IN" sz="1800" dirty="0"/>
              <a:t>System design:</a:t>
            </a:r>
          </a:p>
          <a:p>
            <a:pPr marL="0" indent="0">
              <a:buNone/>
            </a:pPr>
            <a:r>
              <a:rPr lang="en-US" sz="1800" b="0" dirty="0"/>
              <a:t>This explains how to create a web-based virtual tour. It involves stitching multiple images together and enabling users to explore the resulting panorama.</a:t>
            </a:r>
          </a:p>
          <a:p>
            <a:pPr marL="0" indent="0">
              <a:buNone/>
            </a:pPr>
            <a:endParaRPr lang="en-US" sz="1800" b="0" dirty="0"/>
          </a:p>
          <a:p>
            <a:r>
              <a:rPr lang="en-US" sz="1800" dirty="0"/>
              <a:t>Motion panorama:</a:t>
            </a:r>
          </a:p>
          <a:p>
            <a:pPr marL="0" indent="0">
              <a:buNone/>
            </a:pPr>
            <a:r>
              <a:rPr lang="en-US" sz="1800" b="0" dirty="0"/>
              <a:t>To make the virtual tour immersive, the stitched panoramic image is rotated using HTML and jQuery. This creates the illusion of movement, as if the user is physically exploring the location.</a:t>
            </a:r>
          </a:p>
          <a:p>
            <a:pPr marL="0" indent="0">
              <a:buNone/>
            </a:pPr>
            <a:endParaRPr lang="en-US" sz="1800" b="0" dirty="0"/>
          </a:p>
          <a:p>
            <a:r>
              <a:rPr lang="en-IN" sz="1800" dirty="0"/>
              <a:t>ORB Image Stitching:</a:t>
            </a:r>
          </a:p>
          <a:p>
            <a:pPr marL="0" indent="0">
              <a:buNone/>
            </a:pPr>
            <a:r>
              <a:rPr lang="en-US" sz="1800" b="0" dirty="0"/>
              <a:t>Image stitching is the basic construction process of a series of overlapping images into a single panoramic image with a high resolution. This activity is widely implemented in real-time applications and is an interesting topic in the field of computer vision and computer graphics experts</a:t>
            </a:r>
            <a:r>
              <a:rPr lang="en-US" sz="1600" b="0" dirty="0"/>
              <a:t>. </a:t>
            </a:r>
            <a:endParaRPr lang="en-IN" sz="1600" b="0" dirty="0"/>
          </a:p>
        </p:txBody>
      </p:sp>
      <p:sp>
        <p:nvSpPr>
          <p:cNvPr id="4" name="Slide Number Placeholder 3">
            <a:extLst>
              <a:ext uri="{FF2B5EF4-FFF2-40B4-BE49-F238E27FC236}">
                <a16:creationId xmlns:a16="http://schemas.microsoft.com/office/drawing/2014/main" id="{24D061F7-F9C6-0218-F762-1ACD42370294}"/>
              </a:ext>
            </a:extLst>
          </p:cNvPr>
          <p:cNvSpPr>
            <a:spLocks noGrp="1"/>
          </p:cNvSpPr>
          <p:nvPr>
            <p:ph type="sldNum" sz="quarter" idx="12"/>
          </p:nvPr>
        </p:nvSpPr>
        <p:spPr/>
        <p:txBody>
          <a:bodyPr/>
          <a:lstStyle/>
          <a:p>
            <a:fld id="{DE19987B-39D8-4CB5-BD06-CFC9446EB1E2}" type="slidenum">
              <a:rPr lang="en-US" smtClean="0"/>
              <a:t>19</a:t>
            </a:fld>
            <a:endParaRPr lang="en-US"/>
          </a:p>
        </p:txBody>
      </p:sp>
    </p:spTree>
    <p:extLst>
      <p:ext uri="{BB962C8B-B14F-4D97-AF65-F5344CB8AC3E}">
        <p14:creationId xmlns:p14="http://schemas.microsoft.com/office/powerpoint/2010/main" val="2451854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B8E41-A035-9F39-01B4-186693DD9721}"/>
              </a:ext>
            </a:extLst>
          </p:cNvPr>
          <p:cNvSpPr>
            <a:spLocks noGrp="1"/>
          </p:cNvSpPr>
          <p:nvPr>
            <p:ph type="title"/>
          </p:nvPr>
        </p:nvSpPr>
        <p:spPr/>
        <p:txBody>
          <a:bodyPr>
            <a:normAutofit/>
          </a:bodyPr>
          <a:lstStyle/>
          <a:p>
            <a:r>
              <a:rPr lang="en-IN" sz="3200" b="1" dirty="0"/>
              <a:t>Summary of previous presentation</a:t>
            </a:r>
          </a:p>
        </p:txBody>
      </p:sp>
      <p:sp>
        <p:nvSpPr>
          <p:cNvPr id="3" name="Content Placeholder 2">
            <a:extLst>
              <a:ext uri="{FF2B5EF4-FFF2-40B4-BE49-F238E27FC236}">
                <a16:creationId xmlns:a16="http://schemas.microsoft.com/office/drawing/2014/main" id="{C1261145-9354-7796-7178-19CA9ED202A6}"/>
              </a:ext>
            </a:extLst>
          </p:cNvPr>
          <p:cNvSpPr>
            <a:spLocks noGrp="1"/>
          </p:cNvSpPr>
          <p:nvPr>
            <p:ph idx="1"/>
          </p:nvPr>
        </p:nvSpPr>
        <p:spPr/>
        <p:txBody>
          <a:bodyPr>
            <a:noAutofit/>
          </a:bodyPr>
          <a:lstStyle/>
          <a:p>
            <a:pPr algn="just"/>
            <a:r>
              <a:rPr lang="en-US" sz="2000" b="0" dirty="0"/>
              <a:t>The presentation focuses on the development of a Virtual Campus Tour aimed at providing an immersive and accessible way for prospective students and stakeholders to explore campus locations remotely. Using technologies </a:t>
            </a:r>
            <a:r>
              <a:rPr lang="en-US" sz="2000" b="0" dirty="0" smtClean="0"/>
              <a:t>like </a:t>
            </a:r>
            <a:r>
              <a:rPr lang="en-US" sz="2000" b="0" dirty="0"/>
              <a:t>panoramic </a:t>
            </a:r>
            <a:r>
              <a:rPr lang="en-US" sz="2000" b="0" dirty="0" smtClean="0"/>
              <a:t>imaging, </a:t>
            </a:r>
            <a:r>
              <a:rPr lang="en-US" sz="2000" b="0" dirty="0"/>
              <a:t>virtual reality </a:t>
            </a:r>
            <a:r>
              <a:rPr lang="en-US" sz="2000" b="0" dirty="0" smtClean="0"/>
              <a:t>, </a:t>
            </a:r>
            <a:r>
              <a:rPr lang="en-US" sz="2000" b="0" dirty="0"/>
              <a:t>and image stitching, the project seeks to create a realistic and interactive experience. It highlights the relevance of such tours in enhancing accessibility, safety, convenience, and informed decision-making. </a:t>
            </a:r>
          </a:p>
          <a:p>
            <a:pPr marL="0" indent="0" algn="just">
              <a:buNone/>
            </a:pPr>
            <a:endParaRPr lang="en-US" sz="2000" b="0" dirty="0"/>
          </a:p>
          <a:p>
            <a:pPr algn="just"/>
            <a:r>
              <a:rPr lang="en-US" sz="2000" b="0" dirty="0"/>
              <a:t>However, challenges such as high development costs, technical issues, limited user interaction, and the need for frequent content updates are acknowledged. Existing gaps include ensuring accessibility for users with disabilities, maintaining scalability, and achieving high-quality panoramic images. The primary objectives are to make campus information widely accessible, create an immersive virtual experience, and incorporate interactive features while addressing the challenges of user comfort and content maintenance. This innovative approach leverages modern technology to showcase campuses effectively to a global audience.</a:t>
            </a:r>
            <a:endParaRPr lang="en-IN" sz="2000" b="0" dirty="0"/>
          </a:p>
        </p:txBody>
      </p:sp>
      <p:sp>
        <p:nvSpPr>
          <p:cNvPr id="4" name="Slide Number Placeholder 3">
            <a:extLst>
              <a:ext uri="{FF2B5EF4-FFF2-40B4-BE49-F238E27FC236}">
                <a16:creationId xmlns:a16="http://schemas.microsoft.com/office/drawing/2014/main" id="{64B4BF5A-6BB6-1A61-E6B1-20039FBC5529}"/>
              </a:ext>
            </a:extLst>
          </p:cNvPr>
          <p:cNvSpPr>
            <a:spLocks noGrp="1"/>
          </p:cNvSpPr>
          <p:nvPr>
            <p:ph type="sldNum" sz="quarter" idx="12"/>
          </p:nvPr>
        </p:nvSpPr>
        <p:spPr/>
        <p:txBody>
          <a:bodyPr/>
          <a:lstStyle/>
          <a:p>
            <a:fld id="{DE19987B-39D8-4CB5-BD06-CFC9446EB1E2}" type="slidenum">
              <a:rPr lang="en-US" smtClean="0"/>
              <a:t>2</a:t>
            </a:fld>
            <a:endParaRPr lang="en-US"/>
          </a:p>
        </p:txBody>
      </p:sp>
    </p:spTree>
    <p:extLst>
      <p:ext uri="{BB962C8B-B14F-4D97-AF65-F5344CB8AC3E}">
        <p14:creationId xmlns:p14="http://schemas.microsoft.com/office/powerpoint/2010/main" val="6501192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B1A34-A9B8-AA38-508C-C6CA0278DA70}"/>
              </a:ext>
            </a:extLst>
          </p:cNvPr>
          <p:cNvSpPr>
            <a:spLocks noGrp="1"/>
          </p:cNvSpPr>
          <p:nvPr>
            <p:ph type="title"/>
          </p:nvPr>
        </p:nvSpPr>
        <p:spPr/>
        <p:txBody>
          <a:bodyPr>
            <a:normAutofit/>
          </a:bodyPr>
          <a:lstStyle/>
          <a:p>
            <a:r>
              <a:rPr lang="en-IN" b="1" dirty="0"/>
              <a:t>References</a:t>
            </a:r>
          </a:p>
        </p:txBody>
      </p:sp>
      <p:sp>
        <p:nvSpPr>
          <p:cNvPr id="3" name="Content Placeholder 2">
            <a:extLst>
              <a:ext uri="{FF2B5EF4-FFF2-40B4-BE49-F238E27FC236}">
                <a16:creationId xmlns:a16="http://schemas.microsoft.com/office/drawing/2014/main" id="{686E898B-C571-5F67-8E29-DE3B1986BC2A}"/>
              </a:ext>
            </a:extLst>
          </p:cNvPr>
          <p:cNvSpPr>
            <a:spLocks noGrp="1"/>
          </p:cNvSpPr>
          <p:nvPr>
            <p:ph idx="1"/>
          </p:nvPr>
        </p:nvSpPr>
        <p:spPr/>
        <p:txBody>
          <a:bodyPr>
            <a:normAutofit/>
          </a:bodyPr>
          <a:lstStyle/>
          <a:p>
            <a:r>
              <a:rPr lang="en-IN" sz="1600" b="0" dirty="0"/>
              <a:t>Harsh Shah, Vinayak </a:t>
            </a:r>
            <a:r>
              <a:rPr lang="en-IN" sz="1600" b="0" dirty="0" err="1"/>
              <a:t>Tupe</a:t>
            </a:r>
            <a:r>
              <a:rPr lang="en-IN" sz="1600" b="0" dirty="0"/>
              <a:t>, Amit Rathod, </a:t>
            </a:r>
            <a:r>
              <a:rPr lang="en-IN" sz="1600" b="0" dirty="0" err="1"/>
              <a:t>Sohel</a:t>
            </a:r>
            <a:r>
              <a:rPr lang="en-IN" sz="1600" b="0" dirty="0"/>
              <a:t> Shaikh and Nilesh Uke. "A </a:t>
            </a:r>
            <a:r>
              <a:rPr lang="en-US" sz="1600" b="0" dirty="0"/>
              <a:t>Progressive Web App for Virtual Campus Tour." In 2021 International Conference on Computing, Communication and Green Engineering (CCGE). IEEE, 2021. </a:t>
            </a:r>
          </a:p>
          <a:p>
            <a:pPr marL="0" indent="0">
              <a:buNone/>
            </a:pPr>
            <a:endParaRPr lang="en-US" sz="1600" b="0" dirty="0"/>
          </a:p>
          <a:p>
            <a:endParaRPr lang="en-IN" sz="1600" b="0" dirty="0"/>
          </a:p>
          <a:p>
            <a:r>
              <a:rPr lang="en-IN" sz="1600" b="0" dirty="0"/>
              <a:t>Triyanna </a:t>
            </a:r>
            <a:r>
              <a:rPr lang="en-IN" sz="1600" b="0" dirty="0" err="1"/>
              <a:t>Widiyaningtyas</a:t>
            </a:r>
            <a:r>
              <a:rPr lang="en-IN" sz="1600" b="0" dirty="0"/>
              <a:t>, </a:t>
            </a:r>
            <a:r>
              <a:rPr lang="en-IN" sz="1600" b="0" dirty="0" err="1"/>
              <a:t>Didik</a:t>
            </a:r>
            <a:r>
              <a:rPr lang="en-IN" sz="1600" b="0" dirty="0"/>
              <a:t> Dwi </a:t>
            </a:r>
            <a:r>
              <a:rPr lang="en-IN" sz="1600" b="0" dirty="0" err="1"/>
              <a:t>Prasetya</a:t>
            </a:r>
            <a:r>
              <a:rPr lang="en-IN" sz="1600" b="0" dirty="0"/>
              <a:t> and Aji P </a:t>
            </a:r>
            <a:r>
              <a:rPr lang="en-IN" sz="1600" b="0" dirty="0" err="1"/>
              <a:t>Wibawa</a:t>
            </a:r>
            <a:r>
              <a:rPr lang="en-IN" sz="1600" b="0" dirty="0"/>
              <a:t>. "Web-based Campus Virtual Tour Application using ORB Image Stitching." 2018 5th International Conference on Electrical Engineering, Computer Science and Informatics (EECSI). IEEE, 2018</a:t>
            </a:r>
          </a:p>
          <a:p>
            <a:pPr marL="0" indent="0">
              <a:buNone/>
            </a:pPr>
            <a:endParaRPr lang="en-IN" sz="1600" b="0" dirty="0"/>
          </a:p>
          <a:p>
            <a:endParaRPr lang="en-IN" sz="1600" b="0" dirty="0"/>
          </a:p>
          <a:p>
            <a:endParaRPr lang="en-IN" sz="1600" b="0" dirty="0"/>
          </a:p>
        </p:txBody>
      </p:sp>
      <p:sp>
        <p:nvSpPr>
          <p:cNvPr id="4" name="Slide Number Placeholder 3">
            <a:extLst>
              <a:ext uri="{FF2B5EF4-FFF2-40B4-BE49-F238E27FC236}">
                <a16:creationId xmlns:a16="http://schemas.microsoft.com/office/drawing/2014/main" id="{C6FDE456-3B3D-D506-FBEA-999959BA5F84}"/>
              </a:ext>
            </a:extLst>
          </p:cNvPr>
          <p:cNvSpPr>
            <a:spLocks noGrp="1"/>
          </p:cNvSpPr>
          <p:nvPr>
            <p:ph type="sldNum" sz="quarter" idx="12"/>
          </p:nvPr>
        </p:nvSpPr>
        <p:spPr/>
        <p:txBody>
          <a:bodyPr/>
          <a:lstStyle/>
          <a:p>
            <a:fld id="{DE19987B-39D8-4CB5-BD06-CFC9446EB1E2}" type="slidenum">
              <a:rPr lang="en-US" smtClean="0"/>
              <a:t>20</a:t>
            </a:fld>
            <a:endParaRPr lang="en-US"/>
          </a:p>
        </p:txBody>
      </p:sp>
    </p:spTree>
    <p:extLst>
      <p:ext uri="{BB962C8B-B14F-4D97-AF65-F5344CB8AC3E}">
        <p14:creationId xmlns:p14="http://schemas.microsoft.com/office/powerpoint/2010/main" val="1717834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3F29D9-5DA9-1E03-7278-5E9199D742AC}"/>
              </a:ext>
            </a:extLst>
          </p:cNvPr>
          <p:cNvSpPr>
            <a:spLocks noGrp="1"/>
          </p:cNvSpPr>
          <p:nvPr>
            <p:ph idx="1"/>
          </p:nvPr>
        </p:nvSpPr>
        <p:spPr/>
        <p:txBody>
          <a:bodyPr/>
          <a:lstStyle/>
          <a:p>
            <a:pPr marL="0" indent="0" algn="ctr">
              <a:buNone/>
            </a:pPr>
            <a:endParaRPr lang="en-IN" dirty="0"/>
          </a:p>
          <a:p>
            <a:pPr marL="0" indent="0" algn="ctr">
              <a:buNone/>
            </a:pPr>
            <a:endParaRPr lang="en-IN" dirty="0"/>
          </a:p>
          <a:p>
            <a:pPr marL="0" indent="0" algn="ctr">
              <a:buNone/>
            </a:pPr>
            <a:r>
              <a:rPr lang="en-IN" sz="4000" dirty="0"/>
              <a:t>THANK YOU</a:t>
            </a:r>
          </a:p>
        </p:txBody>
      </p:sp>
      <p:sp>
        <p:nvSpPr>
          <p:cNvPr id="4" name="Slide Number Placeholder 3">
            <a:extLst>
              <a:ext uri="{FF2B5EF4-FFF2-40B4-BE49-F238E27FC236}">
                <a16:creationId xmlns:a16="http://schemas.microsoft.com/office/drawing/2014/main" id="{DAAA0DDE-0922-A7CE-F279-171EA51F4CD0}"/>
              </a:ext>
            </a:extLst>
          </p:cNvPr>
          <p:cNvSpPr>
            <a:spLocks noGrp="1"/>
          </p:cNvSpPr>
          <p:nvPr>
            <p:ph type="sldNum" sz="quarter" idx="12"/>
          </p:nvPr>
        </p:nvSpPr>
        <p:spPr/>
        <p:txBody>
          <a:bodyPr/>
          <a:lstStyle/>
          <a:p>
            <a:fld id="{DE19987B-39D8-4CB5-BD06-CFC9446EB1E2}" type="slidenum">
              <a:rPr lang="en-US" smtClean="0"/>
              <a:t>21</a:t>
            </a:fld>
            <a:endParaRPr lang="en-US"/>
          </a:p>
        </p:txBody>
      </p:sp>
    </p:spTree>
    <p:extLst>
      <p:ext uri="{BB962C8B-B14F-4D97-AF65-F5344CB8AC3E}">
        <p14:creationId xmlns:p14="http://schemas.microsoft.com/office/powerpoint/2010/main" val="3608592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391AAB-E91C-A719-6EE7-48F6BD4A613E}"/>
              </a:ext>
            </a:extLst>
          </p:cNvPr>
          <p:cNvSpPr>
            <a:spLocks noGrp="1"/>
          </p:cNvSpPr>
          <p:nvPr>
            <p:ph idx="1"/>
          </p:nvPr>
        </p:nvSpPr>
        <p:spPr>
          <a:xfrm>
            <a:off x="495300" y="838201"/>
            <a:ext cx="8915400" cy="5287964"/>
          </a:xfrm>
        </p:spPr>
        <p:txBody>
          <a:bodyPr>
            <a:normAutofit/>
          </a:bodyPr>
          <a:lstStyle/>
          <a:p>
            <a:pPr marL="0" indent="0" algn="just">
              <a:buNone/>
            </a:pPr>
            <a:r>
              <a:rPr lang="en-IN" sz="2800" dirty="0" smtClean="0"/>
              <a:t>Objectives</a:t>
            </a:r>
            <a:endParaRPr lang="en-IN" sz="2800" dirty="0"/>
          </a:p>
          <a:p>
            <a:pPr marL="0" indent="0" algn="just">
              <a:buNone/>
            </a:pPr>
            <a:endParaRPr lang="en-IN" sz="2000" dirty="0"/>
          </a:p>
          <a:p>
            <a:pPr algn="just"/>
            <a:r>
              <a:rPr lang="en-US" sz="2000" dirty="0"/>
              <a:t>Accessibility</a:t>
            </a:r>
            <a:r>
              <a:rPr lang="en-US" sz="2000" b="0" dirty="0"/>
              <a:t>: Make campus information accessible to a wider audience, ensure the virtual tour is accessible to users with disabilities.</a:t>
            </a:r>
          </a:p>
          <a:p>
            <a:pPr algn="just"/>
            <a:r>
              <a:rPr lang="en-US" sz="2000" b="0" dirty="0"/>
              <a:t> </a:t>
            </a:r>
            <a:r>
              <a:rPr lang="en-US" sz="2000" dirty="0"/>
              <a:t>Immersion</a:t>
            </a:r>
            <a:r>
              <a:rPr lang="en-US" sz="2000" b="0" dirty="0"/>
              <a:t>: Create a realistic and immersive virtual experience that simulates an on-campus visit. </a:t>
            </a:r>
          </a:p>
          <a:p>
            <a:pPr algn="just"/>
            <a:r>
              <a:rPr lang="en-US" sz="2000" dirty="0"/>
              <a:t>Personalization</a:t>
            </a:r>
            <a:r>
              <a:rPr lang="en-US" sz="2000" b="0" dirty="0"/>
              <a:t>: Allow users to customize their tour based on their interests and academic goals. </a:t>
            </a:r>
          </a:p>
          <a:p>
            <a:pPr algn="just"/>
            <a:r>
              <a:rPr lang="en-US" sz="2000" dirty="0"/>
              <a:t> Interactivity</a:t>
            </a:r>
            <a:r>
              <a:rPr lang="en-US" sz="2000" b="0" dirty="0"/>
              <a:t>: Provide interactive elements, such as clickable points of interest and virtual reality experiences, to enhance engagement.   Ensure the virtual tour is accessible to users with disabilities.</a:t>
            </a:r>
            <a:endParaRPr lang="en-IN" sz="2000" b="0" dirty="0"/>
          </a:p>
          <a:p>
            <a:pPr marL="0" indent="0" algn="just">
              <a:buNone/>
            </a:pPr>
            <a:endParaRPr lang="en-IN" sz="2000" dirty="0"/>
          </a:p>
          <a:p>
            <a:pPr marL="0" indent="0" algn="just">
              <a:buNone/>
            </a:pPr>
            <a:endParaRPr lang="en-IN" sz="2000" dirty="0"/>
          </a:p>
        </p:txBody>
      </p:sp>
      <p:sp>
        <p:nvSpPr>
          <p:cNvPr id="4" name="Slide Number Placeholder 3">
            <a:extLst>
              <a:ext uri="{FF2B5EF4-FFF2-40B4-BE49-F238E27FC236}">
                <a16:creationId xmlns:a16="http://schemas.microsoft.com/office/drawing/2014/main" id="{DBE3ECC6-18A7-5711-E549-048C78B042B9}"/>
              </a:ext>
            </a:extLst>
          </p:cNvPr>
          <p:cNvSpPr>
            <a:spLocks noGrp="1"/>
          </p:cNvSpPr>
          <p:nvPr>
            <p:ph type="sldNum" sz="quarter" idx="12"/>
          </p:nvPr>
        </p:nvSpPr>
        <p:spPr/>
        <p:txBody>
          <a:bodyPr/>
          <a:lstStyle/>
          <a:p>
            <a:fld id="{DE19987B-39D8-4CB5-BD06-CFC9446EB1E2}" type="slidenum">
              <a:rPr lang="en-US" smtClean="0"/>
              <a:t>3</a:t>
            </a:fld>
            <a:endParaRPr lang="en-US" dirty="0"/>
          </a:p>
        </p:txBody>
      </p:sp>
    </p:spTree>
    <p:extLst>
      <p:ext uri="{BB962C8B-B14F-4D97-AF65-F5344CB8AC3E}">
        <p14:creationId xmlns:p14="http://schemas.microsoft.com/office/powerpoint/2010/main" val="13414955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E19987B-39D8-4CB5-BD06-CFC9446EB1E2}" type="slidenum">
              <a:rPr lang="en-US" smtClean="0"/>
              <a:t>4</a:t>
            </a:fld>
            <a:endParaRPr lang="en-US" dirty="0"/>
          </a:p>
        </p:txBody>
      </p:sp>
      <p:sp>
        <p:nvSpPr>
          <p:cNvPr id="5" name="Rectangle 1"/>
          <p:cNvSpPr>
            <a:spLocks noGrp="1" noChangeArrowheads="1"/>
          </p:cNvSpPr>
          <p:nvPr>
            <p:ph idx="1"/>
          </p:nvPr>
        </p:nvSpPr>
        <p:spPr bwMode="auto">
          <a:xfrm>
            <a:off x="495301" y="3470768"/>
            <a:ext cx="8496299"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flipH="1">
            <a:off x="332014" y="1982688"/>
            <a:ext cx="86487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chemeClr val="tx1"/>
              </a:solidFill>
              <a:effectLst/>
              <a:latin typeface="Open Sans" panose="020B0606030504020204"/>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smtClean="0">
                <a:ln>
                  <a:noFill/>
                </a:ln>
                <a:solidFill>
                  <a:schemeClr val="tx1"/>
                </a:solidFill>
                <a:effectLst/>
                <a:latin typeface="Open Sans" panose="020B0606030504020204"/>
              </a:rPr>
              <a:t>The aim of this project is to create an interactive and immersive virtual tour website that allows users to explore various rooms or environments through panoramic images. The key challenge is to automate the stitching of multiple images into seamless panoramas, ensuring the images are properly resized for optimal performance and fast loading times. The website must be responsive and user-friendly, providing smooth navigation between different panoramas across different devices. Additionally, the project aims to deliver a secure and accessible online experience that enables users to explore the virtual tour seamlessly</a:t>
            </a:r>
            <a:r>
              <a:rPr kumimoji="0" lang="en-US" altLang="en-US" sz="1400" i="0" u="none" strike="noStrike" cap="none" normalizeH="0" baseline="0" dirty="0" smtClean="0">
                <a:ln>
                  <a:noFill/>
                </a:ln>
                <a:solidFill>
                  <a:schemeClr val="tx1"/>
                </a:solidFill>
                <a:effectLst/>
                <a:latin typeface="Open Sans" panose="020B0606030504020204"/>
              </a:rPr>
              <a:t>.</a:t>
            </a:r>
          </a:p>
        </p:txBody>
      </p:sp>
      <p:sp>
        <p:nvSpPr>
          <p:cNvPr id="2" name="TextBox 1"/>
          <p:cNvSpPr txBox="1"/>
          <p:nvPr/>
        </p:nvSpPr>
        <p:spPr>
          <a:xfrm>
            <a:off x="457200" y="1219200"/>
            <a:ext cx="8229600" cy="707886"/>
          </a:xfrm>
          <a:prstGeom prst="rect">
            <a:avLst/>
          </a:prstGeom>
          <a:noFill/>
        </p:spPr>
        <p:txBody>
          <a:bodyPr wrap="square" rtlCol="0">
            <a:spAutoFit/>
          </a:bodyPr>
          <a:lstStyle/>
          <a:p>
            <a:r>
              <a:rPr lang="en-US" altLang="en-US" sz="2000" b="1" dirty="0">
                <a:latin typeface="Open Sans" panose="020B0606030504020204"/>
              </a:rPr>
              <a:t>Problem Statement for the Virtual Tour Project</a:t>
            </a:r>
          </a:p>
          <a:p>
            <a:endParaRPr lang="en-US" sz="2000" dirty="0"/>
          </a:p>
        </p:txBody>
      </p:sp>
    </p:spTree>
    <p:extLst>
      <p:ext uri="{BB962C8B-B14F-4D97-AF65-F5344CB8AC3E}">
        <p14:creationId xmlns:p14="http://schemas.microsoft.com/office/powerpoint/2010/main" val="11259061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E134D-A23B-F9E0-6B57-1B87FB3AD4A1}"/>
              </a:ext>
            </a:extLst>
          </p:cNvPr>
          <p:cNvSpPr>
            <a:spLocks noGrp="1"/>
          </p:cNvSpPr>
          <p:nvPr>
            <p:ph type="title"/>
          </p:nvPr>
        </p:nvSpPr>
        <p:spPr>
          <a:xfrm>
            <a:off x="495300" y="76200"/>
            <a:ext cx="8915400" cy="639762"/>
          </a:xfrm>
        </p:spPr>
        <p:txBody>
          <a:bodyPr>
            <a:normAutofit fontScale="90000"/>
          </a:bodyPr>
          <a:lstStyle/>
          <a:p>
            <a:r>
              <a:rPr lang="en-IN" sz="3200" b="1" dirty="0"/>
              <a:t>Literature</a:t>
            </a:r>
            <a:r>
              <a:rPr lang="en-IN" sz="4000" b="1" dirty="0"/>
              <a:t> </a:t>
            </a:r>
            <a:r>
              <a:rPr lang="en-IN" sz="3200" b="1" dirty="0"/>
              <a:t>Review</a:t>
            </a:r>
            <a:endParaRPr lang="en-IN" sz="4000" b="1" dirty="0"/>
          </a:p>
        </p:txBody>
      </p:sp>
      <p:graphicFrame>
        <p:nvGraphicFramePr>
          <p:cNvPr id="5" name="Content Placeholder 4">
            <a:extLst>
              <a:ext uri="{FF2B5EF4-FFF2-40B4-BE49-F238E27FC236}">
                <a16:creationId xmlns:a16="http://schemas.microsoft.com/office/drawing/2014/main" id="{36958084-4DE2-1EBC-8BB3-410EEA2961AF}"/>
              </a:ext>
            </a:extLst>
          </p:cNvPr>
          <p:cNvGraphicFramePr>
            <a:graphicFrameLocks noGrp="1"/>
          </p:cNvGraphicFramePr>
          <p:nvPr>
            <p:ph idx="1"/>
            <p:extLst>
              <p:ext uri="{D42A27DB-BD31-4B8C-83A1-F6EECF244321}">
                <p14:modId xmlns:p14="http://schemas.microsoft.com/office/powerpoint/2010/main" val="4069216088"/>
              </p:ext>
            </p:extLst>
          </p:nvPr>
        </p:nvGraphicFramePr>
        <p:xfrm>
          <a:off x="228600" y="838201"/>
          <a:ext cx="9372600" cy="5816754"/>
        </p:xfrm>
        <a:graphic>
          <a:graphicData uri="http://schemas.openxmlformats.org/drawingml/2006/table">
            <a:tbl>
              <a:tblPr firstRow="1" bandRow="1">
                <a:tableStyleId>{5C22544A-7EE6-4342-B048-85BDC9FD1C3A}</a:tableStyleId>
              </a:tblPr>
              <a:tblGrid>
                <a:gridCol w="2590798">
                  <a:extLst>
                    <a:ext uri="{9D8B030D-6E8A-4147-A177-3AD203B41FA5}">
                      <a16:colId xmlns:a16="http://schemas.microsoft.com/office/drawing/2014/main" val="1267262796"/>
                    </a:ext>
                  </a:extLst>
                </a:gridCol>
                <a:gridCol w="2375911">
                  <a:extLst>
                    <a:ext uri="{9D8B030D-6E8A-4147-A177-3AD203B41FA5}">
                      <a16:colId xmlns:a16="http://schemas.microsoft.com/office/drawing/2014/main" val="3901047131"/>
                    </a:ext>
                  </a:extLst>
                </a:gridCol>
                <a:gridCol w="4405891">
                  <a:extLst>
                    <a:ext uri="{9D8B030D-6E8A-4147-A177-3AD203B41FA5}">
                      <a16:colId xmlns:a16="http://schemas.microsoft.com/office/drawing/2014/main" val="1880232442"/>
                    </a:ext>
                  </a:extLst>
                </a:gridCol>
              </a:tblGrid>
              <a:tr h="573678">
                <a:tc>
                  <a:txBody>
                    <a:bodyPr/>
                    <a:lstStyle/>
                    <a:p>
                      <a:r>
                        <a:rPr lang="en-IN" sz="1300" dirty="0"/>
                        <a:t>RESEARCH PAPER</a:t>
                      </a:r>
                    </a:p>
                  </a:txBody>
                  <a:tcPr/>
                </a:tc>
                <a:tc>
                  <a:txBody>
                    <a:bodyPr/>
                    <a:lstStyle/>
                    <a:p>
                      <a:r>
                        <a:rPr lang="en-IN" sz="1300" dirty="0"/>
                        <a:t>AUTHOR</a:t>
                      </a:r>
                    </a:p>
                  </a:txBody>
                  <a:tcPr/>
                </a:tc>
                <a:tc>
                  <a:txBody>
                    <a:bodyPr/>
                    <a:lstStyle/>
                    <a:p>
                      <a:r>
                        <a:rPr lang="en-IN" sz="1300" dirty="0"/>
                        <a:t>KEY FINDINGS</a:t>
                      </a:r>
                    </a:p>
                  </a:txBody>
                  <a:tcPr/>
                </a:tc>
                <a:extLst>
                  <a:ext uri="{0D108BD9-81ED-4DB2-BD59-A6C34878D82A}">
                    <a16:rowId xmlns:a16="http://schemas.microsoft.com/office/drawing/2014/main" val="1080734207"/>
                  </a:ext>
                </a:extLst>
              </a:tr>
              <a:tr h="14527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b="0" dirty="0" smtClean="0"/>
                        <a:t>A </a:t>
                      </a:r>
                      <a:r>
                        <a:rPr lang="en-US" sz="1300" b="0" dirty="0" smtClean="0"/>
                        <a:t>Progressive Web App for Virtual Campus Tour." In 2021 International Conference on Computing, Communication and Green Engineering (CCGE). IEEE, 2021. </a:t>
                      </a:r>
                    </a:p>
                    <a:p>
                      <a:endParaRPr lang="en-IN" sz="1300" dirty="0"/>
                    </a:p>
                  </a:txBody>
                  <a:tcPr/>
                </a:tc>
                <a:tc>
                  <a:txBody>
                    <a:bodyPr/>
                    <a:lstStyle/>
                    <a:p>
                      <a:r>
                        <a:rPr lang="en-IN" sz="1300" b="0" dirty="0" smtClean="0"/>
                        <a:t>Harsh Shah, </a:t>
                      </a:r>
                      <a:r>
                        <a:rPr lang="en-IN" sz="1300" b="0" dirty="0" err="1" smtClean="0"/>
                        <a:t>Vinayak</a:t>
                      </a:r>
                      <a:r>
                        <a:rPr lang="en-IN" sz="1300" b="0" dirty="0" smtClean="0"/>
                        <a:t> </a:t>
                      </a:r>
                      <a:r>
                        <a:rPr lang="en-IN" sz="1300" b="0" dirty="0" err="1" smtClean="0"/>
                        <a:t>Tupe</a:t>
                      </a:r>
                      <a:r>
                        <a:rPr lang="en-IN" sz="1300" b="0" dirty="0" smtClean="0"/>
                        <a:t>, Amit </a:t>
                      </a:r>
                      <a:r>
                        <a:rPr lang="en-IN" sz="1300" b="0" dirty="0" err="1" smtClean="0"/>
                        <a:t>Rathod</a:t>
                      </a:r>
                      <a:r>
                        <a:rPr lang="en-IN" sz="1300" b="0" dirty="0" smtClean="0"/>
                        <a:t>, </a:t>
                      </a:r>
                      <a:r>
                        <a:rPr lang="en-IN" sz="1300" b="0" dirty="0" err="1" smtClean="0"/>
                        <a:t>Sohel</a:t>
                      </a:r>
                      <a:r>
                        <a:rPr lang="en-IN" sz="1300" b="0" dirty="0" smtClean="0"/>
                        <a:t> Shaikh and </a:t>
                      </a:r>
                      <a:r>
                        <a:rPr lang="en-IN" sz="1300" b="0" dirty="0" err="1" smtClean="0"/>
                        <a:t>Nilesh</a:t>
                      </a:r>
                      <a:r>
                        <a:rPr lang="en-IN" sz="1300" b="0" dirty="0" smtClean="0"/>
                        <a:t> Uke. </a:t>
                      </a:r>
                      <a:endParaRPr lang="en-IN"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smtClean="0"/>
                        <a:t>The project uses Unity3D to create an interactive virtual campus tour with 3D models, maps, quizzes, and tutorials, offering a cost-effective remote exploration solution. Future plans include AR/VR, personalization, and better accessibility.</a:t>
                      </a:r>
                    </a:p>
                    <a:p>
                      <a:endParaRPr lang="en-IN" sz="1300" dirty="0"/>
                    </a:p>
                  </a:txBody>
                  <a:tcPr/>
                </a:tc>
                <a:extLst>
                  <a:ext uri="{0D108BD9-81ED-4DB2-BD59-A6C34878D82A}">
                    <a16:rowId xmlns:a16="http://schemas.microsoft.com/office/drawing/2014/main" val="1069641547"/>
                  </a:ext>
                </a:extLst>
              </a:tr>
              <a:tr h="12498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300" b="0" dirty="0" smtClean="0"/>
                        <a:t>"Web-based Campus Virtual Tour Application using ORB Image Stitching.“</a:t>
                      </a:r>
                      <a:r>
                        <a:rPr lang="en-IN" sz="1300" b="0" baseline="0" dirty="0" smtClean="0"/>
                        <a:t> </a:t>
                      </a:r>
                      <a:r>
                        <a:rPr lang="en-IN" sz="1300" b="0" dirty="0" smtClean="0"/>
                        <a:t>(EECSI). IEEE, 2018</a:t>
                      </a:r>
                    </a:p>
                    <a:p>
                      <a:endParaRPr lang="en-IN" sz="1300" dirty="0"/>
                    </a:p>
                  </a:txBody>
                  <a:tcPr/>
                </a:tc>
                <a:tc>
                  <a:txBody>
                    <a:bodyPr/>
                    <a:lstStyle/>
                    <a:p>
                      <a:r>
                        <a:rPr lang="en-IN" sz="1300" b="0" dirty="0" smtClean="0"/>
                        <a:t>Triyanna </a:t>
                      </a:r>
                      <a:r>
                        <a:rPr lang="en-IN" sz="1300" b="0" dirty="0" err="1" smtClean="0"/>
                        <a:t>Widiyaningtyas</a:t>
                      </a:r>
                      <a:r>
                        <a:rPr lang="en-IN" sz="1300" b="0" dirty="0" smtClean="0"/>
                        <a:t>, </a:t>
                      </a:r>
                      <a:r>
                        <a:rPr lang="en-IN" sz="1300" b="0" dirty="0" err="1" smtClean="0"/>
                        <a:t>Didik</a:t>
                      </a:r>
                      <a:r>
                        <a:rPr lang="en-IN" sz="1300" b="0" dirty="0" smtClean="0"/>
                        <a:t> </a:t>
                      </a:r>
                      <a:r>
                        <a:rPr lang="en-IN" sz="1300" b="0" dirty="0" err="1" smtClean="0"/>
                        <a:t>Dwi</a:t>
                      </a:r>
                      <a:r>
                        <a:rPr lang="en-IN" sz="1300" b="0" dirty="0" smtClean="0"/>
                        <a:t> </a:t>
                      </a:r>
                      <a:r>
                        <a:rPr lang="en-IN" sz="1300" b="0" dirty="0" err="1" smtClean="0"/>
                        <a:t>Prasetya</a:t>
                      </a:r>
                      <a:r>
                        <a:rPr lang="en-IN" sz="1300" b="0" dirty="0" smtClean="0"/>
                        <a:t> and </a:t>
                      </a:r>
                      <a:r>
                        <a:rPr lang="en-IN" sz="1300" b="0" dirty="0" err="1" smtClean="0"/>
                        <a:t>Aji</a:t>
                      </a:r>
                      <a:r>
                        <a:rPr lang="en-IN" sz="1300" b="0" dirty="0" smtClean="0"/>
                        <a:t> P </a:t>
                      </a:r>
                      <a:r>
                        <a:rPr lang="en-IN" sz="1300" b="0" dirty="0" err="1" smtClean="0"/>
                        <a:t>Wibawa</a:t>
                      </a:r>
                      <a:r>
                        <a:rPr lang="en-IN" sz="1300" b="0" dirty="0" smtClean="0"/>
                        <a:t>. </a:t>
                      </a:r>
                      <a:endParaRPr lang="en-IN"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smtClean="0"/>
                        <a:t>The study presents a web-based 360° virtual tour for the State University of Malang, using ORB image stitching for immersive campus panoramas, ensuring accessibility and effective asset promotion</a:t>
                      </a:r>
                      <a:endParaRPr lang="en-IN" sz="1300" dirty="0"/>
                    </a:p>
                  </a:txBody>
                  <a:tcPr/>
                </a:tc>
                <a:extLst>
                  <a:ext uri="{0D108BD9-81ED-4DB2-BD59-A6C34878D82A}">
                    <a16:rowId xmlns:a16="http://schemas.microsoft.com/office/drawing/2014/main" val="3228158431"/>
                  </a:ext>
                </a:extLst>
              </a:tr>
              <a:tr h="1178876">
                <a:tc>
                  <a:txBody>
                    <a:bodyPr/>
                    <a:lstStyle/>
                    <a:p>
                      <a:r>
                        <a:rPr lang="en-IN" sz="1300" dirty="0" smtClean="0"/>
                        <a:t>Examining</a:t>
                      </a:r>
                      <a:r>
                        <a:rPr lang="en-IN" sz="1300" baseline="0" dirty="0" smtClean="0"/>
                        <a:t> the Virtual Campus :Managing College Tours in Future.2014. </a:t>
                      </a:r>
                      <a:endParaRPr lang="en-IN" sz="1300" dirty="0"/>
                    </a:p>
                  </a:txBody>
                  <a:tcPr/>
                </a:tc>
                <a:tc>
                  <a:txBody>
                    <a:bodyPr/>
                    <a:lstStyle/>
                    <a:p>
                      <a:r>
                        <a:rPr lang="en-IN" sz="1300" dirty="0" smtClean="0"/>
                        <a:t>Nitin </a:t>
                      </a:r>
                      <a:r>
                        <a:rPr lang="en-IN" sz="1300" dirty="0" err="1" smtClean="0"/>
                        <a:t>Narang,Yash</a:t>
                      </a:r>
                      <a:r>
                        <a:rPr lang="en-IN" sz="1300" baseline="0" dirty="0" smtClean="0"/>
                        <a:t> </a:t>
                      </a:r>
                      <a:r>
                        <a:rPr lang="en-IN" sz="1300" baseline="0" dirty="0" err="1" smtClean="0"/>
                        <a:t>Mankar,Parth</a:t>
                      </a:r>
                      <a:r>
                        <a:rPr lang="en-IN" sz="1300" baseline="0" dirty="0" smtClean="0"/>
                        <a:t> </a:t>
                      </a:r>
                      <a:r>
                        <a:rPr lang="en-IN" sz="1300" baseline="0" dirty="0" err="1" smtClean="0"/>
                        <a:t>Prabhu</a:t>
                      </a:r>
                      <a:r>
                        <a:rPr lang="en-IN" sz="1300" baseline="0" dirty="0" smtClean="0"/>
                        <a:t> etc.</a:t>
                      </a:r>
                      <a:endParaRPr lang="en-IN" sz="1300" dirty="0"/>
                    </a:p>
                  </a:txBody>
                  <a:tcPr/>
                </a:tc>
                <a:tc>
                  <a:txBody>
                    <a:bodyPr/>
                    <a:lstStyle/>
                    <a:p>
                      <a:r>
                        <a:rPr lang="en-US" sz="1300" dirty="0" smtClean="0"/>
                        <a:t>The integration of advanced technologies such as 360-degree cameras, virtual reality (VR), and augmented reality (AR) creates immersive experiences. Features like hotspots, audio guides, and widgets enrich user interaction by providing detailed insights into campus facilities and culture.</a:t>
                      </a:r>
                      <a:endParaRPr lang="en-IN" sz="1300" dirty="0"/>
                    </a:p>
                  </a:txBody>
                  <a:tcPr/>
                </a:tc>
                <a:extLst>
                  <a:ext uri="{0D108BD9-81ED-4DB2-BD59-A6C34878D82A}">
                    <a16:rowId xmlns:a16="http://schemas.microsoft.com/office/drawing/2014/main" val="2122756697"/>
                  </a:ext>
                </a:extLst>
              </a:tr>
              <a:tr h="1336059">
                <a:tc>
                  <a:txBody>
                    <a:bodyPr/>
                    <a:lstStyle/>
                    <a:p>
                      <a:r>
                        <a:rPr lang="en-US" sz="1300" b="0" i="0" u="none" strike="noStrike" kern="1200" baseline="0" dirty="0" smtClean="0">
                          <a:solidFill>
                            <a:schemeClr val="dk1"/>
                          </a:solidFill>
                          <a:latin typeface="+mn-lt"/>
                          <a:ea typeface="+mn-ea"/>
                          <a:cs typeface="+mn-cs"/>
                        </a:rPr>
                        <a:t>Virtual Reality 360 UTM Campus Tour with Voice</a:t>
                      </a:r>
                    </a:p>
                    <a:p>
                      <a:r>
                        <a:rPr lang="en-US" sz="1300" b="0" i="0" u="none" strike="noStrike" kern="1200" baseline="0" dirty="0" smtClean="0">
                          <a:solidFill>
                            <a:schemeClr val="dk1"/>
                          </a:solidFill>
                          <a:latin typeface="+mn-lt"/>
                          <a:ea typeface="+mn-ea"/>
                          <a:cs typeface="+mn-cs"/>
                        </a:rPr>
                        <a:t>Commands</a:t>
                      </a:r>
                      <a:endParaRPr lang="en-IN" sz="1300" dirty="0"/>
                    </a:p>
                  </a:txBody>
                  <a:tcPr/>
                </a:tc>
                <a:tc>
                  <a:txBody>
                    <a:bodyPr/>
                    <a:lstStyle/>
                    <a:p>
                      <a:r>
                        <a:rPr lang="en-US" sz="1300" b="0" i="0" kern="1200" dirty="0" err="1" smtClean="0">
                          <a:solidFill>
                            <a:schemeClr val="dk1"/>
                          </a:solidFill>
                          <a:effectLst/>
                          <a:latin typeface="+mn-lt"/>
                          <a:ea typeface="+mn-ea"/>
                          <a:cs typeface="+mn-cs"/>
                        </a:rPr>
                        <a:t>Adlin</a:t>
                      </a:r>
                      <a:r>
                        <a:rPr lang="en-US" sz="1300" b="0" i="0" kern="1200" dirty="0" smtClean="0">
                          <a:solidFill>
                            <a:schemeClr val="dk1"/>
                          </a:solidFill>
                          <a:effectLst/>
                          <a:latin typeface="+mn-lt"/>
                          <a:ea typeface="+mn-ea"/>
                          <a:cs typeface="+mn-cs"/>
                        </a:rPr>
                        <a:t> </a:t>
                      </a:r>
                      <a:r>
                        <a:rPr lang="en-US" sz="1300" b="0" i="0" kern="1200" dirty="0" err="1" smtClean="0">
                          <a:solidFill>
                            <a:schemeClr val="dk1"/>
                          </a:solidFill>
                          <a:effectLst/>
                          <a:latin typeface="+mn-lt"/>
                          <a:ea typeface="+mn-ea"/>
                          <a:cs typeface="+mn-cs"/>
                        </a:rPr>
                        <a:t>Shaflina</a:t>
                      </a:r>
                      <a:r>
                        <a:rPr lang="en-US" sz="1300" b="0" i="0" kern="1200" dirty="0" smtClean="0">
                          <a:solidFill>
                            <a:schemeClr val="dk1"/>
                          </a:solidFill>
                          <a:effectLst/>
                          <a:latin typeface="+mn-lt"/>
                          <a:ea typeface="+mn-ea"/>
                          <a:cs typeface="+mn-cs"/>
                        </a:rPr>
                        <a:t> </a:t>
                      </a:r>
                      <a:r>
                        <a:rPr lang="en-US" sz="1300" b="0" i="0" kern="1200" dirty="0" err="1" smtClean="0">
                          <a:solidFill>
                            <a:schemeClr val="dk1"/>
                          </a:solidFill>
                          <a:effectLst/>
                          <a:latin typeface="+mn-lt"/>
                          <a:ea typeface="+mn-ea"/>
                          <a:cs typeface="+mn-cs"/>
                        </a:rPr>
                        <a:t>binti</a:t>
                      </a:r>
                      <a:r>
                        <a:rPr lang="en-US" sz="1300" b="0" i="0" kern="1200" dirty="0" smtClean="0">
                          <a:solidFill>
                            <a:schemeClr val="dk1"/>
                          </a:solidFill>
                          <a:effectLst/>
                          <a:latin typeface="+mn-lt"/>
                          <a:ea typeface="+mn-ea"/>
                          <a:cs typeface="+mn-cs"/>
                        </a:rPr>
                        <a:t> </a:t>
                      </a:r>
                      <a:r>
                        <a:rPr lang="en-US" sz="1300" b="0" i="0" kern="1200" dirty="0" err="1" smtClean="0">
                          <a:solidFill>
                            <a:schemeClr val="dk1"/>
                          </a:solidFill>
                          <a:effectLst/>
                          <a:latin typeface="+mn-lt"/>
                          <a:ea typeface="+mn-ea"/>
                          <a:cs typeface="+mn-cs"/>
                        </a:rPr>
                        <a:t>Azizo</a:t>
                      </a:r>
                      <a:r>
                        <a:rPr lang="en-US" sz="1300" b="0" i="0" kern="1200" dirty="0" smtClean="0">
                          <a:solidFill>
                            <a:schemeClr val="dk1"/>
                          </a:solidFill>
                          <a:effectLst/>
                          <a:latin typeface="+mn-lt"/>
                          <a:ea typeface="+mn-ea"/>
                          <a:cs typeface="+mn-cs"/>
                        </a:rPr>
                        <a:t>,</a:t>
                      </a:r>
                    </a:p>
                    <a:p>
                      <a:r>
                        <a:rPr lang="en-US" sz="1300" b="0" i="0" kern="1200" dirty="0" smtClean="0">
                          <a:solidFill>
                            <a:schemeClr val="dk1"/>
                          </a:solidFill>
                          <a:effectLst/>
                          <a:latin typeface="+mn-lt"/>
                          <a:ea typeface="+mn-ea"/>
                          <a:cs typeface="+mn-cs"/>
                        </a:rPr>
                        <a:t>Farhan bin Mohamed,</a:t>
                      </a:r>
                    </a:p>
                    <a:p>
                      <a:r>
                        <a:rPr lang="en-US" sz="1300" b="0" i="0" kern="1200" dirty="0" smtClean="0">
                          <a:solidFill>
                            <a:schemeClr val="dk1"/>
                          </a:solidFill>
                          <a:effectLst/>
                          <a:latin typeface="+mn-lt"/>
                          <a:ea typeface="+mn-ea"/>
                          <a:cs typeface="+mn-cs"/>
                        </a:rPr>
                        <a:t>Chan </a:t>
                      </a:r>
                      <a:r>
                        <a:rPr lang="en-US" sz="1300" b="0" i="0" kern="1200" dirty="0" err="1" smtClean="0">
                          <a:solidFill>
                            <a:schemeClr val="dk1"/>
                          </a:solidFill>
                          <a:effectLst/>
                          <a:latin typeface="+mn-lt"/>
                          <a:ea typeface="+mn-ea"/>
                          <a:cs typeface="+mn-cs"/>
                        </a:rPr>
                        <a:t>Vei</a:t>
                      </a:r>
                      <a:r>
                        <a:rPr lang="en-US" sz="1300" b="0" i="0" kern="1200" dirty="0" smtClean="0">
                          <a:solidFill>
                            <a:schemeClr val="dk1"/>
                          </a:solidFill>
                          <a:effectLst/>
                          <a:latin typeface="+mn-lt"/>
                          <a:ea typeface="+mn-ea"/>
                          <a:cs typeface="+mn-cs"/>
                        </a:rPr>
                        <a:t> Siang,</a:t>
                      </a:r>
                    </a:p>
                    <a:p>
                      <a:r>
                        <a:rPr lang="en-US" sz="1300" b="0" i="0" kern="1200" dirty="0" smtClean="0">
                          <a:solidFill>
                            <a:schemeClr val="dk1"/>
                          </a:solidFill>
                          <a:effectLst/>
                          <a:latin typeface="+mn-lt"/>
                          <a:ea typeface="+mn-ea"/>
                          <a:cs typeface="+mn-cs"/>
                        </a:rPr>
                        <a:t>Muhammad Ismail Mat </a:t>
                      </a:r>
                      <a:r>
                        <a:rPr lang="en-US" sz="1300" b="0" i="0" kern="1200" dirty="0" err="1" smtClean="0">
                          <a:solidFill>
                            <a:schemeClr val="dk1"/>
                          </a:solidFill>
                          <a:effectLst/>
                          <a:latin typeface="+mn-lt"/>
                          <a:ea typeface="+mn-ea"/>
                          <a:cs typeface="+mn-cs"/>
                        </a:rPr>
                        <a:t>Isham</a:t>
                      </a:r>
                      <a:endParaRPr lang="en-US" sz="1300" b="0" i="0" kern="1200" dirty="0" smtClean="0">
                        <a:solidFill>
                          <a:schemeClr val="dk1"/>
                        </a:solidFill>
                        <a:effectLst/>
                        <a:latin typeface="+mn-lt"/>
                        <a:ea typeface="+mn-ea"/>
                        <a:cs typeface="+mn-cs"/>
                      </a:endParaRPr>
                    </a:p>
                    <a:p>
                      <a:endParaRPr lang="en-IN"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smtClean="0"/>
                        <a:t>The VR 360 UTM Campus Tour uses Unity3D and voice commands for immersive, low-cost campus navigation via VR headsets. It offers interactive exploration but relies on strong internet and quiet environments.</a:t>
                      </a:r>
                    </a:p>
                    <a:p>
                      <a:endParaRPr lang="en-IN" sz="1300" dirty="0"/>
                    </a:p>
                  </a:txBody>
                  <a:tcPr/>
                </a:tc>
                <a:extLst>
                  <a:ext uri="{0D108BD9-81ED-4DB2-BD59-A6C34878D82A}">
                    <a16:rowId xmlns:a16="http://schemas.microsoft.com/office/drawing/2014/main" val="2266161508"/>
                  </a:ext>
                </a:extLst>
              </a:tr>
            </a:tbl>
          </a:graphicData>
        </a:graphic>
      </p:graphicFrame>
      <p:sp>
        <p:nvSpPr>
          <p:cNvPr id="4" name="Slide Number Placeholder 3">
            <a:extLst>
              <a:ext uri="{FF2B5EF4-FFF2-40B4-BE49-F238E27FC236}">
                <a16:creationId xmlns:a16="http://schemas.microsoft.com/office/drawing/2014/main" id="{AD1225F6-2D99-8EAF-3D0F-E3D0BB934619}"/>
              </a:ext>
            </a:extLst>
          </p:cNvPr>
          <p:cNvSpPr>
            <a:spLocks noGrp="1"/>
          </p:cNvSpPr>
          <p:nvPr>
            <p:ph type="sldNum" sz="quarter" idx="12"/>
          </p:nvPr>
        </p:nvSpPr>
        <p:spPr/>
        <p:txBody>
          <a:bodyPr/>
          <a:lstStyle/>
          <a:p>
            <a:fld id="{DE19987B-39D8-4CB5-BD06-CFC9446EB1E2}" type="slidenum">
              <a:rPr lang="en-US" smtClean="0"/>
              <a:t>5</a:t>
            </a:fld>
            <a:endParaRPr lang="en-US"/>
          </a:p>
        </p:txBody>
      </p:sp>
    </p:spTree>
    <p:extLst>
      <p:ext uri="{BB962C8B-B14F-4D97-AF65-F5344CB8AC3E}">
        <p14:creationId xmlns:p14="http://schemas.microsoft.com/office/powerpoint/2010/main" val="3191859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F9EAD6F-DEE6-DE27-158E-EC371BFF5069}"/>
              </a:ext>
            </a:extLst>
          </p:cNvPr>
          <p:cNvSpPr>
            <a:spLocks noGrp="1"/>
          </p:cNvSpPr>
          <p:nvPr>
            <p:ph type="sldNum" sz="quarter" idx="12"/>
          </p:nvPr>
        </p:nvSpPr>
        <p:spPr/>
        <p:txBody>
          <a:bodyPr/>
          <a:lstStyle/>
          <a:p>
            <a:fld id="{DE19987B-39D8-4CB5-BD06-CFC9446EB1E2}" type="slidenum">
              <a:rPr lang="en-US" smtClean="0"/>
              <a:t>6</a:t>
            </a:fld>
            <a:endParaRPr lang="en-US"/>
          </a:p>
        </p:txBody>
      </p:sp>
      <p:sp>
        <p:nvSpPr>
          <p:cNvPr id="2" name="Title 1">
            <a:extLst>
              <a:ext uri="{FF2B5EF4-FFF2-40B4-BE49-F238E27FC236}">
                <a16:creationId xmlns:a16="http://schemas.microsoft.com/office/drawing/2014/main" id="{E24EE257-025F-27DD-7614-C49589E70930}"/>
              </a:ext>
            </a:extLst>
          </p:cNvPr>
          <p:cNvSpPr>
            <a:spLocks noGrp="1"/>
          </p:cNvSpPr>
          <p:nvPr>
            <p:ph type="title" idx="4294967295"/>
          </p:nvPr>
        </p:nvSpPr>
        <p:spPr>
          <a:xfrm>
            <a:off x="0" y="274638"/>
            <a:ext cx="8915400" cy="1143000"/>
          </a:xfrm>
        </p:spPr>
        <p:txBody>
          <a:bodyPr>
            <a:normAutofit/>
          </a:bodyPr>
          <a:lstStyle/>
          <a:p>
            <a:r>
              <a:rPr lang="en-IN" sz="4000" b="1" dirty="0"/>
              <a:t>Methodology</a:t>
            </a:r>
          </a:p>
        </p:txBody>
      </p:sp>
      <p:sp>
        <p:nvSpPr>
          <p:cNvPr id="5" name="Rectangle 4">
            <a:extLst>
              <a:ext uri="{FF2B5EF4-FFF2-40B4-BE49-F238E27FC236}">
                <a16:creationId xmlns:a16="http://schemas.microsoft.com/office/drawing/2014/main" id="{975FF32F-F017-190F-5B6F-FE4D4326EBB5}"/>
              </a:ext>
            </a:extLst>
          </p:cNvPr>
          <p:cNvSpPr/>
          <p:nvPr/>
        </p:nvSpPr>
        <p:spPr>
          <a:xfrm>
            <a:off x="3012841" y="2234794"/>
            <a:ext cx="32004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Image Collection</a:t>
            </a:r>
          </a:p>
        </p:txBody>
      </p:sp>
      <p:sp>
        <p:nvSpPr>
          <p:cNvPr id="6" name="Rectangle 5">
            <a:extLst>
              <a:ext uri="{FF2B5EF4-FFF2-40B4-BE49-F238E27FC236}">
                <a16:creationId xmlns:a16="http://schemas.microsoft.com/office/drawing/2014/main" id="{6389685D-ADEB-72DC-E681-5808EBFF6DF2}"/>
              </a:ext>
            </a:extLst>
          </p:cNvPr>
          <p:cNvSpPr/>
          <p:nvPr/>
        </p:nvSpPr>
        <p:spPr>
          <a:xfrm>
            <a:off x="3001347" y="3665145"/>
            <a:ext cx="3200400" cy="752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Image Stitching and Panaroma Motion</a:t>
            </a:r>
          </a:p>
        </p:txBody>
      </p:sp>
      <p:sp>
        <p:nvSpPr>
          <p:cNvPr id="9" name="Rectangle 8">
            <a:extLst>
              <a:ext uri="{FF2B5EF4-FFF2-40B4-BE49-F238E27FC236}">
                <a16:creationId xmlns:a16="http://schemas.microsoft.com/office/drawing/2014/main" id="{A0A8FAEC-1100-6E1D-646D-5B7C7203076B}"/>
              </a:ext>
            </a:extLst>
          </p:cNvPr>
          <p:cNvSpPr/>
          <p:nvPr/>
        </p:nvSpPr>
        <p:spPr>
          <a:xfrm>
            <a:off x="3012841" y="5260159"/>
            <a:ext cx="3200400" cy="6825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Web Deployment</a:t>
            </a:r>
          </a:p>
        </p:txBody>
      </p:sp>
      <p:cxnSp>
        <p:nvCxnSpPr>
          <p:cNvPr id="11" name="Straight Arrow Connector 10">
            <a:extLst>
              <a:ext uri="{FF2B5EF4-FFF2-40B4-BE49-F238E27FC236}">
                <a16:creationId xmlns:a16="http://schemas.microsoft.com/office/drawing/2014/main" id="{C5202AE6-D8FE-85D6-21FE-7363BB14DC20}"/>
              </a:ext>
            </a:extLst>
          </p:cNvPr>
          <p:cNvCxnSpPr>
            <a:cxnSpLocks/>
          </p:cNvCxnSpPr>
          <p:nvPr/>
        </p:nvCxnSpPr>
        <p:spPr>
          <a:xfrm>
            <a:off x="4572000" y="2979345"/>
            <a:ext cx="0" cy="6858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64B6E16-70B3-515A-9B1F-56EB80DECF53}"/>
              </a:ext>
            </a:extLst>
          </p:cNvPr>
          <p:cNvCxnSpPr/>
          <p:nvPr/>
        </p:nvCxnSpPr>
        <p:spPr>
          <a:xfrm>
            <a:off x="4581939" y="4495800"/>
            <a:ext cx="0" cy="6858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6A168F7-C4C3-369B-456F-39741C0F94D1}"/>
              </a:ext>
            </a:extLst>
          </p:cNvPr>
          <p:cNvSpPr txBox="1"/>
          <p:nvPr/>
        </p:nvSpPr>
        <p:spPr>
          <a:xfrm>
            <a:off x="685800" y="1828800"/>
            <a:ext cx="1295400" cy="369332"/>
          </a:xfrm>
          <a:prstGeom prst="rect">
            <a:avLst/>
          </a:prstGeom>
          <a:noFill/>
        </p:spPr>
        <p:txBody>
          <a:bodyPr wrap="square" rtlCol="0">
            <a:spAutoFit/>
          </a:bodyPr>
          <a:lstStyle/>
          <a:p>
            <a:r>
              <a:rPr lang="en-IN" b="1" dirty="0"/>
              <a:t>Flowchart:</a:t>
            </a:r>
          </a:p>
        </p:txBody>
      </p:sp>
    </p:spTree>
    <p:extLst>
      <p:ext uri="{BB962C8B-B14F-4D97-AF65-F5344CB8AC3E}">
        <p14:creationId xmlns:p14="http://schemas.microsoft.com/office/powerpoint/2010/main" val="30342323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46209E-5231-1909-4B6B-C987177B1175}"/>
              </a:ext>
            </a:extLst>
          </p:cNvPr>
          <p:cNvSpPr>
            <a:spLocks noGrp="1"/>
          </p:cNvSpPr>
          <p:nvPr>
            <p:ph idx="1"/>
          </p:nvPr>
        </p:nvSpPr>
        <p:spPr>
          <a:xfrm>
            <a:off x="495300" y="1600200"/>
            <a:ext cx="8915400" cy="4525963"/>
          </a:xfrm>
        </p:spPr>
        <p:txBody>
          <a:bodyPr>
            <a:noAutofit/>
          </a:bodyPr>
          <a:lstStyle/>
          <a:p>
            <a:pPr algn="just">
              <a:buFont typeface="+mj-lt"/>
              <a:buAutoNum type="arabicPeriod"/>
            </a:pPr>
            <a:r>
              <a:rPr lang="en-IN" sz="2000" dirty="0"/>
              <a:t>Image Collection:</a:t>
            </a:r>
          </a:p>
          <a:p>
            <a:pPr marL="0" indent="0" algn="just">
              <a:buNone/>
            </a:pPr>
            <a:endParaRPr lang="en-IN" sz="2000" b="0" dirty="0"/>
          </a:p>
          <a:p>
            <a:pPr marL="0" indent="0" algn="just">
              <a:buNone/>
            </a:pPr>
            <a:r>
              <a:rPr lang="en-US" sz="2000" b="0" dirty="0"/>
              <a:t>The image collection process is the foundational step of this virtual tour project. High-quality images of each room or space </a:t>
            </a:r>
            <a:r>
              <a:rPr lang="en-US" sz="2400" b="0" dirty="0"/>
              <a:t>are</a:t>
            </a:r>
            <a:r>
              <a:rPr lang="en-US" sz="2000" b="0" dirty="0"/>
              <a:t> captured to ensure a realistic and immersive virtual tour experience. For this, either a standard camera or a 360° camera can be used. If using a regular camera, multiple overlapping photos of each room are taken, ensuring around 30-50% overlap between consecutive images. This overlap is critical for effective image stitching later. This systematic approach ensures that the images are ready for processing and contribute to the seamless creation of panoramas.</a:t>
            </a:r>
            <a:endParaRPr lang="en-US" sz="2000" b="0" dirty="0" smtClean="0"/>
          </a:p>
        </p:txBody>
      </p:sp>
      <p:sp>
        <p:nvSpPr>
          <p:cNvPr id="4" name="Slide Number Placeholder 3">
            <a:extLst>
              <a:ext uri="{FF2B5EF4-FFF2-40B4-BE49-F238E27FC236}">
                <a16:creationId xmlns:a16="http://schemas.microsoft.com/office/drawing/2014/main" id="{971820E2-CEB3-95FD-CF5C-B023970F47C6}"/>
              </a:ext>
            </a:extLst>
          </p:cNvPr>
          <p:cNvSpPr>
            <a:spLocks noGrp="1"/>
          </p:cNvSpPr>
          <p:nvPr>
            <p:ph type="sldNum" sz="quarter" idx="12"/>
          </p:nvPr>
        </p:nvSpPr>
        <p:spPr/>
        <p:txBody>
          <a:bodyPr/>
          <a:lstStyle/>
          <a:p>
            <a:fld id="{DE19987B-39D8-4CB5-BD06-CFC9446EB1E2}" type="slidenum">
              <a:rPr lang="en-US" smtClean="0"/>
              <a:t>7</a:t>
            </a:fld>
            <a:endParaRPr lang="en-US"/>
          </a:p>
        </p:txBody>
      </p:sp>
    </p:spTree>
    <p:extLst>
      <p:ext uri="{BB962C8B-B14F-4D97-AF65-F5344CB8AC3E}">
        <p14:creationId xmlns:p14="http://schemas.microsoft.com/office/powerpoint/2010/main" val="36320901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AE5F84-6822-3FBA-3960-B9E049AA5C92}"/>
              </a:ext>
            </a:extLst>
          </p:cNvPr>
          <p:cNvSpPr>
            <a:spLocks noGrp="1"/>
          </p:cNvSpPr>
          <p:nvPr>
            <p:ph idx="1"/>
          </p:nvPr>
        </p:nvSpPr>
        <p:spPr>
          <a:xfrm>
            <a:off x="381000" y="1295400"/>
            <a:ext cx="8915400" cy="4525963"/>
          </a:xfrm>
        </p:spPr>
        <p:txBody>
          <a:bodyPr>
            <a:normAutofit/>
          </a:bodyPr>
          <a:lstStyle/>
          <a:p>
            <a:pPr marL="0" indent="0" algn="just">
              <a:buNone/>
            </a:pPr>
            <a:r>
              <a:rPr lang="en-IN" sz="2400" dirty="0"/>
              <a:t>2. Image Stitching and Panaroma Motion:</a:t>
            </a:r>
          </a:p>
          <a:p>
            <a:pPr marL="0" indent="0" algn="just">
              <a:buNone/>
            </a:pPr>
            <a:r>
              <a:rPr lang="en-US" sz="2000" b="0" dirty="0"/>
              <a:t>Image stitching is an activity in image processing by combining a set of images into a larger panorama image with a wider field of view of the scene .The goal of this process is to generate natural-looking mosaics free of artifacts that may occur due to some effects, such as relative camera motion, optical aberrations, and illumination changes . To generate stitched image we use image stitching algorithm</a:t>
            </a:r>
            <a:endParaRPr lang="en-IN" sz="2000" dirty="0"/>
          </a:p>
          <a:p>
            <a:pPr marL="0" indent="0" algn="just">
              <a:buNone/>
            </a:pPr>
            <a:endParaRPr lang="en-IN" sz="2000" dirty="0"/>
          </a:p>
          <a:p>
            <a:pPr marL="0" indent="0" algn="just">
              <a:buNone/>
            </a:pPr>
            <a:r>
              <a:rPr lang="en-US" sz="2000" b="0" dirty="0"/>
              <a:t>After a series of stitched images generate an image panorama, the next step is to apply motion techniques to rotate the panoramic image display, so it looks immersive like the original. To implement this module we use the HTML script combined with the jQuery library. The working of this module is to rotate the image left or right to display the entire picture. This approach provides visualization as if the image is moving and the user is like being in its original location.</a:t>
            </a:r>
            <a:endParaRPr lang="en-IN" sz="2000" b="0" dirty="0"/>
          </a:p>
        </p:txBody>
      </p:sp>
      <p:sp>
        <p:nvSpPr>
          <p:cNvPr id="4" name="Slide Number Placeholder 3">
            <a:extLst>
              <a:ext uri="{FF2B5EF4-FFF2-40B4-BE49-F238E27FC236}">
                <a16:creationId xmlns:a16="http://schemas.microsoft.com/office/drawing/2014/main" id="{F893DBCD-CDD1-5AFD-F24F-A48BFAD4C5F6}"/>
              </a:ext>
            </a:extLst>
          </p:cNvPr>
          <p:cNvSpPr>
            <a:spLocks noGrp="1"/>
          </p:cNvSpPr>
          <p:nvPr>
            <p:ph type="sldNum" sz="quarter" idx="12"/>
          </p:nvPr>
        </p:nvSpPr>
        <p:spPr/>
        <p:txBody>
          <a:bodyPr/>
          <a:lstStyle/>
          <a:p>
            <a:fld id="{DE19987B-39D8-4CB5-BD06-CFC9446EB1E2}" type="slidenum">
              <a:rPr lang="en-US" smtClean="0"/>
              <a:t>8</a:t>
            </a:fld>
            <a:endParaRPr lang="en-US"/>
          </a:p>
        </p:txBody>
      </p:sp>
    </p:spTree>
    <p:extLst>
      <p:ext uri="{BB962C8B-B14F-4D97-AF65-F5344CB8AC3E}">
        <p14:creationId xmlns:p14="http://schemas.microsoft.com/office/powerpoint/2010/main" val="39016190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4AF0A2-70F0-963D-604A-941082BFE6BC}"/>
              </a:ext>
            </a:extLst>
          </p:cNvPr>
          <p:cNvSpPr>
            <a:spLocks noGrp="1"/>
          </p:cNvSpPr>
          <p:nvPr>
            <p:ph idx="1"/>
          </p:nvPr>
        </p:nvSpPr>
        <p:spPr>
          <a:xfrm>
            <a:off x="506186" y="1266791"/>
            <a:ext cx="8915400" cy="5592764"/>
          </a:xfrm>
        </p:spPr>
        <p:txBody>
          <a:bodyPr>
            <a:normAutofit/>
          </a:bodyPr>
          <a:lstStyle/>
          <a:p>
            <a:pPr marL="0" indent="0">
              <a:buNone/>
            </a:pPr>
            <a:r>
              <a:rPr lang="en-IN" sz="2400" dirty="0"/>
              <a:t>3. Web Deployment</a:t>
            </a:r>
            <a:r>
              <a:rPr lang="en-IN" sz="2400" dirty="0" smtClean="0"/>
              <a:t>:</a:t>
            </a:r>
            <a:endParaRPr lang="en-IN" sz="2400" dirty="0"/>
          </a:p>
          <a:p>
            <a:pPr marL="0" indent="0" algn="just">
              <a:buNone/>
            </a:pPr>
            <a:r>
              <a:rPr lang="en-US" sz="2000" b="0" dirty="0"/>
              <a:t>The deployment of the virtual tour project involves hosting the website on a platform accessible to users, ensuring scalability, responsiveness, and ease of access. The deployment process includes setting up the necessary files, selecting a hosting platform, and ensuring proper </a:t>
            </a:r>
            <a:r>
              <a:rPr lang="en-US" sz="2000" b="0" dirty="0" smtClean="0"/>
              <a:t>configuration.</a:t>
            </a:r>
            <a:r>
              <a:rPr lang="en-US" sz="2000" dirty="0"/>
              <a:t> </a:t>
            </a:r>
            <a:r>
              <a:rPr lang="en-US" sz="2000" b="0" dirty="0"/>
              <a:t>For this virtual tour project, it involves uploading all the necessary files </a:t>
            </a:r>
            <a:r>
              <a:rPr lang="en-US" sz="2000" b="0" dirty="0" smtClean="0"/>
              <a:t>to </a:t>
            </a:r>
            <a:r>
              <a:rPr lang="en-US" sz="2000" b="0" dirty="0"/>
              <a:t>a hosting </a:t>
            </a:r>
            <a:r>
              <a:rPr lang="en-US" sz="2000" b="0" dirty="0" smtClean="0"/>
              <a:t>platform.</a:t>
            </a:r>
            <a:endParaRPr lang="en-IN" sz="2000" b="0" dirty="0" smtClean="0"/>
          </a:p>
          <a:p>
            <a:pPr marL="0" indent="0">
              <a:buNone/>
            </a:pPr>
            <a:r>
              <a:rPr lang="en-US" sz="2000" b="0" dirty="0"/>
              <a:t>To deploy the virtual tour website, the project files (HTML, CSS, JavaScript, and images) are uploaded to a hosting </a:t>
            </a:r>
            <a:r>
              <a:rPr lang="en-US" sz="2000" b="0" dirty="0" smtClean="0"/>
              <a:t>platforms. </a:t>
            </a:r>
            <a:r>
              <a:rPr lang="en-US" sz="2000" b="0" dirty="0"/>
              <a:t>After uploading, the website is made live with a URL. The site is then tested for performance and compatibility on different devices and browsers. Optionally, HTTPS can be enabled for security, and a custom domain can be set for a personalized URL.</a:t>
            </a:r>
            <a:endParaRPr lang="en-IN" sz="2000" b="0" dirty="0"/>
          </a:p>
        </p:txBody>
      </p:sp>
      <p:sp>
        <p:nvSpPr>
          <p:cNvPr id="4" name="Slide Number Placeholder 3">
            <a:extLst>
              <a:ext uri="{FF2B5EF4-FFF2-40B4-BE49-F238E27FC236}">
                <a16:creationId xmlns:a16="http://schemas.microsoft.com/office/drawing/2014/main" id="{4ED48810-8289-43A4-CC4D-2FB11DD61A03}"/>
              </a:ext>
            </a:extLst>
          </p:cNvPr>
          <p:cNvSpPr>
            <a:spLocks noGrp="1"/>
          </p:cNvSpPr>
          <p:nvPr>
            <p:ph type="sldNum" sz="quarter" idx="12"/>
          </p:nvPr>
        </p:nvSpPr>
        <p:spPr/>
        <p:txBody>
          <a:bodyPr/>
          <a:lstStyle/>
          <a:p>
            <a:fld id="{DE19987B-39D8-4CB5-BD06-CFC9446EB1E2}" type="slidenum">
              <a:rPr lang="en-US" smtClean="0"/>
              <a:t>9</a:t>
            </a:fld>
            <a:endParaRPr lang="en-US"/>
          </a:p>
        </p:txBody>
      </p:sp>
    </p:spTree>
    <p:extLst>
      <p:ext uri="{BB962C8B-B14F-4D97-AF65-F5344CB8AC3E}">
        <p14:creationId xmlns:p14="http://schemas.microsoft.com/office/powerpoint/2010/main" val="30737453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1806</TotalTime>
  <Words>2168</Words>
  <Application>Microsoft Office PowerPoint</Application>
  <PresentationFormat>A4 Paper (210x297 mm)</PresentationFormat>
  <Paragraphs>174</Paragraphs>
  <Slides>21</Slides>
  <Notes>0</Notes>
  <HiddenSlides>9</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Open Sans</vt:lpstr>
      <vt:lpstr>Open Sans</vt:lpstr>
      <vt:lpstr>Office Theme</vt:lpstr>
      <vt:lpstr>Virtual Campus Tour  </vt:lpstr>
      <vt:lpstr>Summary of previous presentation</vt:lpstr>
      <vt:lpstr>PowerPoint Presentation</vt:lpstr>
      <vt:lpstr>PowerPoint Presentation</vt:lpstr>
      <vt:lpstr>Literature Review</vt:lpstr>
      <vt:lpstr>Methodology</vt:lpstr>
      <vt:lpstr>PowerPoint Presentation</vt:lpstr>
      <vt:lpstr>PowerPoint Presentation</vt:lpstr>
      <vt:lpstr>PowerPoint Presentation</vt:lpstr>
      <vt:lpstr>Data Samples</vt:lpstr>
      <vt:lpstr>Model Selection</vt:lpstr>
      <vt:lpstr>Contents</vt:lpstr>
      <vt:lpstr> Abstract</vt:lpstr>
      <vt:lpstr> Introduction</vt:lpstr>
      <vt:lpstr>Introduction </vt:lpstr>
      <vt:lpstr>Introduction</vt:lpstr>
      <vt:lpstr>Literature Review</vt:lpstr>
      <vt:lpstr>Methodology</vt:lpstr>
      <vt:lpstr>Methodology</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G2851 Sarvothama Kharvi</cp:lastModifiedBy>
  <cp:revision>77</cp:revision>
  <dcterms:created xsi:type="dcterms:W3CDTF">2020-10-21T17:39:34Z</dcterms:created>
  <dcterms:modified xsi:type="dcterms:W3CDTF">2024-12-04T09:46:02Z</dcterms:modified>
</cp:coreProperties>
</file>