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71" r:id="rId6"/>
    <p:sldId id="264" r:id="rId7"/>
    <p:sldId id="262" r:id="rId8"/>
    <p:sldId id="263" r:id="rId9"/>
    <p:sldId id="265" r:id="rId10"/>
    <p:sldId id="266" r:id="rId11"/>
    <p:sldId id="267" r:id="rId12"/>
    <p:sldId id="268" r:id="rId13"/>
    <p:sldId id="269" r:id="rId14"/>
    <p:sldId id="270" r:id="rId15"/>
    <p:sldId id="257" r:id="rId16"/>
    <p:sldId id="256"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6475EEF-6BF6-4887-A8C8-2A0ADE14AA5C}" type="datetimeFigureOut">
              <a:rPr lang="en-US" smtClean="0"/>
              <a:t>1/30/2025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CB114CC-CF95-4106-BE61-259F6F18462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42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75EEF-6BF6-4887-A8C8-2A0ADE14AA5C}"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377256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75EEF-6BF6-4887-A8C8-2A0ADE14AA5C}"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369334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475EEF-6BF6-4887-A8C8-2A0ADE14AA5C}"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85039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75EEF-6BF6-4887-A8C8-2A0ADE14AA5C}"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114CC-CF95-4106-BE61-259F6F18462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82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475EEF-6BF6-4887-A8C8-2A0ADE14AA5C}"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407950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475EEF-6BF6-4887-A8C8-2A0ADE14AA5C}"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314867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475EEF-6BF6-4887-A8C8-2A0ADE14AA5C}"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148121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75EEF-6BF6-4887-A8C8-2A0ADE14AA5C}"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324219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75EEF-6BF6-4887-A8C8-2A0ADE14AA5C}"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216724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75EEF-6BF6-4887-A8C8-2A0ADE14AA5C}"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114CC-CF95-4106-BE61-259F6F18462B}" type="slidenum">
              <a:rPr lang="en-US" smtClean="0"/>
              <a:t>‹#›</a:t>
            </a:fld>
            <a:endParaRPr lang="en-US"/>
          </a:p>
        </p:txBody>
      </p:sp>
    </p:spTree>
    <p:extLst>
      <p:ext uri="{BB962C8B-B14F-4D97-AF65-F5344CB8AC3E}">
        <p14:creationId xmlns:p14="http://schemas.microsoft.com/office/powerpoint/2010/main" val="2525046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6475EEF-6BF6-4887-A8C8-2A0ADE14AA5C}" type="datetimeFigureOut">
              <a:rPr lang="en-US" smtClean="0"/>
              <a:t>1/30/2025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CB114CC-CF95-4106-BE61-259F6F18462B}" type="slidenum">
              <a:rPr lang="en-US" smtClean="0"/>
              <a:t>‹#›</a:t>
            </a:fld>
            <a:endParaRPr lang="en-US"/>
          </a:p>
        </p:txBody>
      </p:sp>
    </p:spTree>
    <p:extLst>
      <p:ext uri="{BB962C8B-B14F-4D97-AF65-F5344CB8AC3E}">
        <p14:creationId xmlns:p14="http://schemas.microsoft.com/office/powerpoint/2010/main" val="1249862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ublic.tableau.com/app/profile/shreya.asthana7102/viz/dashboard_17382124737040/Dashboard1?publish=yes?:embed=yes&amp;:toolbar=no"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ublic.tableau.com/app/profile/shreya.asthana7102/viz/dashboard_17382124737040/Dashboard2?publish=yes?:embed=yes&amp;:toolbar=no"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F9AF-81C7-821E-CCD9-6001D0CEC2CB}"/>
              </a:ext>
            </a:extLst>
          </p:cNvPr>
          <p:cNvSpPr>
            <a:spLocks noGrp="1"/>
          </p:cNvSpPr>
          <p:nvPr>
            <p:ph type="ctrTitle"/>
          </p:nvPr>
        </p:nvSpPr>
        <p:spPr/>
        <p:txBody>
          <a:bodyPr/>
          <a:lstStyle/>
          <a:p>
            <a:r>
              <a:rPr lang="en-US" dirty="0"/>
              <a:t>Sales Analysis for </a:t>
            </a:r>
            <a:r>
              <a:rPr lang="en-US" dirty="0" err="1"/>
              <a:t>AtliQ</a:t>
            </a:r>
            <a:r>
              <a:rPr lang="en-US" dirty="0"/>
              <a:t> Hardware</a:t>
            </a:r>
          </a:p>
        </p:txBody>
      </p:sp>
      <p:sp>
        <p:nvSpPr>
          <p:cNvPr id="4" name="Subtitle 3">
            <a:extLst>
              <a:ext uri="{FF2B5EF4-FFF2-40B4-BE49-F238E27FC236}">
                <a16:creationId xmlns:a16="http://schemas.microsoft.com/office/drawing/2014/main" id="{7D6D217B-4A44-42DB-1258-9FF71A8BAEE6}"/>
              </a:ext>
            </a:extLst>
          </p:cNvPr>
          <p:cNvSpPr>
            <a:spLocks noGrp="1"/>
          </p:cNvSpPr>
          <p:nvPr>
            <p:ph type="subTitle" idx="1"/>
          </p:nvPr>
        </p:nvSpPr>
        <p:spPr/>
        <p:txBody>
          <a:bodyPr/>
          <a:lstStyle/>
          <a:p>
            <a:r>
              <a:rPr lang="en-US" dirty="0"/>
              <a:t>Shreya Asthana</a:t>
            </a:r>
          </a:p>
        </p:txBody>
      </p:sp>
    </p:spTree>
    <p:extLst>
      <p:ext uri="{BB962C8B-B14F-4D97-AF65-F5344CB8AC3E}">
        <p14:creationId xmlns:p14="http://schemas.microsoft.com/office/powerpoint/2010/main" val="2064505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B401-EC57-7B71-5BFD-6DD29845F41D}"/>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1611B74A-FAF5-DB87-0F18-5B5845414A44}"/>
              </a:ext>
            </a:extLst>
          </p:cNvPr>
          <p:cNvSpPr>
            <a:spLocks noGrp="1"/>
          </p:cNvSpPr>
          <p:nvPr>
            <p:ph idx="1"/>
          </p:nvPr>
        </p:nvSpPr>
        <p:spPr>
          <a:xfrm>
            <a:off x="1143001" y="2057400"/>
            <a:ext cx="4953000" cy="4038600"/>
          </a:xfrm>
        </p:spPr>
        <p:txBody>
          <a:bodyPr/>
          <a:lstStyle/>
          <a:p>
            <a:r>
              <a:rPr lang="en-US" dirty="0"/>
              <a:t>Here we can see our Loyal customers , Among all of them Surge Stores and Excel Stores  has been our most frequent customers.</a:t>
            </a:r>
          </a:p>
        </p:txBody>
      </p:sp>
      <p:pic>
        <p:nvPicPr>
          <p:cNvPr id="5" name="Picture 4">
            <a:extLst>
              <a:ext uri="{FF2B5EF4-FFF2-40B4-BE49-F238E27FC236}">
                <a16:creationId xmlns:a16="http://schemas.microsoft.com/office/drawing/2014/main" id="{FF70FDFF-720F-A684-1A56-A1C3882C9A13}"/>
              </a:ext>
            </a:extLst>
          </p:cNvPr>
          <p:cNvPicPr>
            <a:picLocks noChangeAspect="1"/>
          </p:cNvPicPr>
          <p:nvPr/>
        </p:nvPicPr>
        <p:blipFill>
          <a:blip r:embed="rId2"/>
          <a:stretch>
            <a:fillRect/>
          </a:stretch>
        </p:blipFill>
        <p:spPr>
          <a:xfrm>
            <a:off x="6187442" y="2057400"/>
            <a:ext cx="5750558" cy="1677633"/>
          </a:xfrm>
          <a:prstGeom prst="rect">
            <a:avLst/>
          </a:prstGeom>
        </p:spPr>
      </p:pic>
    </p:spTree>
    <p:extLst>
      <p:ext uri="{BB962C8B-B14F-4D97-AF65-F5344CB8AC3E}">
        <p14:creationId xmlns:p14="http://schemas.microsoft.com/office/powerpoint/2010/main" val="31906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5254-1008-C669-92E5-87C461C91B46}"/>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7834CB3F-7AD4-D2E6-E01E-95E9F03AF305}"/>
              </a:ext>
            </a:extLst>
          </p:cNvPr>
          <p:cNvSpPr>
            <a:spLocks noGrp="1"/>
          </p:cNvSpPr>
          <p:nvPr>
            <p:ph idx="1"/>
          </p:nvPr>
        </p:nvSpPr>
        <p:spPr>
          <a:xfrm>
            <a:off x="1143001" y="2057400"/>
            <a:ext cx="4953000" cy="4038600"/>
          </a:xfrm>
        </p:spPr>
        <p:txBody>
          <a:bodyPr/>
          <a:lstStyle/>
          <a:p>
            <a:r>
              <a:rPr lang="en-US" dirty="0"/>
              <a:t>In this we can see the sales of prod090 by top5 loyal customers.</a:t>
            </a:r>
          </a:p>
          <a:p>
            <a:r>
              <a:rPr lang="en-US" dirty="0"/>
              <a:t>We can observe the behavior for each of the 5 customers separately too.</a:t>
            </a:r>
          </a:p>
          <a:p>
            <a:r>
              <a:rPr lang="en-US" dirty="0"/>
              <a:t>Like for Surge Stores we can observe a common buying behavior, they tend to buy prod090 in bulk amount.</a:t>
            </a:r>
          </a:p>
        </p:txBody>
      </p:sp>
      <p:pic>
        <p:nvPicPr>
          <p:cNvPr id="5" name="Picture 4">
            <a:extLst>
              <a:ext uri="{FF2B5EF4-FFF2-40B4-BE49-F238E27FC236}">
                <a16:creationId xmlns:a16="http://schemas.microsoft.com/office/drawing/2014/main" id="{C796514A-ED13-5667-44FE-A8E6D3257078}"/>
              </a:ext>
            </a:extLst>
          </p:cNvPr>
          <p:cNvPicPr>
            <a:picLocks noChangeAspect="1"/>
          </p:cNvPicPr>
          <p:nvPr/>
        </p:nvPicPr>
        <p:blipFill>
          <a:blip r:embed="rId2"/>
          <a:stretch>
            <a:fillRect/>
          </a:stretch>
        </p:blipFill>
        <p:spPr>
          <a:xfrm>
            <a:off x="6954436" y="366666"/>
            <a:ext cx="4742001" cy="2579734"/>
          </a:xfrm>
          <a:prstGeom prst="rect">
            <a:avLst/>
          </a:prstGeom>
        </p:spPr>
      </p:pic>
      <p:pic>
        <p:nvPicPr>
          <p:cNvPr id="7" name="Picture 6">
            <a:extLst>
              <a:ext uri="{FF2B5EF4-FFF2-40B4-BE49-F238E27FC236}">
                <a16:creationId xmlns:a16="http://schemas.microsoft.com/office/drawing/2014/main" id="{72F7B37D-E7B1-92C6-DCAD-325714D215D6}"/>
              </a:ext>
            </a:extLst>
          </p:cNvPr>
          <p:cNvPicPr>
            <a:picLocks noChangeAspect="1"/>
          </p:cNvPicPr>
          <p:nvPr/>
        </p:nvPicPr>
        <p:blipFill>
          <a:blip r:embed="rId3"/>
          <a:stretch>
            <a:fillRect/>
          </a:stretch>
        </p:blipFill>
        <p:spPr>
          <a:xfrm>
            <a:off x="5716847" y="364275"/>
            <a:ext cx="1119344" cy="795449"/>
          </a:xfrm>
          <a:prstGeom prst="rect">
            <a:avLst/>
          </a:prstGeom>
        </p:spPr>
      </p:pic>
      <p:pic>
        <p:nvPicPr>
          <p:cNvPr id="9" name="Picture 8">
            <a:extLst>
              <a:ext uri="{FF2B5EF4-FFF2-40B4-BE49-F238E27FC236}">
                <a16:creationId xmlns:a16="http://schemas.microsoft.com/office/drawing/2014/main" id="{9DFB3A2C-72FC-7C81-565B-16FB0E8EF2DF}"/>
              </a:ext>
            </a:extLst>
          </p:cNvPr>
          <p:cNvPicPr>
            <a:picLocks noChangeAspect="1"/>
          </p:cNvPicPr>
          <p:nvPr/>
        </p:nvPicPr>
        <p:blipFill>
          <a:blip r:embed="rId4"/>
          <a:stretch>
            <a:fillRect/>
          </a:stretch>
        </p:blipFill>
        <p:spPr>
          <a:xfrm>
            <a:off x="6634480" y="3189334"/>
            <a:ext cx="4933612" cy="2695179"/>
          </a:xfrm>
          <a:prstGeom prst="rect">
            <a:avLst/>
          </a:prstGeom>
        </p:spPr>
      </p:pic>
    </p:spTree>
    <p:extLst>
      <p:ext uri="{BB962C8B-B14F-4D97-AF65-F5344CB8AC3E}">
        <p14:creationId xmlns:p14="http://schemas.microsoft.com/office/powerpoint/2010/main" val="49388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6E23-54BF-1205-A533-33C8564203A6}"/>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F0FE11AB-EE46-74C1-D59D-40B6C3F3473E}"/>
              </a:ext>
            </a:extLst>
          </p:cNvPr>
          <p:cNvSpPr>
            <a:spLocks noGrp="1"/>
          </p:cNvSpPr>
          <p:nvPr>
            <p:ph idx="1"/>
          </p:nvPr>
        </p:nvSpPr>
        <p:spPr>
          <a:xfrm>
            <a:off x="1143001" y="2057400"/>
            <a:ext cx="4953000" cy="4038600"/>
          </a:xfrm>
        </p:spPr>
        <p:txBody>
          <a:bodyPr/>
          <a:lstStyle/>
          <a:p>
            <a:r>
              <a:rPr lang="en-US" dirty="0"/>
              <a:t>In this we can see the sales of Top 10 money-making products.</a:t>
            </a:r>
          </a:p>
          <a:p>
            <a:r>
              <a:rPr lang="en-US" dirty="0"/>
              <a:t>Even, in this we can see that prod334 and prod318 are most frequently brought.</a:t>
            </a:r>
          </a:p>
          <a:p>
            <a:r>
              <a:rPr lang="en-US" dirty="0"/>
              <a:t>But sales of these two products are also declining steeply.</a:t>
            </a:r>
          </a:p>
        </p:txBody>
      </p:sp>
      <p:pic>
        <p:nvPicPr>
          <p:cNvPr id="5" name="Picture 4">
            <a:extLst>
              <a:ext uri="{FF2B5EF4-FFF2-40B4-BE49-F238E27FC236}">
                <a16:creationId xmlns:a16="http://schemas.microsoft.com/office/drawing/2014/main" id="{3827B25A-84C5-1E37-1E1A-3BC301CD07B9}"/>
              </a:ext>
            </a:extLst>
          </p:cNvPr>
          <p:cNvPicPr>
            <a:picLocks noChangeAspect="1"/>
          </p:cNvPicPr>
          <p:nvPr/>
        </p:nvPicPr>
        <p:blipFill>
          <a:blip r:embed="rId2"/>
          <a:stretch>
            <a:fillRect/>
          </a:stretch>
        </p:blipFill>
        <p:spPr>
          <a:xfrm>
            <a:off x="6293426" y="2057400"/>
            <a:ext cx="5512493" cy="2927493"/>
          </a:xfrm>
          <a:prstGeom prst="rect">
            <a:avLst/>
          </a:prstGeom>
        </p:spPr>
      </p:pic>
    </p:spTree>
    <p:extLst>
      <p:ext uri="{BB962C8B-B14F-4D97-AF65-F5344CB8AC3E}">
        <p14:creationId xmlns:p14="http://schemas.microsoft.com/office/powerpoint/2010/main" val="2741998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8478-0CE1-446B-45BF-8B9260E0FCA8}"/>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15238515-015A-AF55-B2E7-6F1DEF394072}"/>
              </a:ext>
            </a:extLst>
          </p:cNvPr>
          <p:cNvSpPr>
            <a:spLocks noGrp="1"/>
          </p:cNvSpPr>
          <p:nvPr>
            <p:ph idx="1"/>
          </p:nvPr>
        </p:nvSpPr>
        <p:spPr>
          <a:xfrm>
            <a:off x="1143001" y="2057400"/>
            <a:ext cx="4953000" cy="4038600"/>
          </a:xfrm>
        </p:spPr>
        <p:txBody>
          <a:bodyPr/>
          <a:lstStyle/>
          <a:p>
            <a:r>
              <a:rPr lang="en-US" dirty="0"/>
              <a:t>In this we can see products like prod040, they are brought less but generate high revenue.</a:t>
            </a:r>
          </a:p>
          <a:p>
            <a:r>
              <a:rPr lang="en-US" dirty="0"/>
              <a:t>We can focus on such products with a lesser number of transactions and large revenue to recover from the declining sales</a:t>
            </a:r>
          </a:p>
        </p:txBody>
      </p:sp>
      <p:pic>
        <p:nvPicPr>
          <p:cNvPr id="5" name="Picture 4">
            <a:extLst>
              <a:ext uri="{FF2B5EF4-FFF2-40B4-BE49-F238E27FC236}">
                <a16:creationId xmlns:a16="http://schemas.microsoft.com/office/drawing/2014/main" id="{F05085A0-A9F8-E265-2A21-29D8EFF1179B}"/>
              </a:ext>
            </a:extLst>
          </p:cNvPr>
          <p:cNvPicPr>
            <a:picLocks noChangeAspect="1"/>
          </p:cNvPicPr>
          <p:nvPr/>
        </p:nvPicPr>
        <p:blipFill>
          <a:blip r:embed="rId2"/>
          <a:stretch>
            <a:fillRect/>
          </a:stretch>
        </p:blipFill>
        <p:spPr>
          <a:xfrm>
            <a:off x="6717487" y="1945211"/>
            <a:ext cx="4331512" cy="4150789"/>
          </a:xfrm>
          <a:prstGeom prst="rect">
            <a:avLst/>
          </a:prstGeom>
        </p:spPr>
      </p:pic>
    </p:spTree>
    <p:extLst>
      <p:ext uri="{BB962C8B-B14F-4D97-AF65-F5344CB8AC3E}">
        <p14:creationId xmlns:p14="http://schemas.microsoft.com/office/powerpoint/2010/main" val="88081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F0B4-EF5F-EB63-4D7E-7CA748B6F877}"/>
              </a:ext>
            </a:extLst>
          </p:cNvPr>
          <p:cNvSpPr>
            <a:spLocks noGrp="1"/>
          </p:cNvSpPr>
          <p:nvPr>
            <p:ph type="ctrTitle"/>
          </p:nvPr>
        </p:nvSpPr>
        <p:spPr/>
        <p:txBody>
          <a:bodyPr/>
          <a:lstStyle/>
          <a:p>
            <a:r>
              <a:rPr lang="en-US" dirty="0"/>
              <a:t>Dashboard</a:t>
            </a:r>
          </a:p>
        </p:txBody>
      </p:sp>
    </p:spTree>
    <p:extLst>
      <p:ext uri="{BB962C8B-B14F-4D97-AF65-F5344CB8AC3E}">
        <p14:creationId xmlns:p14="http://schemas.microsoft.com/office/powerpoint/2010/main" val="87704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extLst>
              <a:ext uri="{FF2B5EF4-FFF2-40B4-BE49-F238E27FC236}">
                <a16:creationId xmlns:a16="http://schemas.microsoft.com/office/drawing/2014/main" id="{7C9EB37B-B0F2-A69A-5C5A-76E1C261675B}"/>
              </a:ext>
            </a:extLst>
          </p:cNvPr>
          <p:cNvPicPr>
            <a:picLocks noGrp="1" noChangeAspect="1"/>
          </p:cNvPicPr>
          <p:nvPr>
            <p:ph idx="4294967295"/>
          </p:nvPr>
        </p:nvPicPr>
        <p:blipFill>
          <a:blip r:embed="rId3"/>
          <a:stretch>
            <a:fillRect/>
          </a:stretch>
        </p:blipFill>
        <p:spPr>
          <a:xfrm>
            <a:off x="233680" y="263525"/>
            <a:ext cx="11450320" cy="6289675"/>
          </a:xfrm>
        </p:spPr>
      </p:pic>
    </p:spTree>
    <p:extLst>
      <p:ext uri="{BB962C8B-B14F-4D97-AF65-F5344CB8AC3E}">
        <p14:creationId xmlns:p14="http://schemas.microsoft.com/office/powerpoint/2010/main" val="15558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FF471E1D-6142-F923-B2D1-6F3399F1BEBF}"/>
              </a:ext>
            </a:extLst>
          </p:cNvPr>
          <p:cNvPicPr>
            <a:picLocks noChangeAspect="1"/>
          </p:cNvPicPr>
          <p:nvPr/>
        </p:nvPicPr>
        <p:blipFill>
          <a:blip r:embed="rId3"/>
          <a:stretch>
            <a:fillRect/>
          </a:stretch>
        </p:blipFill>
        <p:spPr>
          <a:xfrm>
            <a:off x="264159" y="254000"/>
            <a:ext cx="11694161" cy="6380480"/>
          </a:xfrm>
          <a:prstGeom prst="rect">
            <a:avLst/>
          </a:prstGeom>
        </p:spPr>
      </p:pic>
    </p:spTree>
    <p:extLst>
      <p:ext uri="{BB962C8B-B14F-4D97-AF65-F5344CB8AC3E}">
        <p14:creationId xmlns:p14="http://schemas.microsoft.com/office/powerpoint/2010/main" val="2843445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7696B-6E5C-143B-BB4C-FA14C6B614B9}"/>
              </a:ext>
            </a:extLst>
          </p:cNvPr>
          <p:cNvSpPr>
            <a:spLocks noGrp="1"/>
          </p:cNvSpPr>
          <p:nvPr>
            <p:ph type="ctrTitle"/>
          </p:nvPr>
        </p:nvSpPr>
        <p:spPr/>
        <p:txBody>
          <a:bodyPr/>
          <a:lstStyle/>
          <a:p>
            <a:r>
              <a:rPr lang="en-US" dirty="0"/>
              <a:t>Conclusion and Next steps</a:t>
            </a:r>
          </a:p>
        </p:txBody>
      </p:sp>
    </p:spTree>
    <p:extLst>
      <p:ext uri="{BB962C8B-B14F-4D97-AF65-F5344CB8AC3E}">
        <p14:creationId xmlns:p14="http://schemas.microsoft.com/office/powerpoint/2010/main" val="4153487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0102-B268-7DD9-E2C3-FBC248FD9BA1}"/>
              </a:ext>
            </a:extLst>
          </p:cNvPr>
          <p:cNvSpPr>
            <a:spLocks noGrp="1"/>
          </p:cNvSpPr>
          <p:nvPr>
            <p:ph type="title"/>
          </p:nvPr>
        </p:nvSpPr>
        <p:spPr/>
        <p:txBody>
          <a:bodyPr/>
          <a:lstStyle/>
          <a:p>
            <a:r>
              <a:rPr lang="en-US" dirty="0"/>
              <a:t>Conclusion</a:t>
            </a:r>
          </a:p>
        </p:txBody>
      </p:sp>
      <p:sp>
        <p:nvSpPr>
          <p:cNvPr id="6" name="Rectangle 1">
            <a:extLst>
              <a:ext uri="{FF2B5EF4-FFF2-40B4-BE49-F238E27FC236}">
                <a16:creationId xmlns:a16="http://schemas.microsoft.com/office/drawing/2014/main" id="{38949F28-F68B-82E4-9CBB-249B6F7A7313}"/>
              </a:ext>
            </a:extLst>
          </p:cNvPr>
          <p:cNvSpPr>
            <a:spLocks noGrp="1" noChangeArrowheads="1"/>
          </p:cNvSpPr>
          <p:nvPr>
            <p:ph idx="1"/>
          </p:nvPr>
        </p:nvSpPr>
        <p:spPr bwMode="auto">
          <a:xfrm>
            <a:off x="1071880" y="1890723"/>
            <a:ext cx="1032764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ea typeface="+mj-ea"/>
                <a:cs typeface="+mj-cs"/>
              </a:rPr>
              <a:t>The sales trend has been irregular, with a noticeable decline since July 2019.</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ea typeface="+mj-ea"/>
                <a:cs typeface="+mj-cs"/>
              </a:rPr>
              <a:t>Bangalore (Mark006) is the worst-performing market, while New Delhi (Mark004) is leading in sales.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ea typeface="+mj-ea"/>
                <a:cs typeface="+mj-cs"/>
              </a:rPr>
              <a:t>The North region performs the best, while the South region needs more attention.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ea typeface="+mj-ea"/>
                <a:cs typeface="+mj-cs"/>
              </a:rPr>
              <a:t>Prod090 is the bestseller, but key products like Prod334 and Prod318 are experiencing steep declines.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ea typeface="+mj-ea"/>
                <a:cs typeface="+mj-cs"/>
              </a:rPr>
              <a:t>Loyal customers like Surge Stores and Excel Stores contribute significantly to revenue, but their purchasing patterns need to be maintained.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ea typeface="+mj-ea"/>
                <a:cs typeface="+mj-cs"/>
              </a:rPr>
              <a:t>High-revenue, low-transaction products (e.g., Prod040) present an opportunity for growth </a:t>
            </a:r>
          </a:p>
        </p:txBody>
      </p:sp>
    </p:spTree>
    <p:extLst>
      <p:ext uri="{BB962C8B-B14F-4D97-AF65-F5344CB8AC3E}">
        <p14:creationId xmlns:p14="http://schemas.microsoft.com/office/powerpoint/2010/main" val="263212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B4F1-37A2-3527-AA1D-8C5D133AC9DF}"/>
              </a:ext>
            </a:extLst>
          </p:cNvPr>
          <p:cNvSpPr>
            <a:spLocks noGrp="1"/>
          </p:cNvSpPr>
          <p:nvPr>
            <p:ph type="title"/>
          </p:nvPr>
        </p:nvSpPr>
        <p:spPr>
          <a:xfrm>
            <a:off x="670560" y="386080"/>
            <a:ext cx="9875520" cy="1356360"/>
          </a:xfrm>
        </p:spPr>
        <p:txBody>
          <a:bodyPr/>
          <a:lstStyle/>
          <a:p>
            <a:r>
              <a:rPr lang="en-US" dirty="0"/>
              <a:t>Next Steps and Recommendations</a:t>
            </a:r>
          </a:p>
        </p:txBody>
      </p:sp>
      <p:sp>
        <p:nvSpPr>
          <p:cNvPr id="4" name="Rectangle 1">
            <a:extLst>
              <a:ext uri="{FF2B5EF4-FFF2-40B4-BE49-F238E27FC236}">
                <a16:creationId xmlns:a16="http://schemas.microsoft.com/office/drawing/2014/main" id="{8FA9BFF1-E10A-F4C1-13FD-0E164162E4C8}"/>
              </a:ext>
            </a:extLst>
          </p:cNvPr>
          <p:cNvSpPr>
            <a:spLocks noGrp="1" noChangeArrowheads="1"/>
          </p:cNvSpPr>
          <p:nvPr>
            <p:ph idx="1"/>
          </p:nvPr>
        </p:nvSpPr>
        <p:spPr bwMode="auto">
          <a:xfrm>
            <a:off x="670560" y="1599100"/>
            <a:ext cx="11084561"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ea typeface="+mj-ea"/>
                <a:cs typeface="+mj-cs"/>
              </a:rPr>
              <a:t>Target Underperforming Regions</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Investigate why Bangalore and South Region sales are declining.</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Strengthen marketing efforts and promotional campaigns in these areas.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ea typeface="+mj-ea"/>
                <a:cs typeface="+mj-cs"/>
              </a:rPr>
              <a:t>Optimize Product Strategy</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Focus on boosting sales of high-revenue, low-transaction products (e.g., Prod040).</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Investigate the reason behind the decline of top-selling products (Prod334, Prod318) and implement corrective actions.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ea typeface="+mj-ea"/>
                <a:cs typeface="+mj-cs"/>
              </a:rPr>
              <a:t>Leverage Loyal Customers</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Strengthen relationships with key customers like Surge Stores and Excel Stores.</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Offer loyalty programs, bulk discounts, or exclusive deals to increase repeat purchases.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ea typeface="+mj-ea"/>
                <a:cs typeface="+mj-cs"/>
              </a:rPr>
              <a:t>Address Sales Seasonality</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Analyze external factors affecting the irregular trend (e.g., economic downturns, competitor actions).</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Implement dynamic pricing strategies or seasonal promotions to stabilize revenue.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ea typeface="+mj-ea"/>
                <a:cs typeface="+mj-cs"/>
              </a:rPr>
              <a:t>Data-Driven Decision Making</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Continuously monitor sales trends using the Tableau dashboard.</a:t>
            </a:r>
          </a:p>
          <a:p>
            <a:pPr marL="228600" lvl="1" indent="0" eaLnBrk="0" fontAlgn="base" hangingPunct="0">
              <a:lnSpc>
                <a:spcPct val="100000"/>
              </a:lnSpc>
              <a:spcBef>
                <a:spcPct val="0"/>
              </a:spcBef>
              <a:spcAft>
                <a:spcPct val="0"/>
              </a:spcAft>
              <a:buClrTx/>
              <a:buSzTx/>
              <a:buFontTx/>
              <a:buChar char="•"/>
            </a:pPr>
            <a:r>
              <a:rPr lang="en-US" altLang="en-US" sz="1800" dirty="0">
                <a:ea typeface="+mj-ea"/>
                <a:cs typeface="+mj-cs"/>
              </a:rPr>
              <a:t>Conduct periodic reviews to adapt sales strategies based on real-time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016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2AAF5-2046-964E-9D34-619665E892F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1C260E6-8222-233E-53FC-38A1938A35D2}"/>
              </a:ext>
            </a:extLst>
          </p:cNvPr>
          <p:cNvSpPr>
            <a:spLocks noGrp="1"/>
          </p:cNvSpPr>
          <p:nvPr>
            <p:ph idx="1"/>
          </p:nvPr>
        </p:nvSpPr>
        <p:spPr/>
        <p:txBody>
          <a:bodyPr>
            <a:normAutofit lnSpcReduction="10000"/>
          </a:bodyPr>
          <a:lstStyle/>
          <a:p>
            <a:r>
              <a:rPr lang="en-US" dirty="0" err="1"/>
              <a:t>AtliQ</a:t>
            </a:r>
            <a:r>
              <a:rPr lang="en-US" dirty="0"/>
              <a:t> Hardware, a leading computer hardware and peripherals manufacturer, has been experiencing a decline in sales across certain regions. The company, headquartered in Delhi with multiple regional offices, needs to identify the key factors contributing to this downturn and develop strategic solutions to improve performance.</a:t>
            </a:r>
          </a:p>
          <a:p>
            <a:r>
              <a:rPr lang="en-US" dirty="0"/>
              <a:t>To address this, a Tableau dashboard has been created to analyze key sales metrics, customer segments, and market trends. The goal of this analysis is to not only diagnose the causes of declining sales but also to provide </a:t>
            </a:r>
            <a:r>
              <a:rPr lang="en-US" b="1" dirty="0"/>
              <a:t>data-driven recommendations</a:t>
            </a:r>
            <a:r>
              <a:rPr lang="en-US" dirty="0"/>
              <a:t> and </a:t>
            </a:r>
            <a:r>
              <a:rPr lang="en-US" b="1" dirty="0"/>
              <a:t>clear next steps</a:t>
            </a:r>
            <a:r>
              <a:rPr lang="en-US" dirty="0"/>
              <a:t> to help Bhavin Patel, the Sales Director, make informed business decisions.</a:t>
            </a:r>
          </a:p>
          <a:p>
            <a:r>
              <a:rPr lang="en-US" dirty="0"/>
              <a:t>This presentation will highlight key insights from the analysis and propose actionable strategies to enhance sales performance and market positioning.</a:t>
            </a:r>
          </a:p>
        </p:txBody>
      </p:sp>
    </p:spTree>
    <p:extLst>
      <p:ext uri="{BB962C8B-B14F-4D97-AF65-F5344CB8AC3E}">
        <p14:creationId xmlns:p14="http://schemas.microsoft.com/office/powerpoint/2010/main" val="20132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87E2-1FA6-F12F-5595-EB8F44EC9870}"/>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9A55AAC3-923E-4F4B-17D0-4F926AB6F79B}"/>
              </a:ext>
            </a:extLst>
          </p:cNvPr>
          <p:cNvSpPr>
            <a:spLocks noGrp="1"/>
          </p:cNvSpPr>
          <p:nvPr>
            <p:ph idx="1"/>
          </p:nvPr>
        </p:nvSpPr>
        <p:spPr>
          <a:xfrm>
            <a:off x="1143000" y="2057400"/>
            <a:ext cx="9872871" cy="669569"/>
          </a:xfrm>
        </p:spPr>
        <p:txBody>
          <a:bodyPr>
            <a:normAutofit lnSpcReduction="10000"/>
          </a:bodyPr>
          <a:lstStyle/>
          <a:p>
            <a:r>
              <a:rPr lang="en-US" dirty="0"/>
              <a:t>We have 5 tables in the MySQL Database: customers, date, markets, products, transactions</a:t>
            </a:r>
          </a:p>
          <a:p>
            <a:endParaRPr lang="en-US" dirty="0"/>
          </a:p>
        </p:txBody>
      </p:sp>
      <p:pic>
        <p:nvPicPr>
          <p:cNvPr id="5" name="Picture 4">
            <a:extLst>
              <a:ext uri="{FF2B5EF4-FFF2-40B4-BE49-F238E27FC236}">
                <a16:creationId xmlns:a16="http://schemas.microsoft.com/office/drawing/2014/main" id="{EE9DE5E9-3540-22C2-12FA-124F13667A9C}"/>
              </a:ext>
            </a:extLst>
          </p:cNvPr>
          <p:cNvPicPr>
            <a:picLocks noChangeAspect="1"/>
          </p:cNvPicPr>
          <p:nvPr/>
        </p:nvPicPr>
        <p:blipFill>
          <a:blip r:embed="rId2"/>
          <a:stretch>
            <a:fillRect/>
          </a:stretch>
        </p:blipFill>
        <p:spPr>
          <a:xfrm>
            <a:off x="574318" y="2726969"/>
            <a:ext cx="2525311" cy="1309420"/>
          </a:xfrm>
          <a:prstGeom prst="rect">
            <a:avLst/>
          </a:prstGeom>
        </p:spPr>
      </p:pic>
      <p:pic>
        <p:nvPicPr>
          <p:cNvPr id="7" name="Picture 6">
            <a:extLst>
              <a:ext uri="{FF2B5EF4-FFF2-40B4-BE49-F238E27FC236}">
                <a16:creationId xmlns:a16="http://schemas.microsoft.com/office/drawing/2014/main" id="{276EFF0C-45CD-E248-C975-CCF5A977F434}"/>
              </a:ext>
            </a:extLst>
          </p:cNvPr>
          <p:cNvPicPr>
            <a:picLocks noChangeAspect="1"/>
          </p:cNvPicPr>
          <p:nvPr/>
        </p:nvPicPr>
        <p:blipFill>
          <a:blip r:embed="rId3"/>
          <a:stretch>
            <a:fillRect/>
          </a:stretch>
        </p:blipFill>
        <p:spPr>
          <a:xfrm>
            <a:off x="3493329" y="2698903"/>
            <a:ext cx="1684851" cy="1312350"/>
          </a:xfrm>
          <a:prstGeom prst="rect">
            <a:avLst/>
          </a:prstGeom>
        </p:spPr>
      </p:pic>
      <p:pic>
        <p:nvPicPr>
          <p:cNvPr id="9" name="Picture 8">
            <a:extLst>
              <a:ext uri="{FF2B5EF4-FFF2-40B4-BE49-F238E27FC236}">
                <a16:creationId xmlns:a16="http://schemas.microsoft.com/office/drawing/2014/main" id="{B83508D2-FC9B-7495-1FFE-DB071E0D6C40}"/>
              </a:ext>
            </a:extLst>
          </p:cNvPr>
          <p:cNvPicPr>
            <a:picLocks noChangeAspect="1"/>
          </p:cNvPicPr>
          <p:nvPr/>
        </p:nvPicPr>
        <p:blipFill>
          <a:blip r:embed="rId4"/>
          <a:stretch>
            <a:fillRect/>
          </a:stretch>
        </p:blipFill>
        <p:spPr>
          <a:xfrm>
            <a:off x="5394959" y="2698903"/>
            <a:ext cx="2052321" cy="1365552"/>
          </a:xfrm>
          <a:prstGeom prst="rect">
            <a:avLst/>
          </a:prstGeom>
        </p:spPr>
      </p:pic>
      <p:pic>
        <p:nvPicPr>
          <p:cNvPr id="11" name="Picture 10">
            <a:extLst>
              <a:ext uri="{FF2B5EF4-FFF2-40B4-BE49-F238E27FC236}">
                <a16:creationId xmlns:a16="http://schemas.microsoft.com/office/drawing/2014/main" id="{8A972546-7A97-4C9C-C1B0-70932A1CB663}"/>
              </a:ext>
            </a:extLst>
          </p:cNvPr>
          <p:cNvPicPr>
            <a:picLocks noChangeAspect="1"/>
          </p:cNvPicPr>
          <p:nvPr/>
        </p:nvPicPr>
        <p:blipFill>
          <a:blip r:embed="rId5"/>
          <a:stretch>
            <a:fillRect/>
          </a:stretch>
        </p:blipFill>
        <p:spPr>
          <a:xfrm>
            <a:off x="7325359" y="2698903"/>
            <a:ext cx="2052321" cy="1115815"/>
          </a:xfrm>
          <a:prstGeom prst="rect">
            <a:avLst/>
          </a:prstGeom>
        </p:spPr>
      </p:pic>
      <p:pic>
        <p:nvPicPr>
          <p:cNvPr id="13" name="Picture 12">
            <a:extLst>
              <a:ext uri="{FF2B5EF4-FFF2-40B4-BE49-F238E27FC236}">
                <a16:creationId xmlns:a16="http://schemas.microsoft.com/office/drawing/2014/main" id="{5101073F-771B-8184-EC39-466A1294B2B8}"/>
              </a:ext>
            </a:extLst>
          </p:cNvPr>
          <p:cNvPicPr>
            <a:picLocks noChangeAspect="1"/>
          </p:cNvPicPr>
          <p:nvPr/>
        </p:nvPicPr>
        <p:blipFill>
          <a:blip r:embed="rId6"/>
          <a:srcRect t="5094"/>
          <a:stretch/>
        </p:blipFill>
        <p:spPr>
          <a:xfrm>
            <a:off x="9594459" y="2698903"/>
            <a:ext cx="2052321" cy="2018604"/>
          </a:xfrm>
          <a:prstGeom prst="rect">
            <a:avLst/>
          </a:prstGeom>
        </p:spPr>
      </p:pic>
      <p:sp>
        <p:nvSpPr>
          <p:cNvPr id="14" name="Content Placeholder 2">
            <a:extLst>
              <a:ext uri="{FF2B5EF4-FFF2-40B4-BE49-F238E27FC236}">
                <a16:creationId xmlns:a16="http://schemas.microsoft.com/office/drawing/2014/main" id="{FF261666-9FCA-BA78-64FD-2EC5A209E9CE}"/>
              </a:ext>
            </a:extLst>
          </p:cNvPr>
          <p:cNvSpPr txBox="1">
            <a:spLocks/>
          </p:cNvSpPr>
          <p:nvPr/>
        </p:nvSpPr>
        <p:spPr>
          <a:xfrm>
            <a:off x="1143000" y="4840704"/>
            <a:ext cx="9872871" cy="859056"/>
          </a:xfrm>
          <a:prstGeom prst="rect">
            <a:avLst/>
          </a:prstGeom>
        </p:spPr>
        <p:txBody>
          <a:bodyPr vert="horz" lIns="91440" tIns="45720" rIns="91440" bIns="45720" rtlCol="0">
            <a:normAutofit fontScale="92500"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The Transactions were done in INR and US so created a calculated column called Normalized to convert all the transactions in INR (used 1US= 86.51 INR, the value at the time of dashboard creation) since the company is based in India. </a:t>
            </a:r>
          </a:p>
        </p:txBody>
      </p:sp>
    </p:spTree>
    <p:extLst>
      <p:ext uri="{BB962C8B-B14F-4D97-AF65-F5344CB8AC3E}">
        <p14:creationId xmlns:p14="http://schemas.microsoft.com/office/powerpoint/2010/main" val="413661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8C5B4-F79B-963D-BE47-8EB6C6F3BB0E}"/>
              </a:ext>
            </a:extLst>
          </p:cNvPr>
          <p:cNvSpPr>
            <a:spLocks noGrp="1"/>
          </p:cNvSpPr>
          <p:nvPr>
            <p:ph type="title"/>
          </p:nvPr>
        </p:nvSpPr>
        <p:spPr/>
        <p:txBody>
          <a:bodyPr/>
          <a:lstStyle/>
          <a:p>
            <a:r>
              <a:rPr lang="en-US" dirty="0"/>
              <a:t>Data Overview</a:t>
            </a:r>
          </a:p>
        </p:txBody>
      </p:sp>
      <p:sp>
        <p:nvSpPr>
          <p:cNvPr id="4" name="Content Placeholder 3">
            <a:extLst>
              <a:ext uri="{FF2B5EF4-FFF2-40B4-BE49-F238E27FC236}">
                <a16:creationId xmlns:a16="http://schemas.microsoft.com/office/drawing/2014/main" id="{6A5DD538-5B4C-02FA-1AFD-91BEC2CBFFA2}"/>
              </a:ext>
            </a:extLst>
          </p:cNvPr>
          <p:cNvSpPr>
            <a:spLocks noGrp="1"/>
          </p:cNvSpPr>
          <p:nvPr>
            <p:ph idx="1"/>
          </p:nvPr>
        </p:nvSpPr>
        <p:spPr/>
        <p:txBody>
          <a:bodyPr/>
          <a:lstStyle/>
          <a:p>
            <a:r>
              <a:rPr lang="en-US" dirty="0"/>
              <a:t>The fields were following a Star Schema</a:t>
            </a:r>
          </a:p>
        </p:txBody>
      </p:sp>
      <p:pic>
        <p:nvPicPr>
          <p:cNvPr id="6" name="Picture 5">
            <a:extLst>
              <a:ext uri="{FF2B5EF4-FFF2-40B4-BE49-F238E27FC236}">
                <a16:creationId xmlns:a16="http://schemas.microsoft.com/office/drawing/2014/main" id="{8DAF1702-0584-8859-08A7-48BE7A016DFA}"/>
              </a:ext>
            </a:extLst>
          </p:cNvPr>
          <p:cNvPicPr>
            <a:picLocks noChangeAspect="1"/>
          </p:cNvPicPr>
          <p:nvPr/>
        </p:nvPicPr>
        <p:blipFill>
          <a:blip r:embed="rId2"/>
          <a:stretch>
            <a:fillRect/>
          </a:stretch>
        </p:blipFill>
        <p:spPr>
          <a:xfrm>
            <a:off x="3276028" y="2685417"/>
            <a:ext cx="5639944" cy="3497354"/>
          </a:xfrm>
          <a:prstGeom prst="rect">
            <a:avLst/>
          </a:prstGeom>
        </p:spPr>
      </p:pic>
    </p:spTree>
    <p:extLst>
      <p:ext uri="{BB962C8B-B14F-4D97-AF65-F5344CB8AC3E}">
        <p14:creationId xmlns:p14="http://schemas.microsoft.com/office/powerpoint/2010/main" val="14502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F148-0D7F-2F31-9564-133B058EE5FB}"/>
              </a:ext>
            </a:extLst>
          </p:cNvPr>
          <p:cNvSpPr>
            <a:spLocks noGrp="1"/>
          </p:cNvSpPr>
          <p:nvPr>
            <p:ph type="ctrTitle"/>
          </p:nvPr>
        </p:nvSpPr>
        <p:spPr/>
        <p:txBody>
          <a:bodyPr/>
          <a:lstStyle/>
          <a:p>
            <a:r>
              <a:rPr lang="en-US" dirty="0"/>
              <a:t>Key Insights</a:t>
            </a:r>
          </a:p>
        </p:txBody>
      </p:sp>
    </p:spTree>
    <p:extLst>
      <p:ext uri="{BB962C8B-B14F-4D97-AF65-F5344CB8AC3E}">
        <p14:creationId xmlns:p14="http://schemas.microsoft.com/office/powerpoint/2010/main" val="234474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D2AA-9AB8-6B63-CBF9-077646EF4727}"/>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52D2D2B1-FC25-4636-7974-0C822791EC81}"/>
              </a:ext>
            </a:extLst>
          </p:cNvPr>
          <p:cNvSpPr>
            <a:spLocks noGrp="1"/>
          </p:cNvSpPr>
          <p:nvPr>
            <p:ph idx="1"/>
          </p:nvPr>
        </p:nvSpPr>
        <p:spPr>
          <a:xfrm>
            <a:off x="1143001" y="2057400"/>
            <a:ext cx="4953000" cy="4038600"/>
          </a:xfrm>
        </p:spPr>
        <p:txBody>
          <a:bodyPr/>
          <a:lstStyle/>
          <a:p>
            <a:r>
              <a:rPr lang="en-US" dirty="0"/>
              <a:t>We can see that the trend line of Sales Revenue is always been irregular, but there’s a noticeable decline from July,2019</a:t>
            </a:r>
          </a:p>
        </p:txBody>
      </p:sp>
      <p:pic>
        <p:nvPicPr>
          <p:cNvPr id="5" name="Picture 4">
            <a:extLst>
              <a:ext uri="{FF2B5EF4-FFF2-40B4-BE49-F238E27FC236}">
                <a16:creationId xmlns:a16="http://schemas.microsoft.com/office/drawing/2014/main" id="{065371CC-2F69-9691-4E6F-9AEA3EDBDD13}"/>
              </a:ext>
            </a:extLst>
          </p:cNvPr>
          <p:cNvPicPr>
            <a:picLocks noChangeAspect="1"/>
          </p:cNvPicPr>
          <p:nvPr/>
        </p:nvPicPr>
        <p:blipFill>
          <a:blip r:embed="rId2"/>
          <a:stretch>
            <a:fillRect/>
          </a:stretch>
        </p:blipFill>
        <p:spPr>
          <a:xfrm>
            <a:off x="6096000" y="2057400"/>
            <a:ext cx="5842000" cy="3250900"/>
          </a:xfrm>
          <a:prstGeom prst="rect">
            <a:avLst/>
          </a:prstGeom>
        </p:spPr>
      </p:pic>
    </p:spTree>
    <p:extLst>
      <p:ext uri="{BB962C8B-B14F-4D97-AF65-F5344CB8AC3E}">
        <p14:creationId xmlns:p14="http://schemas.microsoft.com/office/powerpoint/2010/main" val="160420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93A7-AA81-9B9C-66FD-796DE6A4C162}"/>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2F549491-3887-2413-77E9-C6C126120CB3}"/>
              </a:ext>
            </a:extLst>
          </p:cNvPr>
          <p:cNvSpPr>
            <a:spLocks noGrp="1"/>
          </p:cNvSpPr>
          <p:nvPr>
            <p:ph idx="1"/>
          </p:nvPr>
        </p:nvSpPr>
        <p:spPr>
          <a:xfrm>
            <a:off x="1143000" y="2057400"/>
            <a:ext cx="5582921" cy="4038600"/>
          </a:xfrm>
        </p:spPr>
        <p:txBody>
          <a:bodyPr/>
          <a:lstStyle/>
          <a:p>
            <a:r>
              <a:rPr lang="en-US" dirty="0"/>
              <a:t>Bangalore(Mark006) is performing the worst in terms of Sales</a:t>
            </a:r>
          </a:p>
          <a:p>
            <a:r>
              <a:rPr lang="en-US" dirty="0"/>
              <a:t>While New Delhi (Mark004) , the headquarter seems to perform the best and outperform the rest of the market in terms of Sales.</a:t>
            </a:r>
          </a:p>
        </p:txBody>
      </p:sp>
      <p:pic>
        <p:nvPicPr>
          <p:cNvPr id="7" name="Picture 6">
            <a:extLst>
              <a:ext uri="{FF2B5EF4-FFF2-40B4-BE49-F238E27FC236}">
                <a16:creationId xmlns:a16="http://schemas.microsoft.com/office/drawing/2014/main" id="{C33C62F1-B59D-7C9D-85B6-9DCDF6B83CA7}"/>
              </a:ext>
            </a:extLst>
          </p:cNvPr>
          <p:cNvPicPr>
            <a:picLocks noChangeAspect="1"/>
          </p:cNvPicPr>
          <p:nvPr/>
        </p:nvPicPr>
        <p:blipFill>
          <a:blip r:embed="rId2"/>
          <a:stretch>
            <a:fillRect/>
          </a:stretch>
        </p:blipFill>
        <p:spPr>
          <a:xfrm>
            <a:off x="6725921" y="2057400"/>
            <a:ext cx="4185920" cy="4038600"/>
          </a:xfrm>
          <a:prstGeom prst="rect">
            <a:avLst/>
          </a:prstGeom>
        </p:spPr>
      </p:pic>
    </p:spTree>
    <p:extLst>
      <p:ext uri="{BB962C8B-B14F-4D97-AF65-F5344CB8AC3E}">
        <p14:creationId xmlns:p14="http://schemas.microsoft.com/office/powerpoint/2010/main" val="27874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C34C-09DD-26DC-B4BA-85F534D466A3}"/>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9680532D-3B4C-AF0D-98E0-15238DAECE45}"/>
              </a:ext>
            </a:extLst>
          </p:cNvPr>
          <p:cNvSpPr>
            <a:spLocks noGrp="1"/>
          </p:cNvSpPr>
          <p:nvPr>
            <p:ph idx="1"/>
          </p:nvPr>
        </p:nvSpPr>
        <p:spPr>
          <a:xfrm>
            <a:off x="1143001" y="2057400"/>
            <a:ext cx="4953000" cy="4038600"/>
          </a:xfrm>
        </p:spPr>
        <p:txBody>
          <a:bodyPr/>
          <a:lstStyle/>
          <a:p>
            <a:r>
              <a:rPr lang="en-US" dirty="0"/>
              <a:t>If we look at the revenue comparison by zones, we can observe that North region is doing the best while South region is needed to be focused on</a:t>
            </a:r>
          </a:p>
          <a:p>
            <a:r>
              <a:rPr lang="en-US" dirty="0"/>
              <a:t>But at the same time, we can observe the trend line is very irregular and going down at the end, starting from February-march 2020.</a:t>
            </a:r>
          </a:p>
        </p:txBody>
      </p:sp>
      <p:pic>
        <p:nvPicPr>
          <p:cNvPr id="9" name="Picture 8">
            <a:extLst>
              <a:ext uri="{FF2B5EF4-FFF2-40B4-BE49-F238E27FC236}">
                <a16:creationId xmlns:a16="http://schemas.microsoft.com/office/drawing/2014/main" id="{DDF25C72-9F38-AF79-ACBD-62964B649843}"/>
              </a:ext>
            </a:extLst>
          </p:cNvPr>
          <p:cNvPicPr>
            <a:picLocks noChangeAspect="1"/>
          </p:cNvPicPr>
          <p:nvPr/>
        </p:nvPicPr>
        <p:blipFill>
          <a:blip r:embed="rId2"/>
          <a:stretch>
            <a:fillRect/>
          </a:stretch>
        </p:blipFill>
        <p:spPr>
          <a:xfrm>
            <a:off x="6080760" y="1965960"/>
            <a:ext cx="5887720" cy="3410615"/>
          </a:xfrm>
          <a:prstGeom prst="rect">
            <a:avLst/>
          </a:prstGeom>
        </p:spPr>
      </p:pic>
    </p:spTree>
    <p:extLst>
      <p:ext uri="{BB962C8B-B14F-4D97-AF65-F5344CB8AC3E}">
        <p14:creationId xmlns:p14="http://schemas.microsoft.com/office/powerpoint/2010/main" val="154110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AFB2-62C3-F437-AAC4-88411D0F6763}"/>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43850E0D-C7DC-EAEA-EFA3-9AA731601414}"/>
              </a:ext>
            </a:extLst>
          </p:cNvPr>
          <p:cNvSpPr>
            <a:spLocks noGrp="1"/>
          </p:cNvSpPr>
          <p:nvPr>
            <p:ph idx="1"/>
          </p:nvPr>
        </p:nvSpPr>
        <p:spPr>
          <a:xfrm>
            <a:off x="1143001" y="2057400"/>
            <a:ext cx="4953000" cy="4038600"/>
          </a:xfrm>
        </p:spPr>
        <p:txBody>
          <a:bodyPr/>
          <a:lstStyle/>
          <a:p>
            <a:r>
              <a:rPr lang="en-US" dirty="0"/>
              <a:t>Here, The products are arranged according to their sales, we can see the Prod090 is the bestseller product of the company.</a:t>
            </a:r>
          </a:p>
        </p:txBody>
      </p:sp>
      <p:pic>
        <p:nvPicPr>
          <p:cNvPr id="5" name="Picture 4">
            <a:extLst>
              <a:ext uri="{FF2B5EF4-FFF2-40B4-BE49-F238E27FC236}">
                <a16:creationId xmlns:a16="http://schemas.microsoft.com/office/drawing/2014/main" id="{4CAE2B7B-6BDB-7E3C-EA37-7E4464C3F1D4}"/>
              </a:ext>
            </a:extLst>
          </p:cNvPr>
          <p:cNvPicPr>
            <a:picLocks noChangeAspect="1"/>
          </p:cNvPicPr>
          <p:nvPr/>
        </p:nvPicPr>
        <p:blipFill>
          <a:blip r:embed="rId2"/>
          <a:stretch>
            <a:fillRect/>
          </a:stretch>
        </p:blipFill>
        <p:spPr>
          <a:xfrm>
            <a:off x="6614160" y="2057400"/>
            <a:ext cx="4765039" cy="3307080"/>
          </a:xfrm>
          <a:prstGeom prst="rect">
            <a:avLst/>
          </a:prstGeom>
        </p:spPr>
      </p:pic>
    </p:spTree>
    <p:extLst>
      <p:ext uri="{BB962C8B-B14F-4D97-AF65-F5344CB8AC3E}">
        <p14:creationId xmlns:p14="http://schemas.microsoft.com/office/powerpoint/2010/main" val="213193379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87</TotalTime>
  <Words>792</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Basis</vt:lpstr>
      <vt:lpstr>Sales Analysis for AtliQ Hardware</vt:lpstr>
      <vt:lpstr>Problem Statement</vt:lpstr>
      <vt:lpstr>Data Overview</vt:lpstr>
      <vt:lpstr>Data Overview</vt:lpstr>
      <vt:lpstr>Key Insights</vt:lpstr>
      <vt:lpstr>Key Insights</vt:lpstr>
      <vt:lpstr>Key Insights</vt:lpstr>
      <vt:lpstr>Key Insights</vt:lpstr>
      <vt:lpstr>Key Insights</vt:lpstr>
      <vt:lpstr>Key Insights</vt:lpstr>
      <vt:lpstr>Key Insights</vt:lpstr>
      <vt:lpstr>Key Insights</vt:lpstr>
      <vt:lpstr>Key Insights</vt:lpstr>
      <vt:lpstr>Dashboard</vt:lpstr>
      <vt:lpstr>PowerPoint Presentation</vt:lpstr>
      <vt:lpstr>PowerPoint Presentation</vt:lpstr>
      <vt:lpstr>Conclusion and Next steps</vt:lpstr>
      <vt:lpstr>Conclusion</vt:lpstr>
      <vt:lpstr>Next Steps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Asthana</dc:creator>
  <cp:lastModifiedBy>Shreya Asthana</cp:lastModifiedBy>
  <cp:revision>7</cp:revision>
  <dcterms:created xsi:type="dcterms:W3CDTF">2025-01-30T04:52:46Z</dcterms:created>
  <dcterms:modified xsi:type="dcterms:W3CDTF">2025-01-30T15:05:04Z</dcterms:modified>
</cp:coreProperties>
</file>