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4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91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A4E34CB-5F10-4464-B509-BF10EFF9D83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DABEC9-3F39-45F4-8578-B581B3D2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-asthana/b2bfrauddet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B2B-FB1D-9444-FDE5-5A802D975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B2B E-commerce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D8A3A-93CC-271E-EFF0-611C748A7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Project- Shreya Asthana</a:t>
            </a:r>
          </a:p>
        </p:txBody>
      </p:sp>
    </p:spTree>
    <p:extLst>
      <p:ext uri="{BB962C8B-B14F-4D97-AF65-F5344CB8AC3E}">
        <p14:creationId xmlns:p14="http://schemas.microsoft.com/office/powerpoint/2010/main" val="8493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D8B-D3E2-FA1F-4684-13BFD839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9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057E2-CA4D-4739-F600-CC8871997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1503680"/>
            <a:ext cx="10394729" cy="387625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ABC Company, an e-commerce platform, processes thousands of orders daily.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It partners with multiple courier companies that charge based on order weight and delivery distance.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975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38B4-101E-23DD-5EE3-25C53E16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CE1-14BE-804E-02B1-FABB6DE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9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16978-3637-A0B9-8282-3D6122AA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1503680"/>
            <a:ext cx="10394729" cy="387625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Verify if courier companies are billing ABC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correctly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for each shipment.</a:t>
            </a:r>
          </a:p>
        </p:txBody>
      </p:sp>
    </p:spTree>
    <p:extLst>
      <p:ext uri="{BB962C8B-B14F-4D97-AF65-F5344CB8AC3E}">
        <p14:creationId xmlns:p14="http://schemas.microsoft.com/office/powerpoint/2010/main" val="17836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5EB5-8B0E-BC21-B0A3-E29DA3AC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E8C-BF79-CFC1-89C1-1AC937C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902" cy="6553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8E96-5909-71D0-2B7C-6654123D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1625600"/>
            <a:ext cx="10394729" cy="3754339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Internal Reports: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Website Order Report (Order IDs, SKUs).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SKU Master (Product weights).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Warehouse PIN Mapping (Delivery zones based on Pin code).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External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Courier Invoices (AWB number, weight, zones, charges, shipment type).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Courier Rate Card (Fixed &amp; additional charges per weight slab &amp; delivery area).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630E8-F07A-9339-D83D-68E7FB59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31" y="1733071"/>
            <a:ext cx="386769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783-6DAD-3294-BFAD-9A5F120D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917B-8E23-A417-6FB1-35A8067347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Weight Verification: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Calculate total order weight using SKU Master.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Compare with the courier’s reported weight (rounded up to the nearest 0.5 kg).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Delivery Zone Validation: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 warehouse-to-pin code mapping to check the correct zone.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Compare with the zone reported by the courier.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Billing Accuracy: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Recalculate charges using the official rate card (weight slab, zone, shipment type).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Compare with the actual billed amount in courier invoices.</a:t>
            </a:r>
          </a:p>
        </p:txBody>
      </p:sp>
    </p:spTree>
    <p:extLst>
      <p:ext uri="{BB962C8B-B14F-4D97-AF65-F5344CB8AC3E}">
        <p14:creationId xmlns:p14="http://schemas.microsoft.com/office/powerpoint/2010/main" val="131973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CEA-D059-B360-972C-45624AAA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46A8C1-019C-7228-241E-3270B9BC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8100"/>
              </p:ext>
            </p:extLst>
          </p:nvPr>
        </p:nvGraphicFramePr>
        <p:xfrm>
          <a:off x="685801" y="1640712"/>
          <a:ext cx="10491147" cy="155072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517241">
                  <a:extLst>
                    <a:ext uri="{9D8B030D-6E8A-4147-A177-3AD203B41FA5}">
                      <a16:colId xmlns:a16="http://schemas.microsoft.com/office/drawing/2014/main" val="3682482281"/>
                    </a:ext>
                  </a:extLst>
                </a:gridCol>
                <a:gridCol w="543103">
                  <a:extLst>
                    <a:ext uri="{9D8B030D-6E8A-4147-A177-3AD203B41FA5}">
                      <a16:colId xmlns:a16="http://schemas.microsoft.com/office/drawing/2014/main" val="3471365318"/>
                    </a:ext>
                  </a:extLst>
                </a:gridCol>
                <a:gridCol w="508620">
                  <a:extLst>
                    <a:ext uri="{9D8B030D-6E8A-4147-A177-3AD203B41FA5}">
                      <a16:colId xmlns:a16="http://schemas.microsoft.com/office/drawing/2014/main" val="4126009617"/>
                    </a:ext>
                  </a:extLst>
                </a:gridCol>
                <a:gridCol w="1034481">
                  <a:extLst>
                    <a:ext uri="{9D8B030D-6E8A-4147-A177-3AD203B41FA5}">
                      <a16:colId xmlns:a16="http://schemas.microsoft.com/office/drawing/2014/main" val="1862729337"/>
                    </a:ext>
                  </a:extLst>
                </a:gridCol>
                <a:gridCol w="1155171">
                  <a:extLst>
                    <a:ext uri="{9D8B030D-6E8A-4147-A177-3AD203B41FA5}">
                      <a16:colId xmlns:a16="http://schemas.microsoft.com/office/drawing/2014/main" val="4293941379"/>
                    </a:ext>
                  </a:extLst>
                </a:gridCol>
                <a:gridCol w="672195">
                  <a:extLst>
                    <a:ext uri="{9D8B030D-6E8A-4147-A177-3AD203B41FA5}">
                      <a16:colId xmlns:a16="http://schemas.microsoft.com/office/drawing/2014/main" val="3086095250"/>
                    </a:ext>
                  </a:extLst>
                </a:gridCol>
                <a:gridCol w="1749998">
                  <a:extLst>
                    <a:ext uri="{9D8B030D-6E8A-4147-A177-3AD203B41FA5}">
                      <a16:colId xmlns:a16="http://schemas.microsoft.com/office/drawing/2014/main" val="1329101466"/>
                    </a:ext>
                  </a:extLst>
                </a:gridCol>
                <a:gridCol w="1784480">
                  <a:extLst>
                    <a:ext uri="{9D8B030D-6E8A-4147-A177-3AD203B41FA5}">
                      <a16:colId xmlns:a16="http://schemas.microsoft.com/office/drawing/2014/main" val="424737803"/>
                    </a:ext>
                  </a:extLst>
                </a:gridCol>
                <a:gridCol w="818964">
                  <a:extLst>
                    <a:ext uri="{9D8B030D-6E8A-4147-A177-3AD203B41FA5}">
                      <a16:colId xmlns:a16="http://schemas.microsoft.com/office/drawing/2014/main" val="2929173729"/>
                    </a:ext>
                  </a:extLst>
                </a:gridCol>
                <a:gridCol w="1706894">
                  <a:extLst>
                    <a:ext uri="{9D8B030D-6E8A-4147-A177-3AD203B41FA5}">
                      <a16:colId xmlns:a16="http://schemas.microsoft.com/office/drawing/2014/main" val="4103843887"/>
                    </a:ext>
                  </a:extLst>
                </a:gridCol>
              </a:tblGrid>
              <a:tr h="38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Weight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Slab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Zone As Per ABC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Expected Charge as per ABC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AWB 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weight as per Courrier Company 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Zone Charged by Courier 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Billing Amount (Rs.)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Slab Charged by Courier 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extLst>
                  <a:ext uri="{0D108BD9-81ED-4DB2-BD59-A6C34878D82A}">
                    <a16:rowId xmlns:a16="http://schemas.microsoft.com/office/drawing/2014/main" val="2096666895"/>
                  </a:ext>
                </a:extLst>
              </a:tr>
              <a:tr h="38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2001827036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1.09112E+12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extLst>
                  <a:ext uri="{0D108BD9-81ED-4DB2-BD59-A6C34878D82A}">
                    <a16:rowId xmlns:a16="http://schemas.microsoft.com/office/drawing/2014/main" val="1051890645"/>
                  </a:ext>
                </a:extLst>
              </a:tr>
              <a:tr h="38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2001827036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1.09112E+12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extLst>
                  <a:ext uri="{0D108BD9-81ED-4DB2-BD59-A6C34878D82A}">
                    <a16:rowId xmlns:a16="http://schemas.microsoft.com/office/drawing/2014/main" val="1418459198"/>
                  </a:ext>
                </a:extLst>
              </a:tr>
              <a:tr h="38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2001827036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1.09112E+12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10" marR="4310" marT="4310" marB="0" anchor="b"/>
                </a:tc>
                <a:extLst>
                  <a:ext uri="{0D108BD9-81ED-4DB2-BD59-A6C34878D82A}">
                    <a16:rowId xmlns:a16="http://schemas.microsoft.com/office/drawing/2014/main" val="2223858626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081675-84BB-ED27-5ED2-CD8F1648B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191436"/>
            <a:ext cx="10394707" cy="21831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 seen in the data snapshot, the courier company: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Inflated weight slabs from 0.5 KG ➝ 2.0 KG 📦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Changed delivery zones, increasing charges 📍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Billed more than double the expected amount 💸</a:t>
            </a:r>
          </a:p>
        </p:txBody>
      </p:sp>
    </p:spTree>
    <p:extLst>
      <p:ext uri="{BB962C8B-B14F-4D97-AF65-F5344CB8AC3E}">
        <p14:creationId xmlns:p14="http://schemas.microsoft.com/office/powerpoint/2010/main" val="373981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7AD-C9FC-1B55-BD4C-C9B66F04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781E2-BDB2-9040-ACD3-D970CE13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748585"/>
            <a:ext cx="6715760" cy="1467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D2E86-0343-C031-FA4D-597D9882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165351"/>
            <a:ext cx="4414519" cy="331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38878-6F5D-BC6D-06DD-476E9BFAF449}"/>
              </a:ext>
            </a:extLst>
          </p:cNvPr>
          <p:cNvSpPr txBox="1"/>
          <p:nvPr/>
        </p:nvSpPr>
        <p:spPr>
          <a:xfrm>
            <a:off x="452121" y="3769360"/>
            <a:ext cx="630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95.3% of the orders are overpriced by the courier company, which is causing the ABC company continuous loss on each order.</a:t>
            </a:r>
          </a:p>
        </p:txBody>
      </p:sp>
    </p:spTree>
    <p:extLst>
      <p:ext uri="{BB962C8B-B14F-4D97-AF65-F5344CB8AC3E}">
        <p14:creationId xmlns:p14="http://schemas.microsoft.com/office/powerpoint/2010/main" val="165981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603-22BF-9736-FCCB-4B4D352B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Repository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22C3-D00C-15AB-ACF2-A3FC46630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GitHub repository:  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https://github.com/shreya-asthana/b2bfrauddetection</a:t>
            </a:r>
            <a:endParaRPr lang="en-US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Tools used:</a:t>
            </a:r>
          </a:p>
          <a:p>
            <a:pPr lvl="1"/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Python ( Pandas , </a:t>
            </a:r>
            <a:r>
              <a:rPr lang="en-US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missingno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plotly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 ) – Data processing, visualization, and handling missing values</a:t>
            </a:r>
          </a:p>
          <a:p>
            <a:pPr lvl="1"/>
            <a:r>
              <a:rPr lang="en-US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 Notebook – Interactive analysis and development environment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970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</TotalTime>
  <Words>385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Impact</vt:lpstr>
      <vt:lpstr>Main Event</vt:lpstr>
      <vt:lpstr>B2B E-commerce Fraud Detection</vt:lpstr>
      <vt:lpstr>Background</vt:lpstr>
      <vt:lpstr>Objective</vt:lpstr>
      <vt:lpstr>Data Overview</vt:lpstr>
      <vt:lpstr>Approach</vt:lpstr>
      <vt:lpstr>Outcome</vt:lpstr>
      <vt:lpstr>Outcome</vt:lpstr>
      <vt:lpstr>Project Repository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Asthana</dc:creator>
  <cp:lastModifiedBy>Shreya Asthana</cp:lastModifiedBy>
  <cp:revision>2</cp:revision>
  <dcterms:created xsi:type="dcterms:W3CDTF">2025-02-09T04:50:47Z</dcterms:created>
  <dcterms:modified xsi:type="dcterms:W3CDTF">2025-02-09T05:27:50Z</dcterms:modified>
</cp:coreProperties>
</file>